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75"/>
  </p:notesMasterIdLst>
  <p:sldIdLst>
    <p:sldId id="256" r:id="rId2"/>
    <p:sldId id="257" r:id="rId3"/>
    <p:sldId id="297" r:id="rId4"/>
    <p:sldId id="272" r:id="rId5"/>
    <p:sldId id="337" r:id="rId6"/>
    <p:sldId id="371" r:id="rId7"/>
    <p:sldId id="335" r:id="rId8"/>
    <p:sldId id="336" r:id="rId9"/>
    <p:sldId id="338" r:id="rId10"/>
    <p:sldId id="339" r:id="rId11"/>
    <p:sldId id="340" r:id="rId12"/>
    <p:sldId id="341" r:id="rId13"/>
    <p:sldId id="342" r:id="rId14"/>
    <p:sldId id="344" r:id="rId15"/>
    <p:sldId id="372" r:id="rId16"/>
    <p:sldId id="362" r:id="rId17"/>
    <p:sldId id="363" r:id="rId18"/>
    <p:sldId id="364" r:id="rId19"/>
    <p:sldId id="343" r:id="rId20"/>
    <p:sldId id="345" r:id="rId21"/>
    <p:sldId id="346" r:id="rId22"/>
    <p:sldId id="347" r:id="rId23"/>
    <p:sldId id="373" r:id="rId24"/>
    <p:sldId id="348" r:id="rId25"/>
    <p:sldId id="349" r:id="rId26"/>
    <p:sldId id="350" r:id="rId27"/>
    <p:sldId id="351" r:id="rId28"/>
    <p:sldId id="352" r:id="rId29"/>
    <p:sldId id="357" r:id="rId30"/>
    <p:sldId id="356" r:id="rId31"/>
    <p:sldId id="374" r:id="rId32"/>
    <p:sldId id="375" r:id="rId33"/>
    <p:sldId id="376" r:id="rId34"/>
    <p:sldId id="360" r:id="rId35"/>
    <p:sldId id="353" r:id="rId36"/>
    <p:sldId id="354" r:id="rId37"/>
    <p:sldId id="361" r:id="rId38"/>
    <p:sldId id="358" r:id="rId39"/>
    <p:sldId id="367" r:id="rId40"/>
    <p:sldId id="368" r:id="rId41"/>
    <p:sldId id="369" r:id="rId42"/>
    <p:sldId id="366" r:id="rId43"/>
    <p:sldId id="370" r:id="rId44"/>
    <p:sldId id="393" r:id="rId45"/>
    <p:sldId id="377" r:id="rId46"/>
    <p:sldId id="378" r:id="rId47"/>
    <p:sldId id="379" r:id="rId48"/>
    <p:sldId id="380" r:id="rId49"/>
    <p:sldId id="381" r:id="rId50"/>
    <p:sldId id="382" r:id="rId51"/>
    <p:sldId id="383" r:id="rId52"/>
    <p:sldId id="387" r:id="rId53"/>
    <p:sldId id="384" r:id="rId54"/>
    <p:sldId id="388" r:id="rId55"/>
    <p:sldId id="385" r:id="rId56"/>
    <p:sldId id="386" r:id="rId57"/>
    <p:sldId id="389" r:id="rId58"/>
    <p:sldId id="390" r:id="rId59"/>
    <p:sldId id="391" r:id="rId60"/>
    <p:sldId id="392" r:id="rId61"/>
    <p:sldId id="394" r:id="rId62"/>
    <p:sldId id="395" r:id="rId63"/>
    <p:sldId id="396" r:id="rId64"/>
    <p:sldId id="397" r:id="rId65"/>
    <p:sldId id="398" r:id="rId66"/>
    <p:sldId id="399" r:id="rId67"/>
    <p:sldId id="400" r:id="rId68"/>
    <p:sldId id="402" r:id="rId69"/>
    <p:sldId id="403" r:id="rId70"/>
    <p:sldId id="404" r:id="rId71"/>
    <p:sldId id="333" r:id="rId72"/>
    <p:sldId id="334" r:id="rId73"/>
    <p:sldId id="260" r:id="rId74"/>
  </p:sldIdLst>
  <p:sldSz cx="9144000" cy="6858000" type="screen4x3"/>
  <p:notesSz cx="6797675" cy="99266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4" userDrawn="1">
          <p15:clr>
            <a:srgbClr val="A4A3A4"/>
          </p15:clr>
        </p15:guide>
        <p15:guide id="2" pos="546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ús Rosel Martínez" initials="JRM" lastIdx="2" clrIdx="0">
    <p:extLst>
      <p:ext uri="{19B8F6BF-5375-455C-9EA6-DF929625EA0E}">
        <p15:presenceInfo xmlns:p15="http://schemas.microsoft.com/office/powerpoint/2012/main" userId="f1f0e823a184ee9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96120" autoAdjust="0"/>
  </p:normalViewPr>
  <p:slideViewPr>
    <p:cSldViewPr>
      <p:cViewPr varScale="1">
        <p:scale>
          <a:sx n="90" d="100"/>
          <a:sy n="90" d="100"/>
        </p:scale>
        <p:origin x="1346" y="68"/>
      </p:cViewPr>
      <p:guideLst>
        <p:guide orient="horz" pos="3974"/>
        <p:guide pos="5465"/>
      </p:guideLst>
    </p:cSldViewPr>
  </p:slideViewPr>
  <p:notesTextViewPr>
    <p:cViewPr>
      <p:scale>
        <a:sx n="3" d="2"/>
        <a:sy n="3" d="2"/>
      </p:scale>
      <p:origin x="0" y="0"/>
    </p:cViewPr>
  </p:notesTextViewPr>
  <p:sorterViewPr>
    <p:cViewPr>
      <p:scale>
        <a:sx n="100" d="100"/>
        <a:sy n="100" d="100"/>
      </p:scale>
      <p:origin x="0" y="0"/>
    </p:cViewPr>
  </p:sorter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4" y="0"/>
            <a:ext cx="2945659" cy="496332"/>
          </a:xfrm>
          <a:prstGeom prst="rect">
            <a:avLst/>
          </a:prstGeom>
        </p:spPr>
        <p:txBody>
          <a:bodyPr vert="horz" lIns="91400" tIns="45704" rIns="91400" bIns="45704" rtlCol="0"/>
          <a:lstStyle>
            <a:lvl1pPr algn="l">
              <a:defRPr sz="1200"/>
            </a:lvl1pPr>
          </a:lstStyle>
          <a:p>
            <a:endParaRPr lang="el-GR"/>
          </a:p>
        </p:txBody>
      </p:sp>
      <p:sp>
        <p:nvSpPr>
          <p:cNvPr id="3" name="2 - Θέση ημερομηνίας"/>
          <p:cNvSpPr>
            <a:spLocks noGrp="1"/>
          </p:cNvSpPr>
          <p:nvPr>
            <p:ph type="dt" idx="1"/>
          </p:nvPr>
        </p:nvSpPr>
        <p:spPr>
          <a:xfrm>
            <a:off x="3850447" y="0"/>
            <a:ext cx="2945659" cy="496332"/>
          </a:xfrm>
          <a:prstGeom prst="rect">
            <a:avLst/>
          </a:prstGeom>
        </p:spPr>
        <p:txBody>
          <a:bodyPr vert="horz" lIns="91400" tIns="45704" rIns="91400" bIns="45704" rtlCol="0"/>
          <a:lstStyle>
            <a:lvl1pPr algn="r">
              <a:defRPr sz="1200"/>
            </a:lvl1pPr>
          </a:lstStyle>
          <a:p>
            <a:fld id="{E62C10A0-F87B-4BFF-AD3A-8310E448460F}" type="datetimeFigureOut">
              <a:rPr lang="el-GR" smtClean="0"/>
              <a:pPr/>
              <a:t>19/11/2019</a:t>
            </a:fld>
            <a:endParaRPr lang="el-GR"/>
          </a:p>
        </p:txBody>
      </p:sp>
      <p:sp>
        <p:nvSpPr>
          <p:cNvPr id="4" name="3 - Θέση εικόνας διαφάνειας"/>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00" tIns="45704" rIns="91400" bIns="45704" rtlCol="0" anchor="ctr"/>
          <a:lstStyle/>
          <a:p>
            <a:endParaRPr lang="el-GR"/>
          </a:p>
        </p:txBody>
      </p:sp>
      <p:sp>
        <p:nvSpPr>
          <p:cNvPr id="5" name="4 - Θέση σημειώσεων"/>
          <p:cNvSpPr>
            <a:spLocks noGrp="1"/>
          </p:cNvSpPr>
          <p:nvPr>
            <p:ph type="body" sz="quarter" idx="3"/>
          </p:nvPr>
        </p:nvSpPr>
        <p:spPr>
          <a:xfrm>
            <a:off x="679768" y="4715154"/>
            <a:ext cx="5438140" cy="4466987"/>
          </a:xfrm>
          <a:prstGeom prst="rect">
            <a:avLst/>
          </a:prstGeom>
        </p:spPr>
        <p:txBody>
          <a:bodyPr vert="horz" lIns="91400" tIns="45704" rIns="91400" bIns="45704"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4" y="9428584"/>
            <a:ext cx="2945659" cy="496332"/>
          </a:xfrm>
          <a:prstGeom prst="rect">
            <a:avLst/>
          </a:prstGeom>
        </p:spPr>
        <p:txBody>
          <a:bodyPr vert="horz" lIns="91400" tIns="45704" rIns="91400" bIns="45704"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0447" y="9428584"/>
            <a:ext cx="2945659" cy="496332"/>
          </a:xfrm>
          <a:prstGeom prst="rect">
            <a:avLst/>
          </a:prstGeom>
        </p:spPr>
        <p:txBody>
          <a:bodyPr vert="horz" lIns="91400" tIns="45704" rIns="91400" bIns="45704" rtlCol="0" anchor="b"/>
          <a:lstStyle>
            <a:lvl1pPr algn="r">
              <a:defRPr sz="1200"/>
            </a:lvl1pPr>
          </a:lstStyle>
          <a:p>
            <a:fld id="{D51933F7-9C1D-42A8-B27F-F697341C8CBF}" type="slidenum">
              <a:rPr lang="el-GR" smtClean="0"/>
              <a:pPr/>
              <a:t>‹#›</a:t>
            </a:fld>
            <a:endParaRPr lang="el-GR"/>
          </a:p>
        </p:txBody>
      </p:sp>
    </p:spTree>
    <p:extLst>
      <p:ext uri="{BB962C8B-B14F-4D97-AF65-F5344CB8AC3E}">
        <p14:creationId xmlns:p14="http://schemas.microsoft.com/office/powerpoint/2010/main" val="1100279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51933F7-9C1D-42A8-B27F-F697341C8CBF}" type="slidenum">
              <a:rPr lang="el-GR" smtClean="0"/>
              <a:pPr/>
              <a:t>1</a:t>
            </a:fld>
            <a:endParaRPr lang="el-GR"/>
          </a:p>
        </p:txBody>
      </p:sp>
    </p:spTree>
    <p:extLst>
      <p:ext uri="{BB962C8B-B14F-4D97-AF65-F5344CB8AC3E}">
        <p14:creationId xmlns:p14="http://schemas.microsoft.com/office/powerpoint/2010/main" val="536228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u="sng" dirty="0"/>
              <a:t>Guidelines for the Trainer</a:t>
            </a:r>
          </a:p>
          <a:p>
            <a:endParaRPr lang="el-GR" dirty="0"/>
          </a:p>
          <a:p>
            <a:r>
              <a:rPr lang="en-US" dirty="0"/>
              <a:t>This .</a:t>
            </a:r>
            <a:r>
              <a:rPr lang="en-US" dirty="0" err="1"/>
              <a:t>ppt</a:t>
            </a:r>
            <a:r>
              <a:rPr lang="en-US" dirty="0"/>
              <a:t> file is a template to be used from VET providers in order for them to prepare the training material. </a:t>
            </a:r>
          </a:p>
          <a:p>
            <a:endParaRPr lang="el-GR" dirty="0"/>
          </a:p>
          <a:p>
            <a:r>
              <a:rPr lang="en-US" dirty="0"/>
              <a:t>We suggest </a:t>
            </a:r>
            <a:r>
              <a:rPr lang="en-US" b="1" dirty="0"/>
              <a:t>30 up to 40 .</a:t>
            </a:r>
            <a:r>
              <a:rPr lang="en-US" b="1" dirty="0" err="1"/>
              <a:t>ppt</a:t>
            </a:r>
            <a:r>
              <a:rPr lang="en-US" b="1" dirty="0"/>
              <a:t> slides </a:t>
            </a:r>
            <a:r>
              <a:rPr lang="en-US" dirty="0"/>
              <a:t>for one (1) hour of the training program. </a:t>
            </a:r>
            <a:endParaRPr lang="el-GR" dirty="0"/>
          </a:p>
          <a:p>
            <a:endParaRPr lang="en-US" dirty="0"/>
          </a:p>
          <a:p>
            <a:r>
              <a:rPr lang="en-US" dirty="0"/>
              <a:t>There are 3 </a:t>
            </a:r>
            <a:r>
              <a:rPr lang="en-US" u="sng" dirty="0"/>
              <a:t>predefined slides </a:t>
            </a:r>
            <a:r>
              <a:rPr lang="en-US" dirty="0"/>
              <a:t>to be filled in by you, entitled “</a:t>
            </a:r>
            <a:r>
              <a:rPr lang="en-US" b="1" dirty="0"/>
              <a:t>Module Objectives</a:t>
            </a:r>
            <a:r>
              <a:rPr lang="en-US" dirty="0"/>
              <a:t>”, “</a:t>
            </a:r>
            <a:r>
              <a:rPr lang="en-US" b="1" dirty="0"/>
              <a:t>Conclusion</a:t>
            </a:r>
            <a:r>
              <a:rPr lang="en-US" dirty="0"/>
              <a:t>”, “</a:t>
            </a:r>
            <a:r>
              <a:rPr lang="en-US" b="1" dirty="0"/>
              <a:t>End of module</a:t>
            </a:r>
            <a:r>
              <a:rPr lang="en-US" dirty="0"/>
              <a:t>”. </a:t>
            </a:r>
            <a:endParaRPr lang="el-GR" dirty="0"/>
          </a:p>
          <a:p>
            <a:endParaRPr lang="en-US" dirty="0"/>
          </a:p>
          <a:p>
            <a:pPr lvl="0"/>
            <a:r>
              <a:rPr lang="en-US" dirty="0"/>
              <a:t>Material should be sent in editable format. </a:t>
            </a:r>
            <a:endParaRPr lang="el-GR" dirty="0"/>
          </a:p>
          <a:p>
            <a:pPr lvl="0"/>
            <a:endParaRPr lang="en-US" dirty="0"/>
          </a:p>
          <a:p>
            <a:pPr lvl="0">
              <a:buFont typeface="Wingdings" pitchFamily="2" charset="2"/>
              <a:buChar char="§"/>
            </a:pPr>
            <a:r>
              <a:rPr lang="en-US" dirty="0"/>
              <a:t>Suggested font: Arial</a:t>
            </a:r>
            <a:endParaRPr lang="el-GR" dirty="0"/>
          </a:p>
          <a:p>
            <a:pPr lvl="0">
              <a:buFont typeface="Wingdings" pitchFamily="2" charset="2"/>
              <a:buChar char="§"/>
            </a:pPr>
            <a:r>
              <a:rPr lang="en-US" dirty="0"/>
              <a:t>Required font size: 16</a:t>
            </a:r>
            <a:endParaRPr lang="el-GR" dirty="0"/>
          </a:p>
          <a:p>
            <a:pPr lvl="0">
              <a:buFont typeface="Wingdings" pitchFamily="2" charset="2"/>
              <a:buChar char="§"/>
            </a:pPr>
            <a:r>
              <a:rPr lang="en-US" dirty="0"/>
              <a:t>Suggested line spacing: 1,5</a:t>
            </a:r>
            <a:endParaRPr lang="el-GR" dirty="0"/>
          </a:p>
          <a:p>
            <a:pPr lvl="0">
              <a:buFont typeface="Wingdings" pitchFamily="2" charset="2"/>
              <a:buChar char="§"/>
            </a:pPr>
            <a:r>
              <a:rPr lang="en-US" dirty="0" err="1"/>
              <a:t>ppt</a:t>
            </a:r>
            <a:r>
              <a:rPr lang="en-US" dirty="0"/>
              <a:t>/</a:t>
            </a:r>
            <a:r>
              <a:rPr lang="en-US" dirty="0" err="1"/>
              <a:t>pptx</a:t>
            </a:r>
            <a:r>
              <a:rPr lang="en-US" dirty="0"/>
              <a:t> file should have a clear structure and defined units and unique slide titles</a:t>
            </a:r>
            <a:endParaRPr lang="el-GR" dirty="0"/>
          </a:p>
          <a:p>
            <a:pPr lvl="0">
              <a:buFont typeface="Wingdings" pitchFamily="2" charset="2"/>
              <a:buChar char="§"/>
            </a:pPr>
            <a:r>
              <a:rPr lang="en-US" dirty="0" err="1"/>
              <a:t>ppt</a:t>
            </a:r>
            <a:r>
              <a:rPr lang="en-US" dirty="0"/>
              <a:t>/</a:t>
            </a:r>
            <a:r>
              <a:rPr lang="en-US" dirty="0" err="1"/>
              <a:t>pptx</a:t>
            </a:r>
            <a:r>
              <a:rPr lang="en-US" dirty="0"/>
              <a:t> slide contents should not exceed the predefined margins</a:t>
            </a:r>
            <a:endParaRPr lang="el-GR" dirty="0"/>
          </a:p>
          <a:p>
            <a:pPr lvl="0">
              <a:buFont typeface="Wingdings" pitchFamily="2" charset="2"/>
              <a:buChar char="§"/>
            </a:pPr>
            <a:r>
              <a:rPr lang="en-US" dirty="0"/>
              <a:t>Images, diagrams etc should be accompanied with a description</a:t>
            </a:r>
            <a:endParaRPr lang="el-GR" dirty="0"/>
          </a:p>
          <a:p>
            <a:pPr lvl="0">
              <a:buFont typeface="Wingdings" pitchFamily="2" charset="2"/>
              <a:buChar char="§"/>
            </a:pPr>
            <a:r>
              <a:rPr lang="en-US" dirty="0"/>
              <a:t>If you want to include comprehension questions (multiple choice, multiple responses, true/false, matching etc.) to enhance users’ understanding of the theory, you should embody them in the </a:t>
            </a:r>
            <a:r>
              <a:rPr lang="en-US" dirty="0" err="1"/>
              <a:t>ppt</a:t>
            </a:r>
            <a:r>
              <a:rPr lang="en-US" dirty="0"/>
              <a:t>/</a:t>
            </a:r>
            <a:r>
              <a:rPr lang="en-US" dirty="0" err="1"/>
              <a:t>pptx</a:t>
            </a:r>
            <a:r>
              <a:rPr lang="en-US" dirty="0"/>
              <a:t> file.</a:t>
            </a:r>
            <a:endParaRPr lang="el-GR" dirty="0"/>
          </a:p>
          <a:p>
            <a:pPr lvl="0">
              <a:buFont typeface="Wingdings" pitchFamily="2" charset="2"/>
              <a:buChar char="§"/>
            </a:pPr>
            <a:r>
              <a:rPr lang="en-US" dirty="0"/>
              <a:t>Questions that will be used for self assessment and final assessment quizzes should follow a predefined format that will be sent from SQLearn in an .</a:t>
            </a:r>
            <a:r>
              <a:rPr lang="en-US" dirty="0" err="1"/>
              <a:t>xls</a:t>
            </a:r>
            <a:r>
              <a:rPr lang="en-US" dirty="0"/>
              <a:t> file</a:t>
            </a:r>
            <a:endParaRPr lang="el-GR" dirty="0"/>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pPr/>
              <a:t>2</a:t>
            </a:fld>
            <a:endParaRPr lang="el-GR"/>
          </a:p>
        </p:txBody>
      </p:sp>
    </p:spTree>
    <p:extLst>
      <p:ext uri="{BB962C8B-B14F-4D97-AF65-F5344CB8AC3E}">
        <p14:creationId xmlns:p14="http://schemas.microsoft.com/office/powerpoint/2010/main" val="1398041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dirty="0"/>
              <a:t>Click to edit Master title style</a:t>
            </a:r>
            <a:endParaRPr lang="el-GR" dirty="0"/>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l-GR" dirty="0"/>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dirty="0"/>
              <a:t>Click to edit Master title style</a:t>
            </a:r>
            <a:endParaRPr lang="el-GR"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velasolaris.com/" TargetMode="External"/><Relationship Id="rId2" Type="http://schemas.openxmlformats.org/officeDocument/2006/relationships/hyperlink" Target="https://www.valentin-software.com/es/productos/tsol"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80000" y="1773000"/>
            <a:ext cx="5038240" cy="1685865"/>
          </a:xfrm>
        </p:spPr>
        <p:txBody>
          <a:bodyPr anchor="b">
            <a:normAutofit/>
          </a:bodyPr>
          <a:lstStyle/>
          <a:p>
            <a:r>
              <a:rPr lang="el-GR" b="1" dirty="0" smtClean="0">
                <a:effectLst>
                  <a:outerShdw blurRad="38100" dist="38100" dir="2700000" algn="tl">
                    <a:srgbClr val="000000">
                      <a:alpha val="43137"/>
                    </a:srgbClr>
                  </a:outerShdw>
                </a:effectLst>
              </a:rPr>
              <a:t>Ενότητα </a:t>
            </a:r>
            <a:r>
              <a:rPr lang="en-US" b="1" dirty="0" smtClean="0">
                <a:effectLst>
                  <a:outerShdw blurRad="38100" dist="38100" dir="2700000" algn="tl">
                    <a:srgbClr val="000000">
                      <a:alpha val="43137"/>
                    </a:srgbClr>
                  </a:outerShdw>
                </a:effectLst>
              </a:rPr>
              <a:t>1.5</a:t>
            </a:r>
            <a:r>
              <a:rPr lang="en-US" b="1" dirty="0">
                <a:effectLst>
                  <a:outerShdw blurRad="38100" dist="38100" dir="2700000" algn="tl">
                    <a:srgbClr val="000000">
                      <a:alpha val="43137"/>
                    </a:srgbClr>
                  </a:outerShdw>
                </a:effectLst>
              </a:rPr>
              <a:t>.</a:t>
            </a:r>
            <a:br>
              <a:rPr lang="en-US" b="1" dirty="0">
                <a:effectLst>
                  <a:outerShdw blurRad="38100" dist="38100" dir="2700000" algn="tl">
                    <a:srgbClr val="000000">
                      <a:alpha val="43137"/>
                    </a:srgbClr>
                  </a:outerShdw>
                </a:effectLst>
              </a:rPr>
            </a:br>
            <a:r>
              <a:rPr lang="el-GR" b="1" dirty="0">
                <a:effectLst>
                  <a:outerShdw blurRad="38100" dist="38100" dir="2700000" algn="tl">
                    <a:srgbClr val="000000">
                      <a:alpha val="43137"/>
                    </a:srgbClr>
                  </a:outerShdw>
                </a:effectLst>
              </a:rPr>
              <a:t>Βασικές  ρυθμίσεις των ηλιακών θερμικών εγκαταστάσεων</a:t>
            </a:r>
          </a:p>
        </p:txBody>
      </p:sp>
      <p:sp>
        <p:nvSpPr>
          <p:cNvPr id="3" name="Subtitle 2"/>
          <p:cNvSpPr>
            <a:spLocks noGrp="1"/>
          </p:cNvSpPr>
          <p:nvPr>
            <p:ph type="subTitle" idx="1"/>
          </p:nvPr>
        </p:nvSpPr>
        <p:spPr/>
        <p:txBody>
          <a:bodyPr/>
          <a:lstStyle/>
          <a:p>
            <a:r>
              <a:rPr lang="en-US" dirty="0"/>
              <a:t>Block 1:</a:t>
            </a:r>
            <a:br>
              <a:rPr lang="en-US" dirty="0"/>
            </a:br>
            <a:r>
              <a:rPr lang="el-GR" dirty="0"/>
              <a:t>Εισαγωγή στην ηλιακή θερμική ενέργεια</a:t>
            </a:r>
            <a:endParaRPr lang="en-US" dirty="0"/>
          </a:p>
          <a:p>
            <a:endParaRPr lang="el-GR" dirty="0"/>
          </a:p>
        </p:txBody>
      </p:sp>
    </p:spTree>
    <p:extLst>
      <p:ext uri="{BB962C8B-B14F-4D97-AF65-F5344CB8AC3E}">
        <p14:creationId xmlns:p14="http://schemas.microsoft.com/office/powerpoint/2010/main" val="7217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A1C831-EB6F-46D3-BFE0-BB94501BB884}"/>
              </a:ext>
            </a:extLst>
          </p:cNvPr>
          <p:cNvSpPr>
            <a:spLocks noGrp="1"/>
          </p:cNvSpPr>
          <p:nvPr>
            <p:ph type="title"/>
          </p:nvPr>
        </p:nvSpPr>
        <p:spPr/>
        <p:txBody>
          <a:bodyPr/>
          <a:lstStyle/>
          <a:p>
            <a:r>
              <a:rPr lang="en-US" b="1" dirty="0"/>
              <a:t>2. </a:t>
            </a:r>
            <a:r>
              <a:rPr lang="el-GR" b="1" dirty="0"/>
              <a:t>Επιλογή κατάλληλης τεχνολογίας</a:t>
            </a:r>
            <a:endParaRPr lang="en-US" b="1" dirty="0"/>
          </a:p>
        </p:txBody>
      </p:sp>
      <p:sp>
        <p:nvSpPr>
          <p:cNvPr id="5" name="Rectangle 4">
            <a:extLst>
              <a:ext uri="{FF2B5EF4-FFF2-40B4-BE49-F238E27FC236}">
                <a16:creationId xmlns:a16="http://schemas.microsoft.com/office/drawing/2014/main" xmlns="" id="{0D139A56-D53C-4DBD-A973-008ADF3E36B6}"/>
              </a:ext>
            </a:extLst>
          </p:cNvPr>
          <p:cNvSpPr/>
          <p:nvPr/>
        </p:nvSpPr>
        <p:spPr>
          <a:xfrm>
            <a:off x="577723" y="1731127"/>
            <a:ext cx="6480000" cy="4770537"/>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Παθητικά και ενσωματωμένης αποθήκευσης συστήματα (</a:t>
            </a:r>
            <a:r>
              <a:rPr lang="en-US" sz="1600" b="1" dirty="0">
                <a:solidFill>
                  <a:prstClr val="black"/>
                </a:solidFill>
              </a:rPr>
              <a:t>ICS SWH</a:t>
            </a:r>
            <a:r>
              <a:rPr lang="el-GR" sz="1600" b="1" dirty="0">
                <a:solidFill>
                  <a:prstClr val="black"/>
                </a:solidFill>
              </a:rPr>
              <a:t>)</a:t>
            </a:r>
            <a:r>
              <a:rPr lang="en-US" sz="1600" b="1" dirty="0">
                <a:solidFill>
                  <a:prstClr val="black"/>
                </a:solidFill>
              </a:rPr>
              <a:t>. </a:t>
            </a:r>
          </a:p>
          <a:p>
            <a:pPr marL="555625" indent="-285750">
              <a:buFontTx/>
              <a:buChar char="‒"/>
            </a:pPr>
            <a:r>
              <a:rPr lang="el-GR" sz="1600" dirty="0">
                <a:solidFill>
                  <a:srgbClr val="000000"/>
                </a:solidFill>
              </a:rPr>
              <a:t>Τα ενσωματωμένης αποθήκευσης συστήματα </a:t>
            </a:r>
            <a:r>
              <a:rPr lang="en-US" sz="1600" dirty="0">
                <a:solidFill>
                  <a:srgbClr val="000000"/>
                </a:solidFill>
              </a:rPr>
              <a:t>(ICS SWH) </a:t>
            </a:r>
            <a:r>
              <a:rPr lang="el-GR" sz="1600" dirty="0">
                <a:solidFill>
                  <a:srgbClr val="000000"/>
                </a:solidFill>
              </a:rPr>
              <a:t>συνδυάζουν το συλλέκτη με το δοχείο αποθήκευσης του ζεστού νερού σε μία μονάδα.</a:t>
            </a:r>
            <a:endParaRPr lang="en-US" sz="1600" dirty="0">
              <a:solidFill>
                <a:srgbClr val="000000"/>
              </a:solidFill>
            </a:endParaRPr>
          </a:p>
          <a:p>
            <a:pPr marL="555625" indent="-285750">
              <a:buFontTx/>
              <a:buChar char="‒"/>
            </a:pPr>
            <a:r>
              <a:rPr lang="el-GR" sz="1600" dirty="0">
                <a:solidFill>
                  <a:srgbClr val="000000"/>
                </a:solidFill>
              </a:rPr>
              <a:t>Ανθεκτικά</a:t>
            </a:r>
            <a:r>
              <a:rPr lang="en-US" sz="1600" dirty="0">
                <a:solidFill>
                  <a:srgbClr val="000000"/>
                </a:solidFill>
              </a:rPr>
              <a:t>,</a:t>
            </a:r>
            <a:r>
              <a:rPr lang="el-GR" sz="1600" dirty="0">
                <a:solidFill>
                  <a:srgbClr val="000000"/>
                </a:solidFill>
              </a:rPr>
              <a:t>απλά </a:t>
            </a:r>
            <a:r>
              <a:rPr lang="en-US" sz="1600" dirty="0">
                <a:solidFill>
                  <a:srgbClr val="000000"/>
                </a:solidFill>
              </a:rPr>
              <a:t>,</a:t>
            </a:r>
            <a:r>
              <a:rPr lang="el-GR" sz="1600" dirty="0">
                <a:solidFill>
                  <a:srgbClr val="000000"/>
                </a:solidFill>
              </a:rPr>
              <a:t>αξιόπιστα</a:t>
            </a:r>
            <a:r>
              <a:rPr lang="en-US" sz="1600" dirty="0">
                <a:solidFill>
                  <a:srgbClr val="000000"/>
                </a:solidFill>
              </a:rPr>
              <a:t>, </a:t>
            </a:r>
            <a:r>
              <a:rPr lang="el-GR" sz="1600" dirty="0">
                <a:solidFill>
                  <a:srgbClr val="000000"/>
                </a:solidFill>
              </a:rPr>
              <a:t>οικονομικά</a:t>
            </a:r>
            <a:r>
              <a:rPr lang="en-US" sz="1600" dirty="0">
                <a:solidFill>
                  <a:srgbClr val="000000"/>
                </a:solidFill>
              </a:rPr>
              <a:t>, </a:t>
            </a:r>
            <a:r>
              <a:rPr lang="el-GR" sz="1600" dirty="0">
                <a:solidFill>
                  <a:srgbClr val="000000"/>
                </a:solidFill>
              </a:rPr>
              <a:t>παθητικά και άμεσα συστήματα</a:t>
            </a:r>
            <a:r>
              <a:rPr lang="en-US" sz="1600" dirty="0">
                <a:solidFill>
                  <a:srgbClr val="000000"/>
                </a:solidFill>
              </a:rPr>
              <a:t>.</a:t>
            </a:r>
            <a:r>
              <a:rPr lang="el-GR" sz="1600" dirty="0">
                <a:solidFill>
                  <a:srgbClr val="000000"/>
                </a:solidFill>
              </a:rPr>
              <a:t>Πολλές φορές λειτουργούν και ως προθερμαντήρες.</a:t>
            </a:r>
            <a:endParaRPr lang="en-US" sz="1600" dirty="0">
              <a:solidFill>
                <a:srgbClr val="000000"/>
              </a:solidFill>
            </a:endParaRPr>
          </a:p>
          <a:p>
            <a:pPr marL="555625" indent="-285750">
              <a:buFontTx/>
              <a:buChar char="‒"/>
            </a:pPr>
            <a:r>
              <a:rPr lang="el-GR" sz="1600" dirty="0">
                <a:solidFill>
                  <a:srgbClr val="000000"/>
                </a:solidFill>
              </a:rPr>
              <a:t>Λειτουργούν στη ζέστη, σε ηλιοφάνεια, σε μη ψυχρά κλίματα και σε μικρής κλίμακας εγκαταστάσεις, για περιστασιακή ή εποχική χρήση</a:t>
            </a:r>
            <a:r>
              <a:rPr lang="en-US" sz="1600" dirty="0">
                <a:solidFill>
                  <a:srgbClr val="000000"/>
                </a:solidFill>
              </a:rPr>
              <a:t>.</a:t>
            </a:r>
          </a:p>
          <a:p>
            <a:pPr marL="555625" indent="-285750">
              <a:buFontTx/>
              <a:buChar char="‒"/>
            </a:pPr>
            <a:r>
              <a:rPr lang="el-GR" sz="1600" dirty="0">
                <a:solidFill>
                  <a:srgbClr val="000000"/>
                </a:solidFill>
              </a:rPr>
              <a:t>Υπό πίεση με μικρή προστασία σε ακραίες καιρικές συνθήκες</a:t>
            </a:r>
            <a:r>
              <a:rPr lang="en-US" sz="1600" dirty="0">
                <a:solidFill>
                  <a:srgbClr val="000000"/>
                </a:solidFill>
              </a:rPr>
              <a:t>. </a:t>
            </a:r>
            <a:r>
              <a:rPr lang="el-GR" sz="1600" b="1" dirty="0">
                <a:solidFill>
                  <a:srgbClr val="000000"/>
                </a:solidFill>
              </a:rPr>
              <a:t>Περιορισμένης χρήσης και ξεπερασμένα</a:t>
            </a:r>
            <a:r>
              <a:rPr lang="en-US" sz="1600" b="1" dirty="0">
                <a:solidFill>
                  <a:srgbClr val="000000"/>
                </a:solidFill>
              </a:rPr>
              <a:t>.</a:t>
            </a:r>
            <a:endParaRPr lang="en-US" sz="1600" b="1" dirty="0">
              <a:solidFill>
                <a:prstClr val="black"/>
              </a:solidFill>
            </a:endParaRPr>
          </a:p>
          <a:p>
            <a:pPr marL="285750" indent="-285750">
              <a:buFont typeface="Wingdings" panose="05000000000000000000" pitchFamily="2" charset="2"/>
              <a:buChar char="§"/>
            </a:pPr>
            <a:r>
              <a:rPr lang="el-GR" sz="1600" b="1" dirty="0">
                <a:solidFill>
                  <a:prstClr val="black"/>
                </a:solidFill>
              </a:rPr>
              <a:t>Παθητικά </a:t>
            </a:r>
            <a:r>
              <a:rPr lang="el-GR" sz="1600" b="1" dirty="0" err="1">
                <a:solidFill>
                  <a:prstClr val="black"/>
                </a:solidFill>
              </a:rPr>
              <a:t>θερμοσιφωνικά</a:t>
            </a:r>
            <a:r>
              <a:rPr lang="el-GR" sz="1600" b="1" dirty="0">
                <a:solidFill>
                  <a:prstClr val="black"/>
                </a:solidFill>
              </a:rPr>
              <a:t> συστήματα (</a:t>
            </a:r>
            <a:r>
              <a:rPr lang="en-US" sz="1600" b="1" dirty="0">
                <a:solidFill>
                  <a:prstClr val="black"/>
                </a:solidFill>
              </a:rPr>
              <a:t>SWH</a:t>
            </a:r>
            <a:r>
              <a:rPr lang="el-GR" sz="1600" b="1" dirty="0">
                <a:solidFill>
                  <a:prstClr val="black"/>
                </a:solidFill>
              </a:rPr>
              <a:t>)</a:t>
            </a:r>
            <a:r>
              <a:rPr lang="en-US" sz="1600" b="1" dirty="0">
                <a:solidFill>
                  <a:prstClr val="black"/>
                </a:solidFill>
              </a:rPr>
              <a:t>.</a:t>
            </a:r>
          </a:p>
          <a:p>
            <a:pPr marL="555625" indent="-285750">
              <a:buFontTx/>
              <a:buChar char="‒"/>
            </a:pPr>
            <a:r>
              <a:rPr lang="el-GR" sz="1600" dirty="0">
                <a:solidFill>
                  <a:srgbClr val="000000"/>
                </a:solidFill>
              </a:rPr>
              <a:t>Εφαρμογές μικρής κλίμακας, απλά</a:t>
            </a:r>
            <a:r>
              <a:rPr lang="en-US" sz="1600" dirty="0">
                <a:solidFill>
                  <a:srgbClr val="000000"/>
                </a:solidFill>
              </a:rPr>
              <a:t> (</a:t>
            </a:r>
            <a:r>
              <a:rPr lang="el-GR" sz="1600" dirty="0">
                <a:solidFill>
                  <a:srgbClr val="000000"/>
                </a:solidFill>
              </a:rPr>
              <a:t>χωρίς αντλίες</a:t>
            </a:r>
            <a:r>
              <a:rPr lang="en-US" sz="1600" dirty="0">
                <a:solidFill>
                  <a:srgbClr val="000000"/>
                </a:solidFill>
              </a:rPr>
              <a:t>, </a:t>
            </a:r>
            <a:r>
              <a:rPr lang="el-GR" sz="1600" dirty="0">
                <a:solidFill>
                  <a:srgbClr val="000000"/>
                </a:solidFill>
              </a:rPr>
              <a:t>φυσική ροή</a:t>
            </a:r>
            <a:r>
              <a:rPr lang="en-US" sz="1600" dirty="0">
                <a:solidFill>
                  <a:srgbClr val="000000"/>
                </a:solidFill>
              </a:rPr>
              <a:t>), </a:t>
            </a:r>
            <a:r>
              <a:rPr lang="el-GR" sz="1600" dirty="0">
                <a:solidFill>
                  <a:srgbClr val="000000"/>
                </a:solidFill>
              </a:rPr>
              <a:t>μικρής σχεδίασης</a:t>
            </a:r>
            <a:r>
              <a:rPr lang="en-US" sz="1600" dirty="0">
                <a:solidFill>
                  <a:srgbClr val="000000"/>
                </a:solidFill>
              </a:rPr>
              <a:t>, </a:t>
            </a:r>
            <a:r>
              <a:rPr lang="el-GR" sz="1600" dirty="0">
                <a:solidFill>
                  <a:srgbClr val="000000"/>
                </a:solidFill>
              </a:rPr>
              <a:t>εύκολα στην εγκατάσταση και λειτουργία με βελτιωμένη απόδοση</a:t>
            </a:r>
            <a:r>
              <a:rPr lang="en-US" sz="1600" dirty="0">
                <a:solidFill>
                  <a:srgbClr val="000000"/>
                </a:solidFill>
              </a:rPr>
              <a:t>.</a:t>
            </a:r>
          </a:p>
          <a:p>
            <a:pPr marL="555625" indent="-285750">
              <a:buFontTx/>
              <a:buChar char="‒"/>
            </a:pPr>
            <a:r>
              <a:rPr lang="el-GR" sz="1600" dirty="0">
                <a:solidFill>
                  <a:srgbClr val="000000"/>
                </a:solidFill>
              </a:rPr>
              <a:t>Ζεστά και εύκρατα κλίματα.</a:t>
            </a:r>
            <a:r>
              <a:rPr lang="en-US" sz="1600" dirty="0">
                <a:solidFill>
                  <a:srgbClr val="000000"/>
                </a:solidFill>
              </a:rPr>
              <a:t> </a:t>
            </a:r>
            <a:r>
              <a:rPr lang="el-GR" sz="1600" b="1" dirty="0">
                <a:solidFill>
                  <a:srgbClr val="000000"/>
                </a:solidFill>
              </a:rPr>
              <a:t>Αυστηρές απαιτήσεις εγκατάστασης</a:t>
            </a:r>
            <a:r>
              <a:rPr lang="en-US" sz="1600" dirty="0">
                <a:solidFill>
                  <a:srgbClr val="000000"/>
                </a:solidFill>
              </a:rPr>
              <a:t>(</a:t>
            </a:r>
            <a:r>
              <a:rPr lang="el-GR" sz="1600" dirty="0">
                <a:solidFill>
                  <a:srgbClr val="000000"/>
                </a:solidFill>
              </a:rPr>
              <a:t>δοχείο πάνω από τους συλλέκτες)</a:t>
            </a:r>
            <a:r>
              <a:rPr lang="en-US" sz="1600" dirty="0">
                <a:solidFill>
                  <a:srgbClr val="000000"/>
                </a:solidFill>
              </a:rPr>
              <a:t>.</a:t>
            </a:r>
          </a:p>
          <a:p>
            <a:pPr marL="555625" indent="-285750">
              <a:buFontTx/>
              <a:buChar char="‒"/>
            </a:pPr>
            <a:r>
              <a:rPr lang="el-GR" sz="1600" dirty="0">
                <a:solidFill>
                  <a:srgbClr val="000000"/>
                </a:solidFill>
              </a:rPr>
              <a:t>Διαθέσιμα σε άμεσα και έμμεσα</a:t>
            </a:r>
            <a:r>
              <a:rPr lang="en-US" sz="1600" dirty="0">
                <a:solidFill>
                  <a:srgbClr val="000000"/>
                </a:solidFill>
              </a:rPr>
              <a:t>, </a:t>
            </a:r>
            <a:r>
              <a:rPr lang="el-GR" sz="1600" dirty="0">
                <a:solidFill>
                  <a:srgbClr val="000000"/>
                </a:solidFill>
              </a:rPr>
              <a:t>υπό πίεση  και ατμοσφαιρικές συνθήκες</a:t>
            </a:r>
            <a:r>
              <a:rPr lang="en-US" sz="1600" dirty="0">
                <a:solidFill>
                  <a:srgbClr val="000000"/>
                </a:solidFill>
              </a:rPr>
              <a:t>. </a:t>
            </a:r>
            <a:r>
              <a:rPr lang="el-GR" sz="1600" dirty="0">
                <a:solidFill>
                  <a:srgbClr val="000000"/>
                </a:solidFill>
              </a:rPr>
              <a:t>Τα έμμεσα είναι  διαθέσιμα και με αντιψυκτική προστασία.</a:t>
            </a:r>
            <a:endParaRPr lang="en-US" sz="1600" dirty="0">
              <a:solidFill>
                <a:srgbClr val="000000"/>
              </a:solidFill>
            </a:endParaRPr>
          </a:p>
        </p:txBody>
      </p:sp>
      <p:pic>
        <p:nvPicPr>
          <p:cNvPr id="9" name="Picture 8">
            <a:extLst>
              <a:ext uri="{FF2B5EF4-FFF2-40B4-BE49-F238E27FC236}">
                <a16:creationId xmlns:a16="http://schemas.microsoft.com/office/drawing/2014/main" xmlns="" id="{3C341F23-67C9-4B02-B4A0-6398401E2275}"/>
              </a:ext>
            </a:extLst>
          </p:cNvPr>
          <p:cNvPicPr>
            <a:picLocks noChangeAspect="1"/>
          </p:cNvPicPr>
          <p:nvPr/>
        </p:nvPicPr>
        <p:blipFill>
          <a:blip r:embed="rId2"/>
          <a:stretch>
            <a:fillRect/>
          </a:stretch>
        </p:blipFill>
        <p:spPr>
          <a:xfrm>
            <a:off x="7042068" y="1519989"/>
            <a:ext cx="2066064" cy="4664041"/>
          </a:xfrm>
          <a:prstGeom prst="rect">
            <a:avLst/>
          </a:prstGeom>
        </p:spPr>
      </p:pic>
      <p:sp>
        <p:nvSpPr>
          <p:cNvPr id="6" name="Rectangle 5">
            <a:extLst>
              <a:ext uri="{FF2B5EF4-FFF2-40B4-BE49-F238E27FC236}">
                <a16:creationId xmlns:a16="http://schemas.microsoft.com/office/drawing/2014/main" xmlns="" id="{CC731967-97F1-49DB-BA63-46D3D8884597}"/>
              </a:ext>
            </a:extLst>
          </p:cNvPr>
          <p:cNvSpPr/>
          <p:nvPr/>
        </p:nvSpPr>
        <p:spPr>
          <a:xfrm>
            <a:off x="468000" y="1361795"/>
            <a:ext cx="6083084" cy="369332"/>
          </a:xfrm>
          <a:prstGeom prst="rect">
            <a:avLst/>
          </a:prstGeom>
        </p:spPr>
        <p:txBody>
          <a:bodyPr wrap="square">
            <a:spAutoFit/>
          </a:bodyPr>
          <a:lstStyle/>
          <a:p>
            <a:pPr marL="285750" indent="-285750">
              <a:buFont typeface="Wingdings" panose="05000000000000000000" pitchFamily="2" charset="2"/>
              <a:buChar char="Ø"/>
            </a:pPr>
            <a:r>
              <a:rPr lang="el-GR" b="1" dirty="0" err="1">
                <a:solidFill>
                  <a:prstClr val="black"/>
                </a:solidFill>
                <a:cs typeface="Arial" pitchFamily="34" charset="0"/>
              </a:rPr>
              <a:t>Ηλιοθερμικά</a:t>
            </a:r>
            <a:r>
              <a:rPr lang="el-GR" b="1" dirty="0">
                <a:solidFill>
                  <a:prstClr val="black"/>
                </a:solidFill>
                <a:cs typeface="Arial" pitchFamily="34" charset="0"/>
              </a:rPr>
              <a:t> συστήματα</a:t>
            </a:r>
            <a:r>
              <a:rPr lang="en-US" b="1" dirty="0">
                <a:solidFill>
                  <a:prstClr val="black"/>
                </a:solidFill>
                <a:cs typeface="Arial" pitchFamily="34" charset="0"/>
              </a:rPr>
              <a:t>. 5 </a:t>
            </a:r>
            <a:r>
              <a:rPr lang="el-GR" b="1" dirty="0">
                <a:solidFill>
                  <a:prstClr val="black"/>
                </a:solidFill>
                <a:cs typeface="Arial" pitchFamily="34" charset="0"/>
              </a:rPr>
              <a:t>βασικές τεχνολογίες</a:t>
            </a:r>
            <a:r>
              <a:rPr lang="en-US" b="1" dirty="0">
                <a:solidFill>
                  <a:prstClr val="black"/>
                </a:solidFill>
                <a:cs typeface="Arial" pitchFamily="34" charset="0"/>
              </a:rPr>
              <a:t>.</a:t>
            </a:r>
            <a:endParaRPr lang="en-US" b="1" dirty="0"/>
          </a:p>
        </p:txBody>
      </p:sp>
    </p:spTree>
    <p:extLst>
      <p:ext uri="{BB962C8B-B14F-4D97-AF65-F5344CB8AC3E}">
        <p14:creationId xmlns:p14="http://schemas.microsoft.com/office/powerpoint/2010/main" val="174964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A26A44-2082-4BCF-AA61-4223FFD3ACBC}"/>
              </a:ext>
            </a:extLst>
          </p:cNvPr>
          <p:cNvSpPr>
            <a:spLocks noGrp="1"/>
          </p:cNvSpPr>
          <p:nvPr>
            <p:ph type="title"/>
          </p:nvPr>
        </p:nvSpPr>
        <p:spPr/>
        <p:txBody>
          <a:bodyPr/>
          <a:lstStyle/>
          <a:p>
            <a:r>
              <a:rPr lang="en-US" b="1" dirty="0"/>
              <a:t>2. </a:t>
            </a:r>
            <a:r>
              <a:rPr lang="el-GR" b="1" dirty="0"/>
              <a:t>Επιλογή κατάλληλης τεχνολογίας</a:t>
            </a:r>
            <a:endParaRPr lang="en-US" dirty="0"/>
          </a:p>
        </p:txBody>
      </p:sp>
      <p:sp>
        <p:nvSpPr>
          <p:cNvPr id="5" name="Rectangle 4">
            <a:extLst>
              <a:ext uri="{FF2B5EF4-FFF2-40B4-BE49-F238E27FC236}">
                <a16:creationId xmlns:a16="http://schemas.microsoft.com/office/drawing/2014/main" xmlns="" id="{59F03F6A-FBAB-480B-87C0-3B32FC8A6B3D}"/>
              </a:ext>
            </a:extLst>
          </p:cNvPr>
          <p:cNvSpPr/>
          <p:nvPr/>
        </p:nvSpPr>
        <p:spPr>
          <a:xfrm>
            <a:off x="666570" y="1773000"/>
            <a:ext cx="5213716" cy="4770537"/>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Ενεργά ή βεβιασμένης κυκλοφορίας.</a:t>
            </a:r>
            <a:r>
              <a:rPr lang="en-US" sz="1600" b="1" dirty="0">
                <a:solidFill>
                  <a:prstClr val="black"/>
                </a:solidFill>
              </a:rPr>
              <a:t> </a:t>
            </a:r>
            <a:r>
              <a:rPr lang="el-GR" sz="1600" b="1" dirty="0">
                <a:solidFill>
                  <a:prstClr val="black"/>
                </a:solidFill>
              </a:rPr>
              <a:t>Άμεσης διάταξης</a:t>
            </a:r>
            <a:r>
              <a:rPr lang="en-US" sz="1600" b="1" dirty="0">
                <a:solidFill>
                  <a:prstClr val="black"/>
                </a:solidFill>
              </a:rPr>
              <a:t>.</a:t>
            </a:r>
          </a:p>
          <a:p>
            <a:pPr marL="555625" indent="-285750">
              <a:buFontTx/>
              <a:buChar char="‒"/>
            </a:pPr>
            <a:r>
              <a:rPr lang="el-GR" sz="1600" dirty="0">
                <a:solidFill>
                  <a:srgbClr val="000000"/>
                </a:solidFill>
              </a:rPr>
              <a:t>Χωριστά συστήματα</a:t>
            </a:r>
            <a:r>
              <a:rPr lang="en-US" sz="1600" dirty="0">
                <a:solidFill>
                  <a:srgbClr val="000000"/>
                </a:solidFill>
              </a:rPr>
              <a:t>. </a:t>
            </a:r>
            <a:r>
              <a:rPr lang="el-GR" sz="1600" dirty="0">
                <a:solidFill>
                  <a:srgbClr val="000000"/>
                </a:solidFill>
              </a:rPr>
              <a:t>Το δοχείο νερού τοποθετείται εντός του κτιρίου για τη μείωση των απωλειών.</a:t>
            </a:r>
          </a:p>
          <a:p>
            <a:pPr marL="555625" indent="-285750">
              <a:buFontTx/>
              <a:buChar char="‒"/>
            </a:pPr>
            <a:r>
              <a:rPr lang="en-US" sz="1600" dirty="0">
                <a:solidFill>
                  <a:srgbClr val="000000"/>
                </a:solidFill>
              </a:rPr>
              <a:t> </a:t>
            </a:r>
            <a:r>
              <a:rPr lang="el-GR" sz="1600" dirty="0">
                <a:solidFill>
                  <a:srgbClr val="000000"/>
                </a:solidFill>
              </a:rPr>
              <a:t>Μπορούν να αντικαταστήσουν τα </a:t>
            </a:r>
            <a:r>
              <a:rPr lang="el-GR" sz="1600" dirty="0" err="1">
                <a:solidFill>
                  <a:srgbClr val="000000"/>
                </a:solidFill>
              </a:rPr>
              <a:t>θερμοσιφωνικά</a:t>
            </a:r>
            <a:r>
              <a:rPr lang="el-GR" sz="1600" dirty="0">
                <a:solidFill>
                  <a:srgbClr val="000000"/>
                </a:solidFill>
              </a:rPr>
              <a:t>, ξεπερνώντας τα μειονεκτήματα τους</a:t>
            </a:r>
            <a:r>
              <a:rPr lang="en-US" sz="1600" dirty="0">
                <a:solidFill>
                  <a:srgbClr val="000000"/>
                </a:solidFill>
              </a:rPr>
              <a:t>:</a:t>
            </a:r>
            <a:r>
              <a:rPr lang="el-GR" sz="1600" dirty="0">
                <a:solidFill>
                  <a:srgbClr val="000000"/>
                </a:solidFill>
              </a:rPr>
              <a:t> περιορισμός ύψος του δοχείου του κρύου νερού</a:t>
            </a:r>
            <a:r>
              <a:rPr lang="en-US" sz="1600" dirty="0">
                <a:solidFill>
                  <a:srgbClr val="000000"/>
                </a:solidFill>
              </a:rPr>
              <a:t>,</a:t>
            </a:r>
            <a:r>
              <a:rPr lang="el-GR" sz="1600" dirty="0">
                <a:solidFill>
                  <a:srgbClr val="000000"/>
                </a:solidFill>
              </a:rPr>
              <a:t> αστάθεια στην παροχή ζεστού νερού</a:t>
            </a:r>
            <a:r>
              <a:rPr lang="en-US" sz="1600" dirty="0">
                <a:solidFill>
                  <a:srgbClr val="000000"/>
                </a:solidFill>
              </a:rPr>
              <a:t>, </a:t>
            </a:r>
            <a:r>
              <a:rPr lang="el-GR" sz="1600" dirty="0">
                <a:solidFill>
                  <a:srgbClr val="000000"/>
                </a:solidFill>
              </a:rPr>
              <a:t>θερμικές απώλειες</a:t>
            </a:r>
            <a:r>
              <a:rPr lang="en-US" sz="1600" dirty="0">
                <a:solidFill>
                  <a:srgbClr val="000000"/>
                </a:solidFill>
              </a:rPr>
              <a:t>, </a:t>
            </a:r>
            <a:r>
              <a:rPr lang="el-GR" sz="1600" dirty="0">
                <a:solidFill>
                  <a:srgbClr val="000000"/>
                </a:solidFill>
              </a:rPr>
              <a:t>κλπ.</a:t>
            </a:r>
            <a:endParaRPr lang="en-US" sz="1600" dirty="0">
              <a:solidFill>
                <a:srgbClr val="000000"/>
              </a:solidFill>
            </a:endParaRPr>
          </a:p>
          <a:p>
            <a:pPr marL="555625" indent="-285750">
              <a:buFontTx/>
              <a:buChar char="‒"/>
            </a:pPr>
            <a:r>
              <a:rPr lang="el-GR" sz="1600" dirty="0">
                <a:solidFill>
                  <a:srgbClr val="000000"/>
                </a:solidFill>
              </a:rPr>
              <a:t>Εφαρμόζονται σε εγκαταστάσεις μεγάλης κλίμακας</a:t>
            </a:r>
            <a:r>
              <a:rPr lang="en-US" sz="1600" dirty="0">
                <a:solidFill>
                  <a:srgbClr val="000000"/>
                </a:solidFill>
              </a:rPr>
              <a:t>.</a:t>
            </a:r>
          </a:p>
          <a:p>
            <a:pPr marL="555625" indent="-285750">
              <a:buFontTx/>
              <a:buChar char="‒"/>
            </a:pPr>
            <a:r>
              <a:rPr lang="el-GR" sz="1600" b="1" dirty="0">
                <a:solidFill>
                  <a:srgbClr val="000000"/>
                </a:solidFill>
              </a:rPr>
              <a:t>Τυπική εφαρμογή σε  εύκρατα κλίματα</a:t>
            </a:r>
            <a:r>
              <a:rPr lang="en-US" sz="1600" b="1" dirty="0">
                <a:solidFill>
                  <a:srgbClr val="000000"/>
                </a:solidFill>
              </a:rPr>
              <a:t>.</a:t>
            </a:r>
          </a:p>
          <a:p>
            <a:pPr marL="555625" indent="-285750">
              <a:buFontTx/>
              <a:buChar char="‒"/>
            </a:pPr>
            <a:r>
              <a:rPr lang="el-GR" sz="1600" dirty="0">
                <a:solidFill>
                  <a:srgbClr val="000000"/>
                </a:solidFill>
              </a:rPr>
              <a:t>Άμεση θέρμανση του νερού</a:t>
            </a:r>
            <a:r>
              <a:rPr lang="en-US" sz="1600" dirty="0">
                <a:solidFill>
                  <a:srgbClr val="000000"/>
                </a:solidFill>
              </a:rPr>
              <a:t>. </a:t>
            </a:r>
            <a:r>
              <a:rPr lang="el-GR" sz="1600" dirty="0">
                <a:solidFill>
                  <a:srgbClr val="000000"/>
                </a:solidFill>
              </a:rPr>
              <a:t>Καλύτερης απόδοσης από τα έμμεσά συστήματα</a:t>
            </a:r>
            <a:r>
              <a:rPr lang="en-US" sz="1600" dirty="0">
                <a:solidFill>
                  <a:srgbClr val="000000"/>
                </a:solidFill>
              </a:rPr>
              <a:t>.</a:t>
            </a:r>
          </a:p>
          <a:p>
            <a:pPr marL="555625" indent="-285750">
              <a:buFontTx/>
              <a:buChar char="‒"/>
            </a:pPr>
            <a:r>
              <a:rPr lang="el-GR" sz="1600" dirty="0">
                <a:solidFill>
                  <a:srgbClr val="000000"/>
                </a:solidFill>
              </a:rPr>
              <a:t>Μικρή αντιψυκτική  προστασία και συνθηκών υπερθέρμανσης</a:t>
            </a:r>
            <a:r>
              <a:rPr lang="en-US" sz="1600" dirty="0">
                <a:solidFill>
                  <a:srgbClr val="000000"/>
                </a:solidFill>
              </a:rPr>
              <a:t>. </a:t>
            </a:r>
          </a:p>
          <a:p>
            <a:pPr marL="555625" indent="-285750">
              <a:buFontTx/>
              <a:buChar char="‒"/>
            </a:pPr>
            <a:r>
              <a:rPr lang="el-GR" sz="1600" dirty="0">
                <a:solidFill>
                  <a:srgbClr val="000000"/>
                </a:solidFill>
              </a:rPr>
              <a:t>Διαφορικός έλεγχος και δυνατότητα παρακολούθησης της απόδοσης</a:t>
            </a:r>
            <a:r>
              <a:rPr lang="en-US" sz="1600" dirty="0">
                <a:solidFill>
                  <a:srgbClr val="000000"/>
                </a:solidFill>
              </a:rPr>
              <a:t>.</a:t>
            </a:r>
          </a:p>
          <a:p>
            <a:pPr marL="555625" indent="-285750">
              <a:buFontTx/>
              <a:buChar char="‒"/>
            </a:pPr>
            <a:r>
              <a:rPr lang="el-GR" sz="1600" dirty="0">
                <a:solidFill>
                  <a:srgbClr val="000000"/>
                </a:solidFill>
              </a:rPr>
              <a:t>Απλή δομή και σε προσιτές τιμές. </a:t>
            </a:r>
            <a:endParaRPr lang="en-US" sz="1600" dirty="0">
              <a:solidFill>
                <a:srgbClr val="000000"/>
              </a:solidFill>
            </a:endParaRPr>
          </a:p>
          <a:p>
            <a:pPr marL="555625" indent="-285750">
              <a:buFontTx/>
              <a:buChar char="‒"/>
            </a:pPr>
            <a:r>
              <a:rPr lang="el-GR" sz="1600" dirty="0">
                <a:solidFill>
                  <a:srgbClr val="000000"/>
                </a:solidFill>
              </a:rPr>
              <a:t>Το σύστημα δε λειτουργεί με συγκεκριμένα είδη νερού. </a:t>
            </a:r>
          </a:p>
          <a:p>
            <a:pPr marL="555625" indent="-285750">
              <a:buFontTx/>
              <a:buChar char="‒"/>
            </a:pPr>
            <a:r>
              <a:rPr lang="el-GR" sz="1600" dirty="0">
                <a:solidFill>
                  <a:srgbClr val="000000"/>
                </a:solidFill>
              </a:rPr>
              <a:t>Καλύτερη αισθητική ενσωμάτωση στο κτίριο</a:t>
            </a:r>
            <a:r>
              <a:rPr lang="en-US" sz="1600" dirty="0">
                <a:solidFill>
                  <a:srgbClr val="000000"/>
                </a:solidFill>
              </a:rPr>
              <a:t>.</a:t>
            </a:r>
          </a:p>
        </p:txBody>
      </p:sp>
      <p:pic>
        <p:nvPicPr>
          <p:cNvPr id="3" name="Picture 2"/>
          <p:cNvPicPr>
            <a:picLocks noChangeAspect="1"/>
          </p:cNvPicPr>
          <p:nvPr/>
        </p:nvPicPr>
        <p:blipFill>
          <a:blip r:embed="rId2"/>
          <a:stretch>
            <a:fillRect/>
          </a:stretch>
        </p:blipFill>
        <p:spPr>
          <a:xfrm>
            <a:off x="5838431" y="2061000"/>
            <a:ext cx="2909569" cy="4247725"/>
          </a:xfrm>
          <a:prstGeom prst="rect">
            <a:avLst/>
          </a:prstGeom>
          <a:ln>
            <a:solidFill>
              <a:schemeClr val="tx1"/>
            </a:solidFill>
          </a:ln>
        </p:spPr>
      </p:pic>
      <p:sp>
        <p:nvSpPr>
          <p:cNvPr id="8" name="Rectangle 7">
            <a:extLst>
              <a:ext uri="{FF2B5EF4-FFF2-40B4-BE49-F238E27FC236}">
                <a16:creationId xmlns:a16="http://schemas.microsoft.com/office/drawing/2014/main" xmlns="" id="{E75A74C5-38E6-4D4B-B677-0599234F5EFA}"/>
              </a:ext>
            </a:extLst>
          </p:cNvPr>
          <p:cNvSpPr/>
          <p:nvPr/>
        </p:nvSpPr>
        <p:spPr>
          <a:xfrm>
            <a:off x="396000" y="1430261"/>
            <a:ext cx="6011084" cy="369332"/>
          </a:xfrm>
          <a:prstGeom prst="rect">
            <a:avLst/>
          </a:prstGeom>
        </p:spPr>
        <p:txBody>
          <a:bodyPr wrap="square">
            <a:spAutoFit/>
          </a:bodyPr>
          <a:lstStyle/>
          <a:p>
            <a:pPr marL="285750" indent="-285750">
              <a:buFont typeface="Wingdings" panose="05000000000000000000" pitchFamily="2" charset="2"/>
              <a:buChar char="Ø"/>
            </a:pPr>
            <a:r>
              <a:rPr lang="el-GR" b="1" dirty="0" err="1">
                <a:solidFill>
                  <a:prstClr val="black"/>
                </a:solidFill>
                <a:cs typeface="Arial" pitchFamily="34" charset="0"/>
              </a:rPr>
              <a:t>Ηλιοθερμικά</a:t>
            </a:r>
            <a:r>
              <a:rPr lang="el-GR" b="1" dirty="0">
                <a:solidFill>
                  <a:prstClr val="black"/>
                </a:solidFill>
                <a:cs typeface="Arial" pitchFamily="34" charset="0"/>
              </a:rPr>
              <a:t> συστήματα</a:t>
            </a:r>
            <a:r>
              <a:rPr lang="en-US" b="1" dirty="0">
                <a:solidFill>
                  <a:prstClr val="black"/>
                </a:solidFill>
                <a:cs typeface="Arial" pitchFamily="34" charset="0"/>
              </a:rPr>
              <a:t>. 5 </a:t>
            </a:r>
            <a:r>
              <a:rPr lang="el-GR" b="1" dirty="0">
                <a:solidFill>
                  <a:prstClr val="black"/>
                </a:solidFill>
                <a:cs typeface="Arial" pitchFamily="34" charset="0"/>
              </a:rPr>
              <a:t>βασικές τεχνολογίες</a:t>
            </a:r>
            <a:endParaRPr lang="en-US" b="1" dirty="0"/>
          </a:p>
        </p:txBody>
      </p:sp>
    </p:spTree>
    <p:extLst>
      <p:ext uri="{BB962C8B-B14F-4D97-AF65-F5344CB8AC3E}">
        <p14:creationId xmlns:p14="http://schemas.microsoft.com/office/powerpoint/2010/main" val="1575067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 </a:t>
            </a:r>
            <a:r>
              <a:rPr lang="el-GR" b="1" dirty="0"/>
              <a:t>Επιλογή κατάλληλης τεχνολογίας</a:t>
            </a:r>
            <a:endParaRPr lang="es-ES" dirty="0"/>
          </a:p>
        </p:txBody>
      </p:sp>
      <p:sp>
        <p:nvSpPr>
          <p:cNvPr id="5" name="Rectangle 4">
            <a:extLst>
              <a:ext uri="{FF2B5EF4-FFF2-40B4-BE49-F238E27FC236}">
                <a16:creationId xmlns:a16="http://schemas.microsoft.com/office/drawing/2014/main" xmlns="" id="{59F03F6A-FBAB-480B-87C0-3B32FC8A6B3D}"/>
              </a:ext>
            </a:extLst>
          </p:cNvPr>
          <p:cNvSpPr/>
          <p:nvPr/>
        </p:nvSpPr>
        <p:spPr>
          <a:xfrm>
            <a:off x="252000" y="1841242"/>
            <a:ext cx="6336000" cy="4524315"/>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Ενεργά</a:t>
            </a:r>
            <a:r>
              <a:rPr lang="en-US" sz="1600" b="1" dirty="0">
                <a:solidFill>
                  <a:prstClr val="black"/>
                </a:solidFill>
              </a:rPr>
              <a:t> SWH. </a:t>
            </a:r>
            <a:r>
              <a:rPr lang="el-GR" sz="1600" b="1" dirty="0">
                <a:solidFill>
                  <a:prstClr val="black"/>
                </a:solidFill>
              </a:rPr>
              <a:t>Έμμεσης διάταξης </a:t>
            </a:r>
            <a:r>
              <a:rPr lang="el-GR" sz="1600" b="1" dirty="0">
                <a:solidFill>
                  <a:srgbClr val="FF0000"/>
                </a:solidFill>
              </a:rPr>
              <a:t>(</a:t>
            </a:r>
            <a:r>
              <a:rPr lang="en-US" sz="1600" b="1" dirty="0" err="1">
                <a:solidFill>
                  <a:srgbClr val="FF0000"/>
                </a:solidFill>
              </a:rPr>
              <a:t>Drainback</a:t>
            </a:r>
            <a:r>
              <a:rPr lang="el-GR" sz="1600" b="1" dirty="0">
                <a:solidFill>
                  <a:srgbClr val="FF0000"/>
                </a:solidFill>
              </a:rPr>
              <a:t>)</a:t>
            </a:r>
            <a:endParaRPr lang="en-US" sz="1600" b="1" dirty="0">
              <a:solidFill>
                <a:srgbClr val="FF0000"/>
              </a:solidFill>
            </a:endParaRPr>
          </a:p>
          <a:p>
            <a:pPr marL="555625" indent="-285750">
              <a:buFontTx/>
              <a:buChar char="‒"/>
            </a:pPr>
            <a:r>
              <a:rPr lang="el-GR" sz="1600" b="1" dirty="0">
                <a:solidFill>
                  <a:srgbClr val="000000"/>
                </a:solidFill>
              </a:rPr>
              <a:t>Βελτιωμένη αντιψυκτική προστασία με αποστράγγιση των συλλεκτών όταν δεν λειτουργούν οι αντλίες.</a:t>
            </a:r>
            <a:r>
              <a:rPr lang="en-US" sz="1600" b="1" dirty="0">
                <a:solidFill>
                  <a:srgbClr val="000000"/>
                </a:solidFill>
              </a:rPr>
              <a:t> </a:t>
            </a:r>
            <a:r>
              <a:rPr lang="el-GR" sz="1600" b="1" dirty="0">
                <a:solidFill>
                  <a:srgbClr val="000000"/>
                </a:solidFill>
              </a:rPr>
              <a:t>Για όλα τα κλίματα.</a:t>
            </a:r>
            <a:endParaRPr lang="en-US" sz="1600" b="1" dirty="0">
              <a:solidFill>
                <a:srgbClr val="000000"/>
              </a:solidFill>
            </a:endParaRPr>
          </a:p>
          <a:p>
            <a:pPr marL="555625" indent="-285750">
              <a:buFontTx/>
              <a:buChar char="‒"/>
            </a:pPr>
            <a:r>
              <a:rPr lang="el-GR" sz="1600" dirty="0">
                <a:solidFill>
                  <a:srgbClr val="000000"/>
                </a:solidFill>
              </a:rPr>
              <a:t>Σχετικά απλό σύστημα και μικρής συντήρησης.</a:t>
            </a:r>
            <a:endParaRPr lang="en-US" sz="1600" dirty="0">
              <a:solidFill>
                <a:srgbClr val="000000"/>
              </a:solidFill>
            </a:endParaRPr>
          </a:p>
          <a:p>
            <a:pPr marL="555625" indent="-285750">
              <a:buFontTx/>
              <a:buChar char="‒"/>
            </a:pPr>
            <a:r>
              <a:rPr lang="el-GR" sz="1600" dirty="0">
                <a:solidFill>
                  <a:srgbClr val="000000"/>
                </a:solidFill>
              </a:rPr>
              <a:t>Είναι οικονομικότερο από το αντιψυκτικό </a:t>
            </a:r>
            <a:r>
              <a:rPr lang="el-GR" sz="1600" dirty="0" err="1">
                <a:solidFill>
                  <a:srgbClr val="000000"/>
                </a:solidFill>
              </a:rPr>
              <a:t>ηλιοθερμικό</a:t>
            </a:r>
            <a:r>
              <a:rPr lang="el-GR" sz="1600" dirty="0">
                <a:solidFill>
                  <a:srgbClr val="000000"/>
                </a:solidFill>
              </a:rPr>
              <a:t> σύστημα αλλά ακριβότερο από το άμεσο.</a:t>
            </a:r>
            <a:endParaRPr lang="en-US" sz="1600" dirty="0">
              <a:solidFill>
                <a:srgbClr val="000000"/>
              </a:solidFill>
            </a:endParaRPr>
          </a:p>
          <a:p>
            <a:pPr marL="555625" indent="-285750">
              <a:buFontTx/>
              <a:buChar char="‒"/>
            </a:pPr>
            <a:r>
              <a:rPr lang="el-GR" sz="1600" dirty="0">
                <a:solidFill>
                  <a:srgbClr val="000000"/>
                </a:solidFill>
              </a:rPr>
              <a:t>Κίνδυνος βρασμού του νερού</a:t>
            </a:r>
            <a:r>
              <a:rPr lang="en-US" sz="1600" dirty="0">
                <a:solidFill>
                  <a:srgbClr val="000000"/>
                </a:solidFill>
              </a:rPr>
              <a:t>, </a:t>
            </a:r>
            <a:r>
              <a:rPr lang="el-GR" sz="1600" dirty="0">
                <a:solidFill>
                  <a:srgbClr val="000000"/>
                </a:solidFill>
              </a:rPr>
              <a:t>υψηλές πιέσεις</a:t>
            </a:r>
            <a:r>
              <a:rPr lang="en-US" sz="1600" dirty="0">
                <a:solidFill>
                  <a:srgbClr val="000000"/>
                </a:solidFill>
              </a:rPr>
              <a:t>, </a:t>
            </a:r>
            <a:r>
              <a:rPr lang="el-GR" sz="1600" dirty="0">
                <a:solidFill>
                  <a:srgbClr val="000000"/>
                </a:solidFill>
              </a:rPr>
              <a:t>η ψύξη και το σπάσιμο  των σωλήνων δεν είναι πολύ πιθανό</a:t>
            </a:r>
            <a:r>
              <a:rPr lang="en-US" sz="1600" dirty="0">
                <a:solidFill>
                  <a:srgbClr val="000000"/>
                </a:solidFill>
              </a:rPr>
              <a:t>,</a:t>
            </a:r>
            <a:r>
              <a:rPr lang="el-GR" sz="1600" dirty="0">
                <a:solidFill>
                  <a:srgbClr val="000000"/>
                </a:solidFill>
              </a:rPr>
              <a:t>αρκεί ο σωλήνας καθοδικής ροής να είναι αρκετά μεγάλος και ο βρόγχος του ρευστού στους ηλιακούς συλλέκτες και στις σωλήνες να έχει επαρκή κλίση για γρήγορη αποστράγγιση. Οι συλλέκτες είναι μερικώς γεμάτοι.</a:t>
            </a:r>
            <a:endParaRPr lang="en-US" sz="1600" dirty="0">
              <a:solidFill>
                <a:srgbClr val="000000"/>
              </a:solidFill>
            </a:endParaRPr>
          </a:p>
          <a:p>
            <a:pPr marL="555625" indent="-285750">
              <a:buFontTx/>
              <a:buChar char="‒"/>
            </a:pPr>
            <a:r>
              <a:rPr lang="el-GR" sz="1600" b="1" dirty="0">
                <a:solidFill>
                  <a:srgbClr val="000000"/>
                </a:solidFill>
              </a:rPr>
              <a:t>Η τεχνολογία αποστράγγισης χρησιμοποιεί νερό ως μέσο θέρμανσης, που δεν διαβρώνει τα μέταλλα όπως άλλα μέσα ( </a:t>
            </a:r>
            <a:r>
              <a:rPr lang="el-GR" sz="1600" b="1" dirty="0" err="1">
                <a:solidFill>
                  <a:srgbClr val="000000"/>
                </a:solidFill>
              </a:rPr>
              <a:t>γλυκόλη</a:t>
            </a:r>
            <a:r>
              <a:rPr lang="el-GR" sz="1600" b="1" dirty="0">
                <a:solidFill>
                  <a:srgbClr val="000000"/>
                </a:solidFill>
              </a:rPr>
              <a:t> και πρόσθετα) . </a:t>
            </a:r>
            <a:r>
              <a:rPr lang="el-GR" sz="1600" dirty="0">
                <a:solidFill>
                  <a:srgbClr val="000000"/>
                </a:solidFill>
              </a:rPr>
              <a:t>Άρα μεγαλύτερη διάρκεια ζωής και λιγότερη συντήρηση.</a:t>
            </a:r>
            <a:endParaRPr lang="en-US" sz="1600" dirty="0">
              <a:solidFill>
                <a:srgbClr val="000000"/>
              </a:solidFill>
            </a:endParaRPr>
          </a:p>
          <a:p>
            <a:pPr marL="555625" indent="-285750">
              <a:buFontTx/>
              <a:buChar char="‒"/>
            </a:pPr>
            <a:r>
              <a:rPr lang="el-GR" sz="1600" dirty="0">
                <a:solidFill>
                  <a:srgbClr val="000000"/>
                </a:solidFill>
              </a:rPr>
              <a:t>Σημαντικές απαιτήσεις </a:t>
            </a:r>
            <a:r>
              <a:rPr lang="el-GR" sz="1600" dirty="0" err="1">
                <a:solidFill>
                  <a:srgbClr val="000000"/>
                </a:solidFill>
              </a:rPr>
              <a:t>εγκατάστασεις</a:t>
            </a:r>
            <a:r>
              <a:rPr lang="en-US" sz="1600" dirty="0">
                <a:solidFill>
                  <a:srgbClr val="000000"/>
                </a:solidFill>
              </a:rPr>
              <a:t>: </a:t>
            </a:r>
            <a:r>
              <a:rPr lang="el-GR" sz="1600" dirty="0">
                <a:solidFill>
                  <a:srgbClr val="000000"/>
                </a:solidFill>
              </a:rPr>
              <a:t>κλίσης σωληνώσεων</a:t>
            </a:r>
            <a:r>
              <a:rPr lang="en-US" sz="1600" dirty="0">
                <a:solidFill>
                  <a:srgbClr val="000000"/>
                </a:solidFill>
              </a:rPr>
              <a:t>,</a:t>
            </a:r>
            <a:r>
              <a:rPr lang="el-GR" sz="1600" dirty="0">
                <a:solidFill>
                  <a:srgbClr val="000000"/>
                </a:solidFill>
              </a:rPr>
              <a:t> μεγάλες αντλίες, θέση δεξαμενής κλπ. </a:t>
            </a:r>
            <a:r>
              <a:rPr lang="en-US" sz="1600" dirty="0">
                <a:solidFill>
                  <a:srgbClr val="000000"/>
                </a:solidFill>
              </a:rPr>
              <a:t> </a:t>
            </a:r>
          </a:p>
        </p:txBody>
      </p:sp>
      <p:pic>
        <p:nvPicPr>
          <p:cNvPr id="7" name="Picture 6"/>
          <p:cNvPicPr>
            <a:picLocks noChangeAspect="1"/>
          </p:cNvPicPr>
          <p:nvPr/>
        </p:nvPicPr>
        <p:blipFill>
          <a:blip r:embed="rId2"/>
          <a:stretch>
            <a:fillRect/>
          </a:stretch>
        </p:blipFill>
        <p:spPr>
          <a:xfrm>
            <a:off x="6660000" y="1925688"/>
            <a:ext cx="2413542" cy="4185159"/>
          </a:xfrm>
          <a:prstGeom prst="rect">
            <a:avLst/>
          </a:prstGeom>
          <a:ln>
            <a:solidFill>
              <a:schemeClr val="tx1"/>
            </a:solidFill>
          </a:ln>
        </p:spPr>
      </p:pic>
      <p:sp>
        <p:nvSpPr>
          <p:cNvPr id="8" name="Rectangle 7">
            <a:extLst>
              <a:ext uri="{FF2B5EF4-FFF2-40B4-BE49-F238E27FC236}">
                <a16:creationId xmlns:a16="http://schemas.microsoft.com/office/drawing/2014/main" xmlns="" id="{4BBDA054-5A1C-4809-8520-77FA44586F91}"/>
              </a:ext>
            </a:extLst>
          </p:cNvPr>
          <p:cNvSpPr/>
          <p:nvPr/>
        </p:nvSpPr>
        <p:spPr>
          <a:xfrm>
            <a:off x="432916" y="1557000"/>
            <a:ext cx="7235084" cy="369332"/>
          </a:xfrm>
          <a:prstGeom prst="rect">
            <a:avLst/>
          </a:prstGeom>
        </p:spPr>
        <p:txBody>
          <a:bodyPr wrap="square">
            <a:spAutoFit/>
          </a:bodyPr>
          <a:lstStyle/>
          <a:p>
            <a:pPr marL="285750" indent="-285750">
              <a:buFont typeface="Wingdings" panose="05000000000000000000" pitchFamily="2" charset="2"/>
              <a:buChar char="Ø"/>
            </a:pPr>
            <a:r>
              <a:rPr lang="el-GR" b="1" dirty="0" err="1">
                <a:solidFill>
                  <a:prstClr val="black"/>
                </a:solidFill>
                <a:cs typeface="Arial" pitchFamily="34" charset="0"/>
              </a:rPr>
              <a:t>Ηλιοθερμικά</a:t>
            </a:r>
            <a:r>
              <a:rPr lang="el-GR" b="1" dirty="0">
                <a:solidFill>
                  <a:prstClr val="black"/>
                </a:solidFill>
                <a:cs typeface="Arial" pitchFamily="34" charset="0"/>
              </a:rPr>
              <a:t> συστήματα</a:t>
            </a:r>
            <a:r>
              <a:rPr lang="en-US" b="1" dirty="0">
                <a:solidFill>
                  <a:prstClr val="black"/>
                </a:solidFill>
                <a:cs typeface="Arial" pitchFamily="34" charset="0"/>
              </a:rPr>
              <a:t>. 5 </a:t>
            </a:r>
            <a:r>
              <a:rPr lang="el-GR" b="1" dirty="0">
                <a:solidFill>
                  <a:prstClr val="black"/>
                </a:solidFill>
                <a:cs typeface="Arial" pitchFamily="34" charset="0"/>
              </a:rPr>
              <a:t>βασικές τεχνολογίες</a:t>
            </a:r>
            <a:endParaRPr lang="en-US" b="1" dirty="0"/>
          </a:p>
        </p:txBody>
      </p:sp>
    </p:spTree>
    <p:extLst>
      <p:ext uri="{BB962C8B-B14F-4D97-AF65-F5344CB8AC3E}">
        <p14:creationId xmlns:p14="http://schemas.microsoft.com/office/powerpoint/2010/main" val="3296861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 </a:t>
            </a:r>
            <a:r>
              <a:rPr lang="el-GR" b="1" dirty="0"/>
              <a:t>Επιλογή κατάλληλης τεχνολογίας</a:t>
            </a:r>
            <a:endParaRPr lang="es-ES" dirty="0"/>
          </a:p>
        </p:txBody>
      </p:sp>
      <p:sp>
        <p:nvSpPr>
          <p:cNvPr id="5" name="Rectangle 4">
            <a:extLst>
              <a:ext uri="{FF2B5EF4-FFF2-40B4-BE49-F238E27FC236}">
                <a16:creationId xmlns:a16="http://schemas.microsoft.com/office/drawing/2014/main" xmlns="" id="{59F03F6A-FBAB-480B-87C0-3B32FC8A6B3D}"/>
              </a:ext>
            </a:extLst>
          </p:cNvPr>
          <p:cNvSpPr/>
          <p:nvPr/>
        </p:nvSpPr>
        <p:spPr>
          <a:xfrm>
            <a:off x="726285" y="1910980"/>
            <a:ext cx="4709716" cy="3293209"/>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Ενεργά</a:t>
            </a:r>
            <a:r>
              <a:rPr lang="en-US" sz="1600" b="1" dirty="0">
                <a:solidFill>
                  <a:prstClr val="black"/>
                </a:solidFill>
              </a:rPr>
              <a:t> SWH. </a:t>
            </a:r>
            <a:r>
              <a:rPr lang="el-GR" sz="1600" b="1" dirty="0">
                <a:solidFill>
                  <a:prstClr val="black"/>
                </a:solidFill>
              </a:rPr>
              <a:t>Έμμεση αντιψυκτική διάταξη</a:t>
            </a:r>
            <a:r>
              <a:rPr lang="en-US" sz="1600" b="1" dirty="0">
                <a:solidFill>
                  <a:prstClr val="black"/>
                </a:solidFill>
              </a:rPr>
              <a:t> </a:t>
            </a:r>
          </a:p>
          <a:p>
            <a:pPr marL="555625" indent="-285750">
              <a:buFontTx/>
              <a:buChar char="‒"/>
            </a:pPr>
            <a:r>
              <a:rPr lang="el-GR" sz="1600" dirty="0">
                <a:solidFill>
                  <a:srgbClr val="000000"/>
                </a:solidFill>
              </a:rPr>
              <a:t>Αντικαθιστούν την άμεση χρήση νερού στους ηλικιακούς συλλέκτες , όπου αυτό είναι ακατάλληλης ποιότητας.</a:t>
            </a:r>
          </a:p>
          <a:p>
            <a:pPr marL="555625" indent="-285750">
              <a:buFontTx/>
              <a:buChar char="‒"/>
            </a:pPr>
            <a:r>
              <a:rPr lang="el-GR" sz="1600" dirty="0">
                <a:solidFill>
                  <a:srgbClr val="000000"/>
                </a:solidFill>
              </a:rPr>
              <a:t>Έμμεση θέρμανση σημαίνει χρήση </a:t>
            </a:r>
            <a:r>
              <a:rPr lang="el-GR" sz="1600" dirty="0" err="1">
                <a:solidFill>
                  <a:srgbClr val="000000"/>
                </a:solidFill>
              </a:rPr>
              <a:t>εναλλακτη</a:t>
            </a:r>
            <a:r>
              <a:rPr lang="el-GR" sz="1600" dirty="0">
                <a:solidFill>
                  <a:srgbClr val="000000"/>
                </a:solidFill>
              </a:rPr>
              <a:t> θερμότητας. </a:t>
            </a:r>
            <a:endParaRPr lang="en-US" sz="1600" dirty="0">
              <a:solidFill>
                <a:srgbClr val="000000"/>
              </a:solidFill>
            </a:endParaRPr>
          </a:p>
          <a:p>
            <a:pPr marL="555625" indent="-285750">
              <a:buFontTx/>
              <a:buChar char="‒"/>
            </a:pPr>
            <a:r>
              <a:rPr lang="el-GR" sz="1600" b="1" dirty="0">
                <a:solidFill>
                  <a:srgbClr val="000000"/>
                </a:solidFill>
              </a:rPr>
              <a:t>Περιοχές χαμηλών </a:t>
            </a:r>
            <a:r>
              <a:rPr lang="el-GR" sz="1600" b="1" dirty="0" err="1">
                <a:solidFill>
                  <a:srgbClr val="000000"/>
                </a:solidFill>
              </a:rPr>
              <a:t>θερμοκτρασιών</a:t>
            </a:r>
            <a:r>
              <a:rPr lang="el-GR" sz="1600" b="1" dirty="0">
                <a:solidFill>
                  <a:srgbClr val="000000"/>
                </a:solidFill>
              </a:rPr>
              <a:t> ( &lt;</a:t>
            </a:r>
            <a:r>
              <a:rPr lang="en-US" sz="1600" b="1" dirty="0">
                <a:solidFill>
                  <a:srgbClr val="000000"/>
                </a:solidFill>
              </a:rPr>
              <a:t>U</a:t>
            </a:r>
            <a:r>
              <a:rPr lang="el-GR" sz="1600" b="1" dirty="0">
                <a:solidFill>
                  <a:srgbClr val="000000"/>
                </a:solidFill>
              </a:rPr>
              <a:t> </a:t>
            </a:r>
            <a:r>
              <a:rPr lang="en-US" sz="1600" b="1" dirty="0">
                <a:solidFill>
                  <a:srgbClr val="000000"/>
                </a:solidFill>
              </a:rPr>
              <a:t>2º C </a:t>
            </a:r>
            <a:r>
              <a:rPr lang="el-GR" sz="1600" b="1" dirty="0">
                <a:solidFill>
                  <a:srgbClr val="000000"/>
                </a:solidFill>
              </a:rPr>
              <a:t>τη νύχτα) πρέπει να χρησιμοποιούν έμμεσα και αντιψυκτικά συστήματα.</a:t>
            </a:r>
            <a:endParaRPr lang="en-US" sz="1600" b="1" dirty="0">
              <a:solidFill>
                <a:srgbClr val="000000"/>
              </a:solidFill>
            </a:endParaRPr>
          </a:p>
          <a:p>
            <a:pPr marL="555625" indent="-285750">
              <a:buFontTx/>
              <a:buChar char="‒"/>
            </a:pPr>
            <a:r>
              <a:rPr lang="el-GR" sz="1600" dirty="0" err="1">
                <a:solidFill>
                  <a:srgbClr val="000000"/>
                </a:solidFill>
              </a:rPr>
              <a:t>Πολυπροπυλενο-γλυκόλη</a:t>
            </a:r>
            <a:r>
              <a:rPr lang="en-US" sz="1600" dirty="0">
                <a:solidFill>
                  <a:srgbClr val="000000"/>
                </a:solidFill>
              </a:rPr>
              <a:t>. </a:t>
            </a:r>
          </a:p>
          <a:p>
            <a:pPr marL="555625" indent="-285750">
              <a:buFontTx/>
              <a:buChar char="‒"/>
            </a:pPr>
            <a:r>
              <a:rPr lang="el-GR" sz="1600" dirty="0">
                <a:solidFill>
                  <a:srgbClr val="000000"/>
                </a:solidFill>
              </a:rPr>
              <a:t>Απώλειες θερμότητας εξαιτίας του </a:t>
            </a:r>
            <a:r>
              <a:rPr lang="el-GR" sz="1600" dirty="0" err="1">
                <a:solidFill>
                  <a:srgbClr val="000000"/>
                </a:solidFill>
              </a:rPr>
              <a:t>εναλλακτη</a:t>
            </a:r>
            <a:r>
              <a:rPr lang="el-GR" sz="1600" dirty="0">
                <a:solidFill>
                  <a:srgbClr val="000000"/>
                </a:solidFill>
              </a:rPr>
              <a:t> </a:t>
            </a:r>
            <a:r>
              <a:rPr lang="en-US" sz="1600" dirty="0">
                <a:solidFill>
                  <a:srgbClr val="000000"/>
                </a:solidFill>
              </a:rPr>
              <a:t>(</a:t>
            </a:r>
            <a:r>
              <a:rPr lang="el-GR" sz="1600" dirty="0">
                <a:solidFill>
                  <a:srgbClr val="000000"/>
                </a:solidFill>
              </a:rPr>
              <a:t>μείωση της συνολικής απόδοσης</a:t>
            </a:r>
            <a:r>
              <a:rPr lang="en-US" sz="1600" dirty="0">
                <a:solidFill>
                  <a:srgbClr val="000000"/>
                </a:solidFill>
              </a:rPr>
              <a:t>).</a:t>
            </a:r>
          </a:p>
          <a:p>
            <a:pPr marL="555625" indent="-285750">
              <a:buFontTx/>
              <a:buChar char="‒"/>
            </a:pPr>
            <a:r>
              <a:rPr lang="el-GR" sz="1600" b="1" dirty="0">
                <a:solidFill>
                  <a:srgbClr val="000000"/>
                </a:solidFill>
              </a:rPr>
              <a:t>Πιο ευπροσάρμοστο σύστημα</a:t>
            </a:r>
            <a:r>
              <a:rPr lang="en-US" sz="1600" b="1" dirty="0">
                <a:solidFill>
                  <a:srgbClr val="000000"/>
                </a:solidFill>
              </a:rPr>
              <a:t>.</a:t>
            </a:r>
          </a:p>
        </p:txBody>
      </p:sp>
      <p:sp>
        <p:nvSpPr>
          <p:cNvPr id="7" name="Rectangle 6"/>
          <p:cNvSpPr/>
          <p:nvPr/>
        </p:nvSpPr>
        <p:spPr>
          <a:xfrm>
            <a:off x="726284" y="5376113"/>
            <a:ext cx="7949403" cy="1077218"/>
          </a:xfrm>
          <a:prstGeom prst="rect">
            <a:avLst/>
          </a:prstGeom>
        </p:spPr>
        <p:txBody>
          <a:bodyPr wrap="square">
            <a:spAutoFit/>
          </a:bodyPr>
          <a:lstStyle/>
          <a:p>
            <a:pPr marL="555625" indent="-285750">
              <a:buFontTx/>
              <a:buChar char="‒"/>
            </a:pPr>
            <a:r>
              <a:rPr lang="el-GR" sz="1600" b="1" dirty="0" err="1">
                <a:solidFill>
                  <a:srgbClr val="000000"/>
                </a:solidFill>
              </a:rPr>
              <a:t>Ενδείκτυται</a:t>
            </a:r>
            <a:r>
              <a:rPr lang="el-GR" sz="1600" b="1" dirty="0">
                <a:solidFill>
                  <a:srgbClr val="000000"/>
                </a:solidFill>
              </a:rPr>
              <a:t> για όλα τα </a:t>
            </a:r>
            <a:r>
              <a:rPr lang="el-GR" sz="1600" b="1" dirty="0" err="1">
                <a:solidFill>
                  <a:srgbClr val="000000"/>
                </a:solidFill>
              </a:rPr>
              <a:t>κλιματα</a:t>
            </a:r>
            <a:r>
              <a:rPr lang="en-US" sz="1600" b="1" dirty="0">
                <a:solidFill>
                  <a:srgbClr val="000000"/>
                </a:solidFill>
              </a:rPr>
              <a:t>, </a:t>
            </a:r>
            <a:r>
              <a:rPr lang="el-GR" sz="1600" b="1" dirty="0">
                <a:solidFill>
                  <a:srgbClr val="000000"/>
                </a:solidFill>
              </a:rPr>
              <a:t>μικρής και μεγάλης κλίμακας συστήματα</a:t>
            </a:r>
            <a:r>
              <a:rPr lang="en-US" sz="1600" b="1" dirty="0">
                <a:solidFill>
                  <a:srgbClr val="000000"/>
                </a:solidFill>
              </a:rPr>
              <a:t>.</a:t>
            </a:r>
          </a:p>
          <a:p>
            <a:pPr marL="555625" indent="-285750">
              <a:buFontTx/>
              <a:buChar char="‒"/>
            </a:pPr>
            <a:r>
              <a:rPr lang="el-GR" sz="1600" dirty="0">
                <a:solidFill>
                  <a:srgbClr val="000000"/>
                </a:solidFill>
              </a:rPr>
              <a:t>Καλύτερο έλεγχο και παρακολούθηση και μπορούν να διαθέτουν προστασία από την υπερθέρμανση. </a:t>
            </a:r>
            <a:endParaRPr lang="en-US" sz="1600" dirty="0">
              <a:solidFill>
                <a:srgbClr val="000000"/>
              </a:solidFill>
            </a:endParaRPr>
          </a:p>
          <a:p>
            <a:pPr marL="555625" indent="-285750">
              <a:buFontTx/>
              <a:buChar char="‒"/>
            </a:pPr>
            <a:r>
              <a:rPr lang="el-GR" sz="1600" dirty="0">
                <a:solidFill>
                  <a:srgbClr val="000000"/>
                </a:solidFill>
              </a:rPr>
              <a:t>Ακριβότερα</a:t>
            </a:r>
            <a:r>
              <a:rPr lang="en-US" sz="1600" dirty="0">
                <a:solidFill>
                  <a:srgbClr val="000000"/>
                </a:solidFill>
              </a:rPr>
              <a:t>, </a:t>
            </a:r>
            <a:r>
              <a:rPr lang="el-GR" sz="1600" dirty="0">
                <a:solidFill>
                  <a:srgbClr val="000000"/>
                </a:solidFill>
              </a:rPr>
              <a:t>λειτουργούν υπό πίεση και απαιτούν συντήρηση</a:t>
            </a:r>
            <a:r>
              <a:rPr lang="en-US" sz="1600" dirty="0">
                <a:solidFill>
                  <a:srgbClr val="000000"/>
                </a:solidFill>
              </a:rPr>
              <a:t>.</a:t>
            </a:r>
          </a:p>
        </p:txBody>
      </p:sp>
      <p:pic>
        <p:nvPicPr>
          <p:cNvPr id="3" name="Picture 2">
            <a:extLst>
              <a:ext uri="{FF2B5EF4-FFF2-40B4-BE49-F238E27FC236}">
                <a16:creationId xmlns:a16="http://schemas.microsoft.com/office/drawing/2014/main" xmlns="" id="{7923C6AA-7422-4D0A-A1DE-56EE45F27DC3}"/>
              </a:ext>
            </a:extLst>
          </p:cNvPr>
          <p:cNvPicPr>
            <a:picLocks noChangeAspect="1"/>
          </p:cNvPicPr>
          <p:nvPr/>
        </p:nvPicPr>
        <p:blipFill>
          <a:blip r:embed="rId2"/>
          <a:stretch>
            <a:fillRect/>
          </a:stretch>
        </p:blipFill>
        <p:spPr>
          <a:xfrm>
            <a:off x="5364000" y="1568176"/>
            <a:ext cx="3384000" cy="3838913"/>
          </a:xfrm>
          <a:prstGeom prst="rect">
            <a:avLst/>
          </a:prstGeom>
          <a:ln>
            <a:solidFill>
              <a:schemeClr val="tx1"/>
            </a:solidFill>
          </a:ln>
        </p:spPr>
      </p:pic>
      <p:sp>
        <p:nvSpPr>
          <p:cNvPr id="10" name="Rectangle 9">
            <a:extLst>
              <a:ext uri="{FF2B5EF4-FFF2-40B4-BE49-F238E27FC236}">
                <a16:creationId xmlns:a16="http://schemas.microsoft.com/office/drawing/2014/main" xmlns="" id="{A041781E-2C61-4694-9881-CEAA319ABDB0}"/>
              </a:ext>
            </a:extLst>
          </p:cNvPr>
          <p:cNvSpPr/>
          <p:nvPr/>
        </p:nvSpPr>
        <p:spPr>
          <a:xfrm>
            <a:off x="432916" y="1557000"/>
            <a:ext cx="5723084" cy="369332"/>
          </a:xfrm>
          <a:prstGeom prst="rect">
            <a:avLst/>
          </a:prstGeom>
        </p:spPr>
        <p:txBody>
          <a:bodyPr wrap="square">
            <a:spAutoFit/>
          </a:bodyPr>
          <a:lstStyle/>
          <a:p>
            <a:pPr marL="285750" indent="-285750">
              <a:buFont typeface="Wingdings" panose="05000000000000000000" pitchFamily="2" charset="2"/>
              <a:buChar char="Ø"/>
            </a:pPr>
            <a:r>
              <a:rPr lang="el-GR" b="1" dirty="0" err="1">
                <a:solidFill>
                  <a:prstClr val="black"/>
                </a:solidFill>
                <a:cs typeface="Arial" pitchFamily="34" charset="0"/>
              </a:rPr>
              <a:t>Ηλιοθερμικά</a:t>
            </a:r>
            <a:r>
              <a:rPr lang="el-GR" b="1" dirty="0">
                <a:solidFill>
                  <a:prstClr val="black"/>
                </a:solidFill>
                <a:cs typeface="Arial" pitchFamily="34" charset="0"/>
              </a:rPr>
              <a:t> συστήματα</a:t>
            </a:r>
            <a:r>
              <a:rPr lang="en-US" b="1" dirty="0">
                <a:solidFill>
                  <a:prstClr val="black"/>
                </a:solidFill>
                <a:cs typeface="Arial" pitchFamily="34" charset="0"/>
              </a:rPr>
              <a:t>. 5 </a:t>
            </a:r>
            <a:r>
              <a:rPr lang="el-GR" b="1" dirty="0">
                <a:solidFill>
                  <a:prstClr val="black"/>
                </a:solidFill>
                <a:cs typeface="Arial" pitchFamily="34" charset="0"/>
              </a:rPr>
              <a:t>βασικές τεχνολογίες</a:t>
            </a:r>
            <a:endParaRPr lang="en-US" b="1" dirty="0"/>
          </a:p>
        </p:txBody>
      </p:sp>
    </p:spTree>
    <p:extLst>
      <p:ext uri="{BB962C8B-B14F-4D97-AF65-F5344CB8AC3E}">
        <p14:creationId xmlns:p14="http://schemas.microsoft.com/office/powerpoint/2010/main" val="1127914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236289C-B98A-4908-9407-6CABE3ED42D6}"/>
              </a:ext>
            </a:extLst>
          </p:cNvPr>
          <p:cNvPicPr>
            <a:picLocks noChangeAspect="1"/>
          </p:cNvPicPr>
          <p:nvPr/>
        </p:nvPicPr>
        <p:blipFill rotWithShape="1">
          <a:blip r:embed="rId2"/>
          <a:srcRect b="19485"/>
          <a:stretch/>
        </p:blipFill>
        <p:spPr>
          <a:xfrm>
            <a:off x="7524000" y="817442"/>
            <a:ext cx="1597699" cy="1468399"/>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xmlns="" id="{076E9847-63CE-46E9-9C63-9E43D127FB6E}"/>
              </a:ext>
            </a:extLst>
          </p:cNvPr>
          <p:cNvSpPr>
            <a:spLocks noGrp="1"/>
          </p:cNvSpPr>
          <p:nvPr>
            <p:ph type="title"/>
          </p:nvPr>
        </p:nvSpPr>
        <p:spPr/>
        <p:txBody>
          <a:bodyPr/>
          <a:lstStyle/>
          <a:p>
            <a:r>
              <a:rPr lang="en-US" b="1" dirty="0"/>
              <a:t>2. </a:t>
            </a:r>
            <a:r>
              <a:rPr lang="el-GR" b="1" dirty="0"/>
              <a:t>Επιλογή κατάλληλης τεχνολογίας</a:t>
            </a:r>
            <a:endParaRPr lang="en-US" dirty="0"/>
          </a:p>
        </p:txBody>
      </p:sp>
      <p:sp>
        <p:nvSpPr>
          <p:cNvPr id="5" name="Rectangle 4">
            <a:extLst>
              <a:ext uri="{FF2B5EF4-FFF2-40B4-BE49-F238E27FC236}">
                <a16:creationId xmlns:a16="http://schemas.microsoft.com/office/drawing/2014/main" xmlns="" id="{FF3A0F6A-B9F8-4A81-9481-21BAB7796CD4}"/>
              </a:ext>
            </a:extLst>
          </p:cNvPr>
          <p:cNvSpPr/>
          <p:nvPr/>
        </p:nvSpPr>
        <p:spPr>
          <a:xfrm>
            <a:off x="463235" y="1926332"/>
            <a:ext cx="8247849" cy="4278094"/>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Ενεργά</a:t>
            </a:r>
            <a:r>
              <a:rPr lang="en-US" sz="1600" b="1" dirty="0">
                <a:solidFill>
                  <a:prstClr val="black"/>
                </a:solidFill>
              </a:rPr>
              <a:t> SWH. </a:t>
            </a:r>
            <a:r>
              <a:rPr lang="el-GR" sz="1600" b="1" dirty="0">
                <a:solidFill>
                  <a:prstClr val="black"/>
                </a:solidFill>
              </a:rPr>
              <a:t>Έμμεση αντιψυκτική διάταξη</a:t>
            </a:r>
            <a:r>
              <a:rPr lang="en-US" sz="1600" b="1" dirty="0">
                <a:solidFill>
                  <a:prstClr val="black"/>
                </a:solidFill>
              </a:rPr>
              <a:t> . </a:t>
            </a:r>
            <a:r>
              <a:rPr lang="el-GR" sz="1600" b="1" dirty="0">
                <a:solidFill>
                  <a:prstClr val="black"/>
                </a:solidFill>
              </a:rPr>
              <a:t>Λειτουργία</a:t>
            </a:r>
            <a:r>
              <a:rPr lang="en-US" sz="1600" b="1" dirty="0">
                <a:solidFill>
                  <a:prstClr val="black"/>
                </a:solidFill>
              </a:rPr>
              <a:t>.</a:t>
            </a:r>
          </a:p>
          <a:p>
            <a:pPr marL="541338" indent="-285750">
              <a:buFont typeface="Calibri" panose="020F0502020204030204" pitchFamily="34" charset="0"/>
              <a:buChar char="‒"/>
            </a:pPr>
            <a:r>
              <a:rPr lang="el-GR" sz="1600" b="1" dirty="0"/>
              <a:t>Οι ηλιακοί συλλέκτες θερμαίνονται από την ηλιακή ακτινοβολία.</a:t>
            </a:r>
            <a:r>
              <a:rPr lang="en-US" sz="1600" dirty="0"/>
              <a:t> </a:t>
            </a:r>
            <a:r>
              <a:rPr lang="el-GR" sz="1600" dirty="0"/>
              <a:t>Μέρος της θερμότητας μεταφέρεται στο υγρό κυκλοφορίας( </a:t>
            </a:r>
            <a:r>
              <a:rPr lang="el-GR" sz="1600" dirty="0" err="1"/>
              <a:t>γλυκόλη</a:t>
            </a:r>
            <a:r>
              <a:rPr lang="el-GR" sz="1600" dirty="0"/>
              <a:t>) που καλύπτει το ηλιακό δοχείο</a:t>
            </a:r>
            <a:r>
              <a:rPr lang="en-US" sz="1600" dirty="0"/>
              <a:t>, </a:t>
            </a:r>
            <a:r>
              <a:rPr lang="el-GR" sz="1600" dirty="0"/>
              <a:t>όπου αποθηκεύεται το ζεστό νερό για χρήση.</a:t>
            </a:r>
            <a:r>
              <a:rPr lang="en-US" sz="1600" dirty="0"/>
              <a:t> </a:t>
            </a:r>
            <a:r>
              <a:rPr lang="el-GR" sz="1600" dirty="0"/>
              <a:t>Όσο το υγρό στους συλλέκτες είναι πιο ζεστό από το νερό στο βυθό του δοχείου, η αντλία παραμένει ενεργή ώστε να συνεχίζει η κυκλοφορία.</a:t>
            </a:r>
            <a:endParaRPr lang="en-US" sz="1600" dirty="0"/>
          </a:p>
          <a:p>
            <a:pPr marL="541338" indent="-285750">
              <a:buFont typeface="Calibri" panose="020F0502020204030204" pitchFamily="34" charset="0"/>
              <a:buChar char="‒"/>
            </a:pPr>
            <a:r>
              <a:rPr lang="el-GR" sz="1600" b="1" dirty="0"/>
              <a:t>Οι συλλέκτες</a:t>
            </a:r>
            <a:r>
              <a:rPr lang="en-US" sz="1600" b="1" dirty="0"/>
              <a:t>, </a:t>
            </a:r>
            <a:r>
              <a:rPr lang="el-GR" sz="1600" b="1" dirty="0"/>
              <a:t>το αντλιοστάσιο και το δοχείο συνδέονται με τη σωλήνα παροχής και επιστροφής </a:t>
            </a:r>
            <a:r>
              <a:rPr lang="el-GR" sz="1600" dirty="0"/>
              <a:t>οι οποίες είναι μονωμένες για τη μείωση των απωλειών</a:t>
            </a:r>
            <a:r>
              <a:rPr lang="el-GR" sz="1600" b="1" dirty="0"/>
              <a:t>.</a:t>
            </a:r>
            <a:endParaRPr lang="en-US" sz="1600" dirty="0"/>
          </a:p>
          <a:p>
            <a:pPr marL="541338" indent="-285750">
              <a:buFont typeface="Calibri" panose="020F0502020204030204" pitchFamily="34" charset="0"/>
              <a:buChar char="‒"/>
            </a:pPr>
            <a:r>
              <a:rPr lang="el-GR" sz="1600" dirty="0"/>
              <a:t>Το σύστημα είναι εξοπλισμένο με εξαρτήματα προστασίας υπερθέρμανσης και </a:t>
            </a:r>
            <a:r>
              <a:rPr lang="el-GR" sz="1600" dirty="0" err="1"/>
              <a:t>υπερπίεσης</a:t>
            </a:r>
            <a:r>
              <a:rPr lang="en-US" sz="1600" dirty="0"/>
              <a:t>. </a:t>
            </a:r>
            <a:r>
              <a:rPr lang="el-GR" sz="1600" dirty="0"/>
              <a:t>Αυτά είναι συνήθως μηχανικά συστήματα. </a:t>
            </a:r>
            <a:endParaRPr lang="en-US" sz="1600" dirty="0"/>
          </a:p>
          <a:p>
            <a:pPr marL="541338" indent="-285750">
              <a:buFont typeface="Calibri" panose="020F0502020204030204" pitchFamily="34" charset="0"/>
              <a:buChar char="‒"/>
            </a:pPr>
            <a:r>
              <a:rPr lang="el-GR" sz="1600" dirty="0"/>
              <a:t>Καθώς το σύστημα θερμαίνεται ή κρυώνει</a:t>
            </a:r>
            <a:r>
              <a:rPr lang="en-US" sz="1600" dirty="0"/>
              <a:t>, </a:t>
            </a:r>
            <a:r>
              <a:rPr lang="el-GR" sz="1600" dirty="0"/>
              <a:t>το δοχείο διαστολής διαχειρίζεται τη συστολή και τη διαστολή του υγρού. Είναι ιδιαίτερα σημαντικό όταν η δεξαμενή είναι πλήρης και δεν μπορεί να δεχθεί περισσότερη θερμότητα</a:t>
            </a:r>
            <a:r>
              <a:rPr lang="en-US" sz="1600" dirty="0"/>
              <a:t>.</a:t>
            </a:r>
            <a:r>
              <a:rPr lang="el-GR" sz="1600" dirty="0"/>
              <a:t> Τότε</a:t>
            </a:r>
            <a:r>
              <a:rPr lang="en-US" sz="1600" dirty="0"/>
              <a:t>, </a:t>
            </a:r>
            <a:r>
              <a:rPr lang="el-GR" sz="1600" dirty="0"/>
              <a:t>το σύστημα σταματάει αλλά η θερμοκρασία στους συλλέκτες ανεβαίνει γρήγορα με αποτέλεσμα το νερό στο υγρό κυκλοφορίας να γίνεται ατμός και εξαναγκάζει το υγρό να </a:t>
            </a:r>
            <a:r>
              <a:rPr lang="el-GR" sz="1600" dirty="0" err="1"/>
              <a:t>βγεί</a:t>
            </a:r>
            <a:r>
              <a:rPr lang="el-GR" sz="1600" dirty="0"/>
              <a:t> από τους συλλέκτες. </a:t>
            </a:r>
            <a:endParaRPr lang="en-US" sz="1600" dirty="0"/>
          </a:p>
          <a:p>
            <a:pPr marL="541338" indent="-285750">
              <a:buFont typeface="Calibri" panose="020F0502020204030204" pitchFamily="34" charset="0"/>
              <a:buChar char="‒"/>
            </a:pPr>
            <a:r>
              <a:rPr lang="el-GR" sz="1600" dirty="0"/>
              <a:t>Σε μέρες όπου απαιτείται περισσότερο ζεστό νερό από αυτό που παράγεται, ένα εφεδρικό σύστημα θα καλύψει τις απαιτήσεις. </a:t>
            </a:r>
            <a:endParaRPr lang="en-US" sz="1600" b="1" dirty="0">
              <a:solidFill>
                <a:srgbClr val="000000"/>
              </a:solidFill>
            </a:endParaRPr>
          </a:p>
        </p:txBody>
      </p:sp>
      <p:sp>
        <p:nvSpPr>
          <p:cNvPr id="8" name="Rectangle 7">
            <a:extLst>
              <a:ext uri="{FF2B5EF4-FFF2-40B4-BE49-F238E27FC236}">
                <a16:creationId xmlns:a16="http://schemas.microsoft.com/office/drawing/2014/main" xmlns="" id="{E51789EA-166B-49EC-9B25-DB24A61343C5}"/>
              </a:ext>
            </a:extLst>
          </p:cNvPr>
          <p:cNvSpPr/>
          <p:nvPr/>
        </p:nvSpPr>
        <p:spPr>
          <a:xfrm>
            <a:off x="432916" y="1557000"/>
            <a:ext cx="5867084" cy="369332"/>
          </a:xfrm>
          <a:prstGeom prst="rect">
            <a:avLst/>
          </a:prstGeom>
        </p:spPr>
        <p:txBody>
          <a:bodyPr wrap="square">
            <a:spAutoFit/>
          </a:bodyPr>
          <a:lstStyle/>
          <a:p>
            <a:pPr marL="285750" indent="-285750">
              <a:buFont typeface="Wingdings" panose="05000000000000000000" pitchFamily="2" charset="2"/>
              <a:buChar char="Ø"/>
            </a:pPr>
            <a:r>
              <a:rPr lang="el-GR" b="1" dirty="0" err="1">
                <a:solidFill>
                  <a:prstClr val="black"/>
                </a:solidFill>
                <a:cs typeface="Arial" pitchFamily="34" charset="0"/>
              </a:rPr>
              <a:t>Ηλιοθερμικά</a:t>
            </a:r>
            <a:r>
              <a:rPr lang="el-GR" b="1" dirty="0">
                <a:solidFill>
                  <a:prstClr val="black"/>
                </a:solidFill>
                <a:cs typeface="Arial" pitchFamily="34" charset="0"/>
              </a:rPr>
              <a:t> συστήματα</a:t>
            </a:r>
            <a:r>
              <a:rPr lang="en-US" b="1" dirty="0">
                <a:solidFill>
                  <a:prstClr val="black"/>
                </a:solidFill>
                <a:cs typeface="Arial" pitchFamily="34" charset="0"/>
              </a:rPr>
              <a:t>. 5 </a:t>
            </a:r>
            <a:r>
              <a:rPr lang="el-GR" b="1" dirty="0">
                <a:solidFill>
                  <a:prstClr val="black"/>
                </a:solidFill>
                <a:cs typeface="Arial" pitchFamily="34" charset="0"/>
              </a:rPr>
              <a:t>βασικές τεχνολογίες</a:t>
            </a:r>
            <a:endParaRPr lang="en-US" b="1" dirty="0"/>
          </a:p>
        </p:txBody>
      </p:sp>
    </p:spTree>
    <p:extLst>
      <p:ext uri="{BB962C8B-B14F-4D97-AF65-F5344CB8AC3E}">
        <p14:creationId xmlns:p14="http://schemas.microsoft.com/office/powerpoint/2010/main" val="1218607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7AB4C2-9C72-48D6-8325-FC93D36A963E}"/>
              </a:ext>
            </a:extLst>
          </p:cNvPr>
          <p:cNvSpPr>
            <a:spLocks noGrp="1"/>
          </p:cNvSpPr>
          <p:nvPr>
            <p:ph type="title"/>
          </p:nvPr>
        </p:nvSpPr>
        <p:spPr/>
        <p:txBody>
          <a:bodyPr/>
          <a:lstStyle/>
          <a:p>
            <a:r>
              <a:rPr lang="en-US" b="1" dirty="0"/>
              <a:t>2. </a:t>
            </a:r>
            <a:r>
              <a:rPr lang="el-GR" b="1" dirty="0"/>
              <a:t>Επιλογή κατάλληλης τεχνολογίας</a:t>
            </a:r>
            <a:endParaRPr lang="en-US" dirty="0"/>
          </a:p>
        </p:txBody>
      </p:sp>
      <p:sp>
        <p:nvSpPr>
          <p:cNvPr id="4" name="Rectangle 3">
            <a:extLst>
              <a:ext uri="{FF2B5EF4-FFF2-40B4-BE49-F238E27FC236}">
                <a16:creationId xmlns:a16="http://schemas.microsoft.com/office/drawing/2014/main" xmlns="" id="{F569400E-AAA8-46CC-91B2-614C30AAFC28}"/>
              </a:ext>
            </a:extLst>
          </p:cNvPr>
          <p:cNvSpPr/>
          <p:nvPr/>
        </p:nvSpPr>
        <p:spPr>
          <a:xfrm>
            <a:off x="432916" y="1557000"/>
            <a:ext cx="6707088"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Παραλλαγές σχεδίασης για πλήθος εφαρμογών.</a:t>
            </a:r>
            <a:endParaRPr lang="en-US" b="1" dirty="0"/>
          </a:p>
        </p:txBody>
      </p:sp>
      <p:sp>
        <p:nvSpPr>
          <p:cNvPr id="5" name="Rectangle 4">
            <a:extLst>
              <a:ext uri="{FF2B5EF4-FFF2-40B4-BE49-F238E27FC236}">
                <a16:creationId xmlns:a16="http://schemas.microsoft.com/office/drawing/2014/main" xmlns="" id="{97C0B250-BD29-4CB7-B682-0D29E7977647}"/>
              </a:ext>
            </a:extLst>
          </p:cNvPr>
          <p:cNvSpPr/>
          <p:nvPr/>
        </p:nvSpPr>
        <p:spPr>
          <a:xfrm>
            <a:off x="726284" y="1989000"/>
            <a:ext cx="7941986" cy="1077218"/>
          </a:xfrm>
          <a:prstGeom prst="rect">
            <a:avLst/>
          </a:prstGeom>
        </p:spPr>
        <p:txBody>
          <a:bodyPr wrap="square">
            <a:spAutoFit/>
          </a:bodyPr>
          <a:lstStyle/>
          <a:p>
            <a:pPr marL="285750" indent="-285750">
              <a:buFont typeface="Wingdings" panose="05000000000000000000" pitchFamily="2" charset="2"/>
              <a:buChar char="§"/>
            </a:pPr>
            <a:r>
              <a:rPr lang="el-GR" sz="1600" dirty="0"/>
              <a:t>Κάθε τεχνολογία </a:t>
            </a:r>
            <a:r>
              <a:rPr lang="el-GR" sz="1600" dirty="0" err="1"/>
              <a:t>ηλιοθερμικού</a:t>
            </a:r>
            <a:r>
              <a:rPr lang="el-GR" sz="1600" dirty="0"/>
              <a:t> συστήματος παραγωγής ζεστού νερού μπορεί να υποστήριξη παραλλαγές σχεδίασης ώστε να  ανταποκριθεί στις ανάγκες της εφαρμογής </a:t>
            </a:r>
            <a:r>
              <a:rPr lang="en-US" sz="1600" dirty="0"/>
              <a:t>. </a:t>
            </a:r>
            <a:r>
              <a:rPr lang="el-GR" sz="1600" dirty="0"/>
              <a:t>Τέτοιες παραλλαγές δίνουν σημαντικό αριθμό διαφορετικών εγκαταστάσεων, στις οποίες οι τεχνικοί πρέπει να είναι ενημερωμένοι.  </a:t>
            </a:r>
            <a:endParaRPr lang="en-US" sz="1600" dirty="0">
              <a:solidFill>
                <a:srgbClr val="000000"/>
              </a:solidFill>
            </a:endParaRPr>
          </a:p>
        </p:txBody>
      </p:sp>
      <p:pic>
        <p:nvPicPr>
          <p:cNvPr id="6" name="Picture 5">
            <a:extLst>
              <a:ext uri="{FF2B5EF4-FFF2-40B4-BE49-F238E27FC236}">
                <a16:creationId xmlns:a16="http://schemas.microsoft.com/office/drawing/2014/main" xmlns="" id="{26B90F62-1AB8-47D4-A888-480E1BA76398}"/>
              </a:ext>
            </a:extLst>
          </p:cNvPr>
          <p:cNvPicPr>
            <a:picLocks noChangeAspect="1"/>
          </p:cNvPicPr>
          <p:nvPr/>
        </p:nvPicPr>
        <p:blipFill>
          <a:blip r:embed="rId2"/>
          <a:stretch>
            <a:fillRect/>
          </a:stretch>
        </p:blipFill>
        <p:spPr>
          <a:xfrm>
            <a:off x="3780000" y="2990481"/>
            <a:ext cx="4888270" cy="3318244"/>
          </a:xfrm>
          <a:prstGeom prst="rect">
            <a:avLst/>
          </a:prstGeom>
        </p:spPr>
      </p:pic>
      <p:sp>
        <p:nvSpPr>
          <p:cNvPr id="7" name="Rectangle 6">
            <a:extLst>
              <a:ext uri="{FF2B5EF4-FFF2-40B4-BE49-F238E27FC236}">
                <a16:creationId xmlns:a16="http://schemas.microsoft.com/office/drawing/2014/main" xmlns="" id="{3DAACEC4-1144-4D6A-A8F0-09D24A73D513}"/>
              </a:ext>
            </a:extLst>
          </p:cNvPr>
          <p:cNvSpPr/>
          <p:nvPr/>
        </p:nvSpPr>
        <p:spPr>
          <a:xfrm>
            <a:off x="726284" y="3069000"/>
            <a:ext cx="3047607" cy="3046988"/>
          </a:xfrm>
          <a:prstGeom prst="rect">
            <a:avLst/>
          </a:prstGeom>
        </p:spPr>
        <p:txBody>
          <a:bodyPr wrap="square">
            <a:spAutoFit/>
          </a:bodyPr>
          <a:lstStyle/>
          <a:p>
            <a:pPr marL="285750" indent="-285750">
              <a:buFont typeface="Wingdings" panose="05000000000000000000" pitchFamily="2" charset="2"/>
              <a:buChar char="§"/>
            </a:pPr>
            <a:r>
              <a:rPr lang="el-GR" sz="1600" dirty="0">
                <a:solidFill>
                  <a:srgbClr val="000000"/>
                </a:solidFill>
              </a:rPr>
              <a:t>Αυτές οι παραλλαγές διαφέρουν από το πως είναι διαμορφωμένο  και ενσωματωμένο το σύστημα.</a:t>
            </a:r>
            <a:r>
              <a:rPr lang="en-US" sz="1600" dirty="0">
                <a:solidFill>
                  <a:srgbClr val="000000"/>
                </a:solidFill>
              </a:rPr>
              <a:t>. </a:t>
            </a:r>
            <a:r>
              <a:rPr lang="el-GR" sz="1600" dirty="0" err="1">
                <a:solidFill>
                  <a:srgbClr val="000000"/>
                </a:solidFill>
              </a:rPr>
              <a:t>Π.χ</a:t>
            </a:r>
            <a:r>
              <a:rPr lang="el-GR" sz="1600" dirty="0">
                <a:solidFill>
                  <a:srgbClr val="000000"/>
                </a:solidFill>
              </a:rPr>
              <a:t> αριθμός </a:t>
            </a:r>
            <a:r>
              <a:rPr lang="el-GR" sz="1600" dirty="0" err="1">
                <a:solidFill>
                  <a:srgbClr val="000000"/>
                </a:solidFill>
              </a:rPr>
              <a:t>δεξαμένων</a:t>
            </a:r>
            <a:r>
              <a:rPr lang="el-GR" sz="1600" dirty="0">
                <a:solidFill>
                  <a:srgbClr val="000000"/>
                </a:solidFill>
              </a:rPr>
              <a:t>, εφεδρείες</a:t>
            </a:r>
            <a:r>
              <a:rPr lang="en-US" sz="1600" dirty="0">
                <a:solidFill>
                  <a:srgbClr val="000000"/>
                </a:solidFill>
              </a:rPr>
              <a:t>,</a:t>
            </a:r>
            <a:r>
              <a:rPr lang="el-GR" sz="1600" dirty="0">
                <a:solidFill>
                  <a:srgbClr val="000000"/>
                </a:solidFill>
              </a:rPr>
              <a:t> χρήση </a:t>
            </a:r>
            <a:r>
              <a:rPr lang="el-GR" sz="1600" dirty="0" err="1">
                <a:solidFill>
                  <a:srgbClr val="000000"/>
                </a:solidFill>
              </a:rPr>
              <a:t>εναλλάκτη</a:t>
            </a:r>
            <a:r>
              <a:rPr lang="el-GR" sz="1600" dirty="0">
                <a:solidFill>
                  <a:srgbClr val="000000"/>
                </a:solidFill>
              </a:rPr>
              <a:t> κλπ.</a:t>
            </a:r>
            <a:endParaRPr lang="en-US" sz="1600" dirty="0">
              <a:solidFill>
                <a:srgbClr val="000000"/>
              </a:solidFill>
            </a:endParaRPr>
          </a:p>
          <a:p>
            <a:pPr marL="285750" indent="-285750">
              <a:buFont typeface="Wingdings" panose="05000000000000000000" pitchFamily="2" charset="2"/>
              <a:buChar char="§"/>
            </a:pPr>
            <a:r>
              <a:rPr lang="en-US" sz="1600" u="sng" dirty="0">
                <a:solidFill>
                  <a:srgbClr val="000000"/>
                </a:solidFill>
              </a:rPr>
              <a:t>Example: </a:t>
            </a:r>
            <a:r>
              <a:rPr lang="el-GR" sz="1600" dirty="0">
                <a:solidFill>
                  <a:srgbClr val="000000"/>
                </a:solidFill>
              </a:rPr>
              <a:t>Αυτά είναι τύποι  </a:t>
            </a:r>
            <a:r>
              <a:rPr lang="el-GR" sz="1600" dirty="0" err="1">
                <a:solidFill>
                  <a:srgbClr val="000000"/>
                </a:solidFill>
              </a:rPr>
              <a:t>ηλιοθερμικών</a:t>
            </a:r>
            <a:r>
              <a:rPr lang="el-GR" sz="1600" dirty="0">
                <a:solidFill>
                  <a:srgbClr val="000000"/>
                </a:solidFill>
              </a:rPr>
              <a:t> συστημάτων ΖΝΧ (</a:t>
            </a:r>
            <a:r>
              <a:rPr lang="en-US" sz="1600" dirty="0">
                <a:solidFill>
                  <a:srgbClr val="000000"/>
                </a:solidFill>
              </a:rPr>
              <a:t>SWH</a:t>
            </a:r>
            <a:r>
              <a:rPr lang="el-GR" sz="1600" dirty="0">
                <a:solidFill>
                  <a:srgbClr val="000000"/>
                </a:solidFill>
              </a:rPr>
              <a:t>) </a:t>
            </a:r>
            <a:r>
              <a:rPr lang="en-US" sz="1600" dirty="0">
                <a:solidFill>
                  <a:srgbClr val="000000"/>
                </a:solidFill>
              </a:rPr>
              <a:t> </a:t>
            </a:r>
            <a:r>
              <a:rPr lang="el-GR" sz="1600" dirty="0">
                <a:solidFill>
                  <a:srgbClr val="000000"/>
                </a:solidFill>
              </a:rPr>
              <a:t>που προσφέρονται στο λογισμικό προσομοίωσης </a:t>
            </a:r>
            <a:r>
              <a:rPr lang="en-US" sz="1600" dirty="0">
                <a:solidFill>
                  <a:srgbClr val="000000"/>
                </a:solidFill>
              </a:rPr>
              <a:t> POLYSUN.</a:t>
            </a:r>
          </a:p>
        </p:txBody>
      </p:sp>
      <p:sp>
        <p:nvSpPr>
          <p:cNvPr id="8" name="Rectangle 7">
            <a:extLst>
              <a:ext uri="{FF2B5EF4-FFF2-40B4-BE49-F238E27FC236}">
                <a16:creationId xmlns:a16="http://schemas.microsoft.com/office/drawing/2014/main" xmlns="" id="{6817781E-180A-4C78-B56A-353C835A68BA}"/>
              </a:ext>
            </a:extLst>
          </p:cNvPr>
          <p:cNvSpPr/>
          <p:nvPr/>
        </p:nvSpPr>
        <p:spPr>
          <a:xfrm>
            <a:off x="3636000" y="579403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EXAMPLE</a:t>
            </a:r>
          </a:p>
        </p:txBody>
      </p:sp>
    </p:spTree>
    <p:extLst>
      <p:ext uri="{BB962C8B-B14F-4D97-AF65-F5344CB8AC3E}">
        <p14:creationId xmlns:p14="http://schemas.microsoft.com/office/powerpoint/2010/main" val="2926706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BDBD99-FA26-4908-85BE-BEE86E81BF99}"/>
              </a:ext>
            </a:extLst>
          </p:cNvPr>
          <p:cNvSpPr>
            <a:spLocks noGrp="1"/>
          </p:cNvSpPr>
          <p:nvPr>
            <p:ph type="title"/>
          </p:nvPr>
        </p:nvSpPr>
        <p:spPr/>
        <p:txBody>
          <a:bodyPr/>
          <a:lstStyle/>
          <a:p>
            <a:r>
              <a:rPr lang="en-US" b="1" dirty="0"/>
              <a:t>2. </a:t>
            </a:r>
            <a:r>
              <a:rPr lang="el-GR" b="1" dirty="0"/>
              <a:t>Επιλογή κατάλληλης τεχνολογίας</a:t>
            </a:r>
            <a:endParaRPr lang="en-US" dirty="0"/>
          </a:p>
        </p:txBody>
      </p:sp>
      <p:sp>
        <p:nvSpPr>
          <p:cNvPr id="4" name="Rectangle 3">
            <a:extLst>
              <a:ext uri="{FF2B5EF4-FFF2-40B4-BE49-F238E27FC236}">
                <a16:creationId xmlns:a16="http://schemas.microsoft.com/office/drawing/2014/main" xmlns="" id="{DE14FBDE-DD62-4618-9419-744F12472B2D}"/>
              </a:ext>
            </a:extLst>
          </p:cNvPr>
          <p:cNvSpPr/>
          <p:nvPr/>
        </p:nvSpPr>
        <p:spPr>
          <a:xfrm>
            <a:off x="432916" y="1557000"/>
            <a:ext cx="536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Παραλλαγές σχεδίασης για πλήθος εφαρμογών</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xmlns="" id="{EA67B0EC-80CC-4D20-A19F-2CB71B53B320}"/>
              </a:ext>
            </a:extLst>
          </p:cNvPr>
          <p:cNvSpPr/>
          <p:nvPr/>
        </p:nvSpPr>
        <p:spPr>
          <a:xfrm>
            <a:off x="726284" y="1989000"/>
            <a:ext cx="2741353" cy="4524315"/>
          </a:xfrm>
          <a:prstGeom prst="rect">
            <a:avLst/>
          </a:prstGeom>
        </p:spPr>
        <p:txBody>
          <a:bodyPr wrap="square">
            <a:spAutoFit/>
          </a:bodyPr>
          <a:lstStyle/>
          <a:p>
            <a:pPr marL="285750" indent="-285750">
              <a:buFont typeface="Wingdings" panose="05000000000000000000" pitchFamily="2" charset="2"/>
              <a:buChar char="§"/>
            </a:pPr>
            <a:r>
              <a:rPr lang="el-GR" sz="1600" dirty="0">
                <a:solidFill>
                  <a:srgbClr val="000000"/>
                </a:solidFill>
              </a:rPr>
              <a:t>Αυτές είναι παραλλαγές συστημάτων μικρής κλίμακας σε ενεργά , έμμεσα αντιψυκτικά συστήματα παραγωγής ΖΝΧ</a:t>
            </a:r>
            <a:r>
              <a:rPr lang="en-US" sz="1600" b="1" dirty="0">
                <a:solidFill>
                  <a:srgbClr val="000000"/>
                </a:solidFill>
              </a:rPr>
              <a:t>, </a:t>
            </a:r>
            <a:r>
              <a:rPr lang="el-GR" sz="1600" dirty="0">
                <a:solidFill>
                  <a:srgbClr val="000000"/>
                </a:solidFill>
              </a:rPr>
              <a:t>τα πιο συνηθισμένα σε εγκαταστάσεις σπιτιών σε εύκρατα και ψυχρά κλίματα</a:t>
            </a:r>
            <a:r>
              <a:rPr lang="en-US" sz="1600" dirty="0">
                <a:solidFill>
                  <a:srgbClr val="000000"/>
                </a:solidFill>
              </a:rPr>
              <a:t>, </a:t>
            </a:r>
            <a:r>
              <a:rPr lang="el-GR" sz="1600" dirty="0">
                <a:solidFill>
                  <a:srgbClr val="000000"/>
                </a:solidFill>
              </a:rPr>
              <a:t>από διάφορους κατασκευαστές</a:t>
            </a:r>
            <a:r>
              <a:rPr lang="en-US" sz="1600" dirty="0">
                <a:solidFill>
                  <a:srgbClr val="000000"/>
                </a:solidFill>
              </a:rPr>
              <a:t>.</a:t>
            </a:r>
          </a:p>
          <a:p>
            <a:pPr marL="285750" indent="-285750">
              <a:buFont typeface="Wingdings" panose="05000000000000000000" pitchFamily="2" charset="2"/>
              <a:buChar char="§"/>
            </a:pPr>
            <a:r>
              <a:rPr lang="el-GR" sz="1600" u="sng" dirty="0">
                <a:solidFill>
                  <a:srgbClr val="000000"/>
                </a:solidFill>
              </a:rPr>
              <a:t>Παράδειγμα</a:t>
            </a:r>
            <a:r>
              <a:rPr lang="en-US" sz="1600" u="sng" dirty="0">
                <a:solidFill>
                  <a:srgbClr val="000000"/>
                </a:solidFill>
              </a:rPr>
              <a:t>:</a:t>
            </a:r>
            <a:r>
              <a:rPr lang="en-US" sz="1600" dirty="0">
                <a:solidFill>
                  <a:srgbClr val="000000"/>
                </a:solidFill>
              </a:rPr>
              <a:t> </a:t>
            </a:r>
            <a:r>
              <a:rPr lang="el-GR" sz="1600" dirty="0">
                <a:solidFill>
                  <a:srgbClr val="000000"/>
                </a:solidFill>
              </a:rPr>
              <a:t> Ηλιακό δοχείο με εφεδρεία θερμαντήρα αερίου, αυτόματης ενεργοποίησης.</a:t>
            </a:r>
            <a:r>
              <a:rPr lang="en-US" sz="1600" dirty="0">
                <a:solidFill>
                  <a:srgbClr val="000000"/>
                </a:solidFill>
              </a:rPr>
              <a:t> </a:t>
            </a:r>
            <a:r>
              <a:rPr lang="el-GR" sz="1600" dirty="0">
                <a:solidFill>
                  <a:srgbClr val="000000"/>
                </a:solidFill>
              </a:rPr>
              <a:t>Το εφεδρικό σύστημα ενεργοποιεί το γέμισμα του δοχείου με ζεστό νερό όταν χρειάζεται. </a:t>
            </a:r>
            <a:endParaRPr lang="en-US" sz="1600" dirty="0">
              <a:solidFill>
                <a:srgbClr val="000000"/>
              </a:solidFill>
            </a:endParaRPr>
          </a:p>
        </p:txBody>
      </p:sp>
      <p:pic>
        <p:nvPicPr>
          <p:cNvPr id="7" name="Picture 6">
            <a:extLst>
              <a:ext uri="{FF2B5EF4-FFF2-40B4-BE49-F238E27FC236}">
                <a16:creationId xmlns:a16="http://schemas.microsoft.com/office/drawing/2014/main" xmlns="" id="{D3D7F113-483B-473F-835E-ACBE21ECDCD3}"/>
              </a:ext>
            </a:extLst>
          </p:cNvPr>
          <p:cNvPicPr>
            <a:picLocks noChangeAspect="1"/>
          </p:cNvPicPr>
          <p:nvPr/>
        </p:nvPicPr>
        <p:blipFill>
          <a:blip r:embed="rId2"/>
          <a:stretch>
            <a:fillRect/>
          </a:stretch>
        </p:blipFill>
        <p:spPr>
          <a:xfrm>
            <a:off x="3563999" y="2133000"/>
            <a:ext cx="5084945" cy="4165366"/>
          </a:xfrm>
          <a:prstGeom prst="rect">
            <a:avLst/>
          </a:prstGeom>
          <a:ln>
            <a:solidFill>
              <a:schemeClr val="tx1"/>
            </a:solidFill>
          </a:ln>
        </p:spPr>
      </p:pic>
      <p:sp>
        <p:nvSpPr>
          <p:cNvPr id="8" name="Rectangle 7">
            <a:extLst>
              <a:ext uri="{FF2B5EF4-FFF2-40B4-BE49-F238E27FC236}">
                <a16:creationId xmlns:a16="http://schemas.microsoft.com/office/drawing/2014/main" xmlns="" id="{546D836E-1995-49C8-A206-C9EEA1BEDBC2}"/>
              </a:ext>
            </a:extLst>
          </p:cNvPr>
          <p:cNvSpPr/>
          <p:nvPr/>
        </p:nvSpPr>
        <p:spPr>
          <a:xfrm>
            <a:off x="7452000" y="1938446"/>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EXAMPLE</a:t>
            </a:r>
          </a:p>
        </p:txBody>
      </p:sp>
    </p:spTree>
    <p:extLst>
      <p:ext uri="{BB962C8B-B14F-4D97-AF65-F5344CB8AC3E}">
        <p14:creationId xmlns:p14="http://schemas.microsoft.com/office/powerpoint/2010/main" val="1858839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50CAD7-3CC4-435D-9AAD-A770A765D7BC}"/>
              </a:ext>
            </a:extLst>
          </p:cNvPr>
          <p:cNvSpPr>
            <a:spLocks noGrp="1"/>
          </p:cNvSpPr>
          <p:nvPr>
            <p:ph type="title"/>
          </p:nvPr>
        </p:nvSpPr>
        <p:spPr/>
        <p:txBody>
          <a:bodyPr/>
          <a:lstStyle/>
          <a:p>
            <a:r>
              <a:rPr lang="en-US" b="1" dirty="0"/>
              <a:t>2. </a:t>
            </a:r>
            <a:r>
              <a:rPr lang="el-GR" b="1" dirty="0"/>
              <a:t>Επιλογή κατάλληλης τεχνολογίας</a:t>
            </a:r>
            <a:endParaRPr lang="en-US" dirty="0"/>
          </a:p>
        </p:txBody>
      </p:sp>
      <p:pic>
        <p:nvPicPr>
          <p:cNvPr id="8" name="Picture 7">
            <a:extLst>
              <a:ext uri="{FF2B5EF4-FFF2-40B4-BE49-F238E27FC236}">
                <a16:creationId xmlns:a16="http://schemas.microsoft.com/office/drawing/2014/main" xmlns="" id="{2F4D71F3-E892-4856-A697-FBC39DAB66F5}"/>
              </a:ext>
            </a:extLst>
          </p:cNvPr>
          <p:cNvPicPr>
            <a:picLocks noChangeAspect="1"/>
          </p:cNvPicPr>
          <p:nvPr/>
        </p:nvPicPr>
        <p:blipFill>
          <a:blip r:embed="rId2"/>
          <a:stretch>
            <a:fillRect/>
          </a:stretch>
        </p:blipFill>
        <p:spPr>
          <a:xfrm>
            <a:off x="2708551" y="2133000"/>
            <a:ext cx="5967137" cy="4175725"/>
          </a:xfrm>
          <a:prstGeom prst="rect">
            <a:avLst/>
          </a:prstGeom>
          <a:ln>
            <a:solidFill>
              <a:schemeClr val="tx1"/>
            </a:solidFill>
          </a:ln>
        </p:spPr>
      </p:pic>
      <p:sp>
        <p:nvSpPr>
          <p:cNvPr id="10" name="Rectangle 9">
            <a:extLst>
              <a:ext uri="{FF2B5EF4-FFF2-40B4-BE49-F238E27FC236}">
                <a16:creationId xmlns:a16="http://schemas.microsoft.com/office/drawing/2014/main" xmlns="" id="{2F325A20-128E-421C-83CD-ADBE10C01ABE}"/>
              </a:ext>
            </a:extLst>
          </p:cNvPr>
          <p:cNvSpPr/>
          <p:nvPr/>
        </p:nvSpPr>
        <p:spPr>
          <a:xfrm>
            <a:off x="458346" y="1958744"/>
            <a:ext cx="2169653" cy="3785652"/>
          </a:xfrm>
          <a:prstGeom prst="rect">
            <a:avLst/>
          </a:prstGeom>
        </p:spPr>
        <p:txBody>
          <a:bodyPr wrap="square">
            <a:spAutoFit/>
          </a:bodyPr>
          <a:lstStyle/>
          <a:p>
            <a:pPr marL="285750" indent="-285750">
              <a:buFont typeface="Wingdings" panose="05000000000000000000" pitchFamily="2" charset="2"/>
              <a:buChar char="§"/>
            </a:pPr>
            <a:r>
              <a:rPr lang="el-GR" sz="1600" u="sng" dirty="0"/>
              <a:t>Παράδειγμα</a:t>
            </a:r>
            <a:r>
              <a:rPr lang="en-US" sz="1600" u="sng" dirty="0"/>
              <a:t>:</a:t>
            </a:r>
            <a:r>
              <a:rPr lang="en-US" sz="1600" dirty="0"/>
              <a:t> </a:t>
            </a:r>
            <a:r>
              <a:rPr lang="el-GR" sz="1600" dirty="0"/>
              <a:t>Ένα δοχείο αποθήκευσης με εφεδρικό θερμαντήρα αερίου στην πλευρά κατανάλωσης του ζεστού νερού.  </a:t>
            </a:r>
            <a:endParaRPr lang="en-US" sz="1600" dirty="0"/>
          </a:p>
          <a:p>
            <a:pPr marL="285750" indent="-285750">
              <a:buFont typeface="Wingdings" panose="05000000000000000000" pitchFamily="2" charset="2"/>
              <a:buChar char="§"/>
            </a:pPr>
            <a:r>
              <a:rPr lang="el-GR" sz="1600" dirty="0"/>
              <a:t>Ο βοηθητικός θερμαντήρας λειτουργεί όταν το ζεστό νερό χρειάζεται πρόσθετη θερμότητα.</a:t>
            </a:r>
            <a:endParaRPr lang="en-US" sz="1600" dirty="0"/>
          </a:p>
        </p:txBody>
      </p:sp>
      <p:sp>
        <p:nvSpPr>
          <p:cNvPr id="11" name="Rectangle 10">
            <a:extLst>
              <a:ext uri="{FF2B5EF4-FFF2-40B4-BE49-F238E27FC236}">
                <a16:creationId xmlns:a16="http://schemas.microsoft.com/office/drawing/2014/main" xmlns="" id="{51C6A1A7-9EC4-4FF8-8501-B6644623C6F7}"/>
              </a:ext>
            </a:extLst>
          </p:cNvPr>
          <p:cNvSpPr/>
          <p:nvPr/>
        </p:nvSpPr>
        <p:spPr>
          <a:xfrm>
            <a:off x="5692119" y="1958744"/>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EXAMPLE</a:t>
            </a:r>
          </a:p>
        </p:txBody>
      </p:sp>
      <p:sp>
        <p:nvSpPr>
          <p:cNvPr id="12" name="Rectangle 11">
            <a:extLst>
              <a:ext uri="{FF2B5EF4-FFF2-40B4-BE49-F238E27FC236}">
                <a16:creationId xmlns:a16="http://schemas.microsoft.com/office/drawing/2014/main" xmlns="" id="{CC1F24F2-5AE2-496C-917B-4A9F5CDE535C}"/>
              </a:ext>
            </a:extLst>
          </p:cNvPr>
          <p:cNvSpPr/>
          <p:nvPr/>
        </p:nvSpPr>
        <p:spPr>
          <a:xfrm>
            <a:off x="432916" y="1557000"/>
            <a:ext cx="536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Παραλλαγές σχεδίασης για πλήθος εφαρμογών</a:t>
            </a:r>
            <a:r>
              <a:rPr lang="en-US" b="1" dirty="0">
                <a:solidFill>
                  <a:prstClr val="black"/>
                </a:solidFill>
                <a:cs typeface="Arial" pitchFamily="34" charset="0"/>
              </a:rPr>
              <a:t>.</a:t>
            </a:r>
            <a:endParaRPr lang="en-US" b="1" dirty="0"/>
          </a:p>
        </p:txBody>
      </p:sp>
    </p:spTree>
    <p:extLst>
      <p:ext uri="{BB962C8B-B14F-4D97-AF65-F5344CB8AC3E}">
        <p14:creationId xmlns:p14="http://schemas.microsoft.com/office/powerpoint/2010/main" val="1424897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F9C13D-85C7-477E-A9A8-FF21136F5581}"/>
              </a:ext>
            </a:extLst>
          </p:cNvPr>
          <p:cNvSpPr>
            <a:spLocks noGrp="1"/>
          </p:cNvSpPr>
          <p:nvPr>
            <p:ph type="title"/>
          </p:nvPr>
        </p:nvSpPr>
        <p:spPr/>
        <p:txBody>
          <a:bodyPr/>
          <a:lstStyle/>
          <a:p>
            <a:r>
              <a:rPr lang="en-US" b="1" dirty="0"/>
              <a:t>2. </a:t>
            </a:r>
            <a:r>
              <a:rPr lang="el-GR" b="1" dirty="0"/>
              <a:t>Επιλογή κατάλληλης τεχνολογίας</a:t>
            </a:r>
            <a:endParaRPr lang="en-US" dirty="0"/>
          </a:p>
        </p:txBody>
      </p:sp>
      <p:sp>
        <p:nvSpPr>
          <p:cNvPr id="6" name="Rectangle 5">
            <a:extLst>
              <a:ext uri="{FF2B5EF4-FFF2-40B4-BE49-F238E27FC236}">
                <a16:creationId xmlns:a16="http://schemas.microsoft.com/office/drawing/2014/main" xmlns="" id="{084BADF3-2633-48C0-A60B-68DA38B3C1F6}"/>
              </a:ext>
            </a:extLst>
          </p:cNvPr>
          <p:cNvSpPr/>
          <p:nvPr/>
        </p:nvSpPr>
        <p:spPr>
          <a:xfrm>
            <a:off x="432916" y="1557000"/>
            <a:ext cx="536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Παραλλαγές σχεδίασης για πλήθος εφαρμογών</a:t>
            </a:r>
            <a:r>
              <a:rPr lang="en-US" b="1" dirty="0">
                <a:solidFill>
                  <a:prstClr val="black"/>
                </a:solidFill>
                <a:cs typeface="Arial" pitchFamily="34" charset="0"/>
              </a:rPr>
              <a:t>.</a:t>
            </a:r>
            <a:endParaRPr lang="en-US" b="1" dirty="0"/>
          </a:p>
        </p:txBody>
      </p:sp>
      <p:pic>
        <p:nvPicPr>
          <p:cNvPr id="7" name="Picture 6">
            <a:extLst>
              <a:ext uri="{FF2B5EF4-FFF2-40B4-BE49-F238E27FC236}">
                <a16:creationId xmlns:a16="http://schemas.microsoft.com/office/drawing/2014/main" xmlns="" id="{02C2D443-CB2C-4494-AAC5-7B541E8F45D6}"/>
              </a:ext>
            </a:extLst>
          </p:cNvPr>
          <p:cNvPicPr>
            <a:picLocks noChangeAspect="1"/>
          </p:cNvPicPr>
          <p:nvPr/>
        </p:nvPicPr>
        <p:blipFill>
          <a:blip r:embed="rId2"/>
          <a:stretch>
            <a:fillRect/>
          </a:stretch>
        </p:blipFill>
        <p:spPr>
          <a:xfrm>
            <a:off x="432916" y="2046952"/>
            <a:ext cx="8387084" cy="3182048"/>
          </a:xfrm>
          <a:prstGeom prst="rect">
            <a:avLst/>
          </a:prstGeom>
          <a:ln>
            <a:solidFill>
              <a:schemeClr val="tx1"/>
            </a:solidFill>
          </a:ln>
        </p:spPr>
      </p:pic>
      <p:sp>
        <p:nvSpPr>
          <p:cNvPr id="8" name="Rectangle 7">
            <a:extLst>
              <a:ext uri="{FF2B5EF4-FFF2-40B4-BE49-F238E27FC236}">
                <a16:creationId xmlns:a16="http://schemas.microsoft.com/office/drawing/2014/main" xmlns="" id="{1E674347-CC66-44BB-965C-EBEE99F49ACF}"/>
              </a:ext>
            </a:extLst>
          </p:cNvPr>
          <p:cNvSpPr/>
          <p:nvPr/>
        </p:nvSpPr>
        <p:spPr>
          <a:xfrm>
            <a:off x="7020000" y="1817365"/>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EXAMPLE</a:t>
            </a:r>
          </a:p>
        </p:txBody>
      </p:sp>
      <p:sp>
        <p:nvSpPr>
          <p:cNvPr id="9" name="Rectangle 8">
            <a:extLst>
              <a:ext uri="{FF2B5EF4-FFF2-40B4-BE49-F238E27FC236}">
                <a16:creationId xmlns:a16="http://schemas.microsoft.com/office/drawing/2014/main" xmlns="" id="{AD6DC21B-FA5E-4464-ACB6-F029AA3D8A3F}"/>
              </a:ext>
            </a:extLst>
          </p:cNvPr>
          <p:cNvSpPr/>
          <p:nvPr/>
        </p:nvSpPr>
        <p:spPr>
          <a:xfrm>
            <a:off x="756000" y="5301000"/>
            <a:ext cx="7919687" cy="1077218"/>
          </a:xfrm>
          <a:prstGeom prst="rect">
            <a:avLst/>
          </a:prstGeom>
        </p:spPr>
        <p:txBody>
          <a:bodyPr wrap="square">
            <a:spAutoFit/>
          </a:bodyPr>
          <a:lstStyle/>
          <a:p>
            <a:pPr marL="285750" indent="-285750">
              <a:buFont typeface="Wingdings" panose="05000000000000000000" pitchFamily="2" charset="2"/>
              <a:buChar char="§"/>
            </a:pPr>
            <a:r>
              <a:rPr lang="el-GR" sz="1600" u="sng" dirty="0"/>
              <a:t>Παράδειγμα</a:t>
            </a:r>
            <a:r>
              <a:rPr lang="en-US" sz="1600" u="sng" dirty="0"/>
              <a:t>:</a:t>
            </a:r>
            <a:r>
              <a:rPr lang="en-US" sz="1600" dirty="0"/>
              <a:t> </a:t>
            </a:r>
            <a:r>
              <a:rPr lang="el-GR" sz="1600" dirty="0" err="1"/>
              <a:t>Ηλιοθερμικό</a:t>
            </a:r>
            <a:r>
              <a:rPr lang="el-GR" sz="1600" dirty="0"/>
              <a:t> σύστημα ΖΝΧ με βοηθητική δεξαμενή ζεστού  νερού</a:t>
            </a:r>
            <a:r>
              <a:rPr lang="en-US" sz="1600" dirty="0"/>
              <a:t>.</a:t>
            </a:r>
            <a:r>
              <a:rPr lang="el-GR" sz="1600" dirty="0"/>
              <a:t> Συχνά η ηλιακή δεξαμενή προθερμαίνει το νερό και η δεύτερη δεξαμενή διαθέτει και ηλεκτρική αντίσταση (ή αέριο καύσιμο) σαν εφεδρεία. Ωστόσο είναι δυνατές και άλλες ρυθμίσεις ή στοιχεία. </a:t>
            </a:r>
            <a:endParaRPr lang="en-US" sz="1600" dirty="0"/>
          </a:p>
        </p:txBody>
      </p:sp>
    </p:spTree>
    <p:extLst>
      <p:ext uri="{BB962C8B-B14F-4D97-AF65-F5344CB8AC3E}">
        <p14:creationId xmlns:p14="http://schemas.microsoft.com/office/powerpoint/2010/main" val="283274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12AFA3D8-795B-41E8-AA76-30EF19D3E52A}"/>
              </a:ext>
            </a:extLst>
          </p:cNvPr>
          <p:cNvPicPr>
            <a:picLocks noChangeAspect="1"/>
          </p:cNvPicPr>
          <p:nvPr/>
        </p:nvPicPr>
        <p:blipFill>
          <a:blip r:embed="rId2"/>
          <a:stretch>
            <a:fillRect/>
          </a:stretch>
        </p:blipFill>
        <p:spPr>
          <a:xfrm>
            <a:off x="4085938" y="3621607"/>
            <a:ext cx="4759665" cy="1391393"/>
          </a:xfrm>
          <a:prstGeom prst="rect">
            <a:avLst/>
          </a:prstGeom>
        </p:spPr>
      </p:pic>
      <p:sp>
        <p:nvSpPr>
          <p:cNvPr id="2" name="Title 1">
            <a:extLst>
              <a:ext uri="{FF2B5EF4-FFF2-40B4-BE49-F238E27FC236}">
                <a16:creationId xmlns:a16="http://schemas.microsoft.com/office/drawing/2014/main" xmlns="" id="{2406C589-C7A2-47A7-9E27-831EF5EE0E8F}"/>
              </a:ext>
            </a:extLst>
          </p:cNvPr>
          <p:cNvSpPr>
            <a:spLocks noGrp="1"/>
          </p:cNvSpPr>
          <p:nvPr>
            <p:ph type="title"/>
          </p:nvPr>
        </p:nvSpPr>
        <p:spPr/>
        <p:txBody>
          <a:bodyPr/>
          <a:lstStyle/>
          <a:p>
            <a:r>
              <a:rPr lang="en-US" b="1" dirty="0"/>
              <a:t>2. </a:t>
            </a:r>
            <a:r>
              <a:rPr lang="el-GR" b="1" dirty="0"/>
              <a:t>Επιλογή κατάλληλης τεχνολογίας</a:t>
            </a:r>
            <a:endParaRPr lang="en-US" dirty="0"/>
          </a:p>
        </p:txBody>
      </p:sp>
      <p:sp>
        <p:nvSpPr>
          <p:cNvPr id="4" name="Rectangle 3">
            <a:extLst>
              <a:ext uri="{FF2B5EF4-FFF2-40B4-BE49-F238E27FC236}">
                <a16:creationId xmlns:a16="http://schemas.microsoft.com/office/drawing/2014/main" xmlns="" id="{0E8F57B4-A47B-498B-A5CB-C176446D7015}"/>
              </a:ext>
            </a:extLst>
          </p:cNvPr>
          <p:cNvSpPr/>
          <p:nvPr/>
        </p:nvSpPr>
        <p:spPr>
          <a:xfrm>
            <a:off x="432916" y="1557000"/>
            <a:ext cx="5507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Χαρακτηριστικά εξαρτημάτων και επιλογή</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xmlns="" id="{B3544F8E-1F5F-4292-A399-197F967B6468}"/>
              </a:ext>
            </a:extLst>
          </p:cNvPr>
          <p:cNvSpPr/>
          <p:nvPr/>
        </p:nvSpPr>
        <p:spPr>
          <a:xfrm>
            <a:off x="726285" y="1910980"/>
            <a:ext cx="4900605" cy="3293209"/>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Κύρια εξαρτήματα</a:t>
            </a:r>
            <a:endParaRPr lang="en-US" sz="1600" b="1" dirty="0">
              <a:solidFill>
                <a:prstClr val="black"/>
              </a:solidFill>
            </a:endParaRPr>
          </a:p>
          <a:p>
            <a:pPr marL="541338" lvl="1" indent="-285750">
              <a:buFont typeface="Calibri" panose="020F0502020204030204" pitchFamily="34" charset="0"/>
              <a:buChar char="‒"/>
            </a:pPr>
            <a:r>
              <a:rPr lang="el-GR" sz="1600" dirty="0"/>
              <a:t>Μικρής κλίμακας έμμεσα συστήματα ΖΝΧ</a:t>
            </a:r>
            <a:r>
              <a:rPr lang="en-US" sz="1600" dirty="0"/>
              <a:t>:</a:t>
            </a:r>
          </a:p>
          <a:p>
            <a:pPr marL="990600" lvl="2" indent="-285750">
              <a:buFont typeface="Arial" panose="020B0604020202020204" pitchFamily="34" charset="0"/>
              <a:buChar char="."/>
            </a:pPr>
            <a:r>
              <a:rPr lang="el-GR" sz="1600" b="1" dirty="0"/>
              <a:t>Συλλέκτες</a:t>
            </a:r>
            <a:r>
              <a:rPr lang="en-US" sz="1600" b="1" dirty="0"/>
              <a:t>.</a:t>
            </a:r>
          </a:p>
          <a:p>
            <a:pPr marL="990600" lvl="2" indent="-285750">
              <a:buFont typeface="Arial" panose="020B0604020202020204" pitchFamily="34" charset="0"/>
              <a:buChar char="."/>
            </a:pPr>
            <a:r>
              <a:rPr lang="el-GR" sz="1600" b="1" dirty="0"/>
              <a:t>Δοχεία αποθήκευσης νερού</a:t>
            </a:r>
            <a:r>
              <a:rPr lang="en-US" sz="1600" b="1" dirty="0"/>
              <a:t>. </a:t>
            </a:r>
          </a:p>
          <a:p>
            <a:pPr marL="990600" lvl="2" indent="-285750">
              <a:buFont typeface="Arial" panose="020B0604020202020204" pitchFamily="34" charset="0"/>
              <a:buChar char="."/>
            </a:pPr>
            <a:r>
              <a:rPr lang="el-GR" sz="1600" b="1" dirty="0"/>
              <a:t>Αντλιοστάσια</a:t>
            </a:r>
            <a:r>
              <a:rPr lang="en-US" sz="1600" b="1" dirty="0"/>
              <a:t>.</a:t>
            </a:r>
          </a:p>
          <a:p>
            <a:pPr marL="990600" lvl="2" indent="-285750">
              <a:buFont typeface="Arial" panose="020B0604020202020204" pitchFamily="34" charset="0"/>
              <a:buChar char="."/>
            </a:pPr>
            <a:r>
              <a:rPr lang="el-GR" sz="1600" b="1" dirty="0"/>
              <a:t>Σωλήνες και δίκτυο σωληνώσεων</a:t>
            </a:r>
            <a:r>
              <a:rPr lang="en-US" sz="1600" b="1" dirty="0"/>
              <a:t>.</a:t>
            </a:r>
          </a:p>
          <a:p>
            <a:pPr marL="990600" lvl="2" indent="-285750">
              <a:buFont typeface="Arial" panose="020B0604020202020204" pitchFamily="34" charset="0"/>
              <a:buChar char="."/>
            </a:pPr>
            <a:r>
              <a:rPr lang="el-GR" sz="1600" b="1" dirty="0"/>
              <a:t>Βαλβίδες </a:t>
            </a:r>
            <a:r>
              <a:rPr lang="en-US" sz="1600" b="1" dirty="0"/>
              <a:t>.</a:t>
            </a:r>
          </a:p>
          <a:p>
            <a:pPr marL="990600" lvl="2" indent="-285750">
              <a:buFont typeface="Arial" panose="020B0604020202020204" pitchFamily="34" charset="0"/>
              <a:buChar char="."/>
            </a:pPr>
            <a:r>
              <a:rPr lang="el-GR" sz="1600" b="1" dirty="0"/>
              <a:t>Ελεγκτές</a:t>
            </a:r>
            <a:r>
              <a:rPr lang="en-US" sz="1600" b="1" dirty="0"/>
              <a:t>.</a:t>
            </a:r>
          </a:p>
          <a:p>
            <a:pPr marL="990600" lvl="2" indent="-285750">
              <a:buFont typeface="Arial" panose="020B0604020202020204" pitchFamily="34" charset="0"/>
              <a:buChar char="."/>
            </a:pPr>
            <a:r>
              <a:rPr lang="el-GR" sz="1600" b="1" dirty="0"/>
              <a:t>Εφεδρικοί θερμαντήρες</a:t>
            </a:r>
            <a:r>
              <a:rPr lang="en-US" sz="1600" b="1" dirty="0"/>
              <a:t>.</a:t>
            </a:r>
          </a:p>
          <a:p>
            <a:pPr marL="723900" lvl="2" indent="-285750">
              <a:buFont typeface="Calibri" panose="020F0502020204030204" pitchFamily="34" charset="0"/>
              <a:buChar char="‒"/>
            </a:pPr>
            <a:r>
              <a:rPr lang="el-GR" sz="1600" dirty="0">
                <a:solidFill>
                  <a:prstClr val="black"/>
                </a:solidFill>
              </a:rPr>
              <a:t> άλλα εξαρτήματα </a:t>
            </a:r>
            <a:r>
              <a:rPr lang="en-US" sz="1600" dirty="0">
                <a:solidFill>
                  <a:prstClr val="black"/>
                </a:solidFill>
              </a:rPr>
              <a:t>:</a:t>
            </a:r>
          </a:p>
          <a:p>
            <a:pPr marL="990600" lvl="1" indent="-285750">
              <a:buFont typeface="Arial" panose="020B0604020202020204" pitchFamily="34" charset="0"/>
              <a:buChar char="."/>
            </a:pPr>
            <a:r>
              <a:rPr lang="el-GR" sz="1600" b="1" dirty="0"/>
              <a:t>Υγρά μεταφοράς θερμότητας </a:t>
            </a:r>
            <a:r>
              <a:rPr lang="en-US" sz="1600" b="1" dirty="0"/>
              <a:t>.</a:t>
            </a:r>
          </a:p>
          <a:p>
            <a:pPr marL="990600" lvl="1" indent="-285750">
              <a:buFont typeface="Arial" panose="020B0604020202020204" pitchFamily="34" charset="0"/>
              <a:buChar char="."/>
            </a:pPr>
            <a:r>
              <a:rPr lang="el-GR" sz="1600" b="1" dirty="0"/>
              <a:t>Σύστημα στήριξης συλλεκτών</a:t>
            </a:r>
            <a:r>
              <a:rPr lang="en-US" sz="1600" b="1" dirty="0"/>
              <a:t>. </a:t>
            </a:r>
          </a:p>
          <a:p>
            <a:pPr marL="990600" lvl="1" indent="-285750">
              <a:buFont typeface="Arial" panose="020B0604020202020204" pitchFamily="34" charset="0"/>
              <a:buChar char="."/>
            </a:pPr>
            <a:r>
              <a:rPr lang="el-GR" sz="1600" b="1" dirty="0"/>
              <a:t>Αξεσουάρ</a:t>
            </a:r>
            <a:r>
              <a:rPr lang="en-US" sz="1600" b="1" dirty="0"/>
              <a:t>.</a:t>
            </a:r>
          </a:p>
        </p:txBody>
      </p:sp>
      <p:pic>
        <p:nvPicPr>
          <p:cNvPr id="25" name="Picture 24">
            <a:extLst>
              <a:ext uri="{FF2B5EF4-FFF2-40B4-BE49-F238E27FC236}">
                <a16:creationId xmlns:a16="http://schemas.microsoft.com/office/drawing/2014/main" xmlns="" id="{B31D2376-0B86-4C5E-A5CE-3E3AA9BD5866}"/>
              </a:ext>
            </a:extLst>
          </p:cNvPr>
          <p:cNvPicPr>
            <a:picLocks noChangeAspect="1"/>
          </p:cNvPicPr>
          <p:nvPr/>
        </p:nvPicPr>
        <p:blipFill>
          <a:blip r:embed="rId3"/>
          <a:stretch>
            <a:fillRect/>
          </a:stretch>
        </p:blipFill>
        <p:spPr>
          <a:xfrm>
            <a:off x="5076000" y="4966009"/>
            <a:ext cx="3341715" cy="1197543"/>
          </a:xfrm>
          <a:prstGeom prst="rect">
            <a:avLst/>
          </a:prstGeom>
        </p:spPr>
      </p:pic>
      <p:pic>
        <p:nvPicPr>
          <p:cNvPr id="3" name="Picture 2">
            <a:extLst>
              <a:ext uri="{FF2B5EF4-FFF2-40B4-BE49-F238E27FC236}">
                <a16:creationId xmlns:a16="http://schemas.microsoft.com/office/drawing/2014/main" xmlns="" id="{AD08A9E8-AB6B-4745-BBF2-491204BA41E9}"/>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5626890" y="1557000"/>
            <a:ext cx="2633099" cy="2373750"/>
          </a:xfrm>
          <a:prstGeom prst="ellipse">
            <a:avLst/>
          </a:prstGeom>
          <a:ln>
            <a:noFill/>
          </a:ln>
          <a:effectLst>
            <a:softEdge rad="112500"/>
          </a:effectLst>
        </p:spPr>
      </p:pic>
    </p:spTree>
    <p:extLst>
      <p:ext uri="{BB962C8B-B14F-4D97-AF65-F5344CB8AC3E}">
        <p14:creationId xmlns:p14="http://schemas.microsoft.com/office/powerpoint/2010/main" val="2296959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b="1" dirty="0"/>
              <a:t>Βασικοί στόχοι</a:t>
            </a:r>
          </a:p>
        </p:txBody>
      </p:sp>
      <p:sp>
        <p:nvSpPr>
          <p:cNvPr id="9" name="Content Placeholder 8"/>
          <p:cNvSpPr>
            <a:spLocks noGrp="1"/>
          </p:cNvSpPr>
          <p:nvPr>
            <p:ph idx="1"/>
          </p:nvPr>
        </p:nvSpPr>
        <p:spPr>
          <a:xfrm>
            <a:off x="261758" y="1628774"/>
            <a:ext cx="8413930" cy="4536226"/>
          </a:xfrm>
        </p:spPr>
        <p:txBody>
          <a:bodyPr>
            <a:noAutofit/>
          </a:bodyPr>
          <a:lstStyle/>
          <a:p>
            <a:pPr marL="0" indent="0" algn="just">
              <a:buNone/>
            </a:pPr>
            <a:r>
              <a:rPr lang="el-GR" dirty="0">
                <a:latin typeface="+mj-lt"/>
                <a:cs typeface="Arial" pitchFamily="34" charset="0"/>
              </a:rPr>
              <a:t>Μέχρι το τέλος της ενότητας θα μπορείτε να :</a:t>
            </a:r>
            <a:endParaRPr lang="en-US" sz="1600" dirty="0">
              <a:latin typeface="Arial" pitchFamily="34" charset="0"/>
              <a:cs typeface="Arial" pitchFamily="34" charset="0"/>
            </a:endParaRPr>
          </a:p>
          <a:p>
            <a:pPr lvl="1">
              <a:buFont typeface="+mj-lt"/>
              <a:buAutoNum type="arabicPeriod"/>
            </a:pPr>
            <a:r>
              <a:rPr lang="el-GR" b="1" dirty="0" smtClean="0"/>
              <a:t>Εξηγείτε </a:t>
            </a:r>
            <a:r>
              <a:rPr lang="el-GR" b="1" dirty="0"/>
              <a:t>τις αρχές σχεδίασης και τις γενικές τεχνικές προδιαγραφές για τη βελτίωση και το σχεδιασμό συστημάτων μικρής κλίμακας. </a:t>
            </a:r>
            <a:endParaRPr lang="en-GB" b="1" dirty="0"/>
          </a:p>
          <a:p>
            <a:pPr lvl="1">
              <a:buFont typeface="+mj-lt"/>
              <a:buAutoNum type="arabicPeriod"/>
            </a:pPr>
            <a:r>
              <a:rPr lang="el-GR" b="1" dirty="0" smtClean="0"/>
              <a:t>Ερμηνεύετε </a:t>
            </a:r>
            <a:r>
              <a:rPr lang="el-GR" b="1" dirty="0"/>
              <a:t>με βάσει τα δεδομένα, </a:t>
            </a:r>
            <a:r>
              <a:rPr lang="el-GR" b="1" dirty="0" smtClean="0"/>
              <a:t>την </a:t>
            </a:r>
            <a:r>
              <a:rPr lang="el-GR" b="1" dirty="0"/>
              <a:t>τεκμηριωμένη λειτουργία, τις επιδόσεις και την αποδοτικότητα των συστημάτων. </a:t>
            </a:r>
          </a:p>
          <a:p>
            <a:pPr lvl="1">
              <a:buFont typeface="+mj-lt"/>
              <a:buAutoNum type="arabicPeriod"/>
            </a:pPr>
            <a:r>
              <a:rPr lang="el-GR" b="1" dirty="0" smtClean="0"/>
              <a:t>Εξηγείτε </a:t>
            </a:r>
            <a:r>
              <a:rPr lang="el-GR" b="1" dirty="0"/>
              <a:t>τη λειτουργία τους και να καθορίσετε τις τεχνικές παραμέτρους των εξαρτημάτων</a:t>
            </a:r>
            <a:r>
              <a:rPr lang="en-GB" b="1" dirty="0"/>
              <a:t>.</a:t>
            </a:r>
          </a:p>
          <a:p>
            <a:pPr lvl="1">
              <a:buFont typeface="+mj-lt"/>
              <a:buAutoNum type="arabicPeriod"/>
            </a:pPr>
            <a:r>
              <a:rPr lang="el-GR" b="1" dirty="0" smtClean="0"/>
              <a:t>Επιλέγετε </a:t>
            </a:r>
            <a:r>
              <a:rPr lang="el-GR" b="1" dirty="0"/>
              <a:t>τα εξαρτήματα του συστήματος βάση των τεχνικών φυλλαδίων για συγκεκριμένη λειτουργία. </a:t>
            </a:r>
            <a:endParaRPr lang="en-GB" b="1" dirty="0"/>
          </a:p>
          <a:p>
            <a:pPr lvl="1">
              <a:buFont typeface="+mj-lt"/>
              <a:buAutoNum type="arabicPeriod"/>
            </a:pPr>
            <a:r>
              <a:rPr lang="el-GR" b="1" dirty="0" err="1" smtClean="0"/>
              <a:t>Δ</a:t>
            </a:r>
            <a:r>
              <a:rPr lang="el-GR" b="1" dirty="0" err="1" smtClean="0"/>
              <a:t>ιαστασιολογείτε</a:t>
            </a:r>
            <a:r>
              <a:rPr lang="el-GR" b="1" dirty="0" smtClean="0"/>
              <a:t> </a:t>
            </a:r>
            <a:r>
              <a:rPr lang="el-GR" b="1" dirty="0"/>
              <a:t>ένα μικρό σύστημα.</a:t>
            </a:r>
            <a:endParaRPr lang="en-GB" b="1" dirty="0"/>
          </a:p>
          <a:p>
            <a:pPr lvl="1">
              <a:buFont typeface="+mj-lt"/>
              <a:buAutoNum type="arabicPeriod"/>
            </a:pPr>
            <a:r>
              <a:rPr lang="el-GR" b="1" dirty="0" smtClean="0"/>
              <a:t>Αιτιολογείτε </a:t>
            </a:r>
            <a:r>
              <a:rPr lang="el-GR" b="1" dirty="0"/>
              <a:t>και </a:t>
            </a:r>
            <a:r>
              <a:rPr lang="el-GR" b="1" dirty="0" smtClean="0"/>
              <a:t>να εξηγείτε </a:t>
            </a:r>
            <a:r>
              <a:rPr lang="el-GR" b="1" dirty="0"/>
              <a:t>την εκτίμηση του κόστους εγκατάστασης ενός </a:t>
            </a:r>
            <a:r>
              <a:rPr lang="el-GR" b="1" dirty="0" err="1"/>
              <a:t>ηλιοθερμικού</a:t>
            </a:r>
            <a:r>
              <a:rPr lang="el-GR" b="1" dirty="0"/>
              <a:t> συστήματος</a:t>
            </a:r>
            <a:r>
              <a:rPr lang="en-GB" b="1" dirty="0"/>
              <a:t>.</a:t>
            </a:r>
          </a:p>
          <a:p>
            <a:pPr lvl="1">
              <a:buFont typeface="+mj-lt"/>
              <a:buAutoNum type="arabicPeriod"/>
            </a:pPr>
            <a:r>
              <a:rPr lang="el-GR" b="1" dirty="0" smtClean="0"/>
              <a:t>Χρησιμοποιείτε </a:t>
            </a:r>
            <a:r>
              <a:rPr lang="el-GR" b="1" dirty="0"/>
              <a:t>ένα λογισμικό προσομοίωσης ώστε να σχεδιάσετε ή </a:t>
            </a:r>
            <a:r>
              <a:rPr lang="el-GR" b="1" dirty="0" err="1" smtClean="0"/>
              <a:t>τροποιείτε</a:t>
            </a:r>
            <a:r>
              <a:rPr lang="el-GR" b="1" dirty="0" smtClean="0"/>
              <a:t> </a:t>
            </a:r>
            <a:r>
              <a:rPr lang="el-GR" b="1" dirty="0"/>
              <a:t>ένα απλό </a:t>
            </a:r>
            <a:r>
              <a:rPr lang="el-GR" b="1" dirty="0" err="1"/>
              <a:t>ηλιοθερμικό</a:t>
            </a:r>
            <a:r>
              <a:rPr lang="el-GR" b="1" dirty="0"/>
              <a:t> σύστημα.  </a:t>
            </a:r>
            <a:endParaRPr lang="en-GB" b="1" dirty="0"/>
          </a:p>
        </p:txBody>
      </p:sp>
    </p:spTree>
    <p:extLst>
      <p:ext uri="{BB962C8B-B14F-4D97-AF65-F5344CB8AC3E}">
        <p14:creationId xmlns:p14="http://schemas.microsoft.com/office/powerpoint/2010/main" val="2651264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93A56B-84ED-422E-BFC9-8FBA23A51460}"/>
              </a:ext>
            </a:extLst>
          </p:cNvPr>
          <p:cNvSpPr>
            <a:spLocks noGrp="1"/>
          </p:cNvSpPr>
          <p:nvPr>
            <p:ph type="title"/>
          </p:nvPr>
        </p:nvSpPr>
        <p:spPr/>
        <p:txBody>
          <a:bodyPr/>
          <a:lstStyle/>
          <a:p>
            <a:r>
              <a:rPr lang="en-US" b="1" dirty="0"/>
              <a:t>2. </a:t>
            </a:r>
            <a:r>
              <a:rPr lang="el-GR" b="1" dirty="0"/>
              <a:t>Επιλογή κατάλληλης τεχνολογίας</a:t>
            </a:r>
            <a:endParaRPr lang="en-US" dirty="0"/>
          </a:p>
        </p:txBody>
      </p:sp>
      <p:sp>
        <p:nvSpPr>
          <p:cNvPr id="4" name="Rectangle 3">
            <a:extLst>
              <a:ext uri="{FF2B5EF4-FFF2-40B4-BE49-F238E27FC236}">
                <a16:creationId xmlns:a16="http://schemas.microsoft.com/office/drawing/2014/main" xmlns="" id="{465869A0-2490-4FB6-9EB5-054D356F9152}"/>
              </a:ext>
            </a:extLst>
          </p:cNvPr>
          <p:cNvSpPr/>
          <p:nvPr/>
        </p:nvSpPr>
        <p:spPr>
          <a:xfrm>
            <a:off x="432916" y="1557000"/>
            <a:ext cx="5219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Χαρακτηριστικά εξαρτημάτων και επιλογή.</a:t>
            </a:r>
            <a:endParaRPr lang="en-US" b="1" dirty="0"/>
          </a:p>
        </p:txBody>
      </p:sp>
      <p:sp>
        <p:nvSpPr>
          <p:cNvPr id="5" name="Rectangle 4">
            <a:extLst>
              <a:ext uri="{FF2B5EF4-FFF2-40B4-BE49-F238E27FC236}">
                <a16:creationId xmlns:a16="http://schemas.microsoft.com/office/drawing/2014/main" xmlns="" id="{0A58324C-39C2-4B05-96DB-B3EFA289E342}"/>
              </a:ext>
            </a:extLst>
          </p:cNvPr>
          <p:cNvSpPr/>
          <p:nvPr/>
        </p:nvSpPr>
        <p:spPr>
          <a:xfrm>
            <a:off x="726285" y="1910980"/>
            <a:ext cx="2189715" cy="338554"/>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Ηλιακοί συλλέκτες</a:t>
            </a:r>
            <a:endParaRPr lang="en-US" sz="1600" b="1" dirty="0">
              <a:solidFill>
                <a:prstClr val="black"/>
              </a:solidFill>
            </a:endParaRPr>
          </a:p>
        </p:txBody>
      </p:sp>
      <p:sp>
        <p:nvSpPr>
          <p:cNvPr id="6" name="Rectangle 5">
            <a:extLst>
              <a:ext uri="{FF2B5EF4-FFF2-40B4-BE49-F238E27FC236}">
                <a16:creationId xmlns:a16="http://schemas.microsoft.com/office/drawing/2014/main" xmlns="" id="{BD84477E-0F1F-4A4E-9ECB-9D77CDA18B02}"/>
              </a:ext>
            </a:extLst>
          </p:cNvPr>
          <p:cNvSpPr/>
          <p:nvPr/>
        </p:nvSpPr>
        <p:spPr>
          <a:xfrm>
            <a:off x="54459" y="2108735"/>
            <a:ext cx="5327999" cy="4278094"/>
          </a:xfrm>
          <a:prstGeom prst="rect">
            <a:avLst/>
          </a:prstGeom>
        </p:spPr>
        <p:txBody>
          <a:bodyPr wrap="square">
            <a:spAutoFit/>
          </a:bodyPr>
          <a:lstStyle/>
          <a:p>
            <a:pPr marL="285750" indent="-285750">
              <a:buFont typeface="Calibri" panose="020F0502020204030204" pitchFamily="34" charset="0"/>
              <a:buChar char="‒"/>
            </a:pPr>
            <a:r>
              <a:rPr lang="el-GR" sz="1600" b="1" dirty="0"/>
              <a:t>Επίπεδοι συλλέκτες </a:t>
            </a:r>
            <a:r>
              <a:rPr lang="en-US" sz="1600" b="1" dirty="0"/>
              <a:t>(FPC)</a:t>
            </a:r>
          </a:p>
          <a:p>
            <a:pPr marL="541338" lvl="1" indent="-285750">
              <a:buFont typeface="Arial" panose="020B0604020202020204" pitchFamily="34" charset="0"/>
              <a:buChar char="."/>
            </a:pPr>
            <a:r>
              <a:rPr lang="el-GR" sz="1600" dirty="0"/>
              <a:t>Ο  συλλέκτης συλλέγει την ηλιακή ακτινοβολία και μεταφέρει θερμότητα μέσο ενός </a:t>
            </a:r>
            <a:r>
              <a:rPr lang="el-GR" sz="1600" dirty="0" err="1"/>
              <a:t>σύστηματος</a:t>
            </a:r>
            <a:r>
              <a:rPr lang="el-GR" sz="1600" dirty="0"/>
              <a:t>  σωληνώσεων (</a:t>
            </a:r>
            <a:r>
              <a:rPr lang="el-GR" sz="1600" dirty="0" err="1"/>
              <a:t>π.χ</a:t>
            </a:r>
            <a:r>
              <a:rPr lang="el-GR" sz="1600" dirty="0"/>
              <a:t> σερπαντίνα) γεμάτο με υγρό μεταφοράς θερμότητας. </a:t>
            </a:r>
          </a:p>
          <a:p>
            <a:pPr marL="541338" lvl="1" indent="-285750">
              <a:buFont typeface="Arial" panose="020B0604020202020204" pitchFamily="34" charset="0"/>
              <a:buChar char="."/>
            </a:pPr>
            <a:r>
              <a:rPr lang="el-GR" sz="1600" dirty="0"/>
              <a:t>Οι επίπεδοι συλλέκτες είναι αξιόπιστοι, με διάρκεια ζωής μεγαλύτερη των 15 ετών.</a:t>
            </a:r>
          </a:p>
          <a:p>
            <a:pPr marL="541338" lvl="1" indent="-285750">
              <a:buFont typeface="Arial" panose="020B0604020202020204" pitchFamily="34" charset="0"/>
              <a:buChar char="."/>
            </a:pPr>
            <a:r>
              <a:rPr lang="el-GR" sz="1600" dirty="0"/>
              <a:t>Οι πιστοποιημένοι συλλέκτες πρέπει να έχουν</a:t>
            </a:r>
            <a:r>
              <a:rPr lang="en-US" sz="1600" dirty="0"/>
              <a:t>:</a:t>
            </a:r>
          </a:p>
          <a:p>
            <a:pPr marL="801688" lvl="2" indent="-285750">
              <a:buFont typeface="Arial" panose="020B0604020202020204" pitchFamily="34" charset="0"/>
              <a:buChar char="."/>
            </a:pPr>
            <a:r>
              <a:rPr lang="el-GR" sz="1600" dirty="0"/>
              <a:t>Αντίσταση στις περιβαλλοντικές συνθήκες </a:t>
            </a:r>
            <a:r>
              <a:rPr lang="en-US" sz="1600" dirty="0"/>
              <a:t>.</a:t>
            </a:r>
          </a:p>
          <a:p>
            <a:pPr marL="801688" lvl="2" indent="-285750">
              <a:buFont typeface="Arial" panose="020B0604020202020204" pitchFamily="34" charset="0"/>
              <a:buChar char="."/>
            </a:pPr>
            <a:r>
              <a:rPr lang="el-GR" sz="1600" dirty="0"/>
              <a:t>Αντίσταση στις μεταβολές της θερμοκρασίας</a:t>
            </a:r>
            <a:endParaRPr lang="en-US" sz="1600" dirty="0"/>
          </a:p>
          <a:p>
            <a:pPr marL="801688" lvl="2" indent="-285750">
              <a:buFont typeface="Arial" panose="020B0604020202020204" pitchFamily="34" charset="0"/>
              <a:buChar char="."/>
            </a:pPr>
            <a:r>
              <a:rPr lang="el-GR" sz="1600" dirty="0"/>
              <a:t>Αντίσταση στις διαρροές σε όλα τα τμήματα </a:t>
            </a:r>
            <a:r>
              <a:rPr lang="en-US" sz="1600" dirty="0"/>
              <a:t>.</a:t>
            </a:r>
          </a:p>
          <a:p>
            <a:pPr marL="801688" lvl="2" indent="-285750">
              <a:buFont typeface="Arial" panose="020B0604020202020204" pitchFamily="34" charset="0"/>
              <a:buChar char="."/>
            </a:pPr>
            <a:r>
              <a:rPr lang="el-GR" sz="1600" dirty="0"/>
              <a:t>Να είναι σταθεροί και μεγάλης διάρκειας </a:t>
            </a:r>
            <a:r>
              <a:rPr lang="en-US" sz="1600" dirty="0"/>
              <a:t>.</a:t>
            </a:r>
          </a:p>
          <a:p>
            <a:pPr marL="801688" lvl="2" indent="-285750">
              <a:buFont typeface="Arial" panose="020B0604020202020204" pitchFamily="34" charset="0"/>
              <a:buChar char="."/>
            </a:pPr>
            <a:r>
              <a:rPr lang="el-GR" sz="1600" dirty="0"/>
              <a:t>Εύκολοι στην εγκατάσταση και στο χειρισμό </a:t>
            </a:r>
            <a:r>
              <a:rPr lang="en-US" sz="1600" dirty="0"/>
              <a:t>.</a:t>
            </a:r>
          </a:p>
          <a:p>
            <a:pPr marL="801688" lvl="2" indent="-285750">
              <a:buFont typeface="Arial" panose="020B0604020202020204" pitchFamily="34" charset="0"/>
              <a:buChar char="."/>
            </a:pPr>
            <a:r>
              <a:rPr lang="el-GR" sz="1600" dirty="0"/>
              <a:t>Αποτελεσματικοί στην μετατροπή ενέργειας</a:t>
            </a:r>
            <a:r>
              <a:rPr lang="en-US" sz="1600" dirty="0"/>
              <a:t>.</a:t>
            </a:r>
          </a:p>
          <a:p>
            <a:pPr marL="541338" lvl="1" indent="-285750">
              <a:buFont typeface="Arial" panose="020B0604020202020204" pitchFamily="34" charset="0"/>
              <a:buChar char="."/>
            </a:pPr>
            <a:r>
              <a:rPr lang="el-GR" sz="1600" dirty="0">
                <a:solidFill>
                  <a:prstClr val="black"/>
                </a:solidFill>
              </a:rPr>
              <a:t>Σημαντικά εξαρτήματα και υλικά καθορίζουν την απόδοση</a:t>
            </a:r>
            <a:r>
              <a:rPr lang="en-US" sz="1600" dirty="0">
                <a:solidFill>
                  <a:prstClr val="black"/>
                </a:solidFill>
              </a:rPr>
              <a:t>: </a:t>
            </a:r>
            <a:r>
              <a:rPr lang="el-GR" sz="1600" dirty="0">
                <a:solidFill>
                  <a:prstClr val="black"/>
                </a:solidFill>
              </a:rPr>
              <a:t>Θήκη</a:t>
            </a:r>
            <a:r>
              <a:rPr lang="en-US" sz="1600" dirty="0">
                <a:solidFill>
                  <a:prstClr val="black"/>
                </a:solidFill>
              </a:rPr>
              <a:t>,</a:t>
            </a:r>
            <a:r>
              <a:rPr lang="el-GR" sz="1600" dirty="0">
                <a:solidFill>
                  <a:prstClr val="black"/>
                </a:solidFill>
              </a:rPr>
              <a:t> </a:t>
            </a:r>
            <a:r>
              <a:rPr lang="el-GR" sz="1600" dirty="0" err="1">
                <a:solidFill>
                  <a:prstClr val="black"/>
                </a:solidFill>
              </a:rPr>
              <a:t>στεγάνωση</a:t>
            </a:r>
            <a:r>
              <a:rPr lang="en-US" sz="1600" dirty="0">
                <a:solidFill>
                  <a:prstClr val="black"/>
                </a:solidFill>
              </a:rPr>
              <a:t>, </a:t>
            </a:r>
            <a:r>
              <a:rPr lang="el-GR" sz="1600" dirty="0">
                <a:solidFill>
                  <a:prstClr val="black"/>
                </a:solidFill>
              </a:rPr>
              <a:t>γυαλί</a:t>
            </a:r>
            <a:r>
              <a:rPr lang="en-US" sz="1600" dirty="0">
                <a:solidFill>
                  <a:prstClr val="black"/>
                </a:solidFill>
              </a:rPr>
              <a:t>, </a:t>
            </a:r>
            <a:r>
              <a:rPr lang="el-GR" sz="1600" dirty="0">
                <a:solidFill>
                  <a:prstClr val="black"/>
                </a:solidFill>
              </a:rPr>
              <a:t>μόνωση</a:t>
            </a:r>
            <a:r>
              <a:rPr lang="en-US" sz="1600" dirty="0">
                <a:solidFill>
                  <a:prstClr val="black"/>
                </a:solidFill>
              </a:rPr>
              <a:t>, </a:t>
            </a:r>
            <a:r>
              <a:rPr lang="el-GR" sz="1600" dirty="0">
                <a:solidFill>
                  <a:prstClr val="black"/>
                </a:solidFill>
              </a:rPr>
              <a:t>απορροφητήρας </a:t>
            </a:r>
            <a:r>
              <a:rPr lang="en-US" sz="1600" dirty="0">
                <a:solidFill>
                  <a:prstClr val="black"/>
                </a:solidFill>
              </a:rPr>
              <a:t> </a:t>
            </a:r>
            <a:r>
              <a:rPr lang="el-GR" sz="1600" dirty="0">
                <a:solidFill>
                  <a:prstClr val="black"/>
                </a:solidFill>
              </a:rPr>
              <a:t>και </a:t>
            </a:r>
            <a:r>
              <a:rPr lang="en-US" sz="1600" dirty="0">
                <a:solidFill>
                  <a:prstClr val="black"/>
                </a:solidFill>
              </a:rPr>
              <a:t> </a:t>
            </a:r>
            <a:r>
              <a:rPr lang="el-GR" sz="1600" dirty="0">
                <a:solidFill>
                  <a:prstClr val="black"/>
                </a:solidFill>
              </a:rPr>
              <a:t>σωληνώσεις</a:t>
            </a:r>
            <a:r>
              <a:rPr lang="en-US" sz="1600" dirty="0">
                <a:solidFill>
                  <a:prstClr val="black"/>
                </a:solidFill>
              </a:rPr>
              <a:t>.</a:t>
            </a:r>
          </a:p>
        </p:txBody>
      </p:sp>
      <p:pic>
        <p:nvPicPr>
          <p:cNvPr id="9" name="Picture 8">
            <a:extLst>
              <a:ext uri="{FF2B5EF4-FFF2-40B4-BE49-F238E27FC236}">
                <a16:creationId xmlns:a16="http://schemas.microsoft.com/office/drawing/2014/main" xmlns="" id="{A4BB7D0F-4440-4C88-A398-F0639F865EDD}"/>
              </a:ext>
            </a:extLst>
          </p:cNvPr>
          <p:cNvPicPr>
            <a:picLocks noChangeAspect="1"/>
          </p:cNvPicPr>
          <p:nvPr/>
        </p:nvPicPr>
        <p:blipFill>
          <a:blip r:embed="rId2"/>
          <a:stretch>
            <a:fillRect/>
          </a:stretch>
        </p:blipFill>
        <p:spPr>
          <a:xfrm>
            <a:off x="5298115" y="1726277"/>
            <a:ext cx="3728537" cy="4684009"/>
          </a:xfrm>
          <a:prstGeom prst="rect">
            <a:avLst/>
          </a:prstGeom>
        </p:spPr>
      </p:pic>
      <p:sp>
        <p:nvSpPr>
          <p:cNvPr id="10" name="Rectangle 9">
            <a:extLst>
              <a:ext uri="{FF2B5EF4-FFF2-40B4-BE49-F238E27FC236}">
                <a16:creationId xmlns:a16="http://schemas.microsoft.com/office/drawing/2014/main" xmlns="" id="{21A257C3-B8E1-45FF-96F6-1A5E5F4E0707}"/>
              </a:ext>
            </a:extLst>
          </p:cNvPr>
          <p:cNvSpPr/>
          <p:nvPr/>
        </p:nvSpPr>
        <p:spPr>
          <a:xfrm>
            <a:off x="7596000" y="1557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EXAMPLE</a:t>
            </a:r>
          </a:p>
        </p:txBody>
      </p:sp>
    </p:spTree>
    <p:extLst>
      <p:ext uri="{BB962C8B-B14F-4D97-AF65-F5344CB8AC3E}">
        <p14:creationId xmlns:p14="http://schemas.microsoft.com/office/powerpoint/2010/main" val="1254331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4E6648-41AA-4542-AC62-EF4A1B7BB1D0}"/>
              </a:ext>
            </a:extLst>
          </p:cNvPr>
          <p:cNvSpPr>
            <a:spLocks noGrp="1"/>
          </p:cNvSpPr>
          <p:nvPr>
            <p:ph type="title"/>
          </p:nvPr>
        </p:nvSpPr>
        <p:spPr/>
        <p:txBody>
          <a:bodyPr/>
          <a:lstStyle/>
          <a:p>
            <a:r>
              <a:rPr lang="en-US" b="1" dirty="0"/>
              <a:t>2. </a:t>
            </a:r>
            <a:r>
              <a:rPr lang="el-GR" b="1" dirty="0"/>
              <a:t>Επιλογή κατάλληλης τεχνολογίας</a:t>
            </a:r>
            <a:endParaRPr lang="en-US" dirty="0"/>
          </a:p>
        </p:txBody>
      </p:sp>
      <p:sp>
        <p:nvSpPr>
          <p:cNvPr id="5" name="Rectangle 4">
            <a:extLst>
              <a:ext uri="{FF2B5EF4-FFF2-40B4-BE49-F238E27FC236}">
                <a16:creationId xmlns:a16="http://schemas.microsoft.com/office/drawing/2014/main" xmlns="" id="{179A8F2F-6DB3-4505-9FE7-B53AA758B5E2}"/>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Χαρακτηριστικά εξαρτημάτων και επιλογή</a:t>
            </a:r>
            <a:r>
              <a:rPr lang="en-US" b="1" dirty="0">
                <a:solidFill>
                  <a:prstClr val="black"/>
                </a:solidFill>
                <a:cs typeface="Arial" pitchFamily="34" charset="0"/>
              </a:rPr>
              <a:t>.</a:t>
            </a:r>
            <a:endParaRPr lang="en-US" b="1" dirty="0"/>
          </a:p>
        </p:txBody>
      </p:sp>
      <p:sp>
        <p:nvSpPr>
          <p:cNvPr id="6" name="Rectangle 5">
            <a:extLst>
              <a:ext uri="{FF2B5EF4-FFF2-40B4-BE49-F238E27FC236}">
                <a16:creationId xmlns:a16="http://schemas.microsoft.com/office/drawing/2014/main" xmlns="" id="{B700501A-35C7-4EDB-9262-301B86779559}"/>
              </a:ext>
            </a:extLst>
          </p:cNvPr>
          <p:cNvSpPr/>
          <p:nvPr/>
        </p:nvSpPr>
        <p:spPr>
          <a:xfrm>
            <a:off x="564743" y="1860389"/>
            <a:ext cx="2189715" cy="338554"/>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Ηλιακοί συλλέκτες</a:t>
            </a:r>
            <a:endParaRPr lang="en-US" sz="1600" b="1" dirty="0">
              <a:solidFill>
                <a:prstClr val="black"/>
              </a:solidFill>
            </a:endParaRPr>
          </a:p>
        </p:txBody>
      </p:sp>
      <p:sp>
        <p:nvSpPr>
          <p:cNvPr id="7" name="Rectangle 6">
            <a:extLst>
              <a:ext uri="{FF2B5EF4-FFF2-40B4-BE49-F238E27FC236}">
                <a16:creationId xmlns:a16="http://schemas.microsoft.com/office/drawing/2014/main" xmlns="" id="{E03558A5-032C-4B2C-B322-20FC7AECD944}"/>
              </a:ext>
            </a:extLst>
          </p:cNvPr>
          <p:cNvSpPr/>
          <p:nvPr/>
        </p:nvSpPr>
        <p:spPr>
          <a:xfrm>
            <a:off x="180000" y="2133000"/>
            <a:ext cx="6480000" cy="4524315"/>
          </a:xfrm>
          <a:prstGeom prst="rect">
            <a:avLst/>
          </a:prstGeom>
        </p:spPr>
        <p:txBody>
          <a:bodyPr wrap="square">
            <a:spAutoFit/>
          </a:bodyPr>
          <a:lstStyle/>
          <a:p>
            <a:pPr marL="285750" indent="-285750">
              <a:buFont typeface="Calibri" panose="020F0502020204030204" pitchFamily="34" charset="0"/>
              <a:buChar char="‒"/>
            </a:pPr>
            <a:r>
              <a:rPr lang="el-GR" sz="1600" b="1" dirty="0">
                <a:latin typeface="+mj-lt"/>
              </a:rPr>
              <a:t>Συλλέκτες με σωλήνες κενού</a:t>
            </a:r>
            <a:r>
              <a:rPr lang="en-US" sz="1600" b="1" dirty="0">
                <a:latin typeface="+mj-lt"/>
              </a:rPr>
              <a:t>(ETC)</a:t>
            </a:r>
            <a:endParaRPr lang="en-US" sz="1600" dirty="0">
              <a:latin typeface="+mj-lt"/>
            </a:endParaRPr>
          </a:p>
          <a:p>
            <a:pPr marL="541338" lvl="1" indent="-285750">
              <a:buFont typeface="Arial" panose="020B0604020202020204" pitchFamily="34" charset="0"/>
              <a:buChar char="."/>
            </a:pPr>
            <a:r>
              <a:rPr lang="el-GR" sz="1600" dirty="0">
                <a:latin typeface="+mj-lt"/>
              </a:rPr>
              <a:t>Χρησιμοποιούν την ηλιακή ενέργεια για να θερμάνουν το υγρό μέσα στους σωλήνες μέσω της απορρόφησης της ακτινοβολίας,</a:t>
            </a:r>
            <a:r>
              <a:rPr lang="en-US" sz="1600" dirty="0">
                <a:latin typeface="+mj-lt"/>
              </a:rPr>
              <a:t> </a:t>
            </a:r>
            <a:r>
              <a:rPr lang="el-GR" sz="1600" dirty="0">
                <a:latin typeface="+mj-lt"/>
              </a:rPr>
              <a:t>αλλά μειώνουν τις απώλειες της θερμότητας στην ατμόσφαιρά εξαιτίας του κενού μέσα στους σωλήνες</a:t>
            </a:r>
            <a:r>
              <a:rPr lang="en-US" sz="1600" dirty="0">
                <a:latin typeface="+mj-lt"/>
              </a:rPr>
              <a:t>. </a:t>
            </a:r>
          </a:p>
          <a:p>
            <a:pPr marL="541338" lvl="1" indent="-285750">
              <a:buFont typeface="Arial" panose="020B0604020202020204" pitchFamily="34" charset="0"/>
              <a:buChar char="."/>
            </a:pPr>
            <a:r>
              <a:rPr lang="el-GR" sz="1600" dirty="0">
                <a:latin typeface="+mj-lt"/>
              </a:rPr>
              <a:t>Δύο τύποι:</a:t>
            </a:r>
            <a:r>
              <a:rPr lang="en-US" sz="1600" dirty="0">
                <a:latin typeface="+mj-lt"/>
              </a:rPr>
              <a:t> U-</a:t>
            </a:r>
            <a:r>
              <a:rPr lang="el-GR" sz="1600" dirty="0">
                <a:latin typeface="+mj-lt"/>
              </a:rPr>
              <a:t>τύπος (</a:t>
            </a:r>
            <a:r>
              <a:rPr lang="en-US" sz="1600" dirty="0">
                <a:latin typeface="+mj-lt"/>
              </a:rPr>
              <a:t>Flooded) </a:t>
            </a:r>
            <a:r>
              <a:rPr lang="el-GR" sz="1600" dirty="0">
                <a:latin typeface="+mj-lt"/>
              </a:rPr>
              <a:t>και </a:t>
            </a:r>
            <a:r>
              <a:rPr lang="en-US" sz="1600" dirty="0">
                <a:latin typeface="+mj-lt"/>
              </a:rPr>
              <a:t>Heat-pipe (</a:t>
            </a:r>
            <a:r>
              <a:rPr lang="el-GR" sz="1600" dirty="0">
                <a:latin typeface="+mj-lt"/>
              </a:rPr>
              <a:t>ξηρή σύνδεση </a:t>
            </a:r>
            <a:r>
              <a:rPr lang="en-US" sz="1600" dirty="0">
                <a:latin typeface="+mj-lt"/>
              </a:rPr>
              <a:t>). </a:t>
            </a:r>
            <a:r>
              <a:rPr lang="el-GR" sz="1600" dirty="0">
                <a:latin typeface="+mj-lt"/>
              </a:rPr>
              <a:t>Σ τον τύπο </a:t>
            </a:r>
            <a:r>
              <a:rPr lang="en-GB" sz="1600" dirty="0">
                <a:latin typeface="+mj-lt"/>
              </a:rPr>
              <a:t>U </a:t>
            </a:r>
            <a:r>
              <a:rPr lang="el-GR" sz="1600" dirty="0">
                <a:latin typeface="+mj-lt"/>
              </a:rPr>
              <a:t>το υγρό θέρμανσης είναι νερό υπό πίεση</a:t>
            </a:r>
            <a:r>
              <a:rPr lang="en-US" sz="1600" dirty="0">
                <a:latin typeface="+mj-lt"/>
              </a:rPr>
              <a:t>. </a:t>
            </a:r>
            <a:r>
              <a:rPr lang="el-GR" sz="1600" dirty="0">
                <a:latin typeface="+mj-lt"/>
              </a:rPr>
              <a:t>Στον δεύτερο τύπο το υγρό μέσο είναι αντιψυκτικό</a:t>
            </a:r>
            <a:r>
              <a:rPr lang="en-US" sz="1600" dirty="0">
                <a:latin typeface="+mj-lt"/>
              </a:rPr>
              <a:t> (antifreeze) </a:t>
            </a:r>
            <a:r>
              <a:rPr lang="el-GR" sz="1600" dirty="0">
                <a:latin typeface="+mj-lt"/>
              </a:rPr>
              <a:t>και σε φυσική ροή.</a:t>
            </a:r>
            <a:endParaRPr lang="en-US" sz="1600" dirty="0">
              <a:latin typeface="+mj-lt"/>
            </a:endParaRPr>
          </a:p>
          <a:p>
            <a:pPr marL="541338" lvl="1" indent="-285750">
              <a:buFont typeface="Arial" panose="020B0604020202020204" pitchFamily="34" charset="0"/>
              <a:buChar char="."/>
            </a:pPr>
            <a:r>
              <a:rPr lang="el-GR" sz="1600" dirty="0">
                <a:latin typeface="+mj-lt"/>
              </a:rPr>
              <a:t>Ο χρόνος ζωής </a:t>
            </a:r>
            <a:r>
              <a:rPr lang="en-US" sz="1600" dirty="0">
                <a:latin typeface="+mj-lt"/>
              </a:rPr>
              <a:t>: </a:t>
            </a:r>
            <a:r>
              <a:rPr lang="el-GR" sz="1600" dirty="0">
                <a:latin typeface="+mj-lt"/>
              </a:rPr>
              <a:t>από </a:t>
            </a:r>
            <a:r>
              <a:rPr lang="en-US" sz="1600" dirty="0">
                <a:latin typeface="+mj-lt"/>
              </a:rPr>
              <a:t>5 </a:t>
            </a:r>
            <a:r>
              <a:rPr lang="el-GR" sz="1600" dirty="0">
                <a:latin typeface="+mj-lt"/>
              </a:rPr>
              <a:t>σε </a:t>
            </a:r>
            <a:r>
              <a:rPr lang="en-US" sz="1600" dirty="0">
                <a:latin typeface="+mj-lt"/>
              </a:rPr>
              <a:t> 15 </a:t>
            </a:r>
            <a:r>
              <a:rPr lang="el-GR" sz="1600" dirty="0">
                <a:latin typeface="+mj-lt"/>
              </a:rPr>
              <a:t>χρόνια</a:t>
            </a:r>
            <a:r>
              <a:rPr lang="en-US" sz="1600" dirty="0">
                <a:latin typeface="+mj-lt"/>
              </a:rPr>
              <a:t>.</a:t>
            </a:r>
          </a:p>
          <a:p>
            <a:pPr marL="541338" lvl="1" indent="-285750">
              <a:buFont typeface="Arial" panose="020B0604020202020204" pitchFamily="34" charset="0"/>
              <a:buChar char="."/>
            </a:pPr>
            <a:r>
              <a:rPr lang="el-GR" sz="1600" dirty="0">
                <a:latin typeface="+mj-lt"/>
              </a:rPr>
              <a:t>Τα πιστοποιημένα είναι ελάχιστα</a:t>
            </a:r>
            <a:r>
              <a:rPr lang="en-US" sz="1600" dirty="0">
                <a:latin typeface="+mj-lt"/>
              </a:rPr>
              <a:t>: </a:t>
            </a:r>
            <a:r>
              <a:rPr lang="el-GR" sz="1600" dirty="0">
                <a:latin typeface="+mj-lt"/>
              </a:rPr>
              <a:t>Αντίσταση στις περιβαλλοντικές συνθήκες και στις μεταβολές της θερμοκρασίας</a:t>
            </a:r>
            <a:r>
              <a:rPr lang="en-US" sz="1600" dirty="0"/>
              <a:t>, </a:t>
            </a:r>
            <a:r>
              <a:rPr lang="el-GR" sz="1600" dirty="0"/>
              <a:t>χωρίς διαρροές</a:t>
            </a:r>
            <a:r>
              <a:rPr lang="en-US" sz="1600" dirty="0"/>
              <a:t>, </a:t>
            </a:r>
            <a:r>
              <a:rPr lang="el-GR" sz="1600" dirty="0"/>
              <a:t>αντοχής</a:t>
            </a:r>
            <a:r>
              <a:rPr lang="en-US" sz="1600" dirty="0"/>
              <a:t>, </a:t>
            </a:r>
            <a:r>
              <a:rPr lang="el-GR" sz="1600" dirty="0"/>
              <a:t>εύκολοι στην εγκατάσταση και αρκετά αποδοτικοί στην ενεργειακή μετατροπή</a:t>
            </a:r>
            <a:r>
              <a:rPr lang="en-US" sz="1600" dirty="0"/>
              <a:t>.</a:t>
            </a:r>
            <a:endParaRPr lang="en-US" sz="1600" dirty="0">
              <a:latin typeface="+mj-lt"/>
            </a:endParaRPr>
          </a:p>
          <a:p>
            <a:pPr marL="541338" lvl="1" indent="-285750">
              <a:buFont typeface="Arial" panose="020B0604020202020204" pitchFamily="34" charset="0"/>
              <a:buChar char="."/>
            </a:pPr>
            <a:r>
              <a:rPr lang="el-GR" sz="1600" dirty="0">
                <a:solidFill>
                  <a:prstClr val="black"/>
                </a:solidFill>
              </a:rPr>
              <a:t>Σημαντικά εξαρτήματα καθορίζουν την απόδοση </a:t>
            </a:r>
            <a:r>
              <a:rPr lang="en-US" sz="1600" dirty="0">
                <a:solidFill>
                  <a:prstClr val="black"/>
                </a:solidFill>
                <a:latin typeface="+mj-lt"/>
              </a:rPr>
              <a:t>:</a:t>
            </a:r>
            <a:r>
              <a:rPr lang="el-GR" sz="1600" dirty="0">
                <a:solidFill>
                  <a:prstClr val="black"/>
                </a:solidFill>
                <a:latin typeface="+mj-lt"/>
              </a:rPr>
              <a:t>Το γυαλί</a:t>
            </a:r>
            <a:r>
              <a:rPr lang="en-US" sz="1600" dirty="0">
                <a:solidFill>
                  <a:prstClr val="black"/>
                </a:solidFill>
                <a:latin typeface="+mj-lt"/>
              </a:rPr>
              <a:t>,</a:t>
            </a:r>
            <a:r>
              <a:rPr lang="el-GR" sz="1600" dirty="0">
                <a:solidFill>
                  <a:prstClr val="black"/>
                </a:solidFill>
                <a:latin typeface="+mj-lt"/>
              </a:rPr>
              <a:t>η</a:t>
            </a:r>
            <a:r>
              <a:rPr lang="en-US" sz="1600" dirty="0">
                <a:solidFill>
                  <a:prstClr val="black"/>
                </a:solidFill>
                <a:latin typeface="+mj-lt"/>
              </a:rPr>
              <a:t> </a:t>
            </a:r>
            <a:r>
              <a:rPr lang="el-GR" sz="1600" dirty="0">
                <a:solidFill>
                  <a:prstClr val="black"/>
                </a:solidFill>
                <a:latin typeface="+mj-lt"/>
              </a:rPr>
              <a:t>απορροφητική επιφάνεια και η τσιμούχα </a:t>
            </a:r>
            <a:r>
              <a:rPr lang="el-GR" sz="1600" dirty="0" err="1">
                <a:solidFill>
                  <a:prstClr val="black"/>
                </a:solidFill>
                <a:latin typeface="+mj-lt"/>
              </a:rPr>
              <a:t>στεγάνωσης</a:t>
            </a:r>
            <a:r>
              <a:rPr lang="en-US" sz="1600" dirty="0">
                <a:solidFill>
                  <a:prstClr val="black"/>
                </a:solidFill>
                <a:latin typeface="+mj-lt"/>
              </a:rPr>
              <a:t>.</a:t>
            </a:r>
          </a:p>
          <a:p>
            <a:pPr marL="541338" lvl="1" indent="-285750">
              <a:buFont typeface="Arial" panose="020B0604020202020204" pitchFamily="34" charset="0"/>
              <a:buChar char="."/>
            </a:pPr>
            <a:r>
              <a:rPr lang="el-GR" sz="1600" b="1" dirty="0">
                <a:solidFill>
                  <a:prstClr val="black"/>
                </a:solidFill>
                <a:latin typeface="+mj-lt"/>
              </a:rPr>
              <a:t>Οι συλλέκτες κενού έχουν καλύτερη απόδοση από τους επίπεδους</a:t>
            </a:r>
            <a:r>
              <a:rPr lang="en-US" sz="1600" b="1" dirty="0">
                <a:solidFill>
                  <a:prstClr val="black"/>
                </a:solidFill>
                <a:latin typeface="+mj-lt"/>
              </a:rPr>
              <a:t> </a:t>
            </a:r>
            <a:r>
              <a:rPr lang="el-GR" sz="1600" b="1" dirty="0">
                <a:solidFill>
                  <a:prstClr val="black"/>
                </a:solidFill>
                <a:latin typeface="+mj-lt"/>
              </a:rPr>
              <a:t>σε συνθήκες με μεγάλες μεταβολές της θερμοκρασίας ( ψυχρά κλίματα) </a:t>
            </a:r>
            <a:endParaRPr lang="en-US" sz="1600" dirty="0">
              <a:latin typeface="+mj-lt"/>
            </a:endParaRPr>
          </a:p>
        </p:txBody>
      </p:sp>
      <p:pic>
        <p:nvPicPr>
          <p:cNvPr id="11" name="Picture 10">
            <a:extLst>
              <a:ext uri="{FF2B5EF4-FFF2-40B4-BE49-F238E27FC236}">
                <a16:creationId xmlns:a16="http://schemas.microsoft.com/office/drawing/2014/main" xmlns="" id="{238E9DEF-C21B-4AB2-83FB-47E0E74AC4F3}"/>
              </a:ext>
            </a:extLst>
          </p:cNvPr>
          <p:cNvPicPr>
            <a:picLocks noChangeAspect="1"/>
          </p:cNvPicPr>
          <p:nvPr/>
        </p:nvPicPr>
        <p:blipFill>
          <a:blip r:embed="rId2"/>
          <a:stretch>
            <a:fillRect/>
          </a:stretch>
        </p:blipFill>
        <p:spPr>
          <a:xfrm>
            <a:off x="6668771" y="1616054"/>
            <a:ext cx="2304000" cy="4779798"/>
          </a:xfrm>
          <a:prstGeom prst="rect">
            <a:avLst/>
          </a:prstGeom>
        </p:spPr>
      </p:pic>
    </p:spTree>
    <p:extLst>
      <p:ext uri="{BB962C8B-B14F-4D97-AF65-F5344CB8AC3E}">
        <p14:creationId xmlns:p14="http://schemas.microsoft.com/office/powerpoint/2010/main" val="563444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353C05-D465-4626-88E5-D639E7B57E50}"/>
              </a:ext>
            </a:extLst>
          </p:cNvPr>
          <p:cNvSpPr>
            <a:spLocks noGrp="1"/>
          </p:cNvSpPr>
          <p:nvPr>
            <p:ph type="title"/>
          </p:nvPr>
        </p:nvSpPr>
        <p:spPr/>
        <p:txBody>
          <a:bodyPr/>
          <a:lstStyle/>
          <a:p>
            <a:r>
              <a:rPr lang="en-US" b="1" dirty="0"/>
              <a:t>2. </a:t>
            </a:r>
            <a:r>
              <a:rPr lang="el-GR" b="1" dirty="0"/>
              <a:t>Επιλογή κατάλληλης τεχνολογίας</a:t>
            </a:r>
            <a:endParaRPr lang="en-US" dirty="0"/>
          </a:p>
        </p:txBody>
      </p:sp>
      <p:sp>
        <p:nvSpPr>
          <p:cNvPr id="5" name="Rectangle 4">
            <a:extLst>
              <a:ext uri="{FF2B5EF4-FFF2-40B4-BE49-F238E27FC236}">
                <a16:creationId xmlns:a16="http://schemas.microsoft.com/office/drawing/2014/main" xmlns="" id="{69A461EF-9878-44B1-8A81-2010BD74FC76}"/>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Χαρακτηριστικά εξαρτημάτων και επιλογή</a:t>
            </a:r>
            <a:r>
              <a:rPr lang="en-US" b="1" dirty="0">
                <a:solidFill>
                  <a:prstClr val="black"/>
                </a:solidFill>
                <a:cs typeface="Arial" pitchFamily="34" charset="0"/>
              </a:rPr>
              <a:t>.</a:t>
            </a:r>
            <a:endParaRPr lang="en-US" b="1" dirty="0"/>
          </a:p>
        </p:txBody>
      </p:sp>
      <p:sp>
        <p:nvSpPr>
          <p:cNvPr id="6" name="Rectangle 5">
            <a:extLst>
              <a:ext uri="{FF2B5EF4-FFF2-40B4-BE49-F238E27FC236}">
                <a16:creationId xmlns:a16="http://schemas.microsoft.com/office/drawing/2014/main" xmlns="" id="{CC265CF7-AA4C-4A11-95DF-B91154CB0A13}"/>
              </a:ext>
            </a:extLst>
          </p:cNvPr>
          <p:cNvSpPr/>
          <p:nvPr/>
        </p:nvSpPr>
        <p:spPr>
          <a:xfrm>
            <a:off x="726285" y="1910980"/>
            <a:ext cx="965715"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ETC</a:t>
            </a:r>
          </a:p>
        </p:txBody>
      </p:sp>
      <p:pic>
        <p:nvPicPr>
          <p:cNvPr id="7" name="Picture 6">
            <a:extLst>
              <a:ext uri="{FF2B5EF4-FFF2-40B4-BE49-F238E27FC236}">
                <a16:creationId xmlns:a16="http://schemas.microsoft.com/office/drawing/2014/main" xmlns="" id="{561064CC-DE1D-4AB6-AA9A-4AD259E4AFF6}"/>
              </a:ext>
            </a:extLst>
          </p:cNvPr>
          <p:cNvPicPr>
            <a:picLocks noChangeAspect="1"/>
          </p:cNvPicPr>
          <p:nvPr/>
        </p:nvPicPr>
        <p:blipFill>
          <a:blip r:embed="rId2"/>
          <a:stretch>
            <a:fillRect/>
          </a:stretch>
        </p:blipFill>
        <p:spPr>
          <a:xfrm>
            <a:off x="1836000" y="1933218"/>
            <a:ext cx="6857313" cy="4419157"/>
          </a:xfrm>
          <a:prstGeom prst="rect">
            <a:avLst/>
          </a:prstGeom>
        </p:spPr>
      </p:pic>
      <p:sp>
        <p:nvSpPr>
          <p:cNvPr id="8" name="Rectangle 7">
            <a:extLst>
              <a:ext uri="{FF2B5EF4-FFF2-40B4-BE49-F238E27FC236}">
                <a16:creationId xmlns:a16="http://schemas.microsoft.com/office/drawing/2014/main" xmlns="" id="{7AF3A2B6-6729-49DC-8274-0A812851C650}"/>
              </a:ext>
            </a:extLst>
          </p:cNvPr>
          <p:cNvSpPr/>
          <p:nvPr/>
        </p:nvSpPr>
        <p:spPr>
          <a:xfrm>
            <a:off x="900000" y="5733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EXAMPLE</a:t>
            </a:r>
          </a:p>
        </p:txBody>
      </p:sp>
    </p:spTree>
    <p:extLst>
      <p:ext uri="{BB962C8B-B14F-4D97-AF65-F5344CB8AC3E}">
        <p14:creationId xmlns:p14="http://schemas.microsoft.com/office/powerpoint/2010/main" val="387410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5E283C-42B7-4A47-BB1E-1AD527354AD0}"/>
              </a:ext>
            </a:extLst>
          </p:cNvPr>
          <p:cNvSpPr>
            <a:spLocks noGrp="1"/>
          </p:cNvSpPr>
          <p:nvPr>
            <p:ph type="title"/>
          </p:nvPr>
        </p:nvSpPr>
        <p:spPr/>
        <p:txBody>
          <a:bodyPr/>
          <a:lstStyle/>
          <a:p>
            <a:r>
              <a:rPr lang="en-US" b="1" dirty="0"/>
              <a:t>2. </a:t>
            </a:r>
            <a:r>
              <a:rPr lang="el-GR" b="1" dirty="0"/>
              <a:t>Επιλογή κατάλληλης τεχνολογίας</a:t>
            </a:r>
            <a:endParaRPr lang="en-US" dirty="0"/>
          </a:p>
        </p:txBody>
      </p:sp>
      <p:sp>
        <p:nvSpPr>
          <p:cNvPr id="4" name="Rectangle 3">
            <a:extLst>
              <a:ext uri="{FF2B5EF4-FFF2-40B4-BE49-F238E27FC236}">
                <a16:creationId xmlns:a16="http://schemas.microsoft.com/office/drawing/2014/main" xmlns="" id="{66E26B37-AB7F-4CBD-853A-3DF9E59C9F8C}"/>
              </a:ext>
            </a:extLst>
          </p:cNvPr>
          <p:cNvSpPr/>
          <p:nvPr/>
        </p:nvSpPr>
        <p:spPr>
          <a:xfrm>
            <a:off x="468000" y="1451905"/>
            <a:ext cx="464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Χαρακτηριστικά εξαρτημάτων και επιλογή</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xmlns="" id="{E94BD28F-9E3D-40B3-9C7C-FFBE59118BFE}"/>
              </a:ext>
            </a:extLst>
          </p:cNvPr>
          <p:cNvSpPr/>
          <p:nvPr/>
        </p:nvSpPr>
        <p:spPr>
          <a:xfrm>
            <a:off x="468000" y="1712095"/>
            <a:ext cx="8050876" cy="338554"/>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Μερικές σημαντικές παράμετροι των συλλεκτών που βρίσκονται στα τεχνικά φυλλάδια</a:t>
            </a:r>
            <a:endParaRPr lang="en-US" sz="1600" b="1" dirty="0">
              <a:solidFill>
                <a:prstClr val="black"/>
              </a:solidFill>
            </a:endParaRPr>
          </a:p>
        </p:txBody>
      </p:sp>
      <p:sp>
        <p:nvSpPr>
          <p:cNvPr id="6" name="Rectangle 5">
            <a:extLst>
              <a:ext uri="{FF2B5EF4-FFF2-40B4-BE49-F238E27FC236}">
                <a16:creationId xmlns:a16="http://schemas.microsoft.com/office/drawing/2014/main" xmlns="" id="{66FB4BEA-C551-469C-B408-D1A2E07CBD96}"/>
              </a:ext>
            </a:extLst>
          </p:cNvPr>
          <p:cNvSpPr/>
          <p:nvPr/>
        </p:nvSpPr>
        <p:spPr>
          <a:xfrm>
            <a:off x="468000" y="1919579"/>
            <a:ext cx="3960000" cy="4278094"/>
          </a:xfrm>
          <a:prstGeom prst="rect">
            <a:avLst/>
          </a:prstGeom>
        </p:spPr>
        <p:txBody>
          <a:bodyPr wrap="square">
            <a:spAutoFit/>
          </a:bodyPr>
          <a:lstStyle/>
          <a:p>
            <a:pPr marL="285750" indent="-285750">
              <a:buFont typeface="Calibri" panose="020F0502020204030204" pitchFamily="34" charset="0"/>
              <a:buChar char="‒"/>
            </a:pPr>
            <a:r>
              <a:rPr lang="el-GR" sz="1600" b="1" dirty="0">
                <a:latin typeface="+mj-lt"/>
              </a:rPr>
              <a:t>Συνολική επιφάνεια </a:t>
            </a:r>
            <a:r>
              <a:rPr lang="en-US" sz="1600" b="1" dirty="0">
                <a:latin typeface="+mj-lt"/>
              </a:rPr>
              <a:t>, </a:t>
            </a:r>
            <a:r>
              <a:rPr lang="el-GR" sz="1600" b="1" dirty="0">
                <a:latin typeface="+mj-lt"/>
              </a:rPr>
              <a:t>επιφάνεια εκτεθειμένη στον ήλιο </a:t>
            </a:r>
            <a:r>
              <a:rPr lang="en-US" sz="1600" b="1" dirty="0">
                <a:latin typeface="+mj-lt"/>
              </a:rPr>
              <a:t> </a:t>
            </a:r>
            <a:r>
              <a:rPr lang="el-GR" sz="1600" b="1" dirty="0">
                <a:latin typeface="+mj-lt"/>
              </a:rPr>
              <a:t>και</a:t>
            </a:r>
            <a:r>
              <a:rPr lang="en-US" sz="1600" b="1" dirty="0">
                <a:latin typeface="+mj-lt"/>
              </a:rPr>
              <a:t> </a:t>
            </a:r>
            <a:r>
              <a:rPr lang="el-GR" sz="1600" b="1" dirty="0">
                <a:latin typeface="+mj-lt"/>
              </a:rPr>
              <a:t>περιοχή απορρόφησης </a:t>
            </a:r>
            <a:r>
              <a:rPr lang="en-US" sz="1600" b="1" dirty="0">
                <a:latin typeface="+mj-lt"/>
              </a:rPr>
              <a:t>.</a:t>
            </a:r>
            <a:endParaRPr lang="en-US" sz="1600" dirty="0">
              <a:latin typeface="+mj-lt"/>
            </a:endParaRPr>
          </a:p>
          <a:p>
            <a:pPr marL="541338" lvl="1" indent="-285750">
              <a:buFont typeface="Arial" panose="020B0604020202020204" pitchFamily="34" charset="0"/>
              <a:buChar char="."/>
            </a:pPr>
            <a:r>
              <a:rPr lang="el-GR" sz="1600" dirty="0">
                <a:latin typeface="+mj-lt"/>
              </a:rPr>
              <a:t>Συνολική</a:t>
            </a:r>
            <a:r>
              <a:rPr lang="en-US" sz="1600" dirty="0">
                <a:latin typeface="+mj-lt"/>
              </a:rPr>
              <a:t>. </a:t>
            </a:r>
            <a:r>
              <a:rPr lang="el-GR" sz="1600" dirty="0">
                <a:latin typeface="+mj-lt"/>
              </a:rPr>
              <a:t>Πλάτος </a:t>
            </a:r>
            <a:r>
              <a:rPr lang="en-US" sz="1600" dirty="0">
                <a:latin typeface="+mj-lt"/>
              </a:rPr>
              <a:t> x </a:t>
            </a:r>
            <a:r>
              <a:rPr lang="el-GR" sz="1600" dirty="0" smtClean="0">
                <a:latin typeface="+mj-lt"/>
              </a:rPr>
              <a:t>Ύψος</a:t>
            </a:r>
            <a:r>
              <a:rPr lang="en-US" sz="1600" dirty="0" smtClean="0">
                <a:latin typeface="+mj-lt"/>
              </a:rPr>
              <a:t>.</a:t>
            </a:r>
            <a:endParaRPr lang="en-US" sz="1600" dirty="0">
              <a:latin typeface="+mj-lt"/>
            </a:endParaRPr>
          </a:p>
          <a:p>
            <a:pPr marL="541338" lvl="1" indent="-285750">
              <a:buFont typeface="Arial" panose="020B0604020202020204" pitchFamily="34" charset="0"/>
              <a:buChar char="."/>
            </a:pPr>
            <a:r>
              <a:rPr lang="el-GR" sz="1600" dirty="0">
                <a:latin typeface="+mj-lt"/>
              </a:rPr>
              <a:t>Επιφάνεια έκθεσης</a:t>
            </a:r>
            <a:r>
              <a:rPr lang="en-US" sz="1600" dirty="0">
                <a:latin typeface="+mj-lt"/>
              </a:rPr>
              <a:t>. </a:t>
            </a:r>
            <a:r>
              <a:rPr lang="el-GR" sz="1600" dirty="0">
                <a:latin typeface="+mj-lt"/>
              </a:rPr>
              <a:t>Καθαρές περιοχές που εκτίθενται στο ήλιο</a:t>
            </a:r>
            <a:r>
              <a:rPr lang="en-US" sz="1600" dirty="0">
                <a:latin typeface="+mj-lt"/>
              </a:rPr>
              <a:t>. </a:t>
            </a:r>
            <a:r>
              <a:rPr lang="el-GR" sz="1600" dirty="0">
                <a:latin typeface="+mj-lt"/>
              </a:rPr>
              <a:t>Πρακτικά του προτύπου</a:t>
            </a:r>
            <a:r>
              <a:rPr lang="en-US" sz="1600" dirty="0">
                <a:latin typeface="+mj-lt"/>
              </a:rPr>
              <a:t>.</a:t>
            </a:r>
          </a:p>
          <a:p>
            <a:pPr marL="541338" lvl="1" indent="-285750">
              <a:buFont typeface="Arial" panose="020B0604020202020204" pitchFamily="34" charset="0"/>
              <a:buChar char="."/>
            </a:pPr>
            <a:r>
              <a:rPr lang="el-GR" sz="1600" dirty="0">
                <a:latin typeface="+mj-lt"/>
              </a:rPr>
              <a:t>Απορρόφησης</a:t>
            </a:r>
            <a:r>
              <a:rPr lang="en-US" sz="1600" dirty="0">
                <a:latin typeface="+mj-lt"/>
              </a:rPr>
              <a:t>. </a:t>
            </a:r>
            <a:r>
              <a:rPr lang="el-GR" sz="1600" dirty="0">
                <a:latin typeface="+mj-lt"/>
              </a:rPr>
              <a:t>Ακριβής επιφάνεια έκθεσης στην ακτινοβολία.</a:t>
            </a:r>
            <a:endParaRPr lang="en-US" sz="1600" dirty="0">
              <a:latin typeface="+mj-lt"/>
            </a:endParaRPr>
          </a:p>
          <a:p>
            <a:pPr marL="285750" indent="-285750">
              <a:buFont typeface="Calibri" panose="020F0502020204030204" pitchFamily="34" charset="0"/>
              <a:buChar char="‒"/>
            </a:pPr>
            <a:r>
              <a:rPr lang="el-GR" sz="1600" b="1" dirty="0"/>
              <a:t>Ονομαστική παροχή</a:t>
            </a:r>
            <a:r>
              <a:rPr lang="en-US" sz="1600" b="1" dirty="0"/>
              <a:t>. </a:t>
            </a:r>
            <a:r>
              <a:rPr lang="el-GR" sz="1600" b="1" dirty="0"/>
              <a:t>Πίεση λειτουργίας</a:t>
            </a:r>
            <a:r>
              <a:rPr lang="en-US" sz="1600" b="1" dirty="0"/>
              <a:t>.</a:t>
            </a:r>
          </a:p>
          <a:p>
            <a:pPr marL="285750" indent="-285750">
              <a:buFont typeface="Calibri" panose="020F0502020204030204" pitchFamily="34" charset="0"/>
              <a:buChar char="‒"/>
            </a:pPr>
            <a:r>
              <a:rPr lang="el-GR" sz="1600" b="1" dirty="0"/>
              <a:t>Απώλειες</a:t>
            </a:r>
            <a:r>
              <a:rPr lang="en-US" sz="1600" b="1" dirty="0"/>
              <a:t>, </a:t>
            </a:r>
            <a:r>
              <a:rPr lang="el-GR" sz="1600" b="1" dirty="0"/>
              <a:t>οπτικές</a:t>
            </a:r>
            <a:r>
              <a:rPr lang="en-US" sz="1600" b="1" dirty="0"/>
              <a:t>/</a:t>
            </a:r>
            <a:r>
              <a:rPr lang="el-GR" sz="1600" b="1" dirty="0"/>
              <a:t>θερμικές αποδόσεις</a:t>
            </a:r>
            <a:r>
              <a:rPr lang="en-US" sz="1600" b="1" dirty="0"/>
              <a:t>.</a:t>
            </a:r>
          </a:p>
          <a:p>
            <a:pPr marL="285750" indent="-285750">
              <a:buFont typeface="Calibri" panose="020F0502020204030204" pitchFamily="34" charset="0"/>
              <a:buChar char="‒"/>
            </a:pPr>
            <a:r>
              <a:rPr lang="el-GR" sz="1600" b="1" dirty="0"/>
              <a:t>Τύπος συλλέκτη</a:t>
            </a:r>
            <a:endParaRPr lang="en-US" sz="1600" b="1" dirty="0"/>
          </a:p>
          <a:p>
            <a:pPr marL="285750" indent="-285750">
              <a:buFont typeface="Calibri" panose="020F0502020204030204" pitchFamily="34" charset="0"/>
              <a:buChar char="‒"/>
            </a:pPr>
            <a:r>
              <a:rPr lang="el-GR" sz="1600" b="1" dirty="0"/>
              <a:t>Διαστάσεις</a:t>
            </a:r>
            <a:r>
              <a:rPr lang="en-US" sz="1600" b="1" dirty="0"/>
              <a:t>. </a:t>
            </a:r>
            <a:r>
              <a:rPr lang="el-GR" sz="1600" b="1" dirty="0"/>
              <a:t>Στοιχεία μόνωσης</a:t>
            </a:r>
            <a:r>
              <a:rPr lang="en-US" sz="1600" b="1" dirty="0"/>
              <a:t>.</a:t>
            </a:r>
          </a:p>
          <a:p>
            <a:pPr marL="285750" indent="-285750">
              <a:buFont typeface="Calibri" panose="020F0502020204030204" pitchFamily="34" charset="0"/>
              <a:buChar char="‒"/>
            </a:pPr>
            <a:r>
              <a:rPr lang="el-GR" sz="1600" b="1" dirty="0"/>
              <a:t>Θερμοκρασίες λειτουργίας</a:t>
            </a:r>
            <a:r>
              <a:rPr lang="en-US" sz="1600" b="1" dirty="0"/>
              <a:t>.</a:t>
            </a:r>
          </a:p>
          <a:p>
            <a:pPr marL="285750" indent="-285750">
              <a:buFont typeface="Calibri" panose="020F0502020204030204" pitchFamily="34" charset="0"/>
              <a:buChar char="‒"/>
            </a:pPr>
            <a:r>
              <a:rPr lang="el-GR" sz="1600" b="1" dirty="0"/>
              <a:t>Εγκατάσταση</a:t>
            </a:r>
            <a:r>
              <a:rPr lang="en-US" sz="1600" b="1" dirty="0"/>
              <a:t>.</a:t>
            </a:r>
          </a:p>
          <a:p>
            <a:pPr marL="285750" indent="-285750">
              <a:buFont typeface="Calibri" panose="020F0502020204030204" pitchFamily="34" charset="0"/>
              <a:buChar char="‒"/>
            </a:pPr>
            <a:r>
              <a:rPr lang="el-GR" sz="1600" b="1" dirty="0"/>
              <a:t>Δεδομένα απόδοσης </a:t>
            </a:r>
            <a:r>
              <a:rPr lang="en-US" sz="1600" b="1" dirty="0"/>
              <a:t>. </a:t>
            </a:r>
            <a:r>
              <a:rPr lang="el-GR" sz="1600" dirty="0"/>
              <a:t>Ισχύς</a:t>
            </a:r>
            <a:r>
              <a:rPr lang="en-US" sz="1600" dirty="0"/>
              <a:t>, </a:t>
            </a:r>
            <a:r>
              <a:rPr lang="el-GR" sz="1600" dirty="0"/>
              <a:t>αποδόσεις</a:t>
            </a:r>
            <a:r>
              <a:rPr lang="en-US" sz="1600" dirty="0"/>
              <a:t>, </a:t>
            </a:r>
            <a:r>
              <a:rPr lang="el-GR" sz="1600" dirty="0"/>
              <a:t>πτώση πίεσης</a:t>
            </a:r>
            <a:r>
              <a:rPr lang="en-US" sz="1600" dirty="0"/>
              <a:t>.</a:t>
            </a:r>
            <a:r>
              <a:rPr lang="en-US" sz="1600" b="1" dirty="0"/>
              <a:t> </a:t>
            </a:r>
            <a:endParaRPr lang="en-US" sz="1600" dirty="0"/>
          </a:p>
        </p:txBody>
      </p:sp>
      <p:pic>
        <p:nvPicPr>
          <p:cNvPr id="14" name="Picture 13">
            <a:extLst>
              <a:ext uri="{FF2B5EF4-FFF2-40B4-BE49-F238E27FC236}">
                <a16:creationId xmlns:a16="http://schemas.microsoft.com/office/drawing/2014/main" xmlns="" id="{92EAECB7-1E09-4E1C-8586-EB7CD7D5C74D}"/>
              </a:ext>
            </a:extLst>
          </p:cNvPr>
          <p:cNvPicPr>
            <a:picLocks noChangeAspect="1"/>
          </p:cNvPicPr>
          <p:nvPr/>
        </p:nvPicPr>
        <p:blipFill>
          <a:blip r:embed="rId2"/>
          <a:stretch>
            <a:fillRect/>
          </a:stretch>
        </p:blipFill>
        <p:spPr>
          <a:xfrm>
            <a:off x="4284000" y="2207363"/>
            <a:ext cx="4506286" cy="4194970"/>
          </a:xfrm>
          <a:prstGeom prst="rect">
            <a:avLst/>
          </a:prstGeom>
        </p:spPr>
      </p:pic>
      <p:sp>
        <p:nvSpPr>
          <p:cNvPr id="7" name="Rectangle 6">
            <a:extLst>
              <a:ext uri="{FF2B5EF4-FFF2-40B4-BE49-F238E27FC236}">
                <a16:creationId xmlns:a16="http://schemas.microsoft.com/office/drawing/2014/main" xmlns="" id="{87507E02-60E0-46FB-8FFA-9A7E42A2818E}"/>
              </a:ext>
            </a:extLst>
          </p:cNvPr>
          <p:cNvSpPr/>
          <p:nvPr/>
        </p:nvSpPr>
        <p:spPr>
          <a:xfrm>
            <a:off x="7740000" y="2013957"/>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EXAMPLE</a:t>
            </a:r>
          </a:p>
        </p:txBody>
      </p:sp>
    </p:spTree>
    <p:extLst>
      <p:ext uri="{BB962C8B-B14F-4D97-AF65-F5344CB8AC3E}">
        <p14:creationId xmlns:p14="http://schemas.microsoft.com/office/powerpoint/2010/main" val="2070018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C084CDB1-6244-4028-BE09-F15B9EFF91EA}"/>
              </a:ext>
            </a:extLst>
          </p:cNvPr>
          <p:cNvPicPr>
            <a:picLocks noChangeAspect="1"/>
          </p:cNvPicPr>
          <p:nvPr/>
        </p:nvPicPr>
        <p:blipFill>
          <a:blip r:embed="rId2"/>
          <a:stretch>
            <a:fillRect/>
          </a:stretch>
        </p:blipFill>
        <p:spPr>
          <a:xfrm>
            <a:off x="4448235" y="1917000"/>
            <a:ext cx="4227765" cy="3147509"/>
          </a:xfrm>
          <a:prstGeom prst="rect">
            <a:avLst/>
          </a:prstGeom>
          <a:ln>
            <a:solidFill>
              <a:schemeClr val="tx1"/>
            </a:solidFill>
          </a:ln>
        </p:spPr>
      </p:pic>
      <p:sp>
        <p:nvSpPr>
          <p:cNvPr id="2" name="Title 1">
            <a:extLst>
              <a:ext uri="{FF2B5EF4-FFF2-40B4-BE49-F238E27FC236}">
                <a16:creationId xmlns:a16="http://schemas.microsoft.com/office/drawing/2014/main" xmlns="" id="{A86F3795-7E23-4E30-A46A-3EBED0C341D3}"/>
              </a:ext>
            </a:extLst>
          </p:cNvPr>
          <p:cNvSpPr>
            <a:spLocks noGrp="1"/>
          </p:cNvSpPr>
          <p:nvPr>
            <p:ph type="title"/>
          </p:nvPr>
        </p:nvSpPr>
        <p:spPr/>
        <p:txBody>
          <a:bodyPr/>
          <a:lstStyle/>
          <a:p>
            <a:r>
              <a:rPr lang="en-US" b="1" dirty="0"/>
              <a:t>2. </a:t>
            </a:r>
            <a:r>
              <a:rPr lang="el-GR" b="1" dirty="0"/>
              <a:t>Επιλογή κατάλληλης τεχνολογίας</a:t>
            </a:r>
            <a:endParaRPr lang="en-US" dirty="0"/>
          </a:p>
        </p:txBody>
      </p:sp>
      <p:sp>
        <p:nvSpPr>
          <p:cNvPr id="4" name="Rectangle 3">
            <a:extLst>
              <a:ext uri="{FF2B5EF4-FFF2-40B4-BE49-F238E27FC236}">
                <a16:creationId xmlns:a16="http://schemas.microsoft.com/office/drawing/2014/main" xmlns="" id="{B1DEEF56-F0EC-4629-B699-026D557FBC3D}"/>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Χαρακτηριστικά εξαρτημάτων και επιλογή</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xmlns="" id="{ABD823E6-5B94-4C90-9C8A-1672DF485E2D}"/>
              </a:ext>
            </a:extLst>
          </p:cNvPr>
          <p:cNvSpPr/>
          <p:nvPr/>
        </p:nvSpPr>
        <p:spPr>
          <a:xfrm>
            <a:off x="726285" y="1910980"/>
            <a:ext cx="2189715" cy="338554"/>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Ηλιακοί συλλέκτες</a:t>
            </a:r>
            <a:endParaRPr lang="en-US" sz="1600" b="1" dirty="0">
              <a:solidFill>
                <a:prstClr val="black"/>
              </a:solidFill>
            </a:endParaRPr>
          </a:p>
        </p:txBody>
      </p:sp>
      <p:sp>
        <p:nvSpPr>
          <p:cNvPr id="6" name="Rectangle 5">
            <a:extLst>
              <a:ext uri="{FF2B5EF4-FFF2-40B4-BE49-F238E27FC236}">
                <a16:creationId xmlns:a16="http://schemas.microsoft.com/office/drawing/2014/main" xmlns="" id="{1F5D19C9-A3C5-429D-9451-174F29740F7E}"/>
              </a:ext>
            </a:extLst>
          </p:cNvPr>
          <p:cNvSpPr/>
          <p:nvPr/>
        </p:nvSpPr>
        <p:spPr>
          <a:xfrm>
            <a:off x="220470" y="2226446"/>
            <a:ext cx="4227765" cy="2800767"/>
          </a:xfrm>
          <a:prstGeom prst="rect">
            <a:avLst/>
          </a:prstGeom>
        </p:spPr>
        <p:txBody>
          <a:bodyPr wrap="square">
            <a:spAutoFit/>
          </a:bodyPr>
          <a:lstStyle/>
          <a:p>
            <a:pPr marL="285750" indent="-285750">
              <a:buFont typeface="Calibri" panose="020F0502020204030204" pitchFamily="34" charset="0"/>
              <a:buChar char="‒"/>
            </a:pPr>
            <a:r>
              <a:rPr lang="el-GR" sz="1600" b="1" dirty="0">
                <a:latin typeface="+mj-lt"/>
              </a:rPr>
              <a:t>Βασική προσέγγιση των συλλεκτών. Απόδοση</a:t>
            </a:r>
            <a:r>
              <a:rPr lang="en-US" sz="1600" b="1" dirty="0">
                <a:latin typeface="+mj-lt"/>
              </a:rPr>
              <a:t>, </a:t>
            </a:r>
            <a:r>
              <a:rPr lang="el-GR" sz="1600" b="1" dirty="0">
                <a:latin typeface="+mj-lt"/>
              </a:rPr>
              <a:t>αποτελεσματικότητα</a:t>
            </a:r>
            <a:r>
              <a:rPr lang="en-US" sz="1600" b="1" dirty="0">
                <a:latin typeface="+mj-lt"/>
              </a:rPr>
              <a:t> </a:t>
            </a:r>
            <a:r>
              <a:rPr lang="el-GR" sz="1600" b="1" dirty="0">
                <a:latin typeface="+mj-lt"/>
              </a:rPr>
              <a:t>και σύγκριση μεταξύ τους</a:t>
            </a:r>
            <a:r>
              <a:rPr lang="en-US" sz="1600" b="1" dirty="0">
                <a:latin typeface="+mj-lt"/>
              </a:rPr>
              <a:t>.</a:t>
            </a:r>
          </a:p>
          <a:p>
            <a:pPr marL="541338" lvl="1" indent="-285750">
              <a:buFont typeface="Arial" panose="020B0604020202020204" pitchFamily="34" charset="0"/>
              <a:buChar char="."/>
            </a:pPr>
            <a:r>
              <a:rPr lang="el-GR" sz="1600" dirty="0">
                <a:latin typeface="+mj-lt"/>
              </a:rPr>
              <a:t>Ένας ηλιακός συλλέκτης αποτελείται από μία απορροφητική πλάκα που απορροφά την ηλιακή ενέργεια και δημιουργεί θερμότητα, που μεταφέρεται μέσω του υγρού θερμότητας στις σωλήνες μεταφοράς</a:t>
            </a:r>
            <a:r>
              <a:rPr lang="en-US" sz="1600" dirty="0">
                <a:latin typeface="+mj-lt"/>
              </a:rPr>
              <a:t>.</a:t>
            </a:r>
          </a:p>
          <a:p>
            <a:pPr marL="541338" lvl="1" indent="-285750">
              <a:buFont typeface="Arial" panose="020B0604020202020204" pitchFamily="34" charset="0"/>
              <a:buChar char="."/>
            </a:pPr>
            <a:r>
              <a:rPr lang="el-GR" sz="1600" dirty="0">
                <a:latin typeface="+mj-lt"/>
              </a:rPr>
              <a:t>Για τη μεγιστοποίηση της συλλεγόμενης ηλιακής ενέργειας πρέπει να έχει:</a:t>
            </a:r>
            <a:endParaRPr lang="en-US" sz="1600" dirty="0">
              <a:latin typeface="+mj-lt"/>
            </a:endParaRPr>
          </a:p>
        </p:txBody>
      </p:sp>
      <p:sp>
        <p:nvSpPr>
          <p:cNvPr id="19" name="Rectangle 18">
            <a:extLst>
              <a:ext uri="{FF2B5EF4-FFF2-40B4-BE49-F238E27FC236}">
                <a16:creationId xmlns:a16="http://schemas.microsoft.com/office/drawing/2014/main" xmlns="" id="{214025AD-66BD-4E2B-9E92-06DD29C235BC}"/>
              </a:ext>
            </a:extLst>
          </p:cNvPr>
          <p:cNvSpPr/>
          <p:nvPr/>
        </p:nvSpPr>
        <p:spPr>
          <a:xfrm>
            <a:off x="-180000" y="5037809"/>
            <a:ext cx="9103531" cy="1077218"/>
          </a:xfrm>
          <a:prstGeom prst="rect">
            <a:avLst/>
          </a:prstGeom>
        </p:spPr>
        <p:txBody>
          <a:bodyPr wrap="square">
            <a:spAutoFit/>
          </a:bodyPr>
          <a:lstStyle/>
          <a:p>
            <a:pPr marL="998538" lvl="2" indent="-285750">
              <a:buFont typeface="Arial" panose="020B0604020202020204" pitchFamily="34" charset="0"/>
              <a:buChar char="."/>
            </a:pPr>
            <a:r>
              <a:rPr lang="el-GR" sz="1600" dirty="0"/>
              <a:t>Υψηλή σταθερά απορρόφησης </a:t>
            </a:r>
            <a:r>
              <a:rPr lang="en-US" sz="1600" dirty="0"/>
              <a:t>(a).</a:t>
            </a:r>
            <a:r>
              <a:rPr lang="el-GR" sz="1600" dirty="0"/>
              <a:t> Δείχνει πόσο καλός είναι ο συλλέκτης στην απορρόφηση.</a:t>
            </a:r>
            <a:endParaRPr lang="en-US" sz="1600" dirty="0"/>
          </a:p>
          <a:p>
            <a:pPr marL="998538" lvl="2" indent="-285750">
              <a:buFont typeface="Arial" panose="020B0604020202020204" pitchFamily="34" charset="0"/>
              <a:buChar char="."/>
            </a:pPr>
            <a:r>
              <a:rPr lang="el-GR" sz="1600" dirty="0"/>
              <a:t>Χαμηλή σταθερά </a:t>
            </a:r>
            <a:r>
              <a:rPr lang="el-GR" sz="1600" dirty="0" err="1"/>
              <a:t>ανακλαστικότητας</a:t>
            </a:r>
            <a:r>
              <a:rPr lang="el-GR" sz="1600" dirty="0"/>
              <a:t> </a:t>
            </a:r>
            <a:r>
              <a:rPr lang="en-US" sz="1600" dirty="0"/>
              <a:t>(r). </a:t>
            </a:r>
            <a:r>
              <a:rPr lang="el-GR" sz="1600" dirty="0"/>
              <a:t>Η θέρμανση δεν ανακλάται από το συλλέκτη</a:t>
            </a:r>
            <a:r>
              <a:rPr lang="en-US" sz="1600" dirty="0"/>
              <a:t>.</a:t>
            </a:r>
          </a:p>
          <a:p>
            <a:pPr marL="998538" lvl="2" indent="-285750">
              <a:buFont typeface="Arial" panose="020B0604020202020204" pitchFamily="34" charset="0"/>
              <a:buChar char="."/>
            </a:pPr>
            <a:r>
              <a:rPr lang="el-GR" sz="1600" dirty="0"/>
              <a:t>Μηδενική </a:t>
            </a:r>
            <a:r>
              <a:rPr lang="el-GR" sz="1600" dirty="0" err="1"/>
              <a:t>σταθερα</a:t>
            </a:r>
            <a:r>
              <a:rPr lang="el-GR" sz="1600" dirty="0"/>
              <a:t> μεταγωγής</a:t>
            </a:r>
            <a:r>
              <a:rPr lang="en-US" sz="1600" dirty="0"/>
              <a:t>(t). </a:t>
            </a:r>
            <a:r>
              <a:rPr lang="el-GR" sz="1600" dirty="0"/>
              <a:t>Η πλάκα μεταφέρει όλη την </a:t>
            </a:r>
            <a:r>
              <a:rPr lang="el-GR" sz="1600" dirty="0" err="1"/>
              <a:t>απορροφούμενη</a:t>
            </a:r>
            <a:r>
              <a:rPr lang="el-GR" sz="1600" dirty="0"/>
              <a:t> ενέργεια στους σωλήνες</a:t>
            </a:r>
            <a:r>
              <a:rPr lang="en-US" sz="1600" dirty="0"/>
              <a:t>.</a:t>
            </a:r>
          </a:p>
        </p:txBody>
      </p:sp>
    </p:spTree>
    <p:extLst>
      <p:ext uri="{BB962C8B-B14F-4D97-AF65-F5344CB8AC3E}">
        <p14:creationId xmlns:p14="http://schemas.microsoft.com/office/powerpoint/2010/main" val="416479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A7E2F9-1D23-4EAD-9C6F-B40D32FA681E}"/>
              </a:ext>
            </a:extLst>
          </p:cNvPr>
          <p:cNvSpPr>
            <a:spLocks noGrp="1"/>
          </p:cNvSpPr>
          <p:nvPr>
            <p:ph type="title"/>
          </p:nvPr>
        </p:nvSpPr>
        <p:spPr/>
        <p:txBody>
          <a:bodyPr/>
          <a:lstStyle/>
          <a:p>
            <a:r>
              <a:rPr lang="en-US" b="1" dirty="0"/>
              <a:t>2. </a:t>
            </a:r>
            <a:r>
              <a:rPr lang="el-GR" b="1" dirty="0"/>
              <a:t>Επιλογή κατάλληλης τεχνολογίας</a:t>
            </a:r>
            <a:endParaRPr lang="en-US" dirty="0"/>
          </a:p>
        </p:txBody>
      </p:sp>
      <p:sp>
        <p:nvSpPr>
          <p:cNvPr id="5" name="Rectangle 4">
            <a:extLst>
              <a:ext uri="{FF2B5EF4-FFF2-40B4-BE49-F238E27FC236}">
                <a16:creationId xmlns:a16="http://schemas.microsoft.com/office/drawing/2014/main" xmlns="" id="{2BA6F82F-046D-4D16-922E-6856CA515C38}"/>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Χαρακτηριστικά εξαρτημάτων και επιλογή</a:t>
            </a:r>
            <a:r>
              <a:rPr lang="en-US" b="1" dirty="0">
                <a:solidFill>
                  <a:prstClr val="black"/>
                </a:solidFill>
                <a:cs typeface="Arial" pitchFamily="34" charset="0"/>
              </a:rPr>
              <a:t>.</a:t>
            </a:r>
            <a:endParaRPr lang="en-US" b="1" dirty="0"/>
          </a:p>
        </p:txBody>
      </p:sp>
      <p:sp>
        <p:nvSpPr>
          <p:cNvPr id="6" name="Rectangle 5">
            <a:extLst>
              <a:ext uri="{FF2B5EF4-FFF2-40B4-BE49-F238E27FC236}">
                <a16:creationId xmlns:a16="http://schemas.microsoft.com/office/drawing/2014/main" xmlns="" id="{0A4F0BE7-7BCD-4BE8-BE42-20E61439AF5F}"/>
              </a:ext>
            </a:extLst>
          </p:cNvPr>
          <p:cNvSpPr/>
          <p:nvPr/>
        </p:nvSpPr>
        <p:spPr>
          <a:xfrm>
            <a:off x="726285" y="1910980"/>
            <a:ext cx="2189715" cy="338554"/>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Ηλιακοί συλλέκτες </a:t>
            </a:r>
            <a:endParaRPr lang="en-US" sz="1600" b="1" dirty="0">
              <a:solidFill>
                <a:prstClr val="black"/>
              </a:solidFill>
            </a:endParaRPr>
          </a:p>
        </p:txBody>
      </p:sp>
      <p:graphicFrame>
        <p:nvGraphicFramePr>
          <p:cNvPr id="8" name="Table 7">
            <a:extLst>
              <a:ext uri="{FF2B5EF4-FFF2-40B4-BE49-F238E27FC236}">
                <a16:creationId xmlns:a16="http://schemas.microsoft.com/office/drawing/2014/main" xmlns="" id="{2314A0F3-1B46-46CF-880C-73856779EA71}"/>
              </a:ext>
            </a:extLst>
          </p:cNvPr>
          <p:cNvGraphicFramePr>
            <a:graphicFrameLocks noGrp="1"/>
          </p:cNvGraphicFramePr>
          <p:nvPr>
            <p:extLst>
              <p:ext uri="{D42A27DB-BD31-4B8C-83A1-F6EECF244321}">
                <p14:modId xmlns:p14="http://schemas.microsoft.com/office/powerpoint/2010/main" val="4117584468"/>
              </p:ext>
            </p:extLst>
          </p:nvPr>
        </p:nvGraphicFramePr>
        <p:xfrm>
          <a:off x="865225" y="3756814"/>
          <a:ext cx="7810775" cy="2552186"/>
        </p:xfrm>
        <a:graphic>
          <a:graphicData uri="http://schemas.openxmlformats.org/drawingml/2006/table">
            <a:tbl>
              <a:tblPr firstRow="1" bandRow="1">
                <a:tableStyleId>{D7AC3CCA-C797-4891-BE02-D94E43425B78}</a:tableStyleId>
              </a:tblPr>
              <a:tblGrid>
                <a:gridCol w="2626152">
                  <a:extLst>
                    <a:ext uri="{9D8B030D-6E8A-4147-A177-3AD203B41FA5}">
                      <a16:colId xmlns:a16="http://schemas.microsoft.com/office/drawing/2014/main" xmlns="" val="2916927692"/>
                    </a:ext>
                  </a:extLst>
                </a:gridCol>
                <a:gridCol w="2662374">
                  <a:extLst>
                    <a:ext uri="{9D8B030D-6E8A-4147-A177-3AD203B41FA5}">
                      <a16:colId xmlns:a16="http://schemas.microsoft.com/office/drawing/2014/main" xmlns="" val="2137138938"/>
                    </a:ext>
                  </a:extLst>
                </a:gridCol>
                <a:gridCol w="2522249">
                  <a:extLst>
                    <a:ext uri="{9D8B030D-6E8A-4147-A177-3AD203B41FA5}">
                      <a16:colId xmlns:a16="http://schemas.microsoft.com/office/drawing/2014/main" xmlns="" val="3836315079"/>
                    </a:ext>
                  </a:extLst>
                </a:gridCol>
              </a:tblGrid>
              <a:tr h="5527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mn-lt"/>
                          <a:ea typeface="+mn-ea"/>
                          <a:cs typeface="+mn-cs"/>
                        </a:rPr>
                        <a:t>The power absorbed into the collector (</a:t>
                      </a:r>
                      <a:r>
                        <a:rPr kumimoji="0" lang="en-US" sz="1600" b="0" i="0" u="none" strike="noStrike" kern="1200" cap="none" spc="0" normalizeH="0" baseline="0" noProof="0" dirty="0" err="1">
                          <a:ln>
                            <a:noFill/>
                          </a:ln>
                          <a:solidFill>
                            <a:srgbClr val="002060"/>
                          </a:solidFill>
                          <a:effectLst/>
                          <a:uLnTx/>
                          <a:uFillTx/>
                          <a:latin typeface="+mn-lt"/>
                          <a:ea typeface="+mn-ea"/>
                          <a:cs typeface="+mn-cs"/>
                        </a:rPr>
                        <a:t>Qp</a:t>
                      </a:r>
                      <a:r>
                        <a:rPr kumimoji="0" lang="en-US" sz="1600" b="0" i="0" u="none" strike="noStrike" kern="1200" cap="none" spc="0" normalizeH="0" baseline="0" noProof="0" dirty="0">
                          <a:ln>
                            <a:noFill/>
                          </a:ln>
                          <a:solidFill>
                            <a:srgbClr val="002060"/>
                          </a:solidFill>
                          <a:effectLst/>
                          <a:uLnTx/>
                          <a:uFillTx/>
                          <a:latin typeface="+mn-lt"/>
                          <a:ea typeface="+mn-ea"/>
                          <a:cs typeface="+mn-cs"/>
                        </a:rPr>
                        <a:t>) is given by:</a:t>
                      </a:r>
                      <a:endParaRPr lang="en-US" sz="1600" dirty="0">
                        <a:solidFill>
                          <a:srgbClr val="002060"/>
                        </a:solidFill>
                      </a:endParaRPr>
                    </a:p>
                  </a:txBody>
                  <a:tcPr>
                    <a:lnB w="12700" cmpd="sng">
                      <a:no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mn-lt"/>
                          <a:ea typeface="+mn-ea"/>
                          <a:cs typeface="+mn-cs"/>
                        </a:rPr>
                        <a:t>The power loss from the collector (QL) is given by:</a:t>
                      </a:r>
                      <a:endParaRPr lang="en-US" sz="1600" dirty="0">
                        <a:solidFill>
                          <a:srgbClr val="002060"/>
                        </a:solidFill>
                      </a:endParaRPr>
                    </a:p>
                  </a:txBody>
                  <a:tcPr>
                    <a:lnB w="12700" cmpd="sng">
                      <a:no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dirty="0">
                          <a:ln>
                            <a:noFill/>
                          </a:ln>
                          <a:solidFill>
                            <a:srgbClr val="002060"/>
                          </a:solidFill>
                          <a:effectLst/>
                          <a:uLnTx/>
                          <a:uFillTx/>
                          <a:latin typeface="+mn-lt"/>
                          <a:ea typeface="+mn-ea"/>
                          <a:cs typeface="+mn-cs"/>
                        </a:rPr>
                        <a:t>Useful power supplied by collector (W) is given by:</a:t>
                      </a:r>
                      <a:endParaRPr lang="en-US" sz="1600" dirty="0">
                        <a:solidFill>
                          <a:srgbClr val="002060"/>
                        </a:solidFill>
                      </a:endParaRPr>
                    </a:p>
                  </a:txBody>
                  <a:tcP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665695941"/>
                  </a:ext>
                </a:extLst>
              </a:tr>
              <a:tr h="32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2060"/>
                          </a:solidFill>
                          <a:effectLst/>
                          <a:uLnTx/>
                          <a:uFillTx/>
                          <a:latin typeface="+mn-lt"/>
                          <a:ea typeface="+mn-ea"/>
                          <a:cs typeface="+mn-cs"/>
                        </a:rPr>
                        <a:t>Q</a:t>
                      </a:r>
                      <a:r>
                        <a:rPr kumimoji="0" lang="en-US" sz="1600" b="1" i="0" u="none" strike="noStrike" kern="1200" cap="none" spc="0" normalizeH="0" baseline="-25000" noProof="0" dirty="0" err="1">
                          <a:ln>
                            <a:noFill/>
                          </a:ln>
                          <a:solidFill>
                            <a:srgbClr val="002060"/>
                          </a:solidFill>
                          <a:effectLst/>
                          <a:uLnTx/>
                          <a:uFillTx/>
                          <a:latin typeface="+mn-lt"/>
                          <a:ea typeface="+mn-ea"/>
                          <a:cs typeface="+mn-cs"/>
                        </a:rPr>
                        <a:t>p</a:t>
                      </a:r>
                      <a:r>
                        <a:rPr kumimoji="0" lang="en-US" sz="1600" b="1" i="0" u="none" strike="noStrike" kern="1200" cap="none" spc="0" normalizeH="0" baseline="0" noProof="0" dirty="0">
                          <a:ln>
                            <a:noFill/>
                          </a:ln>
                          <a:solidFill>
                            <a:srgbClr val="002060"/>
                          </a:solidFill>
                          <a:effectLst/>
                          <a:uLnTx/>
                          <a:uFillTx/>
                          <a:latin typeface="+mn-lt"/>
                          <a:ea typeface="+mn-ea"/>
                          <a:cs typeface="+mn-cs"/>
                        </a:rPr>
                        <a:t> = GA(</a:t>
                      </a:r>
                      <a:r>
                        <a:rPr kumimoji="0" lang="en-US" sz="1600" b="1" i="0" u="none" strike="noStrike" kern="1200" cap="none" spc="0" normalizeH="0" baseline="0" noProof="0" dirty="0" err="1">
                          <a:ln>
                            <a:noFill/>
                          </a:ln>
                          <a:solidFill>
                            <a:srgbClr val="002060"/>
                          </a:solidFill>
                          <a:effectLst/>
                          <a:uLnTx/>
                          <a:uFillTx/>
                          <a:latin typeface="+mn-lt"/>
                          <a:ea typeface="+mn-ea"/>
                          <a:cs typeface="+mn-cs"/>
                        </a:rPr>
                        <a:t>tc</a:t>
                      </a:r>
                      <a:r>
                        <a:rPr kumimoji="0" lang="en-US" sz="1600" b="1" i="0" u="none" strike="noStrike" kern="1200" cap="none" spc="0" normalizeH="0" baseline="0" noProof="0" dirty="0">
                          <a:ln>
                            <a:noFill/>
                          </a:ln>
                          <a:solidFill>
                            <a:srgbClr val="002060"/>
                          </a:solidFill>
                          <a:effectLst/>
                          <a:uLnTx/>
                          <a:uFillTx/>
                          <a:latin typeface="+mn-lt"/>
                          <a:ea typeface="+mn-ea"/>
                          <a:cs typeface="+mn-cs"/>
                        </a:rPr>
                        <a:t> + ap)</a:t>
                      </a:r>
                      <a:endParaRPr kumimoji="0" lang="en-US" sz="1600" b="0" i="0" u="none" strike="noStrike" kern="1200" cap="none" spc="0" normalizeH="0" baseline="0" noProof="0" dirty="0">
                        <a:ln>
                          <a:noFill/>
                        </a:ln>
                        <a:solidFill>
                          <a:srgbClr val="002060"/>
                        </a:solidFill>
                        <a:effectLst/>
                        <a:uLnTx/>
                        <a:uFillTx/>
                        <a:latin typeface="+mn-lt"/>
                        <a:ea typeface="+mn-ea"/>
                        <a:cs typeface="+mn-cs"/>
                      </a:endParaRPr>
                    </a:p>
                  </a:txBody>
                  <a:tcPr>
                    <a:lnT w="12700" cmpd="sng">
                      <a:noFill/>
                    </a:lnT>
                    <a:lnB w="12700" cmpd="sng">
                      <a:noFill/>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mn-lt"/>
                          <a:ea typeface="+mn-ea"/>
                          <a:cs typeface="+mn-cs"/>
                        </a:rPr>
                        <a:t>QL = UA(Tc - Ta)</a:t>
                      </a:r>
                      <a:endParaRPr lang="en-US" sz="1600" dirty="0">
                        <a:solidFill>
                          <a:srgbClr val="002060"/>
                        </a:solidFill>
                      </a:endParaRPr>
                    </a:p>
                  </a:txBody>
                  <a:tcPr>
                    <a:lnT w="12700" cmpd="sng">
                      <a:noFill/>
                    </a:lnT>
                    <a:lnB w="12700" cmpd="sng">
                      <a:noFill/>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dirty="0">
                          <a:ln>
                            <a:noFill/>
                          </a:ln>
                          <a:solidFill>
                            <a:srgbClr val="002060"/>
                          </a:solidFill>
                          <a:effectLst/>
                          <a:uLnTx/>
                          <a:uFillTx/>
                          <a:latin typeface="+mn-lt"/>
                          <a:ea typeface="+mn-ea"/>
                          <a:cs typeface="+mn-cs"/>
                        </a:rPr>
                        <a:t>Qs = GA(</a:t>
                      </a:r>
                      <a:r>
                        <a:rPr kumimoji="0" lang="en-US" sz="1600" b="1" i="0" u="none" strike="noStrike" kern="1200" cap="none" spc="0" normalizeH="0" baseline="0" dirty="0" err="1">
                          <a:ln>
                            <a:noFill/>
                          </a:ln>
                          <a:solidFill>
                            <a:srgbClr val="002060"/>
                          </a:solidFill>
                          <a:effectLst/>
                          <a:uLnTx/>
                          <a:uFillTx/>
                          <a:latin typeface="+mn-lt"/>
                          <a:ea typeface="+mn-ea"/>
                          <a:cs typeface="+mn-cs"/>
                        </a:rPr>
                        <a:t>tc</a:t>
                      </a:r>
                      <a:r>
                        <a:rPr kumimoji="0" lang="en-US" sz="1600" b="1" i="0" u="none" strike="noStrike" kern="1200" cap="none" spc="0" normalizeH="0" baseline="0" dirty="0">
                          <a:ln>
                            <a:noFill/>
                          </a:ln>
                          <a:solidFill>
                            <a:srgbClr val="002060"/>
                          </a:solidFill>
                          <a:effectLst/>
                          <a:uLnTx/>
                          <a:uFillTx/>
                          <a:latin typeface="+mn-lt"/>
                          <a:ea typeface="+mn-ea"/>
                          <a:cs typeface="+mn-cs"/>
                        </a:rPr>
                        <a:t> + ap) - UA(Tc - Ta)</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760149691"/>
                  </a:ext>
                </a:extLst>
              </a:tr>
              <a:tr h="1393946">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002060"/>
                          </a:solidFill>
                          <a:effectLst/>
                          <a:uLnTx/>
                          <a:uFillTx/>
                          <a:latin typeface="+mn-lt"/>
                          <a:ea typeface="+mn-ea"/>
                          <a:cs typeface="+mn-cs"/>
                        </a:rPr>
                        <a:t>Q</a:t>
                      </a:r>
                      <a:r>
                        <a:rPr kumimoji="0" lang="en-US" sz="1200" b="0" i="0" u="none" strike="noStrike" kern="1200" cap="none" spc="0" normalizeH="0" baseline="-25000" noProof="0" dirty="0" err="1">
                          <a:ln>
                            <a:noFill/>
                          </a:ln>
                          <a:solidFill>
                            <a:srgbClr val="002060"/>
                          </a:solidFill>
                          <a:effectLst/>
                          <a:uLnTx/>
                          <a:uFillTx/>
                          <a:latin typeface="+mn-lt"/>
                          <a:ea typeface="+mn-ea"/>
                          <a:cs typeface="+mn-cs"/>
                        </a:rPr>
                        <a:t>p</a:t>
                      </a:r>
                      <a:r>
                        <a:rPr kumimoji="0" lang="en-US" sz="1200" b="0" i="0" u="none" strike="noStrike" kern="1200" cap="none" spc="0" normalizeH="0" baseline="0" noProof="0" dirty="0">
                          <a:ln>
                            <a:noFill/>
                          </a:ln>
                          <a:solidFill>
                            <a:srgbClr val="002060"/>
                          </a:solidFill>
                          <a:effectLst/>
                          <a:uLnTx/>
                          <a:uFillTx/>
                          <a:latin typeface="+mn-lt"/>
                          <a:ea typeface="+mn-ea"/>
                          <a:cs typeface="+mn-cs"/>
                        </a:rPr>
                        <a:t> = absorbed power (W)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G = total irradiance (W/m2)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A = area of solar collector (m2)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002060"/>
                          </a:solidFill>
                          <a:effectLst/>
                          <a:uLnTx/>
                          <a:uFillTx/>
                          <a:latin typeface="+mn-lt"/>
                          <a:ea typeface="+mn-ea"/>
                          <a:cs typeface="+mn-cs"/>
                        </a:rPr>
                        <a:t>tc</a:t>
                      </a:r>
                      <a:r>
                        <a:rPr kumimoji="0" lang="en-US" sz="1200" b="0" i="0" u="none" strike="noStrike" kern="1200" cap="none" spc="0" normalizeH="0" baseline="0" noProof="0" dirty="0">
                          <a:ln>
                            <a:noFill/>
                          </a:ln>
                          <a:solidFill>
                            <a:srgbClr val="002060"/>
                          </a:solidFill>
                          <a:effectLst/>
                          <a:uLnTx/>
                          <a:uFillTx/>
                          <a:latin typeface="+mn-lt"/>
                          <a:ea typeface="+mn-ea"/>
                          <a:cs typeface="+mn-cs"/>
                        </a:rPr>
                        <a:t> = transmission factor of cover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ap = absorptance factor of collector plate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002060"/>
                          </a:solidFill>
                          <a:effectLst/>
                          <a:uLnTx/>
                          <a:uFillTx/>
                          <a:latin typeface="+mn-lt"/>
                          <a:ea typeface="+mn-ea"/>
                          <a:cs typeface="+mn-cs"/>
                        </a:rPr>
                        <a:t>tc+ap</a:t>
                      </a:r>
                      <a:r>
                        <a:rPr kumimoji="0" lang="en-US" sz="1200" b="0" i="0" u="none" strike="noStrike" kern="1200" cap="none" spc="0" normalizeH="0" baseline="0" noProof="0" dirty="0">
                          <a:ln>
                            <a:noFill/>
                          </a:ln>
                          <a:solidFill>
                            <a:srgbClr val="002060"/>
                          </a:solidFill>
                          <a:effectLst/>
                          <a:uLnTx/>
                          <a:uFillTx/>
                          <a:latin typeface="+mn-lt"/>
                          <a:ea typeface="+mn-ea"/>
                          <a:cs typeface="+mn-cs"/>
                        </a:rPr>
                        <a:t> &lt; 1</a:t>
                      </a:r>
                    </a:p>
                  </a:txBody>
                  <a:tcPr>
                    <a:lnT w="12700" cmpd="sng">
                      <a:noFill/>
                    </a:lnT>
                    <a:solidFill>
                      <a:schemeClr val="bg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QL = power loss from collector (W)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U = collector U value (thermal resistance) (W/m2K)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A = area of solar collector (m2)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Tc = temperature of collector plate (K)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Ta = ambient air temperature (K)</a:t>
                      </a:r>
                    </a:p>
                  </a:txBody>
                  <a:tcPr>
                    <a:lnT w="12700" cmpd="sng">
                      <a:noFill/>
                    </a:lnT>
                    <a:solidFill>
                      <a:schemeClr val="bg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a:t>
                      </a:r>
                      <a:r>
                        <a:rPr kumimoji="0" lang="en-US" sz="1200" b="0" i="0" u="none" strike="noStrike" kern="1200" cap="none" spc="0" normalizeH="0" baseline="0" noProof="0" dirty="0" err="1">
                          <a:ln>
                            <a:noFill/>
                          </a:ln>
                          <a:solidFill>
                            <a:srgbClr val="002060"/>
                          </a:solidFill>
                          <a:effectLst/>
                          <a:uLnTx/>
                          <a:uFillTx/>
                          <a:latin typeface="+mn-lt"/>
                          <a:ea typeface="+mn-ea"/>
                          <a:cs typeface="+mn-cs"/>
                        </a:rPr>
                        <a:t>tc+ap</a:t>
                      </a:r>
                      <a:r>
                        <a:rPr kumimoji="0" lang="en-US" sz="1200" b="0" i="0" u="none" strike="noStrike" kern="1200" cap="none" spc="0" normalizeH="0" baseline="0" noProof="0" dirty="0">
                          <a:ln>
                            <a:noFill/>
                          </a:ln>
                          <a:solidFill>
                            <a:srgbClr val="002060"/>
                          </a:solidFill>
                          <a:effectLst/>
                          <a:uLnTx/>
                          <a:uFillTx/>
                          <a:latin typeface="+mn-lt"/>
                          <a:ea typeface="+mn-ea"/>
                          <a:cs typeface="+mn-cs"/>
                        </a:rPr>
                        <a:t>) represents internal or design factor of performance.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(Tc-Ta) represent external factor of performance.</a:t>
                      </a:r>
                    </a:p>
                  </a:txBody>
                  <a:tcPr>
                    <a:solidFill>
                      <a:schemeClr val="bg1"/>
                    </a:solidFill>
                  </a:tcPr>
                </a:tc>
                <a:extLst>
                  <a:ext uri="{0D108BD9-81ED-4DB2-BD59-A6C34878D82A}">
                    <a16:rowId xmlns:a16="http://schemas.microsoft.com/office/drawing/2014/main" xmlns="" val="754426455"/>
                  </a:ext>
                </a:extLst>
              </a:tr>
            </a:tbl>
          </a:graphicData>
        </a:graphic>
      </p:graphicFrame>
      <p:sp>
        <p:nvSpPr>
          <p:cNvPr id="7" name="Rectangle 6">
            <a:extLst>
              <a:ext uri="{FF2B5EF4-FFF2-40B4-BE49-F238E27FC236}">
                <a16:creationId xmlns:a16="http://schemas.microsoft.com/office/drawing/2014/main" xmlns="" id="{F162F79E-8A76-49FA-9F1F-5F39296F241E}"/>
              </a:ext>
            </a:extLst>
          </p:cNvPr>
          <p:cNvSpPr/>
          <p:nvPr/>
        </p:nvSpPr>
        <p:spPr>
          <a:xfrm>
            <a:off x="252000" y="2226446"/>
            <a:ext cx="8712000" cy="1569660"/>
          </a:xfrm>
          <a:prstGeom prst="rect">
            <a:avLst/>
          </a:prstGeom>
        </p:spPr>
        <p:txBody>
          <a:bodyPr wrap="square">
            <a:spAutoFit/>
          </a:bodyPr>
          <a:lstStyle/>
          <a:p>
            <a:pPr marL="285750" indent="-285750">
              <a:buFont typeface="Calibri" panose="020F0502020204030204" pitchFamily="34" charset="0"/>
              <a:buChar char="‒"/>
            </a:pPr>
            <a:r>
              <a:rPr lang="el-GR" sz="1600" b="1" dirty="0"/>
              <a:t>Βασική προσέγγιση των συλλεκτών. Απόδοση</a:t>
            </a:r>
            <a:r>
              <a:rPr lang="en-US" sz="1600" b="1" dirty="0"/>
              <a:t>, </a:t>
            </a:r>
            <a:r>
              <a:rPr lang="el-GR" sz="1600" b="1" dirty="0"/>
              <a:t>αποτελεσματικότητα</a:t>
            </a:r>
            <a:r>
              <a:rPr lang="en-US" sz="1600" b="1" dirty="0"/>
              <a:t> </a:t>
            </a:r>
            <a:r>
              <a:rPr lang="el-GR" sz="1600" b="1" dirty="0"/>
              <a:t>και σύγκριση μεταξύ τους</a:t>
            </a:r>
            <a:r>
              <a:rPr lang="en-US" sz="1600" b="1" dirty="0">
                <a:latin typeface="+mj-lt"/>
              </a:rPr>
              <a:t>.</a:t>
            </a:r>
          </a:p>
          <a:p>
            <a:pPr marL="541338" lvl="1" indent="-285750">
              <a:buFont typeface="Arial" panose="020B0604020202020204" pitchFamily="34" charset="0"/>
              <a:buChar char="."/>
            </a:pPr>
            <a:r>
              <a:rPr lang="el-GR" sz="1600" dirty="0">
                <a:latin typeface="+mj-lt"/>
              </a:rPr>
              <a:t>Η βέλτιστη απόδοση και αποδοτικότητα των συλλεκτών συμβαίνει όταν η θερμοκρασία εισόδου του ρευστού είναι ίση με τη θερμοκρασία περιβάλλοντος.</a:t>
            </a:r>
            <a:r>
              <a:rPr lang="en-US" sz="1600" dirty="0">
                <a:latin typeface="+mj-lt"/>
              </a:rPr>
              <a:t> </a:t>
            </a:r>
            <a:r>
              <a:rPr lang="el-GR" sz="1600" dirty="0">
                <a:latin typeface="+mj-lt"/>
              </a:rPr>
              <a:t>Αυτό συμβαίνει γιατί οι απώλειες αυξάνονται όταν η διαφορά θερμοκρασίας μεγαλώνει. Η αποτελεσματικότητα του συλλέκτη επηρεάζεται από εξωτερικούς παράγοντες. </a:t>
            </a:r>
            <a:r>
              <a:rPr lang="en-US" sz="1600" b="1" dirty="0">
                <a:latin typeface="+mj-lt"/>
              </a:rPr>
              <a:t>: </a:t>
            </a:r>
            <a:r>
              <a:rPr lang="el-GR" sz="1600" b="1" dirty="0">
                <a:latin typeface="+mj-lt"/>
              </a:rPr>
              <a:t>διαφορά θερμοκρασίας </a:t>
            </a:r>
            <a:r>
              <a:rPr lang="el-GR" sz="1600" dirty="0">
                <a:latin typeface="+mj-lt"/>
              </a:rPr>
              <a:t>μεταξύ της απορροφητικής πλάκας ή του υγρού μεταφοράς και του περιβάλλοντος</a:t>
            </a:r>
            <a:endParaRPr lang="en-US" sz="1600" dirty="0">
              <a:latin typeface="+mj-lt"/>
            </a:endParaRPr>
          </a:p>
        </p:txBody>
      </p:sp>
    </p:spTree>
    <p:extLst>
      <p:ext uri="{BB962C8B-B14F-4D97-AF65-F5344CB8AC3E}">
        <p14:creationId xmlns:p14="http://schemas.microsoft.com/office/powerpoint/2010/main" val="355721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4F63CB-BDAB-4FAC-85A4-63B6B22A7FDF}"/>
              </a:ext>
            </a:extLst>
          </p:cNvPr>
          <p:cNvSpPr>
            <a:spLocks noGrp="1"/>
          </p:cNvSpPr>
          <p:nvPr>
            <p:ph type="title"/>
          </p:nvPr>
        </p:nvSpPr>
        <p:spPr/>
        <p:txBody>
          <a:bodyPr/>
          <a:lstStyle/>
          <a:p>
            <a:r>
              <a:rPr lang="en-US" b="1" dirty="0"/>
              <a:t>2. </a:t>
            </a:r>
            <a:r>
              <a:rPr lang="el-GR" b="1" dirty="0"/>
              <a:t>Επιλογή κατάλληλης τεχνολογίας</a:t>
            </a:r>
            <a:endParaRPr lang="en-US" dirty="0"/>
          </a:p>
        </p:txBody>
      </p:sp>
      <p:sp>
        <p:nvSpPr>
          <p:cNvPr id="7" name="Rectangle 6">
            <a:extLst>
              <a:ext uri="{FF2B5EF4-FFF2-40B4-BE49-F238E27FC236}">
                <a16:creationId xmlns:a16="http://schemas.microsoft.com/office/drawing/2014/main" xmlns="" id="{480D5A78-CA16-49E8-AF96-6A8AAC2632D9}"/>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Χαρακτηριστικά εξαρτημάτων και επιλογή</a:t>
            </a:r>
            <a:r>
              <a:rPr lang="en-US" b="1" dirty="0">
                <a:solidFill>
                  <a:prstClr val="black"/>
                </a:solidFill>
                <a:cs typeface="Arial" pitchFamily="34" charset="0"/>
              </a:rPr>
              <a:t>.</a:t>
            </a:r>
            <a:endParaRPr lang="en-US" b="1" dirty="0"/>
          </a:p>
        </p:txBody>
      </p:sp>
      <p:sp>
        <p:nvSpPr>
          <p:cNvPr id="8" name="Rectangle 7">
            <a:extLst>
              <a:ext uri="{FF2B5EF4-FFF2-40B4-BE49-F238E27FC236}">
                <a16:creationId xmlns:a16="http://schemas.microsoft.com/office/drawing/2014/main" xmlns="" id="{0CFB91D5-EF4C-436D-B9A0-F798FDD041E9}"/>
              </a:ext>
            </a:extLst>
          </p:cNvPr>
          <p:cNvSpPr/>
          <p:nvPr/>
        </p:nvSpPr>
        <p:spPr>
          <a:xfrm>
            <a:off x="726285" y="1910980"/>
            <a:ext cx="2189715" cy="338554"/>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Ηλιακοί συλλέκτες</a:t>
            </a:r>
            <a:endParaRPr lang="en-US" sz="1600" b="1" dirty="0">
              <a:solidFill>
                <a:prstClr val="black"/>
              </a:solidFill>
            </a:endParaRPr>
          </a:p>
        </p:txBody>
      </p:sp>
      <p:sp>
        <p:nvSpPr>
          <p:cNvPr id="9" name="Rectangle 8">
            <a:extLst>
              <a:ext uri="{FF2B5EF4-FFF2-40B4-BE49-F238E27FC236}">
                <a16:creationId xmlns:a16="http://schemas.microsoft.com/office/drawing/2014/main" xmlns="" id="{27BC3A5D-E0C2-45CC-98E6-4E05083E84B2}"/>
              </a:ext>
            </a:extLst>
          </p:cNvPr>
          <p:cNvSpPr/>
          <p:nvPr/>
        </p:nvSpPr>
        <p:spPr>
          <a:xfrm>
            <a:off x="66339" y="2133000"/>
            <a:ext cx="8351376" cy="4031873"/>
          </a:xfrm>
          <a:prstGeom prst="rect">
            <a:avLst/>
          </a:prstGeom>
        </p:spPr>
        <p:txBody>
          <a:bodyPr wrap="square">
            <a:spAutoFit/>
          </a:bodyPr>
          <a:lstStyle/>
          <a:p>
            <a:pPr marL="285750" indent="-285750">
              <a:buFont typeface="Calibri" panose="020F0502020204030204" pitchFamily="34" charset="0"/>
              <a:buChar char="‒"/>
            </a:pPr>
            <a:r>
              <a:rPr lang="el-GR" sz="1600" b="1" dirty="0"/>
              <a:t>Βασική προσέγγιση των συλλεκτών. Απόδοση</a:t>
            </a:r>
            <a:r>
              <a:rPr lang="en-US" sz="1600" b="1" dirty="0"/>
              <a:t>, </a:t>
            </a:r>
            <a:r>
              <a:rPr lang="el-GR" sz="1600" b="1" dirty="0"/>
              <a:t>αποτελεσματικότητα</a:t>
            </a:r>
            <a:r>
              <a:rPr lang="en-US" sz="1600" b="1" dirty="0"/>
              <a:t> </a:t>
            </a:r>
            <a:r>
              <a:rPr lang="el-GR" sz="1600" b="1" dirty="0"/>
              <a:t>και σύγκριση μεταξύ τους</a:t>
            </a:r>
            <a:r>
              <a:rPr lang="en-US" sz="1600" b="1" dirty="0"/>
              <a:t>.</a:t>
            </a:r>
          </a:p>
          <a:p>
            <a:pPr marL="541338" lvl="1" indent="-285750">
              <a:buFont typeface="Arial" panose="020B0604020202020204" pitchFamily="34" charset="0"/>
              <a:buChar char="."/>
            </a:pPr>
            <a:r>
              <a:rPr lang="el-GR" sz="1600" dirty="0">
                <a:latin typeface="+mj-lt"/>
              </a:rPr>
              <a:t>Ο άξονας </a:t>
            </a:r>
            <a:r>
              <a:rPr lang="en-US" sz="1600" dirty="0">
                <a:latin typeface="+mj-lt"/>
              </a:rPr>
              <a:t> Y </a:t>
            </a:r>
            <a:r>
              <a:rPr lang="el-GR" sz="1600" dirty="0">
                <a:latin typeface="+mj-lt"/>
              </a:rPr>
              <a:t>αναπαριστά την απόδοση</a:t>
            </a:r>
            <a:r>
              <a:rPr lang="en-US" sz="1600" dirty="0">
                <a:latin typeface="+mj-lt"/>
              </a:rPr>
              <a:t> </a:t>
            </a:r>
            <a:r>
              <a:rPr lang="el-GR" sz="1600" dirty="0">
                <a:latin typeface="+mj-lt"/>
              </a:rPr>
              <a:t>του συλλέκτη και ο </a:t>
            </a:r>
            <a:r>
              <a:rPr lang="en-US" sz="1600" dirty="0">
                <a:latin typeface="+mj-lt"/>
              </a:rPr>
              <a:t> X  </a:t>
            </a:r>
            <a:r>
              <a:rPr lang="el-GR" sz="1600" dirty="0">
                <a:latin typeface="+mj-lt"/>
              </a:rPr>
              <a:t>την αναλογία της θερμοκρασιακής διαφοράς με την ηλιακή ακτινοβολία. </a:t>
            </a:r>
            <a:endParaRPr lang="en-US" sz="1600" dirty="0">
              <a:latin typeface="+mj-lt"/>
            </a:endParaRPr>
          </a:p>
          <a:p>
            <a:pPr marL="541338" lvl="1" indent="-285750">
              <a:buFont typeface="Arial" panose="020B0604020202020204" pitchFamily="34" charset="0"/>
              <a:buChar char="."/>
            </a:pPr>
            <a:r>
              <a:rPr lang="el-GR" sz="1600" dirty="0">
                <a:latin typeface="+mj-lt"/>
              </a:rPr>
              <a:t>Φαίνεται</a:t>
            </a:r>
            <a:r>
              <a:rPr lang="en-US" sz="1600" dirty="0">
                <a:latin typeface="+mj-lt"/>
              </a:rPr>
              <a:t>, </a:t>
            </a:r>
            <a:r>
              <a:rPr lang="el-GR" sz="1600" dirty="0">
                <a:latin typeface="+mj-lt"/>
              </a:rPr>
              <a:t>στο σημείο</a:t>
            </a:r>
            <a:r>
              <a:rPr lang="en-US" sz="1600" dirty="0">
                <a:latin typeface="+mj-lt"/>
              </a:rPr>
              <a:t> A </a:t>
            </a:r>
            <a:r>
              <a:rPr lang="el-GR" sz="1600" dirty="0">
                <a:latin typeface="+mj-lt"/>
              </a:rPr>
              <a:t>η απόδοση του επίπεδου συλλέκτη(</a:t>
            </a:r>
            <a:r>
              <a:rPr lang="en-US" sz="1600" dirty="0">
                <a:latin typeface="+mj-lt"/>
              </a:rPr>
              <a:t>FPC</a:t>
            </a:r>
            <a:r>
              <a:rPr lang="el-GR" sz="1600" dirty="0">
                <a:latin typeface="+mj-lt"/>
              </a:rPr>
              <a:t>) με αυτόν των σωλήνων κενού (</a:t>
            </a:r>
            <a:r>
              <a:rPr lang="en-US" sz="1600" dirty="0">
                <a:latin typeface="+mj-lt"/>
              </a:rPr>
              <a:t>ETC</a:t>
            </a:r>
            <a:r>
              <a:rPr lang="el-GR" sz="1600" dirty="0">
                <a:latin typeface="+mj-lt"/>
              </a:rPr>
              <a:t>) είναι η ίδια</a:t>
            </a:r>
            <a:r>
              <a:rPr lang="en-US" sz="1600" dirty="0">
                <a:latin typeface="+mj-lt"/>
              </a:rPr>
              <a:t> </a:t>
            </a:r>
          </a:p>
          <a:p>
            <a:pPr marL="541338" lvl="1" indent="-285750">
              <a:buFont typeface="Arial" panose="020B0604020202020204" pitchFamily="34" charset="0"/>
              <a:buChar char="."/>
            </a:pPr>
            <a:r>
              <a:rPr lang="el-GR" sz="1600" dirty="0">
                <a:latin typeface="+mj-lt"/>
              </a:rPr>
              <a:t>‘Όσο </a:t>
            </a:r>
            <a:r>
              <a:rPr lang="en-US" sz="1600" dirty="0">
                <a:latin typeface="+mj-lt"/>
              </a:rPr>
              <a:t> </a:t>
            </a:r>
            <a:r>
              <a:rPr lang="el-GR" sz="1600" dirty="0">
                <a:latin typeface="+mj-lt"/>
              </a:rPr>
              <a:t>αυξάνεται το </a:t>
            </a:r>
            <a:r>
              <a:rPr lang="en-US" sz="1600" dirty="0">
                <a:latin typeface="+mj-lt"/>
                <a:sym typeface="Symbol" panose="05050102010706020507" pitchFamily="18" charset="2"/>
              </a:rPr>
              <a:t></a:t>
            </a:r>
            <a:r>
              <a:rPr lang="en-US" sz="1600" dirty="0">
                <a:latin typeface="+mj-lt"/>
              </a:rPr>
              <a:t>T </a:t>
            </a:r>
            <a:r>
              <a:rPr lang="el-GR" sz="1600" dirty="0">
                <a:latin typeface="+mj-lt"/>
              </a:rPr>
              <a:t>από το σημείο αναφοράς </a:t>
            </a:r>
            <a:r>
              <a:rPr lang="en-US" sz="1600" dirty="0">
                <a:latin typeface="+mj-lt"/>
              </a:rPr>
              <a:t>A, </a:t>
            </a:r>
          </a:p>
          <a:p>
            <a:pPr marL="541338" lvl="2"/>
            <a:r>
              <a:rPr lang="el-GR" sz="1600" dirty="0">
                <a:latin typeface="+mj-lt"/>
              </a:rPr>
              <a:t>Η συμπεριφορά του συλλέκτη με </a:t>
            </a:r>
            <a:r>
              <a:rPr lang="el-GR" sz="1600" dirty="0" smtClean="0">
                <a:latin typeface="+mj-lt"/>
              </a:rPr>
              <a:t>σωλήνες </a:t>
            </a:r>
            <a:r>
              <a:rPr lang="el-GR" sz="1600" dirty="0">
                <a:latin typeface="+mj-lt"/>
              </a:rPr>
              <a:t>κενού είναι </a:t>
            </a:r>
          </a:p>
          <a:p>
            <a:pPr marL="541338" lvl="2"/>
            <a:r>
              <a:rPr lang="en-US" sz="1600" dirty="0">
                <a:latin typeface="+mj-lt"/>
              </a:rPr>
              <a:t>ETC </a:t>
            </a:r>
            <a:r>
              <a:rPr lang="el-GR" sz="1600" dirty="0">
                <a:latin typeface="+mj-lt"/>
              </a:rPr>
              <a:t>καλύτερη από αυτή του επίπεδου </a:t>
            </a:r>
            <a:r>
              <a:rPr lang="en-US" sz="1600" dirty="0">
                <a:latin typeface="+mj-lt"/>
              </a:rPr>
              <a:t>FPC </a:t>
            </a:r>
            <a:r>
              <a:rPr lang="el-GR" sz="1600" dirty="0">
                <a:latin typeface="+mj-lt"/>
              </a:rPr>
              <a:t>, </a:t>
            </a:r>
            <a:r>
              <a:rPr lang="el-GR" sz="1600" dirty="0" smtClean="0">
                <a:latin typeface="+mj-lt"/>
              </a:rPr>
              <a:t>ενώ </a:t>
            </a:r>
            <a:r>
              <a:rPr lang="el-GR" sz="1600" dirty="0">
                <a:latin typeface="+mj-lt"/>
              </a:rPr>
              <a:t>στη </a:t>
            </a:r>
          </a:p>
          <a:p>
            <a:pPr marL="541338" lvl="2"/>
            <a:r>
              <a:rPr lang="el-GR" sz="1600" dirty="0">
                <a:latin typeface="+mj-lt"/>
              </a:rPr>
              <a:t>Μείωση του </a:t>
            </a:r>
            <a:r>
              <a:rPr lang="en-US" sz="1600" dirty="0">
                <a:latin typeface="+mj-lt"/>
              </a:rPr>
              <a:t> </a:t>
            </a:r>
            <a:r>
              <a:rPr lang="en-US" sz="1600" dirty="0">
                <a:sym typeface="Symbol" panose="05050102010706020507" pitchFamily="18" charset="2"/>
              </a:rPr>
              <a:t> </a:t>
            </a:r>
            <a:r>
              <a:rPr lang="en-US" sz="1600" dirty="0">
                <a:latin typeface="+mj-lt"/>
              </a:rPr>
              <a:t>T </a:t>
            </a:r>
            <a:r>
              <a:rPr lang="el-GR" sz="1600" dirty="0">
                <a:latin typeface="+mj-lt"/>
              </a:rPr>
              <a:t>από το σημείο αναφοράς </a:t>
            </a:r>
            <a:r>
              <a:rPr lang="en-US" sz="1600" dirty="0">
                <a:latin typeface="+mj-lt"/>
              </a:rPr>
              <a:t>A, </a:t>
            </a:r>
            <a:r>
              <a:rPr lang="el-GR" sz="1600" dirty="0">
                <a:latin typeface="+mj-lt"/>
              </a:rPr>
              <a:t>συμβαίνει </a:t>
            </a:r>
          </a:p>
          <a:p>
            <a:pPr marL="541338" lvl="2"/>
            <a:r>
              <a:rPr lang="el-GR" sz="1600" dirty="0">
                <a:latin typeface="+mj-lt"/>
              </a:rPr>
              <a:t>το αντίθετο. Άρα οι επίπεδοι συλλέκτες λειτουργούν </a:t>
            </a:r>
          </a:p>
          <a:p>
            <a:pPr marL="541338" lvl="2"/>
            <a:r>
              <a:rPr lang="el-GR" sz="1600" b="1" dirty="0">
                <a:latin typeface="+mj-lt"/>
              </a:rPr>
              <a:t>καλύτερα σε θερμά κλίματα ενώ οι συλλέκτες κενού </a:t>
            </a:r>
          </a:p>
          <a:p>
            <a:pPr marL="541338" lvl="2"/>
            <a:r>
              <a:rPr lang="el-GR" sz="1600" b="1" dirty="0">
                <a:latin typeface="+mj-lt"/>
              </a:rPr>
              <a:t>σε ψυχρά.</a:t>
            </a:r>
            <a:r>
              <a:rPr lang="en-US" sz="1600" b="1" dirty="0">
                <a:latin typeface="+mj-lt"/>
              </a:rPr>
              <a:t> </a:t>
            </a:r>
            <a:endParaRPr lang="el-GR" sz="1600" b="1" dirty="0">
              <a:latin typeface="+mj-lt"/>
            </a:endParaRPr>
          </a:p>
          <a:p>
            <a:pPr marL="541338" lvl="2"/>
            <a:r>
              <a:rPr lang="el-GR" sz="1600" dirty="0">
                <a:latin typeface="+mj-lt"/>
              </a:rPr>
              <a:t>Οι συλλέκτες χαρακτηρίζονται και συγκρίνονται </a:t>
            </a:r>
          </a:p>
          <a:p>
            <a:pPr marL="541338" lvl="1"/>
            <a:r>
              <a:rPr lang="el-GR" sz="1600" dirty="0">
                <a:latin typeface="+mj-lt"/>
              </a:rPr>
              <a:t>βάση των καμπυλών απόδοσης τους, που λαμβάνονται </a:t>
            </a:r>
          </a:p>
          <a:p>
            <a:pPr marL="541338" lvl="1"/>
            <a:r>
              <a:rPr lang="el-GR" sz="1600" dirty="0">
                <a:latin typeface="+mj-lt"/>
              </a:rPr>
              <a:t>για συγκεκριμένες τιμές της ηλιακής ακτινοβολίας.</a:t>
            </a:r>
            <a:endParaRPr lang="en-US" sz="1600" dirty="0">
              <a:latin typeface="+mj-lt"/>
            </a:endParaRPr>
          </a:p>
        </p:txBody>
      </p:sp>
      <p:pic>
        <p:nvPicPr>
          <p:cNvPr id="13" name="Picture 12">
            <a:extLst>
              <a:ext uri="{FF2B5EF4-FFF2-40B4-BE49-F238E27FC236}">
                <a16:creationId xmlns:a16="http://schemas.microsoft.com/office/drawing/2014/main" xmlns="" id="{A546C453-4D26-4504-87E4-15CCF0F0234B}"/>
              </a:ext>
            </a:extLst>
          </p:cNvPr>
          <p:cNvPicPr>
            <a:picLocks noChangeAspect="1"/>
          </p:cNvPicPr>
          <p:nvPr/>
        </p:nvPicPr>
        <p:blipFill>
          <a:blip r:embed="rId2"/>
          <a:stretch>
            <a:fillRect/>
          </a:stretch>
        </p:blipFill>
        <p:spPr>
          <a:xfrm>
            <a:off x="5364312" y="3377461"/>
            <a:ext cx="3311688" cy="2931264"/>
          </a:xfrm>
          <a:prstGeom prst="rect">
            <a:avLst/>
          </a:prstGeom>
          <a:ln>
            <a:solidFill>
              <a:schemeClr val="tx1"/>
            </a:solidFill>
          </a:ln>
        </p:spPr>
      </p:pic>
    </p:spTree>
    <p:extLst>
      <p:ext uri="{BB962C8B-B14F-4D97-AF65-F5344CB8AC3E}">
        <p14:creationId xmlns:p14="http://schemas.microsoft.com/office/powerpoint/2010/main" val="2889841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E67CAE-8EAC-49CF-B63E-FF8B09719D3D}"/>
              </a:ext>
            </a:extLst>
          </p:cNvPr>
          <p:cNvSpPr>
            <a:spLocks noGrp="1"/>
          </p:cNvSpPr>
          <p:nvPr>
            <p:ph type="title"/>
          </p:nvPr>
        </p:nvSpPr>
        <p:spPr/>
        <p:txBody>
          <a:bodyPr/>
          <a:lstStyle/>
          <a:p>
            <a:r>
              <a:rPr lang="en-US" b="1" dirty="0"/>
              <a:t>2. </a:t>
            </a:r>
            <a:r>
              <a:rPr lang="el-GR" b="1" dirty="0"/>
              <a:t>Επιλογή κατάλληλης τεχνολογίας</a:t>
            </a:r>
            <a:endParaRPr lang="en-US" dirty="0"/>
          </a:p>
        </p:txBody>
      </p:sp>
      <p:sp>
        <p:nvSpPr>
          <p:cNvPr id="4" name="Rectangle 3">
            <a:extLst>
              <a:ext uri="{FF2B5EF4-FFF2-40B4-BE49-F238E27FC236}">
                <a16:creationId xmlns:a16="http://schemas.microsoft.com/office/drawing/2014/main" xmlns="" id="{5FDDBE53-6C0F-4E2F-B442-2E95D0541494}"/>
              </a:ext>
            </a:extLst>
          </p:cNvPr>
          <p:cNvSpPr/>
          <p:nvPr/>
        </p:nvSpPr>
        <p:spPr>
          <a:xfrm>
            <a:off x="726285" y="1910980"/>
            <a:ext cx="2189715" cy="338554"/>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Ηλιακοί Συλλέκτες</a:t>
            </a:r>
            <a:endParaRPr lang="en-US" sz="1600" b="1" dirty="0">
              <a:solidFill>
                <a:prstClr val="black"/>
              </a:solidFill>
            </a:endParaRPr>
          </a:p>
        </p:txBody>
      </p:sp>
      <p:sp>
        <p:nvSpPr>
          <p:cNvPr id="5" name="Rectangle 4">
            <a:extLst>
              <a:ext uri="{FF2B5EF4-FFF2-40B4-BE49-F238E27FC236}">
                <a16:creationId xmlns:a16="http://schemas.microsoft.com/office/drawing/2014/main" xmlns="" id="{E9337B3D-B076-49A7-96DA-07DFD37DC99A}"/>
              </a:ext>
            </a:extLst>
          </p:cNvPr>
          <p:cNvSpPr/>
          <p:nvPr/>
        </p:nvSpPr>
        <p:spPr>
          <a:xfrm>
            <a:off x="972000" y="2226446"/>
            <a:ext cx="1987615" cy="4278094"/>
          </a:xfrm>
          <a:prstGeom prst="rect">
            <a:avLst/>
          </a:prstGeom>
        </p:spPr>
        <p:txBody>
          <a:bodyPr wrap="square">
            <a:spAutoFit/>
          </a:bodyPr>
          <a:lstStyle/>
          <a:p>
            <a:pPr marL="285750" indent="-285750">
              <a:buFont typeface="Calibri" panose="020F0502020204030204" pitchFamily="34" charset="0"/>
              <a:buChar char="‒"/>
            </a:pPr>
            <a:r>
              <a:rPr lang="el-GR" sz="1600" b="1" dirty="0">
                <a:latin typeface="+mj-lt"/>
              </a:rPr>
              <a:t>Βασική προσέγγιση των συλλεκτών, απόδοση, αποτελεσματικότητά και σύγκριση μεταξύ τους</a:t>
            </a:r>
            <a:endParaRPr lang="en-US" sz="1600" b="1" dirty="0">
              <a:latin typeface="+mj-lt"/>
            </a:endParaRPr>
          </a:p>
          <a:p>
            <a:pPr marL="285750" indent="-285750">
              <a:buFont typeface="Calibri" panose="020F0502020204030204" pitchFamily="34" charset="0"/>
              <a:buChar char="‒"/>
            </a:pPr>
            <a:r>
              <a:rPr lang="el-GR" sz="1600" dirty="0">
                <a:latin typeface="+mj-lt"/>
              </a:rPr>
              <a:t>Η ποιότητα του νερού είναι επίσης σημαντική</a:t>
            </a:r>
            <a:r>
              <a:rPr lang="en-US" sz="1600" dirty="0">
                <a:latin typeface="+mj-lt"/>
              </a:rPr>
              <a:t>. </a:t>
            </a:r>
            <a:r>
              <a:rPr lang="el-GR" sz="1600" b="1" dirty="0">
                <a:latin typeface="+mj-lt"/>
              </a:rPr>
              <a:t>Σκληρό</a:t>
            </a:r>
            <a:r>
              <a:rPr lang="en-US" sz="1600" b="1" dirty="0">
                <a:latin typeface="+mj-lt"/>
              </a:rPr>
              <a:t>, </a:t>
            </a:r>
            <a:r>
              <a:rPr lang="el-GR" sz="1600" b="1" dirty="0">
                <a:latin typeface="+mj-lt"/>
              </a:rPr>
              <a:t>αλκαλικό ή όξινο νερό</a:t>
            </a:r>
            <a:r>
              <a:rPr lang="en-US" sz="1600" dirty="0">
                <a:latin typeface="+mj-lt"/>
              </a:rPr>
              <a:t> </a:t>
            </a:r>
            <a:r>
              <a:rPr lang="el-GR" sz="1600" dirty="0">
                <a:latin typeface="+mj-lt"/>
              </a:rPr>
              <a:t>έχει διαφορετική επίδραση στις σωληνώσεις και στα υλικά</a:t>
            </a:r>
            <a:r>
              <a:rPr lang="en-US" sz="1600" dirty="0">
                <a:latin typeface="+mj-lt"/>
              </a:rPr>
              <a:t>.</a:t>
            </a:r>
          </a:p>
        </p:txBody>
      </p:sp>
      <p:pic>
        <p:nvPicPr>
          <p:cNvPr id="6" name="Picture 5">
            <a:extLst>
              <a:ext uri="{FF2B5EF4-FFF2-40B4-BE49-F238E27FC236}">
                <a16:creationId xmlns:a16="http://schemas.microsoft.com/office/drawing/2014/main" xmlns="" id="{38003C35-D841-48A5-9D18-9E3EE8D2F3C9}"/>
              </a:ext>
            </a:extLst>
          </p:cNvPr>
          <p:cNvPicPr>
            <a:picLocks noChangeAspect="1"/>
          </p:cNvPicPr>
          <p:nvPr/>
        </p:nvPicPr>
        <p:blipFill>
          <a:blip r:embed="rId2"/>
          <a:stretch>
            <a:fillRect/>
          </a:stretch>
        </p:blipFill>
        <p:spPr>
          <a:xfrm>
            <a:off x="2959615" y="2277000"/>
            <a:ext cx="5860385" cy="4072471"/>
          </a:xfrm>
          <a:prstGeom prst="rect">
            <a:avLst/>
          </a:prstGeom>
        </p:spPr>
      </p:pic>
      <p:sp>
        <p:nvSpPr>
          <p:cNvPr id="7" name="Rectangle 6">
            <a:extLst>
              <a:ext uri="{FF2B5EF4-FFF2-40B4-BE49-F238E27FC236}">
                <a16:creationId xmlns:a16="http://schemas.microsoft.com/office/drawing/2014/main" xmlns="" id="{432DE8E2-34AB-4279-AB6A-83C525B9ED07}"/>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Χαρακτηριστικά εξαρτημάτων και επιλογή</a:t>
            </a:r>
            <a:r>
              <a:rPr lang="en-US" b="1" dirty="0">
                <a:solidFill>
                  <a:prstClr val="black"/>
                </a:solidFill>
                <a:cs typeface="Arial" pitchFamily="34" charset="0"/>
              </a:rPr>
              <a:t>.</a:t>
            </a:r>
            <a:endParaRPr lang="en-US" b="1" dirty="0"/>
          </a:p>
        </p:txBody>
      </p:sp>
      <p:sp>
        <p:nvSpPr>
          <p:cNvPr id="8" name="Rectangle 7">
            <a:extLst>
              <a:ext uri="{FF2B5EF4-FFF2-40B4-BE49-F238E27FC236}">
                <a16:creationId xmlns:a16="http://schemas.microsoft.com/office/drawing/2014/main" xmlns="" id="{A3B42213-B65D-4BC8-9689-C6125B1FBBE5}"/>
              </a:ext>
            </a:extLst>
          </p:cNvPr>
          <p:cNvSpPr/>
          <p:nvPr/>
        </p:nvSpPr>
        <p:spPr>
          <a:xfrm>
            <a:off x="5101861" y="2057169"/>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EXAMPLE</a:t>
            </a:r>
          </a:p>
        </p:txBody>
      </p:sp>
    </p:spTree>
    <p:extLst>
      <p:ext uri="{BB962C8B-B14F-4D97-AF65-F5344CB8AC3E}">
        <p14:creationId xmlns:p14="http://schemas.microsoft.com/office/powerpoint/2010/main" val="2238327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96E1C0-0318-4285-9EE4-F0C4173C34E2}"/>
              </a:ext>
            </a:extLst>
          </p:cNvPr>
          <p:cNvSpPr>
            <a:spLocks noGrp="1"/>
          </p:cNvSpPr>
          <p:nvPr>
            <p:ph type="title"/>
          </p:nvPr>
        </p:nvSpPr>
        <p:spPr/>
        <p:txBody>
          <a:bodyPr/>
          <a:lstStyle/>
          <a:p>
            <a:r>
              <a:rPr lang="en-US" b="1" dirty="0"/>
              <a:t>2. </a:t>
            </a:r>
            <a:r>
              <a:rPr lang="el-GR" b="1" dirty="0"/>
              <a:t>Επιλογή κατάλληλης τεχνολογίας</a:t>
            </a:r>
            <a:endParaRPr lang="en-US" dirty="0"/>
          </a:p>
        </p:txBody>
      </p:sp>
      <p:sp>
        <p:nvSpPr>
          <p:cNvPr id="4" name="Rectangle 3">
            <a:extLst>
              <a:ext uri="{FF2B5EF4-FFF2-40B4-BE49-F238E27FC236}">
                <a16:creationId xmlns:a16="http://schemas.microsoft.com/office/drawing/2014/main" xmlns="" id="{2D7F756D-F665-4CEC-9ACB-1C6F4F85920D}"/>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Χαρακτηριστικά εξαρτημάτων και επιλογή</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xmlns="" id="{B850A7BA-B41C-4A38-87C9-9DC6814BE27A}"/>
              </a:ext>
            </a:extLst>
          </p:cNvPr>
          <p:cNvSpPr/>
          <p:nvPr/>
        </p:nvSpPr>
        <p:spPr>
          <a:xfrm>
            <a:off x="396313" y="1835731"/>
            <a:ext cx="6303073" cy="4524315"/>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Δοχεία αποθήκευσης</a:t>
            </a:r>
            <a:endParaRPr lang="en-US" sz="1600" b="1" dirty="0">
              <a:solidFill>
                <a:prstClr val="black"/>
              </a:solidFill>
            </a:endParaRPr>
          </a:p>
          <a:p>
            <a:pPr marL="541338" indent="-285750">
              <a:buFont typeface="Calibri" panose="020F0502020204030204" pitchFamily="34" charset="0"/>
              <a:buChar char="‒"/>
            </a:pPr>
            <a:r>
              <a:rPr lang="el-GR" sz="1600" b="1" dirty="0"/>
              <a:t>Στα μικρής κλίμακας ενεργά έμμεσα συστήματα χρησιμοποιούνται δοχεία υπό πίεση με μονή ή διπλή επίστρωση </a:t>
            </a:r>
          </a:p>
          <a:p>
            <a:pPr marL="541338" indent="-285750">
              <a:buFont typeface="Calibri" panose="020F0502020204030204" pitchFamily="34" charset="0"/>
              <a:buChar char="‒"/>
            </a:pPr>
            <a:r>
              <a:rPr lang="el-GR" sz="1600" dirty="0"/>
              <a:t>Περιλαμβάνονται βαλβίδες εκτόνωσης θερμοκρασίας και πίεσης</a:t>
            </a:r>
            <a:r>
              <a:rPr lang="en-US" sz="1600" dirty="0"/>
              <a:t>. </a:t>
            </a:r>
          </a:p>
          <a:p>
            <a:pPr marL="541338" indent="-285750">
              <a:buFont typeface="Calibri" panose="020F0502020204030204" pitchFamily="34" charset="0"/>
              <a:buChar char="‒"/>
            </a:pPr>
            <a:r>
              <a:rPr lang="el-GR" sz="1600" dirty="0"/>
              <a:t>Ράβδος </a:t>
            </a:r>
            <a:r>
              <a:rPr lang="el-GR" sz="1600" dirty="0" err="1"/>
              <a:t>ανοδίου</a:t>
            </a:r>
            <a:r>
              <a:rPr lang="el-GR" sz="1600" dirty="0"/>
              <a:t> εναντίον της διάβρωσης από τη δράση του νερού</a:t>
            </a:r>
            <a:r>
              <a:rPr lang="en-US" sz="1600" dirty="0"/>
              <a:t>. </a:t>
            </a:r>
            <a:r>
              <a:rPr lang="el-GR" sz="1600" dirty="0"/>
              <a:t>Ανίχνευση διαρροών</a:t>
            </a:r>
            <a:r>
              <a:rPr lang="en-US" sz="1600" dirty="0"/>
              <a:t>.</a:t>
            </a:r>
          </a:p>
          <a:p>
            <a:pPr marL="541338" indent="-285750">
              <a:buFont typeface="Calibri" panose="020F0502020204030204" pitchFamily="34" charset="0"/>
              <a:buChar char="‒"/>
            </a:pPr>
            <a:r>
              <a:rPr lang="el-GR" sz="1600" dirty="0"/>
              <a:t>Επιλογή στοιχείων θέρμανσης</a:t>
            </a:r>
            <a:r>
              <a:rPr lang="en-US" sz="1600" dirty="0"/>
              <a:t>.</a:t>
            </a:r>
          </a:p>
          <a:p>
            <a:pPr marL="541338" indent="-285750">
              <a:buFont typeface="Calibri" panose="020F0502020204030204" pitchFamily="34" charset="0"/>
              <a:buChar char="‒"/>
            </a:pPr>
            <a:r>
              <a:rPr lang="el-GR" sz="1600" dirty="0"/>
              <a:t>Μονωτικό υλικό και πάχος αυτού.</a:t>
            </a:r>
            <a:endParaRPr lang="en-US" sz="1600" dirty="0"/>
          </a:p>
          <a:p>
            <a:pPr marL="541338" indent="-285750">
              <a:buFont typeface="Calibri" panose="020F0502020204030204" pitchFamily="34" charset="0"/>
              <a:buChar char="‒"/>
            </a:pPr>
            <a:r>
              <a:rPr lang="el-GR" sz="1600" dirty="0"/>
              <a:t>Ποιότητα επένδυσης του δοχείου ενάντια στη διάβρωση.</a:t>
            </a:r>
            <a:endParaRPr lang="en-US" sz="1600" dirty="0"/>
          </a:p>
          <a:p>
            <a:pPr marL="541338" indent="-285750">
              <a:buFont typeface="Calibri" panose="020F0502020204030204" pitchFamily="34" charset="0"/>
              <a:buChar char="‒"/>
            </a:pPr>
            <a:r>
              <a:rPr lang="el-GR" sz="1600" dirty="0"/>
              <a:t>Σχεδιασμένο για να ευνοεί τη διαστρωμάτωση του νερού</a:t>
            </a:r>
            <a:endParaRPr lang="en-US" sz="1600" dirty="0"/>
          </a:p>
          <a:p>
            <a:pPr marL="541338" indent="-285750">
              <a:buFont typeface="Calibri" panose="020F0502020204030204" pitchFamily="34" charset="0"/>
              <a:buChar char="‒"/>
            </a:pPr>
            <a:r>
              <a:rPr lang="el-GR" sz="1600" dirty="0"/>
              <a:t>Αισθητήρας θερμοκρασίας και προστασία από την υπερθέρμανση</a:t>
            </a:r>
            <a:endParaRPr lang="en-US" sz="1600" dirty="0"/>
          </a:p>
          <a:p>
            <a:pPr marL="541338" indent="-285750">
              <a:buFont typeface="Calibri" panose="020F0502020204030204" pitchFamily="34" charset="0"/>
              <a:buChar char="‒"/>
            </a:pPr>
            <a:r>
              <a:rPr lang="el-GR" sz="1600" dirty="0"/>
              <a:t>Ευελιξία εγκατάστασης</a:t>
            </a:r>
            <a:r>
              <a:rPr lang="en-US" sz="1600" dirty="0"/>
              <a:t>(</a:t>
            </a:r>
            <a:r>
              <a:rPr lang="el-GR" sz="1600" dirty="0"/>
              <a:t>τύποι σύνδεσης και θέσεις</a:t>
            </a:r>
            <a:r>
              <a:rPr lang="en-US" sz="1600" dirty="0"/>
              <a:t>). </a:t>
            </a:r>
            <a:endParaRPr lang="en-US" sz="1600" b="1" dirty="0">
              <a:solidFill>
                <a:prstClr val="black"/>
              </a:solidFill>
            </a:endParaRPr>
          </a:p>
          <a:p>
            <a:pPr marL="541338" indent="-285750">
              <a:buFont typeface="Calibri" panose="020F0502020204030204" pitchFamily="34" charset="0"/>
              <a:buChar char="‒"/>
            </a:pPr>
            <a:r>
              <a:rPr lang="el-GR" sz="1600" b="1" dirty="0"/>
              <a:t>Παράμετροι απόδοσης που βρίσκονται στα τεχνικά φυλλάδια</a:t>
            </a:r>
            <a:r>
              <a:rPr lang="en-US" sz="1600" b="1" dirty="0"/>
              <a:t>:</a:t>
            </a:r>
          </a:p>
          <a:p>
            <a:pPr marL="801688" lvl="1" indent="-285750">
              <a:buFont typeface="Arial" panose="020B0604020202020204" pitchFamily="34" charset="0"/>
              <a:buChar char="."/>
            </a:pPr>
            <a:r>
              <a:rPr lang="el-GR" sz="1600" dirty="0"/>
              <a:t>Χωρητικότητα</a:t>
            </a:r>
            <a:r>
              <a:rPr lang="en-US" sz="1600" dirty="0"/>
              <a:t>, </a:t>
            </a:r>
            <a:r>
              <a:rPr lang="el-GR" sz="1600" dirty="0"/>
              <a:t>διαστάσεις</a:t>
            </a:r>
            <a:r>
              <a:rPr lang="en-US" sz="1600" dirty="0"/>
              <a:t>, </a:t>
            </a:r>
            <a:r>
              <a:rPr lang="el-GR" sz="1600" dirty="0"/>
              <a:t>θέση των στοιχείων</a:t>
            </a:r>
            <a:r>
              <a:rPr lang="en-US" sz="1600" dirty="0"/>
              <a:t>, </a:t>
            </a:r>
            <a:r>
              <a:rPr lang="el-GR" sz="1600" dirty="0"/>
              <a:t>βάρος</a:t>
            </a:r>
            <a:r>
              <a:rPr lang="en-US" sz="1600" dirty="0"/>
              <a:t>.</a:t>
            </a:r>
          </a:p>
          <a:p>
            <a:pPr marL="801688" lvl="1" indent="-285750">
              <a:buFont typeface="Arial" panose="020B0604020202020204" pitchFamily="34" charset="0"/>
              <a:buChar char="."/>
            </a:pPr>
            <a:r>
              <a:rPr lang="el-GR" sz="1600" dirty="0">
                <a:solidFill>
                  <a:prstClr val="black"/>
                </a:solidFill>
              </a:rPr>
              <a:t>Απώλειες θερμότητας</a:t>
            </a:r>
            <a:r>
              <a:rPr lang="en-US" sz="1600" dirty="0">
                <a:solidFill>
                  <a:prstClr val="black"/>
                </a:solidFill>
              </a:rPr>
              <a:t>. </a:t>
            </a:r>
            <a:r>
              <a:rPr lang="el-GR" sz="1600" dirty="0">
                <a:solidFill>
                  <a:prstClr val="black"/>
                </a:solidFill>
              </a:rPr>
              <a:t>Αντίσταση στη ροή θερμότητας</a:t>
            </a:r>
            <a:r>
              <a:rPr lang="en-US" sz="1600" dirty="0">
                <a:solidFill>
                  <a:prstClr val="black"/>
                </a:solidFill>
              </a:rPr>
              <a:t>(R-</a:t>
            </a:r>
            <a:r>
              <a:rPr lang="el-GR" sz="1600" dirty="0">
                <a:solidFill>
                  <a:prstClr val="black"/>
                </a:solidFill>
              </a:rPr>
              <a:t>σταθερά</a:t>
            </a:r>
            <a:r>
              <a:rPr lang="en-US" sz="1600" dirty="0">
                <a:solidFill>
                  <a:prstClr val="black"/>
                </a:solidFill>
              </a:rPr>
              <a:t>).</a:t>
            </a:r>
          </a:p>
          <a:p>
            <a:pPr marL="801688" lvl="1" indent="-285750">
              <a:buFont typeface="Arial" panose="020B0604020202020204" pitchFamily="34" charset="0"/>
              <a:buChar char="."/>
            </a:pPr>
            <a:r>
              <a:rPr lang="el-GR" sz="1600" dirty="0">
                <a:solidFill>
                  <a:prstClr val="black"/>
                </a:solidFill>
              </a:rPr>
              <a:t>Πίεση λειτουργίας και πτώση πίεσης στην αλλαγή της ροής</a:t>
            </a:r>
            <a:endParaRPr lang="en-US" sz="1600" dirty="0">
              <a:solidFill>
                <a:prstClr val="black"/>
              </a:solidFill>
            </a:endParaRPr>
          </a:p>
          <a:p>
            <a:pPr marL="801688" lvl="1" indent="-285750">
              <a:buFont typeface="Arial" panose="020B0604020202020204" pitchFamily="34" charset="0"/>
              <a:buChar char="."/>
            </a:pPr>
            <a:r>
              <a:rPr lang="el-GR" sz="1600" dirty="0">
                <a:solidFill>
                  <a:prstClr val="black"/>
                </a:solidFill>
              </a:rPr>
              <a:t>Πτώση πίεσης</a:t>
            </a:r>
            <a:r>
              <a:rPr lang="en-US" sz="1600" dirty="0">
                <a:solidFill>
                  <a:prstClr val="black"/>
                </a:solidFill>
              </a:rPr>
              <a:t>.</a:t>
            </a:r>
          </a:p>
        </p:txBody>
      </p:sp>
      <p:sp>
        <p:nvSpPr>
          <p:cNvPr id="9" name="Rectangle 8">
            <a:extLst>
              <a:ext uri="{FF2B5EF4-FFF2-40B4-BE49-F238E27FC236}">
                <a16:creationId xmlns:a16="http://schemas.microsoft.com/office/drawing/2014/main" xmlns="" id="{6123721A-46BE-41F8-A5AE-29E846B8EC04}"/>
              </a:ext>
            </a:extLst>
          </p:cNvPr>
          <p:cNvSpPr/>
          <p:nvPr/>
        </p:nvSpPr>
        <p:spPr>
          <a:xfrm>
            <a:off x="7078743" y="2226446"/>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EXAMPLE</a:t>
            </a:r>
          </a:p>
        </p:txBody>
      </p:sp>
      <p:pic>
        <p:nvPicPr>
          <p:cNvPr id="11" name="Picture 10">
            <a:extLst>
              <a:ext uri="{FF2B5EF4-FFF2-40B4-BE49-F238E27FC236}">
                <a16:creationId xmlns:a16="http://schemas.microsoft.com/office/drawing/2014/main" xmlns="" id="{33AC7A91-E239-4F39-8AE5-492D06FF63F0}"/>
              </a:ext>
            </a:extLst>
          </p:cNvPr>
          <p:cNvPicPr>
            <a:picLocks noChangeAspect="1"/>
          </p:cNvPicPr>
          <p:nvPr/>
        </p:nvPicPr>
        <p:blipFill>
          <a:blip r:embed="rId2"/>
          <a:stretch>
            <a:fillRect/>
          </a:stretch>
        </p:blipFill>
        <p:spPr>
          <a:xfrm>
            <a:off x="6699386" y="2565000"/>
            <a:ext cx="2048301" cy="3312000"/>
          </a:xfrm>
          <a:prstGeom prst="rect">
            <a:avLst/>
          </a:prstGeom>
          <a:ln>
            <a:solidFill>
              <a:schemeClr val="tx1"/>
            </a:solidFill>
          </a:ln>
        </p:spPr>
      </p:pic>
    </p:spTree>
    <p:extLst>
      <p:ext uri="{BB962C8B-B14F-4D97-AF65-F5344CB8AC3E}">
        <p14:creationId xmlns:p14="http://schemas.microsoft.com/office/powerpoint/2010/main" val="671711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 </a:t>
            </a:r>
            <a:r>
              <a:rPr lang="el-GR" b="1" dirty="0"/>
              <a:t>Επιλογή κατάλληλης τεχνολογίας</a:t>
            </a:r>
            <a:endParaRPr lang="es-ES" dirty="0"/>
          </a:p>
        </p:txBody>
      </p:sp>
      <p:sp>
        <p:nvSpPr>
          <p:cNvPr id="4" name="Rectangle 3">
            <a:extLst>
              <a:ext uri="{FF2B5EF4-FFF2-40B4-BE49-F238E27FC236}">
                <a16:creationId xmlns:a16="http://schemas.microsoft.com/office/drawing/2014/main" xmlns="" id="{417BEA1C-C9EB-4F32-B461-5B1D763525F5}"/>
              </a:ext>
            </a:extLst>
          </p:cNvPr>
          <p:cNvSpPr/>
          <p:nvPr/>
        </p:nvSpPr>
        <p:spPr>
          <a:xfrm>
            <a:off x="726284" y="1901649"/>
            <a:ext cx="5285716" cy="4770537"/>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Αντλιοστάσια</a:t>
            </a:r>
            <a:endParaRPr lang="en-US" sz="1600" b="1" dirty="0">
              <a:solidFill>
                <a:prstClr val="black"/>
              </a:solidFill>
            </a:endParaRPr>
          </a:p>
          <a:p>
            <a:pPr marL="541338" indent="-285750">
              <a:buFont typeface="Calibri" panose="020F0502020204030204" pitchFamily="34" charset="0"/>
              <a:buChar char="‒"/>
            </a:pPr>
            <a:r>
              <a:rPr lang="el-GR" sz="1600" dirty="0"/>
              <a:t>Μικρής κλίμακας ενεργά και έμμεσα συστήματα χρησιμοποιούν αντλιοστάσια</a:t>
            </a:r>
            <a:r>
              <a:rPr lang="en-US" sz="1600" dirty="0"/>
              <a:t>. </a:t>
            </a:r>
            <a:r>
              <a:rPr lang="el-GR" sz="1600" dirty="0"/>
              <a:t>Αποτελούνται από όλα τα απαραίτητα στοιχεία για ένα κλειστό δίκτυο ( πρωτεύον δίκτυο) .</a:t>
            </a:r>
            <a:r>
              <a:rPr lang="en-US" sz="1600" dirty="0"/>
              <a:t> </a:t>
            </a:r>
            <a:r>
              <a:rPr lang="el-GR" sz="1600" b="1" dirty="0"/>
              <a:t>Αντλία</a:t>
            </a:r>
            <a:r>
              <a:rPr lang="en-US" sz="1600" b="1" dirty="0"/>
              <a:t>, </a:t>
            </a:r>
            <a:r>
              <a:rPr lang="el-GR" sz="1600" b="1" dirty="0"/>
              <a:t>το φρένο βαρύτητας</a:t>
            </a:r>
            <a:r>
              <a:rPr lang="en-US" sz="1600" b="1" dirty="0"/>
              <a:t>, </a:t>
            </a:r>
            <a:r>
              <a:rPr lang="el-GR" sz="1600" b="1" dirty="0"/>
              <a:t>βαλβίδα </a:t>
            </a:r>
            <a:r>
              <a:rPr lang="el-GR" sz="1600" b="1" dirty="0" err="1"/>
              <a:t>αποσυμπίεσης</a:t>
            </a:r>
            <a:r>
              <a:rPr lang="el-GR" sz="1600" b="1" dirty="0"/>
              <a:t> ασφαλείας</a:t>
            </a:r>
            <a:r>
              <a:rPr lang="en-US" sz="1600" b="1" dirty="0"/>
              <a:t>, </a:t>
            </a:r>
            <a:r>
              <a:rPr lang="el-GR" sz="1600" b="1" dirty="0"/>
              <a:t>μανόμετρο</a:t>
            </a:r>
            <a:r>
              <a:rPr lang="en-US" sz="1600" b="1" dirty="0"/>
              <a:t>, </a:t>
            </a:r>
            <a:r>
              <a:rPr lang="el-GR" sz="1600" b="1" dirty="0"/>
              <a:t>βαλβίδες ροής και </a:t>
            </a:r>
            <a:r>
              <a:rPr lang="el-GR" sz="1600" b="1" dirty="0" err="1"/>
              <a:t>αντεπίστροφες</a:t>
            </a:r>
            <a:r>
              <a:rPr lang="en-US" sz="1600" b="1" dirty="0"/>
              <a:t>, </a:t>
            </a:r>
            <a:r>
              <a:rPr lang="el-GR" sz="1600" b="1" dirty="0"/>
              <a:t>ενσωματωμένο θερμόμετρο</a:t>
            </a:r>
            <a:r>
              <a:rPr lang="en-US" sz="1600" b="1" dirty="0"/>
              <a:t>, </a:t>
            </a:r>
            <a:r>
              <a:rPr lang="el-GR" sz="1600" b="1" dirty="0"/>
              <a:t>ρυθμιζόμενο ροόμετρο και θερμική προστασία</a:t>
            </a:r>
            <a:r>
              <a:rPr lang="en-US" sz="1600" dirty="0"/>
              <a:t>.</a:t>
            </a:r>
            <a:r>
              <a:rPr lang="en-US" sz="1600" dirty="0">
                <a:solidFill>
                  <a:prstClr val="black"/>
                </a:solidFill>
              </a:rPr>
              <a:t> </a:t>
            </a:r>
          </a:p>
          <a:p>
            <a:pPr marL="541338" indent="-285750">
              <a:buFont typeface="Calibri" panose="020F0502020204030204" pitchFamily="34" charset="0"/>
              <a:buChar char="‒"/>
            </a:pPr>
            <a:r>
              <a:rPr lang="el-GR" sz="1600" dirty="0">
                <a:solidFill>
                  <a:prstClr val="black"/>
                </a:solidFill>
              </a:rPr>
              <a:t>Πολλαπλή σχεδίαση</a:t>
            </a:r>
            <a:r>
              <a:rPr lang="en-US" sz="1600" dirty="0">
                <a:solidFill>
                  <a:prstClr val="black"/>
                </a:solidFill>
              </a:rPr>
              <a:t>: </a:t>
            </a:r>
            <a:r>
              <a:rPr lang="el-GR" sz="1600" dirty="0">
                <a:solidFill>
                  <a:prstClr val="black"/>
                </a:solidFill>
              </a:rPr>
              <a:t>άλλες αντλίες μπορεί να περιλαμβάνουν το ελεγκτή</a:t>
            </a:r>
            <a:r>
              <a:rPr lang="en-US" sz="1600" dirty="0">
                <a:solidFill>
                  <a:prstClr val="black"/>
                </a:solidFill>
              </a:rPr>
              <a:t>.</a:t>
            </a:r>
            <a:endParaRPr lang="en-US" sz="1600" dirty="0"/>
          </a:p>
          <a:p>
            <a:pPr marL="541338" indent="-285750">
              <a:buFont typeface="Calibri" panose="020F0502020204030204" pitchFamily="34" charset="0"/>
              <a:buChar char="‒"/>
            </a:pPr>
            <a:r>
              <a:rPr lang="el-GR" sz="1600" b="1" dirty="0"/>
              <a:t>Η αντλία πρέπει να έχει κατάλληλης ροής και ισχύος ώστε να μπορεί να ξεπερνά την πτώση πίεσης που προκαλείται  από τους συλλέκτες, τις σωληνώσεις, το δοχείο νερού, τις βαλβίδες και τα εξαρτήματα.</a:t>
            </a:r>
            <a:endParaRPr lang="en-US" sz="1600" b="1" dirty="0"/>
          </a:p>
          <a:p>
            <a:pPr marL="541338" indent="-285750">
              <a:buFont typeface="Calibri" panose="020F0502020204030204" pitchFamily="34" charset="0"/>
              <a:buChar char="‒"/>
            </a:pPr>
            <a:r>
              <a:rPr lang="el-GR" sz="1600" dirty="0">
                <a:solidFill>
                  <a:prstClr val="black"/>
                </a:solidFill>
              </a:rPr>
              <a:t>Οι αντλίες συνήθως υπολογίζονται για ένα δοχείο. Αλλά και πιο πολύπλοκα συστήματα μπορούν να σχεδιαστούν </a:t>
            </a:r>
            <a:endParaRPr lang="en-US" sz="1600" dirty="0"/>
          </a:p>
          <a:p>
            <a:pPr marL="541338" indent="-285750">
              <a:buFont typeface="Calibri" panose="020F0502020204030204" pitchFamily="34" charset="0"/>
              <a:buChar char="‒"/>
            </a:pPr>
            <a:endParaRPr lang="en-US" sz="1600" dirty="0"/>
          </a:p>
        </p:txBody>
      </p:sp>
      <p:sp>
        <p:nvSpPr>
          <p:cNvPr id="5" name="Rectangle 4">
            <a:extLst>
              <a:ext uri="{FF2B5EF4-FFF2-40B4-BE49-F238E27FC236}">
                <a16:creationId xmlns:a16="http://schemas.microsoft.com/office/drawing/2014/main" xmlns="" id="{67CFE625-2647-4FF7-B483-F36C74951545}"/>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Χαρακτηριστικά εξαρτημάτων και επιλογή</a:t>
            </a:r>
            <a:r>
              <a:rPr lang="en-US" b="1" dirty="0">
                <a:solidFill>
                  <a:prstClr val="black"/>
                </a:solidFill>
                <a:cs typeface="Arial" pitchFamily="34" charset="0"/>
              </a:rPr>
              <a:t>.</a:t>
            </a:r>
            <a:endParaRPr lang="en-US" b="1" dirty="0"/>
          </a:p>
        </p:txBody>
      </p:sp>
      <p:pic>
        <p:nvPicPr>
          <p:cNvPr id="9" name="Picture 8"/>
          <p:cNvPicPr>
            <a:picLocks noChangeAspect="1"/>
          </p:cNvPicPr>
          <p:nvPr/>
        </p:nvPicPr>
        <p:blipFill>
          <a:blip r:embed="rId2"/>
          <a:stretch>
            <a:fillRect/>
          </a:stretch>
        </p:blipFill>
        <p:spPr>
          <a:xfrm>
            <a:off x="5796000" y="1733403"/>
            <a:ext cx="2868680" cy="3823951"/>
          </a:xfrm>
          <a:prstGeom prst="rect">
            <a:avLst/>
          </a:prstGeom>
          <a:ln>
            <a:solidFill>
              <a:schemeClr val="tx1"/>
            </a:solidFill>
          </a:ln>
        </p:spPr>
      </p:pic>
      <p:sp>
        <p:nvSpPr>
          <p:cNvPr id="12" name="Rectangle 11"/>
          <p:cNvSpPr/>
          <p:nvPr/>
        </p:nvSpPr>
        <p:spPr>
          <a:xfrm>
            <a:off x="2196000" y="625350"/>
            <a:ext cx="7938396" cy="584775"/>
          </a:xfrm>
          <a:prstGeom prst="rect">
            <a:avLst/>
          </a:prstGeom>
        </p:spPr>
        <p:txBody>
          <a:bodyPr wrap="square">
            <a:spAutoFit/>
          </a:bodyPr>
          <a:lstStyle/>
          <a:p>
            <a:pPr marL="542925" lvl="1"/>
            <a:r>
              <a:rPr lang="en-US" sz="1600" dirty="0">
                <a:solidFill>
                  <a:prstClr val="black"/>
                </a:solidFill>
              </a:rPr>
              <a:t>tank. However, combining stations more complex SWH installations can be “solved”: SWH with two tanks, with two collector arrays, etc. </a:t>
            </a:r>
          </a:p>
        </p:txBody>
      </p:sp>
      <p:sp>
        <p:nvSpPr>
          <p:cNvPr id="13" name="Rectangle 12">
            <a:extLst>
              <a:ext uri="{FF2B5EF4-FFF2-40B4-BE49-F238E27FC236}">
                <a16:creationId xmlns:a16="http://schemas.microsoft.com/office/drawing/2014/main" xmlns="" id="{6123721A-46BE-41F8-A5AE-29E846B8EC04}"/>
              </a:ext>
            </a:extLst>
          </p:cNvPr>
          <p:cNvSpPr/>
          <p:nvPr/>
        </p:nvSpPr>
        <p:spPr>
          <a:xfrm>
            <a:off x="7201887" y="1536593"/>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EXAMPLE</a:t>
            </a:r>
          </a:p>
        </p:txBody>
      </p:sp>
    </p:spTree>
    <p:extLst>
      <p:ext uri="{BB962C8B-B14F-4D97-AF65-F5344CB8AC3E}">
        <p14:creationId xmlns:p14="http://schemas.microsoft.com/office/powerpoint/2010/main" val="430360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D65A0F-9674-4A47-9F93-1A019CC47357}"/>
              </a:ext>
            </a:extLst>
          </p:cNvPr>
          <p:cNvSpPr>
            <a:spLocks noGrp="1"/>
          </p:cNvSpPr>
          <p:nvPr>
            <p:ph type="title"/>
          </p:nvPr>
        </p:nvSpPr>
        <p:spPr/>
        <p:txBody>
          <a:bodyPr>
            <a:normAutofit/>
          </a:bodyPr>
          <a:lstStyle/>
          <a:p>
            <a:r>
              <a:rPr lang="el-GR" b="1" dirty="0"/>
              <a:t>Περιεχόμενο </a:t>
            </a:r>
            <a:endParaRPr lang="en-US" b="1" dirty="0"/>
          </a:p>
        </p:txBody>
      </p:sp>
      <p:sp>
        <p:nvSpPr>
          <p:cNvPr id="4" name="Rectangle 3">
            <a:extLst>
              <a:ext uri="{FF2B5EF4-FFF2-40B4-BE49-F238E27FC236}">
                <a16:creationId xmlns:a16="http://schemas.microsoft.com/office/drawing/2014/main" xmlns="" id="{255624FF-ED07-4B3A-835B-B204D00828A4}"/>
              </a:ext>
            </a:extLst>
          </p:cNvPr>
          <p:cNvSpPr/>
          <p:nvPr/>
        </p:nvSpPr>
        <p:spPr>
          <a:xfrm>
            <a:off x="684000" y="1557000"/>
            <a:ext cx="7991688" cy="3785652"/>
          </a:xfrm>
          <a:prstGeom prst="rect">
            <a:avLst/>
          </a:prstGeom>
        </p:spPr>
        <p:txBody>
          <a:bodyPr wrap="square">
            <a:spAutoFit/>
          </a:bodyPr>
          <a:lstStyle/>
          <a:p>
            <a:r>
              <a:rPr lang="el-GR" sz="1600" dirty="0">
                <a:latin typeface="+mj-lt"/>
                <a:cs typeface="Arial" pitchFamily="34" charset="0"/>
              </a:rPr>
              <a:t>Σε αύτη την ενότητα θα καλύψετε την ύλη  για</a:t>
            </a:r>
            <a:r>
              <a:rPr lang="en-US" sz="1600" dirty="0">
                <a:latin typeface="+mj-lt"/>
                <a:cs typeface="Arial" pitchFamily="34" charset="0"/>
              </a:rPr>
              <a:t>:</a:t>
            </a:r>
          </a:p>
          <a:p>
            <a:endParaRPr lang="en-US" sz="1600" b="1" dirty="0">
              <a:solidFill>
                <a:prstClr val="black"/>
              </a:solidFill>
              <a:latin typeface="+mj-lt"/>
              <a:cs typeface="Arial" pitchFamily="34" charset="0"/>
            </a:endParaRPr>
          </a:p>
          <a:p>
            <a:pPr marL="342900" indent="-342900">
              <a:buFont typeface="+mj-lt"/>
              <a:buAutoNum type="arabicPeriod"/>
            </a:pPr>
            <a:r>
              <a:rPr lang="el-GR" sz="1600" b="1" dirty="0">
                <a:solidFill>
                  <a:prstClr val="black"/>
                </a:solidFill>
                <a:latin typeface="+mj-lt"/>
                <a:cs typeface="Arial" pitchFamily="34" charset="0"/>
              </a:rPr>
              <a:t>ΟΙΚΙΑΚΑ ΗΛΙΑΚΑ ΘΕΡΜΙΚΑ ΣΥΣΤΗΜΑΤΑ</a:t>
            </a:r>
            <a:r>
              <a:rPr lang="en-US" sz="1600" b="1" dirty="0">
                <a:solidFill>
                  <a:prstClr val="black"/>
                </a:solidFill>
                <a:latin typeface="+mj-lt"/>
                <a:cs typeface="Arial" pitchFamily="34" charset="0"/>
              </a:rPr>
              <a:t> (DSWH). </a:t>
            </a:r>
            <a:r>
              <a:rPr lang="el-GR" sz="1600" b="1" dirty="0">
                <a:solidFill>
                  <a:prstClr val="black"/>
                </a:solidFill>
                <a:latin typeface="+mj-lt"/>
                <a:cs typeface="Arial" pitchFamily="34" charset="0"/>
              </a:rPr>
              <a:t>ΓΕΝΙΚΑ ΤΕΧΝΙΚΑ ΧΑΡΑΚΤΗΡΙΣΤΙΚΑ</a:t>
            </a:r>
            <a:endParaRPr lang="en-US" sz="1600" b="1" dirty="0">
              <a:solidFill>
                <a:prstClr val="black"/>
              </a:solidFill>
              <a:latin typeface="+mj-lt"/>
              <a:cs typeface="Arial" pitchFamily="34" charset="0"/>
            </a:endParaRPr>
          </a:p>
          <a:p>
            <a:pPr marL="742950" lvl="1" indent="-285750">
              <a:buFont typeface="Wingdings" panose="05000000000000000000" pitchFamily="2" charset="2"/>
              <a:buChar char="Ø"/>
            </a:pPr>
            <a:r>
              <a:rPr lang="el-GR" sz="1600" dirty="0">
                <a:solidFill>
                  <a:prstClr val="black"/>
                </a:solidFill>
                <a:latin typeface="+mj-lt"/>
                <a:cs typeface="Arial" pitchFamily="34" charset="0"/>
              </a:rPr>
              <a:t>Αρχές</a:t>
            </a:r>
            <a:r>
              <a:rPr lang="en-US" sz="1600" dirty="0">
                <a:solidFill>
                  <a:prstClr val="black"/>
                </a:solidFill>
                <a:latin typeface="+mj-lt"/>
                <a:cs typeface="Arial" pitchFamily="34" charset="0"/>
              </a:rPr>
              <a:t>.</a:t>
            </a:r>
          </a:p>
          <a:p>
            <a:pPr marL="742950" lvl="1" indent="-285750">
              <a:buFont typeface="Wingdings" panose="05000000000000000000" pitchFamily="2" charset="2"/>
              <a:buChar char="Ø"/>
            </a:pPr>
            <a:r>
              <a:rPr lang="el-GR" sz="1600" dirty="0">
                <a:solidFill>
                  <a:prstClr val="black"/>
                </a:solidFill>
                <a:latin typeface="+mj-lt"/>
                <a:cs typeface="Arial" pitchFamily="34" charset="0"/>
              </a:rPr>
              <a:t>Γενικά χαρακτηριστικά μικρών συστημάτων.</a:t>
            </a:r>
            <a:endParaRPr lang="en-US" sz="1600" dirty="0">
              <a:solidFill>
                <a:prstClr val="black"/>
              </a:solidFill>
              <a:latin typeface="+mj-lt"/>
              <a:cs typeface="Arial" pitchFamily="34" charset="0"/>
            </a:endParaRPr>
          </a:p>
          <a:p>
            <a:pPr marL="342900" indent="-342900">
              <a:buFont typeface="+mj-lt"/>
              <a:buAutoNum type="arabicPeriod"/>
            </a:pPr>
            <a:r>
              <a:rPr lang="el-GR" sz="1600" b="1" dirty="0">
                <a:solidFill>
                  <a:prstClr val="black"/>
                </a:solidFill>
                <a:latin typeface="+mj-lt"/>
                <a:cs typeface="Arial" pitchFamily="34" charset="0"/>
              </a:rPr>
              <a:t>ΕΠΙΛΟΓΗ ΚΑΤΑΛΛΗΛΗΣ ΤΕΧΝΟΛΟΓΙΑΣ</a:t>
            </a:r>
            <a:endParaRPr lang="en-US" sz="1600" b="1" dirty="0">
              <a:solidFill>
                <a:prstClr val="black"/>
              </a:solidFill>
              <a:latin typeface="+mj-lt"/>
              <a:cs typeface="Arial" pitchFamily="34" charset="0"/>
            </a:endParaRPr>
          </a:p>
          <a:p>
            <a:pPr marL="742950" lvl="1" indent="-285750">
              <a:buFont typeface="Wingdings" panose="05000000000000000000" pitchFamily="2" charset="2"/>
              <a:buChar char="Ø"/>
            </a:pPr>
            <a:r>
              <a:rPr lang="el-GR" sz="1600" dirty="0">
                <a:solidFill>
                  <a:prstClr val="black"/>
                </a:solidFill>
                <a:latin typeface="+mj-lt"/>
                <a:cs typeface="Arial" pitchFamily="34" charset="0"/>
              </a:rPr>
              <a:t>5 βασικές τεχνολογίες</a:t>
            </a:r>
            <a:r>
              <a:rPr lang="en-US" sz="1600" dirty="0">
                <a:solidFill>
                  <a:prstClr val="black"/>
                </a:solidFill>
                <a:latin typeface="+mj-lt"/>
                <a:cs typeface="Arial" pitchFamily="34" charset="0"/>
              </a:rPr>
              <a:t>.</a:t>
            </a:r>
          </a:p>
          <a:p>
            <a:pPr marL="742950" lvl="1" indent="-285750">
              <a:buFont typeface="Wingdings" panose="05000000000000000000" pitchFamily="2" charset="2"/>
              <a:buChar char="Ø"/>
            </a:pPr>
            <a:r>
              <a:rPr lang="el-GR" sz="1600" dirty="0">
                <a:solidFill>
                  <a:prstClr val="black"/>
                </a:solidFill>
                <a:latin typeface="+mj-lt"/>
                <a:cs typeface="Arial" pitchFamily="34" charset="0"/>
              </a:rPr>
              <a:t>Παραλλαγές σχεδιασμού για ποικίλες εφαρμογές</a:t>
            </a:r>
            <a:r>
              <a:rPr lang="en-US" sz="1600" dirty="0">
                <a:solidFill>
                  <a:prstClr val="black"/>
                </a:solidFill>
                <a:latin typeface="+mj-lt"/>
                <a:cs typeface="Arial" pitchFamily="34" charset="0"/>
              </a:rPr>
              <a:t>.</a:t>
            </a:r>
          </a:p>
          <a:p>
            <a:pPr marL="742950" lvl="1" indent="-285750">
              <a:buFont typeface="Wingdings" panose="05000000000000000000" pitchFamily="2" charset="2"/>
              <a:buChar char="Ø"/>
            </a:pPr>
            <a:r>
              <a:rPr lang="el-GR" sz="1600" dirty="0">
                <a:solidFill>
                  <a:prstClr val="black"/>
                </a:solidFill>
                <a:latin typeface="+mj-lt"/>
                <a:cs typeface="Arial" pitchFamily="34" charset="0"/>
              </a:rPr>
              <a:t>Χαρακτηριστικά εξαρτημάτων και επιλογή.</a:t>
            </a:r>
            <a:endParaRPr lang="en-US" sz="1600" dirty="0">
              <a:solidFill>
                <a:prstClr val="black"/>
              </a:solidFill>
              <a:latin typeface="+mj-lt"/>
              <a:cs typeface="Arial" pitchFamily="34" charset="0"/>
            </a:endParaRPr>
          </a:p>
          <a:p>
            <a:pPr marL="342900" indent="-342900">
              <a:buFont typeface="+mj-lt"/>
              <a:buAutoNum type="arabicPeriod"/>
            </a:pPr>
            <a:r>
              <a:rPr lang="el-GR" sz="1600" b="1" dirty="0">
                <a:solidFill>
                  <a:prstClr val="black"/>
                </a:solidFill>
                <a:latin typeface="+mj-lt"/>
                <a:cs typeface="Arial" pitchFamily="34" charset="0"/>
              </a:rPr>
              <a:t>ΔΙΑΣΤΑΣΙΟΛΟΓΗΣΗ ΣΥΣΤΗΜΑΤΩΝ</a:t>
            </a:r>
            <a:endParaRPr lang="en-US" sz="1600" b="1" dirty="0">
              <a:solidFill>
                <a:prstClr val="black"/>
              </a:solidFill>
              <a:latin typeface="+mj-lt"/>
              <a:cs typeface="Arial" pitchFamily="34" charset="0"/>
            </a:endParaRPr>
          </a:p>
          <a:p>
            <a:pPr marL="742950" lvl="1" indent="-285750">
              <a:buFont typeface="Wingdings" panose="05000000000000000000" pitchFamily="2" charset="2"/>
              <a:buChar char="Ø"/>
            </a:pPr>
            <a:r>
              <a:rPr lang="el-GR" sz="1600" dirty="0">
                <a:solidFill>
                  <a:prstClr val="black"/>
                </a:solidFill>
                <a:latin typeface="+mj-lt"/>
                <a:cs typeface="Arial" pitchFamily="34" charset="0"/>
              </a:rPr>
              <a:t>Αρχές </a:t>
            </a:r>
            <a:r>
              <a:rPr lang="el-GR" sz="1600" dirty="0" smtClean="0">
                <a:solidFill>
                  <a:prstClr val="black"/>
                </a:solidFill>
                <a:latin typeface="+mj-lt"/>
                <a:cs typeface="Arial" pitchFamily="34" charset="0"/>
              </a:rPr>
              <a:t>διαστασιολόγησης</a:t>
            </a:r>
            <a:r>
              <a:rPr lang="en-US" sz="1600" dirty="0" smtClean="0">
                <a:solidFill>
                  <a:prstClr val="black"/>
                </a:solidFill>
                <a:latin typeface="+mj-lt"/>
                <a:cs typeface="Arial" pitchFamily="34" charset="0"/>
              </a:rPr>
              <a:t>.</a:t>
            </a:r>
            <a:endParaRPr lang="en-US" sz="1600" dirty="0">
              <a:solidFill>
                <a:prstClr val="black"/>
              </a:solidFill>
              <a:latin typeface="+mj-lt"/>
              <a:cs typeface="Arial" pitchFamily="34" charset="0"/>
            </a:endParaRPr>
          </a:p>
          <a:p>
            <a:pPr marL="742950" lvl="1" indent="-285750">
              <a:buFont typeface="Wingdings" panose="05000000000000000000" pitchFamily="2" charset="2"/>
              <a:buChar char="Ø"/>
            </a:pPr>
            <a:r>
              <a:rPr lang="el-GR" sz="1600" dirty="0">
                <a:solidFill>
                  <a:prstClr val="black"/>
                </a:solidFill>
                <a:latin typeface="+mj-lt"/>
                <a:cs typeface="Arial" pitchFamily="34" charset="0"/>
              </a:rPr>
              <a:t>Χρήση λογισμικού προσομοίωσης για γρήγορη ανάλυση και διαστασιολόγηση.</a:t>
            </a:r>
            <a:endParaRPr lang="en-US" sz="1600" dirty="0">
              <a:solidFill>
                <a:prstClr val="black"/>
              </a:solidFill>
              <a:latin typeface="+mj-lt"/>
              <a:cs typeface="Arial" pitchFamily="34" charset="0"/>
            </a:endParaRPr>
          </a:p>
          <a:p>
            <a:pPr marL="342900" indent="-342900">
              <a:buFont typeface="+mj-lt"/>
              <a:buAutoNum type="arabicPeriod"/>
            </a:pPr>
            <a:r>
              <a:rPr lang="el-GR" sz="1600" b="1" dirty="0">
                <a:solidFill>
                  <a:prstClr val="black"/>
                </a:solidFill>
                <a:cs typeface="Arial" pitchFamily="34" charset="0"/>
              </a:rPr>
              <a:t>ΕΚΤΙΜΗΣΗ ΚΟΣΤΟΥΣ</a:t>
            </a:r>
            <a:endParaRPr lang="en-US" sz="1600" b="1" dirty="0">
              <a:solidFill>
                <a:prstClr val="black"/>
              </a:solidFill>
              <a:cs typeface="Arial" pitchFamily="34" charset="0"/>
            </a:endParaRPr>
          </a:p>
          <a:p>
            <a:pPr marL="742950" lvl="1" indent="-285750">
              <a:buFont typeface="Wingdings" panose="05000000000000000000" pitchFamily="2" charset="2"/>
              <a:buChar char="Ø"/>
            </a:pPr>
            <a:r>
              <a:rPr lang="el-GR" sz="1600" dirty="0">
                <a:solidFill>
                  <a:prstClr val="black"/>
                </a:solidFill>
                <a:cs typeface="Arial" pitchFamily="34" charset="0"/>
              </a:rPr>
              <a:t>Βασική οικονομική ανάλυση</a:t>
            </a:r>
            <a:r>
              <a:rPr lang="en-US" sz="1600" dirty="0">
                <a:solidFill>
                  <a:prstClr val="black"/>
                </a:solidFill>
                <a:cs typeface="Arial" pitchFamily="34" charset="0"/>
              </a:rPr>
              <a:t>.</a:t>
            </a:r>
          </a:p>
          <a:p>
            <a:pPr marL="742950" lvl="1" indent="-285750">
              <a:buFont typeface="Wingdings" panose="05000000000000000000" pitchFamily="2" charset="2"/>
              <a:buChar char="Ø"/>
            </a:pPr>
            <a:r>
              <a:rPr lang="el-GR" sz="1600" dirty="0">
                <a:solidFill>
                  <a:prstClr val="black"/>
                </a:solidFill>
                <a:cs typeface="Arial" pitchFamily="34" charset="0"/>
              </a:rPr>
              <a:t>Παραδείγματα προσομοίωσης</a:t>
            </a:r>
            <a:r>
              <a:rPr lang="en-US" sz="1600" dirty="0">
                <a:solidFill>
                  <a:prstClr val="black"/>
                </a:solidFill>
                <a:cs typeface="Arial" pitchFamily="34" charset="0"/>
              </a:rPr>
              <a:t>.</a:t>
            </a:r>
          </a:p>
        </p:txBody>
      </p:sp>
    </p:spTree>
    <p:extLst>
      <p:ext uri="{BB962C8B-B14F-4D97-AF65-F5344CB8AC3E}">
        <p14:creationId xmlns:p14="http://schemas.microsoft.com/office/powerpoint/2010/main" val="1526529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730150" y="2183053"/>
            <a:ext cx="6480000" cy="4255440"/>
          </a:xfrm>
          <a:prstGeom prst="rect">
            <a:avLst/>
          </a:prstGeom>
        </p:spPr>
      </p:pic>
      <p:sp>
        <p:nvSpPr>
          <p:cNvPr id="2" name="Title 1"/>
          <p:cNvSpPr>
            <a:spLocks noGrp="1"/>
          </p:cNvSpPr>
          <p:nvPr>
            <p:ph type="title"/>
          </p:nvPr>
        </p:nvSpPr>
        <p:spPr/>
        <p:txBody>
          <a:bodyPr/>
          <a:lstStyle/>
          <a:p>
            <a:r>
              <a:rPr lang="en-US" b="1" dirty="0"/>
              <a:t>2. </a:t>
            </a:r>
            <a:r>
              <a:rPr lang="el-GR" b="1" dirty="0"/>
              <a:t>Επιλογή κατάλληλης τεχνολογίας</a:t>
            </a:r>
            <a:endParaRPr lang="es-ES" dirty="0"/>
          </a:p>
        </p:txBody>
      </p:sp>
      <p:sp>
        <p:nvSpPr>
          <p:cNvPr id="4" name="Rectangle 3">
            <a:extLst>
              <a:ext uri="{FF2B5EF4-FFF2-40B4-BE49-F238E27FC236}">
                <a16:creationId xmlns:a16="http://schemas.microsoft.com/office/drawing/2014/main" xmlns="" id="{67CFE625-2647-4FF7-B483-F36C74951545}"/>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Χαρακτηριστικά εξαρτημάτων και επιλογή</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xmlns="" id="{417BEA1C-C9EB-4F32-B461-5B1D763525F5}"/>
              </a:ext>
            </a:extLst>
          </p:cNvPr>
          <p:cNvSpPr/>
          <p:nvPr/>
        </p:nvSpPr>
        <p:spPr>
          <a:xfrm>
            <a:off x="726284" y="1901649"/>
            <a:ext cx="5168406" cy="338554"/>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Αντλιοστάσιο</a:t>
            </a:r>
            <a:endParaRPr lang="en-US" sz="1600" b="1" dirty="0">
              <a:solidFill>
                <a:prstClr val="black"/>
              </a:solidFill>
            </a:endParaRPr>
          </a:p>
        </p:txBody>
      </p:sp>
      <p:sp>
        <p:nvSpPr>
          <p:cNvPr id="7" name="Rectangle 6">
            <a:extLst>
              <a:ext uri="{FF2B5EF4-FFF2-40B4-BE49-F238E27FC236}">
                <a16:creationId xmlns:a16="http://schemas.microsoft.com/office/drawing/2014/main" xmlns="" id="{6123721A-46BE-41F8-A5AE-29E846B8EC04}"/>
              </a:ext>
            </a:extLst>
          </p:cNvPr>
          <p:cNvSpPr/>
          <p:nvPr/>
        </p:nvSpPr>
        <p:spPr>
          <a:xfrm>
            <a:off x="5380936" y="1956283"/>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EXAMPLE</a:t>
            </a:r>
          </a:p>
        </p:txBody>
      </p:sp>
      <p:sp>
        <p:nvSpPr>
          <p:cNvPr id="8" name="Rectangle 7">
            <a:extLst>
              <a:ext uri="{FF2B5EF4-FFF2-40B4-BE49-F238E27FC236}">
                <a16:creationId xmlns:a16="http://schemas.microsoft.com/office/drawing/2014/main" xmlns="" id="{364DF4F0-3AE7-492D-8638-A02720D46E16}"/>
              </a:ext>
            </a:extLst>
          </p:cNvPr>
          <p:cNvSpPr/>
          <p:nvPr/>
        </p:nvSpPr>
        <p:spPr>
          <a:xfrm>
            <a:off x="756000" y="2294837"/>
            <a:ext cx="1800000" cy="3539430"/>
          </a:xfrm>
          <a:prstGeom prst="rect">
            <a:avLst/>
          </a:prstGeom>
        </p:spPr>
        <p:txBody>
          <a:bodyPr wrap="square">
            <a:spAutoFit/>
          </a:bodyPr>
          <a:lstStyle/>
          <a:p>
            <a:pPr marL="285750" indent="-285750">
              <a:buFont typeface="Calibri" panose="020F0502020204030204" pitchFamily="34" charset="0"/>
              <a:buChar char="‒"/>
            </a:pPr>
            <a:r>
              <a:rPr lang="el-GR" sz="1600" b="1" dirty="0"/>
              <a:t>Παράμετροι απόδοσης των αντλιών στα τεχνικά φυλλάδια</a:t>
            </a:r>
            <a:r>
              <a:rPr lang="en-US" sz="1600" b="1" dirty="0"/>
              <a:t>:</a:t>
            </a:r>
          </a:p>
          <a:p>
            <a:pPr marL="285750" indent="-285750">
              <a:buFont typeface="Arial" panose="020B0604020202020204" pitchFamily="34" charset="0"/>
              <a:buChar char="."/>
            </a:pPr>
            <a:r>
              <a:rPr lang="el-GR" sz="1600" dirty="0"/>
              <a:t>Εύρος ροής</a:t>
            </a:r>
            <a:r>
              <a:rPr lang="en-US" sz="1600" dirty="0"/>
              <a:t>.</a:t>
            </a:r>
          </a:p>
          <a:p>
            <a:pPr marL="285750" indent="-285750">
              <a:buFont typeface="Arial" panose="020B0604020202020204" pitchFamily="34" charset="0"/>
              <a:buChar char="."/>
            </a:pPr>
            <a:r>
              <a:rPr lang="el-GR" sz="1600" dirty="0" err="1"/>
              <a:t>Μανομετρικό</a:t>
            </a:r>
            <a:r>
              <a:rPr lang="en-US" sz="1600" dirty="0"/>
              <a:t>.</a:t>
            </a:r>
          </a:p>
          <a:p>
            <a:pPr marL="285750" indent="-285750">
              <a:buFont typeface="Arial" panose="020B0604020202020204" pitchFamily="34" charset="0"/>
              <a:buChar char="."/>
            </a:pPr>
            <a:r>
              <a:rPr lang="el-GR" sz="1600" dirty="0"/>
              <a:t>Κατανάλωση</a:t>
            </a:r>
            <a:r>
              <a:rPr lang="en-US" sz="1600" dirty="0"/>
              <a:t>.</a:t>
            </a:r>
          </a:p>
          <a:p>
            <a:pPr marL="285750" indent="-285750">
              <a:buFont typeface="Arial" panose="020B0604020202020204" pitchFamily="34" charset="0"/>
              <a:buChar char="."/>
            </a:pPr>
            <a:r>
              <a:rPr lang="el-GR" sz="1600" dirty="0"/>
              <a:t>Μέγιστες τιμές πίεσης αι θερμοκρασιών</a:t>
            </a:r>
            <a:r>
              <a:rPr lang="en-US" sz="1600" dirty="0"/>
              <a:t>.</a:t>
            </a:r>
          </a:p>
          <a:p>
            <a:pPr marL="285750" indent="-285750">
              <a:buFont typeface="Arial" panose="020B0604020202020204" pitchFamily="34" charset="0"/>
              <a:buChar char="."/>
            </a:pPr>
            <a:r>
              <a:rPr lang="el-GR" sz="1600" dirty="0"/>
              <a:t>Καμπύλες συμπεριφοράς</a:t>
            </a:r>
            <a:r>
              <a:rPr lang="en-US" sz="1600" dirty="0"/>
              <a:t>.</a:t>
            </a:r>
          </a:p>
          <a:p>
            <a:pPr marL="285750" indent="-285750">
              <a:buFont typeface="Arial" panose="020B0604020202020204" pitchFamily="34" charset="0"/>
              <a:buChar char="."/>
            </a:pPr>
            <a:r>
              <a:rPr lang="el-GR" sz="1600" dirty="0">
                <a:solidFill>
                  <a:prstClr val="black"/>
                </a:solidFill>
              </a:rPr>
              <a:t>Διαστάσεις</a:t>
            </a:r>
            <a:r>
              <a:rPr lang="en-US" sz="1600" dirty="0">
                <a:solidFill>
                  <a:prstClr val="black"/>
                </a:solidFill>
              </a:rPr>
              <a:t>.</a:t>
            </a:r>
          </a:p>
        </p:txBody>
      </p:sp>
    </p:spTree>
    <p:extLst>
      <p:ext uri="{BB962C8B-B14F-4D97-AF65-F5344CB8AC3E}">
        <p14:creationId xmlns:p14="http://schemas.microsoft.com/office/powerpoint/2010/main" val="1176462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D50E25-541A-44BC-B5BE-47423EEEABAE}"/>
              </a:ext>
            </a:extLst>
          </p:cNvPr>
          <p:cNvSpPr>
            <a:spLocks noGrp="1"/>
          </p:cNvSpPr>
          <p:nvPr>
            <p:ph type="title"/>
          </p:nvPr>
        </p:nvSpPr>
        <p:spPr/>
        <p:txBody>
          <a:bodyPr/>
          <a:lstStyle/>
          <a:p>
            <a:r>
              <a:rPr lang="en-US" b="1" dirty="0"/>
              <a:t>2. </a:t>
            </a:r>
            <a:r>
              <a:rPr lang="el-GR" b="1" dirty="0"/>
              <a:t>Επιλογή κατάλληλης τεχνολογίας</a:t>
            </a:r>
            <a:endParaRPr lang="en-US" dirty="0"/>
          </a:p>
        </p:txBody>
      </p:sp>
      <p:sp>
        <p:nvSpPr>
          <p:cNvPr id="4" name="Rectangle 3">
            <a:extLst>
              <a:ext uri="{FF2B5EF4-FFF2-40B4-BE49-F238E27FC236}">
                <a16:creationId xmlns:a16="http://schemas.microsoft.com/office/drawing/2014/main" xmlns="" id="{B9A76B7B-861C-474B-8E99-BEA7B463EDFF}"/>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Χαρακτηριστικά εξαρτημάτων και επιλογή</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xmlns="" id="{F560DBA1-3CFA-48B2-BFC2-629E8648D222}"/>
              </a:ext>
            </a:extLst>
          </p:cNvPr>
          <p:cNvSpPr/>
          <p:nvPr/>
        </p:nvSpPr>
        <p:spPr>
          <a:xfrm>
            <a:off x="726285" y="1910980"/>
            <a:ext cx="5933715" cy="4278094"/>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Σωληνώσεις και δίκτυο </a:t>
            </a:r>
            <a:endParaRPr lang="en-US" sz="1600" b="1" dirty="0">
              <a:solidFill>
                <a:prstClr val="black"/>
              </a:solidFill>
            </a:endParaRPr>
          </a:p>
          <a:p>
            <a:pPr marL="541338" indent="-285750">
              <a:buFont typeface="Calibri" panose="020F0502020204030204" pitchFamily="34" charset="0"/>
              <a:buChar char="‒"/>
            </a:pPr>
            <a:r>
              <a:rPr lang="el-GR" sz="1600" dirty="0">
                <a:solidFill>
                  <a:prstClr val="black"/>
                </a:solidFill>
              </a:rPr>
              <a:t>Υλικό σωληνώσεων και εξαρτημάτων χαλκός για χρήσης σε συστήματα υγιεινής.</a:t>
            </a:r>
            <a:r>
              <a:rPr lang="en-US" sz="1600" dirty="0">
                <a:solidFill>
                  <a:prstClr val="black"/>
                </a:solidFill>
              </a:rPr>
              <a:t> </a:t>
            </a:r>
            <a:r>
              <a:rPr lang="el-GR" sz="1600" dirty="0">
                <a:solidFill>
                  <a:prstClr val="black"/>
                </a:solidFill>
              </a:rPr>
              <a:t>Πλεονεκτήματα</a:t>
            </a:r>
            <a:r>
              <a:rPr lang="en-US" sz="1600" dirty="0">
                <a:solidFill>
                  <a:prstClr val="black"/>
                </a:solidFill>
              </a:rPr>
              <a:t>: </a:t>
            </a:r>
            <a:r>
              <a:rPr lang="el-GR" sz="1600" dirty="0">
                <a:solidFill>
                  <a:prstClr val="black"/>
                </a:solidFill>
              </a:rPr>
              <a:t>άριστη θερμική αγωγιμότητα</a:t>
            </a:r>
            <a:r>
              <a:rPr lang="en-US" sz="1600" dirty="0">
                <a:solidFill>
                  <a:prstClr val="black"/>
                </a:solidFill>
              </a:rPr>
              <a:t>, </a:t>
            </a:r>
            <a:r>
              <a:rPr lang="el-GR" sz="1600" dirty="0">
                <a:solidFill>
                  <a:prstClr val="black"/>
                </a:solidFill>
              </a:rPr>
              <a:t>αντοχή και αντίσταση στην ατμοσφαιρική και γαλβανική διάβρωση</a:t>
            </a:r>
            <a:r>
              <a:rPr lang="en-US" sz="1600" dirty="0">
                <a:solidFill>
                  <a:prstClr val="black"/>
                </a:solidFill>
              </a:rPr>
              <a:t>, </a:t>
            </a:r>
            <a:r>
              <a:rPr lang="el-GR" sz="1600" dirty="0">
                <a:solidFill>
                  <a:prstClr val="black"/>
                </a:solidFill>
              </a:rPr>
              <a:t>αντοχή στις υψηλές θερμοκρασίες</a:t>
            </a:r>
            <a:r>
              <a:rPr lang="en-US" sz="1600" dirty="0">
                <a:solidFill>
                  <a:prstClr val="black"/>
                </a:solidFill>
              </a:rPr>
              <a:t>, </a:t>
            </a:r>
            <a:r>
              <a:rPr lang="el-GR" sz="1600" dirty="0">
                <a:solidFill>
                  <a:prstClr val="black"/>
                </a:solidFill>
              </a:rPr>
              <a:t>εύκαμπτο και </a:t>
            </a:r>
            <a:r>
              <a:rPr lang="el-GR" sz="1600" dirty="0" err="1">
                <a:solidFill>
                  <a:prstClr val="black"/>
                </a:solidFill>
              </a:rPr>
              <a:t>αντιμικροβιακό</a:t>
            </a:r>
            <a:r>
              <a:rPr lang="el-GR" sz="1600" dirty="0">
                <a:solidFill>
                  <a:prstClr val="black"/>
                </a:solidFill>
              </a:rPr>
              <a:t>.</a:t>
            </a:r>
            <a:endParaRPr lang="en-US" sz="1600" dirty="0">
              <a:solidFill>
                <a:prstClr val="black"/>
              </a:solidFill>
            </a:endParaRPr>
          </a:p>
          <a:p>
            <a:pPr marL="541338" indent="-285750">
              <a:buFont typeface="Calibri" panose="020F0502020204030204" pitchFamily="34" charset="0"/>
              <a:buChar char="‒"/>
            </a:pPr>
            <a:r>
              <a:rPr lang="el-GR" sz="1600" dirty="0">
                <a:solidFill>
                  <a:prstClr val="black"/>
                </a:solidFill>
              </a:rPr>
              <a:t>Οι σωλήνες πρέπει να είναι μονωμένες.</a:t>
            </a:r>
            <a:r>
              <a:rPr lang="en-US" sz="1600" dirty="0">
                <a:solidFill>
                  <a:prstClr val="black"/>
                </a:solidFill>
              </a:rPr>
              <a:t> </a:t>
            </a:r>
            <a:r>
              <a:rPr lang="el-GR" sz="1600" dirty="0">
                <a:solidFill>
                  <a:prstClr val="black"/>
                </a:solidFill>
              </a:rPr>
              <a:t>Σε εξωτερικά περιβάλλοντα απαιτεί πρόσθετη προστασία από τη </a:t>
            </a:r>
            <a:r>
              <a:rPr lang="en-GB" sz="1600" dirty="0">
                <a:solidFill>
                  <a:prstClr val="black"/>
                </a:solidFill>
              </a:rPr>
              <a:t>UV </a:t>
            </a:r>
            <a:r>
              <a:rPr lang="el-GR" sz="1600" dirty="0">
                <a:solidFill>
                  <a:prstClr val="black"/>
                </a:solidFill>
              </a:rPr>
              <a:t>ακτινοβολία.</a:t>
            </a:r>
            <a:endParaRPr lang="en-US" sz="1600" dirty="0">
              <a:solidFill>
                <a:prstClr val="black"/>
              </a:solidFill>
            </a:endParaRPr>
          </a:p>
          <a:p>
            <a:pPr marL="541338" indent="-285750">
              <a:buFont typeface="Calibri" panose="020F0502020204030204" pitchFamily="34" charset="0"/>
              <a:buChar char="‒"/>
            </a:pPr>
            <a:r>
              <a:rPr lang="el-GR" sz="1600" dirty="0">
                <a:solidFill>
                  <a:prstClr val="black"/>
                </a:solidFill>
              </a:rPr>
              <a:t>Απαγορεύονται οι πλαστικές σωλήνες </a:t>
            </a:r>
            <a:endParaRPr lang="en-US" sz="1600" dirty="0">
              <a:solidFill>
                <a:prstClr val="black"/>
              </a:solidFill>
            </a:endParaRPr>
          </a:p>
          <a:p>
            <a:pPr marL="541338" indent="-285750">
              <a:buFont typeface="Calibri" panose="020F0502020204030204" pitchFamily="34" charset="0"/>
              <a:buChar char="‒"/>
            </a:pPr>
            <a:r>
              <a:rPr lang="el-GR" sz="1600" dirty="0">
                <a:solidFill>
                  <a:prstClr val="black"/>
                </a:solidFill>
              </a:rPr>
              <a:t>Ανοξείδωτο ατσάλι χρησιμοποιείται εναλλακτικά σε πολλά μικρά συστήματα εναλλακτικά. Διατίθενται στο εμπόριο εύκαμπτοι ανοξείδωτοι ηλιακοί σωλήνες ως συστήματα μονής ή διπλής σωλήνωσης. </a:t>
            </a:r>
          </a:p>
          <a:p>
            <a:pPr marL="541338" indent="-285750">
              <a:buFont typeface="Calibri" panose="020F0502020204030204" pitchFamily="34" charset="0"/>
              <a:buChar char="‒"/>
            </a:pPr>
            <a:r>
              <a:rPr lang="el-GR" sz="1600" dirty="0">
                <a:solidFill>
                  <a:prstClr val="black"/>
                </a:solidFill>
              </a:rPr>
              <a:t>Είναι θερμικά μονωμένοι</a:t>
            </a:r>
            <a:r>
              <a:rPr lang="en-US" sz="1600" dirty="0">
                <a:solidFill>
                  <a:prstClr val="black"/>
                </a:solidFill>
              </a:rPr>
              <a:t>, </a:t>
            </a:r>
            <a:r>
              <a:rPr lang="el-GR" sz="1600" dirty="0">
                <a:solidFill>
                  <a:prstClr val="black"/>
                </a:solidFill>
              </a:rPr>
              <a:t>με διπλό σωλήνα για τροφοδοσία και επιστροφή</a:t>
            </a:r>
            <a:r>
              <a:rPr lang="en-US" sz="1600" dirty="0">
                <a:solidFill>
                  <a:prstClr val="black"/>
                </a:solidFill>
              </a:rPr>
              <a:t>, </a:t>
            </a:r>
            <a:r>
              <a:rPr lang="el-GR" sz="1600" dirty="0" err="1">
                <a:solidFill>
                  <a:prstClr val="black"/>
                </a:solidFill>
              </a:rPr>
              <a:t>επιστρωση</a:t>
            </a:r>
            <a:r>
              <a:rPr lang="el-GR" sz="1600" dirty="0">
                <a:solidFill>
                  <a:prstClr val="black"/>
                </a:solidFill>
              </a:rPr>
              <a:t> προστασίας </a:t>
            </a:r>
            <a:r>
              <a:rPr lang="en-GB" sz="1600" dirty="0">
                <a:solidFill>
                  <a:prstClr val="black"/>
                </a:solidFill>
              </a:rPr>
              <a:t>UV</a:t>
            </a:r>
            <a:r>
              <a:rPr lang="el-GR" sz="1600" dirty="0">
                <a:solidFill>
                  <a:prstClr val="black"/>
                </a:solidFill>
              </a:rPr>
              <a:t> και ενσωματωμένο αισθητήρα.</a:t>
            </a:r>
            <a:endParaRPr lang="en-US" sz="1600" dirty="0">
              <a:solidFill>
                <a:prstClr val="black"/>
              </a:solidFill>
            </a:endParaRPr>
          </a:p>
        </p:txBody>
      </p:sp>
      <p:grpSp>
        <p:nvGrpSpPr>
          <p:cNvPr id="10" name="Group 9">
            <a:extLst>
              <a:ext uri="{FF2B5EF4-FFF2-40B4-BE49-F238E27FC236}">
                <a16:creationId xmlns:a16="http://schemas.microsoft.com/office/drawing/2014/main" xmlns="" id="{B4C35D56-7688-4DCC-A5A8-359A57E387A5}"/>
              </a:ext>
            </a:extLst>
          </p:cNvPr>
          <p:cNvGrpSpPr/>
          <p:nvPr/>
        </p:nvGrpSpPr>
        <p:grpSpPr>
          <a:xfrm>
            <a:off x="6815403" y="1629000"/>
            <a:ext cx="1860285" cy="4687849"/>
            <a:chOff x="6815403" y="1629000"/>
            <a:chExt cx="1860285" cy="4687849"/>
          </a:xfrm>
        </p:grpSpPr>
        <p:pic>
          <p:nvPicPr>
            <p:cNvPr id="7" name="Picture 6">
              <a:extLst>
                <a:ext uri="{FF2B5EF4-FFF2-40B4-BE49-F238E27FC236}">
                  <a16:creationId xmlns:a16="http://schemas.microsoft.com/office/drawing/2014/main" xmlns="" id="{9031FF9F-4F7B-476C-970A-C4EEF3F4CC25}"/>
                </a:ext>
              </a:extLst>
            </p:cNvPr>
            <p:cNvPicPr>
              <a:picLocks noChangeAspect="1"/>
            </p:cNvPicPr>
            <p:nvPr/>
          </p:nvPicPr>
          <p:blipFill>
            <a:blip r:embed="rId2"/>
            <a:stretch>
              <a:fillRect/>
            </a:stretch>
          </p:blipFill>
          <p:spPr>
            <a:xfrm>
              <a:off x="6819591" y="1629000"/>
              <a:ext cx="1856097" cy="1440000"/>
            </a:xfrm>
            <a:prstGeom prst="rect">
              <a:avLst/>
            </a:prstGeom>
            <a:ln>
              <a:solidFill>
                <a:schemeClr val="tx1"/>
              </a:solidFill>
            </a:ln>
          </p:spPr>
        </p:pic>
        <p:pic>
          <p:nvPicPr>
            <p:cNvPr id="8" name="Picture 7">
              <a:extLst>
                <a:ext uri="{FF2B5EF4-FFF2-40B4-BE49-F238E27FC236}">
                  <a16:creationId xmlns:a16="http://schemas.microsoft.com/office/drawing/2014/main" xmlns="" id="{0CD3DB29-FA78-4C1A-8CBB-B1852F2E3B99}"/>
                </a:ext>
              </a:extLst>
            </p:cNvPr>
            <p:cNvPicPr>
              <a:picLocks noChangeAspect="1"/>
            </p:cNvPicPr>
            <p:nvPr/>
          </p:nvPicPr>
          <p:blipFill>
            <a:blip r:embed="rId3"/>
            <a:stretch>
              <a:fillRect/>
            </a:stretch>
          </p:blipFill>
          <p:spPr>
            <a:xfrm>
              <a:off x="6815403" y="3076575"/>
              <a:ext cx="1856097" cy="1440000"/>
            </a:xfrm>
            <a:prstGeom prst="rect">
              <a:avLst/>
            </a:prstGeom>
            <a:ln>
              <a:solidFill>
                <a:schemeClr val="tx1"/>
              </a:solidFill>
            </a:ln>
          </p:spPr>
        </p:pic>
        <p:pic>
          <p:nvPicPr>
            <p:cNvPr id="9" name="Picture 8">
              <a:extLst>
                <a:ext uri="{FF2B5EF4-FFF2-40B4-BE49-F238E27FC236}">
                  <a16:creationId xmlns:a16="http://schemas.microsoft.com/office/drawing/2014/main" xmlns="" id="{00F70B29-A358-4588-B6C4-EE888BDA5F6B}"/>
                </a:ext>
              </a:extLst>
            </p:cNvPr>
            <p:cNvPicPr>
              <a:picLocks noChangeAspect="1"/>
            </p:cNvPicPr>
            <p:nvPr/>
          </p:nvPicPr>
          <p:blipFill>
            <a:blip r:embed="rId4"/>
            <a:stretch>
              <a:fillRect/>
            </a:stretch>
          </p:blipFill>
          <p:spPr>
            <a:xfrm>
              <a:off x="6815403" y="4516574"/>
              <a:ext cx="1856098" cy="1800275"/>
            </a:xfrm>
            <a:prstGeom prst="rect">
              <a:avLst/>
            </a:prstGeom>
            <a:ln>
              <a:solidFill>
                <a:schemeClr val="tx1"/>
              </a:solidFill>
            </a:ln>
          </p:spPr>
        </p:pic>
      </p:grpSp>
    </p:spTree>
    <p:extLst>
      <p:ext uri="{BB962C8B-B14F-4D97-AF65-F5344CB8AC3E}">
        <p14:creationId xmlns:p14="http://schemas.microsoft.com/office/powerpoint/2010/main" val="277396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CB4097-AF62-41F4-8E0B-320DE5D0E4FC}"/>
              </a:ext>
            </a:extLst>
          </p:cNvPr>
          <p:cNvSpPr>
            <a:spLocks noGrp="1"/>
          </p:cNvSpPr>
          <p:nvPr>
            <p:ph type="title"/>
          </p:nvPr>
        </p:nvSpPr>
        <p:spPr/>
        <p:txBody>
          <a:bodyPr/>
          <a:lstStyle/>
          <a:p>
            <a:r>
              <a:rPr lang="en-US" b="1" dirty="0"/>
              <a:t>2. </a:t>
            </a:r>
            <a:r>
              <a:rPr lang="el-GR" b="1" dirty="0"/>
              <a:t>Επιλογή κατάλληλης τεχνολογίας</a:t>
            </a:r>
            <a:endParaRPr lang="en-US" dirty="0"/>
          </a:p>
        </p:txBody>
      </p:sp>
      <p:sp>
        <p:nvSpPr>
          <p:cNvPr id="4" name="Rectangle 3">
            <a:extLst>
              <a:ext uri="{FF2B5EF4-FFF2-40B4-BE49-F238E27FC236}">
                <a16:creationId xmlns:a16="http://schemas.microsoft.com/office/drawing/2014/main" xmlns="" id="{A1829EF9-CA66-4215-9C3B-8DCFB0F48CD8}"/>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Χαρακτηριστικά εξαρτημάτων και επιλογή</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xmlns="" id="{D8D23688-4E40-4C36-994B-C3354245B145}"/>
              </a:ext>
            </a:extLst>
          </p:cNvPr>
          <p:cNvSpPr/>
          <p:nvPr/>
        </p:nvSpPr>
        <p:spPr>
          <a:xfrm>
            <a:off x="444070" y="1914807"/>
            <a:ext cx="3695930" cy="2800767"/>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Σωληνώσεις και δίκτυο </a:t>
            </a:r>
            <a:endParaRPr lang="en-US" sz="1600" b="1" dirty="0">
              <a:solidFill>
                <a:prstClr val="black"/>
              </a:solidFill>
            </a:endParaRPr>
          </a:p>
          <a:p>
            <a:pPr marL="541338" indent="-285750">
              <a:buFont typeface="Calibri" panose="020F0502020204030204" pitchFamily="34" charset="0"/>
              <a:buChar char="‒"/>
            </a:pPr>
            <a:r>
              <a:rPr lang="el-GR" sz="1600" b="1" dirty="0">
                <a:solidFill>
                  <a:prstClr val="black"/>
                </a:solidFill>
              </a:rPr>
              <a:t>Σημαντικές </a:t>
            </a:r>
            <a:r>
              <a:rPr lang="el-GR" sz="1600" b="1" dirty="0" err="1">
                <a:solidFill>
                  <a:prstClr val="black"/>
                </a:solidFill>
              </a:rPr>
              <a:t>μεταβλήτες</a:t>
            </a:r>
            <a:r>
              <a:rPr lang="el-GR" sz="1600" b="1" dirty="0">
                <a:solidFill>
                  <a:prstClr val="black"/>
                </a:solidFill>
              </a:rPr>
              <a:t> απόδοσης των σωληνώσεων που παρουσιάζονται στα τεχνικά φυλλάδια.</a:t>
            </a:r>
            <a:endParaRPr lang="en-US" sz="1600" b="1" dirty="0">
              <a:solidFill>
                <a:prstClr val="black"/>
              </a:solidFill>
            </a:endParaRPr>
          </a:p>
          <a:p>
            <a:pPr marL="714375" lvl="1" indent="-285750">
              <a:buFont typeface="Arial" panose="020B0604020202020204" pitchFamily="34" charset="0"/>
              <a:buChar char="."/>
            </a:pPr>
            <a:r>
              <a:rPr lang="el-GR" sz="1600" dirty="0">
                <a:solidFill>
                  <a:prstClr val="black"/>
                </a:solidFill>
              </a:rPr>
              <a:t>Οι απώλειες λόγω τριβής είναι πολύ σημαντικές</a:t>
            </a:r>
            <a:r>
              <a:rPr lang="en-US" sz="1600" dirty="0">
                <a:solidFill>
                  <a:prstClr val="black"/>
                </a:solidFill>
              </a:rPr>
              <a:t>. </a:t>
            </a:r>
            <a:r>
              <a:rPr lang="el-GR" sz="1600" dirty="0">
                <a:solidFill>
                  <a:prstClr val="black"/>
                </a:solidFill>
              </a:rPr>
              <a:t>Ο υπολογισμός και η σχεδίαση των σωληνώσεων μπορεί να έχει σημαντικό αντίκτυπο στην απόδοση όλου του συστήματος. </a:t>
            </a:r>
            <a:endParaRPr lang="en-US" sz="1600" dirty="0">
              <a:solidFill>
                <a:prstClr val="black"/>
              </a:solidFill>
            </a:endParaRPr>
          </a:p>
        </p:txBody>
      </p:sp>
      <p:pic>
        <p:nvPicPr>
          <p:cNvPr id="6" name="Picture 5">
            <a:extLst>
              <a:ext uri="{FF2B5EF4-FFF2-40B4-BE49-F238E27FC236}">
                <a16:creationId xmlns:a16="http://schemas.microsoft.com/office/drawing/2014/main" xmlns="" id="{7E29825A-1567-4F8F-851F-540F75F897DA}"/>
              </a:ext>
            </a:extLst>
          </p:cNvPr>
          <p:cNvPicPr>
            <a:picLocks noChangeAspect="1"/>
          </p:cNvPicPr>
          <p:nvPr/>
        </p:nvPicPr>
        <p:blipFill>
          <a:blip r:embed="rId2"/>
          <a:stretch>
            <a:fillRect/>
          </a:stretch>
        </p:blipFill>
        <p:spPr>
          <a:xfrm>
            <a:off x="4140000" y="1989000"/>
            <a:ext cx="4535688" cy="2808000"/>
          </a:xfrm>
          <a:prstGeom prst="rect">
            <a:avLst/>
          </a:prstGeom>
          <a:ln>
            <a:solidFill>
              <a:schemeClr val="tx1"/>
            </a:solidFill>
          </a:ln>
        </p:spPr>
      </p:pic>
      <p:sp>
        <p:nvSpPr>
          <p:cNvPr id="7" name="Rectangle 6">
            <a:extLst>
              <a:ext uri="{FF2B5EF4-FFF2-40B4-BE49-F238E27FC236}">
                <a16:creationId xmlns:a16="http://schemas.microsoft.com/office/drawing/2014/main" xmlns="" id="{E4A0C08E-F6ED-44C2-BDF4-2E9DF41FF910}"/>
              </a:ext>
            </a:extLst>
          </p:cNvPr>
          <p:cNvSpPr/>
          <p:nvPr/>
        </p:nvSpPr>
        <p:spPr>
          <a:xfrm>
            <a:off x="142084" y="4931669"/>
            <a:ext cx="8605915" cy="1077218"/>
          </a:xfrm>
          <a:prstGeom prst="rect">
            <a:avLst/>
          </a:prstGeom>
        </p:spPr>
        <p:txBody>
          <a:bodyPr wrap="square">
            <a:spAutoFit/>
          </a:bodyPr>
          <a:lstStyle/>
          <a:p>
            <a:pPr marL="714375" lvl="1" indent="-285750" algn="just">
              <a:buFont typeface="Arial" panose="020B0604020202020204" pitchFamily="34" charset="0"/>
              <a:buChar char="."/>
            </a:pPr>
            <a:r>
              <a:rPr lang="el-GR" sz="1600" b="1" dirty="0">
                <a:solidFill>
                  <a:prstClr val="black"/>
                </a:solidFill>
              </a:rPr>
              <a:t>Οι απώλειες </a:t>
            </a:r>
            <a:r>
              <a:rPr lang="el-GR" sz="1600" dirty="0">
                <a:solidFill>
                  <a:prstClr val="black"/>
                </a:solidFill>
              </a:rPr>
              <a:t>εξαρτώνται από την πυκνότητα του υγρού, το μήκος των σωληνώσεων, το υλικό τους , τη διάμετρο και τη σχεδίαση των σωληνώσεων.</a:t>
            </a:r>
            <a:r>
              <a:rPr lang="en-US" sz="1600" dirty="0">
                <a:solidFill>
                  <a:prstClr val="black"/>
                </a:solidFill>
              </a:rPr>
              <a:t> </a:t>
            </a:r>
            <a:r>
              <a:rPr lang="el-GR" sz="1600" dirty="0">
                <a:solidFill>
                  <a:prstClr val="black"/>
                </a:solidFill>
              </a:rPr>
              <a:t> Όσο μεγαλύτερο το μήκος τόσο μεγαλύτερη η πτώση πίεσης, όσο μεγαλύτερη η διάμετρος τόσο μικρότερη η πτώση πίεσης. Όσο μεγαλύτερη η ροή τόσο μεγαλύτερη και η πτώση πίεσης. </a:t>
            </a:r>
            <a:endParaRPr lang="en-US" sz="1600" dirty="0">
              <a:solidFill>
                <a:prstClr val="black"/>
              </a:solidFill>
            </a:endParaRPr>
          </a:p>
        </p:txBody>
      </p:sp>
    </p:spTree>
    <p:extLst>
      <p:ext uri="{BB962C8B-B14F-4D97-AF65-F5344CB8AC3E}">
        <p14:creationId xmlns:p14="http://schemas.microsoft.com/office/powerpoint/2010/main" val="3226048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AAAB3C-DDD3-44B4-9EDB-249DE9C48222}"/>
              </a:ext>
            </a:extLst>
          </p:cNvPr>
          <p:cNvSpPr>
            <a:spLocks noGrp="1"/>
          </p:cNvSpPr>
          <p:nvPr>
            <p:ph type="title"/>
          </p:nvPr>
        </p:nvSpPr>
        <p:spPr/>
        <p:txBody>
          <a:bodyPr/>
          <a:lstStyle/>
          <a:p>
            <a:r>
              <a:rPr lang="en-US" b="1" dirty="0"/>
              <a:t>2. </a:t>
            </a:r>
            <a:r>
              <a:rPr lang="el-GR" b="1" dirty="0"/>
              <a:t>Επιλογή κατάλληλης τεχνολογίας</a:t>
            </a:r>
            <a:endParaRPr lang="en-US" dirty="0"/>
          </a:p>
        </p:txBody>
      </p:sp>
      <p:sp>
        <p:nvSpPr>
          <p:cNvPr id="5" name="Rectangle 4">
            <a:extLst>
              <a:ext uri="{FF2B5EF4-FFF2-40B4-BE49-F238E27FC236}">
                <a16:creationId xmlns:a16="http://schemas.microsoft.com/office/drawing/2014/main" xmlns="" id="{FB06352F-6B99-4D02-8DE3-B91EE54150DB}"/>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Χαρακτηριστικά εξαρτημάτων και επιλογή.</a:t>
            </a:r>
            <a:endParaRPr lang="en-US" b="1" dirty="0"/>
          </a:p>
        </p:txBody>
      </p:sp>
      <p:sp>
        <p:nvSpPr>
          <p:cNvPr id="8" name="Rectangle 7">
            <a:extLst>
              <a:ext uri="{FF2B5EF4-FFF2-40B4-BE49-F238E27FC236}">
                <a16:creationId xmlns:a16="http://schemas.microsoft.com/office/drawing/2014/main" xmlns="" id="{80F53860-CF7B-4B08-9833-0C50E841EB77}"/>
              </a:ext>
            </a:extLst>
          </p:cNvPr>
          <p:cNvSpPr/>
          <p:nvPr/>
        </p:nvSpPr>
        <p:spPr>
          <a:xfrm>
            <a:off x="726283" y="1917000"/>
            <a:ext cx="7947387" cy="3539430"/>
          </a:xfrm>
          <a:prstGeom prst="rect">
            <a:avLst/>
          </a:prstGeom>
        </p:spPr>
        <p:txBody>
          <a:bodyPr wrap="square">
            <a:spAutoFit/>
          </a:bodyPr>
          <a:lstStyle/>
          <a:p>
            <a:pPr marL="285750" lvl="0" indent="-285750">
              <a:buFont typeface="Wingdings" panose="05000000000000000000" pitchFamily="2" charset="2"/>
              <a:buChar char="§"/>
            </a:pPr>
            <a:r>
              <a:rPr lang="el-GR" sz="1600" b="1" dirty="0">
                <a:solidFill>
                  <a:prstClr val="black"/>
                </a:solidFill>
              </a:rPr>
              <a:t>Βαλβίδες </a:t>
            </a:r>
            <a:r>
              <a:rPr lang="en-US" sz="1600" b="1" dirty="0">
                <a:solidFill>
                  <a:prstClr val="black"/>
                </a:solidFill>
              </a:rPr>
              <a:t>. </a:t>
            </a:r>
            <a:r>
              <a:rPr lang="el-GR" sz="1600" dirty="0">
                <a:solidFill>
                  <a:prstClr val="black"/>
                </a:solidFill>
              </a:rPr>
              <a:t>Γενικά</a:t>
            </a:r>
            <a:r>
              <a:rPr lang="en-US" sz="1600" dirty="0">
                <a:solidFill>
                  <a:prstClr val="black"/>
                </a:solidFill>
              </a:rPr>
              <a:t>, </a:t>
            </a:r>
            <a:r>
              <a:rPr lang="el-GR" sz="1600" dirty="0">
                <a:solidFill>
                  <a:prstClr val="black"/>
                </a:solidFill>
              </a:rPr>
              <a:t>μικρής κλίμακας συστήματα περιλαμβάνουν</a:t>
            </a:r>
            <a:r>
              <a:rPr lang="en-US" sz="1600" dirty="0">
                <a:solidFill>
                  <a:prstClr val="black"/>
                </a:solidFill>
              </a:rPr>
              <a:t>:</a:t>
            </a:r>
          </a:p>
          <a:p>
            <a:pPr marL="542925" lvl="1" indent="-285750">
              <a:buFont typeface="Symbol" panose="05050102010706020507" pitchFamily="18" charset="2"/>
              <a:buChar char=""/>
            </a:pPr>
            <a:r>
              <a:rPr lang="el-GR" sz="1600" b="1" dirty="0">
                <a:solidFill>
                  <a:prstClr val="black"/>
                </a:solidFill>
              </a:rPr>
              <a:t>Χειροκίνητο /αυτόματο έλεγχο αέρα</a:t>
            </a:r>
            <a:r>
              <a:rPr lang="en-US" sz="1600" b="1" dirty="0">
                <a:solidFill>
                  <a:prstClr val="black"/>
                </a:solidFill>
              </a:rPr>
              <a:t>. </a:t>
            </a:r>
            <a:r>
              <a:rPr lang="el-GR" sz="1600" dirty="0">
                <a:solidFill>
                  <a:prstClr val="black"/>
                </a:solidFill>
              </a:rPr>
              <a:t>Για καθαρισμό αέρα.</a:t>
            </a:r>
            <a:endParaRPr lang="en-US" sz="1600" dirty="0">
              <a:solidFill>
                <a:prstClr val="black"/>
              </a:solidFill>
            </a:endParaRPr>
          </a:p>
          <a:p>
            <a:pPr marL="542925" lvl="1" indent="-285750">
              <a:buFont typeface="Symbol" panose="05050102010706020507" pitchFamily="18" charset="2"/>
              <a:buChar char=""/>
            </a:pPr>
            <a:r>
              <a:rPr lang="el-GR" sz="1600" b="1" dirty="0">
                <a:solidFill>
                  <a:prstClr val="black"/>
                </a:solidFill>
              </a:rPr>
              <a:t>Βαλβίδες λειτουργίας</a:t>
            </a:r>
            <a:r>
              <a:rPr lang="en-US" sz="1600" b="1" dirty="0">
                <a:solidFill>
                  <a:prstClr val="black"/>
                </a:solidFill>
              </a:rPr>
              <a:t>. </a:t>
            </a:r>
            <a:r>
              <a:rPr lang="el-GR" sz="1600" dirty="0">
                <a:solidFill>
                  <a:prstClr val="black"/>
                </a:solidFill>
              </a:rPr>
              <a:t>Για </a:t>
            </a:r>
            <a:r>
              <a:rPr lang="en-US" sz="1600" dirty="0">
                <a:solidFill>
                  <a:prstClr val="black"/>
                </a:solidFill>
              </a:rPr>
              <a:t>: </a:t>
            </a:r>
            <a:r>
              <a:rPr lang="el-GR" sz="1600" dirty="0">
                <a:solidFill>
                  <a:prstClr val="black"/>
                </a:solidFill>
              </a:rPr>
              <a:t>απομόνωση</a:t>
            </a:r>
            <a:r>
              <a:rPr lang="en-US" sz="1600" dirty="0">
                <a:solidFill>
                  <a:prstClr val="black"/>
                </a:solidFill>
              </a:rPr>
              <a:t> (</a:t>
            </a:r>
            <a:r>
              <a:rPr lang="el-GR" sz="1600" dirty="0">
                <a:solidFill>
                  <a:prstClr val="black"/>
                </a:solidFill>
              </a:rPr>
              <a:t>συντήρηση/διαφορετική λειτουργία</a:t>
            </a:r>
            <a:r>
              <a:rPr lang="en-US" sz="1600" dirty="0">
                <a:solidFill>
                  <a:prstClr val="black"/>
                </a:solidFill>
              </a:rPr>
              <a:t>), </a:t>
            </a:r>
            <a:r>
              <a:rPr lang="el-GR" sz="1600" dirty="0">
                <a:solidFill>
                  <a:prstClr val="black"/>
                </a:solidFill>
              </a:rPr>
              <a:t>αποστράγγιση</a:t>
            </a:r>
            <a:r>
              <a:rPr lang="en-US" sz="1600" dirty="0">
                <a:solidFill>
                  <a:prstClr val="black"/>
                </a:solidFill>
              </a:rPr>
              <a:t>, </a:t>
            </a:r>
            <a:r>
              <a:rPr lang="el-GR" sz="1600" dirty="0">
                <a:solidFill>
                  <a:prstClr val="black"/>
                </a:solidFill>
              </a:rPr>
              <a:t>πλήρωση του συστήματος</a:t>
            </a:r>
            <a:r>
              <a:rPr lang="en-US" sz="1600" dirty="0">
                <a:solidFill>
                  <a:prstClr val="black"/>
                </a:solidFill>
              </a:rPr>
              <a:t>.</a:t>
            </a:r>
          </a:p>
          <a:p>
            <a:pPr marL="542925" lvl="1" indent="-285750">
              <a:buFont typeface="Symbol" panose="05050102010706020507" pitchFamily="18" charset="2"/>
              <a:buChar char=""/>
            </a:pPr>
            <a:r>
              <a:rPr lang="el-GR" sz="1600" b="1" dirty="0">
                <a:solidFill>
                  <a:prstClr val="black"/>
                </a:solidFill>
              </a:rPr>
              <a:t>Βαλβίδες ελέγχου</a:t>
            </a:r>
            <a:r>
              <a:rPr lang="en-US" sz="1600" b="1" dirty="0">
                <a:solidFill>
                  <a:prstClr val="black"/>
                </a:solidFill>
              </a:rPr>
              <a:t>. </a:t>
            </a:r>
            <a:r>
              <a:rPr lang="el-GR" sz="1600" dirty="0">
                <a:solidFill>
                  <a:prstClr val="black"/>
                </a:solidFill>
              </a:rPr>
              <a:t>Καθορισμός ροής</a:t>
            </a:r>
            <a:r>
              <a:rPr lang="en-US" sz="1600" dirty="0">
                <a:solidFill>
                  <a:prstClr val="black"/>
                </a:solidFill>
              </a:rPr>
              <a:t>. </a:t>
            </a:r>
            <a:r>
              <a:rPr lang="el-GR" sz="1600" dirty="0">
                <a:solidFill>
                  <a:prstClr val="black"/>
                </a:solidFill>
              </a:rPr>
              <a:t>Για την αποφυγή επιστροφής</a:t>
            </a:r>
            <a:endParaRPr lang="en-US" sz="1600" dirty="0">
              <a:solidFill>
                <a:prstClr val="black"/>
              </a:solidFill>
            </a:endParaRPr>
          </a:p>
          <a:p>
            <a:pPr marL="542925" lvl="1" indent="-285750">
              <a:buFont typeface="Symbol" panose="05050102010706020507" pitchFamily="18" charset="2"/>
              <a:buChar char=""/>
            </a:pPr>
            <a:r>
              <a:rPr lang="el-GR" sz="1600" b="1" dirty="0">
                <a:solidFill>
                  <a:prstClr val="black"/>
                </a:solidFill>
              </a:rPr>
              <a:t>Πρωτεύουσες βαλβίδες προστασίας</a:t>
            </a:r>
            <a:r>
              <a:rPr lang="en-US" sz="1600" dirty="0">
                <a:solidFill>
                  <a:prstClr val="black"/>
                </a:solidFill>
              </a:rPr>
              <a:t>. </a:t>
            </a:r>
            <a:r>
              <a:rPr lang="el-GR" sz="1600" dirty="0">
                <a:solidFill>
                  <a:prstClr val="black"/>
                </a:solidFill>
              </a:rPr>
              <a:t>Προστασία </a:t>
            </a:r>
            <a:r>
              <a:rPr lang="el-GR" sz="1600" dirty="0" err="1">
                <a:solidFill>
                  <a:prstClr val="black"/>
                </a:solidFill>
              </a:rPr>
              <a:t>υπερπίεσης</a:t>
            </a:r>
            <a:r>
              <a:rPr lang="en-US" sz="1600" dirty="0">
                <a:solidFill>
                  <a:prstClr val="black"/>
                </a:solidFill>
              </a:rPr>
              <a:t>. </a:t>
            </a:r>
          </a:p>
          <a:p>
            <a:pPr marL="542925" lvl="1" indent="-285750">
              <a:buFont typeface="Symbol" panose="05050102010706020507" pitchFamily="18" charset="2"/>
              <a:buChar char=""/>
            </a:pPr>
            <a:r>
              <a:rPr lang="el-GR" sz="1600" b="1" dirty="0">
                <a:solidFill>
                  <a:prstClr val="black"/>
                </a:solidFill>
              </a:rPr>
              <a:t>Βαλβίδες προστασίας </a:t>
            </a:r>
            <a:r>
              <a:rPr lang="en-US" sz="1600" b="1" dirty="0">
                <a:solidFill>
                  <a:prstClr val="black"/>
                </a:solidFill>
              </a:rPr>
              <a:t>TP. </a:t>
            </a:r>
            <a:r>
              <a:rPr lang="el-GR" sz="1600" b="1" dirty="0">
                <a:solidFill>
                  <a:prstClr val="black"/>
                </a:solidFill>
              </a:rPr>
              <a:t>Έλεγχος της </a:t>
            </a:r>
          </a:p>
          <a:p>
            <a:pPr marL="257175" lvl="1"/>
            <a:r>
              <a:rPr lang="el-GR" sz="1600" b="1" dirty="0">
                <a:solidFill>
                  <a:prstClr val="black"/>
                </a:solidFill>
              </a:rPr>
              <a:t>θ</a:t>
            </a:r>
            <a:r>
              <a:rPr lang="el-GR" sz="1600" dirty="0">
                <a:solidFill>
                  <a:prstClr val="black"/>
                </a:solidFill>
              </a:rPr>
              <a:t>ερμοκρασίας και πίεσης του δοχείου</a:t>
            </a:r>
            <a:r>
              <a:rPr lang="en-US" sz="1600" dirty="0">
                <a:solidFill>
                  <a:prstClr val="black"/>
                </a:solidFill>
              </a:rPr>
              <a:t>.</a:t>
            </a:r>
          </a:p>
          <a:p>
            <a:pPr marL="542925" lvl="1" indent="-285750">
              <a:buFont typeface="Symbol" panose="05050102010706020507" pitchFamily="18" charset="2"/>
              <a:buChar char=""/>
            </a:pPr>
            <a:r>
              <a:rPr lang="el-GR" sz="1600" b="1" dirty="0">
                <a:solidFill>
                  <a:prstClr val="black"/>
                </a:solidFill>
              </a:rPr>
              <a:t>Θερμοστατικός διακόπτης</a:t>
            </a:r>
            <a:r>
              <a:rPr lang="en-US" sz="1600" b="1" dirty="0">
                <a:solidFill>
                  <a:prstClr val="black"/>
                </a:solidFill>
              </a:rPr>
              <a:t>. </a:t>
            </a:r>
            <a:endParaRPr lang="en-US" sz="1600" dirty="0">
              <a:solidFill>
                <a:prstClr val="black"/>
              </a:solidFill>
            </a:endParaRPr>
          </a:p>
          <a:p>
            <a:pPr marL="542925" lvl="1" indent="-285750">
              <a:buFont typeface="Symbol" panose="05050102010706020507" pitchFamily="18" charset="2"/>
              <a:buChar char=""/>
            </a:pPr>
            <a:r>
              <a:rPr lang="el-GR" sz="1600" b="1" dirty="0">
                <a:solidFill>
                  <a:prstClr val="black"/>
                </a:solidFill>
              </a:rPr>
              <a:t>Βαλβίδα αναρρόφησης</a:t>
            </a:r>
            <a:r>
              <a:rPr lang="en-US" sz="1600" b="1" dirty="0">
                <a:solidFill>
                  <a:prstClr val="black"/>
                </a:solidFill>
              </a:rPr>
              <a:t>.</a:t>
            </a:r>
            <a:r>
              <a:rPr lang="en-GB" sz="1600" b="1" dirty="0">
                <a:solidFill>
                  <a:prstClr val="black"/>
                </a:solidFill>
              </a:rPr>
              <a:t> </a:t>
            </a:r>
            <a:r>
              <a:rPr lang="el-GR" sz="1600" dirty="0">
                <a:solidFill>
                  <a:srgbClr val="000000"/>
                </a:solidFill>
                <a:latin typeface="Bosch Sans Regular"/>
              </a:rPr>
              <a:t>Προστασία από την </a:t>
            </a:r>
          </a:p>
          <a:p>
            <a:pPr marL="257175" lvl="1"/>
            <a:r>
              <a:rPr lang="el-GR" sz="1600" dirty="0">
                <a:solidFill>
                  <a:srgbClr val="000000"/>
                </a:solidFill>
                <a:latin typeface="Bosch Sans Regular"/>
              </a:rPr>
              <a:t>       Καταστροφή του δοχείου από την αύξηση της </a:t>
            </a:r>
          </a:p>
          <a:p>
            <a:pPr marL="257175" lvl="1"/>
            <a:r>
              <a:rPr lang="el-GR" sz="1600" dirty="0">
                <a:solidFill>
                  <a:srgbClr val="000000"/>
                </a:solidFill>
                <a:latin typeface="Bosch Sans Regular"/>
              </a:rPr>
              <a:t>      θερμοκρασίας.</a:t>
            </a:r>
            <a:r>
              <a:rPr lang="en-US" sz="1600" dirty="0">
                <a:solidFill>
                  <a:srgbClr val="000000"/>
                </a:solidFill>
                <a:latin typeface="Bosch Sans Regular"/>
              </a:rPr>
              <a:t> </a:t>
            </a:r>
          </a:p>
          <a:p>
            <a:pPr marL="542925" lvl="1" indent="-285750">
              <a:buFont typeface="Symbol" panose="05050102010706020507" pitchFamily="18" charset="2"/>
              <a:buChar char=""/>
            </a:pPr>
            <a:r>
              <a:rPr lang="el-GR" sz="1600" b="1" dirty="0">
                <a:solidFill>
                  <a:prstClr val="black"/>
                </a:solidFill>
              </a:rPr>
              <a:t>Άλλες</a:t>
            </a:r>
            <a:r>
              <a:rPr lang="en-US" sz="1600" dirty="0">
                <a:solidFill>
                  <a:prstClr val="black"/>
                </a:solidFill>
              </a:rPr>
              <a:t>: </a:t>
            </a:r>
            <a:r>
              <a:rPr lang="el-GR" sz="1600" dirty="0">
                <a:solidFill>
                  <a:prstClr val="black"/>
                </a:solidFill>
              </a:rPr>
              <a:t>Πίεσης</a:t>
            </a:r>
            <a:r>
              <a:rPr lang="en-US" sz="1600" dirty="0">
                <a:solidFill>
                  <a:prstClr val="black"/>
                </a:solidFill>
              </a:rPr>
              <a:t>, </a:t>
            </a:r>
            <a:r>
              <a:rPr lang="el-GR" sz="1600" dirty="0">
                <a:solidFill>
                  <a:prstClr val="black"/>
                </a:solidFill>
              </a:rPr>
              <a:t>ρυθμιστές ροής</a:t>
            </a:r>
            <a:r>
              <a:rPr lang="en-US" sz="1600" dirty="0">
                <a:solidFill>
                  <a:prstClr val="black"/>
                </a:solidFill>
              </a:rPr>
              <a:t>, </a:t>
            </a:r>
          </a:p>
          <a:p>
            <a:pPr marL="542925" lvl="2"/>
            <a:r>
              <a:rPr lang="el-GR" sz="1600" dirty="0">
                <a:solidFill>
                  <a:prstClr val="black"/>
                </a:solidFill>
              </a:rPr>
              <a:t>Εξισορρόπησης </a:t>
            </a:r>
            <a:r>
              <a:rPr lang="en-US" sz="1600" dirty="0">
                <a:solidFill>
                  <a:prstClr val="black"/>
                </a:solidFill>
              </a:rPr>
              <a:t>, </a:t>
            </a:r>
            <a:r>
              <a:rPr lang="el-GR" sz="1600" dirty="0">
                <a:solidFill>
                  <a:prstClr val="black"/>
                </a:solidFill>
              </a:rPr>
              <a:t>μετρητές</a:t>
            </a:r>
            <a:r>
              <a:rPr lang="en-US" sz="1600" dirty="0">
                <a:solidFill>
                  <a:prstClr val="black"/>
                </a:solidFill>
              </a:rPr>
              <a:t>.</a:t>
            </a:r>
          </a:p>
        </p:txBody>
      </p:sp>
      <p:pic>
        <p:nvPicPr>
          <p:cNvPr id="12" name="Picture 11">
            <a:extLst>
              <a:ext uri="{FF2B5EF4-FFF2-40B4-BE49-F238E27FC236}">
                <a16:creationId xmlns:a16="http://schemas.microsoft.com/office/drawing/2014/main" xmlns="" id="{19ADA1DD-AD3A-46AC-9BBB-569FD7E8D490}"/>
              </a:ext>
            </a:extLst>
          </p:cNvPr>
          <p:cNvPicPr>
            <a:picLocks noChangeAspect="1"/>
          </p:cNvPicPr>
          <p:nvPr/>
        </p:nvPicPr>
        <p:blipFill>
          <a:blip r:embed="rId2"/>
          <a:stretch>
            <a:fillRect/>
          </a:stretch>
        </p:blipFill>
        <p:spPr>
          <a:xfrm>
            <a:off x="5622797" y="3429000"/>
            <a:ext cx="3050874" cy="2877775"/>
          </a:xfrm>
          <a:prstGeom prst="rect">
            <a:avLst/>
          </a:prstGeom>
          <a:ln>
            <a:solidFill>
              <a:schemeClr val="tx1"/>
            </a:solidFill>
          </a:ln>
        </p:spPr>
      </p:pic>
      <p:sp>
        <p:nvSpPr>
          <p:cNvPr id="13" name="Rectangle 12">
            <a:extLst>
              <a:ext uri="{FF2B5EF4-FFF2-40B4-BE49-F238E27FC236}">
                <a16:creationId xmlns:a16="http://schemas.microsoft.com/office/drawing/2014/main" xmlns="" id="{D9349F89-2821-439B-8D02-45A285C88B7D}"/>
              </a:ext>
            </a:extLst>
          </p:cNvPr>
          <p:cNvSpPr/>
          <p:nvPr/>
        </p:nvSpPr>
        <p:spPr>
          <a:xfrm>
            <a:off x="7377670" y="2780394"/>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EXAMPLE</a:t>
            </a:r>
          </a:p>
        </p:txBody>
      </p:sp>
    </p:spTree>
    <p:extLst>
      <p:ext uri="{BB962C8B-B14F-4D97-AF65-F5344CB8AC3E}">
        <p14:creationId xmlns:p14="http://schemas.microsoft.com/office/powerpoint/2010/main" val="31832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CD1E17D5-671F-4D89-A9A3-DA19EFD15B7E}"/>
              </a:ext>
            </a:extLst>
          </p:cNvPr>
          <p:cNvPicPr>
            <a:picLocks noChangeAspect="1"/>
          </p:cNvPicPr>
          <p:nvPr/>
        </p:nvPicPr>
        <p:blipFill>
          <a:blip r:embed="rId2"/>
          <a:stretch>
            <a:fillRect/>
          </a:stretch>
        </p:blipFill>
        <p:spPr>
          <a:xfrm>
            <a:off x="2171007" y="4797349"/>
            <a:ext cx="4801986" cy="1512044"/>
          </a:xfrm>
          <a:prstGeom prst="rect">
            <a:avLst/>
          </a:prstGeom>
          <a:ln>
            <a:solidFill>
              <a:schemeClr val="tx1"/>
            </a:solidFill>
          </a:ln>
        </p:spPr>
      </p:pic>
      <p:sp>
        <p:nvSpPr>
          <p:cNvPr id="2" name="Title 1">
            <a:extLst>
              <a:ext uri="{FF2B5EF4-FFF2-40B4-BE49-F238E27FC236}">
                <a16:creationId xmlns:a16="http://schemas.microsoft.com/office/drawing/2014/main" xmlns="" id="{EF8C47A3-C9E2-44EA-B229-EF424CC48F46}"/>
              </a:ext>
            </a:extLst>
          </p:cNvPr>
          <p:cNvSpPr>
            <a:spLocks noGrp="1"/>
          </p:cNvSpPr>
          <p:nvPr>
            <p:ph type="title"/>
          </p:nvPr>
        </p:nvSpPr>
        <p:spPr/>
        <p:txBody>
          <a:bodyPr/>
          <a:lstStyle/>
          <a:p>
            <a:r>
              <a:rPr lang="en-US" b="1" dirty="0"/>
              <a:t>2. </a:t>
            </a:r>
            <a:r>
              <a:rPr lang="el-GR" b="1" dirty="0"/>
              <a:t>Επιλογή κατάλληλης τεχνολογίας</a:t>
            </a:r>
            <a:endParaRPr lang="en-US" dirty="0"/>
          </a:p>
        </p:txBody>
      </p:sp>
      <p:sp>
        <p:nvSpPr>
          <p:cNvPr id="4" name="Rectangle 3">
            <a:extLst>
              <a:ext uri="{FF2B5EF4-FFF2-40B4-BE49-F238E27FC236}">
                <a16:creationId xmlns:a16="http://schemas.microsoft.com/office/drawing/2014/main" xmlns="" id="{0EA1D581-8484-4B99-B768-2EEC219D921C}"/>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Χαρακτηριστικά εξαρτημάτων και επιλογή.</a:t>
            </a:r>
            <a:endParaRPr lang="en-US" b="1" dirty="0"/>
          </a:p>
        </p:txBody>
      </p:sp>
      <p:sp>
        <p:nvSpPr>
          <p:cNvPr id="5" name="Rectangle 4">
            <a:extLst>
              <a:ext uri="{FF2B5EF4-FFF2-40B4-BE49-F238E27FC236}">
                <a16:creationId xmlns:a16="http://schemas.microsoft.com/office/drawing/2014/main" xmlns="" id="{8F3D53EF-3741-4183-910C-2EF91DE00882}"/>
              </a:ext>
            </a:extLst>
          </p:cNvPr>
          <p:cNvSpPr/>
          <p:nvPr/>
        </p:nvSpPr>
        <p:spPr>
          <a:xfrm>
            <a:off x="726284" y="1901649"/>
            <a:ext cx="3269716" cy="338554"/>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Βαλβίδες</a:t>
            </a:r>
            <a:endParaRPr lang="en-US" sz="1600" b="1" dirty="0">
              <a:solidFill>
                <a:prstClr val="black"/>
              </a:solidFill>
            </a:endParaRPr>
          </a:p>
        </p:txBody>
      </p:sp>
      <p:sp>
        <p:nvSpPr>
          <p:cNvPr id="7" name="Rectangle 6">
            <a:extLst>
              <a:ext uri="{FF2B5EF4-FFF2-40B4-BE49-F238E27FC236}">
                <a16:creationId xmlns:a16="http://schemas.microsoft.com/office/drawing/2014/main" xmlns="" id="{E8B614F4-CEC2-4776-AC70-587279DF4E18}"/>
              </a:ext>
            </a:extLst>
          </p:cNvPr>
          <p:cNvSpPr/>
          <p:nvPr/>
        </p:nvSpPr>
        <p:spPr>
          <a:xfrm>
            <a:off x="726284" y="2249359"/>
            <a:ext cx="7949404" cy="2800767"/>
          </a:xfrm>
          <a:prstGeom prst="rect">
            <a:avLst/>
          </a:prstGeom>
        </p:spPr>
        <p:txBody>
          <a:bodyPr wrap="square">
            <a:spAutoFit/>
          </a:bodyPr>
          <a:lstStyle/>
          <a:p>
            <a:pPr marL="285750" indent="-285750">
              <a:buFont typeface="Symbol" panose="05050102010706020507" pitchFamily="18" charset="2"/>
              <a:buChar char=""/>
            </a:pPr>
            <a:r>
              <a:rPr lang="el-GR" sz="1600" b="1" dirty="0">
                <a:solidFill>
                  <a:prstClr val="black"/>
                </a:solidFill>
              </a:rPr>
              <a:t>Δοχεία διαστολής </a:t>
            </a:r>
            <a:r>
              <a:rPr lang="en-US" sz="1600" b="1" dirty="0">
                <a:solidFill>
                  <a:prstClr val="black"/>
                </a:solidFill>
              </a:rPr>
              <a:t>/</a:t>
            </a:r>
            <a:r>
              <a:rPr lang="el-GR" sz="1600" b="1" dirty="0">
                <a:solidFill>
                  <a:prstClr val="black"/>
                </a:solidFill>
              </a:rPr>
              <a:t>Διαφραγματικά δοχεία διαστολής </a:t>
            </a:r>
            <a:endParaRPr lang="en-US" sz="1600" b="1" dirty="0">
              <a:solidFill>
                <a:prstClr val="black"/>
              </a:solidFill>
            </a:endParaRPr>
          </a:p>
          <a:p>
            <a:pPr marL="541338" lvl="1" indent="-285750">
              <a:buFont typeface="Arial" panose="020B0604020202020204" pitchFamily="34" charset="0"/>
              <a:buChar char="."/>
            </a:pPr>
            <a:r>
              <a:rPr lang="el-GR" sz="1600" dirty="0">
                <a:solidFill>
                  <a:prstClr val="black"/>
                </a:solidFill>
              </a:rPr>
              <a:t>Τα δοχεία διαστολής απορροφούν την </a:t>
            </a:r>
            <a:r>
              <a:rPr lang="el-GR" sz="1600" dirty="0" err="1">
                <a:solidFill>
                  <a:prstClr val="black"/>
                </a:solidFill>
              </a:rPr>
              <a:t>υπερπίεση</a:t>
            </a:r>
            <a:r>
              <a:rPr lang="el-GR" sz="1600" dirty="0">
                <a:solidFill>
                  <a:prstClr val="black"/>
                </a:solidFill>
              </a:rPr>
              <a:t> που δημιουργείται στο σύστημα από την αύξηση της θερμοκρασίας.</a:t>
            </a:r>
            <a:r>
              <a:rPr lang="en-US" sz="1600" dirty="0">
                <a:solidFill>
                  <a:prstClr val="black"/>
                </a:solidFill>
              </a:rPr>
              <a:t> </a:t>
            </a:r>
            <a:r>
              <a:rPr lang="el-GR" sz="1600" dirty="0">
                <a:solidFill>
                  <a:prstClr val="black"/>
                </a:solidFill>
              </a:rPr>
              <a:t>Αντισταθμίζουν τις  αυξημένες πιέσεις , ώστε οι βαλβίδες εκτόνωσης να μην ανοίγουν σε κάθε συμβάν.</a:t>
            </a:r>
            <a:r>
              <a:rPr lang="en-US" sz="1600" dirty="0">
                <a:solidFill>
                  <a:prstClr val="black"/>
                </a:solidFill>
              </a:rPr>
              <a:t> </a:t>
            </a:r>
            <a:r>
              <a:rPr lang="el-GR" sz="1600" dirty="0">
                <a:solidFill>
                  <a:prstClr val="black"/>
                </a:solidFill>
              </a:rPr>
              <a:t>Στα συστήματα με </a:t>
            </a:r>
            <a:r>
              <a:rPr lang="el-GR" sz="1600" dirty="0" err="1">
                <a:solidFill>
                  <a:prstClr val="black"/>
                </a:solidFill>
              </a:rPr>
              <a:t>γλυκόλη</a:t>
            </a:r>
            <a:r>
              <a:rPr lang="el-GR" sz="1600" dirty="0">
                <a:solidFill>
                  <a:prstClr val="black"/>
                </a:solidFill>
              </a:rPr>
              <a:t>  ο βρόγχος πρέπει να </a:t>
            </a:r>
            <a:r>
              <a:rPr lang="el-GR" sz="1600" dirty="0" err="1">
                <a:solidFill>
                  <a:prstClr val="black"/>
                </a:solidFill>
              </a:rPr>
              <a:t>επαναπληρώνεται</a:t>
            </a:r>
            <a:r>
              <a:rPr lang="el-GR" sz="1600" dirty="0">
                <a:solidFill>
                  <a:prstClr val="black"/>
                </a:solidFill>
              </a:rPr>
              <a:t> χειροκίνητα κάθε φορά που ανοίγουν οι βαλβίδες εκτόνωσης.  </a:t>
            </a:r>
            <a:endParaRPr lang="en-US" sz="1600" dirty="0">
              <a:solidFill>
                <a:prstClr val="black"/>
              </a:solidFill>
            </a:endParaRPr>
          </a:p>
          <a:p>
            <a:pPr marL="541338" lvl="1" indent="-285750">
              <a:buFont typeface="Arial" panose="020B0604020202020204" pitchFamily="34" charset="0"/>
              <a:buChar char="."/>
            </a:pPr>
            <a:r>
              <a:rPr lang="el-GR" sz="1600" b="1" dirty="0"/>
              <a:t>Ο επιλογή του μεγέθους του δοχείου διαστολής εξαρτάται από τον όγκου του υγρού στο δίκτυο. </a:t>
            </a:r>
            <a:r>
              <a:rPr lang="el-GR" sz="1600" b="1" dirty="0" err="1"/>
              <a:t>Δλδ</a:t>
            </a:r>
            <a:r>
              <a:rPr lang="el-GR" sz="1600" b="1" dirty="0"/>
              <a:t>. Όγκος υγρού μέσα στις σωληνώσεις, στους συλλέκτες, στους </a:t>
            </a:r>
            <a:r>
              <a:rPr lang="el-GR" sz="1600" b="1" dirty="0" err="1"/>
              <a:t>ενάλλακτες</a:t>
            </a:r>
            <a:r>
              <a:rPr lang="el-GR" sz="1600" b="1" dirty="0"/>
              <a:t> και στις αντλίες. Η πίεση λειτουργίας επιλέγεται μικρότερη από αυτή των βαλβίδων ασφαλείας πίεσης. </a:t>
            </a:r>
            <a:endParaRPr lang="en-US" sz="1600" dirty="0"/>
          </a:p>
          <a:p>
            <a:pPr marL="285750" indent="-285750">
              <a:buFont typeface="Symbol" panose="05050102010706020507" pitchFamily="18" charset="2"/>
              <a:buChar char=""/>
            </a:pPr>
            <a:endParaRPr lang="en-US" sz="1600" dirty="0">
              <a:solidFill>
                <a:prstClr val="black"/>
              </a:solidFill>
            </a:endParaRPr>
          </a:p>
        </p:txBody>
      </p:sp>
      <p:pic>
        <p:nvPicPr>
          <p:cNvPr id="15" name="Picture 14">
            <a:extLst>
              <a:ext uri="{FF2B5EF4-FFF2-40B4-BE49-F238E27FC236}">
                <a16:creationId xmlns:a16="http://schemas.microsoft.com/office/drawing/2014/main" xmlns="" id="{7ED7E99C-DF10-44C7-A283-CD7E52F32987}"/>
              </a:ext>
            </a:extLst>
          </p:cNvPr>
          <p:cNvPicPr>
            <a:picLocks noChangeAspect="1"/>
          </p:cNvPicPr>
          <p:nvPr/>
        </p:nvPicPr>
        <p:blipFill>
          <a:blip r:embed="rId3"/>
          <a:stretch>
            <a:fillRect/>
          </a:stretch>
        </p:blipFill>
        <p:spPr>
          <a:xfrm>
            <a:off x="946747" y="5796617"/>
            <a:ext cx="1414395" cy="512108"/>
          </a:xfrm>
          <a:prstGeom prst="rect">
            <a:avLst/>
          </a:prstGeom>
        </p:spPr>
      </p:pic>
    </p:spTree>
    <p:extLst>
      <p:ext uri="{BB962C8B-B14F-4D97-AF65-F5344CB8AC3E}">
        <p14:creationId xmlns:p14="http://schemas.microsoft.com/office/powerpoint/2010/main" val="20769080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70DA85-371C-45B4-A9CF-827BACA25215}"/>
              </a:ext>
            </a:extLst>
          </p:cNvPr>
          <p:cNvSpPr>
            <a:spLocks noGrp="1"/>
          </p:cNvSpPr>
          <p:nvPr>
            <p:ph type="title"/>
          </p:nvPr>
        </p:nvSpPr>
        <p:spPr/>
        <p:txBody>
          <a:bodyPr/>
          <a:lstStyle/>
          <a:p>
            <a:r>
              <a:rPr lang="en-US" b="1" dirty="0"/>
              <a:t>2. </a:t>
            </a:r>
            <a:r>
              <a:rPr lang="el-GR" b="1" dirty="0"/>
              <a:t>Επιλογή κατάλληλης τεχνολογίας</a:t>
            </a:r>
            <a:endParaRPr lang="en-US" dirty="0"/>
          </a:p>
        </p:txBody>
      </p:sp>
      <p:sp>
        <p:nvSpPr>
          <p:cNvPr id="4" name="Rectangle 3">
            <a:extLst>
              <a:ext uri="{FF2B5EF4-FFF2-40B4-BE49-F238E27FC236}">
                <a16:creationId xmlns:a16="http://schemas.microsoft.com/office/drawing/2014/main" xmlns="" id="{88A2FC5F-55EE-49C2-BEE5-91B0A0AB0747}"/>
              </a:ext>
            </a:extLst>
          </p:cNvPr>
          <p:cNvSpPr/>
          <p:nvPr/>
        </p:nvSpPr>
        <p:spPr>
          <a:xfrm>
            <a:off x="726285" y="1910980"/>
            <a:ext cx="7949403" cy="3293209"/>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Ηλιακοί ελεγκτές</a:t>
            </a:r>
            <a:endParaRPr lang="en-US" sz="1600" b="1" dirty="0">
              <a:solidFill>
                <a:prstClr val="black"/>
              </a:solidFill>
            </a:endParaRPr>
          </a:p>
          <a:p>
            <a:pPr marL="541338" indent="-285750">
              <a:buFont typeface="Calibri" panose="020F0502020204030204" pitchFamily="34" charset="0"/>
              <a:buChar char="‒"/>
            </a:pPr>
            <a:r>
              <a:rPr lang="en-US" sz="1600" dirty="0"/>
              <a:t>(</a:t>
            </a:r>
            <a:r>
              <a:rPr lang="el-GR" sz="1600" dirty="0"/>
              <a:t>Αυτόματη λειτουργία)</a:t>
            </a:r>
            <a:r>
              <a:rPr lang="en-US" sz="1600" dirty="0"/>
              <a:t> </a:t>
            </a:r>
            <a:r>
              <a:rPr lang="el-GR" sz="1600" dirty="0"/>
              <a:t>Ο ελεγκτής του ηλιακού παρακολουθεί εάν υπάρχει επαρκείς ηλιοφάνεια για να ζεσταθεί το νερό μέσα στο δοχείο, συγκρίνοντας τις θερμοκρασίες στο συλλέκτη και στο δοχείο νερού. </a:t>
            </a:r>
          </a:p>
          <a:p>
            <a:pPr marL="541338" indent="-285750">
              <a:buFont typeface="Calibri" panose="020F0502020204030204" pitchFamily="34" charset="0"/>
              <a:buChar char="‒"/>
            </a:pPr>
            <a:r>
              <a:rPr lang="el-GR" sz="1600" dirty="0"/>
              <a:t>Αν υπάρχει επαρκής ηλιοφάνεια</a:t>
            </a:r>
            <a:r>
              <a:rPr lang="en-US" sz="1600" dirty="0"/>
              <a:t>, </a:t>
            </a:r>
          </a:p>
          <a:p>
            <a:pPr marL="541338" lvl="1"/>
            <a:r>
              <a:rPr lang="el-GR" sz="1600" dirty="0"/>
              <a:t>Η αντλία κυκλοφορίας εκκινεί και το </a:t>
            </a:r>
          </a:p>
          <a:p>
            <a:pPr marL="541338" lvl="1"/>
            <a:r>
              <a:rPr lang="el-GR" sz="1600" dirty="0"/>
              <a:t>Δοχείο νερού ζεσταίνεται.</a:t>
            </a:r>
            <a:r>
              <a:rPr lang="en-US" sz="1600" dirty="0"/>
              <a:t>  </a:t>
            </a:r>
          </a:p>
          <a:p>
            <a:pPr marL="541338" lvl="1" indent="-285750">
              <a:buFont typeface="Calibri" panose="020F0502020204030204" pitchFamily="34" charset="0"/>
              <a:buChar char="‒"/>
            </a:pPr>
            <a:r>
              <a:rPr lang="el-GR" sz="1600" dirty="0"/>
              <a:t>Σε μεγάλη περίοδο ηλιοφάνειας και μικρή</a:t>
            </a:r>
          </a:p>
          <a:p>
            <a:pPr marL="255588" lvl="1"/>
            <a:r>
              <a:rPr lang="el-GR" sz="1600" dirty="0"/>
              <a:t>      κατανάλωσής ζεστού νερού, παρουσιάζονται</a:t>
            </a:r>
          </a:p>
          <a:p>
            <a:pPr marL="541338" lvl="1"/>
            <a:r>
              <a:rPr lang="el-GR" sz="1600" dirty="0"/>
              <a:t>υψηλές θερμοκρασίες στο δοχείο.</a:t>
            </a:r>
            <a:r>
              <a:rPr lang="en-US" sz="1600" dirty="0"/>
              <a:t> </a:t>
            </a:r>
            <a:r>
              <a:rPr lang="el-GR" sz="1600" dirty="0"/>
              <a:t>Ο ελεγκτής </a:t>
            </a:r>
          </a:p>
          <a:p>
            <a:pPr marL="541338" lvl="1"/>
            <a:r>
              <a:rPr lang="el-GR" sz="1600" dirty="0"/>
              <a:t>Κλείνει την αντλία</a:t>
            </a:r>
            <a:endParaRPr lang="en-US" sz="1600" dirty="0"/>
          </a:p>
          <a:p>
            <a:pPr marL="541338" lvl="1" indent="-285750">
              <a:buFont typeface="Calibri" panose="020F0502020204030204" pitchFamily="34" charset="0"/>
              <a:buChar char="‒"/>
            </a:pPr>
            <a:r>
              <a:rPr lang="el-GR" sz="1600" dirty="0"/>
              <a:t>Η μέγιστη θερμοκρασία του δοχείου ορίζεται </a:t>
            </a:r>
          </a:p>
          <a:p>
            <a:pPr marL="255588" lvl="1"/>
            <a:r>
              <a:rPr lang="el-GR" sz="1600" dirty="0"/>
              <a:t>      στον ελεγκτή</a:t>
            </a:r>
            <a:r>
              <a:rPr lang="en-US" sz="1600" dirty="0"/>
              <a:t>.</a:t>
            </a:r>
            <a:endParaRPr lang="en-US" sz="1600" b="1" dirty="0"/>
          </a:p>
        </p:txBody>
      </p:sp>
      <p:sp>
        <p:nvSpPr>
          <p:cNvPr id="5" name="Rectangle 4">
            <a:extLst>
              <a:ext uri="{FF2B5EF4-FFF2-40B4-BE49-F238E27FC236}">
                <a16:creationId xmlns:a16="http://schemas.microsoft.com/office/drawing/2014/main" xmlns="" id="{6D187D1A-1EDF-46C3-A4F4-55EC4E059534}"/>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Χαρακτηριστικά εξαρτημάτων και επιλογή</a:t>
            </a:r>
            <a:r>
              <a:rPr lang="en-US" b="1" dirty="0">
                <a:solidFill>
                  <a:prstClr val="black"/>
                </a:solidFill>
                <a:cs typeface="Arial" pitchFamily="34" charset="0"/>
              </a:rPr>
              <a:t>.</a:t>
            </a:r>
            <a:endParaRPr lang="en-US" b="1" dirty="0"/>
          </a:p>
        </p:txBody>
      </p:sp>
      <p:pic>
        <p:nvPicPr>
          <p:cNvPr id="6" name="Picture 5">
            <a:extLst>
              <a:ext uri="{FF2B5EF4-FFF2-40B4-BE49-F238E27FC236}">
                <a16:creationId xmlns:a16="http://schemas.microsoft.com/office/drawing/2014/main" xmlns="" id="{827F6E24-8C66-4BE5-BDD2-A20A8690813D}"/>
              </a:ext>
            </a:extLst>
          </p:cNvPr>
          <p:cNvPicPr>
            <a:picLocks noChangeAspect="1"/>
          </p:cNvPicPr>
          <p:nvPr/>
        </p:nvPicPr>
        <p:blipFill>
          <a:blip r:embed="rId2"/>
          <a:stretch>
            <a:fillRect/>
          </a:stretch>
        </p:blipFill>
        <p:spPr>
          <a:xfrm>
            <a:off x="5220000" y="2997000"/>
            <a:ext cx="3816000" cy="3124091"/>
          </a:xfrm>
          <a:prstGeom prst="rect">
            <a:avLst/>
          </a:prstGeom>
        </p:spPr>
      </p:pic>
    </p:spTree>
    <p:extLst>
      <p:ext uri="{BB962C8B-B14F-4D97-AF65-F5344CB8AC3E}">
        <p14:creationId xmlns:p14="http://schemas.microsoft.com/office/powerpoint/2010/main" val="23720232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C0CEED-E592-4F99-B404-AB0F8D2D1DBD}"/>
              </a:ext>
            </a:extLst>
          </p:cNvPr>
          <p:cNvSpPr>
            <a:spLocks noGrp="1"/>
          </p:cNvSpPr>
          <p:nvPr>
            <p:ph type="title"/>
          </p:nvPr>
        </p:nvSpPr>
        <p:spPr/>
        <p:txBody>
          <a:bodyPr/>
          <a:lstStyle/>
          <a:p>
            <a:r>
              <a:rPr lang="en-US" b="1" dirty="0"/>
              <a:t>2. </a:t>
            </a:r>
            <a:r>
              <a:rPr lang="el-GR" b="1" dirty="0"/>
              <a:t>Επιλογή κατάλληλης τεχνολογίας</a:t>
            </a:r>
            <a:endParaRPr lang="en-US" dirty="0"/>
          </a:p>
        </p:txBody>
      </p:sp>
      <p:sp>
        <p:nvSpPr>
          <p:cNvPr id="4" name="Rectangle 3">
            <a:extLst>
              <a:ext uri="{FF2B5EF4-FFF2-40B4-BE49-F238E27FC236}">
                <a16:creationId xmlns:a16="http://schemas.microsoft.com/office/drawing/2014/main" xmlns="" id="{417BEA1C-C9EB-4F32-B461-5B1D763525F5}"/>
              </a:ext>
            </a:extLst>
          </p:cNvPr>
          <p:cNvSpPr/>
          <p:nvPr/>
        </p:nvSpPr>
        <p:spPr>
          <a:xfrm>
            <a:off x="324000" y="1854884"/>
            <a:ext cx="5915518" cy="4524315"/>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Ηλιακοί ελεγκτές</a:t>
            </a:r>
            <a:endParaRPr lang="en-US" sz="1600" b="1" dirty="0">
              <a:solidFill>
                <a:prstClr val="black"/>
              </a:solidFill>
            </a:endParaRPr>
          </a:p>
          <a:p>
            <a:pPr marL="541338" indent="-285750">
              <a:buFont typeface="Calibri" panose="020F0502020204030204" pitchFamily="34" charset="0"/>
              <a:buChar char="‒"/>
            </a:pPr>
            <a:r>
              <a:rPr lang="el-GR" sz="1600" dirty="0"/>
              <a:t>Ψηφιακοί ελεγκτές με δυνατότητα </a:t>
            </a:r>
            <a:r>
              <a:rPr lang="en-US" sz="1600" dirty="0"/>
              <a:t> </a:t>
            </a:r>
            <a:r>
              <a:rPr lang="el-GR" sz="1600" dirty="0"/>
              <a:t> σύνδεσης στον υπολογιστή</a:t>
            </a:r>
            <a:r>
              <a:rPr lang="en-US" sz="1600" dirty="0"/>
              <a:t>.</a:t>
            </a:r>
          </a:p>
          <a:p>
            <a:pPr marL="541338" indent="-285750">
              <a:buFont typeface="Calibri" panose="020F0502020204030204" pitchFamily="34" charset="0"/>
              <a:buChar char="‒"/>
            </a:pPr>
            <a:r>
              <a:rPr lang="el-GR" sz="1600" dirty="0"/>
              <a:t>Παρέχονται με ενσύρματους αισθητήρες θερμοκρασίας. </a:t>
            </a:r>
            <a:r>
              <a:rPr lang="en-US" sz="1600" dirty="0"/>
              <a:t>(</a:t>
            </a:r>
            <a:r>
              <a:rPr lang="el-GR" sz="1600" dirty="0"/>
              <a:t>συλλέκτη και δοχείο,</a:t>
            </a:r>
            <a:r>
              <a:rPr lang="en-US" sz="1600" dirty="0"/>
              <a:t> PT1000 type). </a:t>
            </a:r>
          </a:p>
          <a:p>
            <a:pPr marL="541338" indent="-285750">
              <a:buFont typeface="Calibri" panose="020F0502020204030204" pitchFamily="34" charset="0"/>
              <a:buChar char="‒"/>
            </a:pPr>
            <a:r>
              <a:rPr lang="el-GR" sz="1600" dirty="0"/>
              <a:t>Βασικές λειτουργίες</a:t>
            </a:r>
            <a:r>
              <a:rPr lang="en-US" sz="1600" dirty="0"/>
              <a:t>:</a:t>
            </a:r>
          </a:p>
          <a:p>
            <a:pPr marL="801688" indent="-285750">
              <a:buFont typeface="Arial" panose="020B0604020202020204" pitchFamily="34" charset="0"/>
              <a:buChar char="."/>
            </a:pPr>
            <a:r>
              <a:rPr lang="el-GR" sz="1600" b="1" dirty="0"/>
              <a:t>Αυτόματη πλήρωση δοχείου</a:t>
            </a:r>
            <a:r>
              <a:rPr lang="en-US" sz="1600" b="1" dirty="0"/>
              <a:t>. </a:t>
            </a:r>
            <a:r>
              <a:rPr lang="el-GR" sz="1600" dirty="0"/>
              <a:t>Διαφορικός θερμοκρασιακός έλεγχος</a:t>
            </a:r>
            <a:endParaRPr lang="en-US" sz="1600" dirty="0"/>
          </a:p>
          <a:p>
            <a:pPr marL="801688" indent="-285750">
              <a:buFont typeface="Arial" panose="020B0604020202020204" pitchFamily="34" charset="0"/>
              <a:buChar char="."/>
            </a:pPr>
            <a:r>
              <a:rPr lang="el-GR" sz="1600" b="1" dirty="0"/>
              <a:t>Παύση</a:t>
            </a:r>
            <a:r>
              <a:rPr lang="en-US" sz="1600" b="1" dirty="0"/>
              <a:t>. </a:t>
            </a:r>
            <a:r>
              <a:rPr lang="el-GR" sz="1600" dirty="0"/>
              <a:t>Παύση στη μέγιστη θερμοκρασία στο δοχείου</a:t>
            </a:r>
            <a:endParaRPr lang="en-US" sz="1600" dirty="0"/>
          </a:p>
          <a:p>
            <a:pPr marL="801688" indent="-285750">
              <a:buFont typeface="Arial" panose="020B0604020202020204" pitchFamily="34" charset="0"/>
              <a:buChar char="."/>
            </a:pPr>
            <a:r>
              <a:rPr lang="el-GR" sz="1600" b="1" dirty="0"/>
              <a:t>Προστασία αντλιών</a:t>
            </a:r>
            <a:r>
              <a:rPr lang="en-US" sz="1600" b="1" dirty="0"/>
              <a:t>. </a:t>
            </a:r>
            <a:r>
              <a:rPr lang="el-GR" sz="1600" dirty="0"/>
              <a:t>Σταματάει τις αντλίες όταν η θερμοκρασία του υγρού μεταφοράς είναι πολύ υψηλή, </a:t>
            </a:r>
            <a:r>
              <a:rPr lang="el-GR" sz="1600" b="1" dirty="0"/>
              <a:t>Λειτουργία διακοπής</a:t>
            </a:r>
            <a:r>
              <a:rPr lang="en-US" sz="1600" b="1" dirty="0"/>
              <a:t>. </a:t>
            </a:r>
            <a:r>
              <a:rPr lang="el-GR" sz="1600" dirty="0"/>
              <a:t>Χρήση των συλλεκτών το βράδυ για ψύξη του συστήματος</a:t>
            </a:r>
            <a:r>
              <a:rPr lang="en-US" sz="1600" dirty="0"/>
              <a:t>.</a:t>
            </a:r>
          </a:p>
          <a:p>
            <a:pPr marL="801688" indent="-285750">
              <a:buFont typeface="Arial" panose="020B0604020202020204" pitchFamily="34" charset="0"/>
              <a:buChar char="."/>
            </a:pPr>
            <a:r>
              <a:rPr lang="el-GR" sz="1600" b="1" dirty="0" err="1"/>
              <a:t>Αντιψυτκική</a:t>
            </a:r>
            <a:r>
              <a:rPr lang="el-GR" sz="1600" b="1" dirty="0"/>
              <a:t> προστασία</a:t>
            </a:r>
            <a:r>
              <a:rPr lang="en-US" sz="1600" b="1" dirty="0"/>
              <a:t>. </a:t>
            </a:r>
            <a:r>
              <a:rPr lang="el-GR" sz="1600" dirty="0"/>
              <a:t>Κυκλοφορία του  υγρού σε πολύ χαμηλές θερμοκρασίες</a:t>
            </a:r>
            <a:r>
              <a:rPr lang="en-US" sz="1600" dirty="0"/>
              <a:t>.</a:t>
            </a:r>
          </a:p>
          <a:p>
            <a:pPr marL="541338" indent="-285750">
              <a:buFont typeface="Calibri" panose="020F0502020204030204" pitchFamily="34" charset="0"/>
              <a:buChar char="‒"/>
            </a:pPr>
            <a:r>
              <a:rPr lang="el-GR" sz="1600" dirty="0"/>
              <a:t>Πολλές διευρυμένες λειτουργίες διαθέσιμες</a:t>
            </a:r>
            <a:r>
              <a:rPr lang="en-US" sz="1600" dirty="0"/>
              <a:t>:</a:t>
            </a:r>
          </a:p>
          <a:p>
            <a:pPr marL="801688" indent="-285750">
              <a:buFont typeface="Arial" panose="020B0604020202020204" pitchFamily="34" charset="0"/>
              <a:buChar char="."/>
            </a:pPr>
            <a:r>
              <a:rPr lang="el-GR" sz="1600" dirty="0"/>
              <a:t>Περισσότεροι αισθητήρες ( είσοδοι/έξοδοι), λειτουργία </a:t>
            </a:r>
            <a:r>
              <a:rPr lang="el-GR" sz="1600" dirty="0" err="1"/>
              <a:t>αντιλεγεονέλλας</a:t>
            </a:r>
            <a:r>
              <a:rPr lang="el-GR" sz="1600" dirty="0"/>
              <a:t>, διαγνώσεις σφαλμάτων κλπ. </a:t>
            </a:r>
            <a:endParaRPr lang="en-US" sz="1600" dirty="0"/>
          </a:p>
        </p:txBody>
      </p:sp>
      <p:sp>
        <p:nvSpPr>
          <p:cNvPr id="5" name="Rectangle 4">
            <a:extLst>
              <a:ext uri="{FF2B5EF4-FFF2-40B4-BE49-F238E27FC236}">
                <a16:creationId xmlns:a16="http://schemas.microsoft.com/office/drawing/2014/main" xmlns="" id="{67CFE625-2647-4FF7-B483-F36C74951545}"/>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Χαρακτηριστικά εξαρτημάτων και επιλογή</a:t>
            </a:r>
            <a:r>
              <a:rPr lang="en-US" b="1" dirty="0">
                <a:solidFill>
                  <a:prstClr val="black"/>
                </a:solidFill>
                <a:cs typeface="Arial" pitchFamily="34" charset="0"/>
              </a:rPr>
              <a:t>.</a:t>
            </a:r>
            <a:endParaRPr lang="en-US" b="1" dirty="0"/>
          </a:p>
        </p:txBody>
      </p:sp>
      <p:pic>
        <p:nvPicPr>
          <p:cNvPr id="8" name="Picture 7">
            <a:extLst>
              <a:ext uri="{FF2B5EF4-FFF2-40B4-BE49-F238E27FC236}">
                <a16:creationId xmlns:a16="http://schemas.microsoft.com/office/drawing/2014/main" xmlns="" id="{4A738435-FF39-4262-814E-F654641E8789}"/>
              </a:ext>
            </a:extLst>
          </p:cNvPr>
          <p:cNvPicPr>
            <a:picLocks noChangeAspect="1"/>
          </p:cNvPicPr>
          <p:nvPr/>
        </p:nvPicPr>
        <p:blipFill>
          <a:blip r:embed="rId2"/>
          <a:stretch>
            <a:fillRect/>
          </a:stretch>
        </p:blipFill>
        <p:spPr>
          <a:xfrm>
            <a:off x="6239518" y="1784409"/>
            <a:ext cx="2436170" cy="4524316"/>
          </a:xfrm>
          <a:prstGeom prst="rect">
            <a:avLst/>
          </a:prstGeom>
          <a:ln>
            <a:solidFill>
              <a:schemeClr val="tx1"/>
            </a:solidFill>
          </a:ln>
        </p:spPr>
      </p:pic>
      <p:sp>
        <p:nvSpPr>
          <p:cNvPr id="6" name="Rectangle 5">
            <a:extLst>
              <a:ext uri="{FF2B5EF4-FFF2-40B4-BE49-F238E27FC236}">
                <a16:creationId xmlns:a16="http://schemas.microsoft.com/office/drawing/2014/main" xmlns="" id="{6123721A-46BE-41F8-A5AE-29E846B8EC04}"/>
              </a:ext>
            </a:extLst>
          </p:cNvPr>
          <p:cNvSpPr/>
          <p:nvPr/>
        </p:nvSpPr>
        <p:spPr>
          <a:xfrm>
            <a:off x="5508000" y="1607882"/>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EXAMPLE</a:t>
            </a:r>
          </a:p>
        </p:txBody>
      </p:sp>
    </p:spTree>
    <p:extLst>
      <p:ext uri="{BB962C8B-B14F-4D97-AF65-F5344CB8AC3E}">
        <p14:creationId xmlns:p14="http://schemas.microsoft.com/office/powerpoint/2010/main" val="1004207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129239-D666-4EE4-914A-E28963D27DA1}"/>
              </a:ext>
            </a:extLst>
          </p:cNvPr>
          <p:cNvSpPr>
            <a:spLocks noGrp="1"/>
          </p:cNvSpPr>
          <p:nvPr>
            <p:ph type="title"/>
          </p:nvPr>
        </p:nvSpPr>
        <p:spPr/>
        <p:txBody>
          <a:bodyPr/>
          <a:lstStyle/>
          <a:p>
            <a:r>
              <a:rPr lang="en-US" b="1" dirty="0"/>
              <a:t>2. </a:t>
            </a:r>
            <a:r>
              <a:rPr lang="el-GR" b="1" dirty="0"/>
              <a:t>Επιλογή κατάλληλης τεχνολογίας</a:t>
            </a:r>
            <a:endParaRPr lang="en-US" dirty="0"/>
          </a:p>
        </p:txBody>
      </p:sp>
      <p:sp>
        <p:nvSpPr>
          <p:cNvPr id="4" name="Rectangle 3">
            <a:extLst>
              <a:ext uri="{FF2B5EF4-FFF2-40B4-BE49-F238E27FC236}">
                <a16:creationId xmlns:a16="http://schemas.microsoft.com/office/drawing/2014/main" xmlns="" id="{A3176EC1-41DB-4B1C-8878-61FBE5D66EB6}"/>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Χαρακτηριστικά εξαρτημάτων και επιλογή</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xmlns="" id="{E0DE0E7E-3539-4B74-BEC1-BCCFA0C779C0}"/>
              </a:ext>
            </a:extLst>
          </p:cNvPr>
          <p:cNvSpPr/>
          <p:nvPr/>
        </p:nvSpPr>
        <p:spPr>
          <a:xfrm>
            <a:off x="726284" y="1901649"/>
            <a:ext cx="3269716" cy="338554"/>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Εφεδρικοί θερμαντήρες</a:t>
            </a:r>
            <a:r>
              <a:rPr lang="en-US" sz="1600" b="1" dirty="0">
                <a:solidFill>
                  <a:prstClr val="black"/>
                </a:solidFill>
              </a:rPr>
              <a:t>.</a:t>
            </a:r>
          </a:p>
        </p:txBody>
      </p:sp>
      <p:sp>
        <p:nvSpPr>
          <p:cNvPr id="6" name="Rectangle 5">
            <a:extLst>
              <a:ext uri="{FF2B5EF4-FFF2-40B4-BE49-F238E27FC236}">
                <a16:creationId xmlns:a16="http://schemas.microsoft.com/office/drawing/2014/main" xmlns="" id="{070D40EB-1D47-4DB3-B8BC-7CA9C5B7C011}"/>
              </a:ext>
            </a:extLst>
          </p:cNvPr>
          <p:cNvSpPr/>
          <p:nvPr/>
        </p:nvSpPr>
        <p:spPr>
          <a:xfrm>
            <a:off x="714174" y="2240203"/>
            <a:ext cx="5441826" cy="4031873"/>
          </a:xfrm>
          <a:prstGeom prst="rect">
            <a:avLst/>
          </a:prstGeom>
        </p:spPr>
        <p:txBody>
          <a:bodyPr wrap="square">
            <a:spAutoFit/>
          </a:bodyPr>
          <a:lstStyle/>
          <a:p>
            <a:pPr marL="285750" indent="-285750">
              <a:buFont typeface="Calibri" panose="020F0502020204030204" pitchFamily="34" charset="0"/>
              <a:buChar char="‒"/>
            </a:pPr>
            <a:r>
              <a:rPr lang="el-GR" sz="1600" dirty="0">
                <a:solidFill>
                  <a:prstClr val="black"/>
                </a:solidFill>
              </a:rPr>
              <a:t>Οι ηλεκτρικοί και αερίου ( με ή χωρίς δοχείο) θερμαντήρες είναι οι πιο συνηθισμένοι. Επίσης χρησιμοποιούνται άλλα καύσιμα.</a:t>
            </a:r>
            <a:endParaRPr lang="en-US" sz="1600" dirty="0">
              <a:solidFill>
                <a:prstClr val="black"/>
              </a:solidFill>
            </a:endParaRPr>
          </a:p>
          <a:p>
            <a:pPr marL="285750" indent="-285750">
              <a:buFont typeface="Calibri" panose="020F0502020204030204" pitchFamily="34" charset="0"/>
              <a:buChar char="‒"/>
            </a:pPr>
            <a:r>
              <a:rPr lang="el-GR" sz="1600" dirty="0">
                <a:solidFill>
                  <a:prstClr val="black"/>
                </a:solidFill>
              </a:rPr>
              <a:t>Ηλεκτρικές αντιστάσεις κατάλληλης ισχύος είναι ενσωματωμένες στα δοχείο θέρμανσης νερού</a:t>
            </a:r>
            <a:r>
              <a:rPr lang="en-US" sz="1600" dirty="0">
                <a:solidFill>
                  <a:prstClr val="black"/>
                </a:solidFill>
              </a:rPr>
              <a:t>. </a:t>
            </a:r>
            <a:r>
              <a:rPr lang="el-GR" sz="1600" dirty="0">
                <a:solidFill>
                  <a:prstClr val="black"/>
                </a:solidFill>
              </a:rPr>
              <a:t>Υπάρχουν ηλεκτρικοί θερμαντήρες χωρίς δοχείο για να παρέχουν άμεσα ζεστό νερό. </a:t>
            </a:r>
            <a:endParaRPr lang="en-US" sz="1600" dirty="0">
              <a:solidFill>
                <a:prstClr val="black"/>
              </a:solidFill>
            </a:endParaRPr>
          </a:p>
          <a:p>
            <a:pPr marL="285750" indent="-285750">
              <a:buFont typeface="Calibri" panose="020F0502020204030204" pitchFamily="34" charset="0"/>
              <a:buChar char="‒"/>
            </a:pPr>
            <a:r>
              <a:rPr lang="el-GR" sz="1600" dirty="0">
                <a:solidFill>
                  <a:prstClr val="black"/>
                </a:solidFill>
              </a:rPr>
              <a:t>Οι λέβητες αερίου συνήθως αντλούνται με ηλεκτρονική ανάφλεξη, εσωτερική καύση και </a:t>
            </a:r>
            <a:r>
              <a:rPr lang="el-GR" sz="1600" dirty="0" err="1">
                <a:solidFill>
                  <a:prstClr val="black"/>
                </a:solidFill>
              </a:rPr>
              <a:t>ανακυκλοφορία</a:t>
            </a:r>
            <a:r>
              <a:rPr lang="el-GR" sz="1600" dirty="0">
                <a:solidFill>
                  <a:prstClr val="black"/>
                </a:solidFill>
              </a:rPr>
              <a:t>. Είναι σχεδιασμένοι και εγκεκριμένοι για θέρμανση και </a:t>
            </a:r>
            <a:r>
              <a:rPr lang="el-GR" sz="1600" dirty="0" err="1">
                <a:solidFill>
                  <a:prstClr val="black"/>
                </a:solidFill>
              </a:rPr>
              <a:t>ανακυκλοφορία</a:t>
            </a:r>
            <a:r>
              <a:rPr lang="el-GR" sz="1600" dirty="0">
                <a:solidFill>
                  <a:prstClr val="black"/>
                </a:solidFill>
              </a:rPr>
              <a:t>  πόσιμου νερού σε σύνδεση με έμμεση δεξαμενή αποθήκευσης. Πρέπει να είναι κατάλληλης παροχής, ισχύος και απόδοσης.</a:t>
            </a:r>
            <a:endParaRPr lang="en-US" sz="1600" dirty="0">
              <a:solidFill>
                <a:prstClr val="black"/>
              </a:solidFill>
            </a:endParaRPr>
          </a:p>
          <a:p>
            <a:pPr marL="285750" indent="-285750">
              <a:buFont typeface="Calibri" panose="020F0502020204030204" pitchFamily="34" charset="0"/>
              <a:buChar char="‒"/>
            </a:pPr>
            <a:r>
              <a:rPr lang="el-GR" sz="1600" b="1" dirty="0">
                <a:solidFill>
                  <a:prstClr val="black"/>
                </a:solidFill>
              </a:rPr>
              <a:t>Αισθητήρες θερμοκρασίας και στατικής πίεσης </a:t>
            </a:r>
            <a:r>
              <a:rPr lang="en-US" sz="1600" b="1" dirty="0">
                <a:solidFill>
                  <a:prstClr val="black"/>
                </a:solidFill>
              </a:rPr>
              <a:t> </a:t>
            </a:r>
            <a:r>
              <a:rPr lang="el-GR" sz="1600" dirty="0">
                <a:solidFill>
                  <a:prstClr val="black"/>
                </a:solidFill>
              </a:rPr>
              <a:t>εγκαθίστανται για τον αυτόματο έλεγχο. </a:t>
            </a:r>
            <a:r>
              <a:rPr lang="en-US" sz="1600" dirty="0">
                <a:solidFill>
                  <a:prstClr val="black"/>
                </a:solidFill>
              </a:rPr>
              <a:t> installed in tanks are used for automatic control. </a:t>
            </a:r>
          </a:p>
        </p:txBody>
      </p:sp>
      <p:pic>
        <p:nvPicPr>
          <p:cNvPr id="9" name="Picture 8">
            <a:extLst>
              <a:ext uri="{FF2B5EF4-FFF2-40B4-BE49-F238E27FC236}">
                <a16:creationId xmlns:a16="http://schemas.microsoft.com/office/drawing/2014/main" xmlns="" id="{720B3502-875C-4CC5-9287-2480000DD35E}"/>
              </a:ext>
            </a:extLst>
          </p:cNvPr>
          <p:cNvPicPr>
            <a:picLocks noChangeAspect="1"/>
          </p:cNvPicPr>
          <p:nvPr/>
        </p:nvPicPr>
        <p:blipFill>
          <a:blip r:embed="rId2"/>
          <a:stretch>
            <a:fillRect/>
          </a:stretch>
        </p:blipFill>
        <p:spPr>
          <a:xfrm>
            <a:off x="6203546" y="2070525"/>
            <a:ext cx="2544454" cy="4221000"/>
          </a:xfrm>
          <a:prstGeom prst="rect">
            <a:avLst/>
          </a:prstGeom>
          <a:ln>
            <a:solidFill>
              <a:schemeClr val="tx1"/>
            </a:solidFill>
          </a:ln>
        </p:spPr>
      </p:pic>
      <p:pic>
        <p:nvPicPr>
          <p:cNvPr id="10" name="Picture 9">
            <a:extLst>
              <a:ext uri="{FF2B5EF4-FFF2-40B4-BE49-F238E27FC236}">
                <a16:creationId xmlns:a16="http://schemas.microsoft.com/office/drawing/2014/main" xmlns="" id="{266F8AEC-2D82-4765-A120-D7FB2A28EB6A}"/>
              </a:ext>
            </a:extLst>
          </p:cNvPr>
          <p:cNvPicPr>
            <a:picLocks noChangeAspect="1"/>
          </p:cNvPicPr>
          <p:nvPr/>
        </p:nvPicPr>
        <p:blipFill>
          <a:blip r:embed="rId3"/>
          <a:stretch>
            <a:fillRect/>
          </a:stretch>
        </p:blipFill>
        <p:spPr>
          <a:xfrm>
            <a:off x="5448802" y="1831792"/>
            <a:ext cx="1414395" cy="512108"/>
          </a:xfrm>
          <a:prstGeom prst="rect">
            <a:avLst/>
          </a:prstGeom>
        </p:spPr>
      </p:pic>
    </p:spTree>
    <p:extLst>
      <p:ext uri="{BB962C8B-B14F-4D97-AF65-F5344CB8AC3E}">
        <p14:creationId xmlns:p14="http://schemas.microsoft.com/office/powerpoint/2010/main" val="4274323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 </a:t>
            </a:r>
            <a:r>
              <a:rPr lang="el-GR" b="1" dirty="0"/>
              <a:t>Επιλογή κατάλληλης τεχνολογίας</a:t>
            </a:r>
            <a:endParaRPr lang="es-ES" dirty="0"/>
          </a:p>
        </p:txBody>
      </p:sp>
      <p:sp>
        <p:nvSpPr>
          <p:cNvPr id="4" name="Rectangle 3">
            <a:extLst>
              <a:ext uri="{FF2B5EF4-FFF2-40B4-BE49-F238E27FC236}">
                <a16:creationId xmlns:a16="http://schemas.microsoft.com/office/drawing/2014/main" xmlns="" id="{67CFE625-2647-4FF7-B483-F36C74951545}"/>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Χαρακτηριστικά εξαρτημάτων και επιλογή</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xmlns="" id="{417BEA1C-C9EB-4F32-B461-5B1D763525F5}"/>
              </a:ext>
            </a:extLst>
          </p:cNvPr>
          <p:cNvSpPr/>
          <p:nvPr/>
        </p:nvSpPr>
        <p:spPr>
          <a:xfrm>
            <a:off x="726284" y="1901649"/>
            <a:ext cx="4997716" cy="338554"/>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Άλλα εξαρτήματα του συστήματος </a:t>
            </a:r>
            <a:endParaRPr lang="en-US" sz="1600" b="1" dirty="0">
              <a:solidFill>
                <a:prstClr val="black"/>
              </a:solidFill>
            </a:endParaRPr>
          </a:p>
        </p:txBody>
      </p:sp>
      <p:sp>
        <p:nvSpPr>
          <p:cNvPr id="19" name="Rectangle 18"/>
          <p:cNvSpPr/>
          <p:nvPr/>
        </p:nvSpPr>
        <p:spPr>
          <a:xfrm>
            <a:off x="726284" y="2227903"/>
            <a:ext cx="7877716" cy="2308324"/>
          </a:xfrm>
          <a:prstGeom prst="rect">
            <a:avLst/>
          </a:prstGeom>
        </p:spPr>
        <p:txBody>
          <a:bodyPr wrap="square">
            <a:spAutoFit/>
          </a:bodyPr>
          <a:lstStyle/>
          <a:p>
            <a:pPr marL="285750" indent="-285750">
              <a:buFont typeface="Symbol" panose="05050102010706020507" pitchFamily="18" charset="2"/>
              <a:buChar char=""/>
            </a:pPr>
            <a:r>
              <a:rPr lang="el-GR" sz="1600" b="1" dirty="0">
                <a:solidFill>
                  <a:prstClr val="black"/>
                </a:solidFill>
              </a:rPr>
              <a:t>Υγρό μεταφοράς θερμότητας</a:t>
            </a:r>
            <a:r>
              <a:rPr lang="en-US" sz="1600" b="1" dirty="0">
                <a:solidFill>
                  <a:prstClr val="black"/>
                </a:solidFill>
              </a:rPr>
              <a:t>. </a:t>
            </a:r>
          </a:p>
          <a:p>
            <a:pPr marL="552450" lvl="1" indent="-285750">
              <a:buFont typeface="Arial" panose="020B0604020202020204" pitchFamily="34" charset="0"/>
              <a:buChar char="."/>
            </a:pPr>
            <a:r>
              <a:rPr lang="el-GR" sz="1600" dirty="0">
                <a:solidFill>
                  <a:prstClr val="black"/>
                </a:solidFill>
              </a:rPr>
              <a:t>Η μίξη από </a:t>
            </a:r>
            <a:r>
              <a:rPr lang="el-GR" sz="1600" dirty="0" err="1">
                <a:solidFill>
                  <a:prstClr val="black"/>
                </a:solidFill>
              </a:rPr>
              <a:t>γλυκόλη</a:t>
            </a:r>
            <a:r>
              <a:rPr lang="el-GR" sz="1600" dirty="0">
                <a:solidFill>
                  <a:prstClr val="black"/>
                </a:solidFill>
              </a:rPr>
              <a:t> </a:t>
            </a:r>
            <a:r>
              <a:rPr lang="el-GR" sz="1600" dirty="0" err="1">
                <a:solidFill>
                  <a:prstClr val="black"/>
                </a:solidFill>
              </a:rPr>
              <a:t>προπυλενίου</a:t>
            </a:r>
            <a:r>
              <a:rPr lang="el-GR" sz="1600" dirty="0">
                <a:solidFill>
                  <a:prstClr val="black"/>
                </a:solidFill>
              </a:rPr>
              <a:t> και νερού </a:t>
            </a:r>
            <a:r>
              <a:rPr lang="en-US" sz="1600" dirty="0">
                <a:solidFill>
                  <a:prstClr val="black"/>
                </a:solidFill>
              </a:rPr>
              <a:t>(</a:t>
            </a:r>
            <a:r>
              <a:rPr lang="en-US" sz="1600" dirty="0" err="1">
                <a:solidFill>
                  <a:prstClr val="black"/>
                </a:solidFill>
              </a:rPr>
              <a:t>Tyfocor</a:t>
            </a:r>
            <a:r>
              <a:rPr lang="en-US" sz="1600" baseline="30000" dirty="0">
                <a:solidFill>
                  <a:prstClr val="black"/>
                </a:solidFill>
                <a:sym typeface="Symbol" panose="05050102010706020507" pitchFamily="18" charset="2"/>
              </a:rPr>
              <a:t></a:t>
            </a:r>
            <a:r>
              <a:rPr lang="en-US" sz="1600" dirty="0">
                <a:solidFill>
                  <a:prstClr val="black"/>
                </a:solidFill>
              </a:rPr>
              <a:t> L – 45% Glycol, 55% Water, G </a:t>
            </a:r>
            <a:r>
              <a:rPr lang="el-GR" sz="1600" dirty="0">
                <a:solidFill>
                  <a:prstClr val="black"/>
                </a:solidFill>
              </a:rPr>
              <a:t>και άλλα</a:t>
            </a:r>
            <a:r>
              <a:rPr lang="en-US" sz="1600" dirty="0">
                <a:solidFill>
                  <a:prstClr val="black"/>
                </a:solidFill>
              </a:rPr>
              <a:t>)</a:t>
            </a:r>
            <a:r>
              <a:rPr lang="el-GR" sz="1600" dirty="0">
                <a:solidFill>
                  <a:prstClr val="black"/>
                </a:solidFill>
              </a:rPr>
              <a:t> παρέχει αντιψυκτική προστασία, είναι καθαρή, μη τοξική</a:t>
            </a:r>
            <a:r>
              <a:rPr lang="en-US" sz="1600" dirty="0">
                <a:solidFill>
                  <a:prstClr val="black"/>
                </a:solidFill>
              </a:rPr>
              <a:t>,</a:t>
            </a:r>
            <a:r>
              <a:rPr lang="el-GR" sz="1600" dirty="0">
                <a:solidFill>
                  <a:prstClr val="black"/>
                </a:solidFill>
              </a:rPr>
              <a:t>αντιδιαβρωτική  και </a:t>
            </a:r>
            <a:r>
              <a:rPr lang="en-US" sz="1600" dirty="0">
                <a:solidFill>
                  <a:prstClr val="black"/>
                </a:solidFill>
              </a:rPr>
              <a:t> </a:t>
            </a:r>
            <a:r>
              <a:rPr lang="el-GR" sz="1600" dirty="0">
                <a:solidFill>
                  <a:prstClr val="black"/>
                </a:solidFill>
              </a:rPr>
              <a:t> </a:t>
            </a:r>
            <a:r>
              <a:rPr lang="el-GR" sz="1600" dirty="0" err="1">
                <a:solidFill>
                  <a:prstClr val="black"/>
                </a:solidFill>
              </a:rPr>
              <a:t>βιοπαοικοδομήσιμο</a:t>
            </a:r>
            <a:r>
              <a:rPr lang="el-GR" sz="1600" dirty="0">
                <a:solidFill>
                  <a:prstClr val="black"/>
                </a:solidFill>
              </a:rPr>
              <a:t>.</a:t>
            </a:r>
            <a:endParaRPr lang="en-US" sz="1600" dirty="0">
              <a:solidFill>
                <a:prstClr val="black"/>
              </a:solidFill>
            </a:endParaRPr>
          </a:p>
          <a:p>
            <a:pPr marL="552450" lvl="1" indent="-285750">
              <a:buFont typeface="Arial" panose="020B0604020202020204" pitchFamily="34" charset="0"/>
              <a:buChar char="."/>
            </a:pPr>
            <a:r>
              <a:rPr lang="el-GR" sz="1600" dirty="0">
                <a:solidFill>
                  <a:prstClr val="black"/>
                </a:solidFill>
              </a:rPr>
              <a:t>Γρήγορη γήρανση του υγρού προκαλείται από την επαναλαμβανόμενη υπερθέρμανση και </a:t>
            </a:r>
            <a:r>
              <a:rPr lang="el-GR" sz="1600" dirty="0" err="1">
                <a:solidFill>
                  <a:prstClr val="black"/>
                </a:solidFill>
              </a:rPr>
              <a:t>υπερπίεση</a:t>
            </a:r>
            <a:r>
              <a:rPr lang="el-GR" sz="1600" dirty="0">
                <a:solidFill>
                  <a:prstClr val="black"/>
                </a:solidFill>
              </a:rPr>
              <a:t>, το οξυγόνο </a:t>
            </a:r>
            <a:r>
              <a:rPr lang="en-US" sz="1600" dirty="0">
                <a:solidFill>
                  <a:prstClr val="black"/>
                </a:solidFill>
              </a:rPr>
              <a:t> </a:t>
            </a:r>
            <a:r>
              <a:rPr lang="el-GR" sz="1600" dirty="0">
                <a:solidFill>
                  <a:prstClr val="black"/>
                </a:solidFill>
              </a:rPr>
              <a:t>και τις ακαθαρσίες</a:t>
            </a:r>
            <a:r>
              <a:rPr lang="en-US" sz="1600" dirty="0">
                <a:solidFill>
                  <a:prstClr val="black"/>
                </a:solidFill>
              </a:rPr>
              <a:t>. </a:t>
            </a:r>
          </a:p>
          <a:p>
            <a:pPr marL="552450" lvl="1" indent="-285750">
              <a:buFont typeface="Arial" panose="020B0604020202020204" pitchFamily="34" charset="0"/>
              <a:buChar char="."/>
            </a:pPr>
            <a:r>
              <a:rPr lang="el-GR" sz="1600" dirty="0">
                <a:solidFill>
                  <a:prstClr val="black"/>
                </a:solidFill>
              </a:rPr>
              <a:t>Ο υγρό ελέγχεται με τη μέτρηση του </a:t>
            </a:r>
            <a:r>
              <a:rPr lang="en-US" sz="1600" dirty="0">
                <a:solidFill>
                  <a:prstClr val="black"/>
                </a:solidFill>
              </a:rPr>
              <a:t> pH </a:t>
            </a:r>
          </a:p>
          <a:p>
            <a:pPr marL="552450" lvl="1" indent="-285750">
              <a:buFont typeface="Arial" panose="020B0604020202020204" pitchFamily="34" charset="0"/>
              <a:buChar char="."/>
            </a:pPr>
            <a:r>
              <a:rPr lang="el-GR" sz="1600" dirty="0">
                <a:solidFill>
                  <a:prstClr val="black"/>
                </a:solidFill>
              </a:rPr>
              <a:t>Εύρος θερμοκρασία προστασίας και λειτουργίας </a:t>
            </a:r>
          </a:p>
          <a:p>
            <a:pPr marL="266700" lvl="1"/>
            <a:r>
              <a:rPr lang="el-GR" sz="1600" dirty="0">
                <a:solidFill>
                  <a:prstClr val="black"/>
                </a:solidFill>
              </a:rPr>
              <a:t>       </a:t>
            </a:r>
            <a:r>
              <a:rPr lang="en-US" sz="1600" dirty="0">
                <a:solidFill>
                  <a:prstClr val="black"/>
                </a:solidFill>
              </a:rPr>
              <a:t>-30ºC to +170 ºC.</a:t>
            </a:r>
          </a:p>
        </p:txBody>
      </p:sp>
      <p:grpSp>
        <p:nvGrpSpPr>
          <p:cNvPr id="6" name="Group 5">
            <a:extLst>
              <a:ext uri="{FF2B5EF4-FFF2-40B4-BE49-F238E27FC236}">
                <a16:creationId xmlns:a16="http://schemas.microsoft.com/office/drawing/2014/main" xmlns="" id="{04B40D6E-1009-4AEA-8063-A97951AA6E71}"/>
              </a:ext>
            </a:extLst>
          </p:cNvPr>
          <p:cNvGrpSpPr/>
          <p:nvPr/>
        </p:nvGrpSpPr>
        <p:grpSpPr>
          <a:xfrm>
            <a:off x="2608190" y="3789000"/>
            <a:ext cx="6231619" cy="2634899"/>
            <a:chOff x="2438266" y="3645000"/>
            <a:chExt cx="6231619" cy="2634899"/>
          </a:xfrm>
        </p:grpSpPr>
        <p:pic>
          <p:nvPicPr>
            <p:cNvPr id="21" name="Picture 20"/>
            <p:cNvPicPr>
              <a:picLocks noChangeAspect="1"/>
            </p:cNvPicPr>
            <p:nvPr/>
          </p:nvPicPr>
          <p:blipFill>
            <a:blip r:embed="rId2"/>
            <a:stretch>
              <a:fillRect/>
            </a:stretch>
          </p:blipFill>
          <p:spPr>
            <a:xfrm>
              <a:off x="5540500" y="3645000"/>
              <a:ext cx="3129385" cy="2634899"/>
            </a:xfrm>
            <a:prstGeom prst="rect">
              <a:avLst/>
            </a:prstGeom>
            <a:ln>
              <a:solidFill>
                <a:schemeClr val="tx1"/>
              </a:solidFill>
            </a:ln>
          </p:spPr>
        </p:pic>
        <p:pic>
          <p:nvPicPr>
            <p:cNvPr id="3" name="Picture 2">
              <a:extLst>
                <a:ext uri="{FF2B5EF4-FFF2-40B4-BE49-F238E27FC236}">
                  <a16:creationId xmlns:a16="http://schemas.microsoft.com/office/drawing/2014/main" xmlns="" id="{EC378ACE-2AA9-4DA0-8C58-B2A39E88E6FA}"/>
                </a:ext>
              </a:extLst>
            </p:cNvPr>
            <p:cNvPicPr>
              <a:picLocks noChangeAspect="1"/>
            </p:cNvPicPr>
            <p:nvPr/>
          </p:nvPicPr>
          <p:blipFill>
            <a:blip r:embed="rId3"/>
            <a:stretch>
              <a:fillRect/>
            </a:stretch>
          </p:blipFill>
          <p:spPr>
            <a:xfrm>
              <a:off x="2438266" y="5011655"/>
              <a:ext cx="3092709" cy="1266209"/>
            </a:xfrm>
            <a:prstGeom prst="rect">
              <a:avLst/>
            </a:prstGeom>
            <a:ln>
              <a:solidFill>
                <a:schemeClr val="tx1"/>
              </a:solidFill>
            </a:ln>
          </p:spPr>
        </p:pic>
      </p:grpSp>
      <p:sp>
        <p:nvSpPr>
          <p:cNvPr id="12" name="Rectangle 11">
            <a:extLst>
              <a:ext uri="{FF2B5EF4-FFF2-40B4-BE49-F238E27FC236}">
                <a16:creationId xmlns:a16="http://schemas.microsoft.com/office/drawing/2014/main" xmlns="" id="{9F6FABBD-F8AA-41FE-972E-5420116312D8}"/>
              </a:ext>
            </a:extLst>
          </p:cNvPr>
          <p:cNvSpPr/>
          <p:nvPr/>
        </p:nvSpPr>
        <p:spPr>
          <a:xfrm>
            <a:off x="1419725" y="5877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EXAMPLE</a:t>
            </a:r>
          </a:p>
        </p:txBody>
      </p:sp>
    </p:spTree>
    <p:extLst>
      <p:ext uri="{BB962C8B-B14F-4D97-AF65-F5344CB8AC3E}">
        <p14:creationId xmlns:p14="http://schemas.microsoft.com/office/powerpoint/2010/main" val="979867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9547A1-4DE5-4341-AF2A-7FF1851E1418}"/>
              </a:ext>
            </a:extLst>
          </p:cNvPr>
          <p:cNvSpPr>
            <a:spLocks noGrp="1"/>
          </p:cNvSpPr>
          <p:nvPr>
            <p:ph type="title"/>
          </p:nvPr>
        </p:nvSpPr>
        <p:spPr/>
        <p:txBody>
          <a:bodyPr/>
          <a:lstStyle/>
          <a:p>
            <a:r>
              <a:rPr lang="en-US" b="1" dirty="0"/>
              <a:t>2. </a:t>
            </a:r>
            <a:r>
              <a:rPr lang="el-GR" b="1" dirty="0"/>
              <a:t>Επιλογή κατάλληλης τεχνολογίας</a:t>
            </a:r>
            <a:endParaRPr lang="en-US" dirty="0"/>
          </a:p>
        </p:txBody>
      </p:sp>
      <p:sp>
        <p:nvSpPr>
          <p:cNvPr id="4" name="Rectangle 3">
            <a:extLst>
              <a:ext uri="{FF2B5EF4-FFF2-40B4-BE49-F238E27FC236}">
                <a16:creationId xmlns:a16="http://schemas.microsoft.com/office/drawing/2014/main" xmlns="" id="{D941D3BD-CE2C-4320-9D23-CB67C9D6BA4D}"/>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Χαρακτηριστικά εξαρτημάτων και επιλογή</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xmlns="" id="{C3C31A7A-8B7E-40C0-B100-630869601DFA}"/>
              </a:ext>
            </a:extLst>
          </p:cNvPr>
          <p:cNvSpPr/>
          <p:nvPr/>
        </p:nvSpPr>
        <p:spPr>
          <a:xfrm>
            <a:off x="1476000" y="756247"/>
            <a:ext cx="3197715"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COLLECTORS FIXING SYSTEMS</a:t>
            </a:r>
          </a:p>
        </p:txBody>
      </p:sp>
      <p:sp>
        <p:nvSpPr>
          <p:cNvPr id="6" name="Rectangle 5">
            <a:extLst>
              <a:ext uri="{FF2B5EF4-FFF2-40B4-BE49-F238E27FC236}">
                <a16:creationId xmlns:a16="http://schemas.microsoft.com/office/drawing/2014/main" xmlns="" id="{6C43A7C9-4B28-410B-855B-301A479C6882}"/>
              </a:ext>
            </a:extLst>
          </p:cNvPr>
          <p:cNvSpPr/>
          <p:nvPr/>
        </p:nvSpPr>
        <p:spPr>
          <a:xfrm>
            <a:off x="3204000" y="3613594"/>
            <a:ext cx="5399115" cy="1815882"/>
          </a:xfrm>
          <a:prstGeom prst="rect">
            <a:avLst/>
          </a:prstGeom>
        </p:spPr>
        <p:txBody>
          <a:bodyPr wrap="square">
            <a:spAutoFit/>
          </a:bodyPr>
          <a:lstStyle/>
          <a:p>
            <a:pPr marL="541338" lvl="1" indent="-285750">
              <a:buFont typeface="Arial" panose="020B0604020202020204" pitchFamily="34" charset="0"/>
              <a:buChar char="."/>
            </a:pPr>
            <a:r>
              <a:rPr lang="el-GR" sz="1600" dirty="0">
                <a:latin typeface="+mj-lt"/>
              </a:rPr>
              <a:t>Κάποιες παραλλαγές είναι δυνατές σε κάθε περίπτωση με τα μειονεκτήματα και τα πλεονεκτήματα τους</a:t>
            </a:r>
            <a:r>
              <a:rPr lang="en-US" sz="1600" dirty="0">
                <a:latin typeface="+mj-lt"/>
              </a:rPr>
              <a:t>. </a:t>
            </a:r>
            <a:r>
              <a:rPr lang="el-GR" sz="1600" dirty="0">
                <a:latin typeface="+mj-lt"/>
              </a:rPr>
              <a:t>Επίσης οι επιλογές επηρεάζονται από τον οικοδομικό κανονισμό, το μέγιστο επιτρεπτό ύψος του κτιρίου, την ταχύτητα του ανέμου ή τα φορτία από το χιόνι. Κάποιες επιλογές μπορεί να μην είναι επιτρεπτές σε κάθε περίπτωση. </a:t>
            </a:r>
            <a:endParaRPr lang="en-US" sz="1600" dirty="0">
              <a:latin typeface="+mj-lt"/>
            </a:endParaRPr>
          </a:p>
        </p:txBody>
      </p:sp>
      <p:pic>
        <p:nvPicPr>
          <p:cNvPr id="14" name="Picture 13">
            <a:extLst>
              <a:ext uri="{FF2B5EF4-FFF2-40B4-BE49-F238E27FC236}">
                <a16:creationId xmlns:a16="http://schemas.microsoft.com/office/drawing/2014/main" xmlns="" id="{36D73CCD-EC5F-4BFA-90B0-CB8BF46351B5}"/>
              </a:ext>
            </a:extLst>
          </p:cNvPr>
          <p:cNvPicPr>
            <a:picLocks noChangeAspect="1"/>
          </p:cNvPicPr>
          <p:nvPr/>
        </p:nvPicPr>
        <p:blipFill>
          <a:blip r:embed="rId2"/>
          <a:stretch>
            <a:fillRect/>
          </a:stretch>
        </p:blipFill>
        <p:spPr>
          <a:xfrm>
            <a:off x="726285" y="2221421"/>
            <a:ext cx="2736885" cy="4031873"/>
          </a:xfrm>
          <a:prstGeom prst="rect">
            <a:avLst/>
          </a:prstGeom>
        </p:spPr>
      </p:pic>
      <p:sp>
        <p:nvSpPr>
          <p:cNvPr id="15" name="Rectangle 14">
            <a:extLst>
              <a:ext uri="{FF2B5EF4-FFF2-40B4-BE49-F238E27FC236}">
                <a16:creationId xmlns:a16="http://schemas.microsoft.com/office/drawing/2014/main" xmlns="" id="{CEA2627D-7CF8-4DDD-A071-DE2693483ECF}"/>
              </a:ext>
            </a:extLst>
          </p:cNvPr>
          <p:cNvSpPr/>
          <p:nvPr/>
        </p:nvSpPr>
        <p:spPr>
          <a:xfrm>
            <a:off x="2124000" y="2205000"/>
            <a:ext cx="6551688" cy="1569660"/>
          </a:xfrm>
          <a:prstGeom prst="rect">
            <a:avLst/>
          </a:prstGeom>
        </p:spPr>
        <p:txBody>
          <a:bodyPr wrap="square">
            <a:spAutoFit/>
          </a:bodyPr>
          <a:lstStyle/>
          <a:p>
            <a:pPr marL="285750" indent="-285750">
              <a:buFont typeface="Calibri" panose="020F0502020204030204" pitchFamily="34" charset="0"/>
              <a:buChar char="‒"/>
            </a:pPr>
            <a:r>
              <a:rPr lang="el-GR" sz="1600" b="1" dirty="0"/>
              <a:t>Στήριξη συλλεκτών</a:t>
            </a:r>
            <a:r>
              <a:rPr lang="en-US" sz="1600" b="1" dirty="0"/>
              <a:t>. </a:t>
            </a:r>
            <a:r>
              <a:rPr lang="el-GR" sz="1600" dirty="0"/>
              <a:t>Οι εγκαταστάσεις των συλλεκτών  στα σπίτια βασίζονται σε τρεις βασικές επιλογές </a:t>
            </a:r>
            <a:r>
              <a:rPr lang="en-US" sz="1600" dirty="0"/>
              <a:t>:</a:t>
            </a:r>
          </a:p>
          <a:p>
            <a:pPr marL="895350" lvl="2" indent="-285750">
              <a:buFont typeface="Arial" panose="020B0604020202020204" pitchFamily="34" charset="0"/>
              <a:buChar char="."/>
            </a:pPr>
            <a:r>
              <a:rPr lang="el-GR" sz="1600" b="1" dirty="0"/>
              <a:t>Εγκατάσταση σε οροφή</a:t>
            </a:r>
            <a:r>
              <a:rPr lang="en-US" sz="1600" b="1" dirty="0"/>
              <a:t>. </a:t>
            </a:r>
            <a:r>
              <a:rPr lang="el-GR" sz="1600" dirty="0"/>
              <a:t>Εντός –εκτός οροφής</a:t>
            </a:r>
            <a:r>
              <a:rPr lang="en-US" sz="1600" dirty="0"/>
              <a:t>.</a:t>
            </a:r>
          </a:p>
          <a:p>
            <a:pPr marL="895350" lvl="2" indent="-285750">
              <a:buFont typeface="Arial" panose="020B0604020202020204" pitchFamily="34" charset="0"/>
              <a:buChar char="."/>
            </a:pPr>
            <a:r>
              <a:rPr lang="el-GR" sz="1600" b="1" dirty="0"/>
              <a:t>Εγκατάσταση σε ταράτσα</a:t>
            </a:r>
            <a:r>
              <a:rPr lang="en-US" sz="1600" b="1" dirty="0"/>
              <a:t>. </a:t>
            </a:r>
            <a:r>
              <a:rPr lang="el-GR" sz="1600" dirty="0"/>
              <a:t>Συμπεριλαμβανομένου και της εγκατάστασης στο έδαφος </a:t>
            </a:r>
            <a:r>
              <a:rPr lang="en-US" sz="1600" dirty="0"/>
              <a:t>.</a:t>
            </a:r>
          </a:p>
          <a:p>
            <a:pPr marL="895350" lvl="2" indent="-285750">
              <a:buFont typeface="Arial" panose="020B0604020202020204" pitchFamily="34" charset="0"/>
              <a:buChar char="."/>
            </a:pPr>
            <a:r>
              <a:rPr lang="el-GR" sz="1600" b="1" dirty="0"/>
              <a:t>Εγκατάσταση στον τοίχο</a:t>
            </a:r>
            <a:r>
              <a:rPr lang="en-US" sz="1600" b="1" dirty="0"/>
              <a:t>.</a:t>
            </a:r>
          </a:p>
        </p:txBody>
      </p:sp>
      <p:sp>
        <p:nvSpPr>
          <p:cNvPr id="11" name="Rectangle 10">
            <a:extLst>
              <a:ext uri="{FF2B5EF4-FFF2-40B4-BE49-F238E27FC236}">
                <a16:creationId xmlns:a16="http://schemas.microsoft.com/office/drawing/2014/main" xmlns="" id="{1F86795D-2859-42E9-BECC-5384F7C01588}"/>
              </a:ext>
            </a:extLst>
          </p:cNvPr>
          <p:cNvSpPr/>
          <p:nvPr/>
        </p:nvSpPr>
        <p:spPr>
          <a:xfrm>
            <a:off x="726284" y="1901649"/>
            <a:ext cx="4349716" cy="338554"/>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Άλλα εξαρτήματα του συστήματος</a:t>
            </a:r>
            <a:endParaRPr lang="en-US" sz="1600" b="1" dirty="0">
              <a:solidFill>
                <a:prstClr val="black"/>
              </a:solidFill>
            </a:endParaRPr>
          </a:p>
        </p:txBody>
      </p:sp>
    </p:spTree>
    <p:extLst>
      <p:ext uri="{BB962C8B-B14F-4D97-AF65-F5344CB8AC3E}">
        <p14:creationId xmlns:p14="http://schemas.microsoft.com/office/powerpoint/2010/main" val="2580642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D2E6210-F288-4A09-AC23-8E31F41EDC37}"/>
              </a:ext>
            </a:extLst>
          </p:cNvPr>
          <p:cNvSpPr>
            <a:spLocks noGrp="1"/>
          </p:cNvSpPr>
          <p:nvPr>
            <p:ph type="title"/>
          </p:nvPr>
        </p:nvSpPr>
        <p:spPr/>
        <p:txBody>
          <a:bodyPr>
            <a:normAutofit/>
          </a:bodyPr>
          <a:lstStyle/>
          <a:p>
            <a:r>
              <a:rPr lang="en-US" b="1" dirty="0"/>
              <a:t>1. </a:t>
            </a:r>
            <a:r>
              <a:rPr lang="en-US" b="1" dirty="0">
                <a:solidFill>
                  <a:prstClr val="black"/>
                </a:solidFill>
                <a:cs typeface="Arial" pitchFamily="34" charset="0"/>
              </a:rPr>
              <a:t>DSHW. </a:t>
            </a:r>
            <a:r>
              <a:rPr lang="el-GR" b="1" dirty="0">
                <a:solidFill>
                  <a:prstClr val="black"/>
                </a:solidFill>
                <a:cs typeface="Arial" pitchFamily="34" charset="0"/>
              </a:rPr>
              <a:t>Γενικές Τεχνικές Προδιαγραφές</a:t>
            </a:r>
            <a:endParaRPr lang="es-ES" dirty="0"/>
          </a:p>
        </p:txBody>
      </p:sp>
      <p:sp>
        <p:nvSpPr>
          <p:cNvPr id="7" name="Rectangle 6">
            <a:extLst>
              <a:ext uri="{FF2B5EF4-FFF2-40B4-BE49-F238E27FC236}">
                <a16:creationId xmlns:a16="http://schemas.microsoft.com/office/drawing/2014/main" xmlns="" id="{506C19FD-33A5-4C5B-894A-A7B904E82A55}"/>
              </a:ext>
            </a:extLst>
          </p:cNvPr>
          <p:cNvSpPr/>
          <p:nvPr/>
        </p:nvSpPr>
        <p:spPr>
          <a:xfrm>
            <a:off x="432916" y="1557000"/>
            <a:ext cx="8171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Αρχές</a:t>
            </a:r>
            <a:r>
              <a:rPr lang="en-US" b="1" dirty="0">
                <a:solidFill>
                  <a:prstClr val="black"/>
                </a:solidFill>
                <a:cs typeface="Arial" pitchFamily="34" charset="0"/>
              </a:rPr>
              <a:t>.</a:t>
            </a:r>
            <a:endParaRPr lang="en-US" b="1" dirty="0"/>
          </a:p>
        </p:txBody>
      </p:sp>
      <p:sp>
        <p:nvSpPr>
          <p:cNvPr id="13" name="TextBox 12">
            <a:extLst>
              <a:ext uri="{FF2B5EF4-FFF2-40B4-BE49-F238E27FC236}">
                <a16:creationId xmlns:a16="http://schemas.microsoft.com/office/drawing/2014/main" xmlns="" id="{7A4ABA6D-9E6E-4B0F-B9F2-4F0B51E94653}"/>
              </a:ext>
            </a:extLst>
          </p:cNvPr>
          <p:cNvSpPr txBox="1"/>
          <p:nvPr/>
        </p:nvSpPr>
        <p:spPr>
          <a:xfrm>
            <a:off x="756000" y="1958906"/>
            <a:ext cx="7955084" cy="4278094"/>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t>Ηλιακά θερμικά συστήματα</a:t>
            </a:r>
            <a:r>
              <a:rPr lang="en-US" sz="1600" b="1" dirty="0"/>
              <a:t>. </a:t>
            </a:r>
            <a:r>
              <a:rPr lang="el-GR" sz="1600" dirty="0"/>
              <a:t>Νέα τεχνολογία θέρμανσης . Μείωση της κατανάλωσης των ορυκτών καυσίμων, μειώνοντας παράλληλα και το κόστος της ενέργειας. Περιλαμβάνει μια ποικιλία συστημάτων για θέρμανση νερού, χώρου αλλά και την τεχνική υποστήριξη αυτών.</a:t>
            </a:r>
            <a:endParaRPr lang="en-US" sz="1600" dirty="0"/>
          </a:p>
          <a:p>
            <a:pPr marL="285750" indent="-285750">
              <a:buFont typeface="Wingdings" panose="05000000000000000000" pitchFamily="2" charset="2"/>
              <a:buChar char="§"/>
            </a:pPr>
            <a:r>
              <a:rPr lang="el-GR" sz="1600" b="1" dirty="0"/>
              <a:t>Δωρεάν ενέργεια</a:t>
            </a:r>
            <a:r>
              <a:rPr lang="en-US" sz="1600" b="1" dirty="0"/>
              <a:t>. </a:t>
            </a:r>
            <a:r>
              <a:rPr lang="el-GR" sz="1600" dirty="0"/>
              <a:t>Χρήση της ενέργειας του </a:t>
            </a:r>
          </a:p>
          <a:p>
            <a:r>
              <a:rPr lang="el-GR" sz="1600" dirty="0"/>
              <a:t>       ήλιου με κατάλληλους συλλέκτες</a:t>
            </a:r>
            <a:r>
              <a:rPr lang="en-US" sz="1600" dirty="0"/>
              <a:t>. </a:t>
            </a:r>
            <a:endParaRPr lang="el-GR" sz="1600" dirty="0"/>
          </a:p>
          <a:p>
            <a:pPr marL="285750" indent="-285750">
              <a:buFont typeface="Wingdings" panose="05000000000000000000" pitchFamily="2" charset="2"/>
              <a:buChar char="§"/>
            </a:pPr>
            <a:r>
              <a:rPr lang="el-GR" sz="1600" b="1" dirty="0"/>
              <a:t>Η βασικότερη εφαρμογή είναι η θέρμανση </a:t>
            </a:r>
          </a:p>
          <a:p>
            <a:r>
              <a:rPr lang="el-GR" sz="1600" b="1" dirty="0"/>
              <a:t>      νερού στα σπίτια.</a:t>
            </a:r>
            <a:r>
              <a:rPr lang="en-US" sz="1600" dirty="0">
                <a:solidFill>
                  <a:srgbClr val="000000"/>
                </a:solidFill>
              </a:rPr>
              <a:t> </a:t>
            </a:r>
          </a:p>
          <a:p>
            <a:pPr marL="269875" lvl="1"/>
            <a:r>
              <a:rPr lang="el-GR" sz="1600" dirty="0"/>
              <a:t>Δεν υπάρχει ενημέρωση για το μεγάλο ποσοστό </a:t>
            </a:r>
          </a:p>
          <a:p>
            <a:pPr marL="269875" lvl="1"/>
            <a:r>
              <a:rPr lang="el-GR" sz="1600" dirty="0"/>
              <a:t>Θέρμανσης που τα συστήματα αυτά μπορούν </a:t>
            </a:r>
          </a:p>
          <a:p>
            <a:pPr marL="269875" lvl="1"/>
            <a:r>
              <a:rPr lang="el-GR" sz="1600" dirty="0"/>
              <a:t>Να παρέχουν και μάλιστα δωρεάν.</a:t>
            </a:r>
            <a:endParaRPr lang="en-US" sz="1600" dirty="0"/>
          </a:p>
          <a:p>
            <a:pPr marL="98425" indent="-285750">
              <a:buFont typeface="Wingdings" panose="05000000000000000000" pitchFamily="2" charset="2"/>
              <a:buChar char="§"/>
            </a:pPr>
            <a:r>
              <a:rPr lang="el-GR" sz="1600" b="1" dirty="0"/>
              <a:t>Στόχοι</a:t>
            </a:r>
            <a:r>
              <a:rPr lang="en-US" sz="1600" b="1" dirty="0"/>
              <a:t>: </a:t>
            </a:r>
            <a:r>
              <a:rPr lang="el-GR" sz="1600" dirty="0"/>
              <a:t>Άνεση</a:t>
            </a:r>
            <a:r>
              <a:rPr lang="en-US" sz="1600" dirty="0"/>
              <a:t>, </a:t>
            </a:r>
            <a:r>
              <a:rPr lang="el-GR" sz="1600" dirty="0"/>
              <a:t>απλότητα</a:t>
            </a:r>
            <a:r>
              <a:rPr lang="en-US" sz="1600" dirty="0"/>
              <a:t>, </a:t>
            </a:r>
            <a:r>
              <a:rPr lang="el-GR" sz="1600" dirty="0"/>
              <a:t>εξοικονόμηση</a:t>
            </a:r>
          </a:p>
          <a:p>
            <a:r>
              <a:rPr lang="el-GR" sz="1600" dirty="0"/>
              <a:t>       ενέργειας και απόδοση κόστους.</a:t>
            </a:r>
            <a:endParaRPr lang="en-US" sz="1600" dirty="0"/>
          </a:p>
          <a:p>
            <a:pPr marL="98425" indent="-285750">
              <a:buFont typeface="Wingdings" panose="05000000000000000000" pitchFamily="2" charset="2"/>
              <a:buChar char="§"/>
            </a:pPr>
            <a:r>
              <a:rPr lang="el-GR" sz="1600" b="1" dirty="0"/>
              <a:t>Βασικές τεχνικές απαιτήσεις</a:t>
            </a:r>
            <a:r>
              <a:rPr lang="en-US" sz="1600" b="1" dirty="0"/>
              <a:t>: </a:t>
            </a:r>
          </a:p>
          <a:p>
            <a:pPr marL="269875" lvl="1"/>
            <a:r>
              <a:rPr lang="el-GR" sz="1600" dirty="0"/>
              <a:t>Ετήσιες απαιτήσεις σε ΖΝΧ σε συγκεκριμένες </a:t>
            </a:r>
          </a:p>
          <a:p>
            <a:pPr marL="269875" lvl="1"/>
            <a:r>
              <a:rPr lang="el-GR" sz="1600" dirty="0"/>
              <a:t>γεωγραφικές συντεταγμένες  και συνθήκες</a:t>
            </a:r>
            <a:r>
              <a:rPr lang="en-GB" sz="1600" dirty="0"/>
              <a:t> </a:t>
            </a:r>
            <a:endParaRPr lang="el-GR" sz="1600" dirty="0"/>
          </a:p>
          <a:p>
            <a:pPr marL="269875" lvl="1"/>
            <a:r>
              <a:rPr lang="el-GR" sz="1600" dirty="0"/>
              <a:t>εγκατάστασης</a:t>
            </a:r>
            <a:r>
              <a:rPr lang="en-US" sz="1600" dirty="0"/>
              <a:t>.</a:t>
            </a:r>
          </a:p>
        </p:txBody>
      </p:sp>
      <p:pic>
        <p:nvPicPr>
          <p:cNvPr id="8" name="Picture 7" descr="A picture containing text, map&#10;&#10;Description generated with very high confidence">
            <a:extLst>
              <a:ext uri="{FF2B5EF4-FFF2-40B4-BE49-F238E27FC236}">
                <a16:creationId xmlns:a16="http://schemas.microsoft.com/office/drawing/2014/main" xmlns="" id="{6E9F21FF-589B-4F0E-AD9F-E683CA6CF8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00" y="2887609"/>
            <a:ext cx="3888000" cy="3277391"/>
          </a:xfrm>
          <a:prstGeom prst="rect">
            <a:avLst/>
          </a:prstGeom>
        </p:spPr>
      </p:pic>
    </p:spTree>
    <p:extLst>
      <p:ext uri="{BB962C8B-B14F-4D97-AF65-F5344CB8AC3E}">
        <p14:creationId xmlns:p14="http://schemas.microsoft.com/office/powerpoint/2010/main" val="4241402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7856397A-D0B2-4E5A-B43C-313BDC72D0CD}"/>
              </a:ext>
            </a:extLst>
          </p:cNvPr>
          <p:cNvPicPr>
            <a:picLocks noChangeAspect="1"/>
          </p:cNvPicPr>
          <p:nvPr/>
        </p:nvPicPr>
        <p:blipFill>
          <a:blip r:embed="rId2"/>
          <a:stretch>
            <a:fillRect/>
          </a:stretch>
        </p:blipFill>
        <p:spPr>
          <a:xfrm>
            <a:off x="5369369" y="1506702"/>
            <a:ext cx="3434899" cy="4226298"/>
          </a:xfrm>
          <a:prstGeom prst="rect">
            <a:avLst/>
          </a:prstGeom>
        </p:spPr>
      </p:pic>
      <p:sp>
        <p:nvSpPr>
          <p:cNvPr id="2" name="Title 1">
            <a:extLst>
              <a:ext uri="{FF2B5EF4-FFF2-40B4-BE49-F238E27FC236}">
                <a16:creationId xmlns:a16="http://schemas.microsoft.com/office/drawing/2014/main" xmlns="" id="{59E8DF70-B0FB-4C32-A53D-2612A3A3011B}"/>
              </a:ext>
            </a:extLst>
          </p:cNvPr>
          <p:cNvSpPr>
            <a:spLocks noGrp="1"/>
          </p:cNvSpPr>
          <p:nvPr>
            <p:ph type="title"/>
          </p:nvPr>
        </p:nvSpPr>
        <p:spPr/>
        <p:txBody>
          <a:bodyPr/>
          <a:lstStyle/>
          <a:p>
            <a:r>
              <a:rPr lang="en-US" b="1" dirty="0"/>
              <a:t>2. </a:t>
            </a:r>
            <a:r>
              <a:rPr lang="el-GR" b="1" dirty="0"/>
              <a:t>Επιλογή κατάλληλης τεχνολογίας</a:t>
            </a:r>
            <a:endParaRPr lang="en-US" dirty="0"/>
          </a:p>
        </p:txBody>
      </p:sp>
      <p:sp>
        <p:nvSpPr>
          <p:cNvPr id="4" name="Rectangle 3">
            <a:extLst>
              <a:ext uri="{FF2B5EF4-FFF2-40B4-BE49-F238E27FC236}">
                <a16:creationId xmlns:a16="http://schemas.microsoft.com/office/drawing/2014/main" xmlns="" id="{002EDE25-C634-4BDA-8158-ED0A7ADCF94D}"/>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Χαρακτηριστικά εξαρτημάτων και επιλογή</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xmlns="" id="{97735E75-8B18-4074-AD69-0F8BC080A22D}"/>
              </a:ext>
            </a:extLst>
          </p:cNvPr>
          <p:cNvSpPr/>
          <p:nvPr/>
        </p:nvSpPr>
        <p:spPr>
          <a:xfrm>
            <a:off x="726285" y="1910980"/>
            <a:ext cx="4277715" cy="338554"/>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Άλλα εξαρτήματα του συστήματος</a:t>
            </a:r>
            <a:endParaRPr lang="en-US" sz="1600" b="1" dirty="0">
              <a:solidFill>
                <a:prstClr val="black"/>
              </a:solidFill>
            </a:endParaRPr>
          </a:p>
        </p:txBody>
      </p:sp>
      <p:sp>
        <p:nvSpPr>
          <p:cNvPr id="6" name="Rectangle 5">
            <a:extLst>
              <a:ext uri="{FF2B5EF4-FFF2-40B4-BE49-F238E27FC236}">
                <a16:creationId xmlns:a16="http://schemas.microsoft.com/office/drawing/2014/main" xmlns="" id="{12543CB4-1F0C-45BF-81A1-2425A833423B}"/>
              </a:ext>
            </a:extLst>
          </p:cNvPr>
          <p:cNvSpPr/>
          <p:nvPr/>
        </p:nvSpPr>
        <p:spPr>
          <a:xfrm>
            <a:off x="900000" y="2280312"/>
            <a:ext cx="4752000" cy="4031873"/>
          </a:xfrm>
          <a:prstGeom prst="rect">
            <a:avLst/>
          </a:prstGeom>
        </p:spPr>
        <p:txBody>
          <a:bodyPr wrap="square">
            <a:spAutoFit/>
          </a:bodyPr>
          <a:lstStyle/>
          <a:p>
            <a:pPr marL="285750" indent="-285750">
              <a:buFont typeface="Calibri" panose="020F0502020204030204" pitchFamily="34" charset="0"/>
              <a:buChar char="‒"/>
            </a:pPr>
            <a:r>
              <a:rPr lang="el-GR" sz="1600" b="1" dirty="0"/>
              <a:t>Σύστημα στήριξης συλλέκτη</a:t>
            </a:r>
            <a:r>
              <a:rPr lang="en-US" sz="1600" b="1" dirty="0"/>
              <a:t>. </a:t>
            </a:r>
            <a:r>
              <a:rPr lang="el-GR" sz="1600" b="1" dirty="0"/>
              <a:t>Εγκατάσταση οροφής</a:t>
            </a:r>
            <a:r>
              <a:rPr lang="en-US" sz="1600" b="1" dirty="0"/>
              <a:t>.</a:t>
            </a:r>
          </a:p>
          <a:p>
            <a:pPr marL="541338" lvl="1" indent="-285750">
              <a:buFont typeface="Arial" panose="020B0604020202020204" pitchFamily="34" charset="0"/>
              <a:buChar char="."/>
            </a:pPr>
            <a:r>
              <a:rPr lang="el-GR" sz="1600" dirty="0"/>
              <a:t>Οι συλλέκτες ασφαλίζονται πάνω στην οροφή λαμβάνοντας την κλίση της</a:t>
            </a:r>
            <a:r>
              <a:rPr lang="en-US" sz="1600" dirty="0"/>
              <a:t>, </a:t>
            </a:r>
            <a:r>
              <a:rPr lang="el-GR" sz="1600" dirty="0"/>
              <a:t>έστω και αν απαιτείται άλλη κλίση. </a:t>
            </a:r>
            <a:endParaRPr lang="en-US" sz="1600" dirty="0"/>
          </a:p>
          <a:p>
            <a:pPr marL="541338" lvl="1" indent="-285750">
              <a:buFont typeface="Arial" panose="020B0604020202020204" pitchFamily="34" charset="0"/>
              <a:buChar char="."/>
            </a:pPr>
            <a:r>
              <a:rPr lang="el-GR" sz="1600" dirty="0"/>
              <a:t>Οι συλλέκτες τοποθετούνται σε ράγες </a:t>
            </a:r>
            <a:r>
              <a:rPr lang="el-GR" sz="1600" dirty="0" err="1"/>
              <a:t>προφιλ</a:t>
            </a:r>
            <a:r>
              <a:rPr lang="el-GR" sz="1600" dirty="0"/>
              <a:t> και σε σειρές.</a:t>
            </a:r>
            <a:r>
              <a:rPr lang="en-US" sz="1600" dirty="0"/>
              <a:t> </a:t>
            </a:r>
            <a:r>
              <a:rPr lang="el-GR" sz="1600" dirty="0"/>
              <a:t>Η οροφή και η υποδομή πρέπει να έχουν επαρκή αντοχή. </a:t>
            </a:r>
            <a:endParaRPr lang="en-US" sz="1600" dirty="0"/>
          </a:p>
          <a:p>
            <a:pPr marL="541338" lvl="1" indent="-285750">
              <a:buFont typeface="Arial" panose="020B0604020202020204" pitchFamily="34" charset="0"/>
              <a:buChar char="."/>
            </a:pPr>
            <a:r>
              <a:rPr lang="el-GR" sz="1600" b="1" dirty="0"/>
              <a:t>Τα υλικά εγκατάστασης διαφοροποιούνται ανάλογα με το είδος της οροφής</a:t>
            </a:r>
            <a:r>
              <a:rPr lang="en-US" sz="1600" dirty="0"/>
              <a:t>, corrugated sheet, sheet steel, etc.</a:t>
            </a:r>
          </a:p>
          <a:p>
            <a:pPr marL="541338" lvl="1" indent="-285750">
              <a:buFont typeface="Arial" panose="020B0604020202020204" pitchFamily="34" charset="0"/>
              <a:buChar char="."/>
            </a:pPr>
            <a:r>
              <a:rPr lang="el-GR" sz="1600" dirty="0"/>
              <a:t>Χρειάζεται </a:t>
            </a:r>
            <a:r>
              <a:rPr lang="el-GR" sz="1600" dirty="0" err="1"/>
              <a:t>αδειοδοτούμενος</a:t>
            </a:r>
            <a:r>
              <a:rPr lang="el-GR" sz="1600" dirty="0"/>
              <a:t> εγκαταστάτης</a:t>
            </a:r>
            <a:r>
              <a:rPr lang="en-US" sz="1600" dirty="0"/>
              <a:t>.</a:t>
            </a:r>
            <a:endParaRPr lang="el-GR" sz="1600" dirty="0"/>
          </a:p>
          <a:p>
            <a:pPr marL="541338" lvl="1" indent="-285750">
              <a:buFont typeface="Arial" panose="020B0604020202020204" pitchFamily="34" charset="0"/>
              <a:buChar char="."/>
            </a:pPr>
            <a:r>
              <a:rPr lang="el-GR" sz="1600" b="1" dirty="0"/>
              <a:t>Υδραυλικά εξαρτήματα</a:t>
            </a:r>
            <a:r>
              <a:rPr lang="en-US" sz="1600" dirty="0"/>
              <a:t>. </a:t>
            </a:r>
            <a:r>
              <a:rPr lang="el-GR" sz="1600" dirty="0"/>
              <a:t>Παρέχουν οδηγίες στο πως να εισχωρούν σε διαφορετικά ήδη οροφής ,να συνδέονται στους συλλέκτες κλπ. </a:t>
            </a:r>
            <a:endParaRPr lang="en-US" sz="1600" dirty="0"/>
          </a:p>
          <a:p>
            <a:pPr marL="541338" lvl="1" indent="-285750">
              <a:buFont typeface="Arial" panose="020B0604020202020204" pitchFamily="34" charset="0"/>
              <a:buChar char="."/>
            </a:pPr>
            <a:endParaRPr lang="en-US" sz="1600" dirty="0"/>
          </a:p>
        </p:txBody>
      </p:sp>
      <p:sp>
        <p:nvSpPr>
          <p:cNvPr id="9" name="Rectangle 8">
            <a:extLst>
              <a:ext uri="{FF2B5EF4-FFF2-40B4-BE49-F238E27FC236}">
                <a16:creationId xmlns:a16="http://schemas.microsoft.com/office/drawing/2014/main" xmlns="" id="{65CE52E6-4B6C-4E29-81DD-B4602C1E6AFA}"/>
              </a:ext>
            </a:extLst>
          </p:cNvPr>
          <p:cNvSpPr/>
          <p:nvPr/>
        </p:nvSpPr>
        <p:spPr>
          <a:xfrm>
            <a:off x="7236000" y="1578446"/>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EXAMPLE</a:t>
            </a:r>
          </a:p>
        </p:txBody>
      </p:sp>
    </p:spTree>
    <p:extLst>
      <p:ext uri="{BB962C8B-B14F-4D97-AF65-F5344CB8AC3E}">
        <p14:creationId xmlns:p14="http://schemas.microsoft.com/office/powerpoint/2010/main" val="2409477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187DD3-F707-48DB-A5D3-844A16DEDB25}"/>
              </a:ext>
            </a:extLst>
          </p:cNvPr>
          <p:cNvSpPr>
            <a:spLocks noGrp="1"/>
          </p:cNvSpPr>
          <p:nvPr>
            <p:ph type="title"/>
          </p:nvPr>
        </p:nvSpPr>
        <p:spPr/>
        <p:txBody>
          <a:bodyPr/>
          <a:lstStyle/>
          <a:p>
            <a:r>
              <a:rPr lang="en-US" b="1" dirty="0"/>
              <a:t>2. </a:t>
            </a:r>
            <a:r>
              <a:rPr lang="el-GR" b="1" dirty="0"/>
              <a:t>Επιλογή κατάλληλης τεχνολογίας</a:t>
            </a:r>
            <a:endParaRPr lang="en-US" dirty="0"/>
          </a:p>
        </p:txBody>
      </p:sp>
      <p:sp>
        <p:nvSpPr>
          <p:cNvPr id="4" name="Rectangle 3">
            <a:extLst>
              <a:ext uri="{FF2B5EF4-FFF2-40B4-BE49-F238E27FC236}">
                <a16:creationId xmlns:a16="http://schemas.microsoft.com/office/drawing/2014/main" xmlns="" id="{4BFFC480-F670-4B30-A314-CDC7EAB9AA93}"/>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Χαρακτηριστικά εξαρτημάτων και επιλογή</a:t>
            </a:r>
            <a:r>
              <a:rPr lang="en-US" b="1" dirty="0">
                <a:solidFill>
                  <a:prstClr val="black"/>
                </a:solidFill>
                <a:cs typeface="Arial" pitchFamily="34" charset="0"/>
              </a:rPr>
              <a:t>.</a:t>
            </a:r>
            <a:endParaRPr lang="en-US" b="1" dirty="0"/>
          </a:p>
        </p:txBody>
      </p:sp>
      <p:sp>
        <p:nvSpPr>
          <p:cNvPr id="6" name="Rectangle 5">
            <a:extLst>
              <a:ext uri="{FF2B5EF4-FFF2-40B4-BE49-F238E27FC236}">
                <a16:creationId xmlns:a16="http://schemas.microsoft.com/office/drawing/2014/main" xmlns="" id="{2C78A018-D780-4F15-8EE8-E224DB50A184}"/>
              </a:ext>
            </a:extLst>
          </p:cNvPr>
          <p:cNvSpPr/>
          <p:nvPr/>
        </p:nvSpPr>
        <p:spPr>
          <a:xfrm>
            <a:off x="900000" y="2280312"/>
            <a:ext cx="4320000" cy="2800767"/>
          </a:xfrm>
          <a:prstGeom prst="rect">
            <a:avLst/>
          </a:prstGeom>
        </p:spPr>
        <p:txBody>
          <a:bodyPr wrap="square">
            <a:spAutoFit/>
          </a:bodyPr>
          <a:lstStyle/>
          <a:p>
            <a:pPr marL="285750" indent="-285750">
              <a:buFont typeface="Calibri" panose="020F0502020204030204" pitchFamily="34" charset="0"/>
              <a:buChar char="‒"/>
            </a:pPr>
            <a:r>
              <a:rPr lang="el-GR" sz="1600" b="1" dirty="0"/>
              <a:t>Συστήματα στήριξης</a:t>
            </a:r>
            <a:r>
              <a:rPr lang="en-US" sz="1600" b="1" dirty="0"/>
              <a:t>. </a:t>
            </a:r>
            <a:r>
              <a:rPr lang="el-GR" sz="1600" b="1" dirty="0"/>
              <a:t>Ταράτσα</a:t>
            </a:r>
            <a:r>
              <a:rPr lang="en-US" sz="1600" b="1" dirty="0"/>
              <a:t>/</a:t>
            </a:r>
            <a:r>
              <a:rPr lang="el-GR" sz="1600" b="1" dirty="0"/>
              <a:t>έδαφος</a:t>
            </a:r>
            <a:r>
              <a:rPr lang="en-US" sz="1600" b="1" dirty="0"/>
              <a:t>.</a:t>
            </a:r>
          </a:p>
          <a:p>
            <a:pPr marL="541338" lvl="1" indent="-285750">
              <a:buFont typeface="Arial" panose="020B0604020202020204" pitchFamily="34" charset="0"/>
              <a:buChar char="."/>
            </a:pPr>
            <a:r>
              <a:rPr lang="el-GR" sz="1600" dirty="0"/>
              <a:t>Τυπικά στηρίγματα ταράτσας ή εδάφους όταν οι συλλέκτες πρέπει να τοποθετηθούν σε κλίση. Η σχεδίαση λαμβάνει υπόψη τα φορτία από την </a:t>
            </a:r>
            <a:r>
              <a:rPr lang="el-GR" sz="1600" dirty="0" err="1"/>
              <a:t>ανεμοπίεση</a:t>
            </a:r>
            <a:r>
              <a:rPr lang="el-GR" sz="1600" dirty="0"/>
              <a:t> και τη χιονόπτωση.</a:t>
            </a:r>
            <a:r>
              <a:rPr lang="en-US" sz="1600" dirty="0"/>
              <a:t> </a:t>
            </a:r>
          </a:p>
          <a:p>
            <a:pPr marL="541338" lvl="1" indent="-285750">
              <a:buFont typeface="Arial" panose="020B0604020202020204" pitchFamily="34" charset="0"/>
              <a:buChar char="."/>
            </a:pPr>
            <a:r>
              <a:rPr lang="el-GR" sz="1600" dirty="0"/>
              <a:t>Το πλαίσιο είναι προσαρτημένο στο έδαφος ή στην επίπεδη επιφάνεια.  </a:t>
            </a:r>
            <a:endParaRPr lang="en-US" sz="1600" dirty="0"/>
          </a:p>
          <a:p>
            <a:pPr marL="285750" lvl="1" indent="-285750">
              <a:buFont typeface="Calibri" panose="020F0502020204030204" pitchFamily="34" charset="0"/>
              <a:buChar char="‒"/>
            </a:pPr>
            <a:r>
              <a:rPr lang="el-GR" sz="1600" b="1" dirty="0"/>
              <a:t>Εγκατάσταση στον τοίχο</a:t>
            </a:r>
            <a:r>
              <a:rPr lang="en-US" sz="1600" b="1" dirty="0"/>
              <a:t>.</a:t>
            </a:r>
          </a:p>
          <a:p>
            <a:pPr marL="541338" lvl="1" indent="-285750">
              <a:buFont typeface="Arial" panose="020B0604020202020204" pitchFamily="34" charset="0"/>
              <a:buChar char="."/>
            </a:pPr>
            <a:r>
              <a:rPr lang="el-GR" sz="1600" dirty="0"/>
              <a:t>Χρησιμοποιούνται αντίστοιχα στηρίγματα</a:t>
            </a:r>
            <a:r>
              <a:rPr lang="en-US" sz="1600" dirty="0"/>
              <a:t>.</a:t>
            </a:r>
            <a:endParaRPr lang="en-US" sz="1600" b="1" dirty="0"/>
          </a:p>
          <a:p>
            <a:pPr marL="255588" lvl="1"/>
            <a:endParaRPr lang="en-US" sz="1600" dirty="0"/>
          </a:p>
        </p:txBody>
      </p:sp>
      <p:pic>
        <p:nvPicPr>
          <p:cNvPr id="7" name="Picture 6">
            <a:extLst>
              <a:ext uri="{FF2B5EF4-FFF2-40B4-BE49-F238E27FC236}">
                <a16:creationId xmlns:a16="http://schemas.microsoft.com/office/drawing/2014/main" xmlns="" id="{4618A8D1-4C1B-4A3E-A971-4E66243B09DF}"/>
              </a:ext>
            </a:extLst>
          </p:cNvPr>
          <p:cNvPicPr>
            <a:picLocks noChangeAspect="1"/>
          </p:cNvPicPr>
          <p:nvPr/>
        </p:nvPicPr>
        <p:blipFill>
          <a:blip r:embed="rId2"/>
          <a:stretch>
            <a:fillRect/>
          </a:stretch>
        </p:blipFill>
        <p:spPr>
          <a:xfrm>
            <a:off x="5292000" y="1659803"/>
            <a:ext cx="3395763" cy="4656882"/>
          </a:xfrm>
          <a:prstGeom prst="rect">
            <a:avLst/>
          </a:prstGeom>
        </p:spPr>
      </p:pic>
      <p:sp>
        <p:nvSpPr>
          <p:cNvPr id="8" name="Rectangle 7">
            <a:extLst>
              <a:ext uri="{FF2B5EF4-FFF2-40B4-BE49-F238E27FC236}">
                <a16:creationId xmlns:a16="http://schemas.microsoft.com/office/drawing/2014/main" xmlns="" id="{8BD41DE1-96A4-49D9-8189-2DD7ADB19526}"/>
              </a:ext>
            </a:extLst>
          </p:cNvPr>
          <p:cNvSpPr/>
          <p:nvPr/>
        </p:nvSpPr>
        <p:spPr>
          <a:xfrm>
            <a:off x="5046285" y="1485392"/>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EXAMPLE</a:t>
            </a:r>
          </a:p>
        </p:txBody>
      </p:sp>
      <p:sp>
        <p:nvSpPr>
          <p:cNvPr id="9" name="Rectangle 8">
            <a:extLst>
              <a:ext uri="{FF2B5EF4-FFF2-40B4-BE49-F238E27FC236}">
                <a16:creationId xmlns:a16="http://schemas.microsoft.com/office/drawing/2014/main" xmlns="" id="{9DC21A3C-196D-41E6-9FD2-DE6323A8AF01}"/>
              </a:ext>
            </a:extLst>
          </p:cNvPr>
          <p:cNvSpPr/>
          <p:nvPr/>
        </p:nvSpPr>
        <p:spPr>
          <a:xfrm>
            <a:off x="726285" y="1910980"/>
            <a:ext cx="4320000" cy="338554"/>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Άλλα εξαρτήματα του συστήματος</a:t>
            </a:r>
            <a:endParaRPr lang="en-US" sz="1600" b="1" dirty="0">
              <a:solidFill>
                <a:prstClr val="black"/>
              </a:solidFill>
            </a:endParaRPr>
          </a:p>
        </p:txBody>
      </p:sp>
    </p:spTree>
    <p:extLst>
      <p:ext uri="{BB962C8B-B14F-4D97-AF65-F5344CB8AC3E}">
        <p14:creationId xmlns:p14="http://schemas.microsoft.com/office/powerpoint/2010/main" val="20058187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F87F5C-A38F-417D-9BEB-E8B1D3018FD4}"/>
              </a:ext>
            </a:extLst>
          </p:cNvPr>
          <p:cNvSpPr>
            <a:spLocks noGrp="1"/>
          </p:cNvSpPr>
          <p:nvPr>
            <p:ph type="title"/>
          </p:nvPr>
        </p:nvSpPr>
        <p:spPr/>
        <p:txBody>
          <a:bodyPr/>
          <a:lstStyle/>
          <a:p>
            <a:r>
              <a:rPr lang="en-US" b="1" dirty="0"/>
              <a:t>2. </a:t>
            </a:r>
            <a:r>
              <a:rPr lang="el-GR" b="1" dirty="0"/>
              <a:t>Επιλογή κατάλληλης τεχνολογίας</a:t>
            </a:r>
            <a:endParaRPr lang="en-US" dirty="0"/>
          </a:p>
        </p:txBody>
      </p:sp>
      <p:sp>
        <p:nvSpPr>
          <p:cNvPr id="4" name="Rectangle 3">
            <a:extLst>
              <a:ext uri="{FF2B5EF4-FFF2-40B4-BE49-F238E27FC236}">
                <a16:creationId xmlns:a16="http://schemas.microsoft.com/office/drawing/2014/main" xmlns="" id="{203203A2-6134-48E7-9C8D-6DF93DC21F27}"/>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Χαρακτηριστικά εξαρτημάτων και επιλογή</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xmlns="" id="{3CBF8951-9674-4B71-B95A-46C21F1E2D28}"/>
              </a:ext>
            </a:extLst>
          </p:cNvPr>
          <p:cNvSpPr/>
          <p:nvPr/>
        </p:nvSpPr>
        <p:spPr>
          <a:xfrm>
            <a:off x="726284" y="1901649"/>
            <a:ext cx="4205716" cy="338554"/>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Άλλα εξαρτήματα του συστήματος</a:t>
            </a:r>
            <a:endParaRPr lang="en-US" sz="1600" b="1" dirty="0">
              <a:solidFill>
                <a:prstClr val="black"/>
              </a:solidFill>
            </a:endParaRPr>
          </a:p>
        </p:txBody>
      </p:sp>
      <p:sp>
        <p:nvSpPr>
          <p:cNvPr id="6" name="Rectangle 5">
            <a:extLst>
              <a:ext uri="{FF2B5EF4-FFF2-40B4-BE49-F238E27FC236}">
                <a16:creationId xmlns:a16="http://schemas.microsoft.com/office/drawing/2014/main" xmlns="" id="{C5349A0C-72FA-4690-A2FD-62C027B83316}"/>
              </a:ext>
            </a:extLst>
          </p:cNvPr>
          <p:cNvSpPr/>
          <p:nvPr/>
        </p:nvSpPr>
        <p:spPr>
          <a:xfrm>
            <a:off x="726284" y="2205000"/>
            <a:ext cx="7949404" cy="3785652"/>
          </a:xfrm>
          <a:prstGeom prst="rect">
            <a:avLst/>
          </a:prstGeom>
        </p:spPr>
        <p:txBody>
          <a:bodyPr wrap="square">
            <a:spAutoFit/>
          </a:bodyPr>
          <a:lstStyle/>
          <a:p>
            <a:pPr marL="285750" indent="-285750">
              <a:buFont typeface="Symbol" panose="05050102010706020507" pitchFamily="18" charset="2"/>
              <a:buChar char=""/>
            </a:pPr>
            <a:r>
              <a:rPr lang="el-GR" sz="1600" b="1" dirty="0">
                <a:solidFill>
                  <a:prstClr val="black"/>
                </a:solidFill>
              </a:rPr>
              <a:t>Αξεσουάρ και ανταλλακτικά</a:t>
            </a:r>
            <a:r>
              <a:rPr lang="en-US" sz="1600" b="1" dirty="0">
                <a:solidFill>
                  <a:prstClr val="black"/>
                </a:solidFill>
              </a:rPr>
              <a:t>.</a:t>
            </a:r>
          </a:p>
          <a:p>
            <a:pPr marL="541338" lvl="1" indent="-285750">
              <a:buFont typeface="Arial" panose="020B0604020202020204" pitchFamily="34" charset="0"/>
              <a:buChar char="."/>
            </a:pPr>
            <a:r>
              <a:rPr lang="el-GR" sz="1600" dirty="0">
                <a:solidFill>
                  <a:prstClr val="black"/>
                </a:solidFill>
              </a:rPr>
              <a:t>Υπάρχουν πολλά συμπληρωματικά εξαρτήματα </a:t>
            </a:r>
          </a:p>
          <a:p>
            <a:pPr marL="541338" lvl="1" indent="-285750">
              <a:buFont typeface="Arial" panose="020B0604020202020204" pitchFamily="34" charset="0"/>
              <a:buChar char="."/>
            </a:pPr>
            <a:r>
              <a:rPr lang="el-GR" sz="1600" dirty="0">
                <a:solidFill>
                  <a:prstClr val="black"/>
                </a:solidFill>
              </a:rPr>
              <a:t>και αξεσουάρ.</a:t>
            </a:r>
            <a:r>
              <a:rPr lang="en-US" sz="1600" dirty="0">
                <a:solidFill>
                  <a:prstClr val="black"/>
                </a:solidFill>
              </a:rPr>
              <a:t> </a:t>
            </a:r>
            <a:r>
              <a:rPr lang="el-GR" sz="1600" dirty="0">
                <a:solidFill>
                  <a:prstClr val="black"/>
                </a:solidFill>
              </a:rPr>
              <a:t>Επίσης ο εγκαταστάτης πρέπει να είναι</a:t>
            </a:r>
          </a:p>
          <a:p>
            <a:pPr marL="255588" lvl="1"/>
            <a:r>
              <a:rPr lang="el-GR" sz="1600" dirty="0">
                <a:solidFill>
                  <a:prstClr val="black"/>
                </a:solidFill>
              </a:rPr>
              <a:t>       εξοικειωμένος με τα εξαρτήματα και τα </a:t>
            </a:r>
          </a:p>
          <a:p>
            <a:pPr marL="255588" lvl="1"/>
            <a:r>
              <a:rPr lang="el-GR" sz="1600" dirty="0">
                <a:solidFill>
                  <a:prstClr val="black"/>
                </a:solidFill>
              </a:rPr>
              <a:t>Παραδείγματα αυτών</a:t>
            </a:r>
            <a:r>
              <a:rPr lang="en-US" sz="1600" dirty="0">
                <a:solidFill>
                  <a:prstClr val="black"/>
                </a:solidFill>
              </a:rPr>
              <a:t>:</a:t>
            </a:r>
          </a:p>
          <a:p>
            <a:pPr marL="809625" lvl="2" indent="-285750">
              <a:buFont typeface="Arial" panose="020B0604020202020204" pitchFamily="34" charset="0"/>
              <a:buChar char="."/>
            </a:pPr>
            <a:r>
              <a:rPr lang="el-GR" sz="1600" b="1" dirty="0">
                <a:solidFill>
                  <a:prstClr val="black"/>
                </a:solidFill>
              </a:rPr>
              <a:t>Εξωτερικός </a:t>
            </a:r>
            <a:r>
              <a:rPr lang="el-GR" sz="1600" b="1" dirty="0" err="1">
                <a:solidFill>
                  <a:prstClr val="black"/>
                </a:solidFill>
              </a:rPr>
              <a:t>ενάλλακτης</a:t>
            </a:r>
            <a:r>
              <a:rPr lang="el-GR" sz="1600" b="1" dirty="0">
                <a:solidFill>
                  <a:prstClr val="black"/>
                </a:solidFill>
              </a:rPr>
              <a:t> θερμότητας</a:t>
            </a:r>
            <a:r>
              <a:rPr lang="en-US" sz="1600" b="1" dirty="0">
                <a:solidFill>
                  <a:prstClr val="black"/>
                </a:solidFill>
              </a:rPr>
              <a:t>.</a:t>
            </a:r>
          </a:p>
          <a:p>
            <a:pPr marL="809625" lvl="2" indent="-285750">
              <a:buFont typeface="Arial" panose="020B0604020202020204" pitchFamily="34" charset="0"/>
              <a:buChar char="."/>
            </a:pPr>
            <a:r>
              <a:rPr lang="el-GR" sz="1600" b="1" dirty="0">
                <a:solidFill>
                  <a:prstClr val="black"/>
                </a:solidFill>
              </a:rPr>
              <a:t>Αντιστάσεις υπέρτασης και γειώσεις</a:t>
            </a:r>
            <a:r>
              <a:rPr lang="en-US" sz="1600" b="1" dirty="0">
                <a:solidFill>
                  <a:prstClr val="black"/>
                </a:solidFill>
              </a:rPr>
              <a:t>.</a:t>
            </a:r>
          </a:p>
          <a:p>
            <a:pPr marL="809625" lvl="2" indent="-285750">
              <a:buFont typeface="Arial" panose="020B0604020202020204" pitchFamily="34" charset="0"/>
              <a:buChar char="."/>
            </a:pPr>
            <a:r>
              <a:rPr lang="el-GR" sz="1600" b="1" dirty="0">
                <a:solidFill>
                  <a:prstClr val="black"/>
                </a:solidFill>
              </a:rPr>
              <a:t>Σετ σωληνώσεων</a:t>
            </a:r>
            <a:r>
              <a:rPr lang="en-US" sz="1600" b="1" dirty="0">
                <a:solidFill>
                  <a:prstClr val="black"/>
                </a:solidFill>
              </a:rPr>
              <a:t>, </a:t>
            </a:r>
            <a:r>
              <a:rPr lang="el-GR" sz="1600" b="1" dirty="0">
                <a:solidFill>
                  <a:prstClr val="black"/>
                </a:solidFill>
              </a:rPr>
              <a:t>εξαρτήματα</a:t>
            </a:r>
            <a:r>
              <a:rPr lang="en-US" sz="1600" b="1" dirty="0">
                <a:solidFill>
                  <a:prstClr val="black"/>
                </a:solidFill>
              </a:rPr>
              <a:t>, </a:t>
            </a:r>
            <a:r>
              <a:rPr lang="el-GR" sz="1600" b="1" dirty="0">
                <a:solidFill>
                  <a:prstClr val="black"/>
                </a:solidFill>
              </a:rPr>
              <a:t>καλώδια</a:t>
            </a:r>
            <a:r>
              <a:rPr lang="en-US" sz="1600" b="1" dirty="0">
                <a:solidFill>
                  <a:prstClr val="black"/>
                </a:solidFill>
              </a:rPr>
              <a:t>, </a:t>
            </a:r>
            <a:r>
              <a:rPr lang="el-GR" sz="1600" b="1" dirty="0">
                <a:solidFill>
                  <a:prstClr val="black"/>
                </a:solidFill>
              </a:rPr>
              <a:t>κουτιά σύνδεσης</a:t>
            </a:r>
            <a:endParaRPr lang="en-US" sz="1600" b="1" dirty="0">
              <a:solidFill>
                <a:prstClr val="black"/>
              </a:solidFill>
            </a:endParaRPr>
          </a:p>
          <a:p>
            <a:pPr marL="809625" lvl="2" indent="-285750">
              <a:buFont typeface="Arial" panose="020B0604020202020204" pitchFamily="34" charset="0"/>
              <a:buChar char="."/>
            </a:pPr>
            <a:r>
              <a:rPr lang="el-GR" sz="1600" b="1" dirty="0">
                <a:solidFill>
                  <a:prstClr val="black"/>
                </a:solidFill>
              </a:rPr>
              <a:t>Καλύμματα συλλεκτών από </a:t>
            </a:r>
            <a:r>
              <a:rPr lang="en-GB" sz="1600" b="1" dirty="0">
                <a:solidFill>
                  <a:prstClr val="black"/>
                </a:solidFill>
              </a:rPr>
              <a:t>PVC</a:t>
            </a:r>
            <a:r>
              <a:rPr lang="el-GR" sz="1600" b="1" dirty="0">
                <a:solidFill>
                  <a:prstClr val="black"/>
                </a:solidFill>
              </a:rPr>
              <a:t> </a:t>
            </a:r>
            <a:r>
              <a:rPr lang="en-US" sz="1600" b="1" dirty="0">
                <a:solidFill>
                  <a:prstClr val="black"/>
                </a:solidFill>
              </a:rPr>
              <a:t>.</a:t>
            </a:r>
          </a:p>
          <a:p>
            <a:pPr marL="809625" lvl="2" indent="-285750">
              <a:buFont typeface="Arial" panose="020B0604020202020204" pitchFamily="34" charset="0"/>
              <a:buChar char="."/>
            </a:pPr>
            <a:r>
              <a:rPr lang="el-GR" sz="1600" b="1" dirty="0">
                <a:solidFill>
                  <a:prstClr val="black"/>
                </a:solidFill>
              </a:rPr>
              <a:t>Ηλεκτρικά και αντιψυκτικά </a:t>
            </a:r>
            <a:r>
              <a:rPr lang="el-GR" sz="1600" b="1" dirty="0" err="1">
                <a:solidFill>
                  <a:prstClr val="black"/>
                </a:solidFill>
              </a:rPr>
              <a:t>κιτ</a:t>
            </a:r>
            <a:r>
              <a:rPr lang="el-GR" sz="1600" b="1" dirty="0">
                <a:solidFill>
                  <a:prstClr val="black"/>
                </a:solidFill>
              </a:rPr>
              <a:t>.</a:t>
            </a:r>
            <a:endParaRPr lang="en-US" sz="1600" b="1" dirty="0">
              <a:solidFill>
                <a:prstClr val="black"/>
              </a:solidFill>
            </a:endParaRPr>
          </a:p>
          <a:p>
            <a:pPr marL="809625" lvl="2" indent="-285750">
              <a:buFont typeface="Arial" panose="020B0604020202020204" pitchFamily="34" charset="0"/>
              <a:buChar char="."/>
            </a:pPr>
            <a:r>
              <a:rPr lang="el-GR" sz="1600" b="1" dirty="0" err="1">
                <a:solidFill>
                  <a:prstClr val="black"/>
                </a:solidFill>
              </a:rPr>
              <a:t>Ανόδια</a:t>
            </a:r>
            <a:r>
              <a:rPr lang="en-US" sz="1600" b="1" dirty="0">
                <a:solidFill>
                  <a:prstClr val="black"/>
                </a:solidFill>
              </a:rPr>
              <a:t>.</a:t>
            </a:r>
          </a:p>
          <a:p>
            <a:pPr marL="809625" lvl="2" indent="-285750">
              <a:buFont typeface="Arial" panose="020B0604020202020204" pitchFamily="34" charset="0"/>
              <a:buChar char="."/>
            </a:pPr>
            <a:r>
              <a:rPr lang="el-GR" sz="1600" b="1" dirty="0">
                <a:solidFill>
                  <a:prstClr val="black"/>
                </a:solidFill>
              </a:rPr>
              <a:t>Ανιχνευτές θερμοκρασίας</a:t>
            </a:r>
            <a:r>
              <a:rPr lang="en-US" sz="1600" b="1" dirty="0">
                <a:solidFill>
                  <a:prstClr val="black"/>
                </a:solidFill>
              </a:rPr>
              <a:t>.</a:t>
            </a:r>
          </a:p>
          <a:p>
            <a:pPr marL="809625" lvl="2" indent="-285750">
              <a:buFont typeface="Arial" panose="020B0604020202020204" pitchFamily="34" charset="0"/>
              <a:buChar char="."/>
            </a:pPr>
            <a:r>
              <a:rPr lang="el-GR" sz="1600" b="1" dirty="0">
                <a:solidFill>
                  <a:prstClr val="black"/>
                </a:solidFill>
              </a:rPr>
              <a:t>Μονωτικά υλικά για σωλήνες και δεξαμενές</a:t>
            </a:r>
            <a:endParaRPr lang="en-US" sz="1600" b="1" dirty="0">
              <a:solidFill>
                <a:prstClr val="black"/>
              </a:solidFill>
            </a:endParaRPr>
          </a:p>
          <a:p>
            <a:pPr marL="541338" lvl="1" indent="-285750">
              <a:buFont typeface="Arial" panose="020B0604020202020204" pitchFamily="34" charset="0"/>
              <a:buChar char="."/>
            </a:pPr>
            <a:r>
              <a:rPr lang="el-GR" sz="1600" dirty="0">
                <a:solidFill>
                  <a:prstClr val="black"/>
                </a:solidFill>
              </a:rPr>
              <a:t>Κύρια αναφορά είναι η λίστα εξαρτημάτων  των κατασκευαστών και τα τεχνικά εγχειρίδια</a:t>
            </a:r>
            <a:r>
              <a:rPr lang="en-US" sz="1600" dirty="0">
                <a:solidFill>
                  <a:prstClr val="black"/>
                </a:solidFill>
              </a:rPr>
              <a:t>.</a:t>
            </a:r>
          </a:p>
        </p:txBody>
      </p:sp>
      <p:pic>
        <p:nvPicPr>
          <p:cNvPr id="7" name="Picture 6">
            <a:extLst>
              <a:ext uri="{FF2B5EF4-FFF2-40B4-BE49-F238E27FC236}">
                <a16:creationId xmlns:a16="http://schemas.microsoft.com/office/drawing/2014/main" xmlns="" id="{5C64B3A2-DE81-4394-90CC-3C455011EE53}"/>
              </a:ext>
            </a:extLst>
          </p:cNvPr>
          <p:cNvPicPr>
            <a:picLocks noChangeAspect="1"/>
          </p:cNvPicPr>
          <p:nvPr/>
        </p:nvPicPr>
        <p:blipFill>
          <a:blip r:embed="rId2"/>
          <a:stretch>
            <a:fillRect/>
          </a:stretch>
        </p:blipFill>
        <p:spPr>
          <a:xfrm>
            <a:off x="6382441" y="1741666"/>
            <a:ext cx="2761559" cy="3595734"/>
          </a:xfrm>
          <a:prstGeom prst="rect">
            <a:avLst/>
          </a:prstGeom>
        </p:spPr>
      </p:pic>
      <p:pic>
        <p:nvPicPr>
          <p:cNvPr id="8" name="Picture 7">
            <a:extLst>
              <a:ext uri="{FF2B5EF4-FFF2-40B4-BE49-F238E27FC236}">
                <a16:creationId xmlns:a16="http://schemas.microsoft.com/office/drawing/2014/main" xmlns="" id="{6C80D1BE-F390-417C-8419-9A7505CDD29F}"/>
              </a:ext>
            </a:extLst>
          </p:cNvPr>
          <p:cNvPicPr>
            <a:picLocks noChangeAspect="1"/>
          </p:cNvPicPr>
          <p:nvPr/>
        </p:nvPicPr>
        <p:blipFill>
          <a:blip r:embed="rId3"/>
          <a:stretch>
            <a:fillRect/>
          </a:stretch>
        </p:blipFill>
        <p:spPr>
          <a:xfrm>
            <a:off x="4995921" y="1741666"/>
            <a:ext cx="1414395" cy="512108"/>
          </a:xfrm>
          <a:prstGeom prst="rect">
            <a:avLst/>
          </a:prstGeom>
        </p:spPr>
      </p:pic>
    </p:spTree>
    <p:extLst>
      <p:ext uri="{BB962C8B-B14F-4D97-AF65-F5344CB8AC3E}">
        <p14:creationId xmlns:p14="http://schemas.microsoft.com/office/powerpoint/2010/main" val="32825616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F5B650-81B6-47F7-8C9E-1D1869111985}"/>
              </a:ext>
            </a:extLst>
          </p:cNvPr>
          <p:cNvSpPr>
            <a:spLocks noGrp="1"/>
          </p:cNvSpPr>
          <p:nvPr>
            <p:ph type="title"/>
          </p:nvPr>
        </p:nvSpPr>
        <p:spPr/>
        <p:txBody>
          <a:bodyPr/>
          <a:lstStyle/>
          <a:p>
            <a:r>
              <a:rPr lang="en-US" b="1" dirty="0"/>
              <a:t>3. </a:t>
            </a:r>
            <a:r>
              <a:rPr lang="el-GR" b="1" dirty="0" err="1"/>
              <a:t>Διαστασιολόγηση</a:t>
            </a:r>
            <a:r>
              <a:rPr lang="el-GR" b="1" dirty="0"/>
              <a:t> του συστήματος</a:t>
            </a:r>
            <a:endParaRPr lang="en-US" dirty="0"/>
          </a:p>
        </p:txBody>
      </p:sp>
      <p:sp>
        <p:nvSpPr>
          <p:cNvPr id="3" name="Rectangle 2">
            <a:extLst>
              <a:ext uri="{FF2B5EF4-FFF2-40B4-BE49-F238E27FC236}">
                <a16:creationId xmlns:a16="http://schemas.microsoft.com/office/drawing/2014/main" xmlns="" id="{C88E85B7-9837-40C1-BCC2-9E386AD023B8}"/>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Αρχές </a:t>
            </a:r>
            <a:r>
              <a:rPr lang="el-GR" b="1" dirty="0" err="1">
                <a:solidFill>
                  <a:prstClr val="black"/>
                </a:solidFill>
                <a:cs typeface="Arial" pitchFamily="34" charset="0"/>
              </a:rPr>
              <a:t>διαστασιολόγησης</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xmlns="" id="{8A3CC663-018D-4A9F-9C9D-D974788D4412}"/>
              </a:ext>
            </a:extLst>
          </p:cNvPr>
          <p:cNvSpPr/>
          <p:nvPr/>
        </p:nvSpPr>
        <p:spPr>
          <a:xfrm>
            <a:off x="726284" y="1917127"/>
            <a:ext cx="7949404" cy="1815882"/>
          </a:xfrm>
          <a:prstGeom prst="rect">
            <a:avLst/>
          </a:prstGeom>
        </p:spPr>
        <p:txBody>
          <a:bodyPr wrap="square">
            <a:spAutoFit/>
          </a:bodyPr>
          <a:lstStyle/>
          <a:p>
            <a:pPr marL="285750" indent="-285750">
              <a:buFont typeface="Wingdings" panose="05000000000000000000" pitchFamily="2" charset="2"/>
              <a:buChar char="§"/>
            </a:pPr>
            <a:r>
              <a:rPr lang="el-GR" sz="1600" dirty="0">
                <a:solidFill>
                  <a:prstClr val="black"/>
                </a:solidFill>
              </a:rPr>
              <a:t>Η σωστή επιλογή του μεγέθους του συστήματος  ΖΝΧ επηρεάζει στην απόδοση και στην άνεση, στην  εξοικονόμηση καυσίμων και στην διάρκεια ζωής του συστήματος.  </a:t>
            </a:r>
            <a:r>
              <a:rPr lang="en-US" sz="1600" dirty="0">
                <a:solidFill>
                  <a:prstClr val="black"/>
                </a:solidFill>
              </a:rPr>
              <a:t> </a:t>
            </a:r>
            <a:endParaRPr lang="en-US" sz="1600" b="1" dirty="0">
              <a:solidFill>
                <a:prstClr val="black"/>
              </a:solidFill>
            </a:endParaRPr>
          </a:p>
          <a:p>
            <a:pPr marL="285750" indent="-285750">
              <a:buFont typeface="Wingdings" panose="05000000000000000000" pitchFamily="2" charset="2"/>
              <a:buChar char="§"/>
            </a:pPr>
            <a:r>
              <a:rPr lang="el-GR" sz="1600" dirty="0">
                <a:solidFill>
                  <a:srgbClr val="000000"/>
                </a:solidFill>
                <a:latin typeface="Bosch Sans Regular"/>
              </a:rPr>
              <a:t>Για την άνεση το σύστημα πρέπει να καλύπτει το </a:t>
            </a:r>
            <a:r>
              <a:rPr lang="en-US" sz="1600" b="1" dirty="0">
                <a:solidFill>
                  <a:srgbClr val="000000"/>
                </a:solidFill>
                <a:latin typeface="Bosch Sans Regular"/>
              </a:rPr>
              <a:t>100% </a:t>
            </a:r>
            <a:r>
              <a:rPr lang="el-GR" sz="1600" b="1" dirty="0">
                <a:solidFill>
                  <a:srgbClr val="000000"/>
                </a:solidFill>
                <a:latin typeface="Bosch Sans Regular"/>
              </a:rPr>
              <a:t>των απαιτήσεων σε ζεστό νερό ανεξάρτητα από την ηλιοφάνεια. </a:t>
            </a:r>
            <a:endParaRPr lang="en-US" sz="1600" dirty="0">
              <a:solidFill>
                <a:srgbClr val="000000"/>
              </a:solidFill>
              <a:latin typeface="Bosch Sans Regular"/>
            </a:endParaRPr>
          </a:p>
          <a:p>
            <a:pPr marL="285750" indent="-285750">
              <a:buFont typeface="Wingdings" panose="05000000000000000000" pitchFamily="2" charset="2"/>
              <a:buChar char="§"/>
            </a:pPr>
            <a:r>
              <a:rPr lang="el-GR" sz="1600" dirty="0">
                <a:solidFill>
                  <a:srgbClr val="000000"/>
                </a:solidFill>
                <a:latin typeface="Bosch Sans Regular"/>
              </a:rPr>
              <a:t>Η κάλυψη του 60% των απαιτήσεων από το </a:t>
            </a:r>
            <a:r>
              <a:rPr lang="el-GR" sz="1600" dirty="0" err="1">
                <a:solidFill>
                  <a:srgbClr val="000000"/>
                </a:solidFill>
                <a:latin typeface="Bosch Sans Regular"/>
              </a:rPr>
              <a:t>ηλιοθερμικό</a:t>
            </a:r>
            <a:r>
              <a:rPr lang="el-GR" sz="1600" dirty="0">
                <a:solidFill>
                  <a:srgbClr val="000000"/>
                </a:solidFill>
                <a:latin typeface="Bosch Sans Regular"/>
              </a:rPr>
              <a:t> σύστημα είναι η επιθυμητή σε μονοκατοικίες σε εύκρατα κλίματα. Επίσης σε πολυκατοικίες με κεντρικό σύστημα είναι αποδεκτή η κάλυψη του 50%.</a:t>
            </a:r>
            <a:endParaRPr lang="en-US" sz="1600" dirty="0">
              <a:solidFill>
                <a:srgbClr val="000000"/>
              </a:solidFill>
              <a:latin typeface="Bosch Sans Regular"/>
            </a:endParaRPr>
          </a:p>
        </p:txBody>
      </p:sp>
      <p:pic>
        <p:nvPicPr>
          <p:cNvPr id="7" name="Picture 6" descr="A close up of a device&#10;&#10;Description generated with very high confidence">
            <a:extLst>
              <a:ext uri="{FF2B5EF4-FFF2-40B4-BE49-F238E27FC236}">
                <a16:creationId xmlns:a16="http://schemas.microsoft.com/office/drawing/2014/main" xmlns="" id="{19993349-7558-4376-8ABE-A089A5A2F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3831" y="3653943"/>
            <a:ext cx="3240352" cy="2448250"/>
          </a:xfrm>
          <a:prstGeom prst="rect">
            <a:avLst/>
          </a:prstGeom>
          <a:ln>
            <a:solidFill>
              <a:schemeClr val="tx1"/>
            </a:solidFill>
          </a:ln>
        </p:spPr>
      </p:pic>
      <p:sp>
        <p:nvSpPr>
          <p:cNvPr id="8" name="Rectangle 7">
            <a:extLst>
              <a:ext uri="{FF2B5EF4-FFF2-40B4-BE49-F238E27FC236}">
                <a16:creationId xmlns:a16="http://schemas.microsoft.com/office/drawing/2014/main" xmlns="" id="{9359C9E8-4817-46C1-BA3B-D0908C6927D9}"/>
              </a:ext>
            </a:extLst>
          </p:cNvPr>
          <p:cNvSpPr/>
          <p:nvPr/>
        </p:nvSpPr>
        <p:spPr>
          <a:xfrm>
            <a:off x="726284" y="3653943"/>
            <a:ext cx="4997716" cy="2800767"/>
          </a:xfrm>
          <a:prstGeom prst="rect">
            <a:avLst/>
          </a:prstGeom>
        </p:spPr>
        <p:txBody>
          <a:bodyPr wrap="square">
            <a:spAutoFit/>
          </a:bodyPr>
          <a:lstStyle/>
          <a:p>
            <a:pPr marL="285750" indent="-285750">
              <a:buFont typeface="Wingdings" panose="05000000000000000000" pitchFamily="2" charset="2"/>
              <a:buChar char="§"/>
            </a:pPr>
            <a:r>
              <a:rPr lang="el-GR" sz="1600" dirty="0">
                <a:solidFill>
                  <a:prstClr val="black"/>
                </a:solidFill>
              </a:rPr>
              <a:t>Τα συστήματα μεγάλης κλίμακας απαιτούν ιδιαίτερους υπολογισμούς . Ενώ τα μικρής κλίμακας μπορούν να βασιστούν σε απλές μεθόδους, εργαλεία και κατευθυντήριες οδηγίες.</a:t>
            </a:r>
            <a:endParaRPr lang="en-US" sz="1600" dirty="0">
              <a:solidFill>
                <a:prstClr val="black"/>
              </a:solidFill>
            </a:endParaRPr>
          </a:p>
          <a:p>
            <a:pPr marL="285750" indent="-285750">
              <a:buFont typeface="Wingdings" panose="05000000000000000000" pitchFamily="2" charset="2"/>
              <a:buChar char="§"/>
            </a:pPr>
            <a:r>
              <a:rPr lang="el-GR" sz="1600" dirty="0">
                <a:solidFill>
                  <a:prstClr val="black"/>
                </a:solidFill>
              </a:rPr>
              <a:t>Οι εγκαταστάτες πρέπει να μπορούν να  επιλέγουν, </a:t>
            </a:r>
            <a:r>
              <a:rPr lang="el-GR" sz="1600" dirty="0" err="1">
                <a:solidFill>
                  <a:prstClr val="black"/>
                </a:solidFill>
              </a:rPr>
              <a:t>διαστασιολογούν</a:t>
            </a:r>
            <a:r>
              <a:rPr lang="el-GR" sz="1600" dirty="0">
                <a:solidFill>
                  <a:prstClr val="black"/>
                </a:solidFill>
              </a:rPr>
              <a:t> και να ρυθμίζουν ένα σύστημα μικρής κλίμακας ώστε να καλύψουν τις ανάγκες του πελάτη. </a:t>
            </a:r>
          </a:p>
          <a:p>
            <a:pPr marL="285750" indent="-285750">
              <a:buFont typeface="Wingdings" panose="05000000000000000000" pitchFamily="2" charset="2"/>
              <a:buChar char="§"/>
            </a:pPr>
            <a:r>
              <a:rPr lang="el-GR" sz="1600" dirty="0">
                <a:solidFill>
                  <a:prstClr val="black"/>
                </a:solidFill>
              </a:rPr>
              <a:t>Κάθε </a:t>
            </a:r>
            <a:r>
              <a:rPr lang="el-GR" sz="1600" dirty="0" err="1">
                <a:solidFill>
                  <a:prstClr val="black"/>
                </a:solidFill>
              </a:rPr>
              <a:t>διαστασιολόγηση</a:t>
            </a:r>
            <a:r>
              <a:rPr lang="el-GR" sz="1600" dirty="0">
                <a:solidFill>
                  <a:prstClr val="black"/>
                </a:solidFill>
              </a:rPr>
              <a:t> ξεκινάει με την ανάλυση των απαιτήσεων σε ΖΝΧ</a:t>
            </a:r>
            <a:r>
              <a:rPr lang="en-US" sz="1600" dirty="0">
                <a:solidFill>
                  <a:prstClr val="black"/>
                </a:solidFill>
              </a:rPr>
              <a:t>, </a:t>
            </a:r>
            <a:r>
              <a:rPr lang="el-GR" sz="1600" dirty="0">
                <a:solidFill>
                  <a:prstClr val="black"/>
                </a:solidFill>
              </a:rPr>
              <a:t>αναγνώριση των συνθηκών του χώρου εγκατάστασης και το ηλιακό δυναμικό. </a:t>
            </a:r>
            <a:endParaRPr lang="en-US" sz="1600" dirty="0">
              <a:solidFill>
                <a:prstClr val="black"/>
              </a:solidFill>
            </a:endParaRPr>
          </a:p>
        </p:txBody>
      </p:sp>
    </p:spTree>
    <p:extLst>
      <p:ext uri="{BB962C8B-B14F-4D97-AF65-F5344CB8AC3E}">
        <p14:creationId xmlns:p14="http://schemas.microsoft.com/office/powerpoint/2010/main" val="209823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26FCCE-C2FC-4B7B-AC31-8A855901D292}"/>
              </a:ext>
            </a:extLst>
          </p:cNvPr>
          <p:cNvSpPr>
            <a:spLocks noGrp="1"/>
          </p:cNvSpPr>
          <p:nvPr>
            <p:ph type="title"/>
          </p:nvPr>
        </p:nvSpPr>
        <p:spPr/>
        <p:txBody>
          <a:bodyPr/>
          <a:lstStyle/>
          <a:p>
            <a:r>
              <a:rPr lang="en-US" b="1" dirty="0"/>
              <a:t>3. </a:t>
            </a:r>
            <a:r>
              <a:rPr lang="el-GR" b="1" dirty="0" err="1"/>
              <a:t>Διαστασιολόγηση</a:t>
            </a:r>
            <a:r>
              <a:rPr lang="el-GR" b="1" dirty="0"/>
              <a:t> του συστήματος</a:t>
            </a:r>
            <a:endParaRPr lang="en-US" dirty="0"/>
          </a:p>
        </p:txBody>
      </p:sp>
      <p:sp>
        <p:nvSpPr>
          <p:cNvPr id="4" name="Rectangle 3">
            <a:extLst>
              <a:ext uri="{FF2B5EF4-FFF2-40B4-BE49-F238E27FC236}">
                <a16:creationId xmlns:a16="http://schemas.microsoft.com/office/drawing/2014/main" xmlns="" id="{9AEBD3A3-6DFB-4748-BF74-B7AE6134854B}"/>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Αρχές </a:t>
            </a:r>
            <a:r>
              <a:rPr lang="el-GR" b="1" dirty="0" err="1">
                <a:solidFill>
                  <a:prstClr val="black"/>
                </a:solidFill>
                <a:cs typeface="Arial" pitchFamily="34" charset="0"/>
              </a:rPr>
              <a:t>διαστασιολόγησης</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xmlns="" id="{D23C822A-78E1-447D-A0A2-973F3E073ADA}"/>
              </a:ext>
            </a:extLst>
          </p:cNvPr>
          <p:cNvSpPr/>
          <p:nvPr/>
        </p:nvSpPr>
        <p:spPr>
          <a:xfrm>
            <a:off x="726284" y="1917127"/>
            <a:ext cx="7960516" cy="338554"/>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latin typeface="Bosch Sans Regular"/>
              </a:rPr>
              <a:t>Παράδειγμα σχεδίασης μικρής κλίμακας. </a:t>
            </a:r>
            <a:r>
              <a:rPr lang="en-US" sz="1600" b="1" dirty="0">
                <a:solidFill>
                  <a:prstClr val="black"/>
                </a:solidFill>
                <a:latin typeface="Bosch Sans Regular"/>
              </a:rPr>
              <a:t> </a:t>
            </a:r>
            <a:endParaRPr lang="en-US" sz="1600" b="1" dirty="0">
              <a:solidFill>
                <a:srgbClr val="000000"/>
              </a:solidFill>
              <a:latin typeface="Bosch Sans Regular"/>
            </a:endParaRPr>
          </a:p>
        </p:txBody>
      </p:sp>
      <p:sp>
        <p:nvSpPr>
          <p:cNvPr id="6" name="Rectangle 5">
            <a:extLst>
              <a:ext uri="{FF2B5EF4-FFF2-40B4-BE49-F238E27FC236}">
                <a16:creationId xmlns:a16="http://schemas.microsoft.com/office/drawing/2014/main" xmlns="" id="{ECF37354-C395-4558-A5A1-2B0F4F4E088C}"/>
              </a:ext>
            </a:extLst>
          </p:cNvPr>
          <p:cNvSpPr/>
          <p:nvPr/>
        </p:nvSpPr>
        <p:spPr>
          <a:xfrm>
            <a:off x="726284" y="2189118"/>
            <a:ext cx="7949404" cy="4278094"/>
          </a:xfrm>
          <a:prstGeom prst="rect">
            <a:avLst/>
          </a:prstGeom>
        </p:spPr>
        <p:txBody>
          <a:bodyPr wrap="square">
            <a:spAutoFit/>
          </a:bodyPr>
          <a:lstStyle/>
          <a:p>
            <a:pPr marL="541338" lvl="1" indent="-285750">
              <a:buFontTx/>
              <a:buChar char="‒"/>
            </a:pPr>
            <a:r>
              <a:rPr lang="el-GR" sz="1600" dirty="0">
                <a:solidFill>
                  <a:prstClr val="black"/>
                </a:solidFill>
                <a:latin typeface="Bosch Sans Regular"/>
              </a:rPr>
              <a:t>Η παροχή  στα οικιακά συστήματα θεωρείται ετήσια. </a:t>
            </a:r>
            <a:endParaRPr lang="en-US" sz="1600" b="1" dirty="0">
              <a:solidFill>
                <a:prstClr val="black"/>
              </a:solidFill>
              <a:latin typeface="Bosch Sans Regular"/>
            </a:endParaRPr>
          </a:p>
          <a:p>
            <a:pPr marL="541338" lvl="1" indent="-285750">
              <a:buFontTx/>
              <a:buChar char="‒"/>
            </a:pPr>
            <a:r>
              <a:rPr lang="el-GR" sz="1600" dirty="0">
                <a:solidFill>
                  <a:prstClr val="black"/>
                </a:solidFill>
                <a:latin typeface="Bosch Sans Regular"/>
              </a:rPr>
              <a:t>Χρήση μέσων τιμών για τον υπολογισμό των απαιτήσεων σε ζεστό νερό ( χαμηλή , μέση , υψηλή κατανάλωση ανά άτομο)</a:t>
            </a:r>
            <a:r>
              <a:rPr lang="en-US" sz="1600" dirty="0">
                <a:solidFill>
                  <a:prstClr val="black"/>
                </a:solidFill>
                <a:latin typeface="Bosch Sans Regular"/>
              </a:rPr>
              <a:t>. </a:t>
            </a:r>
            <a:r>
              <a:rPr lang="el-GR" sz="1600" dirty="0">
                <a:solidFill>
                  <a:prstClr val="black"/>
                </a:solidFill>
                <a:latin typeface="Bosch Sans Regular"/>
              </a:rPr>
              <a:t>Η έρευνα και η δημιουργία του </a:t>
            </a:r>
            <a:r>
              <a:rPr lang="el-GR" sz="1600" dirty="0" err="1">
                <a:solidFill>
                  <a:prstClr val="black"/>
                </a:solidFill>
                <a:latin typeface="Bosch Sans Regular"/>
              </a:rPr>
              <a:t>προφιλ</a:t>
            </a:r>
            <a:r>
              <a:rPr lang="el-GR" sz="1600" dirty="0">
                <a:solidFill>
                  <a:prstClr val="black"/>
                </a:solidFill>
                <a:latin typeface="Bosch Sans Regular"/>
              </a:rPr>
              <a:t> κατανάλωσης βοηθάει να γίνουν κάποιες πιο ακριβής υποθέσεις. </a:t>
            </a:r>
            <a:endParaRPr lang="en-US" sz="1600" dirty="0">
              <a:solidFill>
                <a:prstClr val="black"/>
              </a:solidFill>
              <a:latin typeface="Bosch Sans Regular"/>
            </a:endParaRPr>
          </a:p>
          <a:p>
            <a:pPr marL="541338" lvl="1" indent="-285750">
              <a:buFontTx/>
              <a:buChar char="‒"/>
            </a:pPr>
            <a:r>
              <a:rPr lang="el-GR" sz="1600" b="1" dirty="0">
                <a:solidFill>
                  <a:prstClr val="black"/>
                </a:solidFill>
                <a:latin typeface="Bosch Sans Regular"/>
              </a:rPr>
              <a:t>Προσανατολίζουμε τους συλλέκτες νότια με κλίση σχετικά με το γεωγραφικό πλάτος της τοποθεσίας. </a:t>
            </a:r>
            <a:endParaRPr lang="en-US" sz="1600" dirty="0">
              <a:solidFill>
                <a:prstClr val="black"/>
              </a:solidFill>
              <a:latin typeface="Bosch Sans Regular"/>
            </a:endParaRPr>
          </a:p>
          <a:p>
            <a:pPr marL="541338" lvl="1" indent="-285750">
              <a:buFontTx/>
              <a:buChar char="‒"/>
            </a:pPr>
            <a:r>
              <a:rPr lang="el-GR" sz="1600" b="1" dirty="0">
                <a:solidFill>
                  <a:prstClr val="black"/>
                </a:solidFill>
                <a:latin typeface="Bosch Sans Regular"/>
              </a:rPr>
              <a:t>Δοχείο αποθήκευσης με διπλάσιο όγκο από την εκτιμώμενη ημερήσια απαίτηση. Η θερμοκρασία του νερού είναι μεταξύ </a:t>
            </a:r>
            <a:r>
              <a:rPr lang="el-GR" sz="1600" dirty="0">
                <a:solidFill>
                  <a:prstClr val="black"/>
                </a:solidFill>
                <a:latin typeface="Bosch Sans Regular"/>
              </a:rPr>
              <a:t>45</a:t>
            </a:r>
            <a:r>
              <a:rPr lang="el-GR" sz="1600" b="1" dirty="0">
                <a:solidFill>
                  <a:prstClr val="black"/>
                </a:solidFill>
                <a:latin typeface="Bosch Sans Regular"/>
              </a:rPr>
              <a:t>-</a:t>
            </a:r>
            <a:r>
              <a:rPr lang="en-US" sz="1600" dirty="0">
                <a:solidFill>
                  <a:prstClr val="black"/>
                </a:solidFill>
                <a:latin typeface="Bosch Sans Regular"/>
              </a:rPr>
              <a:t> 60ºC </a:t>
            </a:r>
            <a:r>
              <a:rPr lang="el-GR" sz="1600" dirty="0">
                <a:solidFill>
                  <a:prstClr val="black"/>
                </a:solidFill>
                <a:latin typeface="Bosch Sans Regular"/>
              </a:rPr>
              <a:t>.</a:t>
            </a:r>
          </a:p>
          <a:p>
            <a:pPr marL="541338" lvl="1" indent="-285750">
              <a:buFontTx/>
              <a:buChar char="‒"/>
            </a:pPr>
            <a:r>
              <a:rPr lang="el-GR" sz="1600" b="1" dirty="0">
                <a:solidFill>
                  <a:prstClr val="black"/>
                </a:solidFill>
                <a:latin typeface="Bosch Sans Regular"/>
              </a:rPr>
              <a:t>Ο αριθμός των συλλεκτών είναι ίσος με τον αριθμό του εξυπηρετούμενου πληθυσμού πολλαπλασιασμένο με το 0,7</a:t>
            </a:r>
            <a:endParaRPr lang="en-US" sz="1600" b="1" dirty="0">
              <a:solidFill>
                <a:prstClr val="black"/>
              </a:solidFill>
              <a:latin typeface="Bosch Sans Regular"/>
            </a:endParaRPr>
          </a:p>
          <a:p>
            <a:pPr marL="541338" lvl="1" indent="-285750">
              <a:buFontTx/>
              <a:buChar char="‒"/>
            </a:pPr>
            <a:r>
              <a:rPr lang="el-GR" sz="1600" b="1" dirty="0">
                <a:solidFill>
                  <a:prstClr val="black"/>
                </a:solidFill>
                <a:latin typeface="Bosch Sans Regular"/>
              </a:rPr>
              <a:t>Οι συλλέκτες είναι πανομοιότυποι και ίδιου προσανατολισμού</a:t>
            </a:r>
            <a:r>
              <a:rPr lang="en-US" sz="1600" dirty="0">
                <a:solidFill>
                  <a:prstClr val="black"/>
                </a:solidFill>
                <a:latin typeface="Bosch Sans Regular"/>
              </a:rPr>
              <a:t>. </a:t>
            </a:r>
            <a:r>
              <a:rPr lang="el-GR" sz="1600" dirty="0">
                <a:solidFill>
                  <a:prstClr val="black"/>
                </a:solidFill>
                <a:latin typeface="Bosch Sans Regular"/>
              </a:rPr>
              <a:t>Μπορούν να συνδεθούν παράλληλα( &lt; πτώση τάσης) ή σε σειρά (&gt;πτώση τάσης)</a:t>
            </a:r>
            <a:r>
              <a:rPr lang="en-US" sz="1600" dirty="0">
                <a:solidFill>
                  <a:prstClr val="black"/>
                </a:solidFill>
                <a:latin typeface="Bosch Sans Regular"/>
              </a:rPr>
              <a:t>.</a:t>
            </a:r>
          </a:p>
          <a:p>
            <a:pPr marL="541338" lvl="1" indent="-285750">
              <a:buFontTx/>
              <a:buChar char="‒"/>
            </a:pPr>
            <a:r>
              <a:rPr lang="el-GR" sz="1600" b="1" dirty="0">
                <a:solidFill>
                  <a:prstClr val="black"/>
                </a:solidFill>
                <a:latin typeface="Bosch Sans Regular"/>
              </a:rPr>
              <a:t>Η ονομαστική παροχή για συστήματα μικρής κλίμακας είναι </a:t>
            </a:r>
            <a:r>
              <a:rPr lang="en-US" sz="1600" b="1" dirty="0">
                <a:solidFill>
                  <a:prstClr val="black"/>
                </a:solidFill>
                <a:latin typeface="Bosch Sans Regular"/>
              </a:rPr>
              <a:t>50L/h </a:t>
            </a:r>
            <a:r>
              <a:rPr lang="el-GR" sz="1600" b="1" dirty="0">
                <a:solidFill>
                  <a:prstClr val="black"/>
                </a:solidFill>
                <a:latin typeface="Bosch Sans Regular"/>
              </a:rPr>
              <a:t>ανά συλλέκτη</a:t>
            </a:r>
            <a:r>
              <a:rPr lang="en-US" sz="1600" dirty="0">
                <a:solidFill>
                  <a:prstClr val="black"/>
                </a:solidFill>
                <a:latin typeface="Bosch Sans Regular"/>
              </a:rPr>
              <a:t>. </a:t>
            </a:r>
            <a:r>
              <a:rPr lang="el-GR" sz="1600" dirty="0">
                <a:solidFill>
                  <a:prstClr val="black"/>
                </a:solidFill>
                <a:latin typeface="Bosch Sans Regular"/>
              </a:rPr>
              <a:t>Η συνολική παροχή υπολογίζεται </a:t>
            </a:r>
            <a:r>
              <a:rPr lang="el-GR" sz="1600" dirty="0" err="1">
                <a:solidFill>
                  <a:prstClr val="black"/>
                </a:solidFill>
                <a:latin typeface="Bosch Sans Regular"/>
              </a:rPr>
              <a:t>πολλαπλασιάντας</a:t>
            </a:r>
            <a:r>
              <a:rPr lang="el-GR" sz="1600" dirty="0">
                <a:solidFill>
                  <a:prstClr val="black"/>
                </a:solidFill>
                <a:latin typeface="Bosch Sans Regular"/>
              </a:rPr>
              <a:t> την ονομαστική παροχή με τον αριθμό των συλλεκτών. </a:t>
            </a:r>
            <a:endParaRPr lang="en-US" sz="1600" dirty="0">
              <a:solidFill>
                <a:prstClr val="black"/>
              </a:solidFill>
              <a:latin typeface="Bosch Sans Regular"/>
            </a:endParaRPr>
          </a:p>
          <a:p>
            <a:pPr marL="541338" lvl="1" indent="-285750">
              <a:buFontTx/>
              <a:buChar char="‒"/>
            </a:pPr>
            <a:r>
              <a:rPr lang="el-GR" sz="1600" dirty="0">
                <a:solidFill>
                  <a:prstClr val="black"/>
                </a:solidFill>
                <a:latin typeface="Bosch Sans Regular"/>
              </a:rPr>
              <a:t>Άλλοι κανόνες και απλοποιημένες διαδικασίες </a:t>
            </a:r>
            <a:r>
              <a:rPr lang="en-US" sz="1600" dirty="0">
                <a:solidFill>
                  <a:prstClr val="black"/>
                </a:solidFill>
                <a:latin typeface="Bosch Sans Regular"/>
              </a:rPr>
              <a:t>: </a:t>
            </a:r>
            <a:r>
              <a:rPr lang="el-GR" sz="1600" dirty="0">
                <a:solidFill>
                  <a:prstClr val="black"/>
                </a:solidFill>
                <a:latin typeface="Bosch Sans Regular"/>
              </a:rPr>
              <a:t>εκτίμηση της πτώσης πίεσης στους συλλέκτες</a:t>
            </a:r>
            <a:r>
              <a:rPr lang="en-US" sz="1600" dirty="0">
                <a:solidFill>
                  <a:prstClr val="black"/>
                </a:solidFill>
                <a:latin typeface="Bosch Sans Regular"/>
              </a:rPr>
              <a:t>, </a:t>
            </a:r>
            <a:r>
              <a:rPr lang="el-GR" sz="1600" dirty="0">
                <a:solidFill>
                  <a:prstClr val="black"/>
                </a:solidFill>
                <a:latin typeface="Bosch Sans Regular"/>
              </a:rPr>
              <a:t>δίκτυο σωληνώσεων και δοχείο νερού</a:t>
            </a:r>
            <a:r>
              <a:rPr lang="en-US" sz="1600" dirty="0">
                <a:solidFill>
                  <a:prstClr val="black"/>
                </a:solidFill>
                <a:latin typeface="Bosch Sans Regular"/>
              </a:rPr>
              <a:t>; </a:t>
            </a:r>
            <a:r>
              <a:rPr lang="el-GR" sz="1600" dirty="0">
                <a:solidFill>
                  <a:prstClr val="black"/>
                </a:solidFill>
                <a:latin typeface="Bosch Sans Regular"/>
              </a:rPr>
              <a:t>επιλογή αντλίας</a:t>
            </a:r>
            <a:r>
              <a:rPr lang="en-US" sz="1600" dirty="0">
                <a:solidFill>
                  <a:prstClr val="black"/>
                </a:solidFill>
                <a:latin typeface="Bosch Sans Regular"/>
              </a:rPr>
              <a:t>; </a:t>
            </a:r>
            <a:r>
              <a:rPr lang="el-GR" sz="1600" dirty="0">
                <a:solidFill>
                  <a:prstClr val="black"/>
                </a:solidFill>
                <a:latin typeface="Bosch Sans Regular"/>
              </a:rPr>
              <a:t>Κλπ. </a:t>
            </a:r>
            <a:endParaRPr lang="en-US" sz="1600" dirty="0">
              <a:solidFill>
                <a:srgbClr val="000000"/>
              </a:solidFill>
              <a:latin typeface="Bosch Sans Regular"/>
            </a:endParaRPr>
          </a:p>
        </p:txBody>
      </p:sp>
      <p:pic>
        <p:nvPicPr>
          <p:cNvPr id="8" name="Picture 7" descr="A close up of a sign&#10;&#10;Description generated with high confidence">
            <a:extLst>
              <a:ext uri="{FF2B5EF4-FFF2-40B4-BE49-F238E27FC236}">
                <a16:creationId xmlns:a16="http://schemas.microsoft.com/office/drawing/2014/main" xmlns="" id="{CF59813F-7B4C-4346-B83F-107E795D0544}"/>
              </a:ext>
            </a:extLst>
          </p:cNvPr>
          <p:cNvPicPr>
            <a:picLocks noChangeAspect="1"/>
          </p:cNvPicPr>
          <p:nvPr/>
        </p:nvPicPr>
        <p:blipFill rotWithShape="1">
          <a:blip r:embed="rId2">
            <a:extLst>
              <a:ext uri="{28A0092B-C50C-407E-A947-70E740481C1C}">
                <a14:useLocalDpi xmlns:a14="http://schemas.microsoft.com/office/drawing/2010/main" val="0"/>
              </a:ext>
            </a:extLst>
          </a:blip>
          <a:srcRect l="9456" t="19638" b="30300"/>
          <a:stretch/>
        </p:blipFill>
        <p:spPr>
          <a:xfrm>
            <a:off x="6665556" y="1561351"/>
            <a:ext cx="2026800" cy="635029"/>
          </a:xfrm>
          <a:prstGeom prst="rect">
            <a:avLst/>
          </a:prstGeom>
        </p:spPr>
      </p:pic>
    </p:spTree>
    <p:extLst>
      <p:ext uri="{BB962C8B-B14F-4D97-AF65-F5344CB8AC3E}">
        <p14:creationId xmlns:p14="http://schemas.microsoft.com/office/powerpoint/2010/main" val="1671460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A1E001-60F9-401C-BA4E-0AA1D36EEB0A}"/>
              </a:ext>
            </a:extLst>
          </p:cNvPr>
          <p:cNvSpPr>
            <a:spLocks noGrp="1"/>
          </p:cNvSpPr>
          <p:nvPr>
            <p:ph type="title"/>
          </p:nvPr>
        </p:nvSpPr>
        <p:spPr/>
        <p:txBody>
          <a:bodyPr/>
          <a:lstStyle/>
          <a:p>
            <a:r>
              <a:rPr lang="en-US" b="1" dirty="0"/>
              <a:t>3. </a:t>
            </a:r>
            <a:r>
              <a:rPr lang="el-GR" b="1" dirty="0" err="1"/>
              <a:t>Διαστασιολόγηση</a:t>
            </a:r>
            <a:r>
              <a:rPr lang="el-GR" b="1" dirty="0"/>
              <a:t> του συστήματος</a:t>
            </a:r>
            <a:endParaRPr lang="en-US" dirty="0"/>
          </a:p>
        </p:txBody>
      </p:sp>
      <p:sp>
        <p:nvSpPr>
          <p:cNvPr id="4" name="Rectangle 3">
            <a:extLst>
              <a:ext uri="{FF2B5EF4-FFF2-40B4-BE49-F238E27FC236}">
                <a16:creationId xmlns:a16="http://schemas.microsoft.com/office/drawing/2014/main" xmlns="" id="{7332FD0C-D7A9-4A3D-8D23-313C83926977}"/>
              </a:ext>
            </a:extLst>
          </p:cNvPr>
          <p:cNvSpPr/>
          <p:nvPr/>
        </p:nvSpPr>
        <p:spPr>
          <a:xfrm>
            <a:off x="404446" y="1413000"/>
            <a:ext cx="8253884" cy="646331"/>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Χρήση λογισμικού προσομοίωσης για γρήγορη ανάλυση και </a:t>
            </a:r>
            <a:r>
              <a:rPr lang="el-GR" b="1" dirty="0" err="1">
                <a:solidFill>
                  <a:prstClr val="black"/>
                </a:solidFill>
                <a:cs typeface="Arial" pitchFamily="34" charset="0"/>
              </a:rPr>
              <a:t>διαστασιολόγηση</a:t>
            </a:r>
            <a:r>
              <a:rPr lang="el-GR" b="1" dirty="0">
                <a:solidFill>
                  <a:prstClr val="black"/>
                </a:solidFill>
                <a:cs typeface="Arial" pitchFamily="34" charset="0"/>
              </a:rPr>
              <a:t> των συστημάτων. </a:t>
            </a:r>
            <a:endParaRPr lang="en-US" b="1" dirty="0"/>
          </a:p>
        </p:txBody>
      </p:sp>
      <p:sp>
        <p:nvSpPr>
          <p:cNvPr id="6" name="Rectangle 5">
            <a:extLst>
              <a:ext uri="{FF2B5EF4-FFF2-40B4-BE49-F238E27FC236}">
                <a16:creationId xmlns:a16="http://schemas.microsoft.com/office/drawing/2014/main" xmlns="" id="{00B96721-6746-4C2F-BE18-80A435EB912C}"/>
              </a:ext>
            </a:extLst>
          </p:cNvPr>
          <p:cNvSpPr/>
          <p:nvPr/>
        </p:nvSpPr>
        <p:spPr>
          <a:xfrm>
            <a:off x="726284" y="1931850"/>
            <a:ext cx="4781717" cy="4031873"/>
          </a:xfrm>
          <a:prstGeom prst="rect">
            <a:avLst/>
          </a:prstGeom>
        </p:spPr>
        <p:txBody>
          <a:bodyPr wrap="square">
            <a:spAutoFit/>
          </a:bodyPr>
          <a:lstStyle/>
          <a:p>
            <a:pPr marL="285750" indent="-285750">
              <a:buFont typeface="Wingdings" panose="05000000000000000000" pitchFamily="2" charset="2"/>
              <a:buChar char="§"/>
            </a:pPr>
            <a:r>
              <a:rPr lang="el-GR" sz="1600" dirty="0">
                <a:solidFill>
                  <a:prstClr val="black"/>
                </a:solidFill>
              </a:rPr>
              <a:t>Η προσομοίωση των </a:t>
            </a:r>
            <a:r>
              <a:rPr lang="el-GR" sz="1600" dirty="0" err="1">
                <a:solidFill>
                  <a:prstClr val="black"/>
                </a:solidFill>
              </a:rPr>
              <a:t>ηλιοθερμικών</a:t>
            </a:r>
            <a:r>
              <a:rPr lang="el-GR" sz="1600" dirty="0">
                <a:solidFill>
                  <a:prstClr val="black"/>
                </a:solidFill>
              </a:rPr>
              <a:t> συστημάτων βασίζεται σε ακριβή μοντέλα πρωτοτύπων συστημάτων και παρέχουν γενικές θεωρητικές επιδόσεις που χρησιμοποιούνται για τη λήψη των αποφάσεων</a:t>
            </a:r>
          </a:p>
          <a:p>
            <a:pPr marL="285750" indent="-285750">
              <a:buFont typeface="Wingdings" panose="05000000000000000000" pitchFamily="2" charset="2"/>
              <a:buChar char="§"/>
            </a:pPr>
            <a:r>
              <a:rPr lang="el-GR" sz="1600" dirty="0">
                <a:solidFill>
                  <a:prstClr val="black"/>
                </a:solidFill>
              </a:rPr>
              <a:t>Δεδομένου ότι οι λεπτομέρειες των μοντέλων είναι γνωστές στους μηχανικούς , οι οποίοι απλά πρέπει αν επιλέξουν στοιχεία από τις βάσεις δεδομένων, οι υπολογισμοί είναι γρήγοροι και απλοποιημένοι</a:t>
            </a:r>
            <a:r>
              <a:rPr lang="en-US" sz="1600" dirty="0">
                <a:solidFill>
                  <a:prstClr val="black"/>
                </a:solidFill>
              </a:rPr>
              <a:t>..</a:t>
            </a:r>
          </a:p>
          <a:p>
            <a:pPr marL="285750" indent="-285750">
              <a:buFont typeface="Wingdings" panose="05000000000000000000" pitchFamily="2" charset="2"/>
              <a:buChar char="§"/>
            </a:pPr>
            <a:r>
              <a:rPr lang="el-GR" sz="1600" dirty="0">
                <a:solidFill>
                  <a:prstClr val="black"/>
                </a:solidFill>
                <a:latin typeface="Bosch Sans Regular"/>
              </a:rPr>
              <a:t>Τα λογισμικά που χρησιμοποιούνται για ηλιακά και ΦΒ συστήματα γενικά είναι </a:t>
            </a:r>
            <a:r>
              <a:rPr lang="en-US" sz="1600" dirty="0">
                <a:solidFill>
                  <a:prstClr val="black"/>
                </a:solidFill>
                <a:latin typeface="Bosch Sans Regular"/>
              </a:rPr>
              <a:t>:</a:t>
            </a:r>
          </a:p>
          <a:p>
            <a:pPr marL="552450" lvl="1" indent="-285750">
              <a:buFontTx/>
              <a:buChar char="‒"/>
            </a:pPr>
            <a:r>
              <a:rPr lang="en-US" sz="1600" dirty="0" err="1">
                <a:solidFill>
                  <a:prstClr val="black"/>
                </a:solidFill>
                <a:latin typeface="Bosch Sans Regular"/>
              </a:rPr>
              <a:t>Polysun</a:t>
            </a:r>
            <a:r>
              <a:rPr lang="en-US" sz="1600" dirty="0">
                <a:solidFill>
                  <a:prstClr val="black"/>
                </a:solidFill>
                <a:latin typeface="Bosch Sans Regular"/>
              </a:rPr>
              <a:t> (Vela Solaris)</a:t>
            </a:r>
          </a:p>
          <a:p>
            <a:pPr marL="552450" lvl="1" indent="-285750">
              <a:buFontTx/>
              <a:buChar char="‒"/>
            </a:pPr>
            <a:r>
              <a:rPr lang="en-US" sz="1600" dirty="0">
                <a:solidFill>
                  <a:prstClr val="black"/>
                </a:solidFill>
                <a:latin typeface="Bosch Sans Regular"/>
              </a:rPr>
              <a:t>T*SOL (Valentin Software)</a:t>
            </a:r>
            <a:endParaRPr lang="en-US" sz="1600" dirty="0">
              <a:solidFill>
                <a:prstClr val="black"/>
              </a:solidFill>
            </a:endParaRPr>
          </a:p>
          <a:p>
            <a:pPr marL="295275" indent="-295275">
              <a:buFont typeface="Wingdings" panose="05000000000000000000" pitchFamily="2" charset="2"/>
              <a:buChar char="§"/>
            </a:pPr>
            <a:r>
              <a:rPr lang="el-GR" sz="1600" b="1" dirty="0">
                <a:solidFill>
                  <a:prstClr val="black"/>
                </a:solidFill>
              </a:rPr>
              <a:t>Ακόμα και αυτά απαιτούν να υπάρχει ευρεία κατανόηση της δυναμικής των </a:t>
            </a:r>
            <a:r>
              <a:rPr lang="el-GR" sz="1600" b="1" dirty="0" err="1">
                <a:solidFill>
                  <a:prstClr val="black"/>
                </a:solidFill>
              </a:rPr>
              <a:t>ηλιοθερμικών</a:t>
            </a:r>
            <a:r>
              <a:rPr lang="el-GR" sz="1600" b="1" dirty="0">
                <a:solidFill>
                  <a:prstClr val="black"/>
                </a:solidFill>
              </a:rPr>
              <a:t> συστημάτων και των στοιχείων.</a:t>
            </a:r>
            <a:endParaRPr lang="en-US" sz="1600" b="1" dirty="0">
              <a:solidFill>
                <a:prstClr val="black"/>
              </a:solidFill>
            </a:endParaRPr>
          </a:p>
        </p:txBody>
      </p:sp>
      <p:pic>
        <p:nvPicPr>
          <p:cNvPr id="11" name="Picture 10">
            <a:extLst>
              <a:ext uri="{FF2B5EF4-FFF2-40B4-BE49-F238E27FC236}">
                <a16:creationId xmlns:a16="http://schemas.microsoft.com/office/drawing/2014/main" xmlns="" id="{6565ACA9-0E70-4B2B-BFF5-6C046978BCDD}"/>
              </a:ext>
            </a:extLst>
          </p:cNvPr>
          <p:cNvPicPr>
            <a:picLocks noChangeAspect="1"/>
          </p:cNvPicPr>
          <p:nvPr/>
        </p:nvPicPr>
        <p:blipFill>
          <a:blip r:embed="rId2"/>
          <a:stretch>
            <a:fillRect/>
          </a:stretch>
        </p:blipFill>
        <p:spPr>
          <a:xfrm>
            <a:off x="5522019" y="1926332"/>
            <a:ext cx="3153669" cy="4355668"/>
          </a:xfrm>
          <a:prstGeom prst="rect">
            <a:avLst/>
          </a:prstGeom>
        </p:spPr>
      </p:pic>
    </p:spTree>
    <p:extLst>
      <p:ext uri="{BB962C8B-B14F-4D97-AF65-F5344CB8AC3E}">
        <p14:creationId xmlns:p14="http://schemas.microsoft.com/office/powerpoint/2010/main" val="32379645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7A30BE-1459-4A64-A5C3-955DAD0DE3EF}"/>
              </a:ext>
            </a:extLst>
          </p:cNvPr>
          <p:cNvSpPr>
            <a:spLocks noGrp="1"/>
          </p:cNvSpPr>
          <p:nvPr>
            <p:ph type="title"/>
          </p:nvPr>
        </p:nvSpPr>
        <p:spPr/>
        <p:txBody>
          <a:bodyPr/>
          <a:lstStyle/>
          <a:p>
            <a:r>
              <a:rPr lang="en-US" b="1" dirty="0"/>
              <a:t>3. </a:t>
            </a:r>
            <a:r>
              <a:rPr lang="el-GR" b="1" dirty="0" err="1"/>
              <a:t>Διαστασιολόγηση</a:t>
            </a:r>
            <a:r>
              <a:rPr lang="el-GR" b="1" dirty="0"/>
              <a:t> του συστήματος</a:t>
            </a:r>
            <a:endParaRPr lang="en-US" dirty="0"/>
          </a:p>
        </p:txBody>
      </p:sp>
      <p:sp>
        <p:nvSpPr>
          <p:cNvPr id="4" name="Rectangle 3">
            <a:extLst>
              <a:ext uri="{FF2B5EF4-FFF2-40B4-BE49-F238E27FC236}">
                <a16:creationId xmlns:a16="http://schemas.microsoft.com/office/drawing/2014/main" xmlns="" id="{E69CABFB-CFAF-4001-96A4-3181B051B2F9}"/>
              </a:ext>
            </a:extLst>
          </p:cNvPr>
          <p:cNvSpPr/>
          <p:nvPr/>
        </p:nvSpPr>
        <p:spPr>
          <a:xfrm>
            <a:off x="342458" y="1424245"/>
            <a:ext cx="8459084" cy="646331"/>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Χρήση λογισμικού προσομοίωσης για γρήγορη ανάλυση και </a:t>
            </a:r>
            <a:r>
              <a:rPr lang="el-GR" b="1" dirty="0" err="1">
                <a:solidFill>
                  <a:prstClr val="black"/>
                </a:solidFill>
                <a:cs typeface="Arial" pitchFamily="34" charset="0"/>
              </a:rPr>
              <a:t>διαστασιολόγηση</a:t>
            </a:r>
            <a:r>
              <a:rPr lang="el-GR" b="1" dirty="0">
                <a:solidFill>
                  <a:prstClr val="black"/>
                </a:solidFill>
                <a:cs typeface="Arial" pitchFamily="34" charset="0"/>
              </a:rPr>
              <a:t> των συστημάτων</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xmlns="" id="{A4170CB2-63BC-40F3-A570-665438C987E9}"/>
              </a:ext>
            </a:extLst>
          </p:cNvPr>
          <p:cNvSpPr/>
          <p:nvPr/>
        </p:nvSpPr>
        <p:spPr>
          <a:xfrm>
            <a:off x="726284" y="1931850"/>
            <a:ext cx="3917716" cy="338554"/>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Βασικές διαδικασίες εργασίας</a:t>
            </a:r>
            <a:r>
              <a:rPr lang="en-US" sz="1600" b="1" dirty="0">
                <a:solidFill>
                  <a:prstClr val="black"/>
                </a:solidFill>
              </a:rPr>
              <a:t>.</a:t>
            </a:r>
          </a:p>
        </p:txBody>
      </p:sp>
      <p:sp>
        <p:nvSpPr>
          <p:cNvPr id="6" name="Rectangle 5">
            <a:extLst>
              <a:ext uri="{FF2B5EF4-FFF2-40B4-BE49-F238E27FC236}">
                <a16:creationId xmlns:a16="http://schemas.microsoft.com/office/drawing/2014/main" xmlns="" id="{403CB190-AF01-45FD-98F1-EB7FD1C9E548}"/>
              </a:ext>
            </a:extLst>
          </p:cNvPr>
          <p:cNvSpPr/>
          <p:nvPr/>
        </p:nvSpPr>
        <p:spPr>
          <a:xfrm>
            <a:off x="972000" y="2270404"/>
            <a:ext cx="8064000" cy="584775"/>
          </a:xfrm>
          <a:prstGeom prst="rect">
            <a:avLst/>
          </a:prstGeom>
        </p:spPr>
        <p:txBody>
          <a:bodyPr wrap="square">
            <a:spAutoFit/>
          </a:bodyPr>
          <a:lstStyle/>
          <a:p>
            <a:pPr marL="285750" indent="-285750">
              <a:buFont typeface="Calibri" panose="020F0502020204030204" pitchFamily="34" charset="0"/>
              <a:buChar char="‒"/>
            </a:pPr>
            <a:r>
              <a:rPr lang="el-GR" sz="1600" dirty="0">
                <a:solidFill>
                  <a:prstClr val="black"/>
                </a:solidFill>
              </a:rPr>
              <a:t>Παραλείποντας τις λεπτομέρειες</a:t>
            </a:r>
            <a:r>
              <a:rPr lang="en-US" sz="1600" dirty="0">
                <a:solidFill>
                  <a:prstClr val="black"/>
                </a:solidFill>
              </a:rPr>
              <a:t>, </a:t>
            </a:r>
            <a:r>
              <a:rPr lang="el-GR" sz="1600" dirty="0">
                <a:solidFill>
                  <a:prstClr val="black"/>
                </a:solidFill>
              </a:rPr>
              <a:t>η τυπική ακολουθία για τον υπολογισμό ενός </a:t>
            </a:r>
            <a:r>
              <a:rPr lang="el-GR" sz="1600" dirty="0" err="1">
                <a:solidFill>
                  <a:prstClr val="black"/>
                </a:solidFill>
              </a:rPr>
              <a:t>ηλιοθερμικού</a:t>
            </a:r>
            <a:r>
              <a:rPr lang="el-GR" sz="1600" dirty="0">
                <a:solidFill>
                  <a:prstClr val="black"/>
                </a:solidFill>
              </a:rPr>
              <a:t> συστήματος με χρήση λογισμικού είναι όπως το ακόλουθο διάγραμμα ροής</a:t>
            </a:r>
            <a:r>
              <a:rPr lang="en-US" sz="1600" dirty="0">
                <a:solidFill>
                  <a:prstClr val="black"/>
                </a:solidFill>
              </a:rPr>
              <a:t>:</a:t>
            </a:r>
          </a:p>
        </p:txBody>
      </p:sp>
      <p:grpSp>
        <p:nvGrpSpPr>
          <p:cNvPr id="42" name="Group 41">
            <a:extLst>
              <a:ext uri="{FF2B5EF4-FFF2-40B4-BE49-F238E27FC236}">
                <a16:creationId xmlns:a16="http://schemas.microsoft.com/office/drawing/2014/main" xmlns="" id="{B99D2086-CDAE-4D90-AC0E-E014D9308498}"/>
              </a:ext>
            </a:extLst>
          </p:cNvPr>
          <p:cNvGrpSpPr/>
          <p:nvPr/>
        </p:nvGrpSpPr>
        <p:grpSpPr>
          <a:xfrm>
            <a:off x="823257" y="2925000"/>
            <a:ext cx="7863543" cy="3269144"/>
            <a:chOff x="823257" y="3039856"/>
            <a:chExt cx="7863543" cy="3269144"/>
          </a:xfrm>
        </p:grpSpPr>
        <p:sp>
          <p:nvSpPr>
            <p:cNvPr id="7" name="Rectangle 6">
              <a:extLst>
                <a:ext uri="{FF2B5EF4-FFF2-40B4-BE49-F238E27FC236}">
                  <a16:creationId xmlns:a16="http://schemas.microsoft.com/office/drawing/2014/main" xmlns="" id="{2A279B60-6506-47C0-AA99-D08FFAB73DEA}"/>
                </a:ext>
              </a:extLst>
            </p:cNvPr>
            <p:cNvSpPr/>
            <p:nvPr/>
          </p:nvSpPr>
          <p:spPr>
            <a:xfrm>
              <a:off x="828000" y="3039856"/>
              <a:ext cx="1512000"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1.</a:t>
              </a:r>
            </a:p>
            <a:p>
              <a:pPr algn="ctr"/>
              <a:r>
                <a:rPr lang="el-GR" sz="1400" b="1" dirty="0"/>
                <a:t>Νέο έργο και ορισμός βασικών παραμέτρων</a:t>
              </a:r>
              <a:endParaRPr lang="en-US" sz="1400" b="1" dirty="0"/>
            </a:p>
          </p:txBody>
        </p:sp>
        <p:sp>
          <p:nvSpPr>
            <p:cNvPr id="8" name="Rectangle 7">
              <a:extLst>
                <a:ext uri="{FF2B5EF4-FFF2-40B4-BE49-F238E27FC236}">
                  <a16:creationId xmlns:a16="http://schemas.microsoft.com/office/drawing/2014/main" xmlns="" id="{D5D0333C-F10A-4C40-806B-1E7D78860562}"/>
                </a:ext>
              </a:extLst>
            </p:cNvPr>
            <p:cNvSpPr/>
            <p:nvPr/>
          </p:nvSpPr>
          <p:spPr>
            <a:xfrm>
              <a:off x="2931902" y="3039856"/>
              <a:ext cx="1512000"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2.</a:t>
              </a:r>
            </a:p>
            <a:p>
              <a:pPr algn="ctr"/>
              <a:r>
                <a:rPr lang="el-GR" sz="1400" b="1" dirty="0"/>
                <a:t>Επιλογή παραλλαγής συστήματος </a:t>
              </a:r>
              <a:endParaRPr lang="en-US" sz="1400" b="1" dirty="0"/>
            </a:p>
          </p:txBody>
        </p:sp>
        <p:sp>
          <p:nvSpPr>
            <p:cNvPr id="9" name="Rectangle 8">
              <a:extLst>
                <a:ext uri="{FF2B5EF4-FFF2-40B4-BE49-F238E27FC236}">
                  <a16:creationId xmlns:a16="http://schemas.microsoft.com/office/drawing/2014/main" xmlns="" id="{9EDBDE13-99FB-4067-9588-632028D20C1C}"/>
                </a:ext>
              </a:extLst>
            </p:cNvPr>
            <p:cNvSpPr/>
            <p:nvPr/>
          </p:nvSpPr>
          <p:spPr>
            <a:xfrm>
              <a:off x="5073673" y="3039856"/>
              <a:ext cx="1512000"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3.</a:t>
              </a:r>
            </a:p>
            <a:p>
              <a:pPr algn="ctr"/>
              <a:r>
                <a:rPr lang="el-GR" sz="1400" b="1" dirty="0"/>
                <a:t>Ορισμός παραμέτρων </a:t>
              </a:r>
              <a:endParaRPr lang="en-US" sz="1400" b="1" dirty="0"/>
            </a:p>
          </p:txBody>
        </p:sp>
        <p:sp>
          <p:nvSpPr>
            <p:cNvPr id="10" name="Rectangle 9">
              <a:extLst>
                <a:ext uri="{FF2B5EF4-FFF2-40B4-BE49-F238E27FC236}">
                  <a16:creationId xmlns:a16="http://schemas.microsoft.com/office/drawing/2014/main" xmlns="" id="{03B1D773-4A20-4EAF-A6A1-836C30CBA829}"/>
                </a:ext>
              </a:extLst>
            </p:cNvPr>
            <p:cNvSpPr/>
            <p:nvPr/>
          </p:nvSpPr>
          <p:spPr>
            <a:xfrm>
              <a:off x="7139706" y="3039856"/>
              <a:ext cx="1512000"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4.</a:t>
              </a:r>
            </a:p>
            <a:p>
              <a:pPr algn="ctr"/>
              <a:r>
                <a:rPr lang="el-GR" sz="1400" b="1" dirty="0"/>
                <a:t>Τρέξιμο του προγράμματος</a:t>
              </a:r>
              <a:endParaRPr lang="en-US" sz="1400" b="1" dirty="0"/>
            </a:p>
          </p:txBody>
        </p:sp>
        <p:sp>
          <p:nvSpPr>
            <p:cNvPr id="11" name="Rectangle 10">
              <a:extLst>
                <a:ext uri="{FF2B5EF4-FFF2-40B4-BE49-F238E27FC236}">
                  <a16:creationId xmlns:a16="http://schemas.microsoft.com/office/drawing/2014/main" xmlns="" id="{8258E4FD-81E3-473F-9128-B69B41A31525}"/>
                </a:ext>
              </a:extLst>
            </p:cNvPr>
            <p:cNvSpPr/>
            <p:nvPr/>
          </p:nvSpPr>
          <p:spPr>
            <a:xfrm>
              <a:off x="3019257" y="4473000"/>
              <a:ext cx="1512000"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6.</a:t>
              </a:r>
            </a:p>
            <a:p>
              <a:pPr algn="ctr"/>
              <a:r>
                <a:rPr lang="el-GR" sz="1400" b="1" dirty="0"/>
                <a:t>Ανάλυση αποτελεσμάτων</a:t>
              </a:r>
              <a:endParaRPr lang="en-US" sz="1400" b="1" dirty="0"/>
            </a:p>
          </p:txBody>
        </p:sp>
        <p:sp>
          <p:nvSpPr>
            <p:cNvPr id="12" name="Rectangle 11">
              <a:extLst>
                <a:ext uri="{FF2B5EF4-FFF2-40B4-BE49-F238E27FC236}">
                  <a16:creationId xmlns:a16="http://schemas.microsoft.com/office/drawing/2014/main" xmlns="" id="{B682E735-4C96-4A22-9CDB-B8E183C677B4}"/>
                </a:ext>
              </a:extLst>
            </p:cNvPr>
            <p:cNvSpPr/>
            <p:nvPr/>
          </p:nvSpPr>
          <p:spPr>
            <a:xfrm>
              <a:off x="823257" y="4473000"/>
              <a:ext cx="1512000"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5.</a:t>
              </a:r>
            </a:p>
            <a:p>
              <a:pPr algn="ctr"/>
              <a:r>
                <a:rPr lang="el-GR" sz="1400" b="1" dirty="0"/>
                <a:t>Υπολογισμός οικονομικής απόδοσης</a:t>
              </a:r>
              <a:endParaRPr lang="en-US" sz="1400" b="1" dirty="0"/>
            </a:p>
          </p:txBody>
        </p:sp>
        <p:sp>
          <p:nvSpPr>
            <p:cNvPr id="14" name="Diamond 13">
              <a:extLst>
                <a:ext uri="{FF2B5EF4-FFF2-40B4-BE49-F238E27FC236}">
                  <a16:creationId xmlns:a16="http://schemas.microsoft.com/office/drawing/2014/main" xmlns="" id="{F6500F93-FBB6-4814-BB62-98C85AA24013}"/>
                </a:ext>
              </a:extLst>
            </p:cNvPr>
            <p:cNvSpPr/>
            <p:nvPr/>
          </p:nvSpPr>
          <p:spPr>
            <a:xfrm>
              <a:off x="5109673" y="4473000"/>
              <a:ext cx="1440000" cy="900000"/>
            </a:xfrm>
            <a:prstGeom prst="diamond">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sz="1400" b="1" dirty="0" err="1"/>
                <a:t>Επικύρωησ</a:t>
              </a:r>
              <a:r>
                <a:rPr lang="en-US" sz="1400" b="1" dirty="0">
                  <a:solidFill>
                    <a:schemeClr val="dk1"/>
                  </a:solidFill>
                </a:rPr>
                <a:t>?</a:t>
              </a:r>
            </a:p>
          </p:txBody>
        </p:sp>
        <p:sp>
          <p:nvSpPr>
            <p:cNvPr id="15" name="Rectangle 14">
              <a:extLst>
                <a:ext uri="{FF2B5EF4-FFF2-40B4-BE49-F238E27FC236}">
                  <a16:creationId xmlns:a16="http://schemas.microsoft.com/office/drawing/2014/main" xmlns="" id="{8DC9B50E-1C7C-466E-BCE1-D5A9B1A7F28A}"/>
                </a:ext>
              </a:extLst>
            </p:cNvPr>
            <p:cNvSpPr/>
            <p:nvPr/>
          </p:nvSpPr>
          <p:spPr>
            <a:xfrm>
              <a:off x="4423347" y="5661000"/>
              <a:ext cx="2812653" cy="64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7.</a:t>
              </a:r>
            </a:p>
            <a:p>
              <a:pPr algn="ctr"/>
              <a:r>
                <a:rPr lang="el-GR" sz="1400" b="1" dirty="0"/>
                <a:t>Τροποποίηση παραμέτρων ή συστήματος και </a:t>
              </a:r>
              <a:r>
                <a:rPr lang="el-GR" sz="1400" b="1" dirty="0" err="1"/>
                <a:t>ξαναυπολογίζω</a:t>
              </a:r>
              <a:endParaRPr lang="en-US" sz="1400" b="1" dirty="0"/>
            </a:p>
          </p:txBody>
        </p:sp>
        <p:sp>
          <p:nvSpPr>
            <p:cNvPr id="16" name="Rectangle 15">
              <a:extLst>
                <a:ext uri="{FF2B5EF4-FFF2-40B4-BE49-F238E27FC236}">
                  <a16:creationId xmlns:a16="http://schemas.microsoft.com/office/drawing/2014/main" xmlns="" id="{60C74A09-1039-4D12-BB80-355F27046AEE}"/>
                </a:ext>
              </a:extLst>
            </p:cNvPr>
            <p:cNvSpPr/>
            <p:nvPr/>
          </p:nvSpPr>
          <p:spPr>
            <a:xfrm>
              <a:off x="7174800" y="4473000"/>
              <a:ext cx="1512000"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8.</a:t>
              </a:r>
            </a:p>
            <a:p>
              <a:pPr algn="ctr"/>
              <a:r>
                <a:rPr lang="el-GR" sz="1400" b="1" dirty="0"/>
                <a:t>Έκθεση έργου</a:t>
              </a:r>
              <a:endParaRPr lang="en-US" sz="1400" b="1" dirty="0"/>
            </a:p>
          </p:txBody>
        </p:sp>
        <p:cxnSp>
          <p:nvCxnSpPr>
            <p:cNvPr id="18" name="Straight Arrow Connector 17">
              <a:extLst>
                <a:ext uri="{FF2B5EF4-FFF2-40B4-BE49-F238E27FC236}">
                  <a16:creationId xmlns:a16="http://schemas.microsoft.com/office/drawing/2014/main" xmlns="" id="{C6A2A365-375F-44E8-AEBA-2A5310DC8207}"/>
                </a:ext>
              </a:extLst>
            </p:cNvPr>
            <p:cNvCxnSpPr>
              <a:cxnSpLocks/>
              <a:stCxn id="7" idx="3"/>
              <a:endCxn id="8" idx="1"/>
            </p:cNvCxnSpPr>
            <p:nvPr/>
          </p:nvCxnSpPr>
          <p:spPr>
            <a:xfrm>
              <a:off x="2340000" y="3489856"/>
              <a:ext cx="59190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xmlns="" id="{B99AA907-0E97-442B-850A-A602F62E98A1}"/>
                </a:ext>
              </a:extLst>
            </p:cNvPr>
            <p:cNvCxnSpPr>
              <a:stCxn id="8" idx="3"/>
              <a:endCxn id="9" idx="1"/>
            </p:cNvCxnSpPr>
            <p:nvPr/>
          </p:nvCxnSpPr>
          <p:spPr>
            <a:xfrm>
              <a:off x="4443902" y="3489856"/>
              <a:ext cx="62977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xmlns="" id="{4FFE9AE5-7489-48D8-B35A-A5F57972DFA5}"/>
                </a:ext>
              </a:extLst>
            </p:cNvPr>
            <p:cNvCxnSpPr>
              <a:stCxn id="9" idx="3"/>
              <a:endCxn id="10" idx="1"/>
            </p:cNvCxnSpPr>
            <p:nvPr/>
          </p:nvCxnSpPr>
          <p:spPr>
            <a:xfrm>
              <a:off x="6585673" y="3489856"/>
              <a:ext cx="55403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Connector: Elbow 24">
              <a:extLst>
                <a:ext uri="{FF2B5EF4-FFF2-40B4-BE49-F238E27FC236}">
                  <a16:creationId xmlns:a16="http://schemas.microsoft.com/office/drawing/2014/main" xmlns="" id="{624A41F7-F652-403D-9C02-759B27418772}"/>
                </a:ext>
              </a:extLst>
            </p:cNvPr>
            <p:cNvCxnSpPr>
              <a:stCxn id="10" idx="2"/>
              <a:endCxn id="12" idx="0"/>
            </p:cNvCxnSpPr>
            <p:nvPr/>
          </p:nvCxnSpPr>
          <p:spPr>
            <a:xfrm rot="5400000">
              <a:off x="4470910" y="1048204"/>
              <a:ext cx="533144" cy="6316449"/>
            </a:xfrm>
            <a:prstGeom prst="bent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xmlns="" id="{BE50AD59-0968-489E-8455-19A115FEC2AC}"/>
                </a:ext>
              </a:extLst>
            </p:cNvPr>
            <p:cNvCxnSpPr>
              <a:stCxn id="12" idx="3"/>
              <a:endCxn id="11" idx="1"/>
            </p:cNvCxnSpPr>
            <p:nvPr/>
          </p:nvCxnSpPr>
          <p:spPr>
            <a:xfrm>
              <a:off x="2335257" y="4923000"/>
              <a:ext cx="684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xmlns="" id="{14989370-95CD-4018-AAE8-8B4DC9415051}"/>
                </a:ext>
              </a:extLst>
            </p:cNvPr>
            <p:cNvCxnSpPr>
              <a:stCxn id="11" idx="3"/>
              <a:endCxn id="14" idx="1"/>
            </p:cNvCxnSpPr>
            <p:nvPr/>
          </p:nvCxnSpPr>
          <p:spPr>
            <a:xfrm>
              <a:off x="4531257" y="4923000"/>
              <a:ext cx="578416"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a:extLst>
                <a:ext uri="{FF2B5EF4-FFF2-40B4-BE49-F238E27FC236}">
                  <a16:creationId xmlns:a16="http://schemas.microsoft.com/office/drawing/2014/main" xmlns="" id="{5149F94F-840F-49AB-B31F-527FC7A67012}"/>
                </a:ext>
              </a:extLst>
            </p:cNvPr>
            <p:cNvCxnSpPr>
              <a:stCxn id="14" idx="3"/>
              <a:endCxn id="16" idx="1"/>
            </p:cNvCxnSpPr>
            <p:nvPr/>
          </p:nvCxnSpPr>
          <p:spPr>
            <a:xfrm>
              <a:off x="6549673" y="4923000"/>
              <a:ext cx="625127"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4" name="Straight Arrow Connector 33">
              <a:extLst>
                <a:ext uri="{FF2B5EF4-FFF2-40B4-BE49-F238E27FC236}">
                  <a16:creationId xmlns:a16="http://schemas.microsoft.com/office/drawing/2014/main" xmlns="" id="{F309A719-B235-46E6-867D-F93F2247EF08}"/>
                </a:ext>
              </a:extLst>
            </p:cNvPr>
            <p:cNvCxnSpPr>
              <a:stCxn id="14" idx="2"/>
              <a:endCxn id="15" idx="0"/>
            </p:cNvCxnSpPr>
            <p:nvPr/>
          </p:nvCxnSpPr>
          <p:spPr>
            <a:xfrm>
              <a:off x="5829673" y="5373000"/>
              <a:ext cx="1" cy="288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0" name="Connector: Elbow 39">
              <a:extLst>
                <a:ext uri="{FF2B5EF4-FFF2-40B4-BE49-F238E27FC236}">
                  <a16:creationId xmlns:a16="http://schemas.microsoft.com/office/drawing/2014/main" xmlns="" id="{CAB680A2-B311-4FD1-B159-417E79CA17FF}"/>
                </a:ext>
              </a:extLst>
            </p:cNvPr>
            <p:cNvCxnSpPr>
              <a:stCxn id="15" idx="1"/>
              <a:endCxn id="11" idx="2"/>
            </p:cNvCxnSpPr>
            <p:nvPr/>
          </p:nvCxnSpPr>
          <p:spPr>
            <a:xfrm rot="10800000">
              <a:off x="3775257" y="5373000"/>
              <a:ext cx="648090" cy="61200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grpSp>
      <p:pic>
        <p:nvPicPr>
          <p:cNvPr id="41" name="Picture 40">
            <a:extLst>
              <a:ext uri="{FF2B5EF4-FFF2-40B4-BE49-F238E27FC236}">
                <a16:creationId xmlns:a16="http://schemas.microsoft.com/office/drawing/2014/main" xmlns="" id="{31FF6894-B675-43C4-9E2C-6B22A8F348FF}"/>
              </a:ext>
            </a:extLst>
          </p:cNvPr>
          <p:cNvPicPr>
            <a:picLocks noChangeAspect="1"/>
          </p:cNvPicPr>
          <p:nvPr/>
        </p:nvPicPr>
        <p:blipFill>
          <a:blip r:embed="rId2"/>
          <a:stretch>
            <a:fillRect/>
          </a:stretch>
        </p:blipFill>
        <p:spPr>
          <a:xfrm>
            <a:off x="875250" y="5405624"/>
            <a:ext cx="2266962" cy="869476"/>
          </a:xfrm>
          <a:prstGeom prst="rect">
            <a:avLst/>
          </a:prstGeom>
        </p:spPr>
      </p:pic>
      <p:sp>
        <p:nvSpPr>
          <p:cNvPr id="13" name="Rectangle 12">
            <a:extLst>
              <a:ext uri="{FF2B5EF4-FFF2-40B4-BE49-F238E27FC236}">
                <a16:creationId xmlns:a16="http://schemas.microsoft.com/office/drawing/2014/main" xmlns="" id="{FB2D989C-A0E2-48D8-BAA5-3703A693135C}"/>
              </a:ext>
            </a:extLst>
          </p:cNvPr>
          <p:cNvSpPr/>
          <p:nvPr/>
        </p:nvSpPr>
        <p:spPr>
          <a:xfrm>
            <a:off x="6586881" y="4492256"/>
            <a:ext cx="460382" cy="307777"/>
          </a:xfrm>
          <a:prstGeom prst="rect">
            <a:avLst/>
          </a:prstGeom>
        </p:spPr>
        <p:txBody>
          <a:bodyPr wrap="none">
            <a:spAutoFit/>
          </a:bodyPr>
          <a:lstStyle/>
          <a:p>
            <a:r>
              <a:rPr lang="el-GR" sz="1400" b="1" dirty="0">
                <a:solidFill>
                  <a:prstClr val="black"/>
                </a:solidFill>
              </a:rPr>
              <a:t>ΝΑΙ</a:t>
            </a:r>
            <a:endParaRPr lang="en-US" dirty="0"/>
          </a:p>
        </p:txBody>
      </p:sp>
      <p:sp>
        <p:nvSpPr>
          <p:cNvPr id="19" name="Rectangle 18">
            <a:extLst>
              <a:ext uri="{FF2B5EF4-FFF2-40B4-BE49-F238E27FC236}">
                <a16:creationId xmlns:a16="http://schemas.microsoft.com/office/drawing/2014/main" xmlns="" id="{CD3A5508-BAEA-4A2B-9112-BC24866EE040}"/>
              </a:ext>
            </a:extLst>
          </p:cNvPr>
          <p:cNvSpPr/>
          <p:nvPr/>
        </p:nvSpPr>
        <p:spPr>
          <a:xfrm>
            <a:off x="5872512" y="5238367"/>
            <a:ext cx="448328" cy="307777"/>
          </a:xfrm>
          <a:prstGeom prst="rect">
            <a:avLst/>
          </a:prstGeom>
        </p:spPr>
        <p:txBody>
          <a:bodyPr wrap="none">
            <a:spAutoFit/>
          </a:bodyPr>
          <a:lstStyle/>
          <a:p>
            <a:r>
              <a:rPr lang="el-GR" sz="1400" b="1" dirty="0">
                <a:solidFill>
                  <a:prstClr val="black"/>
                </a:solidFill>
              </a:rPr>
              <a:t>ΟΧΙ</a:t>
            </a:r>
            <a:endParaRPr lang="en-US" dirty="0"/>
          </a:p>
        </p:txBody>
      </p:sp>
    </p:spTree>
    <p:extLst>
      <p:ext uri="{BB962C8B-B14F-4D97-AF65-F5344CB8AC3E}">
        <p14:creationId xmlns:p14="http://schemas.microsoft.com/office/powerpoint/2010/main" val="37354224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F32108ED-1371-4431-88F7-04A5ABB9B630}"/>
              </a:ext>
            </a:extLst>
          </p:cNvPr>
          <p:cNvPicPr>
            <a:picLocks noChangeAspect="1"/>
          </p:cNvPicPr>
          <p:nvPr/>
        </p:nvPicPr>
        <p:blipFill>
          <a:blip r:embed="rId2"/>
          <a:stretch>
            <a:fillRect/>
          </a:stretch>
        </p:blipFill>
        <p:spPr>
          <a:xfrm>
            <a:off x="4284000" y="1951564"/>
            <a:ext cx="4425018" cy="4392330"/>
          </a:xfrm>
          <a:prstGeom prst="rect">
            <a:avLst/>
          </a:prstGeom>
        </p:spPr>
      </p:pic>
      <p:sp>
        <p:nvSpPr>
          <p:cNvPr id="2" name="Title 1">
            <a:extLst>
              <a:ext uri="{FF2B5EF4-FFF2-40B4-BE49-F238E27FC236}">
                <a16:creationId xmlns:a16="http://schemas.microsoft.com/office/drawing/2014/main" xmlns="" id="{ADC38797-94D5-4DC3-822E-080D02C41A3C}"/>
              </a:ext>
            </a:extLst>
          </p:cNvPr>
          <p:cNvSpPr>
            <a:spLocks noGrp="1"/>
          </p:cNvSpPr>
          <p:nvPr>
            <p:ph type="title"/>
          </p:nvPr>
        </p:nvSpPr>
        <p:spPr/>
        <p:txBody>
          <a:bodyPr/>
          <a:lstStyle/>
          <a:p>
            <a:r>
              <a:rPr lang="en-US" b="1" dirty="0"/>
              <a:t>3. </a:t>
            </a:r>
            <a:r>
              <a:rPr lang="el-GR" b="1" dirty="0" err="1"/>
              <a:t>Διαστασιολόγηση</a:t>
            </a:r>
            <a:r>
              <a:rPr lang="el-GR" b="1" dirty="0"/>
              <a:t> του συστήματος</a:t>
            </a:r>
            <a:endParaRPr lang="en-US" dirty="0"/>
          </a:p>
        </p:txBody>
      </p:sp>
      <p:sp>
        <p:nvSpPr>
          <p:cNvPr id="4" name="Rectangle 3">
            <a:extLst>
              <a:ext uri="{FF2B5EF4-FFF2-40B4-BE49-F238E27FC236}">
                <a16:creationId xmlns:a16="http://schemas.microsoft.com/office/drawing/2014/main" xmlns="" id="{0C243268-62D4-4356-B780-E893474B2F54}"/>
              </a:ext>
            </a:extLst>
          </p:cNvPr>
          <p:cNvSpPr/>
          <p:nvPr/>
        </p:nvSpPr>
        <p:spPr>
          <a:xfrm>
            <a:off x="434982" y="1379408"/>
            <a:ext cx="8603084" cy="646331"/>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Χρήση λογισμικού προσομοίωσης για γρήγορη ανάλυση και </a:t>
            </a:r>
            <a:r>
              <a:rPr lang="el-GR" b="1" dirty="0" err="1">
                <a:solidFill>
                  <a:prstClr val="black"/>
                </a:solidFill>
                <a:cs typeface="Arial" pitchFamily="34" charset="0"/>
              </a:rPr>
              <a:t>διαστασιολόγηση</a:t>
            </a:r>
            <a:r>
              <a:rPr lang="el-GR" b="1" dirty="0">
                <a:solidFill>
                  <a:prstClr val="black"/>
                </a:solidFill>
                <a:cs typeface="Arial" pitchFamily="34" charset="0"/>
              </a:rPr>
              <a:t> των συστημάτων</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xmlns="" id="{1777328B-EF4E-4138-BCB2-FAD8F264C40A}"/>
              </a:ext>
            </a:extLst>
          </p:cNvPr>
          <p:cNvSpPr/>
          <p:nvPr/>
        </p:nvSpPr>
        <p:spPr>
          <a:xfrm>
            <a:off x="726284" y="1931850"/>
            <a:ext cx="3125716" cy="338554"/>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Δημιουργώντας ένα νέο έργο</a:t>
            </a:r>
            <a:endParaRPr lang="en-US" sz="1600" b="1" dirty="0">
              <a:solidFill>
                <a:prstClr val="black"/>
              </a:solidFill>
            </a:endParaRPr>
          </a:p>
        </p:txBody>
      </p:sp>
      <p:sp>
        <p:nvSpPr>
          <p:cNvPr id="6" name="Rectangle 5">
            <a:extLst>
              <a:ext uri="{FF2B5EF4-FFF2-40B4-BE49-F238E27FC236}">
                <a16:creationId xmlns:a16="http://schemas.microsoft.com/office/drawing/2014/main" xmlns="" id="{DFABFA83-6574-48DA-81AD-7A76CA9EAB33}"/>
              </a:ext>
            </a:extLst>
          </p:cNvPr>
          <p:cNvSpPr/>
          <p:nvPr/>
        </p:nvSpPr>
        <p:spPr>
          <a:xfrm>
            <a:off x="993297" y="2288029"/>
            <a:ext cx="3276527" cy="3046988"/>
          </a:xfrm>
          <a:prstGeom prst="rect">
            <a:avLst/>
          </a:prstGeom>
        </p:spPr>
        <p:txBody>
          <a:bodyPr wrap="square">
            <a:spAutoFit/>
          </a:bodyPr>
          <a:lstStyle/>
          <a:p>
            <a:pPr marL="285750" indent="-285750">
              <a:buFont typeface="Calibri" panose="020F0502020204030204" pitchFamily="34" charset="0"/>
              <a:buChar char="‒"/>
            </a:pPr>
            <a:r>
              <a:rPr lang="el-GR" sz="1600" dirty="0">
                <a:solidFill>
                  <a:prstClr val="black"/>
                </a:solidFill>
              </a:rPr>
              <a:t>Είναι δυνατό να επιλέξεις μία παραλλαγή του για ένα έργο και μετά να επιλέξεις άλλες παραλλαγές για διαφορετικές τεχνικές επιλογές και συγκρίσεις </a:t>
            </a:r>
            <a:r>
              <a:rPr lang="en-US" sz="1600" dirty="0">
                <a:solidFill>
                  <a:prstClr val="black"/>
                </a:solidFill>
              </a:rPr>
              <a:t>.</a:t>
            </a:r>
          </a:p>
          <a:p>
            <a:endParaRPr lang="en-US" sz="1600" dirty="0">
              <a:solidFill>
                <a:prstClr val="black"/>
              </a:solidFill>
            </a:endParaRPr>
          </a:p>
          <a:p>
            <a:pPr marL="285750" indent="-285750">
              <a:buFont typeface="Calibri" panose="020F0502020204030204" pitchFamily="34" charset="0"/>
              <a:buChar char="‒"/>
            </a:pPr>
            <a:r>
              <a:rPr lang="el-GR" sz="1600" dirty="0">
                <a:solidFill>
                  <a:prstClr val="black"/>
                </a:solidFill>
              </a:rPr>
              <a:t>Το έργο περιλαμβάνει όλα τα δεδομένα για τις απαιτήσεις του πελάτη( συμπεριλαμβανομένου σχεδίων και φωτογραφιών) </a:t>
            </a:r>
            <a:r>
              <a:rPr lang="en-US" sz="1600" dirty="0">
                <a:solidFill>
                  <a:prstClr val="black"/>
                </a:solidFill>
              </a:rPr>
              <a:t> </a:t>
            </a:r>
            <a:r>
              <a:rPr lang="el-GR" sz="1600" dirty="0">
                <a:solidFill>
                  <a:prstClr val="black"/>
                </a:solidFill>
              </a:rPr>
              <a:t>και των εταιριών εγκατάστασης και σχεδίασης</a:t>
            </a:r>
            <a:endParaRPr lang="en-US" sz="1600" dirty="0">
              <a:solidFill>
                <a:prstClr val="black"/>
              </a:solidFill>
            </a:endParaRPr>
          </a:p>
        </p:txBody>
      </p:sp>
      <p:pic>
        <p:nvPicPr>
          <p:cNvPr id="8" name="Picture 7">
            <a:extLst>
              <a:ext uri="{FF2B5EF4-FFF2-40B4-BE49-F238E27FC236}">
                <a16:creationId xmlns:a16="http://schemas.microsoft.com/office/drawing/2014/main" xmlns="" id="{91CB783C-8F18-4357-864A-D62BF02880AB}"/>
              </a:ext>
            </a:extLst>
          </p:cNvPr>
          <p:cNvPicPr>
            <a:picLocks noChangeAspect="1"/>
          </p:cNvPicPr>
          <p:nvPr/>
        </p:nvPicPr>
        <p:blipFill rotWithShape="1">
          <a:blip r:embed="rId3"/>
          <a:srcRect r="70324"/>
          <a:stretch/>
        </p:blipFill>
        <p:spPr>
          <a:xfrm>
            <a:off x="8022093" y="1926332"/>
            <a:ext cx="672750" cy="869476"/>
          </a:xfrm>
          <a:prstGeom prst="rect">
            <a:avLst/>
          </a:prstGeom>
        </p:spPr>
      </p:pic>
    </p:spTree>
    <p:extLst>
      <p:ext uri="{BB962C8B-B14F-4D97-AF65-F5344CB8AC3E}">
        <p14:creationId xmlns:p14="http://schemas.microsoft.com/office/powerpoint/2010/main" val="26912826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3650A8-6012-4095-907F-BED6B6FC74BC}"/>
              </a:ext>
            </a:extLst>
          </p:cNvPr>
          <p:cNvSpPr>
            <a:spLocks noGrp="1"/>
          </p:cNvSpPr>
          <p:nvPr>
            <p:ph type="title"/>
          </p:nvPr>
        </p:nvSpPr>
        <p:spPr/>
        <p:txBody>
          <a:bodyPr/>
          <a:lstStyle/>
          <a:p>
            <a:r>
              <a:rPr lang="en-US" b="1" dirty="0"/>
              <a:t>3. </a:t>
            </a:r>
            <a:r>
              <a:rPr lang="el-GR" b="1" dirty="0" err="1"/>
              <a:t>Διαστασιολόγηση</a:t>
            </a:r>
            <a:r>
              <a:rPr lang="el-GR" b="1" dirty="0"/>
              <a:t> του συστήματος</a:t>
            </a:r>
            <a:endParaRPr lang="en-US" dirty="0"/>
          </a:p>
        </p:txBody>
      </p:sp>
      <p:sp>
        <p:nvSpPr>
          <p:cNvPr id="4" name="Rectangle 3">
            <a:extLst>
              <a:ext uri="{FF2B5EF4-FFF2-40B4-BE49-F238E27FC236}">
                <a16:creationId xmlns:a16="http://schemas.microsoft.com/office/drawing/2014/main" xmlns="" id="{D89AD0BB-DBBC-4176-B461-F60D962E2F4C}"/>
              </a:ext>
            </a:extLst>
          </p:cNvPr>
          <p:cNvSpPr/>
          <p:nvPr/>
        </p:nvSpPr>
        <p:spPr>
          <a:xfrm>
            <a:off x="442762" y="1347833"/>
            <a:ext cx="8459084" cy="646331"/>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Χρήση λογισμικού προσομοίωσης για γρήγορη ανάλυση και </a:t>
            </a:r>
            <a:r>
              <a:rPr lang="el-GR" b="1" dirty="0" err="1">
                <a:solidFill>
                  <a:prstClr val="black"/>
                </a:solidFill>
                <a:cs typeface="Arial" pitchFamily="34" charset="0"/>
              </a:rPr>
              <a:t>διαστασιολόγηση</a:t>
            </a:r>
            <a:r>
              <a:rPr lang="el-GR" b="1" dirty="0">
                <a:solidFill>
                  <a:prstClr val="black"/>
                </a:solidFill>
                <a:cs typeface="Arial" pitchFamily="34" charset="0"/>
              </a:rPr>
              <a:t> των συστημάτων</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xmlns="" id="{2BD56997-5CEA-4536-AC13-3D2C86B093A5}"/>
              </a:ext>
            </a:extLst>
          </p:cNvPr>
          <p:cNvSpPr/>
          <p:nvPr/>
        </p:nvSpPr>
        <p:spPr>
          <a:xfrm>
            <a:off x="726284" y="1931850"/>
            <a:ext cx="2405716" cy="584775"/>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Επιλογή συστημάτων και παραλλαγών</a:t>
            </a:r>
            <a:r>
              <a:rPr lang="en-US" sz="1600" b="1" dirty="0">
                <a:solidFill>
                  <a:prstClr val="black"/>
                </a:solidFill>
              </a:rPr>
              <a:t>.</a:t>
            </a:r>
          </a:p>
        </p:txBody>
      </p:sp>
      <p:pic>
        <p:nvPicPr>
          <p:cNvPr id="6" name="Picture 5">
            <a:extLst>
              <a:ext uri="{FF2B5EF4-FFF2-40B4-BE49-F238E27FC236}">
                <a16:creationId xmlns:a16="http://schemas.microsoft.com/office/drawing/2014/main" xmlns="" id="{0816737D-562E-4FA1-AE11-FEFA684D4D7C}"/>
              </a:ext>
            </a:extLst>
          </p:cNvPr>
          <p:cNvPicPr>
            <a:picLocks noChangeAspect="1"/>
          </p:cNvPicPr>
          <p:nvPr/>
        </p:nvPicPr>
        <p:blipFill>
          <a:blip r:embed="rId2"/>
          <a:stretch>
            <a:fillRect/>
          </a:stretch>
        </p:blipFill>
        <p:spPr>
          <a:xfrm>
            <a:off x="2926755" y="1931850"/>
            <a:ext cx="5760045" cy="4399193"/>
          </a:xfrm>
          <a:prstGeom prst="rect">
            <a:avLst/>
          </a:prstGeom>
        </p:spPr>
      </p:pic>
      <p:sp>
        <p:nvSpPr>
          <p:cNvPr id="7" name="Rectangle 6">
            <a:extLst>
              <a:ext uri="{FF2B5EF4-FFF2-40B4-BE49-F238E27FC236}">
                <a16:creationId xmlns:a16="http://schemas.microsoft.com/office/drawing/2014/main" xmlns="" id="{5B02112B-F404-4215-A5E9-4610AB9E0037}"/>
              </a:ext>
            </a:extLst>
          </p:cNvPr>
          <p:cNvSpPr/>
          <p:nvPr/>
        </p:nvSpPr>
        <p:spPr>
          <a:xfrm>
            <a:off x="548027" y="2542012"/>
            <a:ext cx="2405716" cy="3539430"/>
          </a:xfrm>
          <a:prstGeom prst="rect">
            <a:avLst/>
          </a:prstGeom>
        </p:spPr>
        <p:txBody>
          <a:bodyPr wrap="square">
            <a:spAutoFit/>
          </a:bodyPr>
          <a:lstStyle/>
          <a:p>
            <a:pPr marL="285750" indent="-285750">
              <a:buFont typeface="Calibri" panose="020F0502020204030204" pitchFamily="34" charset="0"/>
              <a:buChar char="‒"/>
            </a:pPr>
            <a:r>
              <a:rPr lang="el-GR" sz="1600" dirty="0">
                <a:solidFill>
                  <a:prstClr val="black"/>
                </a:solidFill>
              </a:rPr>
              <a:t>Η </a:t>
            </a:r>
            <a:r>
              <a:rPr lang="el-GR" sz="1600" dirty="0" err="1">
                <a:solidFill>
                  <a:prstClr val="black"/>
                </a:solidFill>
              </a:rPr>
              <a:t>μοντελοποίηση</a:t>
            </a:r>
            <a:r>
              <a:rPr lang="el-GR" sz="1600" dirty="0">
                <a:solidFill>
                  <a:prstClr val="black"/>
                </a:solidFill>
              </a:rPr>
              <a:t> των εφαρμογών είναι μόνο μία από τις δυνατότητες των ισχυρών αυτών εργαλείων. </a:t>
            </a:r>
            <a:endParaRPr lang="en-US" sz="1600" dirty="0">
              <a:solidFill>
                <a:prstClr val="black"/>
              </a:solidFill>
            </a:endParaRPr>
          </a:p>
          <a:p>
            <a:pPr marL="285750" indent="-285750">
              <a:buFont typeface="Calibri" panose="020F0502020204030204" pitchFamily="34" charset="0"/>
              <a:buChar char="‒"/>
            </a:pPr>
            <a:r>
              <a:rPr lang="el-GR" sz="1600" dirty="0">
                <a:solidFill>
                  <a:prstClr val="black"/>
                </a:solidFill>
              </a:rPr>
              <a:t>Ο χρήστης μπορεί να επιλέξει να δημιουργήσει από την αρχή ένα σύστημα ή διαφορετικά να χρησιμοποιήσει ένα στάνταρ μοντέλο (από  κατασκευαστές) </a:t>
            </a:r>
            <a:endParaRPr lang="en-US" sz="1600" dirty="0">
              <a:solidFill>
                <a:prstClr val="black"/>
              </a:solidFill>
            </a:endParaRPr>
          </a:p>
        </p:txBody>
      </p:sp>
      <p:pic>
        <p:nvPicPr>
          <p:cNvPr id="8" name="Picture 7">
            <a:extLst>
              <a:ext uri="{FF2B5EF4-FFF2-40B4-BE49-F238E27FC236}">
                <a16:creationId xmlns:a16="http://schemas.microsoft.com/office/drawing/2014/main" xmlns="" id="{954BA400-419C-441F-BF8F-472AECCDE2EB}"/>
              </a:ext>
            </a:extLst>
          </p:cNvPr>
          <p:cNvPicPr>
            <a:picLocks noChangeAspect="1"/>
          </p:cNvPicPr>
          <p:nvPr/>
        </p:nvPicPr>
        <p:blipFill rotWithShape="1">
          <a:blip r:embed="rId3"/>
          <a:srcRect r="70324"/>
          <a:stretch/>
        </p:blipFill>
        <p:spPr>
          <a:xfrm>
            <a:off x="2988000" y="5195198"/>
            <a:ext cx="672750" cy="869476"/>
          </a:xfrm>
          <a:prstGeom prst="rect">
            <a:avLst/>
          </a:prstGeom>
        </p:spPr>
      </p:pic>
      <p:sp>
        <p:nvSpPr>
          <p:cNvPr id="9" name="Rectangle 8">
            <a:extLst>
              <a:ext uri="{FF2B5EF4-FFF2-40B4-BE49-F238E27FC236}">
                <a16:creationId xmlns:a16="http://schemas.microsoft.com/office/drawing/2014/main" xmlns="" id="{8B27D441-485B-4E0D-B5E1-9731E11D90D7}"/>
              </a:ext>
            </a:extLst>
          </p:cNvPr>
          <p:cNvSpPr/>
          <p:nvPr/>
        </p:nvSpPr>
        <p:spPr>
          <a:xfrm>
            <a:off x="5724000" y="5306770"/>
            <a:ext cx="2592000" cy="646331"/>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l-GR" sz="1200" b="1" i="1" dirty="0">
                <a:solidFill>
                  <a:prstClr val="black"/>
                </a:solidFill>
              </a:rPr>
              <a:t>Επιλογή</a:t>
            </a:r>
            <a:r>
              <a:rPr lang="en-US" sz="1200" b="1" i="1" dirty="0">
                <a:solidFill>
                  <a:prstClr val="black"/>
                </a:solidFill>
              </a:rPr>
              <a:t>: Standard SWH “Antifreeze” with a solar tank and a gas backup water heater.</a:t>
            </a:r>
          </a:p>
        </p:txBody>
      </p:sp>
    </p:spTree>
    <p:extLst>
      <p:ext uri="{BB962C8B-B14F-4D97-AF65-F5344CB8AC3E}">
        <p14:creationId xmlns:p14="http://schemas.microsoft.com/office/powerpoint/2010/main" val="1411809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0BF17F-C0FA-4B7F-8D50-B97C5DAE243D}"/>
              </a:ext>
            </a:extLst>
          </p:cNvPr>
          <p:cNvSpPr>
            <a:spLocks noGrp="1"/>
          </p:cNvSpPr>
          <p:nvPr>
            <p:ph type="title"/>
          </p:nvPr>
        </p:nvSpPr>
        <p:spPr/>
        <p:txBody>
          <a:bodyPr/>
          <a:lstStyle/>
          <a:p>
            <a:r>
              <a:rPr lang="en-US" b="1" dirty="0"/>
              <a:t>3. </a:t>
            </a:r>
            <a:r>
              <a:rPr lang="el-GR" b="1" dirty="0" err="1"/>
              <a:t>Διαστασιολόγηση</a:t>
            </a:r>
            <a:r>
              <a:rPr lang="el-GR" b="1" dirty="0"/>
              <a:t> του συστήματος</a:t>
            </a:r>
            <a:endParaRPr lang="en-US" dirty="0"/>
          </a:p>
        </p:txBody>
      </p:sp>
      <p:sp>
        <p:nvSpPr>
          <p:cNvPr id="4" name="Rectangle 3">
            <a:extLst>
              <a:ext uri="{FF2B5EF4-FFF2-40B4-BE49-F238E27FC236}">
                <a16:creationId xmlns:a16="http://schemas.microsoft.com/office/drawing/2014/main" xmlns="" id="{510D1FE4-C4BF-4BB8-A809-3DCD39587592}"/>
              </a:ext>
            </a:extLst>
          </p:cNvPr>
          <p:cNvSpPr/>
          <p:nvPr/>
        </p:nvSpPr>
        <p:spPr>
          <a:xfrm>
            <a:off x="457200" y="1401061"/>
            <a:ext cx="8434800" cy="923330"/>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Χρήση λογισμικού προσομοίωσης για γρήγορη ανάλυση και </a:t>
            </a:r>
            <a:r>
              <a:rPr lang="el-GR" b="1" dirty="0" err="1">
                <a:solidFill>
                  <a:prstClr val="black"/>
                </a:solidFill>
                <a:cs typeface="Arial" pitchFamily="34" charset="0"/>
              </a:rPr>
              <a:t>διαστασιολόγηση</a:t>
            </a:r>
            <a:r>
              <a:rPr lang="el-GR" b="1" dirty="0">
                <a:solidFill>
                  <a:prstClr val="black"/>
                </a:solidFill>
                <a:cs typeface="Arial" pitchFamily="34" charset="0"/>
              </a:rPr>
              <a:t> των συστημάτων</a:t>
            </a:r>
            <a:r>
              <a:rPr lang="en-US" b="1" dirty="0">
                <a:solidFill>
                  <a:prstClr val="black"/>
                </a:solidFill>
                <a:cs typeface="Arial" pitchFamily="34" charset="0"/>
              </a:rPr>
              <a:t>.</a:t>
            </a:r>
            <a:endParaRPr lang="en-US" b="1" dirty="0"/>
          </a:p>
          <a:p>
            <a:pPr marL="285750" indent="-285750">
              <a:buFont typeface="Wingdings" panose="05000000000000000000" pitchFamily="2" charset="2"/>
              <a:buChar char="Ø"/>
            </a:pP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xmlns="" id="{67937DF5-8A38-4E50-8324-52E715CAC0AE}"/>
              </a:ext>
            </a:extLst>
          </p:cNvPr>
          <p:cNvSpPr/>
          <p:nvPr/>
        </p:nvSpPr>
        <p:spPr>
          <a:xfrm>
            <a:off x="457200" y="1931850"/>
            <a:ext cx="2353741" cy="584775"/>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Ορισμός παραμέτρων συστήματος</a:t>
            </a:r>
            <a:r>
              <a:rPr lang="en-US" sz="1600" b="1" dirty="0">
                <a:solidFill>
                  <a:prstClr val="black"/>
                </a:solidFill>
              </a:rPr>
              <a:t>.</a:t>
            </a:r>
          </a:p>
        </p:txBody>
      </p:sp>
      <p:sp>
        <p:nvSpPr>
          <p:cNvPr id="6" name="Rectangle 5">
            <a:extLst>
              <a:ext uri="{FF2B5EF4-FFF2-40B4-BE49-F238E27FC236}">
                <a16:creationId xmlns:a16="http://schemas.microsoft.com/office/drawing/2014/main" xmlns="" id="{FCB176DD-8E59-4A39-80C2-8F9357641F04}"/>
              </a:ext>
            </a:extLst>
          </p:cNvPr>
          <p:cNvSpPr/>
          <p:nvPr/>
        </p:nvSpPr>
        <p:spPr>
          <a:xfrm>
            <a:off x="612000" y="2514446"/>
            <a:ext cx="2198941" cy="2308324"/>
          </a:xfrm>
          <a:prstGeom prst="rect">
            <a:avLst/>
          </a:prstGeom>
        </p:spPr>
        <p:txBody>
          <a:bodyPr wrap="square">
            <a:spAutoFit/>
          </a:bodyPr>
          <a:lstStyle/>
          <a:p>
            <a:pPr marL="285750" indent="-285750">
              <a:buFont typeface="Calibri" panose="020F0502020204030204" pitchFamily="34" charset="0"/>
              <a:buChar char="‒"/>
            </a:pPr>
            <a:r>
              <a:rPr lang="el-GR" sz="1600" b="1" dirty="0">
                <a:solidFill>
                  <a:prstClr val="black"/>
                </a:solidFill>
              </a:rPr>
              <a:t>Δεδομένα τοποθεσίας</a:t>
            </a:r>
            <a:r>
              <a:rPr lang="en-US" sz="1600" b="1" dirty="0">
                <a:solidFill>
                  <a:prstClr val="black"/>
                </a:solidFill>
              </a:rPr>
              <a:t>: </a:t>
            </a:r>
            <a:r>
              <a:rPr lang="el-GR" sz="1600" b="1" dirty="0">
                <a:solidFill>
                  <a:prstClr val="black"/>
                </a:solidFill>
              </a:rPr>
              <a:t>Κλίμα και ηλιακή ενέργεια</a:t>
            </a:r>
            <a:r>
              <a:rPr lang="en-US" sz="1600" b="1" dirty="0">
                <a:solidFill>
                  <a:prstClr val="black"/>
                </a:solidFill>
              </a:rPr>
              <a:t>.</a:t>
            </a:r>
          </a:p>
          <a:p>
            <a:pPr marL="542925" lvl="1" indent="-285750">
              <a:buFont typeface="Arial" panose="020B0604020202020204" pitchFamily="34" charset="0"/>
              <a:buChar char="."/>
            </a:pPr>
            <a:r>
              <a:rPr lang="el-GR" sz="1600" dirty="0">
                <a:solidFill>
                  <a:prstClr val="black"/>
                </a:solidFill>
              </a:rPr>
              <a:t>Δεδομένα </a:t>
            </a:r>
            <a:r>
              <a:rPr lang="el-GR" sz="1600" dirty="0" err="1">
                <a:solidFill>
                  <a:prstClr val="black"/>
                </a:solidFill>
              </a:rPr>
              <a:t>κλιματος</a:t>
            </a:r>
            <a:r>
              <a:rPr lang="el-GR" sz="1600" dirty="0">
                <a:solidFill>
                  <a:prstClr val="black"/>
                </a:solidFill>
              </a:rPr>
              <a:t> λαμβάνονται από εφαρμογές όπως </a:t>
            </a:r>
            <a:r>
              <a:rPr lang="en-US" sz="1600" dirty="0" err="1">
                <a:solidFill>
                  <a:prstClr val="black"/>
                </a:solidFill>
              </a:rPr>
              <a:t>MeteoSyn</a:t>
            </a:r>
            <a:r>
              <a:rPr lang="en-US" sz="1600" baseline="30000" dirty="0">
                <a:solidFill>
                  <a:prstClr val="black"/>
                </a:solidFill>
                <a:latin typeface="Arial" panose="020B0604020202020204" pitchFamily="34" charset="0"/>
                <a:cs typeface="Arial" panose="020B0604020202020204" pitchFamily="34" charset="0"/>
              </a:rPr>
              <a:t>®</a:t>
            </a:r>
            <a:r>
              <a:rPr lang="en-US" sz="1600" dirty="0">
                <a:solidFill>
                  <a:prstClr val="black"/>
                </a:solidFill>
              </a:rPr>
              <a:t>.</a:t>
            </a:r>
          </a:p>
        </p:txBody>
      </p:sp>
      <p:pic>
        <p:nvPicPr>
          <p:cNvPr id="7" name="Picture 6">
            <a:extLst>
              <a:ext uri="{FF2B5EF4-FFF2-40B4-BE49-F238E27FC236}">
                <a16:creationId xmlns:a16="http://schemas.microsoft.com/office/drawing/2014/main" xmlns="" id="{D7AFC008-FD66-4910-8856-D14B04E43256}"/>
              </a:ext>
            </a:extLst>
          </p:cNvPr>
          <p:cNvPicPr>
            <a:picLocks noChangeAspect="1"/>
          </p:cNvPicPr>
          <p:nvPr/>
        </p:nvPicPr>
        <p:blipFill>
          <a:blip r:embed="rId2"/>
          <a:stretch>
            <a:fillRect/>
          </a:stretch>
        </p:blipFill>
        <p:spPr>
          <a:xfrm>
            <a:off x="2810941" y="1926333"/>
            <a:ext cx="5875859" cy="4392218"/>
          </a:xfrm>
          <a:prstGeom prst="rect">
            <a:avLst/>
          </a:prstGeom>
        </p:spPr>
      </p:pic>
      <p:sp>
        <p:nvSpPr>
          <p:cNvPr id="8" name="Rectangle 7">
            <a:extLst>
              <a:ext uri="{FF2B5EF4-FFF2-40B4-BE49-F238E27FC236}">
                <a16:creationId xmlns:a16="http://schemas.microsoft.com/office/drawing/2014/main" xmlns="" id="{0CAC06F6-1904-4D25-8682-6BF277CC18CD}"/>
              </a:ext>
            </a:extLst>
          </p:cNvPr>
          <p:cNvSpPr/>
          <p:nvPr/>
        </p:nvSpPr>
        <p:spPr>
          <a:xfrm>
            <a:off x="298360" y="5231507"/>
            <a:ext cx="3697640" cy="830997"/>
          </a:xfrm>
          <a:prstGeom prst="rect">
            <a:avLst/>
          </a:prstGeom>
        </p:spPr>
        <p:txBody>
          <a:bodyPr wrap="square">
            <a:spAutoFit/>
          </a:bodyPr>
          <a:lstStyle/>
          <a:p>
            <a:pPr marL="542925" lvl="1" indent="-285750">
              <a:buFont typeface="Arial" panose="020B0604020202020204" pitchFamily="34" charset="0"/>
              <a:buChar char="."/>
            </a:pPr>
            <a:r>
              <a:rPr lang="el-GR" sz="1600" dirty="0">
                <a:solidFill>
                  <a:prstClr val="black"/>
                </a:solidFill>
              </a:rPr>
              <a:t>Όλα τα δεδομένα για το κλίμα και την ακτινοβολία λαμβάνονται με ακρίβεια. </a:t>
            </a:r>
            <a:endParaRPr lang="en-US" sz="1600" dirty="0">
              <a:solidFill>
                <a:prstClr val="black"/>
              </a:solidFill>
            </a:endParaRPr>
          </a:p>
        </p:txBody>
      </p:sp>
      <p:pic>
        <p:nvPicPr>
          <p:cNvPr id="9" name="Picture 8">
            <a:extLst>
              <a:ext uri="{FF2B5EF4-FFF2-40B4-BE49-F238E27FC236}">
                <a16:creationId xmlns:a16="http://schemas.microsoft.com/office/drawing/2014/main" xmlns="" id="{4D476367-9050-4237-BCCE-1AFF222F6CE0}"/>
              </a:ext>
            </a:extLst>
          </p:cNvPr>
          <p:cNvPicPr>
            <a:picLocks noChangeAspect="1"/>
          </p:cNvPicPr>
          <p:nvPr/>
        </p:nvPicPr>
        <p:blipFill rotWithShape="1">
          <a:blip r:embed="rId3"/>
          <a:srcRect r="70324"/>
          <a:stretch/>
        </p:blipFill>
        <p:spPr>
          <a:xfrm>
            <a:off x="4259250" y="5439249"/>
            <a:ext cx="672750" cy="869476"/>
          </a:xfrm>
          <a:prstGeom prst="rect">
            <a:avLst/>
          </a:prstGeom>
        </p:spPr>
      </p:pic>
    </p:spTree>
    <p:extLst>
      <p:ext uri="{BB962C8B-B14F-4D97-AF65-F5344CB8AC3E}">
        <p14:creationId xmlns:p14="http://schemas.microsoft.com/office/powerpoint/2010/main" val="2685449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476634-143E-42DA-8E1E-FD510DC5DB73}"/>
              </a:ext>
            </a:extLst>
          </p:cNvPr>
          <p:cNvSpPr>
            <a:spLocks noGrp="1"/>
          </p:cNvSpPr>
          <p:nvPr>
            <p:ph type="title"/>
          </p:nvPr>
        </p:nvSpPr>
        <p:spPr/>
        <p:txBody>
          <a:bodyPr/>
          <a:lstStyle/>
          <a:p>
            <a:r>
              <a:rPr lang="en-US" b="1" dirty="0"/>
              <a:t>1. </a:t>
            </a:r>
            <a:r>
              <a:rPr lang="en-US" b="1" dirty="0">
                <a:solidFill>
                  <a:prstClr val="black"/>
                </a:solidFill>
                <a:cs typeface="Arial" pitchFamily="34" charset="0"/>
              </a:rPr>
              <a:t>DSHW. </a:t>
            </a:r>
            <a:r>
              <a:rPr lang="el-GR" b="1" dirty="0">
                <a:solidFill>
                  <a:prstClr val="black"/>
                </a:solidFill>
                <a:cs typeface="Arial" pitchFamily="34" charset="0"/>
              </a:rPr>
              <a:t>Γενικές Τεχνικές Προδιαγραφές</a:t>
            </a:r>
            <a:endParaRPr lang="en-US" dirty="0"/>
          </a:p>
        </p:txBody>
      </p:sp>
      <p:sp>
        <p:nvSpPr>
          <p:cNvPr id="4" name="Rectangle 3">
            <a:extLst>
              <a:ext uri="{FF2B5EF4-FFF2-40B4-BE49-F238E27FC236}">
                <a16:creationId xmlns:a16="http://schemas.microsoft.com/office/drawing/2014/main" xmlns="" id="{9B35C2F0-A9A4-42CF-BCB0-D3A3FE79949C}"/>
              </a:ext>
            </a:extLst>
          </p:cNvPr>
          <p:cNvSpPr/>
          <p:nvPr/>
        </p:nvSpPr>
        <p:spPr>
          <a:xfrm>
            <a:off x="432916" y="1557000"/>
            <a:ext cx="8171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Αρχές</a:t>
            </a:r>
            <a:r>
              <a:rPr lang="en-US" b="1" dirty="0">
                <a:solidFill>
                  <a:prstClr val="black"/>
                </a:solidFill>
                <a:cs typeface="Arial" pitchFamily="34" charset="0"/>
              </a:rPr>
              <a:t>.</a:t>
            </a:r>
            <a:endParaRPr lang="en-US" b="1" dirty="0"/>
          </a:p>
        </p:txBody>
      </p:sp>
      <p:sp>
        <p:nvSpPr>
          <p:cNvPr id="5" name="TextBox 4">
            <a:extLst>
              <a:ext uri="{FF2B5EF4-FFF2-40B4-BE49-F238E27FC236}">
                <a16:creationId xmlns:a16="http://schemas.microsoft.com/office/drawing/2014/main" xmlns="" id="{359BB992-58D3-4C30-99D6-CE3782D569AB}"/>
              </a:ext>
            </a:extLst>
          </p:cNvPr>
          <p:cNvSpPr txBox="1"/>
          <p:nvPr/>
        </p:nvSpPr>
        <p:spPr>
          <a:xfrm>
            <a:off x="756000" y="1926332"/>
            <a:ext cx="5976000" cy="2308324"/>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t>Εστίαση σε συστήματα μικρής κλίμακας</a:t>
            </a:r>
            <a:r>
              <a:rPr lang="en-US" sz="1600" dirty="0"/>
              <a:t>:</a:t>
            </a:r>
          </a:p>
          <a:p>
            <a:pPr marL="742950" lvl="1" indent="-285750">
              <a:buFont typeface="Calibri" panose="020F0502020204030204" pitchFamily="34" charset="0"/>
              <a:buChar char="‒"/>
            </a:pPr>
            <a:r>
              <a:rPr lang="el-GR" sz="1600" dirty="0"/>
              <a:t>Χρήση με μεμονωμένα σπίτια ή κτίρια κατοικιών (εμπορικά , δημόσια)  για ανεξάρτητη χρήση </a:t>
            </a:r>
          </a:p>
          <a:p>
            <a:pPr marL="742950" lvl="1" indent="-285750">
              <a:buFont typeface="Calibri" panose="020F0502020204030204" pitchFamily="34" charset="0"/>
              <a:buChar char="‒"/>
            </a:pPr>
            <a:r>
              <a:rPr lang="el-GR" sz="1600" dirty="0"/>
              <a:t>Όχι αυστηρά για </a:t>
            </a:r>
            <a:r>
              <a:rPr lang="el-GR" sz="1600" dirty="0" err="1"/>
              <a:t>ηλιοθερμικά</a:t>
            </a:r>
            <a:r>
              <a:rPr lang="el-GR" sz="1600" dirty="0"/>
              <a:t> συστήματα αλλά στις </a:t>
            </a:r>
            <a:r>
              <a:rPr lang="el-GR" sz="1600" dirty="0" err="1"/>
              <a:t>ηλιοθερμικές</a:t>
            </a:r>
            <a:r>
              <a:rPr lang="el-GR" sz="1600" dirty="0"/>
              <a:t> εφαρμογές γενικά.</a:t>
            </a:r>
            <a:endParaRPr lang="en-US" sz="1600" dirty="0"/>
          </a:p>
          <a:p>
            <a:pPr marL="742950" lvl="1" indent="-285750">
              <a:buFont typeface="Calibri" panose="020F0502020204030204" pitchFamily="34" charset="0"/>
              <a:buChar char="‒"/>
            </a:pPr>
            <a:r>
              <a:rPr lang="el-GR" sz="1600" dirty="0"/>
              <a:t>Μέχρι </a:t>
            </a:r>
            <a:r>
              <a:rPr lang="en-US" sz="1600" dirty="0"/>
              <a:t> 3000L </a:t>
            </a:r>
            <a:r>
              <a:rPr lang="el-GR" sz="1600" dirty="0"/>
              <a:t>παραγωγή ζεστού νερού</a:t>
            </a:r>
            <a:r>
              <a:rPr lang="en-US" sz="1600" dirty="0"/>
              <a:t>.</a:t>
            </a:r>
          </a:p>
          <a:p>
            <a:pPr marL="742950" lvl="1" indent="-285750">
              <a:buFont typeface="Calibri" panose="020F0502020204030204" pitchFamily="34" charset="0"/>
              <a:buChar char="‒"/>
            </a:pPr>
            <a:r>
              <a:rPr lang="el-GR" sz="1600" dirty="0"/>
              <a:t>Μέχρι 5 </a:t>
            </a:r>
            <a:r>
              <a:rPr lang="en-GB" sz="1600" dirty="0"/>
              <a:t>KW </a:t>
            </a:r>
            <a:r>
              <a:rPr lang="el-GR" sz="1600" dirty="0"/>
              <a:t>ονομαστικό</a:t>
            </a:r>
            <a:r>
              <a:rPr lang="en-US" sz="1600" dirty="0"/>
              <a:t>. </a:t>
            </a:r>
          </a:p>
          <a:p>
            <a:pPr marL="742950" lvl="1" indent="-285750">
              <a:buFont typeface="Calibri" panose="020F0502020204030204" pitchFamily="34" charset="0"/>
              <a:buChar char="‒"/>
            </a:pPr>
            <a:r>
              <a:rPr lang="el-GR" sz="1600" dirty="0"/>
              <a:t>Διαφορετικές τεχνολογίες ( παθητική/ενεργητική, έμμεση / άμεση) και με ποικιλία σχεδίασης.</a:t>
            </a:r>
            <a:endParaRPr lang="en-US" sz="1600" dirty="0"/>
          </a:p>
        </p:txBody>
      </p:sp>
      <p:pic>
        <p:nvPicPr>
          <p:cNvPr id="7" name="Picture 6" descr="The roof of a building&#10;&#10;Description generated with very high confidence">
            <a:extLst>
              <a:ext uri="{FF2B5EF4-FFF2-40B4-BE49-F238E27FC236}">
                <a16:creationId xmlns:a16="http://schemas.microsoft.com/office/drawing/2014/main" xmlns="" id="{B74FE79D-F37D-4CC2-88E1-9ED7E88AF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2000" y="2061000"/>
            <a:ext cx="1943688" cy="3045111"/>
          </a:xfrm>
          <a:prstGeom prst="rect">
            <a:avLst/>
          </a:prstGeom>
          <a:ln>
            <a:solidFill>
              <a:schemeClr val="tx1"/>
            </a:solidFill>
          </a:ln>
        </p:spPr>
      </p:pic>
      <p:sp>
        <p:nvSpPr>
          <p:cNvPr id="6" name="Rectangle 5">
            <a:extLst>
              <a:ext uri="{FF2B5EF4-FFF2-40B4-BE49-F238E27FC236}">
                <a16:creationId xmlns:a16="http://schemas.microsoft.com/office/drawing/2014/main" xmlns="" id="{6CF92C45-88BA-4FEE-B465-BC435EBA78C9}"/>
              </a:ext>
            </a:extLst>
          </p:cNvPr>
          <p:cNvSpPr/>
          <p:nvPr/>
        </p:nvSpPr>
        <p:spPr>
          <a:xfrm>
            <a:off x="791817" y="4188489"/>
            <a:ext cx="5940183" cy="830997"/>
          </a:xfrm>
          <a:prstGeom prst="rect">
            <a:avLst/>
          </a:prstGeom>
        </p:spPr>
        <p:txBody>
          <a:bodyPr wrap="square">
            <a:spAutoFit/>
          </a:bodyPr>
          <a:lstStyle/>
          <a:p>
            <a:pPr marL="742950" lvl="1" indent="-285750">
              <a:buFont typeface="Calibri" panose="020F0502020204030204" pitchFamily="34" charset="0"/>
              <a:buChar char="‒"/>
            </a:pPr>
            <a:r>
              <a:rPr lang="el-GR" sz="1600" dirty="0"/>
              <a:t>Λιγότερες απαιτήσεις συγκριτικά με</a:t>
            </a:r>
            <a:r>
              <a:rPr lang="en-US" sz="1600" dirty="0"/>
              <a:t>: </a:t>
            </a:r>
            <a:r>
              <a:rPr lang="el-GR" sz="1600" dirty="0"/>
              <a:t>προϋπολογισμένα σχέδια/μοντέλα .Δεν απαιτείται </a:t>
            </a:r>
            <a:r>
              <a:rPr lang="el-GR" sz="1600" dirty="0" err="1"/>
              <a:t>αδειοδότηση</a:t>
            </a:r>
            <a:r>
              <a:rPr lang="en-US" sz="1600" dirty="0"/>
              <a:t>. </a:t>
            </a:r>
            <a:r>
              <a:rPr lang="el-GR" sz="1600" dirty="0"/>
              <a:t>Προσιτές τιμές , εύκολη εγκατάσταση και συντήρηση</a:t>
            </a:r>
            <a:r>
              <a:rPr lang="en-US" sz="1600" dirty="0"/>
              <a:t>.</a:t>
            </a:r>
          </a:p>
        </p:txBody>
      </p:sp>
    </p:spTree>
    <p:extLst>
      <p:ext uri="{BB962C8B-B14F-4D97-AF65-F5344CB8AC3E}">
        <p14:creationId xmlns:p14="http://schemas.microsoft.com/office/powerpoint/2010/main" val="20924247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91B04-B766-4EFF-A784-1810FF0BA2A1}"/>
              </a:ext>
            </a:extLst>
          </p:cNvPr>
          <p:cNvSpPr>
            <a:spLocks noGrp="1"/>
          </p:cNvSpPr>
          <p:nvPr>
            <p:ph type="title"/>
          </p:nvPr>
        </p:nvSpPr>
        <p:spPr/>
        <p:txBody>
          <a:bodyPr/>
          <a:lstStyle/>
          <a:p>
            <a:r>
              <a:rPr lang="en-US" b="1" dirty="0"/>
              <a:t>3. </a:t>
            </a:r>
            <a:r>
              <a:rPr lang="el-GR" b="1" dirty="0" err="1"/>
              <a:t>Διαστασιολόγηση</a:t>
            </a:r>
            <a:r>
              <a:rPr lang="el-GR" b="1" dirty="0"/>
              <a:t> του συστήματος</a:t>
            </a:r>
            <a:endParaRPr lang="en-US" dirty="0"/>
          </a:p>
        </p:txBody>
      </p:sp>
      <p:sp>
        <p:nvSpPr>
          <p:cNvPr id="4" name="Rectangle 3">
            <a:extLst>
              <a:ext uri="{FF2B5EF4-FFF2-40B4-BE49-F238E27FC236}">
                <a16:creationId xmlns:a16="http://schemas.microsoft.com/office/drawing/2014/main" xmlns="" id="{177CAC92-50B3-4ECC-98E5-60D48135E3F7}"/>
              </a:ext>
            </a:extLst>
          </p:cNvPr>
          <p:cNvSpPr/>
          <p:nvPr/>
        </p:nvSpPr>
        <p:spPr>
          <a:xfrm>
            <a:off x="460701" y="1376907"/>
            <a:ext cx="8459084" cy="923330"/>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Χρήση λογισμικού προσομοίωσης για γρήγορη ανάλυση και </a:t>
            </a:r>
            <a:r>
              <a:rPr lang="el-GR" b="1" dirty="0" err="1">
                <a:solidFill>
                  <a:prstClr val="black"/>
                </a:solidFill>
                <a:cs typeface="Arial" pitchFamily="34" charset="0"/>
              </a:rPr>
              <a:t>διαστασιολόγηση</a:t>
            </a:r>
            <a:r>
              <a:rPr lang="el-GR" b="1" dirty="0">
                <a:solidFill>
                  <a:prstClr val="black"/>
                </a:solidFill>
                <a:cs typeface="Arial" pitchFamily="34" charset="0"/>
              </a:rPr>
              <a:t> των συστημάτων</a:t>
            </a:r>
            <a:r>
              <a:rPr lang="en-US" b="1" dirty="0">
                <a:solidFill>
                  <a:prstClr val="black"/>
                </a:solidFill>
                <a:cs typeface="Arial" pitchFamily="34" charset="0"/>
              </a:rPr>
              <a:t>.</a:t>
            </a:r>
            <a:endParaRPr lang="en-US" b="1" dirty="0"/>
          </a:p>
          <a:p>
            <a:pPr marL="285750" indent="-285750">
              <a:buFont typeface="Wingdings" panose="05000000000000000000" pitchFamily="2" charset="2"/>
              <a:buChar char="Ø"/>
            </a:pP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xmlns="" id="{32533B5F-2A93-4E20-A328-CD66110B8C8B}"/>
              </a:ext>
            </a:extLst>
          </p:cNvPr>
          <p:cNvSpPr/>
          <p:nvPr/>
        </p:nvSpPr>
        <p:spPr>
          <a:xfrm>
            <a:off x="726284" y="1931850"/>
            <a:ext cx="3053716" cy="584775"/>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Ορισμός παραμέτρων συστήματος</a:t>
            </a:r>
            <a:r>
              <a:rPr lang="en-US" sz="1600" b="1" dirty="0">
                <a:solidFill>
                  <a:prstClr val="black"/>
                </a:solidFill>
              </a:rPr>
              <a:t>.</a:t>
            </a:r>
          </a:p>
        </p:txBody>
      </p:sp>
      <p:sp>
        <p:nvSpPr>
          <p:cNvPr id="6" name="Rectangle 5">
            <a:extLst>
              <a:ext uri="{FF2B5EF4-FFF2-40B4-BE49-F238E27FC236}">
                <a16:creationId xmlns:a16="http://schemas.microsoft.com/office/drawing/2014/main" xmlns="" id="{2B25027D-9192-4409-AABF-703601CD3B4F}"/>
              </a:ext>
            </a:extLst>
          </p:cNvPr>
          <p:cNvSpPr/>
          <p:nvPr/>
        </p:nvSpPr>
        <p:spPr>
          <a:xfrm>
            <a:off x="413959" y="2514446"/>
            <a:ext cx="2862041" cy="2062103"/>
          </a:xfrm>
          <a:prstGeom prst="rect">
            <a:avLst/>
          </a:prstGeom>
        </p:spPr>
        <p:txBody>
          <a:bodyPr wrap="square">
            <a:spAutoFit/>
          </a:bodyPr>
          <a:lstStyle/>
          <a:p>
            <a:pPr marL="285750" indent="-285750">
              <a:buFont typeface="Calibri" panose="020F0502020204030204" pitchFamily="34" charset="0"/>
              <a:buChar char="‒"/>
            </a:pPr>
            <a:r>
              <a:rPr lang="el-GR" sz="1600" b="1" dirty="0">
                <a:solidFill>
                  <a:prstClr val="black"/>
                </a:solidFill>
              </a:rPr>
              <a:t>Δεδομένα έργου</a:t>
            </a:r>
            <a:r>
              <a:rPr lang="en-US" sz="1600" b="1" dirty="0">
                <a:solidFill>
                  <a:prstClr val="black"/>
                </a:solidFill>
              </a:rPr>
              <a:t>: </a:t>
            </a:r>
            <a:r>
              <a:rPr lang="el-GR" sz="1600" b="1" dirty="0">
                <a:solidFill>
                  <a:prstClr val="black"/>
                </a:solidFill>
              </a:rPr>
              <a:t>Κατανάλωση ζεστού νερού</a:t>
            </a:r>
            <a:endParaRPr lang="en-US" sz="1600" b="1" dirty="0">
              <a:solidFill>
                <a:prstClr val="black"/>
              </a:solidFill>
            </a:endParaRPr>
          </a:p>
          <a:p>
            <a:pPr marL="542925" lvl="1" indent="-285750">
              <a:buFont typeface="Arial" panose="020B0604020202020204" pitchFamily="34" charset="0"/>
              <a:buChar char="."/>
            </a:pPr>
            <a:r>
              <a:rPr lang="el-GR" sz="1600" dirty="0">
                <a:solidFill>
                  <a:prstClr val="black"/>
                </a:solidFill>
              </a:rPr>
              <a:t>Το ακριβές προφίλ  κατανάλωσης  ΖΝΧ μπορεί να παραχθεί βάσει της ανάλυσης των αναγκών και των συνηθειών του πελάτη.</a:t>
            </a:r>
            <a:endParaRPr lang="en-US" sz="1600" dirty="0">
              <a:solidFill>
                <a:prstClr val="black"/>
              </a:solidFill>
            </a:endParaRPr>
          </a:p>
        </p:txBody>
      </p:sp>
      <p:pic>
        <p:nvPicPr>
          <p:cNvPr id="8" name="Picture 7">
            <a:extLst>
              <a:ext uri="{FF2B5EF4-FFF2-40B4-BE49-F238E27FC236}">
                <a16:creationId xmlns:a16="http://schemas.microsoft.com/office/drawing/2014/main" xmlns="" id="{434CA149-71E3-4D35-A74A-B078AD3F0EB7}"/>
              </a:ext>
            </a:extLst>
          </p:cNvPr>
          <p:cNvPicPr>
            <a:picLocks noChangeAspect="1"/>
          </p:cNvPicPr>
          <p:nvPr/>
        </p:nvPicPr>
        <p:blipFill>
          <a:blip r:embed="rId2"/>
          <a:stretch>
            <a:fillRect/>
          </a:stretch>
        </p:blipFill>
        <p:spPr>
          <a:xfrm>
            <a:off x="3171547" y="1926332"/>
            <a:ext cx="5558494" cy="4389383"/>
          </a:xfrm>
          <a:prstGeom prst="rect">
            <a:avLst/>
          </a:prstGeom>
        </p:spPr>
      </p:pic>
      <p:sp>
        <p:nvSpPr>
          <p:cNvPr id="9" name="Rectangle 8">
            <a:extLst>
              <a:ext uri="{FF2B5EF4-FFF2-40B4-BE49-F238E27FC236}">
                <a16:creationId xmlns:a16="http://schemas.microsoft.com/office/drawing/2014/main" xmlns="" id="{FFC86694-DBF5-43AB-A84F-8189F560016E}"/>
              </a:ext>
            </a:extLst>
          </p:cNvPr>
          <p:cNvSpPr/>
          <p:nvPr/>
        </p:nvSpPr>
        <p:spPr>
          <a:xfrm>
            <a:off x="413497" y="4571479"/>
            <a:ext cx="2646503" cy="1569660"/>
          </a:xfrm>
          <a:prstGeom prst="rect">
            <a:avLst/>
          </a:prstGeom>
        </p:spPr>
        <p:txBody>
          <a:bodyPr wrap="square">
            <a:spAutoFit/>
          </a:bodyPr>
          <a:lstStyle/>
          <a:p>
            <a:pPr marL="542925" lvl="1" indent="-285750">
              <a:buFont typeface="Arial" panose="020B0604020202020204" pitchFamily="34" charset="0"/>
              <a:buChar char="."/>
            </a:pPr>
            <a:r>
              <a:rPr lang="el-GR" sz="1600" dirty="0">
                <a:solidFill>
                  <a:prstClr val="black"/>
                </a:solidFill>
              </a:rPr>
              <a:t>Εναλλακτικά</a:t>
            </a:r>
            <a:r>
              <a:rPr lang="en-US" sz="1600" dirty="0">
                <a:solidFill>
                  <a:prstClr val="black"/>
                </a:solidFill>
              </a:rPr>
              <a:t>,</a:t>
            </a:r>
            <a:r>
              <a:rPr lang="el-GR" sz="1600" dirty="0">
                <a:solidFill>
                  <a:prstClr val="black"/>
                </a:solidFill>
              </a:rPr>
              <a:t>μπορούν να χρησιμοποιηθούν οι </a:t>
            </a:r>
            <a:r>
              <a:rPr lang="en-US" sz="1600" dirty="0">
                <a:solidFill>
                  <a:prstClr val="black"/>
                </a:solidFill>
              </a:rPr>
              <a:t> </a:t>
            </a:r>
            <a:r>
              <a:rPr lang="el-GR" sz="1600" dirty="0">
                <a:solidFill>
                  <a:prstClr val="black"/>
                </a:solidFill>
              </a:rPr>
              <a:t>γενικές  οδηγίες  σε σχέση με τις απαιτήσεις του ζεστού νερού.</a:t>
            </a:r>
            <a:endParaRPr lang="en-US" sz="1600" dirty="0">
              <a:solidFill>
                <a:prstClr val="black"/>
              </a:solidFill>
            </a:endParaRPr>
          </a:p>
        </p:txBody>
      </p:sp>
      <p:pic>
        <p:nvPicPr>
          <p:cNvPr id="10" name="Picture 9">
            <a:extLst>
              <a:ext uri="{FF2B5EF4-FFF2-40B4-BE49-F238E27FC236}">
                <a16:creationId xmlns:a16="http://schemas.microsoft.com/office/drawing/2014/main" xmlns="" id="{4A557200-03DF-4B55-8C9F-B0AA4996BC02}"/>
              </a:ext>
            </a:extLst>
          </p:cNvPr>
          <p:cNvPicPr>
            <a:picLocks noChangeAspect="1"/>
          </p:cNvPicPr>
          <p:nvPr/>
        </p:nvPicPr>
        <p:blipFill rotWithShape="1">
          <a:blip r:embed="rId3"/>
          <a:srcRect r="70324"/>
          <a:stretch/>
        </p:blipFill>
        <p:spPr>
          <a:xfrm>
            <a:off x="7481627" y="2426475"/>
            <a:ext cx="672750" cy="869476"/>
          </a:xfrm>
          <a:prstGeom prst="rect">
            <a:avLst/>
          </a:prstGeom>
        </p:spPr>
      </p:pic>
      <p:sp>
        <p:nvSpPr>
          <p:cNvPr id="11" name="Rectangle 10">
            <a:extLst>
              <a:ext uri="{FF2B5EF4-FFF2-40B4-BE49-F238E27FC236}">
                <a16:creationId xmlns:a16="http://schemas.microsoft.com/office/drawing/2014/main" xmlns="" id="{8A07CBD8-16DA-45B0-BCB2-C5D69642D605}"/>
              </a:ext>
            </a:extLst>
          </p:cNvPr>
          <p:cNvSpPr/>
          <p:nvPr/>
        </p:nvSpPr>
        <p:spPr>
          <a:xfrm>
            <a:off x="3060000" y="5100720"/>
            <a:ext cx="2592000" cy="1015663"/>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l-GR" sz="1200" b="1" i="1" dirty="0">
                <a:solidFill>
                  <a:prstClr val="black"/>
                </a:solidFill>
              </a:rPr>
              <a:t>Δεδομένα</a:t>
            </a:r>
            <a:r>
              <a:rPr lang="en-US" sz="1200" b="1" i="1" dirty="0">
                <a:solidFill>
                  <a:prstClr val="black"/>
                </a:solidFill>
              </a:rPr>
              <a:t>: </a:t>
            </a:r>
            <a:r>
              <a:rPr lang="el-GR" sz="1200" b="1" i="1" dirty="0">
                <a:solidFill>
                  <a:prstClr val="black"/>
                </a:solidFill>
              </a:rPr>
              <a:t>Καθημερινή </a:t>
            </a:r>
            <a:r>
              <a:rPr lang="el-GR" sz="1200" b="1" i="1" dirty="0" err="1">
                <a:solidFill>
                  <a:prstClr val="black"/>
                </a:solidFill>
              </a:rPr>
              <a:t>καταανάλωση</a:t>
            </a:r>
            <a:r>
              <a:rPr lang="en-US" sz="1200" b="1" i="1" dirty="0">
                <a:solidFill>
                  <a:prstClr val="black"/>
                </a:solidFill>
              </a:rPr>
              <a:t>: 160L, </a:t>
            </a:r>
            <a:r>
              <a:rPr lang="el-GR" sz="1200" b="1" i="1" dirty="0">
                <a:solidFill>
                  <a:prstClr val="black"/>
                </a:solidFill>
              </a:rPr>
              <a:t>Επιθυμητή </a:t>
            </a:r>
            <a:r>
              <a:rPr lang="en-US" sz="1200" b="1" i="1" dirty="0">
                <a:solidFill>
                  <a:prstClr val="black"/>
                </a:solidFill>
              </a:rPr>
              <a:t>DHW </a:t>
            </a:r>
            <a:r>
              <a:rPr lang="el-GR" sz="1200" b="1" i="1" dirty="0" err="1">
                <a:solidFill>
                  <a:prstClr val="black"/>
                </a:solidFill>
              </a:rPr>
              <a:t>θερμ</a:t>
            </a:r>
            <a:r>
              <a:rPr lang="el-GR" sz="1200" b="1" i="1" dirty="0">
                <a:solidFill>
                  <a:prstClr val="black"/>
                </a:solidFill>
              </a:rPr>
              <a:t>.</a:t>
            </a:r>
            <a:r>
              <a:rPr lang="en-US" sz="1200" b="1" i="1" dirty="0">
                <a:solidFill>
                  <a:prstClr val="black"/>
                </a:solidFill>
              </a:rPr>
              <a:t>.: 60ºC </a:t>
            </a:r>
          </a:p>
          <a:p>
            <a:pPr marL="228600" indent="-228600">
              <a:buFont typeface="+mj-lt"/>
              <a:buAutoNum type="arabicPeriod"/>
            </a:pPr>
            <a:r>
              <a:rPr lang="el-GR" sz="1200" b="1" i="1" dirty="0">
                <a:solidFill>
                  <a:prstClr val="black"/>
                </a:solidFill>
              </a:rPr>
              <a:t>Προφίλ κατανάλωσης</a:t>
            </a:r>
            <a:r>
              <a:rPr lang="en-US" sz="1200" b="1" i="1" dirty="0">
                <a:solidFill>
                  <a:prstClr val="black"/>
                </a:solidFill>
              </a:rPr>
              <a:t>: </a:t>
            </a:r>
            <a:r>
              <a:rPr lang="el-GR" sz="1200" b="1" i="1" dirty="0">
                <a:solidFill>
                  <a:prstClr val="black"/>
                </a:solidFill>
              </a:rPr>
              <a:t>μέγιστο το βράδυ</a:t>
            </a:r>
            <a:endParaRPr lang="en-US" sz="1200" b="1" i="1" dirty="0">
              <a:solidFill>
                <a:prstClr val="black"/>
              </a:solidFill>
            </a:endParaRPr>
          </a:p>
        </p:txBody>
      </p:sp>
      <p:sp>
        <p:nvSpPr>
          <p:cNvPr id="12" name="Rectangle 11">
            <a:extLst>
              <a:ext uri="{FF2B5EF4-FFF2-40B4-BE49-F238E27FC236}">
                <a16:creationId xmlns:a16="http://schemas.microsoft.com/office/drawing/2014/main" xmlns="" id="{533FC9ED-5FF7-45EE-BAFF-09EC1747C9A1}"/>
              </a:ext>
            </a:extLst>
          </p:cNvPr>
          <p:cNvSpPr/>
          <p:nvPr/>
        </p:nvSpPr>
        <p:spPr>
          <a:xfrm>
            <a:off x="5950794" y="1945571"/>
            <a:ext cx="2736006" cy="461665"/>
          </a:xfrm>
          <a:prstGeom prst="rect">
            <a:avLst/>
          </a:prstGeom>
          <a:solidFill>
            <a:srgbClr val="FFFF00"/>
          </a:solidFill>
          <a:ln>
            <a:solidFill>
              <a:schemeClr val="tx1"/>
            </a:solidFill>
          </a:ln>
        </p:spPr>
        <p:txBody>
          <a:bodyPr wrap="square">
            <a:spAutoFit/>
          </a:bodyPr>
          <a:lstStyle/>
          <a:p>
            <a:pPr marL="228600" indent="-228600">
              <a:buFont typeface="+mj-lt"/>
              <a:buAutoNum type="arabicPeriod" startAt="3"/>
            </a:pPr>
            <a:r>
              <a:rPr lang="en-US" sz="1200" b="1" i="1" dirty="0">
                <a:solidFill>
                  <a:prstClr val="black"/>
                </a:solidFill>
              </a:rPr>
              <a:t>Operating time. All year, all time, with 1 month of vacation (334 days)</a:t>
            </a:r>
          </a:p>
        </p:txBody>
      </p:sp>
    </p:spTree>
    <p:extLst>
      <p:ext uri="{BB962C8B-B14F-4D97-AF65-F5344CB8AC3E}">
        <p14:creationId xmlns:p14="http://schemas.microsoft.com/office/powerpoint/2010/main" val="5211094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945AC3-9459-4900-A2F2-4CB32FCA8906}"/>
              </a:ext>
            </a:extLst>
          </p:cNvPr>
          <p:cNvSpPr>
            <a:spLocks noGrp="1"/>
          </p:cNvSpPr>
          <p:nvPr>
            <p:ph type="title"/>
          </p:nvPr>
        </p:nvSpPr>
        <p:spPr/>
        <p:txBody>
          <a:bodyPr/>
          <a:lstStyle/>
          <a:p>
            <a:r>
              <a:rPr lang="en-US" b="1" dirty="0"/>
              <a:t>3. </a:t>
            </a:r>
            <a:r>
              <a:rPr lang="el-GR" b="1" dirty="0" err="1"/>
              <a:t>Διαστασιολόγηση</a:t>
            </a:r>
            <a:r>
              <a:rPr lang="el-GR" b="1" dirty="0"/>
              <a:t> του συστήματος</a:t>
            </a:r>
            <a:endParaRPr lang="en-US" dirty="0"/>
          </a:p>
        </p:txBody>
      </p:sp>
      <p:sp>
        <p:nvSpPr>
          <p:cNvPr id="4" name="Rectangle 3">
            <a:extLst>
              <a:ext uri="{FF2B5EF4-FFF2-40B4-BE49-F238E27FC236}">
                <a16:creationId xmlns:a16="http://schemas.microsoft.com/office/drawing/2014/main" xmlns="" id="{4EED842C-45B1-4E37-ADB5-8C69BBDBEF99}"/>
              </a:ext>
            </a:extLst>
          </p:cNvPr>
          <p:cNvSpPr/>
          <p:nvPr/>
        </p:nvSpPr>
        <p:spPr>
          <a:xfrm>
            <a:off x="726284" y="1931850"/>
            <a:ext cx="3701716" cy="338554"/>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Ορισμός παραμέτρων συστήματος</a:t>
            </a:r>
            <a:r>
              <a:rPr lang="en-US" sz="1600" b="1" dirty="0">
                <a:solidFill>
                  <a:prstClr val="black"/>
                </a:solidFill>
              </a:rPr>
              <a:t>.</a:t>
            </a:r>
          </a:p>
        </p:txBody>
      </p:sp>
      <p:sp>
        <p:nvSpPr>
          <p:cNvPr id="5" name="Rectangle 4">
            <a:extLst>
              <a:ext uri="{FF2B5EF4-FFF2-40B4-BE49-F238E27FC236}">
                <a16:creationId xmlns:a16="http://schemas.microsoft.com/office/drawing/2014/main" xmlns="" id="{3E63EC86-30B3-4E4D-9841-2A78C980023B}"/>
              </a:ext>
            </a:extLst>
          </p:cNvPr>
          <p:cNvSpPr/>
          <p:nvPr/>
        </p:nvSpPr>
        <p:spPr>
          <a:xfrm>
            <a:off x="432916" y="1380751"/>
            <a:ext cx="8711084" cy="646331"/>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Χρήση λογισμικού προσομοίωσης για γρήγορη ανάλυση και </a:t>
            </a:r>
            <a:r>
              <a:rPr lang="el-GR" b="1" dirty="0" err="1">
                <a:solidFill>
                  <a:prstClr val="black"/>
                </a:solidFill>
                <a:cs typeface="Arial" pitchFamily="34" charset="0"/>
              </a:rPr>
              <a:t>διαστασιολόγηση</a:t>
            </a:r>
            <a:r>
              <a:rPr lang="el-GR" b="1" dirty="0">
                <a:solidFill>
                  <a:prstClr val="black"/>
                </a:solidFill>
                <a:cs typeface="Arial" pitchFamily="34" charset="0"/>
              </a:rPr>
              <a:t> των συστημάτων</a:t>
            </a:r>
            <a:r>
              <a:rPr lang="en-US" b="1" dirty="0">
                <a:solidFill>
                  <a:prstClr val="black"/>
                </a:solidFill>
                <a:cs typeface="Arial" pitchFamily="34" charset="0"/>
              </a:rPr>
              <a:t>.</a:t>
            </a:r>
            <a:endParaRPr lang="en-US" b="1" dirty="0"/>
          </a:p>
        </p:txBody>
      </p:sp>
      <p:sp>
        <p:nvSpPr>
          <p:cNvPr id="8" name="Rectangle 7">
            <a:extLst>
              <a:ext uri="{FF2B5EF4-FFF2-40B4-BE49-F238E27FC236}">
                <a16:creationId xmlns:a16="http://schemas.microsoft.com/office/drawing/2014/main" xmlns="" id="{B23614EC-3030-4C73-A106-8D79E61A8EA4}"/>
              </a:ext>
            </a:extLst>
          </p:cNvPr>
          <p:cNvSpPr/>
          <p:nvPr/>
        </p:nvSpPr>
        <p:spPr>
          <a:xfrm>
            <a:off x="993296" y="2277000"/>
            <a:ext cx="2968036" cy="338554"/>
          </a:xfrm>
          <a:prstGeom prst="rect">
            <a:avLst/>
          </a:prstGeom>
        </p:spPr>
        <p:txBody>
          <a:bodyPr wrap="square">
            <a:spAutoFit/>
          </a:bodyPr>
          <a:lstStyle/>
          <a:p>
            <a:pPr marL="285750" indent="-285750">
              <a:buFont typeface="Calibri" panose="020F0502020204030204" pitchFamily="34" charset="0"/>
              <a:buChar char="‒"/>
            </a:pPr>
            <a:r>
              <a:rPr lang="el-GR" sz="1600" b="1" dirty="0">
                <a:solidFill>
                  <a:prstClr val="black"/>
                </a:solidFill>
              </a:rPr>
              <a:t>Στοιχεία συστήματος </a:t>
            </a:r>
            <a:r>
              <a:rPr lang="en-US" sz="1600" b="1" dirty="0">
                <a:solidFill>
                  <a:prstClr val="black"/>
                </a:solidFill>
              </a:rPr>
              <a:t>. </a:t>
            </a:r>
          </a:p>
        </p:txBody>
      </p:sp>
      <p:pic>
        <p:nvPicPr>
          <p:cNvPr id="3" name="Picture 2">
            <a:extLst>
              <a:ext uri="{FF2B5EF4-FFF2-40B4-BE49-F238E27FC236}">
                <a16:creationId xmlns:a16="http://schemas.microsoft.com/office/drawing/2014/main" xmlns="" id="{CFB9A31A-350F-4EC5-B95A-130B6C4E57A8}"/>
              </a:ext>
            </a:extLst>
          </p:cNvPr>
          <p:cNvPicPr>
            <a:picLocks noChangeAspect="1"/>
          </p:cNvPicPr>
          <p:nvPr/>
        </p:nvPicPr>
        <p:blipFill>
          <a:blip r:embed="rId2"/>
          <a:stretch>
            <a:fillRect/>
          </a:stretch>
        </p:blipFill>
        <p:spPr>
          <a:xfrm>
            <a:off x="2601845" y="2642809"/>
            <a:ext cx="6146155" cy="3703240"/>
          </a:xfrm>
          <a:prstGeom prst="rect">
            <a:avLst/>
          </a:prstGeom>
        </p:spPr>
      </p:pic>
      <p:sp>
        <p:nvSpPr>
          <p:cNvPr id="10" name="Rectangle 9">
            <a:extLst>
              <a:ext uri="{FF2B5EF4-FFF2-40B4-BE49-F238E27FC236}">
                <a16:creationId xmlns:a16="http://schemas.microsoft.com/office/drawing/2014/main" xmlns="" id="{5F6CB3CF-2844-4B56-9BA0-752C8DEC659E}"/>
              </a:ext>
            </a:extLst>
          </p:cNvPr>
          <p:cNvSpPr/>
          <p:nvPr/>
        </p:nvSpPr>
        <p:spPr>
          <a:xfrm>
            <a:off x="540000" y="2686012"/>
            <a:ext cx="2160000" cy="3046988"/>
          </a:xfrm>
          <a:prstGeom prst="rect">
            <a:avLst/>
          </a:prstGeom>
        </p:spPr>
        <p:txBody>
          <a:bodyPr wrap="square">
            <a:spAutoFit/>
          </a:bodyPr>
          <a:lstStyle/>
          <a:p>
            <a:pPr marL="285750" indent="-285750">
              <a:buFont typeface="Arial" panose="020B0604020202020204" pitchFamily="34" charset="0"/>
              <a:buChar char="."/>
            </a:pPr>
            <a:r>
              <a:rPr lang="el-GR" sz="1600" dirty="0">
                <a:solidFill>
                  <a:prstClr val="black"/>
                </a:solidFill>
              </a:rPr>
              <a:t>Το σύστημα περιλαμβάνει ένα βρόγχο ( συλλέκτη +αντλία)</a:t>
            </a:r>
            <a:r>
              <a:rPr lang="en-US" sz="1600" dirty="0">
                <a:solidFill>
                  <a:prstClr val="black"/>
                </a:solidFill>
              </a:rPr>
              <a:t>, </a:t>
            </a:r>
            <a:r>
              <a:rPr lang="el-GR" sz="1600" dirty="0">
                <a:solidFill>
                  <a:prstClr val="black"/>
                </a:solidFill>
              </a:rPr>
              <a:t>μία έμμεση δεξαμενή διπλού πηνίου</a:t>
            </a:r>
            <a:r>
              <a:rPr lang="en-US" sz="1600" dirty="0">
                <a:solidFill>
                  <a:prstClr val="black"/>
                </a:solidFill>
              </a:rPr>
              <a:t>, </a:t>
            </a:r>
            <a:r>
              <a:rPr lang="el-GR" sz="1600" dirty="0">
                <a:solidFill>
                  <a:prstClr val="black"/>
                </a:solidFill>
              </a:rPr>
              <a:t>ένα μπόιλερ με  λέβητα αερίου </a:t>
            </a:r>
            <a:r>
              <a:rPr lang="en-US" sz="1600" dirty="0">
                <a:solidFill>
                  <a:prstClr val="black"/>
                </a:solidFill>
              </a:rPr>
              <a:t>a Gas-fired boiler </a:t>
            </a:r>
            <a:r>
              <a:rPr lang="el-GR" sz="1600" dirty="0">
                <a:solidFill>
                  <a:prstClr val="black"/>
                </a:solidFill>
              </a:rPr>
              <a:t>και ελεγκτή</a:t>
            </a:r>
            <a:r>
              <a:rPr lang="en-US" sz="1600" dirty="0">
                <a:solidFill>
                  <a:prstClr val="black"/>
                </a:solidFill>
              </a:rPr>
              <a:t>.</a:t>
            </a:r>
          </a:p>
          <a:p>
            <a:pPr marL="285750" indent="-285750">
              <a:buFont typeface="Arial" panose="020B0604020202020204" pitchFamily="34" charset="0"/>
              <a:buChar char="."/>
            </a:pPr>
            <a:r>
              <a:rPr lang="el-GR" sz="1600" dirty="0">
                <a:solidFill>
                  <a:prstClr val="black"/>
                </a:solidFill>
              </a:rPr>
              <a:t>Όλα  τα </a:t>
            </a:r>
            <a:r>
              <a:rPr lang="el-GR" sz="1600" dirty="0" err="1">
                <a:solidFill>
                  <a:prstClr val="black"/>
                </a:solidFill>
              </a:rPr>
              <a:t>στοιχέια</a:t>
            </a:r>
            <a:r>
              <a:rPr lang="el-GR" sz="1600" dirty="0">
                <a:solidFill>
                  <a:prstClr val="black"/>
                </a:solidFill>
              </a:rPr>
              <a:t> πρέπει να μοντελοποιηθούν</a:t>
            </a:r>
            <a:endParaRPr lang="en-US" sz="1600" dirty="0">
              <a:solidFill>
                <a:prstClr val="black"/>
              </a:solidFill>
            </a:endParaRPr>
          </a:p>
        </p:txBody>
      </p:sp>
      <p:sp>
        <p:nvSpPr>
          <p:cNvPr id="12" name="Rectangle 11">
            <a:extLst>
              <a:ext uri="{FF2B5EF4-FFF2-40B4-BE49-F238E27FC236}">
                <a16:creationId xmlns:a16="http://schemas.microsoft.com/office/drawing/2014/main" xmlns="" id="{834A8FFD-2D31-4186-86A7-7AA5C637F681}"/>
              </a:ext>
            </a:extLst>
          </p:cNvPr>
          <p:cNvSpPr/>
          <p:nvPr/>
        </p:nvSpPr>
        <p:spPr>
          <a:xfrm>
            <a:off x="809648" y="5609999"/>
            <a:ext cx="3168000" cy="584775"/>
          </a:xfrm>
          <a:prstGeom prst="rect">
            <a:avLst/>
          </a:prstGeom>
        </p:spPr>
        <p:txBody>
          <a:bodyPr wrap="square">
            <a:spAutoFit/>
          </a:bodyPr>
          <a:lstStyle/>
          <a:p>
            <a:r>
              <a:rPr lang="el-GR" sz="1600" dirty="0">
                <a:solidFill>
                  <a:prstClr val="black"/>
                </a:solidFill>
              </a:rPr>
              <a:t>Όπως και οι παράμετροι απόδοσης και οι συνθήκες ελέγχου. </a:t>
            </a:r>
            <a:endParaRPr lang="en-US" dirty="0"/>
          </a:p>
        </p:txBody>
      </p:sp>
      <p:pic>
        <p:nvPicPr>
          <p:cNvPr id="13" name="Picture 12">
            <a:extLst>
              <a:ext uri="{FF2B5EF4-FFF2-40B4-BE49-F238E27FC236}">
                <a16:creationId xmlns:a16="http://schemas.microsoft.com/office/drawing/2014/main" xmlns="" id="{8A82EDA1-3EFA-4992-A860-05963FD0F6F5}"/>
              </a:ext>
            </a:extLst>
          </p:cNvPr>
          <p:cNvPicPr>
            <a:picLocks noChangeAspect="1"/>
          </p:cNvPicPr>
          <p:nvPr/>
        </p:nvPicPr>
        <p:blipFill rotWithShape="1">
          <a:blip r:embed="rId3"/>
          <a:srcRect r="70324"/>
          <a:stretch/>
        </p:blipFill>
        <p:spPr>
          <a:xfrm>
            <a:off x="4200139" y="5457911"/>
            <a:ext cx="672750" cy="869476"/>
          </a:xfrm>
          <a:prstGeom prst="rect">
            <a:avLst/>
          </a:prstGeom>
        </p:spPr>
      </p:pic>
      <p:sp>
        <p:nvSpPr>
          <p:cNvPr id="14" name="Rectangle 13">
            <a:extLst>
              <a:ext uri="{FF2B5EF4-FFF2-40B4-BE49-F238E27FC236}">
                <a16:creationId xmlns:a16="http://schemas.microsoft.com/office/drawing/2014/main" xmlns="" id="{C9E6595C-E154-40AD-95CF-7D4CF5935590}"/>
              </a:ext>
            </a:extLst>
          </p:cNvPr>
          <p:cNvSpPr/>
          <p:nvPr/>
        </p:nvSpPr>
        <p:spPr>
          <a:xfrm>
            <a:off x="5689332" y="2270404"/>
            <a:ext cx="3073078" cy="1384995"/>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l-GR" sz="1200" b="1" i="1" dirty="0">
                <a:solidFill>
                  <a:prstClr val="black"/>
                </a:solidFill>
              </a:rPr>
              <a:t>Καθορισμός του συστήματος</a:t>
            </a:r>
            <a:r>
              <a:rPr lang="en-US" sz="1200" b="1" i="1" dirty="0">
                <a:solidFill>
                  <a:prstClr val="black"/>
                </a:solidFill>
              </a:rPr>
              <a:t>: </a:t>
            </a:r>
            <a:r>
              <a:rPr lang="el-GR" sz="1200" b="1" i="1" dirty="0">
                <a:solidFill>
                  <a:prstClr val="black"/>
                </a:solidFill>
              </a:rPr>
              <a:t>εμπορικά εξαρτήματα έχουν παραμέτρους απόδοσης σύμφωνα με τα μοντέλα των κατασκευαστών.</a:t>
            </a:r>
            <a:r>
              <a:rPr lang="en-US" sz="1200" b="1" i="1" dirty="0">
                <a:solidFill>
                  <a:prstClr val="black"/>
                </a:solidFill>
              </a:rPr>
              <a:t> </a:t>
            </a:r>
            <a:r>
              <a:rPr lang="el-GR" sz="1200" b="1" i="1" dirty="0">
                <a:solidFill>
                  <a:prstClr val="black"/>
                </a:solidFill>
              </a:rPr>
              <a:t>Οι παράμετροι των τυπικών μοντέλων μπορούν να αλλάξουν.</a:t>
            </a:r>
            <a:endParaRPr lang="en-US" sz="1200" b="1" i="1" dirty="0">
              <a:solidFill>
                <a:prstClr val="black"/>
              </a:solidFill>
            </a:endParaRPr>
          </a:p>
          <a:p>
            <a:pPr marL="228600" indent="-228600">
              <a:buFont typeface="+mj-lt"/>
              <a:buAutoNum type="arabicPeriod"/>
            </a:pPr>
            <a:r>
              <a:rPr lang="el-GR" sz="1200" b="1" i="1" dirty="0">
                <a:solidFill>
                  <a:prstClr val="black"/>
                </a:solidFill>
              </a:rPr>
              <a:t>Επιλογή συλλέκτη ενός βρόγχου</a:t>
            </a:r>
            <a:endParaRPr lang="en-US" sz="1200" b="1" i="1" dirty="0">
              <a:solidFill>
                <a:prstClr val="black"/>
              </a:solidFill>
            </a:endParaRPr>
          </a:p>
        </p:txBody>
      </p:sp>
    </p:spTree>
    <p:extLst>
      <p:ext uri="{BB962C8B-B14F-4D97-AF65-F5344CB8AC3E}">
        <p14:creationId xmlns:p14="http://schemas.microsoft.com/office/powerpoint/2010/main" val="4918660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7B2E4F-8A9E-4D4E-B70D-AD6C98D3AF60}"/>
              </a:ext>
            </a:extLst>
          </p:cNvPr>
          <p:cNvSpPr>
            <a:spLocks noGrp="1"/>
          </p:cNvSpPr>
          <p:nvPr>
            <p:ph type="title"/>
          </p:nvPr>
        </p:nvSpPr>
        <p:spPr/>
        <p:txBody>
          <a:bodyPr/>
          <a:lstStyle/>
          <a:p>
            <a:r>
              <a:rPr lang="en-US" b="1" dirty="0"/>
              <a:t>3. </a:t>
            </a:r>
            <a:r>
              <a:rPr lang="el-GR" b="1" dirty="0" err="1"/>
              <a:t>Διαστασιολόγηση</a:t>
            </a:r>
            <a:r>
              <a:rPr lang="el-GR" b="1" dirty="0"/>
              <a:t> του συστήματος</a:t>
            </a:r>
            <a:endParaRPr lang="en-US" dirty="0"/>
          </a:p>
        </p:txBody>
      </p:sp>
      <p:sp>
        <p:nvSpPr>
          <p:cNvPr id="4" name="Rectangle 3">
            <a:extLst>
              <a:ext uri="{FF2B5EF4-FFF2-40B4-BE49-F238E27FC236}">
                <a16:creationId xmlns:a16="http://schemas.microsoft.com/office/drawing/2014/main" xmlns="" id="{D25F4E58-0FB6-4B32-8E19-9BC3E483292A}"/>
              </a:ext>
            </a:extLst>
          </p:cNvPr>
          <p:cNvSpPr/>
          <p:nvPr/>
        </p:nvSpPr>
        <p:spPr>
          <a:xfrm>
            <a:off x="726284" y="1931850"/>
            <a:ext cx="4421718" cy="338554"/>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Ορισμός παραμέτρων συστήματος</a:t>
            </a:r>
            <a:r>
              <a:rPr lang="en-US" sz="1600" b="1" dirty="0">
                <a:solidFill>
                  <a:prstClr val="black"/>
                </a:solidFill>
              </a:rPr>
              <a:t>.</a:t>
            </a:r>
          </a:p>
        </p:txBody>
      </p:sp>
      <p:sp>
        <p:nvSpPr>
          <p:cNvPr id="5" name="Rectangle 4">
            <a:extLst>
              <a:ext uri="{FF2B5EF4-FFF2-40B4-BE49-F238E27FC236}">
                <a16:creationId xmlns:a16="http://schemas.microsoft.com/office/drawing/2014/main" xmlns="" id="{E915D7E1-A2E3-40FF-87D2-AE3C190CF593}"/>
              </a:ext>
            </a:extLst>
          </p:cNvPr>
          <p:cNvSpPr/>
          <p:nvPr/>
        </p:nvSpPr>
        <p:spPr>
          <a:xfrm>
            <a:off x="264013" y="1409660"/>
            <a:ext cx="8891084" cy="646331"/>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Χρήση λογισμικού προσομοίωσης για γρήγορη ανάλυση και </a:t>
            </a:r>
            <a:r>
              <a:rPr lang="el-GR" b="1" dirty="0" err="1">
                <a:solidFill>
                  <a:prstClr val="black"/>
                </a:solidFill>
                <a:cs typeface="Arial" pitchFamily="34" charset="0"/>
              </a:rPr>
              <a:t>διαστασιολόγηση</a:t>
            </a:r>
            <a:r>
              <a:rPr lang="el-GR" b="1" dirty="0">
                <a:solidFill>
                  <a:prstClr val="black"/>
                </a:solidFill>
                <a:cs typeface="Arial" pitchFamily="34" charset="0"/>
              </a:rPr>
              <a:t> των συστημάτων</a:t>
            </a:r>
            <a:r>
              <a:rPr lang="en-US" b="1" dirty="0">
                <a:solidFill>
                  <a:prstClr val="black"/>
                </a:solidFill>
                <a:cs typeface="Arial" pitchFamily="34" charset="0"/>
              </a:rPr>
              <a:t>.</a:t>
            </a:r>
            <a:endParaRPr lang="en-US" b="1" dirty="0"/>
          </a:p>
        </p:txBody>
      </p:sp>
      <p:sp>
        <p:nvSpPr>
          <p:cNvPr id="6" name="Rectangle 5">
            <a:extLst>
              <a:ext uri="{FF2B5EF4-FFF2-40B4-BE49-F238E27FC236}">
                <a16:creationId xmlns:a16="http://schemas.microsoft.com/office/drawing/2014/main" xmlns="" id="{94F58AA2-244D-46AF-BB00-0C50F365B55F}"/>
              </a:ext>
            </a:extLst>
          </p:cNvPr>
          <p:cNvSpPr/>
          <p:nvPr/>
        </p:nvSpPr>
        <p:spPr>
          <a:xfrm>
            <a:off x="1016292" y="2249428"/>
            <a:ext cx="2979708" cy="584775"/>
          </a:xfrm>
          <a:prstGeom prst="rect">
            <a:avLst/>
          </a:prstGeom>
        </p:spPr>
        <p:txBody>
          <a:bodyPr wrap="square">
            <a:spAutoFit/>
          </a:bodyPr>
          <a:lstStyle/>
          <a:p>
            <a:pPr marL="285750" indent="-285750">
              <a:buFont typeface="Calibri" panose="020F0502020204030204" pitchFamily="34" charset="0"/>
              <a:buChar char="‒"/>
            </a:pPr>
            <a:r>
              <a:rPr lang="el-GR" sz="1600" b="1" dirty="0">
                <a:solidFill>
                  <a:prstClr val="black"/>
                </a:solidFill>
              </a:rPr>
              <a:t>Εξαρτήματα</a:t>
            </a:r>
            <a:r>
              <a:rPr lang="en-US" sz="1600" b="1" dirty="0">
                <a:solidFill>
                  <a:prstClr val="black"/>
                </a:solidFill>
              </a:rPr>
              <a:t>. </a:t>
            </a:r>
            <a:r>
              <a:rPr lang="el-GR" sz="1600" b="1" dirty="0">
                <a:solidFill>
                  <a:prstClr val="black"/>
                </a:solidFill>
              </a:rPr>
              <a:t>Επιφάνεια συλλέκτη</a:t>
            </a:r>
            <a:endParaRPr lang="en-US" sz="1600" b="1" dirty="0">
              <a:solidFill>
                <a:prstClr val="black"/>
              </a:solidFill>
            </a:endParaRPr>
          </a:p>
        </p:txBody>
      </p:sp>
      <p:pic>
        <p:nvPicPr>
          <p:cNvPr id="7" name="Picture 6">
            <a:extLst>
              <a:ext uri="{FF2B5EF4-FFF2-40B4-BE49-F238E27FC236}">
                <a16:creationId xmlns:a16="http://schemas.microsoft.com/office/drawing/2014/main" xmlns="" id="{3CE8DEAB-C726-455F-8317-E17431E819E4}"/>
              </a:ext>
            </a:extLst>
          </p:cNvPr>
          <p:cNvPicPr>
            <a:picLocks noChangeAspect="1"/>
          </p:cNvPicPr>
          <p:nvPr/>
        </p:nvPicPr>
        <p:blipFill>
          <a:blip r:embed="rId2"/>
          <a:stretch>
            <a:fillRect/>
          </a:stretch>
        </p:blipFill>
        <p:spPr>
          <a:xfrm>
            <a:off x="612000" y="2778067"/>
            <a:ext cx="8074800" cy="3551193"/>
          </a:xfrm>
          <a:prstGeom prst="rect">
            <a:avLst/>
          </a:prstGeom>
        </p:spPr>
      </p:pic>
      <p:pic>
        <p:nvPicPr>
          <p:cNvPr id="8" name="Picture 7">
            <a:extLst>
              <a:ext uri="{FF2B5EF4-FFF2-40B4-BE49-F238E27FC236}">
                <a16:creationId xmlns:a16="http://schemas.microsoft.com/office/drawing/2014/main" xmlns="" id="{74809F5E-D0F6-4A00-9320-BC2398B123D1}"/>
              </a:ext>
            </a:extLst>
          </p:cNvPr>
          <p:cNvPicPr>
            <a:picLocks noChangeAspect="1"/>
          </p:cNvPicPr>
          <p:nvPr/>
        </p:nvPicPr>
        <p:blipFill rotWithShape="1">
          <a:blip r:embed="rId3"/>
          <a:srcRect r="70324"/>
          <a:stretch/>
        </p:blipFill>
        <p:spPr>
          <a:xfrm>
            <a:off x="679917" y="5429799"/>
            <a:ext cx="672750" cy="869476"/>
          </a:xfrm>
          <a:prstGeom prst="rect">
            <a:avLst/>
          </a:prstGeom>
        </p:spPr>
      </p:pic>
      <p:sp>
        <p:nvSpPr>
          <p:cNvPr id="9" name="Rectangle 8">
            <a:extLst>
              <a:ext uri="{FF2B5EF4-FFF2-40B4-BE49-F238E27FC236}">
                <a16:creationId xmlns:a16="http://schemas.microsoft.com/office/drawing/2014/main" xmlns="" id="{43008D10-0380-4696-B51C-CCADD7244112}"/>
              </a:ext>
            </a:extLst>
          </p:cNvPr>
          <p:cNvSpPr/>
          <p:nvPr/>
        </p:nvSpPr>
        <p:spPr>
          <a:xfrm>
            <a:off x="5617697" y="2194660"/>
            <a:ext cx="3073078" cy="1384995"/>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l-GR" sz="1200" b="1" i="1" dirty="0">
                <a:solidFill>
                  <a:prstClr val="black"/>
                </a:solidFill>
              </a:rPr>
              <a:t>Επιλογή επίπεδου συλλέκτη</a:t>
            </a:r>
            <a:endParaRPr lang="en-US" sz="1200" b="1" i="1" dirty="0">
              <a:solidFill>
                <a:prstClr val="black"/>
              </a:solidFill>
            </a:endParaRPr>
          </a:p>
          <a:p>
            <a:pPr marL="228600" indent="-228600">
              <a:buFont typeface="+mj-lt"/>
              <a:buAutoNum type="arabicPeriod"/>
            </a:pPr>
            <a:r>
              <a:rPr lang="el-GR" sz="1200" b="1" i="1" dirty="0">
                <a:solidFill>
                  <a:prstClr val="black"/>
                </a:solidFill>
              </a:rPr>
              <a:t>Στόχος</a:t>
            </a:r>
            <a:r>
              <a:rPr lang="en-US" sz="1200" b="1" i="1" dirty="0">
                <a:solidFill>
                  <a:prstClr val="black"/>
                </a:solidFill>
              </a:rPr>
              <a:t> (</a:t>
            </a:r>
            <a:r>
              <a:rPr lang="el-GR" sz="1200" b="1" i="1" dirty="0">
                <a:solidFill>
                  <a:prstClr val="black"/>
                </a:solidFill>
              </a:rPr>
              <a:t>ηλιακή απόδοση</a:t>
            </a:r>
            <a:r>
              <a:rPr lang="en-US" sz="1200" b="1" i="1" dirty="0">
                <a:solidFill>
                  <a:prstClr val="black"/>
                </a:solidFill>
              </a:rPr>
              <a:t>): </a:t>
            </a:r>
            <a:r>
              <a:rPr lang="el-GR" sz="1200" b="1" i="1" dirty="0">
                <a:solidFill>
                  <a:prstClr val="black"/>
                </a:solidFill>
              </a:rPr>
              <a:t>μεσαίες τιμές</a:t>
            </a:r>
            <a:endParaRPr lang="en-US" sz="1200" b="1" i="1" dirty="0">
              <a:solidFill>
                <a:prstClr val="black"/>
              </a:solidFill>
            </a:endParaRPr>
          </a:p>
          <a:p>
            <a:pPr marL="228600" indent="-228600">
              <a:buFont typeface="+mj-lt"/>
              <a:buAutoNum type="arabicPeriod"/>
            </a:pPr>
            <a:r>
              <a:rPr lang="el-GR" sz="1200" b="1" i="1" dirty="0">
                <a:solidFill>
                  <a:prstClr val="black"/>
                </a:solidFill>
              </a:rPr>
              <a:t>Πρόταση</a:t>
            </a:r>
            <a:r>
              <a:rPr lang="en-US" sz="1200" b="1" i="1" dirty="0">
                <a:solidFill>
                  <a:prstClr val="black"/>
                </a:solidFill>
              </a:rPr>
              <a:t>: </a:t>
            </a:r>
            <a:r>
              <a:rPr lang="el-GR" sz="1200" b="1" i="1" dirty="0">
                <a:solidFill>
                  <a:prstClr val="black"/>
                </a:solidFill>
              </a:rPr>
              <a:t>αριθμός συλλεκτών </a:t>
            </a:r>
            <a:r>
              <a:rPr lang="en-US" sz="1200" b="1" i="1" dirty="0">
                <a:solidFill>
                  <a:prstClr val="black"/>
                </a:solidFill>
              </a:rPr>
              <a:t>(</a:t>
            </a:r>
            <a:r>
              <a:rPr lang="el-GR" sz="1200" b="1" i="1" dirty="0">
                <a:solidFill>
                  <a:prstClr val="black"/>
                </a:solidFill>
              </a:rPr>
              <a:t>επιφάνεια</a:t>
            </a:r>
            <a:r>
              <a:rPr lang="en-US" sz="1200" b="1" i="1" dirty="0">
                <a:solidFill>
                  <a:prstClr val="black"/>
                </a:solidFill>
              </a:rPr>
              <a:t>), </a:t>
            </a:r>
            <a:r>
              <a:rPr lang="el-GR" sz="1200" b="1" i="1" dirty="0">
                <a:solidFill>
                  <a:prstClr val="black"/>
                </a:solidFill>
              </a:rPr>
              <a:t>επιφάνεια συλλογής και σκιάσεις</a:t>
            </a:r>
            <a:r>
              <a:rPr lang="en-US" sz="1200" b="1" i="1" dirty="0">
                <a:solidFill>
                  <a:prstClr val="black"/>
                </a:solidFill>
              </a:rPr>
              <a:t>. </a:t>
            </a:r>
            <a:r>
              <a:rPr lang="el-GR" sz="1200" b="1" i="1" dirty="0">
                <a:solidFill>
                  <a:prstClr val="black"/>
                </a:solidFill>
              </a:rPr>
              <a:t>Ο σχεδιαστής μπορεί να δεχτεί ή όχι την επιλογή</a:t>
            </a:r>
            <a:r>
              <a:rPr lang="en-US" sz="1200" b="1" i="1" dirty="0">
                <a:solidFill>
                  <a:prstClr val="black"/>
                </a:solidFill>
              </a:rPr>
              <a:t>.</a:t>
            </a:r>
          </a:p>
          <a:p>
            <a:pPr marL="228600" indent="-228600">
              <a:buFont typeface="+mj-lt"/>
              <a:buAutoNum type="arabicPeriod"/>
            </a:pPr>
            <a:r>
              <a:rPr lang="el-GR" sz="1200" b="1" i="1" dirty="0">
                <a:solidFill>
                  <a:prstClr val="black"/>
                </a:solidFill>
              </a:rPr>
              <a:t>Δεν λαμβάνονται υπόψη οι σκιάσεις</a:t>
            </a:r>
            <a:r>
              <a:rPr lang="en-US" sz="1200" b="1" i="1" dirty="0">
                <a:solidFill>
                  <a:prstClr val="black"/>
                </a:solidFill>
              </a:rPr>
              <a:t>.</a:t>
            </a:r>
          </a:p>
        </p:txBody>
      </p:sp>
    </p:spTree>
    <p:extLst>
      <p:ext uri="{BB962C8B-B14F-4D97-AF65-F5344CB8AC3E}">
        <p14:creationId xmlns:p14="http://schemas.microsoft.com/office/powerpoint/2010/main" val="4393627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61340D-F636-4621-99AF-BCD006C2443D}"/>
              </a:ext>
            </a:extLst>
          </p:cNvPr>
          <p:cNvSpPr>
            <a:spLocks noGrp="1"/>
          </p:cNvSpPr>
          <p:nvPr>
            <p:ph type="title"/>
          </p:nvPr>
        </p:nvSpPr>
        <p:spPr/>
        <p:txBody>
          <a:bodyPr/>
          <a:lstStyle/>
          <a:p>
            <a:r>
              <a:rPr lang="en-US" b="1" dirty="0"/>
              <a:t>3. </a:t>
            </a:r>
            <a:r>
              <a:rPr lang="el-GR" b="1" dirty="0" err="1"/>
              <a:t>Διαστασιολόγηση</a:t>
            </a:r>
            <a:r>
              <a:rPr lang="el-GR" b="1" dirty="0"/>
              <a:t> του συστήματος</a:t>
            </a:r>
            <a:endParaRPr lang="en-US" dirty="0"/>
          </a:p>
        </p:txBody>
      </p:sp>
      <p:sp>
        <p:nvSpPr>
          <p:cNvPr id="14" name="Rectangle 13">
            <a:extLst>
              <a:ext uri="{FF2B5EF4-FFF2-40B4-BE49-F238E27FC236}">
                <a16:creationId xmlns:a16="http://schemas.microsoft.com/office/drawing/2014/main" xmlns="" id="{E61D8E21-F7ED-40C1-B05F-4F7A3ED990A9}"/>
              </a:ext>
            </a:extLst>
          </p:cNvPr>
          <p:cNvSpPr/>
          <p:nvPr/>
        </p:nvSpPr>
        <p:spPr>
          <a:xfrm>
            <a:off x="726284" y="1931850"/>
            <a:ext cx="4349716" cy="338554"/>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Ορισμός παραμέτρων συστήματος</a:t>
            </a:r>
            <a:r>
              <a:rPr lang="en-US" sz="1600" b="1" dirty="0">
                <a:solidFill>
                  <a:prstClr val="black"/>
                </a:solidFill>
              </a:rPr>
              <a:t>.</a:t>
            </a:r>
          </a:p>
        </p:txBody>
      </p:sp>
      <p:sp>
        <p:nvSpPr>
          <p:cNvPr id="15" name="Rectangle 14">
            <a:extLst>
              <a:ext uri="{FF2B5EF4-FFF2-40B4-BE49-F238E27FC236}">
                <a16:creationId xmlns:a16="http://schemas.microsoft.com/office/drawing/2014/main" xmlns="" id="{2777DBE8-496B-4631-9B76-497041B4B21A}"/>
              </a:ext>
            </a:extLst>
          </p:cNvPr>
          <p:cNvSpPr/>
          <p:nvPr/>
        </p:nvSpPr>
        <p:spPr>
          <a:xfrm>
            <a:off x="450457" y="1394591"/>
            <a:ext cx="8387084" cy="646331"/>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Χρήση λογισμικού προσομοίωσης για γρήγορη ανάλυση και </a:t>
            </a:r>
            <a:r>
              <a:rPr lang="el-GR" b="1" dirty="0" err="1">
                <a:solidFill>
                  <a:prstClr val="black"/>
                </a:solidFill>
                <a:cs typeface="Arial" pitchFamily="34" charset="0"/>
              </a:rPr>
              <a:t>διαστασιολόγηση</a:t>
            </a:r>
            <a:r>
              <a:rPr lang="el-GR" b="1" dirty="0">
                <a:solidFill>
                  <a:prstClr val="black"/>
                </a:solidFill>
                <a:cs typeface="Arial" pitchFamily="34" charset="0"/>
              </a:rPr>
              <a:t> των συστημάτων</a:t>
            </a:r>
            <a:r>
              <a:rPr lang="en-US" b="1" dirty="0">
                <a:solidFill>
                  <a:prstClr val="black"/>
                </a:solidFill>
                <a:cs typeface="Arial" pitchFamily="34" charset="0"/>
              </a:rPr>
              <a:t>.</a:t>
            </a:r>
            <a:endParaRPr lang="en-US" b="1" dirty="0"/>
          </a:p>
        </p:txBody>
      </p:sp>
      <p:sp>
        <p:nvSpPr>
          <p:cNvPr id="16" name="Rectangle 15">
            <a:extLst>
              <a:ext uri="{FF2B5EF4-FFF2-40B4-BE49-F238E27FC236}">
                <a16:creationId xmlns:a16="http://schemas.microsoft.com/office/drawing/2014/main" xmlns="" id="{1006FE2E-3FB0-4D35-8231-960CC2FCD6C7}"/>
              </a:ext>
            </a:extLst>
          </p:cNvPr>
          <p:cNvSpPr/>
          <p:nvPr/>
        </p:nvSpPr>
        <p:spPr>
          <a:xfrm>
            <a:off x="1016291" y="2249428"/>
            <a:ext cx="4335535" cy="338554"/>
          </a:xfrm>
          <a:prstGeom prst="rect">
            <a:avLst/>
          </a:prstGeom>
        </p:spPr>
        <p:txBody>
          <a:bodyPr wrap="square">
            <a:spAutoFit/>
          </a:bodyPr>
          <a:lstStyle/>
          <a:p>
            <a:pPr marL="285750" indent="-285750">
              <a:buFont typeface="Calibri" panose="020F0502020204030204" pitchFamily="34" charset="0"/>
              <a:buChar char="‒"/>
            </a:pPr>
            <a:r>
              <a:rPr lang="el-GR" sz="1600" b="1" dirty="0">
                <a:solidFill>
                  <a:prstClr val="black"/>
                </a:solidFill>
              </a:rPr>
              <a:t>Εξαρτήματα</a:t>
            </a:r>
            <a:r>
              <a:rPr lang="en-US" sz="1600" b="1" dirty="0">
                <a:solidFill>
                  <a:prstClr val="black"/>
                </a:solidFill>
              </a:rPr>
              <a:t>. </a:t>
            </a:r>
            <a:r>
              <a:rPr lang="el-GR" sz="1600" b="1" dirty="0">
                <a:solidFill>
                  <a:prstClr val="black"/>
                </a:solidFill>
              </a:rPr>
              <a:t>Επιφάνεια συλλέκτη</a:t>
            </a:r>
            <a:endParaRPr lang="en-US" sz="1600" b="1" dirty="0">
              <a:solidFill>
                <a:prstClr val="black"/>
              </a:solidFill>
            </a:endParaRPr>
          </a:p>
        </p:txBody>
      </p:sp>
      <p:pic>
        <p:nvPicPr>
          <p:cNvPr id="17" name="Picture 16">
            <a:extLst>
              <a:ext uri="{FF2B5EF4-FFF2-40B4-BE49-F238E27FC236}">
                <a16:creationId xmlns:a16="http://schemas.microsoft.com/office/drawing/2014/main" xmlns="" id="{9331AA0E-D047-4528-8BAB-6213E4DBA31C}"/>
              </a:ext>
            </a:extLst>
          </p:cNvPr>
          <p:cNvPicPr>
            <a:picLocks noChangeAspect="1"/>
          </p:cNvPicPr>
          <p:nvPr/>
        </p:nvPicPr>
        <p:blipFill>
          <a:blip r:embed="rId2"/>
          <a:stretch>
            <a:fillRect/>
          </a:stretch>
        </p:blipFill>
        <p:spPr>
          <a:xfrm>
            <a:off x="796228" y="2660074"/>
            <a:ext cx="7890572" cy="2892273"/>
          </a:xfrm>
          <a:prstGeom prst="rect">
            <a:avLst/>
          </a:prstGeom>
        </p:spPr>
      </p:pic>
      <p:sp>
        <p:nvSpPr>
          <p:cNvPr id="18" name="Rectangle 17">
            <a:extLst>
              <a:ext uri="{FF2B5EF4-FFF2-40B4-BE49-F238E27FC236}">
                <a16:creationId xmlns:a16="http://schemas.microsoft.com/office/drawing/2014/main" xmlns="" id="{0D3CB247-EF7D-46E0-AD0A-5BB8A6BE8208}"/>
              </a:ext>
            </a:extLst>
          </p:cNvPr>
          <p:cNvSpPr/>
          <p:nvPr/>
        </p:nvSpPr>
        <p:spPr>
          <a:xfrm>
            <a:off x="824602" y="5552347"/>
            <a:ext cx="3819397" cy="646331"/>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l-GR" sz="1200" b="1" i="1" dirty="0">
                <a:solidFill>
                  <a:prstClr val="black"/>
                </a:solidFill>
              </a:rPr>
              <a:t>Προσανατολισμός συλλέκτη</a:t>
            </a:r>
            <a:r>
              <a:rPr lang="en-US" sz="1200" b="1" i="1" dirty="0">
                <a:solidFill>
                  <a:prstClr val="black"/>
                </a:solidFill>
              </a:rPr>
              <a:t>. </a:t>
            </a:r>
            <a:r>
              <a:rPr lang="el-GR" sz="1200" b="1" i="1" dirty="0">
                <a:solidFill>
                  <a:prstClr val="black"/>
                </a:solidFill>
              </a:rPr>
              <a:t>Νότιος</a:t>
            </a:r>
            <a:r>
              <a:rPr lang="en-US" sz="1200" b="1" i="1" dirty="0">
                <a:solidFill>
                  <a:prstClr val="black"/>
                </a:solidFill>
              </a:rPr>
              <a:t>. </a:t>
            </a:r>
            <a:r>
              <a:rPr lang="el-GR" sz="1200" b="1" i="1" dirty="0">
                <a:solidFill>
                  <a:prstClr val="black"/>
                </a:solidFill>
              </a:rPr>
              <a:t>Κλίση</a:t>
            </a:r>
            <a:r>
              <a:rPr lang="en-US" sz="1200" b="1" i="1" dirty="0">
                <a:solidFill>
                  <a:prstClr val="black"/>
                </a:solidFill>
              </a:rPr>
              <a:t>: 40º</a:t>
            </a:r>
          </a:p>
          <a:p>
            <a:pPr marL="228600" indent="-228600">
              <a:buFont typeface="+mj-lt"/>
              <a:buAutoNum type="arabicPeriod"/>
            </a:pPr>
            <a:r>
              <a:rPr lang="el-GR" sz="1200" b="1" i="1" dirty="0">
                <a:solidFill>
                  <a:prstClr val="black"/>
                </a:solidFill>
              </a:rPr>
              <a:t>Στην εκτίμηση της ετήσιας ακτινοβολίας στο συλλέκτη λαμβάνονται υπόψη οι θερμικές  απώλειες</a:t>
            </a:r>
            <a:endParaRPr lang="en-US" sz="1200" b="1" i="1" dirty="0">
              <a:solidFill>
                <a:prstClr val="black"/>
              </a:solidFill>
            </a:endParaRPr>
          </a:p>
        </p:txBody>
      </p:sp>
      <p:sp>
        <p:nvSpPr>
          <p:cNvPr id="19" name="Rectangle 18">
            <a:extLst>
              <a:ext uri="{FF2B5EF4-FFF2-40B4-BE49-F238E27FC236}">
                <a16:creationId xmlns:a16="http://schemas.microsoft.com/office/drawing/2014/main" xmlns="" id="{3145C611-FFFB-40AA-9550-61D718809ED3}"/>
              </a:ext>
            </a:extLst>
          </p:cNvPr>
          <p:cNvSpPr/>
          <p:nvPr/>
        </p:nvSpPr>
        <p:spPr>
          <a:xfrm>
            <a:off x="4778469" y="5552347"/>
            <a:ext cx="3819397" cy="646331"/>
          </a:xfrm>
          <a:prstGeom prst="rect">
            <a:avLst/>
          </a:prstGeom>
          <a:solidFill>
            <a:srgbClr val="FFFF00"/>
          </a:solidFill>
          <a:ln>
            <a:solidFill>
              <a:schemeClr val="tx1"/>
            </a:solidFill>
          </a:ln>
        </p:spPr>
        <p:txBody>
          <a:bodyPr wrap="square">
            <a:spAutoFit/>
          </a:bodyPr>
          <a:lstStyle/>
          <a:p>
            <a:pPr marL="228600" indent="-228600">
              <a:buFont typeface="+mj-lt"/>
              <a:buAutoNum type="arabicPeriod" startAt="3"/>
            </a:pPr>
            <a:r>
              <a:rPr lang="el-GR" sz="1200" b="1" i="1" dirty="0">
                <a:solidFill>
                  <a:prstClr val="black"/>
                </a:solidFill>
              </a:rPr>
              <a:t>Εκτίμηση σωληνώσεων</a:t>
            </a:r>
            <a:r>
              <a:rPr lang="en-US" sz="1200" b="1" i="1" dirty="0">
                <a:solidFill>
                  <a:prstClr val="black"/>
                </a:solidFill>
              </a:rPr>
              <a:t>. </a:t>
            </a:r>
            <a:r>
              <a:rPr lang="el-GR" sz="1200" b="1" i="1" dirty="0">
                <a:solidFill>
                  <a:prstClr val="black"/>
                </a:solidFill>
              </a:rPr>
              <a:t>Πραγματικά μήκη από το πεδίο  εγκατάστασης</a:t>
            </a:r>
            <a:r>
              <a:rPr lang="en-US" sz="1200" b="1" i="1" dirty="0">
                <a:solidFill>
                  <a:prstClr val="black"/>
                </a:solidFill>
              </a:rPr>
              <a:t>. </a:t>
            </a:r>
            <a:r>
              <a:rPr lang="el-GR" sz="1200" b="1" i="1" dirty="0">
                <a:solidFill>
                  <a:prstClr val="black"/>
                </a:solidFill>
              </a:rPr>
              <a:t>Η εφαρμογή </a:t>
            </a:r>
            <a:r>
              <a:rPr lang="el-GR" sz="1200" b="1" i="1" dirty="0" err="1">
                <a:solidFill>
                  <a:prstClr val="black"/>
                </a:solidFill>
              </a:rPr>
              <a:t>προτείνειτυπιέ</a:t>
            </a:r>
            <a:r>
              <a:rPr lang="el-GR" sz="1200" b="1" i="1" dirty="0">
                <a:solidFill>
                  <a:prstClr val="black"/>
                </a:solidFill>
              </a:rPr>
              <a:t> τιμές για τις  μονώσεις</a:t>
            </a:r>
            <a:r>
              <a:rPr lang="en-US" sz="1200" b="1" i="1" dirty="0">
                <a:solidFill>
                  <a:prstClr val="black"/>
                </a:solidFill>
              </a:rPr>
              <a:t>.</a:t>
            </a:r>
          </a:p>
        </p:txBody>
      </p:sp>
      <p:pic>
        <p:nvPicPr>
          <p:cNvPr id="20" name="Picture 19">
            <a:extLst>
              <a:ext uri="{FF2B5EF4-FFF2-40B4-BE49-F238E27FC236}">
                <a16:creationId xmlns:a16="http://schemas.microsoft.com/office/drawing/2014/main" xmlns="" id="{260ACC7A-E01D-4974-8743-C1D0B708EDC6}"/>
              </a:ext>
            </a:extLst>
          </p:cNvPr>
          <p:cNvPicPr>
            <a:picLocks noChangeAspect="1"/>
          </p:cNvPicPr>
          <p:nvPr/>
        </p:nvPicPr>
        <p:blipFill rotWithShape="1">
          <a:blip r:embed="rId3"/>
          <a:srcRect r="70324"/>
          <a:stretch/>
        </p:blipFill>
        <p:spPr>
          <a:xfrm>
            <a:off x="7164000" y="2058026"/>
            <a:ext cx="672750" cy="869476"/>
          </a:xfrm>
          <a:prstGeom prst="rect">
            <a:avLst/>
          </a:prstGeom>
        </p:spPr>
      </p:pic>
    </p:spTree>
    <p:extLst>
      <p:ext uri="{BB962C8B-B14F-4D97-AF65-F5344CB8AC3E}">
        <p14:creationId xmlns:p14="http://schemas.microsoft.com/office/powerpoint/2010/main" val="945527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E399B4-C58C-464A-A23E-93130384F69A}"/>
              </a:ext>
            </a:extLst>
          </p:cNvPr>
          <p:cNvSpPr>
            <a:spLocks noGrp="1"/>
          </p:cNvSpPr>
          <p:nvPr>
            <p:ph type="title"/>
          </p:nvPr>
        </p:nvSpPr>
        <p:spPr/>
        <p:txBody>
          <a:bodyPr/>
          <a:lstStyle/>
          <a:p>
            <a:r>
              <a:rPr lang="el-GR" b="1" dirty="0"/>
              <a:t>3.Διαστασιολόγηση του συστήματος</a:t>
            </a:r>
            <a:endParaRPr lang="en-US" dirty="0"/>
          </a:p>
        </p:txBody>
      </p:sp>
      <p:sp>
        <p:nvSpPr>
          <p:cNvPr id="4" name="Rectangle 3">
            <a:extLst>
              <a:ext uri="{FF2B5EF4-FFF2-40B4-BE49-F238E27FC236}">
                <a16:creationId xmlns:a16="http://schemas.microsoft.com/office/drawing/2014/main" xmlns="" id="{E695B0AD-C1E0-4196-AEF7-9DDBE21AD335}"/>
              </a:ext>
            </a:extLst>
          </p:cNvPr>
          <p:cNvSpPr/>
          <p:nvPr/>
        </p:nvSpPr>
        <p:spPr>
          <a:xfrm>
            <a:off x="726284" y="1931850"/>
            <a:ext cx="5153882" cy="338554"/>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Ορισμός παραμέτρων συστήματος</a:t>
            </a:r>
            <a:endParaRPr lang="en-US" sz="1600" b="1" dirty="0">
              <a:solidFill>
                <a:prstClr val="black"/>
              </a:solidFill>
            </a:endParaRPr>
          </a:p>
        </p:txBody>
      </p:sp>
      <p:sp>
        <p:nvSpPr>
          <p:cNvPr id="5" name="Rectangle 4">
            <a:extLst>
              <a:ext uri="{FF2B5EF4-FFF2-40B4-BE49-F238E27FC236}">
                <a16:creationId xmlns:a16="http://schemas.microsoft.com/office/drawing/2014/main" xmlns="" id="{B3A8A2C9-7EB6-47ED-98F5-CD1951AC6CED}"/>
              </a:ext>
            </a:extLst>
          </p:cNvPr>
          <p:cNvSpPr/>
          <p:nvPr/>
        </p:nvSpPr>
        <p:spPr>
          <a:xfrm>
            <a:off x="468000" y="1392870"/>
            <a:ext cx="8459084" cy="646331"/>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Χρήση λογισμικού προσομοίωσης για γρήγορη ανάλυση και </a:t>
            </a:r>
            <a:r>
              <a:rPr lang="el-GR" b="1" dirty="0" err="1">
                <a:solidFill>
                  <a:prstClr val="black"/>
                </a:solidFill>
                <a:cs typeface="Arial" pitchFamily="34" charset="0"/>
              </a:rPr>
              <a:t>διαστασιολόγηση</a:t>
            </a:r>
            <a:r>
              <a:rPr lang="el-GR" b="1" dirty="0">
                <a:solidFill>
                  <a:prstClr val="black"/>
                </a:solidFill>
                <a:cs typeface="Arial" pitchFamily="34" charset="0"/>
              </a:rPr>
              <a:t> των συστημάτων</a:t>
            </a:r>
            <a:r>
              <a:rPr lang="en-US" b="1" dirty="0">
                <a:solidFill>
                  <a:prstClr val="black"/>
                </a:solidFill>
                <a:cs typeface="Arial" pitchFamily="34" charset="0"/>
              </a:rPr>
              <a:t>.</a:t>
            </a:r>
            <a:endParaRPr lang="en-US" b="1" dirty="0"/>
          </a:p>
        </p:txBody>
      </p:sp>
      <p:sp>
        <p:nvSpPr>
          <p:cNvPr id="6" name="Rectangle 5">
            <a:extLst>
              <a:ext uri="{FF2B5EF4-FFF2-40B4-BE49-F238E27FC236}">
                <a16:creationId xmlns:a16="http://schemas.microsoft.com/office/drawing/2014/main" xmlns="" id="{22DD0319-D0E5-48F9-8131-66ABEF48C1E5}"/>
              </a:ext>
            </a:extLst>
          </p:cNvPr>
          <p:cNvSpPr/>
          <p:nvPr/>
        </p:nvSpPr>
        <p:spPr>
          <a:xfrm>
            <a:off x="1016292" y="2249428"/>
            <a:ext cx="5499708" cy="338554"/>
          </a:xfrm>
          <a:prstGeom prst="rect">
            <a:avLst/>
          </a:prstGeom>
        </p:spPr>
        <p:txBody>
          <a:bodyPr wrap="square">
            <a:spAutoFit/>
          </a:bodyPr>
          <a:lstStyle/>
          <a:p>
            <a:pPr marL="285750" indent="-285750">
              <a:buFont typeface="Calibri" panose="020F0502020204030204" pitchFamily="34" charset="0"/>
              <a:buChar char="‒"/>
            </a:pPr>
            <a:r>
              <a:rPr lang="el-GR" sz="1600" b="1" dirty="0">
                <a:solidFill>
                  <a:prstClr val="black"/>
                </a:solidFill>
              </a:rPr>
              <a:t>Εξαρτήματα</a:t>
            </a:r>
            <a:r>
              <a:rPr lang="en-US" sz="1600" b="1" dirty="0">
                <a:solidFill>
                  <a:prstClr val="black"/>
                </a:solidFill>
              </a:rPr>
              <a:t>. </a:t>
            </a:r>
            <a:r>
              <a:rPr lang="el-GR" sz="1600" b="1" dirty="0">
                <a:solidFill>
                  <a:prstClr val="black"/>
                </a:solidFill>
              </a:rPr>
              <a:t>Βρόγχος συλλέκτη (αντλία</a:t>
            </a:r>
            <a:r>
              <a:rPr lang="en-US" sz="1600" b="1" dirty="0">
                <a:solidFill>
                  <a:prstClr val="black"/>
                </a:solidFill>
              </a:rPr>
              <a:t>+ </a:t>
            </a:r>
            <a:r>
              <a:rPr lang="el-GR" sz="1600" b="1" dirty="0">
                <a:solidFill>
                  <a:prstClr val="black"/>
                </a:solidFill>
              </a:rPr>
              <a:t>έλεγχος</a:t>
            </a:r>
            <a:r>
              <a:rPr lang="en-US" sz="1600" b="1" dirty="0">
                <a:solidFill>
                  <a:prstClr val="black"/>
                </a:solidFill>
              </a:rPr>
              <a:t>)</a:t>
            </a:r>
          </a:p>
        </p:txBody>
      </p:sp>
      <p:pic>
        <p:nvPicPr>
          <p:cNvPr id="7" name="Picture 6">
            <a:extLst>
              <a:ext uri="{FF2B5EF4-FFF2-40B4-BE49-F238E27FC236}">
                <a16:creationId xmlns:a16="http://schemas.microsoft.com/office/drawing/2014/main" xmlns="" id="{9A3B988C-9353-4991-8270-D2A9F7CDA75B}"/>
              </a:ext>
            </a:extLst>
          </p:cNvPr>
          <p:cNvPicPr>
            <a:picLocks noChangeAspect="1"/>
          </p:cNvPicPr>
          <p:nvPr/>
        </p:nvPicPr>
        <p:blipFill>
          <a:blip r:embed="rId2"/>
          <a:stretch>
            <a:fillRect/>
          </a:stretch>
        </p:blipFill>
        <p:spPr>
          <a:xfrm>
            <a:off x="1026725" y="2625773"/>
            <a:ext cx="7721275" cy="2819227"/>
          </a:xfrm>
          <a:prstGeom prst="rect">
            <a:avLst/>
          </a:prstGeom>
        </p:spPr>
      </p:pic>
      <p:sp>
        <p:nvSpPr>
          <p:cNvPr id="8" name="Rectangle 7">
            <a:extLst>
              <a:ext uri="{FF2B5EF4-FFF2-40B4-BE49-F238E27FC236}">
                <a16:creationId xmlns:a16="http://schemas.microsoft.com/office/drawing/2014/main" xmlns="" id="{89A0F990-3D40-4C85-8296-3DCDDA7685D4}"/>
              </a:ext>
            </a:extLst>
          </p:cNvPr>
          <p:cNvSpPr/>
          <p:nvPr/>
        </p:nvSpPr>
        <p:spPr>
          <a:xfrm>
            <a:off x="1115999" y="5517000"/>
            <a:ext cx="3744001" cy="461665"/>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l-GR" sz="1200" b="1" i="1" dirty="0">
                <a:solidFill>
                  <a:prstClr val="black"/>
                </a:solidFill>
              </a:rPr>
              <a:t>Η ροή του υγρού καθορίζει την παροχή της αντλίας</a:t>
            </a:r>
            <a:endParaRPr lang="en-US" sz="1200" b="1" i="1" dirty="0">
              <a:solidFill>
                <a:prstClr val="black"/>
              </a:solidFill>
            </a:endParaRPr>
          </a:p>
          <a:p>
            <a:pPr marL="228600" indent="-228600">
              <a:buFont typeface="+mj-lt"/>
              <a:buAutoNum type="arabicPeriod"/>
            </a:pPr>
            <a:r>
              <a:rPr lang="el-GR" sz="1200" b="1" i="1" dirty="0">
                <a:solidFill>
                  <a:prstClr val="black"/>
                </a:solidFill>
              </a:rPr>
              <a:t>Τύπος υγρού κυκλοφορίας</a:t>
            </a:r>
            <a:r>
              <a:rPr lang="en-US" sz="1200" b="1" i="1" dirty="0">
                <a:solidFill>
                  <a:prstClr val="black"/>
                </a:solidFill>
              </a:rPr>
              <a:t>: </a:t>
            </a:r>
            <a:r>
              <a:rPr lang="el-GR" sz="1200" b="1" i="1" dirty="0" err="1">
                <a:solidFill>
                  <a:prstClr val="black"/>
                </a:solidFill>
              </a:rPr>
              <a:t>Γλυκόλη</a:t>
            </a:r>
            <a:r>
              <a:rPr lang="en-US" sz="1200" b="1" i="1" dirty="0">
                <a:solidFill>
                  <a:prstClr val="black"/>
                </a:solidFill>
              </a:rPr>
              <a:t> 40%</a:t>
            </a:r>
          </a:p>
        </p:txBody>
      </p:sp>
      <p:sp>
        <p:nvSpPr>
          <p:cNvPr id="9" name="Rectangle 8">
            <a:extLst>
              <a:ext uri="{FF2B5EF4-FFF2-40B4-BE49-F238E27FC236}">
                <a16:creationId xmlns:a16="http://schemas.microsoft.com/office/drawing/2014/main" xmlns="" id="{69D8927A-6367-4FD5-97D7-CF58A5711DFA}"/>
              </a:ext>
            </a:extLst>
          </p:cNvPr>
          <p:cNvSpPr/>
          <p:nvPr/>
        </p:nvSpPr>
        <p:spPr>
          <a:xfrm>
            <a:off x="4997867" y="5517000"/>
            <a:ext cx="3677821" cy="461665"/>
          </a:xfrm>
          <a:prstGeom prst="rect">
            <a:avLst/>
          </a:prstGeom>
          <a:solidFill>
            <a:srgbClr val="FFFF00"/>
          </a:solidFill>
          <a:ln>
            <a:solidFill>
              <a:schemeClr val="tx1"/>
            </a:solidFill>
          </a:ln>
        </p:spPr>
        <p:txBody>
          <a:bodyPr wrap="square">
            <a:spAutoFit/>
          </a:bodyPr>
          <a:lstStyle/>
          <a:p>
            <a:pPr marL="228600" indent="-228600">
              <a:buFont typeface="+mj-lt"/>
              <a:buAutoNum type="arabicPeriod" startAt="3"/>
            </a:pPr>
            <a:r>
              <a:rPr lang="el-GR" sz="1200" b="1" i="1" dirty="0">
                <a:solidFill>
                  <a:prstClr val="black"/>
                </a:solidFill>
              </a:rPr>
              <a:t>Ορισμός των διαφορών θερμοκρασίας για την ενεργοποίηση της αντλίας</a:t>
            </a:r>
            <a:r>
              <a:rPr lang="en-US" sz="1200" b="1" i="1" dirty="0">
                <a:solidFill>
                  <a:prstClr val="black"/>
                </a:solidFill>
              </a:rPr>
              <a:t>.</a:t>
            </a:r>
          </a:p>
        </p:txBody>
      </p:sp>
      <p:pic>
        <p:nvPicPr>
          <p:cNvPr id="10" name="Picture 9">
            <a:extLst>
              <a:ext uri="{FF2B5EF4-FFF2-40B4-BE49-F238E27FC236}">
                <a16:creationId xmlns:a16="http://schemas.microsoft.com/office/drawing/2014/main" xmlns="" id="{250F21BB-D9D6-4B68-B000-502717E15AF0}"/>
              </a:ext>
            </a:extLst>
          </p:cNvPr>
          <p:cNvPicPr>
            <a:picLocks noChangeAspect="1"/>
          </p:cNvPicPr>
          <p:nvPr/>
        </p:nvPicPr>
        <p:blipFill rotWithShape="1">
          <a:blip r:embed="rId3"/>
          <a:srcRect r="70324"/>
          <a:stretch/>
        </p:blipFill>
        <p:spPr>
          <a:xfrm>
            <a:off x="7067250" y="2001482"/>
            <a:ext cx="672750" cy="869476"/>
          </a:xfrm>
          <a:prstGeom prst="rect">
            <a:avLst/>
          </a:prstGeom>
        </p:spPr>
      </p:pic>
    </p:spTree>
    <p:extLst>
      <p:ext uri="{BB962C8B-B14F-4D97-AF65-F5344CB8AC3E}">
        <p14:creationId xmlns:p14="http://schemas.microsoft.com/office/powerpoint/2010/main" val="6538116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FA87CD38-D57B-4AD3-B3B8-E09D05768C9D}"/>
              </a:ext>
            </a:extLst>
          </p:cNvPr>
          <p:cNvPicPr>
            <a:picLocks noChangeAspect="1"/>
          </p:cNvPicPr>
          <p:nvPr/>
        </p:nvPicPr>
        <p:blipFill>
          <a:blip r:embed="rId2"/>
          <a:stretch>
            <a:fillRect/>
          </a:stretch>
        </p:blipFill>
        <p:spPr>
          <a:xfrm>
            <a:off x="900000" y="2614872"/>
            <a:ext cx="7825763" cy="3703184"/>
          </a:xfrm>
          <a:prstGeom prst="rect">
            <a:avLst/>
          </a:prstGeom>
          <a:solidFill>
            <a:srgbClr val="FFFF00"/>
          </a:solidFill>
          <a:ln>
            <a:solidFill>
              <a:schemeClr val="tx1"/>
            </a:solidFill>
          </a:ln>
        </p:spPr>
      </p:pic>
      <p:sp>
        <p:nvSpPr>
          <p:cNvPr id="2" name="Title 1">
            <a:extLst>
              <a:ext uri="{FF2B5EF4-FFF2-40B4-BE49-F238E27FC236}">
                <a16:creationId xmlns:a16="http://schemas.microsoft.com/office/drawing/2014/main" xmlns="" id="{BBBF9352-43A6-4D15-90DB-EA2DB925262E}"/>
              </a:ext>
            </a:extLst>
          </p:cNvPr>
          <p:cNvSpPr>
            <a:spLocks noGrp="1"/>
          </p:cNvSpPr>
          <p:nvPr>
            <p:ph type="title"/>
          </p:nvPr>
        </p:nvSpPr>
        <p:spPr/>
        <p:txBody>
          <a:bodyPr/>
          <a:lstStyle/>
          <a:p>
            <a:r>
              <a:rPr lang="en-US" b="1" dirty="0"/>
              <a:t>3. </a:t>
            </a:r>
            <a:r>
              <a:rPr lang="el-GR" b="1" dirty="0" err="1"/>
              <a:t>Διαστασιολόγηση</a:t>
            </a:r>
            <a:r>
              <a:rPr lang="el-GR" b="1" dirty="0"/>
              <a:t> του συστήματος</a:t>
            </a:r>
            <a:endParaRPr lang="en-US" dirty="0"/>
          </a:p>
        </p:txBody>
      </p:sp>
      <p:sp>
        <p:nvSpPr>
          <p:cNvPr id="4" name="Rectangle 3">
            <a:extLst>
              <a:ext uri="{FF2B5EF4-FFF2-40B4-BE49-F238E27FC236}">
                <a16:creationId xmlns:a16="http://schemas.microsoft.com/office/drawing/2014/main" xmlns="" id="{AC67F1D2-5EA2-4D54-98EE-D516625D9659}"/>
              </a:ext>
            </a:extLst>
          </p:cNvPr>
          <p:cNvSpPr/>
          <p:nvPr/>
        </p:nvSpPr>
        <p:spPr>
          <a:xfrm>
            <a:off x="726284" y="1931850"/>
            <a:ext cx="4853716" cy="338554"/>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Ορισμός παραμέτρων συστήματος</a:t>
            </a:r>
            <a:endParaRPr lang="en-US" sz="1600" b="1" dirty="0">
              <a:solidFill>
                <a:prstClr val="black"/>
              </a:solidFill>
            </a:endParaRPr>
          </a:p>
        </p:txBody>
      </p:sp>
      <p:sp>
        <p:nvSpPr>
          <p:cNvPr id="5" name="Rectangle 4">
            <a:extLst>
              <a:ext uri="{FF2B5EF4-FFF2-40B4-BE49-F238E27FC236}">
                <a16:creationId xmlns:a16="http://schemas.microsoft.com/office/drawing/2014/main" xmlns="" id="{193532EF-9845-4F45-B7BD-B99E189F0068}"/>
              </a:ext>
            </a:extLst>
          </p:cNvPr>
          <p:cNvSpPr/>
          <p:nvPr/>
        </p:nvSpPr>
        <p:spPr>
          <a:xfrm>
            <a:off x="468000" y="1419602"/>
            <a:ext cx="8387084" cy="646331"/>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Χρήση λογισμικού προσομοίωσης για γρήγορη ανάλυση και </a:t>
            </a:r>
            <a:r>
              <a:rPr lang="el-GR" b="1" dirty="0" err="1">
                <a:solidFill>
                  <a:prstClr val="black"/>
                </a:solidFill>
                <a:cs typeface="Arial" pitchFamily="34" charset="0"/>
              </a:rPr>
              <a:t>διαστασιολόγηση</a:t>
            </a:r>
            <a:r>
              <a:rPr lang="el-GR" b="1" dirty="0">
                <a:solidFill>
                  <a:prstClr val="black"/>
                </a:solidFill>
                <a:cs typeface="Arial" pitchFamily="34" charset="0"/>
              </a:rPr>
              <a:t> των συστημάτων</a:t>
            </a:r>
            <a:r>
              <a:rPr lang="en-US" b="1" dirty="0">
                <a:solidFill>
                  <a:prstClr val="black"/>
                </a:solidFill>
                <a:cs typeface="Arial" pitchFamily="34" charset="0"/>
              </a:rPr>
              <a:t>.</a:t>
            </a:r>
            <a:endParaRPr lang="en-US" b="1" dirty="0"/>
          </a:p>
        </p:txBody>
      </p:sp>
      <p:sp>
        <p:nvSpPr>
          <p:cNvPr id="6" name="Rectangle 5">
            <a:extLst>
              <a:ext uri="{FF2B5EF4-FFF2-40B4-BE49-F238E27FC236}">
                <a16:creationId xmlns:a16="http://schemas.microsoft.com/office/drawing/2014/main" xmlns="" id="{1D663B11-D132-4F85-A539-E29346535485}"/>
              </a:ext>
            </a:extLst>
          </p:cNvPr>
          <p:cNvSpPr/>
          <p:nvPr/>
        </p:nvSpPr>
        <p:spPr>
          <a:xfrm>
            <a:off x="993296" y="2276317"/>
            <a:ext cx="3578704" cy="338554"/>
          </a:xfrm>
          <a:prstGeom prst="rect">
            <a:avLst/>
          </a:prstGeom>
        </p:spPr>
        <p:txBody>
          <a:bodyPr wrap="square">
            <a:spAutoFit/>
          </a:bodyPr>
          <a:lstStyle/>
          <a:p>
            <a:pPr marL="285750" indent="-285750">
              <a:buFont typeface="Calibri" panose="020F0502020204030204" pitchFamily="34" charset="0"/>
              <a:buChar char="‒"/>
            </a:pPr>
            <a:r>
              <a:rPr lang="el-GR" sz="1600" b="1" dirty="0">
                <a:solidFill>
                  <a:prstClr val="black"/>
                </a:solidFill>
              </a:rPr>
              <a:t>Εξαρτήματα </a:t>
            </a:r>
            <a:r>
              <a:rPr lang="en-US" sz="1600" b="1" dirty="0">
                <a:solidFill>
                  <a:prstClr val="black"/>
                </a:solidFill>
              </a:rPr>
              <a:t>. </a:t>
            </a:r>
            <a:r>
              <a:rPr lang="el-GR" sz="1600" b="1" dirty="0">
                <a:solidFill>
                  <a:prstClr val="black"/>
                </a:solidFill>
              </a:rPr>
              <a:t>Δοχείο νερού</a:t>
            </a:r>
            <a:r>
              <a:rPr lang="en-US" sz="1600" b="1" dirty="0">
                <a:solidFill>
                  <a:prstClr val="black"/>
                </a:solidFill>
              </a:rPr>
              <a:t>.</a:t>
            </a:r>
          </a:p>
        </p:txBody>
      </p:sp>
      <p:sp>
        <p:nvSpPr>
          <p:cNvPr id="14" name="Rectangle 13">
            <a:extLst>
              <a:ext uri="{FF2B5EF4-FFF2-40B4-BE49-F238E27FC236}">
                <a16:creationId xmlns:a16="http://schemas.microsoft.com/office/drawing/2014/main" xmlns="" id="{9DC708B8-15D5-4908-8949-225A66B59C41}"/>
              </a:ext>
            </a:extLst>
          </p:cNvPr>
          <p:cNvSpPr/>
          <p:nvPr/>
        </p:nvSpPr>
        <p:spPr>
          <a:xfrm>
            <a:off x="2910651" y="4550470"/>
            <a:ext cx="1893854" cy="1384995"/>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l-GR" sz="1200" b="1" i="1" dirty="0">
                <a:solidFill>
                  <a:prstClr val="black"/>
                </a:solidFill>
              </a:rPr>
              <a:t>Επιλογή από βάση δεδομένων</a:t>
            </a:r>
            <a:r>
              <a:rPr lang="en-US" sz="1200" b="1" i="1" dirty="0">
                <a:solidFill>
                  <a:prstClr val="black"/>
                </a:solidFill>
              </a:rPr>
              <a:t>.</a:t>
            </a:r>
          </a:p>
          <a:p>
            <a:pPr marL="228600" indent="-228600">
              <a:buFont typeface="+mj-lt"/>
              <a:buAutoNum type="arabicPeriod"/>
            </a:pPr>
            <a:r>
              <a:rPr lang="el-GR" sz="1200" b="1" i="1" dirty="0">
                <a:solidFill>
                  <a:prstClr val="black"/>
                </a:solidFill>
              </a:rPr>
              <a:t>¨Όγκος δεξαμενής</a:t>
            </a:r>
            <a:r>
              <a:rPr lang="en-US" sz="1200" b="1" i="1" dirty="0">
                <a:solidFill>
                  <a:prstClr val="black"/>
                </a:solidFill>
              </a:rPr>
              <a:t>.</a:t>
            </a:r>
          </a:p>
          <a:p>
            <a:pPr marL="228600" indent="-228600">
              <a:buFont typeface="+mj-lt"/>
              <a:buAutoNum type="arabicPeriod"/>
            </a:pPr>
            <a:r>
              <a:rPr lang="el-GR" sz="1200" b="1" i="1" dirty="0">
                <a:solidFill>
                  <a:prstClr val="black"/>
                </a:solidFill>
              </a:rPr>
              <a:t>Δεδομένα απόδοσης</a:t>
            </a:r>
            <a:r>
              <a:rPr lang="en-US" sz="1200" b="1" i="1" dirty="0">
                <a:solidFill>
                  <a:prstClr val="black"/>
                </a:solidFill>
              </a:rPr>
              <a:t>(l</a:t>
            </a:r>
            <a:r>
              <a:rPr lang="el-GR" sz="1200" b="1" i="1" dirty="0">
                <a:solidFill>
                  <a:prstClr val="black"/>
                </a:solidFill>
              </a:rPr>
              <a:t>απώλειες</a:t>
            </a:r>
            <a:r>
              <a:rPr lang="en-US" sz="1200" b="1" i="1" dirty="0">
                <a:solidFill>
                  <a:prstClr val="black"/>
                </a:solidFill>
              </a:rPr>
              <a:t>).</a:t>
            </a:r>
          </a:p>
          <a:p>
            <a:pPr marL="228600" indent="-228600">
              <a:buFont typeface="+mj-lt"/>
              <a:buAutoNum type="arabicPeriod"/>
            </a:pPr>
            <a:r>
              <a:rPr lang="el-GR" sz="1200" b="1" i="1" dirty="0">
                <a:solidFill>
                  <a:prstClr val="black"/>
                </a:solidFill>
              </a:rPr>
              <a:t>Επιλογές</a:t>
            </a:r>
            <a:r>
              <a:rPr lang="en-US" sz="1200" b="1" i="1" dirty="0">
                <a:solidFill>
                  <a:prstClr val="black"/>
                </a:solidFill>
              </a:rPr>
              <a:t> (</a:t>
            </a:r>
            <a:r>
              <a:rPr lang="el-GR" sz="1200" b="1" i="1" dirty="0">
                <a:solidFill>
                  <a:prstClr val="black"/>
                </a:solidFill>
              </a:rPr>
              <a:t>ηλεκτρικό στοιχείο</a:t>
            </a:r>
            <a:r>
              <a:rPr lang="en-US" sz="1200" b="1" i="1" dirty="0">
                <a:solidFill>
                  <a:prstClr val="black"/>
                </a:solidFill>
              </a:rPr>
              <a:t>).</a:t>
            </a:r>
          </a:p>
        </p:txBody>
      </p:sp>
      <p:sp>
        <p:nvSpPr>
          <p:cNvPr id="16" name="Rectangle 15">
            <a:extLst>
              <a:ext uri="{FF2B5EF4-FFF2-40B4-BE49-F238E27FC236}">
                <a16:creationId xmlns:a16="http://schemas.microsoft.com/office/drawing/2014/main" xmlns="" id="{31CE9DA9-B4B7-4303-A849-92CA9615AD34}"/>
              </a:ext>
            </a:extLst>
          </p:cNvPr>
          <p:cNvSpPr/>
          <p:nvPr/>
        </p:nvSpPr>
        <p:spPr>
          <a:xfrm>
            <a:off x="5280612" y="5242967"/>
            <a:ext cx="3383688" cy="830997"/>
          </a:xfrm>
          <a:prstGeom prst="rect">
            <a:avLst/>
          </a:prstGeom>
          <a:solidFill>
            <a:srgbClr val="FFFF00"/>
          </a:solidFill>
          <a:ln>
            <a:solidFill>
              <a:schemeClr val="tx1"/>
            </a:solidFill>
          </a:ln>
        </p:spPr>
        <p:txBody>
          <a:bodyPr wrap="square">
            <a:spAutoFit/>
          </a:bodyPr>
          <a:lstStyle/>
          <a:p>
            <a:pPr marL="228600" indent="-228600">
              <a:buFont typeface="+mj-lt"/>
              <a:buAutoNum type="arabicPeriod" startAt="5"/>
            </a:pPr>
            <a:r>
              <a:rPr lang="el-GR" sz="1200" b="1" i="1" dirty="0">
                <a:solidFill>
                  <a:prstClr val="black"/>
                </a:solidFill>
              </a:rPr>
              <a:t>Έλεγχος δεξαμενής</a:t>
            </a:r>
            <a:r>
              <a:rPr lang="en-US" sz="1200" b="1" i="1" dirty="0">
                <a:solidFill>
                  <a:prstClr val="black"/>
                </a:solidFill>
              </a:rPr>
              <a:t>. </a:t>
            </a:r>
            <a:r>
              <a:rPr lang="el-GR" sz="1200" b="1" i="1" dirty="0">
                <a:solidFill>
                  <a:prstClr val="black"/>
                </a:solidFill>
              </a:rPr>
              <a:t>Επιλογή θερμοκρασίας συστήματος</a:t>
            </a:r>
            <a:r>
              <a:rPr lang="en-US" sz="1200" b="1" i="1" dirty="0">
                <a:solidFill>
                  <a:prstClr val="black"/>
                </a:solidFill>
              </a:rPr>
              <a:t>, </a:t>
            </a:r>
            <a:r>
              <a:rPr lang="el-GR" sz="1200" b="1" i="1" dirty="0">
                <a:solidFill>
                  <a:prstClr val="black"/>
                </a:solidFill>
              </a:rPr>
              <a:t>εναλλαγή θερμοκρασιών για την ενεργοποίηση της βοηθητικής θέρμανσης νερού και ορίου μέγιστης θερμοκρασίας</a:t>
            </a:r>
            <a:r>
              <a:rPr lang="en-US" sz="1200" b="1" i="1" dirty="0">
                <a:solidFill>
                  <a:prstClr val="black"/>
                </a:solidFill>
              </a:rPr>
              <a:t>..</a:t>
            </a:r>
          </a:p>
        </p:txBody>
      </p:sp>
      <p:pic>
        <p:nvPicPr>
          <p:cNvPr id="17" name="Picture 16">
            <a:extLst>
              <a:ext uri="{FF2B5EF4-FFF2-40B4-BE49-F238E27FC236}">
                <a16:creationId xmlns:a16="http://schemas.microsoft.com/office/drawing/2014/main" xmlns="" id="{6FF0186B-9837-4731-8B56-8240056D469B}"/>
              </a:ext>
            </a:extLst>
          </p:cNvPr>
          <p:cNvPicPr>
            <a:picLocks noChangeAspect="1"/>
          </p:cNvPicPr>
          <p:nvPr/>
        </p:nvPicPr>
        <p:blipFill rotWithShape="1">
          <a:blip r:embed="rId3"/>
          <a:srcRect r="70324"/>
          <a:stretch/>
        </p:blipFill>
        <p:spPr>
          <a:xfrm>
            <a:off x="7236000" y="2010856"/>
            <a:ext cx="672750" cy="869476"/>
          </a:xfrm>
          <a:prstGeom prst="rect">
            <a:avLst/>
          </a:prstGeom>
        </p:spPr>
      </p:pic>
    </p:spTree>
    <p:extLst>
      <p:ext uri="{BB962C8B-B14F-4D97-AF65-F5344CB8AC3E}">
        <p14:creationId xmlns:p14="http://schemas.microsoft.com/office/powerpoint/2010/main" val="11749799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F0E124-C667-4075-906F-50AD469BFB73}"/>
              </a:ext>
            </a:extLst>
          </p:cNvPr>
          <p:cNvSpPr>
            <a:spLocks noGrp="1"/>
          </p:cNvSpPr>
          <p:nvPr>
            <p:ph type="title"/>
          </p:nvPr>
        </p:nvSpPr>
        <p:spPr/>
        <p:txBody>
          <a:bodyPr/>
          <a:lstStyle/>
          <a:p>
            <a:r>
              <a:rPr lang="en-US" b="1" dirty="0"/>
              <a:t>3. </a:t>
            </a:r>
            <a:r>
              <a:rPr lang="el-GR" b="1" dirty="0" err="1"/>
              <a:t>Διαστασιολόγηση</a:t>
            </a:r>
            <a:r>
              <a:rPr lang="el-GR" b="1" dirty="0"/>
              <a:t> του συστήματος</a:t>
            </a:r>
            <a:endParaRPr lang="en-US" dirty="0"/>
          </a:p>
        </p:txBody>
      </p:sp>
      <p:sp>
        <p:nvSpPr>
          <p:cNvPr id="4" name="Rectangle 3">
            <a:extLst>
              <a:ext uri="{FF2B5EF4-FFF2-40B4-BE49-F238E27FC236}">
                <a16:creationId xmlns:a16="http://schemas.microsoft.com/office/drawing/2014/main" xmlns="" id="{0730DE7E-82C0-4DB2-81B9-68A89CCDC418}"/>
              </a:ext>
            </a:extLst>
          </p:cNvPr>
          <p:cNvSpPr/>
          <p:nvPr/>
        </p:nvSpPr>
        <p:spPr>
          <a:xfrm>
            <a:off x="726284" y="1931850"/>
            <a:ext cx="4421716" cy="338554"/>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Ορισμός παραμέτρων συστήματος</a:t>
            </a:r>
            <a:endParaRPr lang="en-US" sz="1600" b="1" dirty="0">
              <a:solidFill>
                <a:prstClr val="black"/>
              </a:solidFill>
            </a:endParaRPr>
          </a:p>
        </p:txBody>
      </p:sp>
      <p:sp>
        <p:nvSpPr>
          <p:cNvPr id="5" name="Rectangle 4">
            <a:extLst>
              <a:ext uri="{FF2B5EF4-FFF2-40B4-BE49-F238E27FC236}">
                <a16:creationId xmlns:a16="http://schemas.microsoft.com/office/drawing/2014/main" xmlns="" id="{9D46D7DD-D69F-4E7D-B7E2-197A5C5AACF2}"/>
              </a:ext>
            </a:extLst>
          </p:cNvPr>
          <p:cNvSpPr/>
          <p:nvPr/>
        </p:nvSpPr>
        <p:spPr>
          <a:xfrm>
            <a:off x="345444" y="1377365"/>
            <a:ext cx="8711084" cy="646331"/>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Χρήση λογισμικού προσομοίωσης για γρήγορη ανάλυση και </a:t>
            </a:r>
            <a:r>
              <a:rPr lang="el-GR" b="1" dirty="0" err="1">
                <a:solidFill>
                  <a:prstClr val="black"/>
                </a:solidFill>
                <a:cs typeface="Arial" pitchFamily="34" charset="0"/>
              </a:rPr>
              <a:t>διαστασιολόγηση</a:t>
            </a:r>
            <a:r>
              <a:rPr lang="el-GR" b="1" dirty="0">
                <a:solidFill>
                  <a:prstClr val="black"/>
                </a:solidFill>
                <a:cs typeface="Arial" pitchFamily="34" charset="0"/>
              </a:rPr>
              <a:t> των συστημάτων</a:t>
            </a:r>
            <a:r>
              <a:rPr lang="en-US" b="1" dirty="0">
                <a:solidFill>
                  <a:prstClr val="black"/>
                </a:solidFill>
                <a:cs typeface="Arial" pitchFamily="34" charset="0"/>
              </a:rPr>
              <a:t>.</a:t>
            </a:r>
            <a:endParaRPr lang="en-US" b="1" dirty="0"/>
          </a:p>
        </p:txBody>
      </p:sp>
      <p:sp>
        <p:nvSpPr>
          <p:cNvPr id="6" name="Rectangle 5">
            <a:extLst>
              <a:ext uri="{FF2B5EF4-FFF2-40B4-BE49-F238E27FC236}">
                <a16:creationId xmlns:a16="http://schemas.microsoft.com/office/drawing/2014/main" xmlns="" id="{B1A5014F-119A-4EF0-A8D3-AB497DEC0DDA}"/>
              </a:ext>
            </a:extLst>
          </p:cNvPr>
          <p:cNvSpPr/>
          <p:nvPr/>
        </p:nvSpPr>
        <p:spPr>
          <a:xfrm>
            <a:off x="993296" y="2276317"/>
            <a:ext cx="4874704" cy="338554"/>
          </a:xfrm>
          <a:prstGeom prst="rect">
            <a:avLst/>
          </a:prstGeom>
        </p:spPr>
        <p:txBody>
          <a:bodyPr wrap="square">
            <a:spAutoFit/>
          </a:bodyPr>
          <a:lstStyle/>
          <a:p>
            <a:pPr marL="285750" indent="-285750">
              <a:buFont typeface="Calibri" panose="020F0502020204030204" pitchFamily="34" charset="0"/>
              <a:buChar char="‒"/>
            </a:pPr>
            <a:r>
              <a:rPr lang="el-GR" sz="1600" b="1" dirty="0">
                <a:solidFill>
                  <a:prstClr val="black"/>
                </a:solidFill>
              </a:rPr>
              <a:t>Εξαρτήματα</a:t>
            </a:r>
            <a:r>
              <a:rPr lang="en-US" sz="1600" b="1" dirty="0">
                <a:solidFill>
                  <a:prstClr val="black"/>
                </a:solidFill>
              </a:rPr>
              <a:t>. </a:t>
            </a:r>
            <a:r>
              <a:rPr lang="el-GR" sz="1600" b="1" dirty="0">
                <a:solidFill>
                  <a:prstClr val="black"/>
                </a:solidFill>
              </a:rPr>
              <a:t>Εφεδρικός θερμαντήρας νερού </a:t>
            </a:r>
            <a:r>
              <a:rPr lang="en-US" sz="1600" b="1" dirty="0">
                <a:solidFill>
                  <a:prstClr val="black"/>
                </a:solidFill>
              </a:rPr>
              <a:t>.</a:t>
            </a:r>
          </a:p>
        </p:txBody>
      </p:sp>
      <p:sp>
        <p:nvSpPr>
          <p:cNvPr id="10" name="Rectangle 9">
            <a:extLst>
              <a:ext uri="{FF2B5EF4-FFF2-40B4-BE49-F238E27FC236}">
                <a16:creationId xmlns:a16="http://schemas.microsoft.com/office/drawing/2014/main" xmlns="" id="{176448D5-79BC-4DA9-AF1E-64E8B9F6A953}"/>
              </a:ext>
            </a:extLst>
          </p:cNvPr>
          <p:cNvSpPr/>
          <p:nvPr/>
        </p:nvSpPr>
        <p:spPr>
          <a:xfrm>
            <a:off x="727033" y="5588999"/>
            <a:ext cx="3844967" cy="830997"/>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l-GR" sz="1200" b="1" i="1" dirty="0">
                <a:solidFill>
                  <a:prstClr val="black"/>
                </a:solidFill>
              </a:rPr>
              <a:t>Επιλογή από τη βάση </a:t>
            </a:r>
            <a:r>
              <a:rPr lang="el-GR" sz="1200" b="1" i="1" dirty="0" err="1">
                <a:solidFill>
                  <a:prstClr val="black"/>
                </a:solidFill>
              </a:rPr>
              <a:t>δεδομένω</a:t>
            </a:r>
            <a:r>
              <a:rPr lang="el-GR" sz="1200" b="1" i="1" dirty="0">
                <a:solidFill>
                  <a:prstClr val="black"/>
                </a:solidFill>
              </a:rPr>
              <a:t> </a:t>
            </a:r>
            <a:r>
              <a:rPr lang="en-US" sz="1200" b="1" i="1" dirty="0">
                <a:solidFill>
                  <a:prstClr val="black"/>
                </a:solidFill>
              </a:rPr>
              <a:t>(</a:t>
            </a:r>
            <a:r>
              <a:rPr lang="el-GR" sz="1200" b="1" i="1" dirty="0">
                <a:solidFill>
                  <a:prstClr val="black"/>
                </a:solidFill>
              </a:rPr>
              <a:t>εμπορικά </a:t>
            </a:r>
            <a:r>
              <a:rPr lang="en-US" sz="1200" b="1" i="1" dirty="0">
                <a:solidFill>
                  <a:prstClr val="black"/>
                </a:solidFill>
              </a:rPr>
              <a:t>) </a:t>
            </a:r>
            <a:r>
              <a:rPr lang="el-GR" sz="1200" b="1" i="1" dirty="0">
                <a:solidFill>
                  <a:prstClr val="black"/>
                </a:solidFill>
              </a:rPr>
              <a:t>βάσει της προτεινόμενης ισχύος</a:t>
            </a:r>
            <a:r>
              <a:rPr lang="en-US" sz="1200" b="1" i="1" dirty="0">
                <a:solidFill>
                  <a:prstClr val="black"/>
                </a:solidFill>
              </a:rPr>
              <a:t>: </a:t>
            </a:r>
            <a:r>
              <a:rPr lang="el-GR" sz="1200" b="1" i="1" dirty="0">
                <a:solidFill>
                  <a:prstClr val="black"/>
                </a:solidFill>
              </a:rPr>
              <a:t>μπόιλερ αερίου</a:t>
            </a:r>
            <a:endParaRPr lang="en-US" sz="1200" b="1" i="1" dirty="0">
              <a:solidFill>
                <a:prstClr val="black"/>
              </a:solidFill>
            </a:endParaRPr>
          </a:p>
          <a:p>
            <a:pPr marL="228600" indent="-228600">
              <a:buFont typeface="+mj-lt"/>
              <a:buAutoNum type="arabicPeriod"/>
            </a:pPr>
            <a:r>
              <a:rPr lang="el-GR" sz="1200" b="1" i="1" dirty="0">
                <a:solidFill>
                  <a:prstClr val="black"/>
                </a:solidFill>
              </a:rPr>
              <a:t>Καθορισμός χρόνων λειτουργίας</a:t>
            </a:r>
            <a:r>
              <a:rPr lang="en-US" sz="1200" b="1" i="1" dirty="0">
                <a:solidFill>
                  <a:prstClr val="black"/>
                </a:solidFill>
              </a:rPr>
              <a:t>(</a:t>
            </a:r>
            <a:r>
              <a:rPr lang="el-GR" sz="1200" b="1" i="1" dirty="0">
                <a:solidFill>
                  <a:prstClr val="black"/>
                </a:solidFill>
              </a:rPr>
              <a:t>χρόνος παύσης</a:t>
            </a:r>
            <a:r>
              <a:rPr lang="en-US" sz="1200" b="1" i="1" dirty="0">
                <a:solidFill>
                  <a:prstClr val="black"/>
                </a:solidFill>
              </a:rPr>
              <a:t>, </a:t>
            </a:r>
            <a:r>
              <a:rPr lang="el-GR" sz="1200" b="1" i="1" dirty="0">
                <a:solidFill>
                  <a:prstClr val="black"/>
                </a:solidFill>
              </a:rPr>
              <a:t>ώρες </a:t>
            </a:r>
            <a:r>
              <a:rPr lang="el-GR" sz="1200" b="1" i="1" dirty="0" err="1">
                <a:solidFill>
                  <a:prstClr val="black"/>
                </a:solidFill>
              </a:rPr>
              <a:t>κλπ</a:t>
            </a:r>
            <a:r>
              <a:rPr lang="en-US" sz="1200" b="1" i="1" dirty="0">
                <a:solidFill>
                  <a:prstClr val="black"/>
                </a:solidFill>
              </a:rPr>
              <a:t>.).</a:t>
            </a:r>
          </a:p>
        </p:txBody>
      </p:sp>
      <p:pic>
        <p:nvPicPr>
          <p:cNvPr id="13" name="Picture 12">
            <a:extLst>
              <a:ext uri="{FF2B5EF4-FFF2-40B4-BE49-F238E27FC236}">
                <a16:creationId xmlns:a16="http://schemas.microsoft.com/office/drawing/2014/main" xmlns="" id="{12585865-30E3-4DF0-A8D1-BE3EAD49BFC8}"/>
              </a:ext>
            </a:extLst>
          </p:cNvPr>
          <p:cNvPicPr>
            <a:picLocks noChangeAspect="1"/>
          </p:cNvPicPr>
          <p:nvPr/>
        </p:nvPicPr>
        <p:blipFill>
          <a:blip r:embed="rId2"/>
          <a:stretch>
            <a:fillRect/>
          </a:stretch>
        </p:blipFill>
        <p:spPr>
          <a:xfrm>
            <a:off x="726284" y="2644148"/>
            <a:ext cx="7949404" cy="2882010"/>
          </a:xfrm>
          <a:prstGeom prst="rect">
            <a:avLst/>
          </a:prstGeom>
        </p:spPr>
      </p:pic>
      <p:sp>
        <p:nvSpPr>
          <p:cNvPr id="14" name="Rectangle 13">
            <a:extLst>
              <a:ext uri="{FF2B5EF4-FFF2-40B4-BE49-F238E27FC236}">
                <a16:creationId xmlns:a16="http://schemas.microsoft.com/office/drawing/2014/main" xmlns="" id="{D18A75E3-B5DA-484C-B0F6-7C51402FD6F9}"/>
              </a:ext>
            </a:extLst>
          </p:cNvPr>
          <p:cNvSpPr/>
          <p:nvPr/>
        </p:nvSpPr>
        <p:spPr>
          <a:xfrm>
            <a:off x="4830721" y="5588998"/>
            <a:ext cx="2405279" cy="461665"/>
          </a:xfrm>
          <a:prstGeom prst="rect">
            <a:avLst/>
          </a:prstGeom>
          <a:solidFill>
            <a:srgbClr val="FFFF00"/>
          </a:solidFill>
          <a:ln>
            <a:solidFill>
              <a:schemeClr val="tx1"/>
            </a:solidFill>
          </a:ln>
        </p:spPr>
        <p:txBody>
          <a:bodyPr wrap="square">
            <a:spAutoFit/>
          </a:bodyPr>
          <a:lstStyle/>
          <a:p>
            <a:pPr marL="228600" indent="-228600">
              <a:buFont typeface="+mj-lt"/>
              <a:buAutoNum type="arabicPeriod" startAt="3"/>
            </a:pPr>
            <a:r>
              <a:rPr lang="el-GR" sz="1200" b="1" i="1" dirty="0">
                <a:solidFill>
                  <a:prstClr val="black"/>
                </a:solidFill>
              </a:rPr>
              <a:t>Έλεγχος αποδόσεων του βοηθητικού συστήματος</a:t>
            </a:r>
            <a:endParaRPr lang="en-US" sz="1200" b="1" i="1" dirty="0">
              <a:solidFill>
                <a:prstClr val="black"/>
              </a:solidFill>
            </a:endParaRPr>
          </a:p>
        </p:txBody>
      </p:sp>
      <p:pic>
        <p:nvPicPr>
          <p:cNvPr id="15" name="Picture 14">
            <a:extLst>
              <a:ext uri="{FF2B5EF4-FFF2-40B4-BE49-F238E27FC236}">
                <a16:creationId xmlns:a16="http://schemas.microsoft.com/office/drawing/2014/main" xmlns="" id="{1D52F0B3-33B3-4CFB-92EC-9D40DEF94223}"/>
              </a:ext>
            </a:extLst>
          </p:cNvPr>
          <p:cNvPicPr>
            <a:picLocks noChangeAspect="1"/>
          </p:cNvPicPr>
          <p:nvPr/>
        </p:nvPicPr>
        <p:blipFill rotWithShape="1">
          <a:blip r:embed="rId3"/>
          <a:srcRect r="70324"/>
          <a:stretch/>
        </p:blipFill>
        <p:spPr>
          <a:xfrm>
            <a:off x="7087425" y="2118663"/>
            <a:ext cx="672750" cy="869476"/>
          </a:xfrm>
          <a:prstGeom prst="rect">
            <a:avLst/>
          </a:prstGeom>
        </p:spPr>
      </p:pic>
    </p:spTree>
    <p:extLst>
      <p:ext uri="{BB962C8B-B14F-4D97-AF65-F5344CB8AC3E}">
        <p14:creationId xmlns:p14="http://schemas.microsoft.com/office/powerpoint/2010/main" val="17509818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7F5ED428-B36B-4A94-81B2-9C601734B6F2}"/>
              </a:ext>
            </a:extLst>
          </p:cNvPr>
          <p:cNvPicPr>
            <a:picLocks noChangeAspect="1"/>
          </p:cNvPicPr>
          <p:nvPr/>
        </p:nvPicPr>
        <p:blipFill>
          <a:blip r:embed="rId2"/>
          <a:stretch>
            <a:fillRect/>
          </a:stretch>
        </p:blipFill>
        <p:spPr>
          <a:xfrm>
            <a:off x="2543625" y="2100609"/>
            <a:ext cx="6132376" cy="4225240"/>
          </a:xfrm>
          <a:prstGeom prst="rect">
            <a:avLst/>
          </a:prstGeom>
        </p:spPr>
      </p:pic>
      <p:sp>
        <p:nvSpPr>
          <p:cNvPr id="2" name="Title 1">
            <a:extLst>
              <a:ext uri="{FF2B5EF4-FFF2-40B4-BE49-F238E27FC236}">
                <a16:creationId xmlns:a16="http://schemas.microsoft.com/office/drawing/2014/main" xmlns="" id="{AD3B75D4-7F91-4836-A94D-27665282D61C}"/>
              </a:ext>
            </a:extLst>
          </p:cNvPr>
          <p:cNvSpPr>
            <a:spLocks noGrp="1"/>
          </p:cNvSpPr>
          <p:nvPr>
            <p:ph type="title"/>
          </p:nvPr>
        </p:nvSpPr>
        <p:spPr/>
        <p:txBody>
          <a:bodyPr/>
          <a:lstStyle/>
          <a:p>
            <a:r>
              <a:rPr lang="en-US" b="1" dirty="0"/>
              <a:t>3. </a:t>
            </a:r>
            <a:r>
              <a:rPr lang="el-GR" b="1" dirty="0" err="1"/>
              <a:t>Διαστασιολόγηση</a:t>
            </a:r>
            <a:r>
              <a:rPr lang="el-GR" b="1" dirty="0"/>
              <a:t> του συστήματος</a:t>
            </a:r>
            <a:endParaRPr lang="en-US" dirty="0"/>
          </a:p>
        </p:txBody>
      </p:sp>
      <p:sp>
        <p:nvSpPr>
          <p:cNvPr id="4" name="Rectangle 3">
            <a:extLst>
              <a:ext uri="{FF2B5EF4-FFF2-40B4-BE49-F238E27FC236}">
                <a16:creationId xmlns:a16="http://schemas.microsoft.com/office/drawing/2014/main" xmlns="" id="{782B0C48-7461-4345-A2E6-4F5C16CF92E7}"/>
              </a:ext>
            </a:extLst>
          </p:cNvPr>
          <p:cNvSpPr/>
          <p:nvPr/>
        </p:nvSpPr>
        <p:spPr>
          <a:xfrm>
            <a:off x="726284" y="1931850"/>
            <a:ext cx="2981716" cy="338554"/>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Τρέξιμο του προγράμματος</a:t>
            </a:r>
            <a:r>
              <a:rPr lang="en-US" sz="1600" b="1" dirty="0">
                <a:solidFill>
                  <a:prstClr val="black"/>
                </a:solidFill>
              </a:rPr>
              <a:t>.</a:t>
            </a:r>
          </a:p>
        </p:txBody>
      </p:sp>
      <p:sp>
        <p:nvSpPr>
          <p:cNvPr id="5" name="Rectangle 4">
            <a:extLst>
              <a:ext uri="{FF2B5EF4-FFF2-40B4-BE49-F238E27FC236}">
                <a16:creationId xmlns:a16="http://schemas.microsoft.com/office/drawing/2014/main" xmlns="" id="{40BFF807-D08E-4168-B4E7-03E6C4B19D0F}"/>
              </a:ext>
            </a:extLst>
          </p:cNvPr>
          <p:cNvSpPr/>
          <p:nvPr/>
        </p:nvSpPr>
        <p:spPr>
          <a:xfrm>
            <a:off x="396000" y="1374764"/>
            <a:ext cx="8459084" cy="646331"/>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Χρήση λογισμικού προσομοίωσης για γρήγορη ανάλυση και </a:t>
            </a:r>
            <a:r>
              <a:rPr lang="el-GR" b="1" dirty="0" err="1">
                <a:solidFill>
                  <a:prstClr val="black"/>
                </a:solidFill>
                <a:cs typeface="Arial" pitchFamily="34" charset="0"/>
              </a:rPr>
              <a:t>διαστασιολόγηση</a:t>
            </a:r>
            <a:r>
              <a:rPr lang="el-GR" b="1" dirty="0">
                <a:solidFill>
                  <a:prstClr val="black"/>
                </a:solidFill>
                <a:cs typeface="Arial" pitchFamily="34" charset="0"/>
              </a:rPr>
              <a:t> των συστημάτων</a:t>
            </a:r>
            <a:r>
              <a:rPr lang="en-US" b="1" dirty="0">
                <a:solidFill>
                  <a:prstClr val="black"/>
                </a:solidFill>
                <a:cs typeface="Arial" pitchFamily="34" charset="0"/>
              </a:rPr>
              <a:t>.</a:t>
            </a:r>
            <a:endParaRPr lang="en-US" b="1" dirty="0"/>
          </a:p>
        </p:txBody>
      </p:sp>
      <p:pic>
        <p:nvPicPr>
          <p:cNvPr id="9" name="Picture 8">
            <a:extLst>
              <a:ext uri="{FF2B5EF4-FFF2-40B4-BE49-F238E27FC236}">
                <a16:creationId xmlns:a16="http://schemas.microsoft.com/office/drawing/2014/main" xmlns="" id="{2892A3F7-63C9-41A6-B68B-528460973533}"/>
              </a:ext>
            </a:extLst>
          </p:cNvPr>
          <p:cNvPicPr>
            <a:picLocks noChangeAspect="1"/>
          </p:cNvPicPr>
          <p:nvPr/>
        </p:nvPicPr>
        <p:blipFill rotWithShape="1">
          <a:blip r:embed="rId3"/>
          <a:srcRect r="70324"/>
          <a:stretch/>
        </p:blipFill>
        <p:spPr>
          <a:xfrm>
            <a:off x="7814329" y="2100608"/>
            <a:ext cx="672750" cy="869476"/>
          </a:xfrm>
          <a:prstGeom prst="rect">
            <a:avLst/>
          </a:prstGeom>
        </p:spPr>
      </p:pic>
      <p:sp>
        <p:nvSpPr>
          <p:cNvPr id="10" name="Rectangle 9">
            <a:extLst>
              <a:ext uri="{FF2B5EF4-FFF2-40B4-BE49-F238E27FC236}">
                <a16:creationId xmlns:a16="http://schemas.microsoft.com/office/drawing/2014/main" xmlns="" id="{0EBE226E-05E3-46A5-92CB-1EB1001FD39C}"/>
              </a:ext>
            </a:extLst>
          </p:cNvPr>
          <p:cNvSpPr/>
          <p:nvPr/>
        </p:nvSpPr>
        <p:spPr>
          <a:xfrm>
            <a:off x="828000" y="2320425"/>
            <a:ext cx="2705183" cy="2062103"/>
          </a:xfrm>
          <a:prstGeom prst="rect">
            <a:avLst/>
          </a:prstGeom>
        </p:spPr>
        <p:txBody>
          <a:bodyPr wrap="square">
            <a:spAutoFit/>
          </a:bodyPr>
          <a:lstStyle/>
          <a:p>
            <a:pPr marL="285750" indent="-285750">
              <a:buFont typeface="Calibri" panose="020F0502020204030204" pitchFamily="34" charset="0"/>
              <a:buChar char="‒"/>
            </a:pPr>
            <a:r>
              <a:rPr lang="el-GR" sz="1600" dirty="0">
                <a:solidFill>
                  <a:prstClr val="black"/>
                </a:solidFill>
              </a:rPr>
              <a:t>Μόλις οριστούν όλες οι παράμετροι και οι συνθήκες μπορεί να ξεκινήσει η προσομοίωσή.</a:t>
            </a:r>
            <a:r>
              <a:rPr lang="en-US" sz="1600" dirty="0">
                <a:solidFill>
                  <a:prstClr val="black"/>
                </a:solidFill>
              </a:rPr>
              <a:t> </a:t>
            </a:r>
          </a:p>
          <a:p>
            <a:pPr marL="285750" indent="-285750">
              <a:buFont typeface="Calibri" panose="020F0502020204030204" pitchFamily="34" charset="0"/>
              <a:buChar char="‒"/>
            </a:pPr>
            <a:r>
              <a:rPr lang="el-GR" sz="1600" dirty="0">
                <a:solidFill>
                  <a:prstClr val="black"/>
                </a:solidFill>
              </a:rPr>
              <a:t>Το πρόγραμμα προσφέρει </a:t>
            </a:r>
            <a:r>
              <a:rPr lang="en-US" sz="1600" dirty="0">
                <a:solidFill>
                  <a:prstClr val="black"/>
                </a:solidFill>
              </a:rPr>
              <a:t>: </a:t>
            </a:r>
            <a:r>
              <a:rPr lang="el-GR" sz="1600" dirty="0">
                <a:solidFill>
                  <a:prstClr val="black"/>
                </a:solidFill>
              </a:rPr>
              <a:t>χρόνους προσομοίωσης</a:t>
            </a:r>
            <a:r>
              <a:rPr lang="en-US" sz="1600" dirty="0">
                <a:solidFill>
                  <a:prstClr val="black"/>
                </a:solidFill>
              </a:rPr>
              <a:t>, </a:t>
            </a:r>
            <a:r>
              <a:rPr lang="el-GR" sz="1600" dirty="0">
                <a:solidFill>
                  <a:prstClr val="black"/>
                </a:solidFill>
              </a:rPr>
              <a:t>διαστήματα υπολογισμού</a:t>
            </a:r>
            <a:r>
              <a:rPr lang="en-US" sz="1600" dirty="0">
                <a:solidFill>
                  <a:prstClr val="black"/>
                </a:solidFill>
              </a:rPr>
              <a:t>, </a:t>
            </a:r>
            <a:r>
              <a:rPr lang="el-GR" sz="1600" dirty="0" err="1">
                <a:solidFill>
                  <a:prstClr val="black"/>
                </a:solidFill>
              </a:rPr>
              <a:t>κλπ</a:t>
            </a:r>
            <a:r>
              <a:rPr lang="en-US" sz="1600" dirty="0">
                <a:solidFill>
                  <a:prstClr val="black"/>
                </a:solidFill>
              </a:rPr>
              <a:t>.</a:t>
            </a:r>
          </a:p>
        </p:txBody>
      </p:sp>
    </p:spTree>
    <p:extLst>
      <p:ext uri="{BB962C8B-B14F-4D97-AF65-F5344CB8AC3E}">
        <p14:creationId xmlns:p14="http://schemas.microsoft.com/office/powerpoint/2010/main" val="36042120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2178AA-B12A-465D-8874-62F4F7D047FB}"/>
              </a:ext>
            </a:extLst>
          </p:cNvPr>
          <p:cNvSpPr>
            <a:spLocks noGrp="1"/>
          </p:cNvSpPr>
          <p:nvPr>
            <p:ph type="title"/>
          </p:nvPr>
        </p:nvSpPr>
        <p:spPr/>
        <p:txBody>
          <a:bodyPr/>
          <a:lstStyle/>
          <a:p>
            <a:r>
              <a:rPr lang="en-US" b="1" dirty="0"/>
              <a:t>3. </a:t>
            </a:r>
            <a:r>
              <a:rPr lang="el-GR" b="1" dirty="0" err="1"/>
              <a:t>Διαστασιολόγηση</a:t>
            </a:r>
            <a:r>
              <a:rPr lang="el-GR" b="1" dirty="0"/>
              <a:t> του συστήματος</a:t>
            </a:r>
            <a:endParaRPr lang="en-US" dirty="0"/>
          </a:p>
        </p:txBody>
      </p:sp>
      <p:sp>
        <p:nvSpPr>
          <p:cNvPr id="4" name="Rectangle 3">
            <a:extLst>
              <a:ext uri="{FF2B5EF4-FFF2-40B4-BE49-F238E27FC236}">
                <a16:creationId xmlns:a16="http://schemas.microsoft.com/office/drawing/2014/main" xmlns="" id="{28832B22-1114-4F63-8B15-3BD34F9CABF7}"/>
              </a:ext>
            </a:extLst>
          </p:cNvPr>
          <p:cNvSpPr/>
          <p:nvPr/>
        </p:nvSpPr>
        <p:spPr>
          <a:xfrm>
            <a:off x="726284" y="1931850"/>
            <a:ext cx="3701716" cy="338554"/>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Ανάλυση των αποτελεσμάτων </a:t>
            </a:r>
            <a:r>
              <a:rPr lang="en-US" sz="1600" b="1" dirty="0">
                <a:solidFill>
                  <a:prstClr val="black"/>
                </a:solidFill>
              </a:rPr>
              <a:t>.</a:t>
            </a:r>
          </a:p>
        </p:txBody>
      </p:sp>
      <p:sp>
        <p:nvSpPr>
          <p:cNvPr id="5" name="Rectangle 4">
            <a:extLst>
              <a:ext uri="{FF2B5EF4-FFF2-40B4-BE49-F238E27FC236}">
                <a16:creationId xmlns:a16="http://schemas.microsoft.com/office/drawing/2014/main" xmlns="" id="{3DF7700B-2CDA-415E-A9C9-9F7C7E87F6F7}"/>
              </a:ext>
            </a:extLst>
          </p:cNvPr>
          <p:cNvSpPr/>
          <p:nvPr/>
        </p:nvSpPr>
        <p:spPr>
          <a:xfrm>
            <a:off x="396000" y="1341000"/>
            <a:ext cx="8531084" cy="646331"/>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Χρήση λογισμικού προσομοίωσης για γρήγορη ανάλυση και </a:t>
            </a:r>
            <a:r>
              <a:rPr lang="el-GR" b="1" dirty="0" err="1">
                <a:solidFill>
                  <a:prstClr val="black"/>
                </a:solidFill>
                <a:cs typeface="Arial" pitchFamily="34" charset="0"/>
              </a:rPr>
              <a:t>διαστασιολόγηση</a:t>
            </a:r>
            <a:r>
              <a:rPr lang="el-GR" b="1" dirty="0">
                <a:solidFill>
                  <a:prstClr val="black"/>
                </a:solidFill>
                <a:cs typeface="Arial" pitchFamily="34" charset="0"/>
              </a:rPr>
              <a:t> των συστημάτων</a:t>
            </a:r>
            <a:r>
              <a:rPr lang="en-US" b="1" dirty="0">
                <a:solidFill>
                  <a:prstClr val="black"/>
                </a:solidFill>
                <a:cs typeface="Arial" pitchFamily="34" charset="0"/>
              </a:rPr>
              <a:t>.</a:t>
            </a:r>
            <a:endParaRPr lang="en-US" b="1" dirty="0"/>
          </a:p>
        </p:txBody>
      </p:sp>
      <p:sp>
        <p:nvSpPr>
          <p:cNvPr id="6" name="Rectangle 5">
            <a:extLst>
              <a:ext uri="{FF2B5EF4-FFF2-40B4-BE49-F238E27FC236}">
                <a16:creationId xmlns:a16="http://schemas.microsoft.com/office/drawing/2014/main" xmlns="" id="{7CC69739-E5BE-4BEE-99D2-3601D7E742BA}"/>
              </a:ext>
            </a:extLst>
          </p:cNvPr>
          <p:cNvSpPr/>
          <p:nvPr/>
        </p:nvSpPr>
        <p:spPr>
          <a:xfrm>
            <a:off x="252000" y="2349000"/>
            <a:ext cx="2376000" cy="2308324"/>
          </a:xfrm>
          <a:prstGeom prst="rect">
            <a:avLst/>
          </a:prstGeom>
        </p:spPr>
        <p:txBody>
          <a:bodyPr wrap="square">
            <a:spAutoFit/>
          </a:bodyPr>
          <a:lstStyle/>
          <a:p>
            <a:pPr marL="285750" indent="-285750">
              <a:buFont typeface="Calibri" panose="020F0502020204030204" pitchFamily="34" charset="0"/>
              <a:buChar char="‒"/>
            </a:pPr>
            <a:r>
              <a:rPr lang="el-GR" sz="1600" dirty="0">
                <a:solidFill>
                  <a:prstClr val="black"/>
                </a:solidFill>
              </a:rPr>
              <a:t>Τα αποτελέσματα  μπορούν να παραχθούν στην οθόνη ή μέσω αυτοματοποιημένης αναφοράς για εκτίμηση</a:t>
            </a:r>
            <a:r>
              <a:rPr lang="en-US" sz="1600" dirty="0">
                <a:solidFill>
                  <a:prstClr val="black"/>
                </a:solidFill>
              </a:rPr>
              <a:t>.</a:t>
            </a:r>
          </a:p>
          <a:p>
            <a:pPr marL="285750" indent="-285750">
              <a:buFont typeface="Calibri" panose="020F0502020204030204" pitchFamily="34" charset="0"/>
              <a:buChar char="‒"/>
            </a:pPr>
            <a:r>
              <a:rPr lang="el-GR" sz="1600" dirty="0">
                <a:solidFill>
                  <a:prstClr val="black"/>
                </a:solidFill>
              </a:rPr>
              <a:t>Αποσπάσματα της αναφοράς</a:t>
            </a:r>
            <a:r>
              <a:rPr lang="en-US" sz="1600" dirty="0">
                <a:solidFill>
                  <a:prstClr val="black"/>
                </a:solidFill>
              </a:rPr>
              <a:t>.</a:t>
            </a:r>
          </a:p>
        </p:txBody>
      </p:sp>
      <p:pic>
        <p:nvPicPr>
          <p:cNvPr id="7" name="Picture 6">
            <a:extLst>
              <a:ext uri="{FF2B5EF4-FFF2-40B4-BE49-F238E27FC236}">
                <a16:creationId xmlns:a16="http://schemas.microsoft.com/office/drawing/2014/main" xmlns="" id="{AD8262AC-373F-4B37-8763-47DAEE2256A2}"/>
              </a:ext>
            </a:extLst>
          </p:cNvPr>
          <p:cNvPicPr>
            <a:picLocks noChangeAspect="1"/>
          </p:cNvPicPr>
          <p:nvPr/>
        </p:nvPicPr>
        <p:blipFill>
          <a:blip r:embed="rId2"/>
          <a:stretch>
            <a:fillRect/>
          </a:stretch>
        </p:blipFill>
        <p:spPr>
          <a:xfrm>
            <a:off x="2696349" y="2315527"/>
            <a:ext cx="6195651" cy="4068846"/>
          </a:xfrm>
          <a:prstGeom prst="rect">
            <a:avLst/>
          </a:prstGeom>
        </p:spPr>
      </p:pic>
      <p:pic>
        <p:nvPicPr>
          <p:cNvPr id="8" name="Picture 7">
            <a:extLst>
              <a:ext uri="{FF2B5EF4-FFF2-40B4-BE49-F238E27FC236}">
                <a16:creationId xmlns:a16="http://schemas.microsoft.com/office/drawing/2014/main" xmlns="" id="{AC5349BE-F737-4060-94CF-6CC2AAAAA196}"/>
              </a:ext>
            </a:extLst>
          </p:cNvPr>
          <p:cNvPicPr>
            <a:picLocks noChangeAspect="1"/>
          </p:cNvPicPr>
          <p:nvPr/>
        </p:nvPicPr>
        <p:blipFill rotWithShape="1">
          <a:blip r:embed="rId3"/>
          <a:srcRect r="70324"/>
          <a:stretch/>
        </p:blipFill>
        <p:spPr>
          <a:xfrm>
            <a:off x="1784684" y="5436249"/>
            <a:ext cx="672750" cy="869476"/>
          </a:xfrm>
          <a:prstGeom prst="rect">
            <a:avLst/>
          </a:prstGeom>
        </p:spPr>
      </p:pic>
    </p:spTree>
    <p:extLst>
      <p:ext uri="{BB962C8B-B14F-4D97-AF65-F5344CB8AC3E}">
        <p14:creationId xmlns:p14="http://schemas.microsoft.com/office/powerpoint/2010/main" val="19100560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2F3870-0690-404F-AA91-0D7497F8D67D}"/>
              </a:ext>
            </a:extLst>
          </p:cNvPr>
          <p:cNvSpPr>
            <a:spLocks noGrp="1"/>
          </p:cNvSpPr>
          <p:nvPr>
            <p:ph type="title"/>
          </p:nvPr>
        </p:nvSpPr>
        <p:spPr/>
        <p:txBody>
          <a:bodyPr/>
          <a:lstStyle/>
          <a:p>
            <a:r>
              <a:rPr lang="en-US" b="1" dirty="0"/>
              <a:t>3. </a:t>
            </a:r>
            <a:r>
              <a:rPr lang="el-GR" b="1" dirty="0" err="1"/>
              <a:t>Διαστασιολόγηση</a:t>
            </a:r>
            <a:r>
              <a:rPr lang="el-GR" b="1" dirty="0"/>
              <a:t> του συστήματος</a:t>
            </a:r>
            <a:endParaRPr lang="en-US" dirty="0"/>
          </a:p>
        </p:txBody>
      </p:sp>
      <p:sp>
        <p:nvSpPr>
          <p:cNvPr id="4" name="Rectangle 3">
            <a:extLst>
              <a:ext uri="{FF2B5EF4-FFF2-40B4-BE49-F238E27FC236}">
                <a16:creationId xmlns:a16="http://schemas.microsoft.com/office/drawing/2014/main" xmlns="" id="{0C2CBEF1-1F3F-4D6D-B31B-7808F45C7AD0}"/>
              </a:ext>
            </a:extLst>
          </p:cNvPr>
          <p:cNvSpPr/>
          <p:nvPr/>
        </p:nvSpPr>
        <p:spPr>
          <a:xfrm>
            <a:off x="726284" y="1931850"/>
            <a:ext cx="4421716" cy="338554"/>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Ανάλυση των αποτελεσμάτων</a:t>
            </a:r>
            <a:r>
              <a:rPr lang="en-US" sz="1600" b="1" dirty="0">
                <a:solidFill>
                  <a:prstClr val="black"/>
                </a:solidFill>
              </a:rPr>
              <a:t>.</a:t>
            </a:r>
          </a:p>
        </p:txBody>
      </p:sp>
      <p:sp>
        <p:nvSpPr>
          <p:cNvPr id="5" name="Rectangle 4">
            <a:extLst>
              <a:ext uri="{FF2B5EF4-FFF2-40B4-BE49-F238E27FC236}">
                <a16:creationId xmlns:a16="http://schemas.microsoft.com/office/drawing/2014/main" xmlns="" id="{B67842B3-69EC-4713-91BB-10672587971B}"/>
              </a:ext>
            </a:extLst>
          </p:cNvPr>
          <p:cNvSpPr/>
          <p:nvPr/>
        </p:nvSpPr>
        <p:spPr>
          <a:xfrm>
            <a:off x="396000" y="1412643"/>
            <a:ext cx="8819084" cy="646331"/>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Χρήση λογισμικού προσομοίωσης για γρήγορη ανάλυση και </a:t>
            </a:r>
            <a:r>
              <a:rPr lang="el-GR" b="1" dirty="0" err="1">
                <a:solidFill>
                  <a:prstClr val="black"/>
                </a:solidFill>
                <a:cs typeface="Arial" pitchFamily="34" charset="0"/>
              </a:rPr>
              <a:t>διαστασιολόγηση</a:t>
            </a:r>
            <a:r>
              <a:rPr lang="el-GR" b="1" dirty="0">
                <a:solidFill>
                  <a:prstClr val="black"/>
                </a:solidFill>
                <a:cs typeface="Arial" pitchFamily="34" charset="0"/>
              </a:rPr>
              <a:t> των συστημάτων</a:t>
            </a:r>
            <a:r>
              <a:rPr lang="en-US" b="1" dirty="0">
                <a:solidFill>
                  <a:prstClr val="black"/>
                </a:solidFill>
                <a:cs typeface="Arial" pitchFamily="34" charset="0"/>
              </a:rPr>
              <a:t>.</a:t>
            </a:r>
            <a:endParaRPr lang="en-US" b="1" dirty="0"/>
          </a:p>
        </p:txBody>
      </p:sp>
      <p:pic>
        <p:nvPicPr>
          <p:cNvPr id="6" name="Picture 5">
            <a:extLst>
              <a:ext uri="{FF2B5EF4-FFF2-40B4-BE49-F238E27FC236}">
                <a16:creationId xmlns:a16="http://schemas.microsoft.com/office/drawing/2014/main" xmlns="" id="{A5707A0A-2E45-4428-B1B5-16C9A336ADB6}"/>
              </a:ext>
            </a:extLst>
          </p:cNvPr>
          <p:cNvPicPr>
            <a:picLocks noChangeAspect="1"/>
          </p:cNvPicPr>
          <p:nvPr/>
        </p:nvPicPr>
        <p:blipFill>
          <a:blip r:embed="rId2"/>
          <a:stretch>
            <a:fillRect/>
          </a:stretch>
        </p:blipFill>
        <p:spPr>
          <a:xfrm>
            <a:off x="726284" y="2239879"/>
            <a:ext cx="6300000" cy="4100142"/>
          </a:xfrm>
          <a:prstGeom prst="rect">
            <a:avLst/>
          </a:prstGeom>
        </p:spPr>
      </p:pic>
      <p:sp>
        <p:nvSpPr>
          <p:cNvPr id="7" name="Rectangle 6">
            <a:extLst>
              <a:ext uri="{FF2B5EF4-FFF2-40B4-BE49-F238E27FC236}">
                <a16:creationId xmlns:a16="http://schemas.microsoft.com/office/drawing/2014/main" xmlns="" id="{D434F9C4-2E38-4E3D-8568-A80639F0B1C3}"/>
              </a:ext>
            </a:extLst>
          </p:cNvPr>
          <p:cNvSpPr/>
          <p:nvPr/>
        </p:nvSpPr>
        <p:spPr>
          <a:xfrm>
            <a:off x="7001159" y="2358588"/>
            <a:ext cx="1685641" cy="830997"/>
          </a:xfrm>
          <a:prstGeom prst="rect">
            <a:avLst/>
          </a:prstGeom>
        </p:spPr>
        <p:txBody>
          <a:bodyPr wrap="square">
            <a:spAutoFit/>
          </a:bodyPr>
          <a:lstStyle/>
          <a:p>
            <a:pPr marL="285750" indent="-285750">
              <a:buFont typeface="Calibri" panose="020F0502020204030204" pitchFamily="34" charset="0"/>
              <a:buChar char="‒"/>
            </a:pPr>
            <a:r>
              <a:rPr lang="el-GR" sz="1600" dirty="0">
                <a:solidFill>
                  <a:prstClr val="black"/>
                </a:solidFill>
              </a:rPr>
              <a:t>Αποσπάσματα της αναφοράς</a:t>
            </a:r>
            <a:r>
              <a:rPr lang="en-US" sz="1600" dirty="0">
                <a:solidFill>
                  <a:prstClr val="black"/>
                </a:solidFill>
              </a:rPr>
              <a:t>.</a:t>
            </a:r>
          </a:p>
        </p:txBody>
      </p:sp>
      <p:pic>
        <p:nvPicPr>
          <p:cNvPr id="8" name="Picture 7">
            <a:extLst>
              <a:ext uri="{FF2B5EF4-FFF2-40B4-BE49-F238E27FC236}">
                <a16:creationId xmlns:a16="http://schemas.microsoft.com/office/drawing/2014/main" xmlns="" id="{3BBA21A6-1F3F-42B4-8096-7AD27D797962}"/>
              </a:ext>
            </a:extLst>
          </p:cNvPr>
          <p:cNvPicPr>
            <a:picLocks noChangeAspect="1"/>
          </p:cNvPicPr>
          <p:nvPr/>
        </p:nvPicPr>
        <p:blipFill rotWithShape="1">
          <a:blip r:embed="rId3"/>
          <a:srcRect r="70324"/>
          <a:stretch/>
        </p:blipFill>
        <p:spPr>
          <a:xfrm>
            <a:off x="6973634" y="5439249"/>
            <a:ext cx="672750" cy="869476"/>
          </a:xfrm>
          <a:prstGeom prst="rect">
            <a:avLst/>
          </a:prstGeom>
        </p:spPr>
      </p:pic>
    </p:spTree>
    <p:extLst>
      <p:ext uri="{BB962C8B-B14F-4D97-AF65-F5344CB8AC3E}">
        <p14:creationId xmlns:p14="http://schemas.microsoft.com/office/powerpoint/2010/main" val="2088663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FD1EC2-70D7-45BC-A479-0C0EA3216781}"/>
              </a:ext>
            </a:extLst>
          </p:cNvPr>
          <p:cNvSpPr>
            <a:spLocks noGrp="1"/>
          </p:cNvSpPr>
          <p:nvPr>
            <p:ph type="title"/>
          </p:nvPr>
        </p:nvSpPr>
        <p:spPr/>
        <p:txBody>
          <a:bodyPr/>
          <a:lstStyle/>
          <a:p>
            <a:r>
              <a:rPr lang="en-US" b="1" dirty="0"/>
              <a:t>1. </a:t>
            </a:r>
            <a:r>
              <a:rPr lang="en-US" b="1" dirty="0">
                <a:solidFill>
                  <a:prstClr val="black"/>
                </a:solidFill>
                <a:cs typeface="Arial" pitchFamily="34" charset="0"/>
              </a:rPr>
              <a:t>DSHW. </a:t>
            </a:r>
            <a:r>
              <a:rPr lang="el-GR" b="1" dirty="0">
                <a:solidFill>
                  <a:prstClr val="black"/>
                </a:solidFill>
                <a:cs typeface="Arial" pitchFamily="34" charset="0"/>
              </a:rPr>
              <a:t>Γενικές Τεχνικές Προδιαγραφές</a:t>
            </a:r>
            <a:endParaRPr lang="en-US" dirty="0"/>
          </a:p>
        </p:txBody>
      </p:sp>
      <p:sp>
        <p:nvSpPr>
          <p:cNvPr id="4" name="TextBox 3">
            <a:extLst>
              <a:ext uri="{FF2B5EF4-FFF2-40B4-BE49-F238E27FC236}">
                <a16:creationId xmlns:a16="http://schemas.microsoft.com/office/drawing/2014/main" xmlns="" id="{BC43FB0B-5053-467E-B44A-8951E144EABF}"/>
              </a:ext>
            </a:extLst>
          </p:cNvPr>
          <p:cNvSpPr txBox="1"/>
          <p:nvPr/>
        </p:nvSpPr>
        <p:spPr>
          <a:xfrm>
            <a:off x="756000" y="1926332"/>
            <a:ext cx="7955084" cy="4524315"/>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t>Προσανατολισμός</a:t>
            </a:r>
            <a:r>
              <a:rPr lang="en-US" sz="1600" b="1" dirty="0"/>
              <a:t>. </a:t>
            </a:r>
            <a:r>
              <a:rPr lang="el-GR" sz="1600" dirty="0"/>
              <a:t>Από την έρευνα και τη βιομηχανική εμπειρία, επαγγελματίες και δημόσιους οργανισμούς σε εθνικό ή περιφερειακό επίπεδο </a:t>
            </a:r>
            <a:r>
              <a:rPr lang="en-US" sz="1600" dirty="0"/>
              <a:t>(</a:t>
            </a:r>
            <a:r>
              <a:rPr lang="el-GR" sz="1600" dirty="0"/>
              <a:t>τοποθεσία</a:t>
            </a:r>
            <a:r>
              <a:rPr lang="en-US" sz="1600" dirty="0"/>
              <a:t>, </a:t>
            </a:r>
            <a:r>
              <a:rPr lang="el-GR" sz="1600" dirty="0"/>
              <a:t>κλίμα</a:t>
            </a:r>
            <a:r>
              <a:rPr lang="en-US" sz="1600" dirty="0"/>
              <a:t> </a:t>
            </a:r>
            <a:r>
              <a:rPr lang="el-GR" sz="1600" dirty="0"/>
              <a:t>και καταναλωτικές συνήθειες</a:t>
            </a:r>
            <a:r>
              <a:rPr lang="en-US" sz="1600" dirty="0"/>
              <a:t>):</a:t>
            </a:r>
          </a:p>
          <a:p>
            <a:pPr marL="742950" lvl="1" indent="-285750">
              <a:buFont typeface="Calibri" panose="020F0502020204030204" pitchFamily="34" charset="0"/>
              <a:buChar char="‒"/>
            </a:pPr>
            <a:r>
              <a:rPr lang="el-GR" sz="1600" dirty="0"/>
              <a:t>Μια χρήσιμη σύγκριση</a:t>
            </a:r>
            <a:r>
              <a:rPr lang="en-US" sz="1600" dirty="0"/>
              <a:t>. </a:t>
            </a:r>
            <a:r>
              <a:rPr lang="el-GR" sz="1600" dirty="0"/>
              <a:t>Ένα δοχείο </a:t>
            </a:r>
            <a:r>
              <a:rPr lang="en-US" sz="1600" dirty="0"/>
              <a:t> 300 L </a:t>
            </a:r>
            <a:r>
              <a:rPr lang="el-GR" sz="1600" dirty="0"/>
              <a:t>απαιτεί ισχύ το μέγιστο</a:t>
            </a:r>
            <a:r>
              <a:rPr lang="en-US" sz="1600" dirty="0"/>
              <a:t> 4-5kW</a:t>
            </a:r>
            <a:r>
              <a:rPr lang="el-GR" sz="1600" dirty="0"/>
              <a:t> και μπορεί να καλύψει τις ανάγκες ενός σπιτιού 6 ατόμων.</a:t>
            </a:r>
          </a:p>
          <a:p>
            <a:pPr marL="742950" lvl="1" indent="-285750">
              <a:buFont typeface="Calibri" panose="020F0502020204030204" pitchFamily="34" charset="0"/>
              <a:buChar char="‒"/>
            </a:pPr>
            <a:r>
              <a:rPr lang="el-GR" sz="1600" dirty="0"/>
              <a:t>Απεικόνιση του μικρού συστήματος</a:t>
            </a:r>
            <a:r>
              <a:rPr lang="en-US" sz="1600" dirty="0"/>
              <a:t>. </a:t>
            </a:r>
            <a:r>
              <a:rPr lang="el-GR" sz="1600" dirty="0"/>
              <a:t>Χωρητικότητα</a:t>
            </a:r>
            <a:r>
              <a:rPr lang="en-US" sz="1600" dirty="0"/>
              <a:t>: 100 to 150 L </a:t>
            </a:r>
            <a:r>
              <a:rPr lang="el-GR" sz="1600" dirty="0"/>
              <a:t>/ ημέρα</a:t>
            </a:r>
            <a:r>
              <a:rPr lang="en-US" sz="1600" dirty="0"/>
              <a:t>; </a:t>
            </a:r>
            <a:r>
              <a:rPr lang="el-GR" sz="1600" dirty="0"/>
              <a:t>Μπορεί να διαθέσει </a:t>
            </a:r>
            <a:r>
              <a:rPr lang="en-US" sz="1600" dirty="0"/>
              <a:t>100 to 150 </a:t>
            </a:r>
            <a:r>
              <a:rPr lang="el-GR" sz="1600" dirty="0" err="1"/>
              <a:t>λτ</a:t>
            </a:r>
            <a:r>
              <a:rPr lang="el-GR" sz="1600" dirty="0"/>
              <a:t>. Ζεστού νερού/ ημέρα στους </a:t>
            </a:r>
            <a:r>
              <a:rPr lang="en-US" sz="1600" dirty="0"/>
              <a:t> 60 C</a:t>
            </a:r>
            <a:r>
              <a:rPr lang="el-GR" sz="1600" dirty="0"/>
              <a:t>. Επάρκεια για </a:t>
            </a:r>
            <a:r>
              <a:rPr lang="en-US" sz="1600" dirty="0"/>
              <a:t>3 </a:t>
            </a:r>
            <a:r>
              <a:rPr lang="el-GR" sz="1600" dirty="0"/>
              <a:t>έως</a:t>
            </a:r>
            <a:r>
              <a:rPr lang="en-US" sz="1600" dirty="0"/>
              <a:t> 4 </a:t>
            </a:r>
            <a:r>
              <a:rPr lang="el-GR" sz="1600" dirty="0"/>
              <a:t>άτομα</a:t>
            </a:r>
            <a:r>
              <a:rPr lang="en-US" sz="1600" dirty="0"/>
              <a:t>.</a:t>
            </a:r>
          </a:p>
          <a:p>
            <a:pPr marL="742950" lvl="1" indent="-285750">
              <a:buFont typeface="Calibri" panose="020F0502020204030204" pitchFamily="34" charset="0"/>
              <a:buChar char="‒"/>
            </a:pPr>
            <a:r>
              <a:rPr lang="el-GR" sz="1600" dirty="0"/>
              <a:t>Απεικόνιση μεγάλου συστήματος</a:t>
            </a:r>
            <a:r>
              <a:rPr lang="en-US" sz="1600" dirty="0"/>
              <a:t>. </a:t>
            </a:r>
            <a:endParaRPr lang="el-GR" sz="1600" dirty="0"/>
          </a:p>
          <a:p>
            <a:pPr lvl="1"/>
            <a:r>
              <a:rPr lang="el-GR" sz="1600" dirty="0"/>
              <a:t>        </a:t>
            </a:r>
            <a:r>
              <a:rPr lang="en-US" sz="1600" dirty="0"/>
              <a:t>300 to 500 L/</a:t>
            </a:r>
            <a:r>
              <a:rPr lang="el-GR" sz="1600" dirty="0"/>
              <a:t>ημέρα</a:t>
            </a:r>
            <a:r>
              <a:rPr lang="en-US" sz="1600" dirty="0"/>
              <a:t>, </a:t>
            </a:r>
            <a:r>
              <a:rPr lang="el-GR" sz="1600" dirty="0"/>
              <a:t>ζεστό νερό για 6-</a:t>
            </a:r>
            <a:r>
              <a:rPr lang="en-US" sz="1600" dirty="0"/>
              <a:t>10</a:t>
            </a:r>
            <a:r>
              <a:rPr lang="el-GR" sz="1600" dirty="0"/>
              <a:t> άτομα</a:t>
            </a:r>
            <a:r>
              <a:rPr lang="en-US" sz="1600" dirty="0"/>
              <a:t>.</a:t>
            </a:r>
          </a:p>
          <a:p>
            <a:pPr marL="742950" lvl="1" indent="-285750">
              <a:buFont typeface="Calibri" panose="020F0502020204030204" pitchFamily="34" charset="0"/>
              <a:buChar char="‒"/>
            </a:pPr>
            <a:r>
              <a:rPr lang="el-GR" sz="1600" dirty="0"/>
              <a:t>Συλλογή ηλιακής ενέργειας</a:t>
            </a:r>
            <a:r>
              <a:rPr lang="en-US" sz="1600" dirty="0"/>
              <a:t>(</a:t>
            </a:r>
            <a:r>
              <a:rPr lang="el-GR" sz="1600" dirty="0"/>
              <a:t>ενεργό τμήμα</a:t>
            </a:r>
            <a:r>
              <a:rPr lang="en-US" sz="1600" dirty="0"/>
              <a:t>).</a:t>
            </a:r>
            <a:endParaRPr lang="el-GR" sz="1600" dirty="0"/>
          </a:p>
          <a:p>
            <a:pPr lvl="1"/>
            <a:r>
              <a:rPr lang="el-GR" sz="1600" dirty="0"/>
              <a:t>      </a:t>
            </a:r>
            <a:r>
              <a:rPr lang="en-US" sz="1600" dirty="0"/>
              <a:t> </a:t>
            </a:r>
            <a:r>
              <a:rPr lang="el-GR" sz="1600" dirty="0"/>
              <a:t>Επίπεδοι συλλέκτες και σωλήνες κενού</a:t>
            </a:r>
            <a:r>
              <a:rPr lang="en-US" sz="1600" dirty="0"/>
              <a:t>. </a:t>
            </a:r>
            <a:endParaRPr lang="el-GR" sz="1600" dirty="0"/>
          </a:p>
          <a:p>
            <a:pPr lvl="1"/>
            <a:r>
              <a:rPr lang="el-GR" sz="1600" dirty="0"/>
              <a:t>      Ένα τυπικό σύστημα για 4 άτομα έχει </a:t>
            </a:r>
            <a:r>
              <a:rPr lang="en-US" sz="1600" dirty="0"/>
              <a:t>3-4m² </a:t>
            </a:r>
            <a:endParaRPr lang="el-GR" sz="1600" dirty="0"/>
          </a:p>
          <a:p>
            <a:pPr lvl="1"/>
            <a:r>
              <a:rPr lang="el-GR" sz="1600" dirty="0"/>
              <a:t>      Επίπεδων συλλεκτών</a:t>
            </a:r>
            <a:r>
              <a:rPr lang="en-US" sz="1600" dirty="0"/>
              <a:t>, </a:t>
            </a:r>
            <a:r>
              <a:rPr lang="el-GR" sz="1600" dirty="0"/>
              <a:t>δοχείο </a:t>
            </a:r>
            <a:r>
              <a:rPr lang="en-US" sz="1600" dirty="0"/>
              <a:t> 150 L </a:t>
            </a:r>
            <a:r>
              <a:rPr lang="el-GR" sz="1600" dirty="0"/>
              <a:t>και συλλέγει </a:t>
            </a:r>
          </a:p>
          <a:p>
            <a:pPr lvl="1"/>
            <a:r>
              <a:rPr lang="el-GR" sz="1600" dirty="0"/>
              <a:t>      μέχρι </a:t>
            </a:r>
            <a:r>
              <a:rPr lang="en-US" sz="1600" dirty="0"/>
              <a:t> 1000 – 1500 kWh </a:t>
            </a:r>
            <a:r>
              <a:rPr lang="el-GR" sz="1600" dirty="0"/>
              <a:t>ετησίως</a:t>
            </a:r>
            <a:r>
              <a:rPr lang="en-US" sz="1600" dirty="0"/>
              <a:t>. </a:t>
            </a:r>
          </a:p>
          <a:p>
            <a:pPr marL="719138" lvl="2"/>
            <a:r>
              <a:rPr lang="el-GR" sz="1600" dirty="0"/>
              <a:t>Ένας συλλέκτης σωλήνων κενού με </a:t>
            </a:r>
            <a:r>
              <a:rPr lang="en-US" sz="1600" dirty="0"/>
              <a:t>20-</a:t>
            </a:r>
            <a:r>
              <a:rPr lang="el-GR" sz="1600" dirty="0"/>
              <a:t>σωλήνες</a:t>
            </a:r>
            <a:r>
              <a:rPr lang="en-US" sz="1600" dirty="0"/>
              <a:t> </a:t>
            </a:r>
          </a:p>
          <a:p>
            <a:pPr marL="719138" lvl="2"/>
            <a:r>
              <a:rPr lang="el-GR" sz="1600" dirty="0"/>
              <a:t>παρέχει ζεστό νερό για 1-3 άτομα. </a:t>
            </a:r>
            <a:r>
              <a:rPr lang="en-US" sz="1600" dirty="0"/>
              <a:t> </a:t>
            </a:r>
          </a:p>
          <a:p>
            <a:pPr marL="742950" lvl="1" indent="-285750">
              <a:buFont typeface="Calibri" panose="020F0502020204030204" pitchFamily="34" charset="0"/>
              <a:buChar char="‒"/>
            </a:pPr>
            <a:endParaRPr lang="en-US" sz="1600" b="1" dirty="0"/>
          </a:p>
        </p:txBody>
      </p:sp>
      <p:sp>
        <p:nvSpPr>
          <p:cNvPr id="6" name="Rectangle 5">
            <a:extLst>
              <a:ext uri="{FF2B5EF4-FFF2-40B4-BE49-F238E27FC236}">
                <a16:creationId xmlns:a16="http://schemas.microsoft.com/office/drawing/2014/main" xmlns="" id="{26EB0D7F-3C07-447C-BB9C-37C48513E4F0}"/>
              </a:ext>
            </a:extLst>
          </p:cNvPr>
          <p:cNvSpPr/>
          <p:nvPr/>
        </p:nvSpPr>
        <p:spPr>
          <a:xfrm>
            <a:off x="432916" y="1557000"/>
            <a:ext cx="8171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Αρχές</a:t>
            </a:r>
            <a:r>
              <a:rPr lang="en-US" b="1" dirty="0">
                <a:solidFill>
                  <a:prstClr val="black"/>
                </a:solidFill>
                <a:cs typeface="Arial" pitchFamily="34" charset="0"/>
              </a:rPr>
              <a:t>.</a:t>
            </a:r>
            <a:endParaRPr lang="en-US" b="1" dirty="0"/>
          </a:p>
        </p:txBody>
      </p:sp>
      <p:pic>
        <p:nvPicPr>
          <p:cNvPr id="8" name="Picture 7" descr="The roof of a building&#10;&#10;Description generated with very high confidence">
            <a:extLst>
              <a:ext uri="{FF2B5EF4-FFF2-40B4-BE49-F238E27FC236}">
                <a16:creationId xmlns:a16="http://schemas.microsoft.com/office/drawing/2014/main" xmlns="" id="{59D929EA-7CEE-4E30-8417-D806F4A434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4883" y="4005000"/>
            <a:ext cx="3001917" cy="2088000"/>
          </a:xfrm>
          <a:prstGeom prst="rect">
            <a:avLst/>
          </a:prstGeom>
          <a:ln>
            <a:solidFill>
              <a:schemeClr val="tx1"/>
            </a:solidFill>
          </a:ln>
        </p:spPr>
      </p:pic>
    </p:spTree>
    <p:extLst>
      <p:ext uri="{BB962C8B-B14F-4D97-AF65-F5344CB8AC3E}">
        <p14:creationId xmlns:p14="http://schemas.microsoft.com/office/powerpoint/2010/main" val="24841728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543A46-A0CA-4BC0-88AB-FACFCE864462}"/>
              </a:ext>
            </a:extLst>
          </p:cNvPr>
          <p:cNvSpPr>
            <a:spLocks noGrp="1"/>
          </p:cNvSpPr>
          <p:nvPr>
            <p:ph type="title"/>
          </p:nvPr>
        </p:nvSpPr>
        <p:spPr/>
        <p:txBody>
          <a:bodyPr/>
          <a:lstStyle/>
          <a:p>
            <a:r>
              <a:rPr lang="en-US" b="1" dirty="0"/>
              <a:t>3. </a:t>
            </a:r>
            <a:r>
              <a:rPr lang="el-GR" b="1" dirty="0" err="1"/>
              <a:t>Διαστασιολόγηση</a:t>
            </a:r>
            <a:r>
              <a:rPr lang="el-GR" b="1" dirty="0"/>
              <a:t> του συστήματος</a:t>
            </a:r>
            <a:endParaRPr lang="en-US" dirty="0"/>
          </a:p>
        </p:txBody>
      </p:sp>
      <p:sp>
        <p:nvSpPr>
          <p:cNvPr id="4" name="Rectangle 3">
            <a:extLst>
              <a:ext uri="{FF2B5EF4-FFF2-40B4-BE49-F238E27FC236}">
                <a16:creationId xmlns:a16="http://schemas.microsoft.com/office/drawing/2014/main" xmlns="" id="{611E50E1-34FE-4D3E-A026-2F6D2A680D38}"/>
              </a:ext>
            </a:extLst>
          </p:cNvPr>
          <p:cNvSpPr/>
          <p:nvPr/>
        </p:nvSpPr>
        <p:spPr>
          <a:xfrm>
            <a:off x="726284" y="1931850"/>
            <a:ext cx="3676966" cy="338554"/>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Ανάλυση των αποτελεσμάτων</a:t>
            </a:r>
            <a:r>
              <a:rPr lang="en-US" sz="1600" b="1" dirty="0">
                <a:solidFill>
                  <a:prstClr val="black"/>
                </a:solidFill>
              </a:rPr>
              <a:t>.</a:t>
            </a:r>
          </a:p>
        </p:txBody>
      </p:sp>
      <p:sp>
        <p:nvSpPr>
          <p:cNvPr id="5" name="Rectangle 4">
            <a:extLst>
              <a:ext uri="{FF2B5EF4-FFF2-40B4-BE49-F238E27FC236}">
                <a16:creationId xmlns:a16="http://schemas.microsoft.com/office/drawing/2014/main" xmlns="" id="{0729B059-7B87-4EE6-A28F-18349B5DAD57}"/>
              </a:ext>
            </a:extLst>
          </p:cNvPr>
          <p:cNvSpPr/>
          <p:nvPr/>
        </p:nvSpPr>
        <p:spPr>
          <a:xfrm>
            <a:off x="432916" y="1385067"/>
            <a:ext cx="8711084" cy="646331"/>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Χρήση λογισμικού προσομοίωσης για γρήγορη ανάλυση και </a:t>
            </a:r>
            <a:r>
              <a:rPr lang="el-GR" b="1" dirty="0" err="1">
                <a:solidFill>
                  <a:prstClr val="black"/>
                </a:solidFill>
                <a:cs typeface="Arial" pitchFamily="34" charset="0"/>
              </a:rPr>
              <a:t>διαστασιολόγηση</a:t>
            </a:r>
            <a:r>
              <a:rPr lang="el-GR" b="1" dirty="0">
                <a:solidFill>
                  <a:prstClr val="black"/>
                </a:solidFill>
                <a:cs typeface="Arial" pitchFamily="34" charset="0"/>
              </a:rPr>
              <a:t> των συστημάτων</a:t>
            </a:r>
            <a:r>
              <a:rPr lang="en-US" b="1" dirty="0">
                <a:solidFill>
                  <a:prstClr val="black"/>
                </a:solidFill>
                <a:cs typeface="Arial" pitchFamily="34" charset="0"/>
              </a:rPr>
              <a:t>.</a:t>
            </a:r>
            <a:endParaRPr lang="en-US" b="1" dirty="0"/>
          </a:p>
        </p:txBody>
      </p:sp>
      <p:sp>
        <p:nvSpPr>
          <p:cNvPr id="6" name="Rectangle 5">
            <a:extLst>
              <a:ext uri="{FF2B5EF4-FFF2-40B4-BE49-F238E27FC236}">
                <a16:creationId xmlns:a16="http://schemas.microsoft.com/office/drawing/2014/main" xmlns="" id="{9773A066-5298-4701-BB40-DF31A6316B47}"/>
              </a:ext>
            </a:extLst>
          </p:cNvPr>
          <p:cNvSpPr/>
          <p:nvPr/>
        </p:nvSpPr>
        <p:spPr>
          <a:xfrm>
            <a:off x="827999" y="2349000"/>
            <a:ext cx="4248001" cy="1569660"/>
          </a:xfrm>
          <a:prstGeom prst="rect">
            <a:avLst/>
          </a:prstGeom>
        </p:spPr>
        <p:txBody>
          <a:bodyPr wrap="square">
            <a:spAutoFit/>
          </a:bodyPr>
          <a:lstStyle/>
          <a:p>
            <a:pPr marL="285750" indent="-285750">
              <a:buFont typeface="Calibri" panose="020F0502020204030204" pitchFamily="34" charset="0"/>
              <a:buChar char="‒"/>
            </a:pPr>
            <a:r>
              <a:rPr lang="el-GR" sz="1600" dirty="0">
                <a:solidFill>
                  <a:prstClr val="black"/>
                </a:solidFill>
              </a:rPr>
              <a:t>Το σύστημα μπορεί να ελεγχθεί επαναλαμβανόμενα σύμφωνα και με τις εκτιμήσεις </a:t>
            </a:r>
            <a:r>
              <a:rPr lang="en-US" sz="1600" dirty="0">
                <a:solidFill>
                  <a:prstClr val="black"/>
                </a:solidFill>
              </a:rPr>
              <a:t>. </a:t>
            </a:r>
          </a:p>
          <a:p>
            <a:pPr marL="285750" indent="-285750">
              <a:buFont typeface="Calibri" panose="020F0502020204030204" pitchFamily="34" charset="0"/>
              <a:buChar char="‒"/>
            </a:pPr>
            <a:r>
              <a:rPr lang="el-GR" sz="1600" dirty="0">
                <a:solidFill>
                  <a:prstClr val="black"/>
                </a:solidFill>
              </a:rPr>
              <a:t>Ο σχεδιαστής μπορεί να αλλάξει παραμέτρους και στοιχεία ώστε να επιτευχθούν οι στόχοι. </a:t>
            </a:r>
            <a:endParaRPr lang="en-US" sz="1600" dirty="0">
              <a:solidFill>
                <a:prstClr val="black"/>
              </a:solidFill>
            </a:endParaRPr>
          </a:p>
        </p:txBody>
      </p:sp>
      <p:pic>
        <p:nvPicPr>
          <p:cNvPr id="7" name="Picture 6">
            <a:extLst>
              <a:ext uri="{FF2B5EF4-FFF2-40B4-BE49-F238E27FC236}">
                <a16:creationId xmlns:a16="http://schemas.microsoft.com/office/drawing/2014/main" xmlns="" id="{93E9A375-7E5B-496D-B8D4-7DB05C5A9255}"/>
              </a:ext>
            </a:extLst>
          </p:cNvPr>
          <p:cNvPicPr>
            <a:picLocks noChangeAspect="1"/>
          </p:cNvPicPr>
          <p:nvPr/>
        </p:nvPicPr>
        <p:blipFill>
          <a:blip r:embed="rId2"/>
          <a:stretch>
            <a:fillRect/>
          </a:stretch>
        </p:blipFill>
        <p:spPr>
          <a:xfrm>
            <a:off x="5160277" y="2015725"/>
            <a:ext cx="3496361" cy="4293000"/>
          </a:xfrm>
          <a:prstGeom prst="rect">
            <a:avLst/>
          </a:prstGeom>
        </p:spPr>
      </p:pic>
      <p:pic>
        <p:nvPicPr>
          <p:cNvPr id="8" name="Picture 7">
            <a:extLst>
              <a:ext uri="{FF2B5EF4-FFF2-40B4-BE49-F238E27FC236}">
                <a16:creationId xmlns:a16="http://schemas.microsoft.com/office/drawing/2014/main" xmlns="" id="{BB9371DE-AD56-4D65-8BB9-3C50B076F0D3}"/>
              </a:ext>
            </a:extLst>
          </p:cNvPr>
          <p:cNvPicPr>
            <a:picLocks noChangeAspect="1"/>
          </p:cNvPicPr>
          <p:nvPr/>
        </p:nvPicPr>
        <p:blipFill rotWithShape="1">
          <a:blip r:embed="rId3"/>
          <a:srcRect r="70324"/>
          <a:stretch/>
        </p:blipFill>
        <p:spPr>
          <a:xfrm>
            <a:off x="4403250" y="5439249"/>
            <a:ext cx="672750" cy="869476"/>
          </a:xfrm>
          <a:prstGeom prst="rect">
            <a:avLst/>
          </a:prstGeom>
        </p:spPr>
      </p:pic>
    </p:spTree>
    <p:extLst>
      <p:ext uri="{BB962C8B-B14F-4D97-AF65-F5344CB8AC3E}">
        <p14:creationId xmlns:p14="http://schemas.microsoft.com/office/powerpoint/2010/main" val="2229388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101756-FEBD-473C-8C06-5666D43278B7}"/>
              </a:ext>
            </a:extLst>
          </p:cNvPr>
          <p:cNvSpPr>
            <a:spLocks noGrp="1"/>
          </p:cNvSpPr>
          <p:nvPr>
            <p:ph type="title"/>
          </p:nvPr>
        </p:nvSpPr>
        <p:spPr/>
        <p:txBody>
          <a:bodyPr/>
          <a:lstStyle/>
          <a:p>
            <a:r>
              <a:rPr lang="en-US" b="1" dirty="0"/>
              <a:t>3. </a:t>
            </a:r>
            <a:r>
              <a:rPr lang="el-GR" b="1" dirty="0"/>
              <a:t>Εκτίμηση κόστους </a:t>
            </a:r>
            <a:endParaRPr lang="en-US" dirty="0"/>
          </a:p>
        </p:txBody>
      </p:sp>
      <p:sp>
        <p:nvSpPr>
          <p:cNvPr id="4" name="Rectangle 3">
            <a:extLst>
              <a:ext uri="{FF2B5EF4-FFF2-40B4-BE49-F238E27FC236}">
                <a16:creationId xmlns:a16="http://schemas.microsoft.com/office/drawing/2014/main" xmlns="" id="{E9E0270F-721B-4F0A-B61C-EBD8EB11990B}"/>
              </a:ext>
            </a:extLst>
          </p:cNvPr>
          <p:cNvSpPr/>
          <p:nvPr/>
        </p:nvSpPr>
        <p:spPr>
          <a:xfrm>
            <a:off x="432916" y="1557000"/>
            <a:ext cx="6947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Τα οικονομικά στοιχεία για μια οικονομική ανάλυση.</a:t>
            </a:r>
            <a:endParaRPr lang="en-US" b="1" dirty="0"/>
          </a:p>
        </p:txBody>
      </p:sp>
      <p:sp>
        <p:nvSpPr>
          <p:cNvPr id="5" name="Rectangle 4">
            <a:extLst>
              <a:ext uri="{FF2B5EF4-FFF2-40B4-BE49-F238E27FC236}">
                <a16:creationId xmlns:a16="http://schemas.microsoft.com/office/drawing/2014/main" xmlns="" id="{05C7CD04-768C-4AA4-A38C-CEB5E5F30DEC}"/>
              </a:ext>
            </a:extLst>
          </p:cNvPr>
          <p:cNvSpPr/>
          <p:nvPr/>
        </p:nvSpPr>
        <p:spPr>
          <a:xfrm>
            <a:off x="726284" y="1913188"/>
            <a:ext cx="7949404" cy="4031873"/>
          </a:xfrm>
          <a:prstGeom prst="rect">
            <a:avLst/>
          </a:prstGeom>
        </p:spPr>
        <p:txBody>
          <a:bodyPr wrap="square">
            <a:spAutoFit/>
          </a:bodyPr>
          <a:lstStyle/>
          <a:p>
            <a:pPr marL="285750" indent="-285750">
              <a:buFont typeface="Wingdings" panose="05000000000000000000" pitchFamily="2" charset="2"/>
              <a:buChar char="§"/>
            </a:pPr>
            <a:r>
              <a:rPr lang="el-GR" sz="1600" dirty="0">
                <a:solidFill>
                  <a:prstClr val="black"/>
                </a:solidFill>
              </a:rPr>
              <a:t>Η επένδυση αυτή για ένα τέτοιο σύστημα πρέπει αν ελεγχθεί ως </a:t>
            </a:r>
          </a:p>
          <a:p>
            <a:r>
              <a:rPr lang="el-GR" sz="1600" dirty="0">
                <a:solidFill>
                  <a:prstClr val="black"/>
                </a:solidFill>
              </a:rPr>
              <a:t>       προς την βιωσιμότητα του .</a:t>
            </a:r>
            <a:r>
              <a:rPr lang="en-US" sz="1600" dirty="0">
                <a:solidFill>
                  <a:prstClr val="black"/>
                </a:solidFill>
              </a:rPr>
              <a:t> </a:t>
            </a:r>
            <a:endParaRPr lang="el-GR" sz="1600" dirty="0">
              <a:solidFill>
                <a:prstClr val="black"/>
              </a:solidFill>
            </a:endParaRPr>
          </a:p>
          <a:p>
            <a:pPr marL="285750" indent="-285750">
              <a:buFont typeface="Wingdings" panose="05000000000000000000" pitchFamily="2" charset="2"/>
              <a:buChar char="§"/>
            </a:pPr>
            <a:r>
              <a:rPr lang="el-GR" sz="1600" dirty="0">
                <a:solidFill>
                  <a:prstClr val="black"/>
                </a:solidFill>
              </a:rPr>
              <a:t>Η οικονομική ανάλυση αναφέρεται στην εκτίμηση του  κόστους του κύκλου ζωής του </a:t>
            </a:r>
            <a:r>
              <a:rPr lang="el-GR" sz="1600" dirty="0" err="1">
                <a:solidFill>
                  <a:prstClr val="black"/>
                </a:solidFill>
              </a:rPr>
              <a:t>ηλιοθερμικού</a:t>
            </a:r>
            <a:r>
              <a:rPr lang="el-GR" sz="1600" dirty="0">
                <a:solidFill>
                  <a:prstClr val="black"/>
                </a:solidFill>
              </a:rPr>
              <a:t> συστήματος</a:t>
            </a:r>
            <a:r>
              <a:rPr lang="en-US" sz="1600" dirty="0">
                <a:solidFill>
                  <a:prstClr val="black"/>
                </a:solidFill>
              </a:rPr>
              <a:t>.</a:t>
            </a:r>
            <a:r>
              <a:rPr lang="el-GR" sz="1600" dirty="0">
                <a:solidFill>
                  <a:prstClr val="black"/>
                </a:solidFill>
              </a:rPr>
              <a:t> </a:t>
            </a:r>
          </a:p>
          <a:p>
            <a:pPr marL="285750" indent="-285750">
              <a:buFont typeface="Wingdings" panose="05000000000000000000" pitchFamily="2" charset="2"/>
              <a:buChar char="§"/>
            </a:pPr>
            <a:r>
              <a:rPr lang="el-GR" sz="1600" dirty="0">
                <a:solidFill>
                  <a:prstClr val="black"/>
                </a:solidFill>
              </a:rPr>
              <a:t>Σύμφωνα με αυτή τη διαδικασία </a:t>
            </a:r>
            <a:r>
              <a:rPr lang="en-US" sz="1600" dirty="0">
                <a:solidFill>
                  <a:prstClr val="black"/>
                </a:solidFill>
              </a:rPr>
              <a:t>, </a:t>
            </a:r>
            <a:r>
              <a:rPr lang="el-GR" sz="1600" dirty="0">
                <a:solidFill>
                  <a:prstClr val="black"/>
                </a:solidFill>
              </a:rPr>
              <a:t>υπάρχουν πολλοί παράγοντες που πρέπει να λαμβάνονται υπόψη</a:t>
            </a:r>
            <a:r>
              <a:rPr lang="en-US" sz="1600" dirty="0">
                <a:solidFill>
                  <a:prstClr val="black"/>
                </a:solidFill>
              </a:rPr>
              <a:t>: </a:t>
            </a:r>
          </a:p>
          <a:p>
            <a:pPr marL="541338" lvl="1" indent="-285750">
              <a:buFont typeface="Calibri" panose="020F0502020204030204" pitchFamily="34" charset="0"/>
              <a:buChar char="‒"/>
            </a:pPr>
            <a:r>
              <a:rPr lang="el-GR" sz="1600" i="1" dirty="0">
                <a:solidFill>
                  <a:prstClr val="black"/>
                </a:solidFill>
              </a:rPr>
              <a:t>Αρχικό κόστος</a:t>
            </a:r>
            <a:r>
              <a:rPr lang="en-US" sz="1600" i="1" dirty="0">
                <a:solidFill>
                  <a:prstClr val="black"/>
                </a:solidFill>
              </a:rPr>
              <a:t>. </a:t>
            </a:r>
            <a:r>
              <a:rPr lang="el-GR" sz="1600" dirty="0">
                <a:solidFill>
                  <a:prstClr val="black"/>
                </a:solidFill>
              </a:rPr>
              <a:t>Διαθέσιμη τεχνολογία και κόστος εγκατάστασης</a:t>
            </a:r>
            <a:r>
              <a:rPr lang="en-US" sz="1600" dirty="0">
                <a:solidFill>
                  <a:prstClr val="black"/>
                </a:solidFill>
              </a:rPr>
              <a:t>.</a:t>
            </a:r>
          </a:p>
          <a:p>
            <a:pPr marL="541338" lvl="1" indent="-285750">
              <a:buFont typeface="Calibri" panose="020F0502020204030204" pitchFamily="34" charset="0"/>
              <a:buChar char="‒"/>
            </a:pPr>
            <a:r>
              <a:rPr lang="el-GR" sz="1600" i="1" dirty="0">
                <a:solidFill>
                  <a:prstClr val="black"/>
                </a:solidFill>
              </a:rPr>
              <a:t>Επιτόκια</a:t>
            </a:r>
            <a:r>
              <a:rPr lang="en-US" sz="1600" i="1" dirty="0">
                <a:solidFill>
                  <a:prstClr val="black"/>
                </a:solidFill>
              </a:rPr>
              <a:t>. </a:t>
            </a:r>
            <a:r>
              <a:rPr lang="el-GR" sz="1600" dirty="0">
                <a:solidFill>
                  <a:prstClr val="black"/>
                </a:solidFill>
              </a:rPr>
              <a:t>Σε περίπτωση δανείου. </a:t>
            </a:r>
            <a:endParaRPr lang="en-US" sz="1600" dirty="0">
              <a:solidFill>
                <a:prstClr val="black"/>
              </a:solidFill>
            </a:endParaRPr>
          </a:p>
          <a:p>
            <a:pPr marL="541338" lvl="1" indent="-285750">
              <a:buFont typeface="Calibri" panose="020F0502020204030204" pitchFamily="34" charset="0"/>
              <a:buChar char="‒"/>
            </a:pPr>
            <a:r>
              <a:rPr lang="el-GR" sz="1600" i="1" dirty="0">
                <a:solidFill>
                  <a:prstClr val="black"/>
                </a:solidFill>
              </a:rPr>
              <a:t>Πληθωρισμός</a:t>
            </a:r>
            <a:r>
              <a:rPr lang="en-US" sz="1600" i="1" dirty="0">
                <a:solidFill>
                  <a:prstClr val="black"/>
                </a:solidFill>
              </a:rPr>
              <a:t>. </a:t>
            </a:r>
            <a:r>
              <a:rPr lang="el-GR" sz="1600" dirty="0">
                <a:solidFill>
                  <a:prstClr val="black"/>
                </a:solidFill>
              </a:rPr>
              <a:t>Επηρεάζει το κόστος του χρήματος .</a:t>
            </a:r>
          </a:p>
          <a:p>
            <a:pPr marL="541338" lvl="1" indent="-285750">
              <a:buFont typeface="Calibri" panose="020F0502020204030204" pitchFamily="34" charset="0"/>
              <a:buChar char="‒"/>
            </a:pPr>
            <a:r>
              <a:rPr lang="el-GR" sz="1600" i="1" dirty="0">
                <a:solidFill>
                  <a:prstClr val="black"/>
                </a:solidFill>
              </a:rPr>
              <a:t>Συντελεστής ηλεκτρικής ενέργειας/καυσίμου. Μείωση του  αντίστοιχου κόστους κατανάλωσης καυσίμου</a:t>
            </a:r>
            <a:endParaRPr lang="en-US" sz="1600" dirty="0">
              <a:solidFill>
                <a:prstClr val="black"/>
              </a:solidFill>
            </a:endParaRPr>
          </a:p>
          <a:p>
            <a:pPr marL="541338" lvl="1" indent="-285750">
              <a:buFont typeface="Calibri" panose="020F0502020204030204" pitchFamily="34" charset="0"/>
              <a:buChar char="‒"/>
            </a:pPr>
            <a:r>
              <a:rPr lang="el-GR" sz="1600" i="1" dirty="0">
                <a:solidFill>
                  <a:prstClr val="black"/>
                </a:solidFill>
              </a:rPr>
              <a:t>Διάρκεια ζωής του συστήματος</a:t>
            </a:r>
            <a:r>
              <a:rPr lang="en-US" sz="1600" i="1" dirty="0">
                <a:solidFill>
                  <a:prstClr val="black"/>
                </a:solidFill>
              </a:rPr>
              <a:t>. </a:t>
            </a:r>
            <a:r>
              <a:rPr lang="el-GR" sz="1600" i="1" dirty="0">
                <a:solidFill>
                  <a:prstClr val="black"/>
                </a:solidFill>
              </a:rPr>
              <a:t>Θεωρητικό μέσο  </a:t>
            </a:r>
            <a:r>
              <a:rPr lang="en-US" sz="1600" dirty="0">
                <a:solidFill>
                  <a:prstClr val="black"/>
                </a:solidFill>
              </a:rPr>
              <a:t>15 </a:t>
            </a:r>
            <a:r>
              <a:rPr lang="el-GR" sz="1600" dirty="0">
                <a:solidFill>
                  <a:prstClr val="black"/>
                </a:solidFill>
              </a:rPr>
              <a:t>έτη</a:t>
            </a:r>
            <a:r>
              <a:rPr lang="en-US" sz="1600" i="1" dirty="0">
                <a:solidFill>
                  <a:prstClr val="black"/>
                </a:solidFill>
              </a:rPr>
              <a:t>.</a:t>
            </a:r>
          </a:p>
          <a:p>
            <a:pPr marL="541338" lvl="1" indent="-285750">
              <a:buFont typeface="Calibri" panose="020F0502020204030204" pitchFamily="34" charset="0"/>
              <a:buChar char="‒"/>
            </a:pPr>
            <a:r>
              <a:rPr lang="el-GR" sz="1600" i="1" dirty="0" err="1">
                <a:solidFill>
                  <a:prstClr val="black"/>
                </a:solidFill>
              </a:rPr>
              <a:t>Κόστοι</a:t>
            </a:r>
            <a:r>
              <a:rPr lang="el-GR" sz="1600" i="1" dirty="0">
                <a:solidFill>
                  <a:prstClr val="black"/>
                </a:solidFill>
              </a:rPr>
              <a:t> λειτουργίας και συντήρησης</a:t>
            </a:r>
            <a:r>
              <a:rPr lang="en-US" sz="1600" i="1" dirty="0">
                <a:solidFill>
                  <a:prstClr val="black"/>
                </a:solidFill>
              </a:rPr>
              <a:t>. </a:t>
            </a:r>
            <a:r>
              <a:rPr lang="el-GR" sz="1600" i="1" dirty="0">
                <a:solidFill>
                  <a:prstClr val="black"/>
                </a:solidFill>
              </a:rPr>
              <a:t>Κανονική και περιοδική συντήρηση</a:t>
            </a:r>
            <a:r>
              <a:rPr lang="en-US" sz="1600" dirty="0">
                <a:solidFill>
                  <a:prstClr val="black"/>
                </a:solidFill>
              </a:rPr>
              <a:t>. </a:t>
            </a:r>
          </a:p>
          <a:p>
            <a:pPr marL="541338" lvl="1" indent="-285750">
              <a:buFont typeface="Calibri" panose="020F0502020204030204" pitchFamily="34" charset="0"/>
              <a:buChar char="‒"/>
            </a:pPr>
            <a:r>
              <a:rPr lang="el-GR" sz="1600" i="1" dirty="0">
                <a:solidFill>
                  <a:prstClr val="black"/>
                </a:solidFill>
              </a:rPr>
              <a:t>Επιδοτήσεις</a:t>
            </a:r>
            <a:r>
              <a:rPr lang="en-US" sz="1600" i="1" dirty="0">
                <a:solidFill>
                  <a:prstClr val="black"/>
                </a:solidFill>
              </a:rPr>
              <a:t>. </a:t>
            </a:r>
            <a:r>
              <a:rPr lang="el-GR" sz="1600" i="1" dirty="0">
                <a:solidFill>
                  <a:prstClr val="black"/>
                </a:solidFill>
              </a:rPr>
              <a:t>Όλα τα είδη επιδότησης</a:t>
            </a:r>
            <a:endParaRPr lang="en-US" sz="1600" dirty="0">
              <a:solidFill>
                <a:prstClr val="black"/>
              </a:solidFill>
            </a:endParaRPr>
          </a:p>
          <a:p>
            <a:pPr marL="541338" lvl="1" indent="-285750">
              <a:buFont typeface="Wingdings" panose="05000000000000000000" pitchFamily="2" charset="2"/>
              <a:buChar char="§"/>
            </a:pPr>
            <a:r>
              <a:rPr lang="el-GR" sz="1600" dirty="0">
                <a:solidFill>
                  <a:prstClr val="black"/>
                </a:solidFill>
              </a:rPr>
              <a:t>Όλοι αυτοί οι παράμετροι επηρεάζονται από τον πληθωρισμό </a:t>
            </a:r>
            <a:r>
              <a:rPr lang="el-GR" sz="1600" b="1" dirty="0">
                <a:solidFill>
                  <a:prstClr val="black"/>
                </a:solidFill>
              </a:rPr>
              <a:t>στην οικονομία , τις πολιτικές των κυβερνήσεων, ταρίφα ηλεκτρική ενέργειας </a:t>
            </a:r>
            <a:r>
              <a:rPr lang="el-GR" sz="1600" b="1" dirty="0" err="1">
                <a:solidFill>
                  <a:prstClr val="black"/>
                </a:solidFill>
              </a:rPr>
              <a:t>κλπ</a:t>
            </a:r>
            <a:r>
              <a:rPr lang="el-GR" sz="1600" b="1" dirty="0">
                <a:solidFill>
                  <a:prstClr val="black"/>
                </a:solidFill>
              </a:rPr>
              <a:t> </a:t>
            </a:r>
          </a:p>
        </p:txBody>
      </p:sp>
      <p:pic>
        <p:nvPicPr>
          <p:cNvPr id="7" name="Picture 6" descr="A group of people sitting at a table&#10;&#10;Description generated with high confidence">
            <a:extLst>
              <a:ext uri="{FF2B5EF4-FFF2-40B4-BE49-F238E27FC236}">
                <a16:creationId xmlns:a16="http://schemas.microsoft.com/office/drawing/2014/main" xmlns="" id="{41E0CDF4-A49E-4412-A754-4487B6CA5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3538" y="951060"/>
            <a:ext cx="2185823" cy="1554363"/>
          </a:xfrm>
          <a:prstGeom prst="rect">
            <a:avLst/>
          </a:prstGeom>
          <a:ln>
            <a:solidFill>
              <a:schemeClr val="tx1"/>
            </a:solidFill>
          </a:ln>
        </p:spPr>
      </p:pic>
    </p:spTree>
    <p:extLst>
      <p:ext uri="{BB962C8B-B14F-4D97-AF65-F5344CB8AC3E}">
        <p14:creationId xmlns:p14="http://schemas.microsoft.com/office/powerpoint/2010/main" val="3318178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FBD04A-E43B-4795-A3C6-F0857629534F}"/>
              </a:ext>
            </a:extLst>
          </p:cNvPr>
          <p:cNvSpPr>
            <a:spLocks noGrp="1"/>
          </p:cNvSpPr>
          <p:nvPr>
            <p:ph type="title"/>
          </p:nvPr>
        </p:nvSpPr>
        <p:spPr/>
        <p:txBody>
          <a:bodyPr/>
          <a:lstStyle/>
          <a:p>
            <a:r>
              <a:rPr lang="en-US" b="1" dirty="0"/>
              <a:t>3. </a:t>
            </a:r>
            <a:r>
              <a:rPr lang="el-GR" b="1" dirty="0"/>
              <a:t>Εκτίμηση κόστους </a:t>
            </a:r>
            <a:endParaRPr lang="en-US" dirty="0"/>
          </a:p>
        </p:txBody>
      </p:sp>
      <p:sp>
        <p:nvSpPr>
          <p:cNvPr id="4" name="Rectangle 3">
            <a:extLst>
              <a:ext uri="{FF2B5EF4-FFF2-40B4-BE49-F238E27FC236}">
                <a16:creationId xmlns:a16="http://schemas.microsoft.com/office/drawing/2014/main" xmlns="" id="{7A10ED87-077E-4ADA-B02C-0A29065BDD5E}"/>
              </a:ext>
            </a:extLst>
          </p:cNvPr>
          <p:cNvSpPr/>
          <p:nvPr/>
        </p:nvSpPr>
        <p:spPr>
          <a:xfrm>
            <a:off x="432916" y="1557000"/>
            <a:ext cx="5573716"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Τα οικονομικά στοιχεία για μια οικονομική ανάλυση.</a:t>
            </a:r>
            <a:endParaRPr lang="en-US" b="1" dirty="0"/>
          </a:p>
        </p:txBody>
      </p:sp>
      <p:sp>
        <p:nvSpPr>
          <p:cNvPr id="5" name="Rectangle 4">
            <a:extLst>
              <a:ext uri="{FF2B5EF4-FFF2-40B4-BE49-F238E27FC236}">
                <a16:creationId xmlns:a16="http://schemas.microsoft.com/office/drawing/2014/main" xmlns="" id="{3BB95E70-276D-498D-BE30-C192157F2A36}"/>
              </a:ext>
            </a:extLst>
          </p:cNvPr>
          <p:cNvSpPr/>
          <p:nvPr/>
        </p:nvSpPr>
        <p:spPr>
          <a:xfrm>
            <a:off x="726284" y="1913188"/>
            <a:ext cx="5725188" cy="4278094"/>
          </a:xfrm>
          <a:prstGeom prst="rect">
            <a:avLst/>
          </a:prstGeom>
        </p:spPr>
        <p:txBody>
          <a:bodyPr wrap="square">
            <a:spAutoFit/>
          </a:bodyPr>
          <a:lstStyle/>
          <a:p>
            <a:pPr marL="285750" indent="-285750">
              <a:buFont typeface="Wingdings" panose="05000000000000000000" pitchFamily="2" charset="2"/>
              <a:buChar char="§"/>
            </a:pPr>
            <a:r>
              <a:rPr lang="el-GR" sz="1600" dirty="0">
                <a:solidFill>
                  <a:prstClr val="black"/>
                </a:solidFill>
              </a:rPr>
              <a:t>Οι ιδιοκτήτες/ χρήστες μικρών </a:t>
            </a:r>
            <a:r>
              <a:rPr lang="el-GR" sz="1600" dirty="0" err="1">
                <a:solidFill>
                  <a:prstClr val="black"/>
                </a:solidFill>
              </a:rPr>
              <a:t>ηλιοθερμικών</a:t>
            </a:r>
            <a:r>
              <a:rPr lang="el-GR" sz="1600" dirty="0">
                <a:solidFill>
                  <a:prstClr val="black"/>
                </a:solidFill>
              </a:rPr>
              <a:t> συστημάτων </a:t>
            </a:r>
            <a:r>
              <a:rPr lang="en-US" sz="1600" dirty="0">
                <a:solidFill>
                  <a:prstClr val="black"/>
                </a:solidFill>
              </a:rPr>
              <a:t>:</a:t>
            </a:r>
          </a:p>
          <a:p>
            <a:pPr marL="541338" lvl="1" indent="-285750">
              <a:buFont typeface="Calibri" panose="020F0502020204030204" pitchFamily="34" charset="0"/>
              <a:buChar char="‒"/>
            </a:pPr>
            <a:r>
              <a:rPr lang="el-GR" sz="1600" b="1" dirty="0">
                <a:solidFill>
                  <a:prstClr val="black"/>
                </a:solidFill>
              </a:rPr>
              <a:t>Ενδιαφέρονται περισσότερο για την οικονομία</a:t>
            </a:r>
            <a:r>
              <a:rPr lang="en-US" sz="1600" dirty="0">
                <a:solidFill>
                  <a:prstClr val="black"/>
                </a:solidFill>
              </a:rPr>
              <a:t>, </a:t>
            </a:r>
            <a:r>
              <a:rPr lang="el-GR" sz="1600" dirty="0">
                <a:solidFill>
                  <a:prstClr val="black"/>
                </a:solidFill>
              </a:rPr>
              <a:t>που σημαίνει την αντικατάσταση του λέβητα αερίου ή της ηλεκτρικού συστήματος με χρήση της ηλιακής ενέργειας.</a:t>
            </a:r>
            <a:endParaRPr lang="en-US" sz="1600" dirty="0">
              <a:solidFill>
                <a:prstClr val="black"/>
              </a:solidFill>
            </a:endParaRPr>
          </a:p>
          <a:p>
            <a:pPr marL="541338" lvl="1" indent="-285750">
              <a:buFont typeface="Calibri" panose="020F0502020204030204" pitchFamily="34" charset="0"/>
              <a:buChar char="‒"/>
            </a:pPr>
            <a:r>
              <a:rPr lang="el-GR" sz="1600" b="1" dirty="0">
                <a:solidFill>
                  <a:prstClr val="black"/>
                </a:solidFill>
              </a:rPr>
              <a:t>Συνήθως διαθέτουν το μεγαλύτερο ποσοστό των αρχικών κεφαλαίων , ενώ δανείζονται το υπόλοιπο, για την αγορά και εγκατάσταση του συστήματος . Αυτό σημαίνει ότι οι υπόλοιπες επενδύσεις είναι  σχετικά υψηλές. </a:t>
            </a:r>
            <a:endParaRPr lang="en-US" sz="1600" dirty="0">
              <a:solidFill>
                <a:prstClr val="black"/>
              </a:solidFill>
            </a:endParaRPr>
          </a:p>
          <a:p>
            <a:pPr marL="285750" indent="-285750">
              <a:buFont typeface="Wingdings" panose="05000000000000000000" pitchFamily="2" charset="2"/>
              <a:buChar char="§"/>
            </a:pPr>
            <a:r>
              <a:rPr lang="el-GR" sz="1600" b="1" dirty="0">
                <a:solidFill>
                  <a:prstClr val="black"/>
                </a:solidFill>
              </a:rPr>
              <a:t>Η τυπική οικονομική ανάλυση, σύμφωνα και με τις τράπεζες , σύμφωνα με την οποία εξοφλούνται και προστίθενται τόκοι. </a:t>
            </a:r>
            <a:r>
              <a:rPr lang="el-GR" sz="1600" dirty="0">
                <a:solidFill>
                  <a:prstClr val="black"/>
                </a:solidFill>
              </a:rPr>
              <a:t>Στο τέλος της ανάλυσης καθορίζεται  ένας</a:t>
            </a:r>
            <a:r>
              <a:rPr lang="en-GB" sz="1600" dirty="0">
                <a:solidFill>
                  <a:prstClr val="black"/>
                </a:solidFill>
              </a:rPr>
              <a:t> </a:t>
            </a:r>
            <a:r>
              <a:rPr lang="el-GR" sz="1600" dirty="0">
                <a:solidFill>
                  <a:prstClr val="black"/>
                </a:solidFill>
              </a:rPr>
              <a:t>επιτόκιο  (συντελεστής εσωτερικής απόδοσης  (</a:t>
            </a:r>
            <a:r>
              <a:rPr lang="en-GB" sz="1600" dirty="0">
                <a:solidFill>
                  <a:prstClr val="black"/>
                </a:solidFill>
              </a:rPr>
              <a:t>MIRR)</a:t>
            </a:r>
            <a:r>
              <a:rPr lang="el-GR" sz="1600" dirty="0">
                <a:solidFill>
                  <a:prstClr val="black"/>
                </a:solidFill>
              </a:rPr>
              <a:t>) που η  τράπεζα πρέπει να προσφέρει αν ο πελάτης δεν </a:t>
            </a:r>
            <a:r>
              <a:rPr lang="en-GB" sz="1600" dirty="0">
                <a:solidFill>
                  <a:prstClr val="black"/>
                </a:solidFill>
              </a:rPr>
              <a:t> </a:t>
            </a:r>
            <a:r>
              <a:rPr lang="el-GR" sz="1600" dirty="0" err="1">
                <a:solidFill>
                  <a:prstClr val="black"/>
                </a:solidFill>
              </a:rPr>
              <a:t>επενδύση</a:t>
            </a:r>
            <a:r>
              <a:rPr lang="el-GR" sz="1600" dirty="0">
                <a:solidFill>
                  <a:prstClr val="black"/>
                </a:solidFill>
              </a:rPr>
              <a:t> στο ηλιακό σύστημα αλλά καταθέσει όλο το ποσό στο ταμείο της τράπεζας</a:t>
            </a:r>
            <a:r>
              <a:rPr lang="el-GR" sz="1600" b="1" dirty="0">
                <a:solidFill>
                  <a:prstClr val="black"/>
                </a:solidFill>
              </a:rPr>
              <a:t>.</a:t>
            </a:r>
          </a:p>
          <a:p>
            <a:pPr marL="285750" indent="-285750">
              <a:buFont typeface="Wingdings" panose="05000000000000000000" pitchFamily="2" charset="2"/>
              <a:buChar char="§"/>
            </a:pPr>
            <a:r>
              <a:rPr lang="el-GR" sz="1600" b="1" dirty="0">
                <a:solidFill>
                  <a:prstClr val="black"/>
                </a:solidFill>
              </a:rPr>
              <a:t>Το λογισμικό περιλαμβάνει λειτουργικότητες </a:t>
            </a:r>
            <a:r>
              <a:rPr lang="el-GR" sz="1600" dirty="0">
                <a:solidFill>
                  <a:prstClr val="black"/>
                </a:solidFill>
              </a:rPr>
              <a:t>ώστε να  γίνεται  οικονομική ανάλυση  εκ των προτέρων </a:t>
            </a:r>
            <a:r>
              <a:rPr lang="el-GR" sz="1600" b="1">
                <a:solidFill>
                  <a:prstClr val="black"/>
                </a:solidFill>
              </a:rPr>
              <a:t>. </a:t>
            </a:r>
            <a:endParaRPr lang="en-US" sz="1600" b="1" dirty="0">
              <a:solidFill>
                <a:prstClr val="black"/>
              </a:solidFill>
            </a:endParaRPr>
          </a:p>
        </p:txBody>
      </p:sp>
      <p:sp>
        <p:nvSpPr>
          <p:cNvPr id="6" name="Rectangle 5">
            <a:extLst>
              <a:ext uri="{FF2B5EF4-FFF2-40B4-BE49-F238E27FC236}">
                <a16:creationId xmlns:a16="http://schemas.microsoft.com/office/drawing/2014/main" xmlns="" id="{AE7FC1E5-9F19-4DFA-AD60-AA6CA65A8E83}"/>
              </a:ext>
            </a:extLst>
          </p:cNvPr>
          <p:cNvSpPr/>
          <p:nvPr/>
        </p:nvSpPr>
        <p:spPr>
          <a:xfrm>
            <a:off x="6606918" y="2435668"/>
            <a:ext cx="1800000" cy="3693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sz="1400" b="1" dirty="0"/>
              <a:t>ΠΑΡΑΜΕΤΡΟΙ</a:t>
            </a:r>
            <a:endParaRPr lang="en-US" sz="1400" b="1" dirty="0"/>
          </a:p>
        </p:txBody>
      </p:sp>
      <p:sp>
        <p:nvSpPr>
          <p:cNvPr id="7" name="Rectangle 6">
            <a:extLst>
              <a:ext uri="{FF2B5EF4-FFF2-40B4-BE49-F238E27FC236}">
                <a16:creationId xmlns:a16="http://schemas.microsoft.com/office/drawing/2014/main" xmlns="" id="{C4078B67-D068-4C26-8F1F-D3886D98F4E9}"/>
              </a:ext>
            </a:extLst>
          </p:cNvPr>
          <p:cNvSpPr/>
          <p:nvPr/>
        </p:nvSpPr>
        <p:spPr>
          <a:xfrm>
            <a:off x="6606918" y="3035668"/>
            <a:ext cx="1800000" cy="3693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sz="1400" b="1" dirty="0"/>
              <a:t>ΕΠΕΝΔΥΣΕΙΣ</a:t>
            </a:r>
            <a:endParaRPr lang="en-US" sz="1400" b="1" dirty="0"/>
          </a:p>
        </p:txBody>
      </p:sp>
      <p:sp>
        <p:nvSpPr>
          <p:cNvPr id="9" name="Rectangle 8">
            <a:extLst>
              <a:ext uri="{FF2B5EF4-FFF2-40B4-BE49-F238E27FC236}">
                <a16:creationId xmlns:a16="http://schemas.microsoft.com/office/drawing/2014/main" xmlns="" id="{5109AAF5-EC73-4A9E-9219-A5384A53A5BC}"/>
              </a:ext>
            </a:extLst>
          </p:cNvPr>
          <p:cNvSpPr/>
          <p:nvPr/>
        </p:nvSpPr>
        <p:spPr>
          <a:xfrm>
            <a:off x="6606918" y="3635668"/>
            <a:ext cx="1800000" cy="3693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sz="1400" b="1" dirty="0"/>
              <a:t>ΛΕΙΤΟΥΡΓΙΚΑ ΕΞΟΔΑ</a:t>
            </a:r>
            <a:endParaRPr lang="en-US" sz="1400" b="1" dirty="0"/>
          </a:p>
        </p:txBody>
      </p:sp>
      <p:sp>
        <p:nvSpPr>
          <p:cNvPr id="10" name="Rectangle 9">
            <a:extLst>
              <a:ext uri="{FF2B5EF4-FFF2-40B4-BE49-F238E27FC236}">
                <a16:creationId xmlns:a16="http://schemas.microsoft.com/office/drawing/2014/main" xmlns="" id="{FA8F4B00-B9B7-49DF-AA40-FD3A108F7647}"/>
              </a:ext>
            </a:extLst>
          </p:cNvPr>
          <p:cNvSpPr/>
          <p:nvPr/>
        </p:nvSpPr>
        <p:spPr>
          <a:xfrm>
            <a:off x="6606918" y="4235668"/>
            <a:ext cx="1800000" cy="3693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sz="1400" b="1" dirty="0"/>
              <a:t>ΕΞΟΙΚΟΝΟΜΗΣΗ</a:t>
            </a:r>
            <a:endParaRPr lang="en-US" sz="1400" b="1" dirty="0"/>
          </a:p>
        </p:txBody>
      </p:sp>
      <p:sp>
        <p:nvSpPr>
          <p:cNvPr id="11" name="Rectangle 10">
            <a:extLst>
              <a:ext uri="{FF2B5EF4-FFF2-40B4-BE49-F238E27FC236}">
                <a16:creationId xmlns:a16="http://schemas.microsoft.com/office/drawing/2014/main" xmlns="" id="{C4A369D8-46FE-4532-B2BF-DA4C66597ADC}"/>
              </a:ext>
            </a:extLst>
          </p:cNvPr>
          <p:cNvSpPr/>
          <p:nvPr/>
        </p:nvSpPr>
        <p:spPr>
          <a:xfrm>
            <a:off x="6606918" y="4835668"/>
            <a:ext cx="1800000" cy="3693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FINANCING</a:t>
            </a:r>
          </a:p>
        </p:txBody>
      </p:sp>
      <p:sp>
        <p:nvSpPr>
          <p:cNvPr id="12" name="Rectangle 11">
            <a:extLst>
              <a:ext uri="{FF2B5EF4-FFF2-40B4-BE49-F238E27FC236}">
                <a16:creationId xmlns:a16="http://schemas.microsoft.com/office/drawing/2014/main" xmlns="" id="{1A78DFA3-96AD-4B1D-B20D-36DBFF0DE5EB}"/>
              </a:ext>
            </a:extLst>
          </p:cNvPr>
          <p:cNvSpPr/>
          <p:nvPr/>
        </p:nvSpPr>
        <p:spPr>
          <a:xfrm>
            <a:off x="6606918" y="5435668"/>
            <a:ext cx="1800000" cy="36933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l-GR" sz="1400" b="1" dirty="0"/>
              <a:t>ΑΠΟΤΕΛΕΣΜΑΤΑ ΚΑΙ ΑΝΑΛΥΣΗ</a:t>
            </a:r>
            <a:endParaRPr lang="en-US" sz="1400" b="1" dirty="0"/>
          </a:p>
        </p:txBody>
      </p:sp>
      <p:sp>
        <p:nvSpPr>
          <p:cNvPr id="13" name="Flowchart: Terminator 12">
            <a:extLst>
              <a:ext uri="{FF2B5EF4-FFF2-40B4-BE49-F238E27FC236}">
                <a16:creationId xmlns:a16="http://schemas.microsoft.com/office/drawing/2014/main" xmlns="" id="{9B26F9C8-BF96-42EB-B8F7-9FE794901969}"/>
              </a:ext>
            </a:extLst>
          </p:cNvPr>
          <p:cNvSpPr/>
          <p:nvPr/>
        </p:nvSpPr>
        <p:spPr>
          <a:xfrm>
            <a:off x="6426918" y="1817734"/>
            <a:ext cx="2160000" cy="387266"/>
          </a:xfrm>
          <a:prstGeom prst="flowChartTerminator">
            <a:avLst/>
          </a:prstGeom>
        </p:spPr>
        <p:style>
          <a:lnRef idx="1">
            <a:schemeClr val="dk1"/>
          </a:lnRef>
          <a:fillRef idx="2">
            <a:schemeClr val="dk1"/>
          </a:fillRef>
          <a:effectRef idx="1">
            <a:schemeClr val="dk1"/>
          </a:effectRef>
          <a:fontRef idx="minor">
            <a:schemeClr val="dk1"/>
          </a:fontRef>
        </p:style>
        <p:txBody>
          <a:bodyPr rtlCol="0" anchor="ctr"/>
          <a:lstStyle/>
          <a:p>
            <a:pPr algn="ctr"/>
            <a:r>
              <a:rPr lang="el-GR" sz="1400" b="1" dirty="0">
                <a:solidFill>
                  <a:schemeClr val="dk1"/>
                </a:solidFill>
              </a:rPr>
              <a:t>ΟΙΚΟΝΟΜΙΚΗ ΑΝΑΛΥΣΗ</a:t>
            </a:r>
            <a:endParaRPr lang="en-US" sz="1400" b="1" dirty="0">
              <a:solidFill>
                <a:schemeClr val="dk1"/>
              </a:solidFill>
            </a:endParaRPr>
          </a:p>
        </p:txBody>
      </p:sp>
      <p:cxnSp>
        <p:nvCxnSpPr>
          <p:cNvPr id="15" name="Straight Arrow Connector 14">
            <a:extLst>
              <a:ext uri="{FF2B5EF4-FFF2-40B4-BE49-F238E27FC236}">
                <a16:creationId xmlns:a16="http://schemas.microsoft.com/office/drawing/2014/main" xmlns="" id="{02F764AC-9DCF-40D6-839D-5B0406A6CAD7}"/>
              </a:ext>
            </a:extLst>
          </p:cNvPr>
          <p:cNvCxnSpPr>
            <a:cxnSpLocks/>
            <a:stCxn id="13" idx="2"/>
            <a:endCxn id="6" idx="0"/>
          </p:cNvCxnSpPr>
          <p:nvPr/>
        </p:nvCxnSpPr>
        <p:spPr>
          <a:xfrm>
            <a:off x="7506918" y="2205000"/>
            <a:ext cx="0" cy="2306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xmlns="" id="{14617369-7F65-4503-BDC9-730A7CA632F9}"/>
              </a:ext>
            </a:extLst>
          </p:cNvPr>
          <p:cNvCxnSpPr>
            <a:stCxn id="6" idx="2"/>
            <a:endCxn id="7" idx="0"/>
          </p:cNvCxnSpPr>
          <p:nvPr/>
        </p:nvCxnSpPr>
        <p:spPr>
          <a:xfrm>
            <a:off x="7506918" y="2805000"/>
            <a:ext cx="0" cy="2306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xmlns="" id="{49D69D8D-D1EE-4DBD-A516-6BA4B45F6C13}"/>
              </a:ext>
            </a:extLst>
          </p:cNvPr>
          <p:cNvCxnSpPr>
            <a:cxnSpLocks/>
            <a:stCxn id="7" idx="2"/>
            <a:endCxn id="9" idx="0"/>
          </p:cNvCxnSpPr>
          <p:nvPr/>
        </p:nvCxnSpPr>
        <p:spPr>
          <a:xfrm>
            <a:off x="7506918" y="3405000"/>
            <a:ext cx="0" cy="2306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xmlns="" id="{DC640610-60C0-4019-A35D-A89C27D722B5}"/>
              </a:ext>
            </a:extLst>
          </p:cNvPr>
          <p:cNvCxnSpPr>
            <a:stCxn id="9" idx="2"/>
            <a:endCxn id="10" idx="0"/>
          </p:cNvCxnSpPr>
          <p:nvPr/>
        </p:nvCxnSpPr>
        <p:spPr>
          <a:xfrm>
            <a:off x="7506918" y="4005000"/>
            <a:ext cx="0" cy="2306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xmlns="" id="{1AD2F12B-4ED0-405C-ACDD-ADC69334307A}"/>
              </a:ext>
            </a:extLst>
          </p:cNvPr>
          <p:cNvCxnSpPr>
            <a:stCxn id="10" idx="2"/>
            <a:endCxn id="11" idx="0"/>
          </p:cNvCxnSpPr>
          <p:nvPr/>
        </p:nvCxnSpPr>
        <p:spPr>
          <a:xfrm>
            <a:off x="7506918" y="4605000"/>
            <a:ext cx="0" cy="2306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xmlns="" id="{78DA2FA0-C515-4C8A-9C39-85345DAB0B67}"/>
              </a:ext>
            </a:extLst>
          </p:cNvPr>
          <p:cNvCxnSpPr>
            <a:cxnSpLocks/>
            <a:stCxn id="11" idx="2"/>
            <a:endCxn id="12" idx="0"/>
          </p:cNvCxnSpPr>
          <p:nvPr/>
        </p:nvCxnSpPr>
        <p:spPr>
          <a:xfrm>
            <a:off x="7506918" y="5205000"/>
            <a:ext cx="0" cy="2306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8" name="Picture 27">
            <a:extLst>
              <a:ext uri="{FF2B5EF4-FFF2-40B4-BE49-F238E27FC236}">
                <a16:creationId xmlns:a16="http://schemas.microsoft.com/office/drawing/2014/main" xmlns="" id="{72E81489-8C73-48EE-B115-EFC3BDC8EB8D}"/>
              </a:ext>
            </a:extLst>
          </p:cNvPr>
          <p:cNvPicPr>
            <a:picLocks noChangeAspect="1"/>
          </p:cNvPicPr>
          <p:nvPr/>
        </p:nvPicPr>
        <p:blipFill rotWithShape="1">
          <a:blip r:embed="rId2"/>
          <a:srcRect r="70324"/>
          <a:stretch/>
        </p:blipFill>
        <p:spPr>
          <a:xfrm>
            <a:off x="5982078" y="1518991"/>
            <a:ext cx="672750" cy="869476"/>
          </a:xfrm>
          <a:prstGeom prst="rect">
            <a:avLst/>
          </a:prstGeom>
        </p:spPr>
      </p:pic>
    </p:spTree>
    <p:extLst>
      <p:ext uri="{BB962C8B-B14F-4D97-AF65-F5344CB8AC3E}">
        <p14:creationId xmlns:p14="http://schemas.microsoft.com/office/powerpoint/2010/main" val="28881789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70768A8F-0C72-4D12-A419-B234B8AE27DE}"/>
              </a:ext>
            </a:extLst>
          </p:cNvPr>
          <p:cNvPicPr>
            <a:picLocks noChangeAspect="1"/>
          </p:cNvPicPr>
          <p:nvPr/>
        </p:nvPicPr>
        <p:blipFill>
          <a:blip r:embed="rId2"/>
          <a:stretch>
            <a:fillRect/>
          </a:stretch>
        </p:blipFill>
        <p:spPr>
          <a:xfrm>
            <a:off x="536975" y="1961633"/>
            <a:ext cx="5691025" cy="4335681"/>
          </a:xfrm>
          <a:prstGeom prst="rect">
            <a:avLst/>
          </a:prstGeom>
        </p:spPr>
      </p:pic>
      <p:sp>
        <p:nvSpPr>
          <p:cNvPr id="2" name="Title 1">
            <a:extLst>
              <a:ext uri="{FF2B5EF4-FFF2-40B4-BE49-F238E27FC236}">
                <a16:creationId xmlns:a16="http://schemas.microsoft.com/office/drawing/2014/main" xmlns="" id="{FD0C25F4-5245-493B-9E46-A2B24B7BC8B1}"/>
              </a:ext>
            </a:extLst>
          </p:cNvPr>
          <p:cNvSpPr>
            <a:spLocks noGrp="1"/>
          </p:cNvSpPr>
          <p:nvPr>
            <p:ph type="title"/>
          </p:nvPr>
        </p:nvSpPr>
        <p:spPr/>
        <p:txBody>
          <a:bodyPr/>
          <a:lstStyle/>
          <a:p>
            <a:r>
              <a:rPr lang="en-US" b="1" dirty="0"/>
              <a:t>3. </a:t>
            </a:r>
            <a:r>
              <a:rPr lang="el-GR" b="1" dirty="0"/>
              <a:t>Εκτίμηση κόστους </a:t>
            </a:r>
            <a:endParaRPr lang="en-US" dirty="0"/>
          </a:p>
        </p:txBody>
      </p:sp>
      <p:sp>
        <p:nvSpPr>
          <p:cNvPr id="4" name="Rectangle 3">
            <a:extLst>
              <a:ext uri="{FF2B5EF4-FFF2-40B4-BE49-F238E27FC236}">
                <a16:creationId xmlns:a16="http://schemas.microsoft.com/office/drawing/2014/main" xmlns="" id="{2DC9F25C-C6CD-49EF-994C-5D15B0DC03E0}"/>
              </a:ext>
            </a:extLst>
          </p:cNvPr>
          <p:cNvSpPr/>
          <p:nvPr/>
        </p:nvSpPr>
        <p:spPr>
          <a:xfrm>
            <a:off x="432916" y="1557000"/>
            <a:ext cx="536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Παράδειγμα με χρήση του λογισμικού</a:t>
            </a:r>
            <a:r>
              <a:rPr lang="en-US" b="1" dirty="0">
                <a:solidFill>
                  <a:prstClr val="black"/>
                </a:solidFill>
                <a:cs typeface="Arial" pitchFamily="34" charset="0"/>
              </a:rPr>
              <a:t>.</a:t>
            </a:r>
            <a:endParaRPr lang="en-US" b="1" dirty="0"/>
          </a:p>
        </p:txBody>
      </p:sp>
      <p:sp>
        <p:nvSpPr>
          <p:cNvPr id="6" name="TextBox 5">
            <a:extLst>
              <a:ext uri="{FF2B5EF4-FFF2-40B4-BE49-F238E27FC236}">
                <a16:creationId xmlns:a16="http://schemas.microsoft.com/office/drawing/2014/main" xmlns="" id="{C6D87283-7F82-41B8-828B-3303F12E4F02}"/>
              </a:ext>
            </a:extLst>
          </p:cNvPr>
          <p:cNvSpPr txBox="1"/>
          <p:nvPr/>
        </p:nvSpPr>
        <p:spPr>
          <a:xfrm>
            <a:off x="6326257" y="1773000"/>
            <a:ext cx="2349431" cy="5509200"/>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t>ΠΑΡΑΜΕΤΡΟΙ</a:t>
            </a:r>
            <a:endParaRPr lang="en-US" sz="1600" b="1" dirty="0"/>
          </a:p>
          <a:p>
            <a:pPr marL="285750" indent="-285750">
              <a:buFont typeface="Calibri" panose="020F0502020204030204" pitchFamily="34" charset="0"/>
              <a:buChar char="–"/>
            </a:pPr>
            <a:r>
              <a:rPr lang="el-GR" sz="1600" b="1" dirty="0"/>
              <a:t>Διάρκεια ζωής</a:t>
            </a:r>
            <a:r>
              <a:rPr lang="en-US" sz="1600" b="1" dirty="0"/>
              <a:t>.</a:t>
            </a:r>
            <a:r>
              <a:rPr lang="en-US" sz="1600" dirty="0"/>
              <a:t> </a:t>
            </a:r>
            <a:r>
              <a:rPr lang="el-GR" sz="1600" dirty="0"/>
              <a:t>Μέσες τιμές</a:t>
            </a:r>
            <a:r>
              <a:rPr lang="en-US" sz="1600" dirty="0"/>
              <a:t>, </a:t>
            </a:r>
            <a:r>
              <a:rPr lang="el-GR" sz="1600" dirty="0"/>
              <a:t>ή δεδομένα από κατασκευαστές.</a:t>
            </a:r>
            <a:endParaRPr lang="en-US" sz="1600" dirty="0"/>
          </a:p>
          <a:p>
            <a:pPr marL="285750" indent="-285750">
              <a:buFont typeface="Calibri" panose="020F0502020204030204" pitchFamily="34" charset="0"/>
              <a:buChar char="–"/>
            </a:pPr>
            <a:r>
              <a:rPr lang="el-GR" sz="1600" b="1" dirty="0"/>
              <a:t>Επιτόκια</a:t>
            </a:r>
            <a:r>
              <a:rPr lang="en-US" sz="1600" dirty="0"/>
              <a:t>. </a:t>
            </a:r>
            <a:r>
              <a:rPr lang="el-GR" sz="1600" dirty="0"/>
              <a:t>Για τον καθορισμό του κεφαλαίου</a:t>
            </a:r>
            <a:r>
              <a:rPr lang="en-US" sz="1600" dirty="0"/>
              <a:t>.</a:t>
            </a:r>
            <a:r>
              <a:rPr lang="el-GR" sz="1600" dirty="0"/>
              <a:t> Θετική </a:t>
            </a:r>
            <a:r>
              <a:rPr lang="el-GR" sz="1600" dirty="0" err="1"/>
              <a:t>χρηματορροή</a:t>
            </a:r>
            <a:r>
              <a:rPr lang="en-US" sz="1600" dirty="0"/>
              <a:t> </a:t>
            </a:r>
            <a:r>
              <a:rPr lang="el-GR" sz="1600" dirty="0"/>
              <a:t>επιτυγχάνει </a:t>
            </a:r>
            <a:r>
              <a:rPr lang="en-US" sz="1600" dirty="0"/>
              <a:t>Positive cashflows earn interest at this rate (return). </a:t>
            </a:r>
          </a:p>
          <a:p>
            <a:pPr marL="285750" indent="-285750">
              <a:buFont typeface="Calibri" panose="020F0502020204030204" pitchFamily="34" charset="0"/>
              <a:buChar char="–"/>
            </a:pPr>
            <a:r>
              <a:rPr lang="el-GR" sz="1600" b="1" dirty="0"/>
              <a:t>Κόστος καυσίμου </a:t>
            </a:r>
            <a:r>
              <a:rPr lang="en-US" sz="1600" b="1" dirty="0"/>
              <a:t>.</a:t>
            </a:r>
            <a:r>
              <a:rPr lang="en-US" sz="1600" dirty="0"/>
              <a:t> </a:t>
            </a:r>
            <a:r>
              <a:rPr lang="el-GR" sz="1600" dirty="0"/>
              <a:t>Για τον υπολογισμό της εξοικονόμησης</a:t>
            </a:r>
            <a:r>
              <a:rPr lang="en-US" sz="1600" dirty="0"/>
              <a:t>.</a:t>
            </a:r>
          </a:p>
          <a:p>
            <a:pPr marL="285750" indent="-285750">
              <a:buFont typeface="Calibri" panose="020F0502020204030204" pitchFamily="34" charset="0"/>
              <a:buChar char="–"/>
            </a:pPr>
            <a:r>
              <a:rPr lang="el-GR" sz="1600" dirty="0"/>
              <a:t>Κόστος ηλεκτρικού ρεύματος</a:t>
            </a:r>
            <a:r>
              <a:rPr lang="en-US" sz="1600" dirty="0"/>
              <a:t>. </a:t>
            </a:r>
            <a:r>
              <a:rPr lang="el-GR" sz="1600" dirty="0" err="1"/>
              <a:t>Επηρρεάζει</a:t>
            </a:r>
            <a:r>
              <a:rPr lang="el-GR" sz="1600" dirty="0"/>
              <a:t> το λειτουργικό κόστος.</a:t>
            </a:r>
            <a:endParaRPr lang="en-US" sz="1600" dirty="0"/>
          </a:p>
          <a:p>
            <a:pPr marL="285750" indent="-285750">
              <a:buFont typeface="Calibri" panose="020F0502020204030204" pitchFamily="34" charset="0"/>
              <a:buChar char="–"/>
            </a:pPr>
            <a:r>
              <a:rPr lang="el-GR" sz="1600" dirty="0"/>
              <a:t>Ρυθμός αύξησης τιμών</a:t>
            </a:r>
            <a:r>
              <a:rPr lang="en-US" sz="1600" dirty="0"/>
              <a:t>. </a:t>
            </a:r>
            <a:r>
              <a:rPr lang="el-GR" sz="1600" dirty="0"/>
              <a:t>Για το κόστος της ενέργειας και της λειτουργίας.</a:t>
            </a:r>
            <a:endParaRPr lang="en-US" sz="1600" dirty="0"/>
          </a:p>
        </p:txBody>
      </p:sp>
      <p:sp>
        <p:nvSpPr>
          <p:cNvPr id="7" name="Rectangle 6">
            <a:extLst>
              <a:ext uri="{FF2B5EF4-FFF2-40B4-BE49-F238E27FC236}">
                <a16:creationId xmlns:a16="http://schemas.microsoft.com/office/drawing/2014/main" xmlns="" id="{72BC80AC-AC1C-460F-BFFF-FD9B00E8B88B}"/>
              </a:ext>
            </a:extLst>
          </p:cNvPr>
          <p:cNvSpPr/>
          <p:nvPr/>
        </p:nvSpPr>
        <p:spPr>
          <a:xfrm>
            <a:off x="638910" y="5129007"/>
            <a:ext cx="2383765" cy="1015663"/>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l-GR" sz="1200" b="1" i="1" dirty="0">
                <a:solidFill>
                  <a:prstClr val="black"/>
                </a:solidFill>
              </a:rPr>
              <a:t>Εισάγεται τις γενικές παραμέτρους  για την οικονομική ανάλυση βασισμένοι σε τρέχουσες τιμές και λογικές υποθέσεις.</a:t>
            </a:r>
            <a:endParaRPr lang="en-US" sz="1200" b="1" i="1" dirty="0">
              <a:solidFill>
                <a:prstClr val="black"/>
              </a:solidFill>
            </a:endParaRPr>
          </a:p>
        </p:txBody>
      </p:sp>
      <p:pic>
        <p:nvPicPr>
          <p:cNvPr id="8" name="Picture 7">
            <a:extLst>
              <a:ext uri="{FF2B5EF4-FFF2-40B4-BE49-F238E27FC236}">
                <a16:creationId xmlns:a16="http://schemas.microsoft.com/office/drawing/2014/main" xmlns="" id="{E9BF9F79-3992-4506-BF9C-10C6E1A0EFFD}"/>
              </a:ext>
            </a:extLst>
          </p:cNvPr>
          <p:cNvPicPr>
            <a:picLocks noChangeAspect="1"/>
          </p:cNvPicPr>
          <p:nvPr/>
        </p:nvPicPr>
        <p:blipFill rotWithShape="1">
          <a:blip r:embed="rId3"/>
          <a:srcRect r="70324"/>
          <a:stretch/>
        </p:blipFill>
        <p:spPr>
          <a:xfrm>
            <a:off x="5653507" y="5120909"/>
            <a:ext cx="672750" cy="869476"/>
          </a:xfrm>
          <a:prstGeom prst="rect">
            <a:avLst/>
          </a:prstGeom>
        </p:spPr>
      </p:pic>
    </p:spTree>
    <p:extLst>
      <p:ext uri="{BB962C8B-B14F-4D97-AF65-F5344CB8AC3E}">
        <p14:creationId xmlns:p14="http://schemas.microsoft.com/office/powerpoint/2010/main" val="7706797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29499B71-CD46-4B8A-9F76-29D856481B6B}"/>
              </a:ext>
            </a:extLst>
          </p:cNvPr>
          <p:cNvPicPr>
            <a:picLocks noChangeAspect="1"/>
          </p:cNvPicPr>
          <p:nvPr/>
        </p:nvPicPr>
        <p:blipFill>
          <a:blip r:embed="rId2"/>
          <a:stretch>
            <a:fillRect/>
          </a:stretch>
        </p:blipFill>
        <p:spPr>
          <a:xfrm>
            <a:off x="537982" y="1979733"/>
            <a:ext cx="5657959" cy="4303436"/>
          </a:xfrm>
          <a:prstGeom prst="rect">
            <a:avLst/>
          </a:prstGeom>
        </p:spPr>
      </p:pic>
      <p:sp>
        <p:nvSpPr>
          <p:cNvPr id="2" name="Title 1">
            <a:extLst>
              <a:ext uri="{FF2B5EF4-FFF2-40B4-BE49-F238E27FC236}">
                <a16:creationId xmlns:a16="http://schemas.microsoft.com/office/drawing/2014/main" xmlns="" id="{F59A7ABB-824B-4049-9CF7-F5850B326914}"/>
              </a:ext>
            </a:extLst>
          </p:cNvPr>
          <p:cNvSpPr>
            <a:spLocks noGrp="1"/>
          </p:cNvSpPr>
          <p:nvPr>
            <p:ph type="title"/>
          </p:nvPr>
        </p:nvSpPr>
        <p:spPr/>
        <p:txBody>
          <a:bodyPr/>
          <a:lstStyle/>
          <a:p>
            <a:r>
              <a:rPr lang="en-US" b="1" dirty="0"/>
              <a:t>3. </a:t>
            </a:r>
            <a:r>
              <a:rPr lang="el-GR" b="1" dirty="0"/>
              <a:t>Εκτίμηση κόστους </a:t>
            </a:r>
            <a:endParaRPr lang="en-US" dirty="0"/>
          </a:p>
        </p:txBody>
      </p:sp>
      <p:sp>
        <p:nvSpPr>
          <p:cNvPr id="4" name="Rectangle 3">
            <a:extLst>
              <a:ext uri="{FF2B5EF4-FFF2-40B4-BE49-F238E27FC236}">
                <a16:creationId xmlns:a16="http://schemas.microsoft.com/office/drawing/2014/main" xmlns="" id="{A012C89E-B008-4E72-A24E-046888CEED40}"/>
              </a:ext>
            </a:extLst>
          </p:cNvPr>
          <p:cNvSpPr/>
          <p:nvPr/>
        </p:nvSpPr>
        <p:spPr>
          <a:xfrm>
            <a:off x="432915" y="1557000"/>
            <a:ext cx="5220591"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Παράδειγμα με χρήση του λογισμικού</a:t>
            </a:r>
            <a:endParaRPr lang="en-US" b="1" dirty="0"/>
          </a:p>
        </p:txBody>
      </p:sp>
      <p:sp>
        <p:nvSpPr>
          <p:cNvPr id="6" name="TextBox 5">
            <a:extLst>
              <a:ext uri="{FF2B5EF4-FFF2-40B4-BE49-F238E27FC236}">
                <a16:creationId xmlns:a16="http://schemas.microsoft.com/office/drawing/2014/main" xmlns="" id="{95BFEFAB-B38B-4AE4-93C2-37D23BFE2151}"/>
              </a:ext>
            </a:extLst>
          </p:cNvPr>
          <p:cNvSpPr txBox="1"/>
          <p:nvPr/>
        </p:nvSpPr>
        <p:spPr>
          <a:xfrm>
            <a:off x="6195941" y="1773000"/>
            <a:ext cx="2479747" cy="4524315"/>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t>ΕΠΕΝΔΥΣΕΙΣ </a:t>
            </a:r>
            <a:endParaRPr lang="en-US" sz="1600" b="1" dirty="0"/>
          </a:p>
          <a:p>
            <a:pPr marL="447675" lvl="1" indent="-285750">
              <a:buFont typeface="Calibri" panose="020F0502020204030204" pitchFamily="34" charset="0"/>
              <a:buChar char="–"/>
            </a:pPr>
            <a:r>
              <a:rPr lang="el-GR" sz="1600" b="1" dirty="0"/>
              <a:t>Επενδύσεις. Συγκεκριμένη επένδυση κόστους </a:t>
            </a:r>
            <a:r>
              <a:rPr lang="en-US" sz="1600" dirty="0"/>
              <a:t> 400 €/m</a:t>
            </a:r>
            <a:r>
              <a:rPr lang="en-US" sz="1600" baseline="30000" dirty="0"/>
              <a:t>2</a:t>
            </a:r>
            <a:r>
              <a:rPr lang="en-US" sz="1600" dirty="0"/>
              <a:t> </a:t>
            </a:r>
            <a:r>
              <a:rPr lang="el-GR" sz="1600" dirty="0"/>
              <a:t>έχει οριστεί.</a:t>
            </a:r>
            <a:endParaRPr lang="en-US" sz="1600" dirty="0"/>
          </a:p>
          <a:p>
            <a:pPr marL="447675" lvl="1" indent="-285750">
              <a:buFont typeface="Calibri" panose="020F0502020204030204" pitchFamily="34" charset="0"/>
              <a:buChar char="–"/>
            </a:pPr>
            <a:r>
              <a:rPr lang="el-GR" sz="1600" b="1" dirty="0"/>
              <a:t>Επιδοτήσεις ή εγγυήσεις</a:t>
            </a:r>
            <a:r>
              <a:rPr lang="en-US" sz="1600" dirty="0"/>
              <a:t>.</a:t>
            </a:r>
            <a:r>
              <a:rPr lang="el-GR" sz="1600" dirty="0"/>
              <a:t>Θεωρήθηκε ένα ποσοστό </a:t>
            </a:r>
            <a:r>
              <a:rPr lang="en-US" sz="1600" dirty="0"/>
              <a:t> 20%</a:t>
            </a:r>
            <a:r>
              <a:rPr lang="el-GR" sz="1600" dirty="0"/>
              <a:t> της συνολικής επένδυσης.</a:t>
            </a:r>
            <a:endParaRPr lang="en-US" sz="1600" dirty="0"/>
          </a:p>
          <a:p>
            <a:pPr marL="447675" lvl="1" indent="-285750">
              <a:buFont typeface="Calibri" panose="020F0502020204030204" pitchFamily="34" charset="0"/>
              <a:buChar char="–"/>
            </a:pPr>
            <a:r>
              <a:rPr lang="el-GR" sz="1600" b="1" dirty="0"/>
              <a:t>Υπόλοιπο επένδυσης</a:t>
            </a:r>
            <a:r>
              <a:rPr lang="en-US" sz="1600" b="1" dirty="0"/>
              <a:t>. </a:t>
            </a:r>
            <a:r>
              <a:rPr lang="el-GR" sz="1600" dirty="0"/>
              <a:t>Ίδια κεφάλαια-Εγγυήσεις-Δάνειο τραπέζης.</a:t>
            </a:r>
            <a:endParaRPr lang="en-US" sz="1600" dirty="0"/>
          </a:p>
          <a:p>
            <a:pPr marL="447675" lvl="1" indent="-285750">
              <a:buFont typeface="Calibri" panose="020F0502020204030204" pitchFamily="34" charset="0"/>
              <a:buChar char="–"/>
            </a:pPr>
            <a:r>
              <a:rPr lang="el-GR" sz="1600" b="1" dirty="0"/>
              <a:t>Ετήσιο</a:t>
            </a:r>
            <a:r>
              <a:rPr lang="en-US" sz="1600" b="1" dirty="0"/>
              <a:t>. </a:t>
            </a:r>
            <a:r>
              <a:rPr lang="el-GR" sz="1600" dirty="0"/>
              <a:t>Το σύνολο των χρημάτων που πρέπει να πληρώνεται ετησίως.</a:t>
            </a:r>
            <a:endParaRPr lang="en-US" sz="1600" dirty="0"/>
          </a:p>
        </p:txBody>
      </p:sp>
      <p:sp>
        <p:nvSpPr>
          <p:cNvPr id="7" name="Rectangle 6">
            <a:extLst>
              <a:ext uri="{FF2B5EF4-FFF2-40B4-BE49-F238E27FC236}">
                <a16:creationId xmlns:a16="http://schemas.microsoft.com/office/drawing/2014/main" xmlns="" id="{1576A2BC-38FC-47D8-B11F-AB67BE06CA04}"/>
              </a:ext>
            </a:extLst>
          </p:cNvPr>
          <p:cNvSpPr/>
          <p:nvPr/>
        </p:nvSpPr>
        <p:spPr>
          <a:xfrm>
            <a:off x="684000" y="4717337"/>
            <a:ext cx="3298833" cy="1200329"/>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l-GR" sz="1200" b="1" i="1" dirty="0">
                <a:solidFill>
                  <a:prstClr val="black"/>
                </a:solidFill>
              </a:rPr>
              <a:t>Εισαγωγή συνολικής επένδυσης βάσει των </a:t>
            </a:r>
            <a:r>
              <a:rPr lang="el-GR" sz="1200" b="1" i="1" dirty="0" err="1">
                <a:solidFill>
                  <a:prstClr val="black"/>
                </a:solidFill>
              </a:rPr>
              <a:t>εκτίμήσεων</a:t>
            </a:r>
            <a:r>
              <a:rPr lang="en-US" sz="1200" b="1" i="1" dirty="0">
                <a:solidFill>
                  <a:prstClr val="black"/>
                </a:solidFill>
              </a:rPr>
              <a:t>.</a:t>
            </a:r>
          </a:p>
          <a:p>
            <a:pPr marL="228600" indent="-228600">
              <a:buFont typeface="+mj-lt"/>
              <a:buAutoNum type="arabicPeriod"/>
            </a:pPr>
            <a:r>
              <a:rPr lang="el-GR" sz="1200" b="1" i="1" dirty="0">
                <a:solidFill>
                  <a:prstClr val="black"/>
                </a:solidFill>
              </a:rPr>
              <a:t>Τελικά</a:t>
            </a:r>
            <a:r>
              <a:rPr lang="en-US" sz="1200" b="1" i="1" dirty="0">
                <a:solidFill>
                  <a:prstClr val="black"/>
                </a:solidFill>
              </a:rPr>
              <a:t>,</a:t>
            </a:r>
            <a:r>
              <a:rPr lang="el-GR" sz="1200" b="1" i="1" dirty="0">
                <a:solidFill>
                  <a:prstClr val="black"/>
                </a:solidFill>
              </a:rPr>
              <a:t> αιτήσου για επιδότηση βάσει των </a:t>
            </a:r>
            <a:r>
              <a:rPr lang="el-GR" sz="1200" b="1" i="1" dirty="0" err="1">
                <a:solidFill>
                  <a:prstClr val="black"/>
                </a:solidFill>
              </a:rPr>
              <a:t>ηλιοθερμικών</a:t>
            </a:r>
            <a:r>
              <a:rPr lang="el-GR" sz="1200" b="1" i="1" dirty="0">
                <a:solidFill>
                  <a:prstClr val="black"/>
                </a:solidFill>
              </a:rPr>
              <a:t> συστημάτων</a:t>
            </a:r>
            <a:r>
              <a:rPr lang="en-US" sz="1200" b="1" i="1" dirty="0">
                <a:solidFill>
                  <a:prstClr val="black"/>
                </a:solidFill>
              </a:rPr>
              <a:t>, </a:t>
            </a:r>
            <a:r>
              <a:rPr lang="el-GR" sz="1200" b="1" i="1" dirty="0">
                <a:solidFill>
                  <a:prstClr val="black"/>
                </a:solidFill>
              </a:rPr>
              <a:t>ενεργειακής απόδοσης ή άλλων </a:t>
            </a:r>
            <a:r>
              <a:rPr lang="el-GR" sz="1200" b="1" i="1" dirty="0" err="1">
                <a:solidFill>
                  <a:prstClr val="black"/>
                </a:solidFill>
              </a:rPr>
              <a:t>διαθεσιμων</a:t>
            </a:r>
            <a:r>
              <a:rPr lang="el-GR" sz="1200" b="1" i="1" dirty="0">
                <a:solidFill>
                  <a:prstClr val="black"/>
                </a:solidFill>
              </a:rPr>
              <a:t> προγραμμάτων. </a:t>
            </a:r>
            <a:endParaRPr lang="en-US" sz="1200" b="1" i="1" dirty="0">
              <a:solidFill>
                <a:prstClr val="black"/>
              </a:solidFill>
            </a:endParaRPr>
          </a:p>
        </p:txBody>
      </p:sp>
      <p:pic>
        <p:nvPicPr>
          <p:cNvPr id="8" name="Picture 7">
            <a:extLst>
              <a:ext uri="{FF2B5EF4-FFF2-40B4-BE49-F238E27FC236}">
                <a16:creationId xmlns:a16="http://schemas.microsoft.com/office/drawing/2014/main" xmlns="" id="{31E21AF0-0B68-4069-9F71-3A93C77AD08E}"/>
              </a:ext>
            </a:extLst>
          </p:cNvPr>
          <p:cNvPicPr>
            <a:picLocks noChangeAspect="1"/>
          </p:cNvPicPr>
          <p:nvPr/>
        </p:nvPicPr>
        <p:blipFill rotWithShape="1">
          <a:blip r:embed="rId3"/>
          <a:srcRect r="70324"/>
          <a:stretch/>
        </p:blipFill>
        <p:spPr>
          <a:xfrm>
            <a:off x="5653507" y="5120909"/>
            <a:ext cx="672750" cy="869476"/>
          </a:xfrm>
          <a:prstGeom prst="rect">
            <a:avLst/>
          </a:prstGeom>
        </p:spPr>
      </p:pic>
    </p:spTree>
    <p:extLst>
      <p:ext uri="{BB962C8B-B14F-4D97-AF65-F5344CB8AC3E}">
        <p14:creationId xmlns:p14="http://schemas.microsoft.com/office/powerpoint/2010/main" val="18499138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B1F6A8CE-5481-4095-9C61-77B5090D29B4}"/>
              </a:ext>
            </a:extLst>
          </p:cNvPr>
          <p:cNvPicPr>
            <a:picLocks noChangeAspect="1"/>
          </p:cNvPicPr>
          <p:nvPr/>
        </p:nvPicPr>
        <p:blipFill>
          <a:blip r:embed="rId2"/>
          <a:stretch>
            <a:fillRect/>
          </a:stretch>
        </p:blipFill>
        <p:spPr>
          <a:xfrm>
            <a:off x="497164" y="2049799"/>
            <a:ext cx="5608997" cy="4259201"/>
          </a:xfrm>
          <a:prstGeom prst="rect">
            <a:avLst/>
          </a:prstGeom>
        </p:spPr>
      </p:pic>
      <p:sp>
        <p:nvSpPr>
          <p:cNvPr id="2" name="Title 1">
            <a:extLst>
              <a:ext uri="{FF2B5EF4-FFF2-40B4-BE49-F238E27FC236}">
                <a16:creationId xmlns:a16="http://schemas.microsoft.com/office/drawing/2014/main" xmlns="" id="{76050713-2CBA-4BC8-B730-EFDB49441028}"/>
              </a:ext>
            </a:extLst>
          </p:cNvPr>
          <p:cNvSpPr>
            <a:spLocks noGrp="1"/>
          </p:cNvSpPr>
          <p:nvPr>
            <p:ph type="title"/>
          </p:nvPr>
        </p:nvSpPr>
        <p:spPr/>
        <p:txBody>
          <a:bodyPr/>
          <a:lstStyle/>
          <a:p>
            <a:r>
              <a:rPr lang="en-US" b="1" dirty="0"/>
              <a:t>3. </a:t>
            </a:r>
            <a:r>
              <a:rPr lang="el-GR" b="1" dirty="0"/>
              <a:t>Εκτίμηση κόστους </a:t>
            </a:r>
            <a:endParaRPr lang="en-US" dirty="0"/>
          </a:p>
        </p:txBody>
      </p:sp>
      <p:sp>
        <p:nvSpPr>
          <p:cNvPr id="4" name="Rectangle 3">
            <a:extLst>
              <a:ext uri="{FF2B5EF4-FFF2-40B4-BE49-F238E27FC236}">
                <a16:creationId xmlns:a16="http://schemas.microsoft.com/office/drawing/2014/main" xmlns="" id="{09AA1956-64F4-49D6-B901-B87666E5BFF1}"/>
              </a:ext>
            </a:extLst>
          </p:cNvPr>
          <p:cNvSpPr/>
          <p:nvPr/>
        </p:nvSpPr>
        <p:spPr>
          <a:xfrm>
            <a:off x="432915" y="1557000"/>
            <a:ext cx="5673245"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Παράδειγμα με χρήση του λογισμικού</a:t>
            </a:r>
            <a:endParaRPr lang="en-US" b="1" dirty="0"/>
          </a:p>
        </p:txBody>
      </p:sp>
      <p:sp>
        <p:nvSpPr>
          <p:cNvPr id="6" name="TextBox 5">
            <a:extLst>
              <a:ext uri="{FF2B5EF4-FFF2-40B4-BE49-F238E27FC236}">
                <a16:creationId xmlns:a16="http://schemas.microsoft.com/office/drawing/2014/main" xmlns="" id="{31A85103-44B5-4EEA-AE84-AE1B1060499C}"/>
              </a:ext>
            </a:extLst>
          </p:cNvPr>
          <p:cNvSpPr txBox="1"/>
          <p:nvPr/>
        </p:nvSpPr>
        <p:spPr>
          <a:xfrm>
            <a:off x="6188689" y="1773000"/>
            <a:ext cx="2487000" cy="4278094"/>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t>ΑΠΟΖΗΜΕΙΩΣΕΙΣ</a:t>
            </a:r>
            <a:r>
              <a:rPr lang="en-US" sz="1600" b="1" dirty="0"/>
              <a:t>.</a:t>
            </a:r>
          </a:p>
          <a:p>
            <a:pPr marL="285750" indent="-285750">
              <a:buFont typeface="Calibri" panose="020F0502020204030204" pitchFamily="34" charset="0"/>
              <a:buChar char="–"/>
            </a:pPr>
            <a:r>
              <a:rPr lang="el-GR" sz="1600" dirty="0"/>
              <a:t>Δεν ισχύει για </a:t>
            </a:r>
            <a:r>
              <a:rPr lang="el-GR" sz="1600" dirty="0" err="1"/>
              <a:t>ηλιοθερμικά</a:t>
            </a:r>
            <a:r>
              <a:rPr lang="en-US" sz="1600" dirty="0"/>
              <a:t>. </a:t>
            </a:r>
            <a:r>
              <a:rPr lang="el-GR" sz="1600" dirty="0"/>
              <a:t>Πληρώνονται για κάθε παραγόμενη </a:t>
            </a:r>
            <a:r>
              <a:rPr lang="en-US" sz="1600" dirty="0"/>
              <a:t>kWh (</a:t>
            </a:r>
            <a:r>
              <a:rPr lang="el-GR" sz="1600" dirty="0"/>
              <a:t>ΦΒ συστήματα) στη διάρκεια ζωής του συστήματος. </a:t>
            </a:r>
            <a:endParaRPr lang="en-US" sz="1600" dirty="0"/>
          </a:p>
          <a:p>
            <a:pPr marL="285750" lvl="0" indent="-285750">
              <a:buFont typeface="Wingdings" panose="05000000000000000000" pitchFamily="2" charset="2"/>
              <a:buChar char="§"/>
            </a:pPr>
            <a:r>
              <a:rPr lang="el-GR" sz="1600" b="1" dirty="0">
                <a:solidFill>
                  <a:prstClr val="black"/>
                </a:solidFill>
              </a:rPr>
              <a:t>Έξοδα λειτουργίας</a:t>
            </a:r>
            <a:r>
              <a:rPr lang="en-US" sz="1600" b="1" dirty="0">
                <a:solidFill>
                  <a:prstClr val="black"/>
                </a:solidFill>
              </a:rPr>
              <a:t>.</a:t>
            </a:r>
          </a:p>
          <a:p>
            <a:pPr marL="285750" indent="-285750">
              <a:buFont typeface="Calibri" panose="020F0502020204030204" pitchFamily="34" charset="0"/>
              <a:buChar char="–"/>
            </a:pPr>
            <a:r>
              <a:rPr lang="el-GR" sz="1600" b="1" dirty="0"/>
              <a:t>Σταθερά</a:t>
            </a:r>
            <a:r>
              <a:rPr lang="en-US" sz="1600" dirty="0"/>
              <a:t>. </a:t>
            </a:r>
            <a:r>
              <a:rPr lang="el-GR" sz="1600" dirty="0"/>
              <a:t>Θεωρείτε ως ποσοστό της επένδυσης κάθε χρόνο</a:t>
            </a:r>
            <a:r>
              <a:rPr lang="en-US" sz="1600" dirty="0"/>
              <a:t> (2%). </a:t>
            </a:r>
          </a:p>
          <a:p>
            <a:pPr marL="285750" indent="-285750">
              <a:buFont typeface="Calibri" panose="020F0502020204030204" pitchFamily="34" charset="0"/>
              <a:buChar char="–"/>
            </a:pPr>
            <a:r>
              <a:rPr lang="el-GR" sz="1600" b="1" dirty="0"/>
              <a:t>Κόστος βοηθητικών συστημάτων</a:t>
            </a:r>
            <a:r>
              <a:rPr lang="en-US" sz="1600" dirty="0"/>
              <a:t>.</a:t>
            </a:r>
            <a:r>
              <a:rPr lang="el-GR" sz="1600" dirty="0"/>
              <a:t> Κυρίως του ηλεκτρικού ρεύματος που καταναλώνει η αντλία.</a:t>
            </a:r>
            <a:endParaRPr lang="en-US" sz="1600" dirty="0"/>
          </a:p>
        </p:txBody>
      </p:sp>
      <p:sp>
        <p:nvSpPr>
          <p:cNvPr id="8" name="Rectangle 7">
            <a:extLst>
              <a:ext uri="{FF2B5EF4-FFF2-40B4-BE49-F238E27FC236}">
                <a16:creationId xmlns:a16="http://schemas.microsoft.com/office/drawing/2014/main" xmlns="" id="{4FAF2F67-66C0-4814-A8AF-E983C956F3A8}"/>
              </a:ext>
            </a:extLst>
          </p:cNvPr>
          <p:cNvSpPr/>
          <p:nvPr/>
        </p:nvSpPr>
        <p:spPr>
          <a:xfrm>
            <a:off x="756001" y="4797000"/>
            <a:ext cx="2879999" cy="1015663"/>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l-GR" sz="1200" b="1" i="1" dirty="0" err="1">
                <a:solidFill>
                  <a:prstClr val="black"/>
                </a:solidFill>
              </a:rPr>
              <a:t>Εκτίμση</a:t>
            </a:r>
            <a:r>
              <a:rPr lang="el-GR" sz="1200" b="1" i="1" dirty="0">
                <a:solidFill>
                  <a:prstClr val="black"/>
                </a:solidFill>
              </a:rPr>
              <a:t> των εξόδων λειτουργίας , συμπεριλαμβανομένου της συντήρησης, των αποκαταστάσεων και της ενέργειας των βοηθητικών συστημάτων . </a:t>
            </a:r>
            <a:endParaRPr lang="en-US" sz="1200" b="1" i="1" dirty="0">
              <a:solidFill>
                <a:prstClr val="black"/>
              </a:solidFill>
            </a:endParaRPr>
          </a:p>
        </p:txBody>
      </p:sp>
      <p:pic>
        <p:nvPicPr>
          <p:cNvPr id="9" name="Picture 8">
            <a:extLst>
              <a:ext uri="{FF2B5EF4-FFF2-40B4-BE49-F238E27FC236}">
                <a16:creationId xmlns:a16="http://schemas.microsoft.com/office/drawing/2014/main" xmlns="" id="{9B704546-1794-4ADF-BA96-7702F367DED2}"/>
              </a:ext>
            </a:extLst>
          </p:cNvPr>
          <p:cNvPicPr>
            <a:picLocks noChangeAspect="1"/>
          </p:cNvPicPr>
          <p:nvPr/>
        </p:nvPicPr>
        <p:blipFill rotWithShape="1">
          <a:blip r:embed="rId3"/>
          <a:srcRect r="70324"/>
          <a:stretch/>
        </p:blipFill>
        <p:spPr>
          <a:xfrm>
            <a:off x="5653507" y="5120909"/>
            <a:ext cx="672750" cy="869476"/>
          </a:xfrm>
          <a:prstGeom prst="rect">
            <a:avLst/>
          </a:prstGeom>
        </p:spPr>
      </p:pic>
    </p:spTree>
    <p:extLst>
      <p:ext uri="{BB962C8B-B14F-4D97-AF65-F5344CB8AC3E}">
        <p14:creationId xmlns:p14="http://schemas.microsoft.com/office/powerpoint/2010/main" val="8888743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F798B150-B8C7-4B7E-B5CC-E575BE362744}"/>
              </a:ext>
            </a:extLst>
          </p:cNvPr>
          <p:cNvPicPr>
            <a:picLocks noChangeAspect="1"/>
          </p:cNvPicPr>
          <p:nvPr/>
        </p:nvPicPr>
        <p:blipFill>
          <a:blip r:embed="rId2"/>
          <a:stretch>
            <a:fillRect/>
          </a:stretch>
        </p:blipFill>
        <p:spPr>
          <a:xfrm>
            <a:off x="611169" y="2061000"/>
            <a:ext cx="5612098" cy="4277215"/>
          </a:xfrm>
          <a:prstGeom prst="rect">
            <a:avLst/>
          </a:prstGeom>
        </p:spPr>
      </p:pic>
      <p:sp>
        <p:nvSpPr>
          <p:cNvPr id="2" name="Title 1">
            <a:extLst>
              <a:ext uri="{FF2B5EF4-FFF2-40B4-BE49-F238E27FC236}">
                <a16:creationId xmlns:a16="http://schemas.microsoft.com/office/drawing/2014/main" xmlns="" id="{78C72528-8672-4BF6-B3F2-8F37FA1D71CB}"/>
              </a:ext>
            </a:extLst>
          </p:cNvPr>
          <p:cNvSpPr>
            <a:spLocks noGrp="1"/>
          </p:cNvSpPr>
          <p:nvPr>
            <p:ph type="title"/>
          </p:nvPr>
        </p:nvSpPr>
        <p:spPr/>
        <p:txBody>
          <a:bodyPr/>
          <a:lstStyle/>
          <a:p>
            <a:r>
              <a:rPr lang="en-US" b="1" dirty="0"/>
              <a:t>3. </a:t>
            </a:r>
            <a:r>
              <a:rPr lang="el-GR" b="1" dirty="0"/>
              <a:t>Εκτίμηση κόστους </a:t>
            </a:r>
            <a:endParaRPr lang="en-US" dirty="0"/>
          </a:p>
        </p:txBody>
      </p:sp>
      <p:sp>
        <p:nvSpPr>
          <p:cNvPr id="4" name="Rectangle 3">
            <a:extLst>
              <a:ext uri="{FF2B5EF4-FFF2-40B4-BE49-F238E27FC236}">
                <a16:creationId xmlns:a16="http://schemas.microsoft.com/office/drawing/2014/main" xmlns="" id="{B703D070-2F9D-4343-BAA1-0D500F77F5CC}"/>
              </a:ext>
            </a:extLst>
          </p:cNvPr>
          <p:cNvSpPr/>
          <p:nvPr/>
        </p:nvSpPr>
        <p:spPr>
          <a:xfrm>
            <a:off x="432916" y="1557000"/>
            <a:ext cx="5435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Παράδειγμα με χρήση του λογισμικού</a:t>
            </a:r>
            <a:endParaRPr lang="en-US" b="1" dirty="0"/>
          </a:p>
        </p:txBody>
      </p:sp>
      <p:sp>
        <p:nvSpPr>
          <p:cNvPr id="5" name="TextBox 4">
            <a:extLst>
              <a:ext uri="{FF2B5EF4-FFF2-40B4-BE49-F238E27FC236}">
                <a16:creationId xmlns:a16="http://schemas.microsoft.com/office/drawing/2014/main" xmlns="" id="{686A40E8-59D1-4305-870E-8A837BB7BC23}"/>
              </a:ext>
            </a:extLst>
          </p:cNvPr>
          <p:cNvSpPr txBox="1"/>
          <p:nvPr/>
        </p:nvSpPr>
        <p:spPr>
          <a:xfrm>
            <a:off x="6188689" y="1773000"/>
            <a:ext cx="2487000" cy="4031873"/>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t>ΕΞΟΙΚΟΝΟΜΗΣΗ</a:t>
            </a:r>
            <a:endParaRPr lang="en-US" sz="1600" b="1" dirty="0"/>
          </a:p>
          <a:p>
            <a:pPr marL="285750" indent="-285750">
              <a:buFont typeface="Calibri" panose="020F0502020204030204" pitchFamily="34" charset="0"/>
              <a:buChar char="–"/>
            </a:pPr>
            <a:r>
              <a:rPr lang="el-GR" sz="1600" dirty="0"/>
              <a:t>Στα καύσιμα.</a:t>
            </a:r>
            <a:r>
              <a:rPr lang="en-US" sz="1600" dirty="0"/>
              <a:t> </a:t>
            </a:r>
          </a:p>
          <a:p>
            <a:pPr marL="285750" indent="-285750">
              <a:buFont typeface="Calibri" panose="020F0502020204030204" pitchFamily="34" charset="0"/>
              <a:buChar char="–"/>
            </a:pPr>
            <a:endParaRPr lang="en-US" sz="1600" dirty="0"/>
          </a:p>
          <a:p>
            <a:pPr marL="285750" indent="-285750">
              <a:buFont typeface="Calibri" panose="020F0502020204030204" pitchFamily="34" charset="0"/>
              <a:buChar char="–"/>
            </a:pPr>
            <a:r>
              <a:rPr lang="el-GR" sz="1600" dirty="0"/>
              <a:t>Το σύστημα θα ήταν οικονομικά αποτελεσματικό ένα  ανεβεί το κόστος του καυσίμου ή έχουμε παραγωγή περισσότερης ενέργειας. </a:t>
            </a:r>
            <a:r>
              <a:rPr lang="en-US" sz="1600" dirty="0"/>
              <a:t> </a:t>
            </a:r>
          </a:p>
          <a:p>
            <a:pPr marL="285750" indent="-285750">
              <a:buFont typeface="Calibri" panose="020F0502020204030204" pitchFamily="34" charset="0"/>
              <a:buChar char="–"/>
            </a:pPr>
            <a:endParaRPr lang="en-US" sz="1600" dirty="0"/>
          </a:p>
          <a:p>
            <a:pPr marL="285750" indent="-285750">
              <a:buFont typeface="Calibri" panose="020F0502020204030204" pitchFamily="34" charset="0"/>
              <a:buChar char="–"/>
            </a:pPr>
            <a:r>
              <a:rPr lang="el-GR" sz="1600" dirty="0"/>
              <a:t>Αυτοί οι παράγοντες λαμβάνονται υπόψη στη σχεδίαση του έργου. </a:t>
            </a:r>
            <a:endParaRPr lang="en-US" sz="1600" dirty="0"/>
          </a:p>
        </p:txBody>
      </p:sp>
      <p:pic>
        <p:nvPicPr>
          <p:cNvPr id="7" name="Picture 6">
            <a:extLst>
              <a:ext uri="{FF2B5EF4-FFF2-40B4-BE49-F238E27FC236}">
                <a16:creationId xmlns:a16="http://schemas.microsoft.com/office/drawing/2014/main" xmlns="" id="{FFA2366F-9671-42C0-9BA6-72AF89A167D4}"/>
              </a:ext>
            </a:extLst>
          </p:cNvPr>
          <p:cNvPicPr>
            <a:picLocks noChangeAspect="1"/>
          </p:cNvPicPr>
          <p:nvPr/>
        </p:nvPicPr>
        <p:blipFill rotWithShape="1">
          <a:blip r:embed="rId3"/>
          <a:srcRect r="70324"/>
          <a:stretch/>
        </p:blipFill>
        <p:spPr>
          <a:xfrm>
            <a:off x="5653507" y="5120909"/>
            <a:ext cx="672750" cy="869476"/>
          </a:xfrm>
          <a:prstGeom prst="rect">
            <a:avLst/>
          </a:prstGeom>
        </p:spPr>
      </p:pic>
      <p:sp>
        <p:nvSpPr>
          <p:cNvPr id="8" name="Rectangle 7">
            <a:extLst>
              <a:ext uri="{FF2B5EF4-FFF2-40B4-BE49-F238E27FC236}">
                <a16:creationId xmlns:a16="http://schemas.microsoft.com/office/drawing/2014/main" xmlns="" id="{112CBDCF-47DA-4321-B789-1A3A9BAD2BD1}"/>
              </a:ext>
            </a:extLst>
          </p:cNvPr>
          <p:cNvSpPr/>
          <p:nvPr/>
        </p:nvSpPr>
        <p:spPr>
          <a:xfrm>
            <a:off x="756001" y="4797000"/>
            <a:ext cx="2087999" cy="646331"/>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l-GR" sz="1200" b="1" i="1" dirty="0">
                <a:solidFill>
                  <a:prstClr val="black"/>
                </a:solidFill>
              </a:rPr>
              <a:t>Το λογισμικό υπολογίζει και παρουσιάζει την ετήσια εξοικονόμηση.</a:t>
            </a:r>
            <a:endParaRPr lang="en-US" sz="1200" b="1" i="1" dirty="0">
              <a:solidFill>
                <a:prstClr val="black"/>
              </a:solidFill>
            </a:endParaRPr>
          </a:p>
        </p:txBody>
      </p:sp>
    </p:spTree>
    <p:extLst>
      <p:ext uri="{BB962C8B-B14F-4D97-AF65-F5344CB8AC3E}">
        <p14:creationId xmlns:p14="http://schemas.microsoft.com/office/powerpoint/2010/main" val="22934524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098D72C-7E81-48B8-900D-AD3B968D6192}"/>
              </a:ext>
            </a:extLst>
          </p:cNvPr>
          <p:cNvPicPr>
            <a:picLocks noChangeAspect="1"/>
          </p:cNvPicPr>
          <p:nvPr/>
        </p:nvPicPr>
        <p:blipFill>
          <a:blip r:embed="rId2"/>
          <a:stretch>
            <a:fillRect/>
          </a:stretch>
        </p:blipFill>
        <p:spPr>
          <a:xfrm>
            <a:off x="611999" y="2021494"/>
            <a:ext cx="5576689" cy="4258814"/>
          </a:xfrm>
          <a:prstGeom prst="rect">
            <a:avLst/>
          </a:prstGeom>
        </p:spPr>
      </p:pic>
      <p:sp>
        <p:nvSpPr>
          <p:cNvPr id="2" name="Title 1">
            <a:extLst>
              <a:ext uri="{FF2B5EF4-FFF2-40B4-BE49-F238E27FC236}">
                <a16:creationId xmlns:a16="http://schemas.microsoft.com/office/drawing/2014/main" xmlns="" id="{B5787B09-AFC0-4065-A0E0-0589F1AE4738}"/>
              </a:ext>
            </a:extLst>
          </p:cNvPr>
          <p:cNvSpPr>
            <a:spLocks noGrp="1"/>
          </p:cNvSpPr>
          <p:nvPr>
            <p:ph type="title"/>
          </p:nvPr>
        </p:nvSpPr>
        <p:spPr/>
        <p:txBody>
          <a:bodyPr/>
          <a:lstStyle/>
          <a:p>
            <a:r>
              <a:rPr lang="en-US" b="1" dirty="0"/>
              <a:t>3. </a:t>
            </a:r>
            <a:r>
              <a:rPr lang="el-GR" b="1" dirty="0"/>
              <a:t>Εκτίμηση κόστους </a:t>
            </a:r>
            <a:endParaRPr lang="en-US" dirty="0"/>
          </a:p>
        </p:txBody>
      </p:sp>
      <p:sp>
        <p:nvSpPr>
          <p:cNvPr id="4" name="Rectangle 3">
            <a:extLst>
              <a:ext uri="{FF2B5EF4-FFF2-40B4-BE49-F238E27FC236}">
                <a16:creationId xmlns:a16="http://schemas.microsoft.com/office/drawing/2014/main" xmlns="" id="{7B9240C9-1A09-46C8-BD56-D38F12B298B8}"/>
              </a:ext>
            </a:extLst>
          </p:cNvPr>
          <p:cNvSpPr/>
          <p:nvPr/>
        </p:nvSpPr>
        <p:spPr>
          <a:xfrm>
            <a:off x="190402" y="1449834"/>
            <a:ext cx="5677597"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Παράδειγμα με χρήση του λογισμικού</a:t>
            </a:r>
            <a:r>
              <a:rPr lang="en-US" b="1" dirty="0">
                <a:solidFill>
                  <a:prstClr val="black"/>
                </a:solidFill>
                <a:cs typeface="Arial" pitchFamily="34" charset="0"/>
              </a:rPr>
              <a:t>.</a:t>
            </a:r>
            <a:endParaRPr lang="en-US" b="1" dirty="0"/>
          </a:p>
        </p:txBody>
      </p:sp>
      <p:sp>
        <p:nvSpPr>
          <p:cNvPr id="6" name="TextBox 5">
            <a:extLst>
              <a:ext uri="{FF2B5EF4-FFF2-40B4-BE49-F238E27FC236}">
                <a16:creationId xmlns:a16="http://schemas.microsoft.com/office/drawing/2014/main" xmlns="" id="{72992F61-5CB8-428F-AF84-73CEB6D7A0FF}"/>
              </a:ext>
            </a:extLst>
          </p:cNvPr>
          <p:cNvSpPr txBox="1"/>
          <p:nvPr/>
        </p:nvSpPr>
        <p:spPr>
          <a:xfrm>
            <a:off x="6188689" y="1773000"/>
            <a:ext cx="2487000" cy="4278094"/>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t>ΔΑΝΕΙΑ</a:t>
            </a:r>
            <a:endParaRPr lang="en-US" sz="1600" b="1" dirty="0"/>
          </a:p>
          <a:p>
            <a:pPr marL="285750" indent="-285750">
              <a:buFont typeface="Calibri" panose="020F0502020204030204" pitchFamily="34" charset="0"/>
              <a:buChar char="–"/>
            </a:pPr>
            <a:r>
              <a:rPr lang="el-GR" sz="1600" dirty="0"/>
              <a:t>Παράδειγμα δανείου με ορισμό του κεφαλαίου δανεισμού του χρόνου αποπληρωμής και του επιτοκίου αποπληρωμής.</a:t>
            </a:r>
            <a:endParaRPr lang="en-US" sz="1600" dirty="0"/>
          </a:p>
          <a:p>
            <a:pPr marL="285750" indent="-285750">
              <a:buFont typeface="Calibri" panose="020F0502020204030204" pitchFamily="34" charset="0"/>
              <a:buChar char="–"/>
            </a:pPr>
            <a:endParaRPr lang="en-US" sz="1600" dirty="0"/>
          </a:p>
          <a:p>
            <a:pPr marL="285750" indent="-285750">
              <a:buFont typeface="Calibri" panose="020F0502020204030204" pitchFamily="34" charset="0"/>
              <a:buChar char="–"/>
            </a:pPr>
            <a:r>
              <a:rPr lang="el-GR" sz="1600" dirty="0"/>
              <a:t>Αυτό δεν είναι ρεαλιστικό αλλά τα δάνεια μπορούν να προσομοιωθούν ,ώστε να βοηθήσουν τον πελάτη να κάνει έρευνα  για τη βιωσιμότητα του </a:t>
            </a:r>
            <a:r>
              <a:rPr lang="el-GR" sz="1600" dirty="0" err="1"/>
              <a:t>εργου</a:t>
            </a:r>
            <a:r>
              <a:rPr lang="el-GR" sz="1600" dirty="0"/>
              <a:t> και την οικονομία. </a:t>
            </a:r>
            <a:endParaRPr lang="en-US" sz="1600" dirty="0"/>
          </a:p>
        </p:txBody>
      </p:sp>
      <p:pic>
        <p:nvPicPr>
          <p:cNvPr id="7" name="Picture 6">
            <a:extLst>
              <a:ext uri="{FF2B5EF4-FFF2-40B4-BE49-F238E27FC236}">
                <a16:creationId xmlns:a16="http://schemas.microsoft.com/office/drawing/2014/main" xmlns="" id="{B219774A-B8AC-41F9-9B37-FEB8057E8AEF}"/>
              </a:ext>
            </a:extLst>
          </p:cNvPr>
          <p:cNvPicPr>
            <a:picLocks noChangeAspect="1"/>
          </p:cNvPicPr>
          <p:nvPr/>
        </p:nvPicPr>
        <p:blipFill rotWithShape="1">
          <a:blip r:embed="rId3"/>
          <a:srcRect r="70324"/>
          <a:stretch/>
        </p:blipFill>
        <p:spPr>
          <a:xfrm>
            <a:off x="5653507" y="5120909"/>
            <a:ext cx="672750" cy="869476"/>
          </a:xfrm>
          <a:prstGeom prst="rect">
            <a:avLst/>
          </a:prstGeom>
        </p:spPr>
      </p:pic>
    </p:spTree>
    <p:extLst>
      <p:ext uri="{BB962C8B-B14F-4D97-AF65-F5344CB8AC3E}">
        <p14:creationId xmlns:p14="http://schemas.microsoft.com/office/powerpoint/2010/main" val="31797569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D7D2D8-A8B9-44AD-A0A2-E5F52CC14E17}"/>
              </a:ext>
            </a:extLst>
          </p:cNvPr>
          <p:cNvSpPr>
            <a:spLocks noGrp="1"/>
          </p:cNvSpPr>
          <p:nvPr>
            <p:ph type="title"/>
          </p:nvPr>
        </p:nvSpPr>
        <p:spPr/>
        <p:txBody>
          <a:bodyPr/>
          <a:lstStyle/>
          <a:p>
            <a:r>
              <a:rPr lang="en-US" b="1" dirty="0"/>
              <a:t>3. </a:t>
            </a:r>
            <a:r>
              <a:rPr lang="el-GR" b="1" dirty="0"/>
              <a:t>Εκτίμηση κόστους</a:t>
            </a:r>
            <a:endParaRPr lang="en-US" dirty="0"/>
          </a:p>
        </p:txBody>
      </p:sp>
      <p:sp>
        <p:nvSpPr>
          <p:cNvPr id="4" name="Rectangle 3">
            <a:extLst>
              <a:ext uri="{FF2B5EF4-FFF2-40B4-BE49-F238E27FC236}">
                <a16:creationId xmlns:a16="http://schemas.microsoft.com/office/drawing/2014/main" xmlns="" id="{8BFD7EBF-6CF1-45CA-AFEA-B09A6E742D15}"/>
              </a:ext>
            </a:extLst>
          </p:cNvPr>
          <p:cNvSpPr/>
          <p:nvPr/>
        </p:nvSpPr>
        <p:spPr>
          <a:xfrm>
            <a:off x="432915" y="1557000"/>
            <a:ext cx="5593533"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Παράδειγμα με χρήση του λογισμικού</a:t>
            </a:r>
            <a:endParaRPr lang="en-US" b="1" dirty="0"/>
          </a:p>
        </p:txBody>
      </p:sp>
      <p:pic>
        <p:nvPicPr>
          <p:cNvPr id="5" name="Picture 4">
            <a:extLst>
              <a:ext uri="{FF2B5EF4-FFF2-40B4-BE49-F238E27FC236}">
                <a16:creationId xmlns:a16="http://schemas.microsoft.com/office/drawing/2014/main" xmlns="" id="{25390ACA-08FF-4754-AF05-7A9DE24F812F}"/>
              </a:ext>
            </a:extLst>
          </p:cNvPr>
          <p:cNvPicPr>
            <a:picLocks noChangeAspect="1"/>
          </p:cNvPicPr>
          <p:nvPr/>
        </p:nvPicPr>
        <p:blipFill>
          <a:blip r:embed="rId2"/>
          <a:stretch>
            <a:fillRect/>
          </a:stretch>
        </p:blipFill>
        <p:spPr>
          <a:xfrm>
            <a:off x="540000" y="1981359"/>
            <a:ext cx="5694510" cy="4318513"/>
          </a:xfrm>
          <a:prstGeom prst="rect">
            <a:avLst/>
          </a:prstGeom>
        </p:spPr>
      </p:pic>
      <p:sp>
        <p:nvSpPr>
          <p:cNvPr id="6" name="TextBox 5">
            <a:extLst>
              <a:ext uri="{FF2B5EF4-FFF2-40B4-BE49-F238E27FC236}">
                <a16:creationId xmlns:a16="http://schemas.microsoft.com/office/drawing/2014/main" xmlns="" id="{9C89C0AF-22B1-4AB6-8F60-AF5321663B28}"/>
              </a:ext>
            </a:extLst>
          </p:cNvPr>
          <p:cNvSpPr txBox="1"/>
          <p:nvPr/>
        </p:nvSpPr>
        <p:spPr>
          <a:xfrm>
            <a:off x="6188689" y="1773000"/>
            <a:ext cx="2487000" cy="5016758"/>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t>ΑΝΑΛΥΣΗ ΤΩΝ ΑΠΟΤΕΛΕΣΜΑΤΩΝ</a:t>
            </a:r>
            <a:endParaRPr lang="en-US" sz="1600" b="1" dirty="0"/>
          </a:p>
          <a:p>
            <a:pPr marL="285750" indent="-285750">
              <a:buFont typeface="Calibri" panose="020F0502020204030204" pitchFamily="34" charset="0"/>
              <a:buChar char="–"/>
            </a:pPr>
            <a:r>
              <a:rPr lang="el-GR" sz="1600" b="1" dirty="0"/>
              <a:t>Οικονομική ανάλυση</a:t>
            </a:r>
            <a:r>
              <a:rPr lang="en-US" sz="1600" b="1" dirty="0"/>
              <a:t>. </a:t>
            </a:r>
            <a:r>
              <a:rPr lang="el-GR" sz="1600" dirty="0"/>
              <a:t>Το υπόλοιπο της επένδυσης είναι το κεφάλαιο που πρέπει να παρέχει ο πελάτης</a:t>
            </a:r>
            <a:r>
              <a:rPr lang="en-US" sz="1600" dirty="0"/>
              <a:t> (646€). </a:t>
            </a:r>
            <a:r>
              <a:rPr lang="el-GR" sz="1600" dirty="0"/>
              <a:t>Η αποπληρωμή   είναι το χρονικό διάστημα στο οποίο  η </a:t>
            </a:r>
            <a:r>
              <a:rPr lang="el-GR" sz="1600" dirty="0" err="1"/>
              <a:t>χρηματορρόη</a:t>
            </a:r>
            <a:r>
              <a:rPr lang="el-GR" sz="1600" dirty="0"/>
              <a:t> εξισώνεται με την επένδυση. </a:t>
            </a:r>
            <a:r>
              <a:rPr lang="en-US" sz="1600" dirty="0"/>
              <a:t> </a:t>
            </a:r>
            <a:r>
              <a:rPr lang="el-GR" sz="1600" dirty="0"/>
              <a:t>Ο υπόλοιπος  χρόνος ζωής είναι κέρδος</a:t>
            </a:r>
            <a:r>
              <a:rPr lang="en-US" sz="1600" dirty="0"/>
              <a:t>(479€).</a:t>
            </a:r>
          </a:p>
          <a:p>
            <a:pPr marL="285750" indent="-285750">
              <a:buFont typeface="Calibri" panose="020F0502020204030204" pitchFamily="34" charset="0"/>
              <a:buChar char="–"/>
            </a:pPr>
            <a:r>
              <a:rPr lang="el-GR" sz="1600" b="1" dirty="0"/>
              <a:t>Κερδοφορία</a:t>
            </a:r>
            <a:r>
              <a:rPr lang="en-US" sz="1600" b="1" dirty="0"/>
              <a:t>. </a:t>
            </a:r>
            <a:r>
              <a:rPr lang="el-GR" sz="1600" dirty="0"/>
              <a:t>Στο τέλος του χρόνου ζωής, ένας λογαριασμός θα είχε κερδίσει μία επιστροφή </a:t>
            </a:r>
            <a:r>
              <a:rPr lang="en-US" sz="1600" dirty="0"/>
              <a:t> 2,81% (= MIRR).</a:t>
            </a:r>
          </a:p>
        </p:txBody>
      </p:sp>
      <p:pic>
        <p:nvPicPr>
          <p:cNvPr id="7" name="Picture 6">
            <a:extLst>
              <a:ext uri="{FF2B5EF4-FFF2-40B4-BE49-F238E27FC236}">
                <a16:creationId xmlns:a16="http://schemas.microsoft.com/office/drawing/2014/main" xmlns="" id="{1D9E79C8-A137-4D38-B3AF-F41FAB600DAB}"/>
              </a:ext>
            </a:extLst>
          </p:cNvPr>
          <p:cNvPicPr>
            <a:picLocks noChangeAspect="1"/>
          </p:cNvPicPr>
          <p:nvPr/>
        </p:nvPicPr>
        <p:blipFill rotWithShape="1">
          <a:blip r:embed="rId3"/>
          <a:srcRect r="70324"/>
          <a:stretch/>
        </p:blipFill>
        <p:spPr>
          <a:xfrm>
            <a:off x="5724000" y="3600419"/>
            <a:ext cx="672750" cy="869476"/>
          </a:xfrm>
          <a:prstGeom prst="rect">
            <a:avLst/>
          </a:prstGeom>
        </p:spPr>
      </p:pic>
    </p:spTree>
    <p:extLst>
      <p:ext uri="{BB962C8B-B14F-4D97-AF65-F5344CB8AC3E}">
        <p14:creationId xmlns:p14="http://schemas.microsoft.com/office/powerpoint/2010/main" val="31955674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A8439D-02B1-44F8-91E3-4C42E2A4F5B2}"/>
              </a:ext>
            </a:extLst>
          </p:cNvPr>
          <p:cNvSpPr>
            <a:spLocks noGrp="1"/>
          </p:cNvSpPr>
          <p:nvPr>
            <p:ph type="title"/>
          </p:nvPr>
        </p:nvSpPr>
        <p:spPr/>
        <p:txBody>
          <a:bodyPr/>
          <a:lstStyle/>
          <a:p>
            <a:r>
              <a:rPr lang="en-US" b="1" dirty="0"/>
              <a:t>3. </a:t>
            </a:r>
            <a:r>
              <a:rPr lang="el-GR" b="1" dirty="0"/>
              <a:t>Εκτίμηση κόστους </a:t>
            </a:r>
            <a:endParaRPr lang="en-US" dirty="0"/>
          </a:p>
        </p:txBody>
      </p:sp>
      <p:sp>
        <p:nvSpPr>
          <p:cNvPr id="4" name="Rectangle 3">
            <a:extLst>
              <a:ext uri="{FF2B5EF4-FFF2-40B4-BE49-F238E27FC236}">
                <a16:creationId xmlns:a16="http://schemas.microsoft.com/office/drawing/2014/main" xmlns="" id="{41A9DADF-0630-44E5-8789-29F88422E7A5}"/>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Παράδειγμα με χρήση του λογισμικού</a:t>
            </a:r>
            <a:endParaRPr lang="en-US" b="1" dirty="0"/>
          </a:p>
        </p:txBody>
      </p:sp>
      <p:pic>
        <p:nvPicPr>
          <p:cNvPr id="6" name="Picture 5">
            <a:extLst>
              <a:ext uri="{FF2B5EF4-FFF2-40B4-BE49-F238E27FC236}">
                <a16:creationId xmlns:a16="http://schemas.microsoft.com/office/drawing/2014/main" xmlns="" id="{D534230B-E655-4E37-86C4-74B79804CC35}"/>
              </a:ext>
            </a:extLst>
          </p:cNvPr>
          <p:cNvPicPr>
            <a:picLocks noChangeAspect="1"/>
          </p:cNvPicPr>
          <p:nvPr/>
        </p:nvPicPr>
        <p:blipFill>
          <a:blip r:embed="rId2"/>
          <a:stretch>
            <a:fillRect/>
          </a:stretch>
        </p:blipFill>
        <p:spPr>
          <a:xfrm>
            <a:off x="770977" y="1952569"/>
            <a:ext cx="5889023" cy="4356156"/>
          </a:xfrm>
          <a:prstGeom prst="rect">
            <a:avLst/>
          </a:prstGeom>
        </p:spPr>
      </p:pic>
      <p:sp>
        <p:nvSpPr>
          <p:cNvPr id="7" name="TextBox 6">
            <a:extLst>
              <a:ext uri="{FF2B5EF4-FFF2-40B4-BE49-F238E27FC236}">
                <a16:creationId xmlns:a16="http://schemas.microsoft.com/office/drawing/2014/main" xmlns="" id="{14AA2C74-D665-44EB-BF6B-3D047E353EB9}"/>
              </a:ext>
            </a:extLst>
          </p:cNvPr>
          <p:cNvSpPr txBox="1"/>
          <p:nvPr/>
        </p:nvSpPr>
        <p:spPr>
          <a:xfrm>
            <a:off x="6731999" y="1773000"/>
            <a:ext cx="2232001" cy="3539430"/>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t>ΑΝΑΛΥΣΗ ΤΩΝ ΑΠΟΤΕΛΕΣΜΑΤΩΝ</a:t>
            </a:r>
            <a:endParaRPr lang="en-US" sz="1600" b="1" dirty="0"/>
          </a:p>
          <a:p>
            <a:endParaRPr lang="en-US" sz="1600" b="1" dirty="0"/>
          </a:p>
          <a:p>
            <a:pPr marL="285750" indent="-285750">
              <a:buFont typeface="Calibri" panose="020F0502020204030204" pitchFamily="34" charset="0"/>
              <a:buChar char="–"/>
            </a:pPr>
            <a:r>
              <a:rPr lang="el-GR" sz="1600" dirty="0"/>
              <a:t>Λεπτομερειακή ανάλυση χρόνο με το χρόνο της εξοικονόμησης, των λειτουργικών εξόδων , του δανείου, της </a:t>
            </a:r>
            <a:r>
              <a:rPr lang="el-GR" sz="1600" dirty="0" err="1"/>
              <a:t>χρηματορροής</a:t>
            </a:r>
            <a:r>
              <a:rPr lang="en-US" sz="1600" dirty="0"/>
              <a:t>,</a:t>
            </a:r>
            <a:r>
              <a:rPr lang="el-GR" sz="1600" dirty="0"/>
              <a:t> του ισοζυγίου και του  θεωρητικού λογαριασμού. </a:t>
            </a:r>
            <a:endParaRPr lang="en-US" sz="1600" dirty="0"/>
          </a:p>
          <a:p>
            <a:pPr marL="285750" indent="-285750">
              <a:buFont typeface="Calibri" panose="020F0502020204030204" pitchFamily="34" charset="0"/>
              <a:buChar char="–"/>
            </a:pPr>
            <a:endParaRPr lang="en-US" sz="1600" dirty="0"/>
          </a:p>
        </p:txBody>
      </p:sp>
      <p:pic>
        <p:nvPicPr>
          <p:cNvPr id="8" name="Picture 7">
            <a:extLst>
              <a:ext uri="{FF2B5EF4-FFF2-40B4-BE49-F238E27FC236}">
                <a16:creationId xmlns:a16="http://schemas.microsoft.com/office/drawing/2014/main" xmlns="" id="{80B7C5BB-A3A4-46FA-A1E7-0BD2E3EAF4B1}"/>
              </a:ext>
            </a:extLst>
          </p:cNvPr>
          <p:cNvPicPr>
            <a:picLocks noChangeAspect="1"/>
          </p:cNvPicPr>
          <p:nvPr/>
        </p:nvPicPr>
        <p:blipFill rotWithShape="1">
          <a:blip r:embed="rId3"/>
          <a:srcRect r="70324"/>
          <a:stretch/>
        </p:blipFill>
        <p:spPr>
          <a:xfrm>
            <a:off x="6660000" y="5416510"/>
            <a:ext cx="672750" cy="869476"/>
          </a:xfrm>
          <a:prstGeom prst="rect">
            <a:avLst/>
          </a:prstGeom>
        </p:spPr>
      </p:pic>
    </p:spTree>
    <p:extLst>
      <p:ext uri="{BB962C8B-B14F-4D97-AF65-F5344CB8AC3E}">
        <p14:creationId xmlns:p14="http://schemas.microsoft.com/office/powerpoint/2010/main" val="4186516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976677-0CF1-48A0-971F-FB1A55F36CE0}"/>
              </a:ext>
            </a:extLst>
          </p:cNvPr>
          <p:cNvSpPr>
            <a:spLocks noGrp="1"/>
          </p:cNvSpPr>
          <p:nvPr>
            <p:ph type="title"/>
          </p:nvPr>
        </p:nvSpPr>
        <p:spPr/>
        <p:txBody>
          <a:bodyPr/>
          <a:lstStyle/>
          <a:p>
            <a:r>
              <a:rPr lang="en-US" b="1" dirty="0"/>
              <a:t>1. </a:t>
            </a:r>
            <a:r>
              <a:rPr lang="en-US" b="1" dirty="0">
                <a:solidFill>
                  <a:prstClr val="black"/>
                </a:solidFill>
                <a:cs typeface="Arial" pitchFamily="34" charset="0"/>
              </a:rPr>
              <a:t>DSHW. </a:t>
            </a:r>
            <a:r>
              <a:rPr lang="el-GR" b="1" dirty="0">
                <a:solidFill>
                  <a:prstClr val="black"/>
                </a:solidFill>
                <a:cs typeface="Arial" pitchFamily="34" charset="0"/>
              </a:rPr>
              <a:t>Γενικές Τεχνικές Προδιαγραφές</a:t>
            </a:r>
            <a:endParaRPr lang="en-US" dirty="0"/>
          </a:p>
        </p:txBody>
      </p:sp>
      <p:sp>
        <p:nvSpPr>
          <p:cNvPr id="7" name="Rectangle 6">
            <a:extLst>
              <a:ext uri="{FF2B5EF4-FFF2-40B4-BE49-F238E27FC236}">
                <a16:creationId xmlns:a16="http://schemas.microsoft.com/office/drawing/2014/main" xmlns="" id="{54B4764A-8300-4FDA-BF0A-1322A45B4983}"/>
              </a:ext>
            </a:extLst>
          </p:cNvPr>
          <p:cNvSpPr/>
          <p:nvPr/>
        </p:nvSpPr>
        <p:spPr>
          <a:xfrm>
            <a:off x="491748" y="1926332"/>
            <a:ext cx="7960515" cy="3539430"/>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Το μερίδιο της ηλιακής ενέργειας στις οικιακές</a:t>
            </a:r>
          </a:p>
          <a:p>
            <a:r>
              <a:rPr lang="el-GR" sz="1600" b="1" dirty="0">
                <a:solidFill>
                  <a:prstClr val="black"/>
                </a:solidFill>
              </a:rPr>
              <a:t>        εφαρμογές.</a:t>
            </a:r>
          </a:p>
          <a:p>
            <a:pPr marL="269875"/>
            <a:r>
              <a:rPr lang="el-GR" sz="1600" dirty="0">
                <a:solidFill>
                  <a:srgbClr val="000000"/>
                </a:solidFill>
              </a:rPr>
              <a:t>Κάλυψη ΖΝΧ στο 100% κατά τους καλοκαιρινούς </a:t>
            </a:r>
          </a:p>
          <a:p>
            <a:pPr marL="269875"/>
            <a:r>
              <a:rPr lang="el-GR" sz="1600" dirty="0">
                <a:solidFill>
                  <a:srgbClr val="000000"/>
                </a:solidFill>
              </a:rPr>
              <a:t>μήνες. </a:t>
            </a:r>
            <a:r>
              <a:rPr lang="en-US" sz="1600" dirty="0">
                <a:solidFill>
                  <a:srgbClr val="000000"/>
                </a:solidFill>
              </a:rPr>
              <a:t> </a:t>
            </a:r>
            <a:r>
              <a:rPr lang="el-GR" sz="1600" dirty="0">
                <a:solidFill>
                  <a:srgbClr val="000000"/>
                </a:solidFill>
              </a:rPr>
              <a:t>Παρ’ όλα αυτά απαιτείται εφεδρικό </a:t>
            </a:r>
          </a:p>
          <a:p>
            <a:pPr marL="269875"/>
            <a:r>
              <a:rPr lang="el-GR" sz="1600" dirty="0">
                <a:solidFill>
                  <a:srgbClr val="000000"/>
                </a:solidFill>
              </a:rPr>
              <a:t>συμβατικό σύστημα για να καλύψει τις απαιτήσεις </a:t>
            </a:r>
          </a:p>
          <a:p>
            <a:pPr marL="269875"/>
            <a:r>
              <a:rPr lang="el-GR" sz="1600" dirty="0">
                <a:solidFill>
                  <a:srgbClr val="000000"/>
                </a:solidFill>
              </a:rPr>
              <a:t>όλο το χρόνο.</a:t>
            </a:r>
            <a:r>
              <a:rPr lang="en-US" sz="1600" b="1" dirty="0">
                <a:solidFill>
                  <a:srgbClr val="000000"/>
                </a:solidFill>
              </a:rPr>
              <a:t> </a:t>
            </a:r>
            <a:r>
              <a:rPr lang="en-US" sz="1600" dirty="0">
                <a:solidFill>
                  <a:srgbClr val="000000"/>
                </a:solidFill>
              </a:rPr>
              <a:t>(1)</a:t>
            </a:r>
            <a:r>
              <a:rPr lang="el-GR" sz="1600" b="1" dirty="0">
                <a:solidFill>
                  <a:srgbClr val="000000"/>
                </a:solidFill>
              </a:rPr>
              <a:t>ανεξάρτητο</a:t>
            </a:r>
            <a:r>
              <a:rPr lang="el-GR" sz="1600" dirty="0">
                <a:solidFill>
                  <a:srgbClr val="000000"/>
                </a:solidFill>
              </a:rPr>
              <a:t> από την ηλιακή </a:t>
            </a:r>
          </a:p>
          <a:p>
            <a:pPr marL="269875"/>
            <a:r>
              <a:rPr lang="el-GR" sz="1600" dirty="0">
                <a:solidFill>
                  <a:srgbClr val="000000"/>
                </a:solidFill>
              </a:rPr>
              <a:t>Θέρμανση και </a:t>
            </a:r>
            <a:r>
              <a:rPr lang="en-US" sz="1600" dirty="0">
                <a:solidFill>
                  <a:srgbClr val="000000"/>
                </a:solidFill>
              </a:rPr>
              <a:t>(2) </a:t>
            </a:r>
            <a:r>
              <a:rPr lang="el-GR" sz="1600" b="1" dirty="0">
                <a:solidFill>
                  <a:srgbClr val="000000"/>
                </a:solidFill>
              </a:rPr>
              <a:t>παντός καιρού</a:t>
            </a:r>
            <a:r>
              <a:rPr lang="en-US" sz="1600" dirty="0">
                <a:solidFill>
                  <a:srgbClr val="000000"/>
                </a:solidFill>
              </a:rPr>
              <a:t>,</a:t>
            </a:r>
            <a:r>
              <a:rPr lang="el-GR" sz="1600" dirty="0">
                <a:solidFill>
                  <a:srgbClr val="000000"/>
                </a:solidFill>
              </a:rPr>
              <a:t>συμπεριλαμβανομένου</a:t>
            </a:r>
          </a:p>
          <a:p>
            <a:pPr marL="269875"/>
            <a:r>
              <a:rPr lang="el-GR" sz="1600" dirty="0">
                <a:solidFill>
                  <a:srgbClr val="000000"/>
                </a:solidFill>
              </a:rPr>
              <a:t>των ημερών με συννεφιά και του χειμώνα. </a:t>
            </a:r>
          </a:p>
          <a:p>
            <a:pPr marL="269875"/>
            <a:r>
              <a:rPr lang="el-GR" sz="1600" dirty="0">
                <a:solidFill>
                  <a:srgbClr val="000000"/>
                </a:solidFill>
              </a:rPr>
              <a:t>Γενικά οι απαιτήσεις σε ΖΝΧ πρέπει να εξασφαλίζονται</a:t>
            </a:r>
            <a:endParaRPr lang="en-US" sz="1600" dirty="0">
              <a:solidFill>
                <a:srgbClr val="000000"/>
              </a:solidFill>
            </a:endParaRPr>
          </a:p>
          <a:p>
            <a:pPr marL="285750" indent="-285750">
              <a:buFont typeface="Wingdings" panose="05000000000000000000" pitchFamily="2" charset="2"/>
              <a:buChar char="§"/>
            </a:pPr>
            <a:r>
              <a:rPr lang="el-GR" sz="1600" dirty="0">
                <a:solidFill>
                  <a:srgbClr val="000000"/>
                </a:solidFill>
              </a:rPr>
              <a:t>Η εξάρτηση από το γεωγραφικό πλάτος</a:t>
            </a:r>
            <a:r>
              <a:rPr lang="en-US" sz="1600" dirty="0">
                <a:solidFill>
                  <a:srgbClr val="000000"/>
                </a:solidFill>
              </a:rPr>
              <a:t>, </a:t>
            </a:r>
            <a:r>
              <a:rPr lang="el-GR" sz="1600" dirty="0">
                <a:solidFill>
                  <a:srgbClr val="000000"/>
                </a:solidFill>
              </a:rPr>
              <a:t>το κλίμα και</a:t>
            </a:r>
          </a:p>
          <a:p>
            <a:r>
              <a:rPr lang="el-GR" sz="1600" dirty="0">
                <a:solidFill>
                  <a:srgbClr val="000000"/>
                </a:solidFill>
              </a:rPr>
              <a:t>      την εφαρμογή </a:t>
            </a:r>
            <a:r>
              <a:rPr lang="en-US" sz="1600" dirty="0">
                <a:solidFill>
                  <a:srgbClr val="000000"/>
                </a:solidFill>
              </a:rPr>
              <a:t>,</a:t>
            </a:r>
            <a:r>
              <a:rPr lang="el-GR" sz="1600" dirty="0">
                <a:solidFill>
                  <a:srgbClr val="000000"/>
                </a:solidFill>
              </a:rPr>
              <a:t>αναγκάζει </a:t>
            </a:r>
            <a:r>
              <a:rPr lang="en-US" sz="1600" dirty="0">
                <a:solidFill>
                  <a:srgbClr val="000000"/>
                </a:solidFill>
              </a:rPr>
              <a:t> </a:t>
            </a:r>
            <a:r>
              <a:rPr lang="el-GR" sz="1600" dirty="0">
                <a:solidFill>
                  <a:srgbClr val="000000"/>
                </a:solidFill>
              </a:rPr>
              <a:t>πολλά μικρά συστήματα να </a:t>
            </a:r>
          </a:p>
          <a:p>
            <a:r>
              <a:rPr lang="el-GR" sz="1600" dirty="0">
                <a:solidFill>
                  <a:srgbClr val="000000"/>
                </a:solidFill>
              </a:rPr>
              <a:t>      προσανατολίζονται στην κάλυψη ποσοστού της </a:t>
            </a:r>
          </a:p>
          <a:p>
            <a:r>
              <a:rPr lang="el-GR" sz="1600" dirty="0">
                <a:solidFill>
                  <a:srgbClr val="000000"/>
                </a:solidFill>
              </a:rPr>
              <a:t>      τάξεως  60-85% των ετήσιων απαιτήσεων. </a:t>
            </a:r>
            <a:endParaRPr lang="en-US" sz="1600" dirty="0">
              <a:solidFill>
                <a:srgbClr val="000000"/>
              </a:solidFill>
            </a:endParaRPr>
          </a:p>
          <a:p>
            <a:pPr marL="269875" lvl="1"/>
            <a:endParaRPr lang="en-US" sz="1600" dirty="0">
              <a:solidFill>
                <a:srgbClr val="000000"/>
              </a:solidFill>
            </a:endParaRPr>
          </a:p>
        </p:txBody>
      </p:sp>
      <p:pic>
        <p:nvPicPr>
          <p:cNvPr id="9" name="Picture 8" descr="A screenshot of a cell phone&#10;&#10;Description generated with very high confidence">
            <a:extLst>
              <a:ext uri="{FF2B5EF4-FFF2-40B4-BE49-F238E27FC236}">
                <a16:creationId xmlns:a16="http://schemas.microsoft.com/office/drawing/2014/main" xmlns="" id="{E817A96C-9370-46ED-ADBE-2BA6F638DD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9140" y="2028848"/>
            <a:ext cx="3634860" cy="4209141"/>
          </a:xfrm>
          <a:prstGeom prst="rect">
            <a:avLst/>
          </a:prstGeom>
          <a:ln>
            <a:solidFill>
              <a:schemeClr val="tx1"/>
            </a:solidFill>
          </a:ln>
        </p:spPr>
      </p:pic>
      <p:sp>
        <p:nvSpPr>
          <p:cNvPr id="6" name="Rectangle 5">
            <a:extLst>
              <a:ext uri="{FF2B5EF4-FFF2-40B4-BE49-F238E27FC236}">
                <a16:creationId xmlns:a16="http://schemas.microsoft.com/office/drawing/2014/main" xmlns="" id="{6D1984E4-2D70-44A2-8A6F-231A771AAF40}"/>
              </a:ext>
            </a:extLst>
          </p:cNvPr>
          <p:cNvSpPr/>
          <p:nvPr/>
        </p:nvSpPr>
        <p:spPr>
          <a:xfrm>
            <a:off x="432916" y="1557000"/>
            <a:ext cx="7984800"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Γενικές προδιαγραφές στα μικρής κλίμακας </a:t>
            </a:r>
            <a:r>
              <a:rPr lang="el-GR" b="1" dirty="0" err="1">
                <a:solidFill>
                  <a:prstClr val="black"/>
                </a:solidFill>
                <a:cs typeface="Arial" pitchFamily="34" charset="0"/>
              </a:rPr>
              <a:t>ηλιοθερμικά</a:t>
            </a:r>
            <a:r>
              <a:rPr lang="el-GR" b="1" dirty="0">
                <a:solidFill>
                  <a:prstClr val="black"/>
                </a:solidFill>
                <a:cs typeface="Arial" pitchFamily="34" charset="0"/>
              </a:rPr>
              <a:t>  συστήματα.</a:t>
            </a:r>
            <a:endParaRPr lang="en-US" b="1" dirty="0"/>
          </a:p>
        </p:txBody>
      </p:sp>
    </p:spTree>
    <p:extLst>
      <p:ext uri="{BB962C8B-B14F-4D97-AF65-F5344CB8AC3E}">
        <p14:creationId xmlns:p14="http://schemas.microsoft.com/office/powerpoint/2010/main" val="34866675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4A77AE-8C02-4DB7-8DFE-FFE29CF8C0CD}"/>
              </a:ext>
            </a:extLst>
          </p:cNvPr>
          <p:cNvSpPr>
            <a:spLocks noGrp="1"/>
          </p:cNvSpPr>
          <p:nvPr>
            <p:ph type="title"/>
          </p:nvPr>
        </p:nvSpPr>
        <p:spPr/>
        <p:txBody>
          <a:bodyPr/>
          <a:lstStyle/>
          <a:p>
            <a:r>
              <a:rPr lang="en-US" b="1" dirty="0"/>
              <a:t>3. </a:t>
            </a:r>
            <a:r>
              <a:rPr lang="el-GR" b="1" dirty="0"/>
              <a:t>Εκτίμηση κόστους </a:t>
            </a:r>
            <a:endParaRPr lang="en-US" dirty="0"/>
          </a:p>
        </p:txBody>
      </p:sp>
      <p:sp>
        <p:nvSpPr>
          <p:cNvPr id="4" name="Rectangle 3">
            <a:extLst>
              <a:ext uri="{FF2B5EF4-FFF2-40B4-BE49-F238E27FC236}">
                <a16:creationId xmlns:a16="http://schemas.microsoft.com/office/drawing/2014/main" xmlns="" id="{0BE94961-9EA0-4E3C-BC37-930D9F0BA8B1}"/>
              </a:ext>
            </a:extLst>
          </p:cNvPr>
          <p:cNvSpPr/>
          <p:nvPr/>
        </p:nvSpPr>
        <p:spPr>
          <a:xfrm>
            <a:off x="432916" y="1557000"/>
            <a:ext cx="5147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Παράδειγμα με χρήση του λογισμικού</a:t>
            </a:r>
            <a:endParaRPr lang="en-US" b="1" dirty="0"/>
          </a:p>
        </p:txBody>
      </p:sp>
      <p:pic>
        <p:nvPicPr>
          <p:cNvPr id="5" name="Picture 4">
            <a:extLst>
              <a:ext uri="{FF2B5EF4-FFF2-40B4-BE49-F238E27FC236}">
                <a16:creationId xmlns:a16="http://schemas.microsoft.com/office/drawing/2014/main" xmlns="" id="{2C809424-272D-4354-A7EC-7A5DB4DCB005}"/>
              </a:ext>
            </a:extLst>
          </p:cNvPr>
          <p:cNvPicPr>
            <a:picLocks noChangeAspect="1"/>
          </p:cNvPicPr>
          <p:nvPr/>
        </p:nvPicPr>
        <p:blipFill>
          <a:blip r:embed="rId2"/>
          <a:stretch>
            <a:fillRect/>
          </a:stretch>
        </p:blipFill>
        <p:spPr>
          <a:xfrm>
            <a:off x="828000" y="1931657"/>
            <a:ext cx="5719464" cy="4377068"/>
          </a:xfrm>
          <a:prstGeom prst="rect">
            <a:avLst/>
          </a:prstGeom>
        </p:spPr>
      </p:pic>
      <p:sp>
        <p:nvSpPr>
          <p:cNvPr id="6" name="TextBox 5">
            <a:extLst>
              <a:ext uri="{FF2B5EF4-FFF2-40B4-BE49-F238E27FC236}">
                <a16:creationId xmlns:a16="http://schemas.microsoft.com/office/drawing/2014/main" xmlns="" id="{2E4ECE2D-BA13-4EBE-B370-AB11484F25C8}"/>
              </a:ext>
            </a:extLst>
          </p:cNvPr>
          <p:cNvSpPr txBox="1"/>
          <p:nvPr/>
        </p:nvSpPr>
        <p:spPr>
          <a:xfrm>
            <a:off x="6547465" y="1773000"/>
            <a:ext cx="2128224" cy="2800767"/>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t>ΑΝΑΛΥΣΗ ΑΠΟΤΕΛΕΣΜΑΤΩΝ</a:t>
            </a:r>
            <a:endParaRPr lang="en-US" sz="1600" b="1" dirty="0"/>
          </a:p>
          <a:p>
            <a:endParaRPr lang="en-US" sz="1600" b="1" dirty="0"/>
          </a:p>
          <a:p>
            <a:pPr marL="285750" indent="-285750">
              <a:buFont typeface="Calibri" panose="020F0502020204030204" pitchFamily="34" charset="0"/>
              <a:buChar char="–"/>
            </a:pPr>
            <a:r>
              <a:rPr lang="el-GR" sz="1600" dirty="0"/>
              <a:t>Αποτελέσματα ένα  δεν χρειάστηκε δανεισμός. </a:t>
            </a:r>
            <a:endParaRPr lang="en-US" sz="1600" dirty="0"/>
          </a:p>
          <a:p>
            <a:pPr marL="285750" indent="-285750">
              <a:buFont typeface="Calibri" panose="020F0502020204030204" pitchFamily="34" charset="0"/>
              <a:buChar char="–"/>
            </a:pPr>
            <a:r>
              <a:rPr lang="el-GR" sz="1600" dirty="0"/>
              <a:t>Το σύστημα θα δίνει θετική </a:t>
            </a:r>
            <a:r>
              <a:rPr lang="el-GR" sz="1600" dirty="0" err="1"/>
              <a:t>χρηματορροή</a:t>
            </a:r>
            <a:r>
              <a:rPr lang="el-GR" sz="1600" dirty="0"/>
              <a:t> σε όλη τη διάρκεια ζωής του έργου. </a:t>
            </a:r>
            <a:endParaRPr lang="en-US" sz="1600" dirty="0"/>
          </a:p>
        </p:txBody>
      </p:sp>
    </p:spTree>
    <p:extLst>
      <p:ext uri="{BB962C8B-B14F-4D97-AF65-F5344CB8AC3E}">
        <p14:creationId xmlns:p14="http://schemas.microsoft.com/office/powerpoint/2010/main" val="42059092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084C1F-6B64-4FC1-860F-B2FC8CE830DD}"/>
              </a:ext>
            </a:extLst>
          </p:cNvPr>
          <p:cNvSpPr>
            <a:spLocks noGrp="1"/>
          </p:cNvSpPr>
          <p:nvPr>
            <p:ph type="title"/>
          </p:nvPr>
        </p:nvSpPr>
        <p:spPr/>
        <p:txBody>
          <a:bodyPr/>
          <a:lstStyle/>
          <a:p>
            <a:r>
              <a:rPr lang="el-GR" b="1" dirty="0">
                <a:solidFill>
                  <a:prstClr val="black"/>
                </a:solidFill>
                <a:cs typeface="Arial" pitchFamily="34" charset="0"/>
              </a:rPr>
              <a:t>Περίληψη</a:t>
            </a:r>
            <a:endParaRPr lang="en-US" dirty="0"/>
          </a:p>
        </p:txBody>
      </p:sp>
      <p:sp>
        <p:nvSpPr>
          <p:cNvPr id="4" name="Rectangle 3">
            <a:extLst>
              <a:ext uri="{FF2B5EF4-FFF2-40B4-BE49-F238E27FC236}">
                <a16:creationId xmlns:a16="http://schemas.microsoft.com/office/drawing/2014/main" xmlns="" id="{2A37C0C2-6F11-4BE1-99A9-DF156C30BE5D}"/>
              </a:ext>
            </a:extLst>
          </p:cNvPr>
          <p:cNvSpPr/>
          <p:nvPr/>
        </p:nvSpPr>
        <p:spPr>
          <a:xfrm>
            <a:off x="432916" y="1557000"/>
            <a:ext cx="8253884" cy="5047536"/>
          </a:xfrm>
          <a:prstGeom prst="rect">
            <a:avLst/>
          </a:prstGeom>
        </p:spPr>
        <p:txBody>
          <a:bodyPr wrap="square">
            <a:spAutoFit/>
          </a:bodyPr>
          <a:lstStyle/>
          <a:p>
            <a:r>
              <a:rPr lang="en-US" dirty="0">
                <a:solidFill>
                  <a:prstClr val="black"/>
                </a:solidFill>
                <a:cs typeface="Arial" pitchFamily="34" charset="0"/>
              </a:rPr>
              <a:t>These are important ideas addressed in this unit:</a:t>
            </a:r>
          </a:p>
          <a:p>
            <a:endParaRPr lang="en-US" sz="1600" dirty="0">
              <a:solidFill>
                <a:prstClr val="black"/>
              </a:solidFill>
              <a:cs typeface="Arial" pitchFamily="34" charset="0"/>
            </a:endParaRPr>
          </a:p>
          <a:p>
            <a:pPr marL="285750" indent="-285750">
              <a:buFont typeface="Wingdings" panose="05000000000000000000" pitchFamily="2" charset="2"/>
              <a:buChar char="§"/>
            </a:pPr>
            <a:r>
              <a:rPr lang="el-GR" sz="1600" b="1" dirty="0"/>
              <a:t>Η παραγωγή ζεστού νερού χρήσης αποτελεί την πιο διαδεδομένη εφαρμογή </a:t>
            </a:r>
            <a:r>
              <a:rPr lang="el-GR" sz="1600" b="1" dirty="0" err="1"/>
              <a:t>ηλιοθερμικών</a:t>
            </a:r>
            <a:r>
              <a:rPr lang="el-GR" sz="1600" b="1" dirty="0"/>
              <a:t> συστημάτων. Όταν εγκαθίστανται σε σπίτια, παρέχουν, άνεση, απλότητα, εξοικονόμηση ενέργειας και χρημάτων.</a:t>
            </a:r>
            <a:endParaRPr lang="en-US" sz="1600" b="1" dirty="0"/>
          </a:p>
          <a:p>
            <a:pPr marL="285750" indent="-285750">
              <a:buFont typeface="Wingdings" panose="05000000000000000000" pitchFamily="2" charset="2"/>
              <a:buChar char="§"/>
            </a:pPr>
            <a:r>
              <a:rPr lang="el-GR" sz="1600" b="1" dirty="0"/>
              <a:t>Η </a:t>
            </a:r>
            <a:r>
              <a:rPr lang="el-GR" sz="1600" b="1" dirty="0" err="1"/>
              <a:t>ηλιοθερμική</a:t>
            </a:r>
            <a:r>
              <a:rPr lang="el-GR" sz="1600" b="1" dirty="0"/>
              <a:t> παραγωγή ΖΝΧ έχει μία πολύπλοκη δυναμική με πολλούς παρεμβατικού παράγοντες</a:t>
            </a:r>
            <a:r>
              <a:rPr lang="en-US" sz="1600" b="1" dirty="0"/>
              <a:t> (</a:t>
            </a:r>
            <a:r>
              <a:rPr lang="el-GR" sz="1600" b="1" dirty="0"/>
              <a:t>όπως το προφίλ των απαιτήσεων του καταναλωτή</a:t>
            </a:r>
            <a:r>
              <a:rPr lang="en-US" sz="1600" b="1" dirty="0"/>
              <a:t>,</a:t>
            </a:r>
            <a:r>
              <a:rPr lang="el-GR" sz="1600" b="1" dirty="0"/>
              <a:t> κλιματικά δεδομένα και τεχνολογικές παραμέτρους)</a:t>
            </a:r>
            <a:r>
              <a:rPr lang="en-US" sz="1600" b="1" dirty="0"/>
              <a:t>. </a:t>
            </a:r>
            <a:r>
              <a:rPr lang="el-GR" sz="1600" b="1" dirty="0"/>
              <a:t> Είναι σημαντικό να κατανοήσετε τις κύριες τεχνολογίες ( Παθητική/ενεργητική, άμεση/ έμμεση) </a:t>
            </a:r>
            <a:r>
              <a:rPr lang="en-US" sz="1600" b="1" dirty="0"/>
              <a:t>,</a:t>
            </a:r>
            <a:r>
              <a:rPr lang="el-GR" sz="1600" b="1" dirty="0"/>
              <a:t>τις παραμέτρους και τα εξαρτήματα που εμπλέκονται στα πραγματικά συστήματα. </a:t>
            </a:r>
            <a:r>
              <a:rPr lang="en-US" sz="1600" b="1" dirty="0"/>
              <a:t> </a:t>
            </a:r>
          </a:p>
          <a:p>
            <a:pPr marL="285750" indent="-285750">
              <a:buFont typeface="Wingdings" panose="05000000000000000000" pitchFamily="2" charset="2"/>
              <a:buChar char="§"/>
            </a:pPr>
            <a:r>
              <a:rPr lang="el-GR" sz="1600" b="1" dirty="0"/>
              <a:t>Διαστασιολογώντας ένα μικρό σύστημα ξεκινάς με</a:t>
            </a:r>
            <a:r>
              <a:rPr lang="en-US" sz="1600" b="1" dirty="0"/>
              <a:t> (1)</a:t>
            </a:r>
            <a:r>
              <a:rPr lang="el-GR" sz="1600" b="1" dirty="0"/>
              <a:t> την ανάλυση των αναγκών και την επιθεώρηση του χώρου εγκατάστασης</a:t>
            </a:r>
            <a:r>
              <a:rPr lang="en-US" sz="1600" b="1" dirty="0"/>
              <a:t>, (2)</a:t>
            </a:r>
            <a:r>
              <a:rPr lang="el-GR" sz="1600" b="1" dirty="0"/>
              <a:t>σχεδίαση ενός ακριβούς προφίλ κατανάλωσης ζεστού νερού σε ετήσια βάση</a:t>
            </a:r>
            <a:r>
              <a:rPr lang="en-US" sz="1600" b="1" dirty="0"/>
              <a:t>, (3)</a:t>
            </a:r>
            <a:r>
              <a:rPr lang="el-GR" sz="1600" b="1" dirty="0"/>
              <a:t> ορισμός της ηλιακής διαθέσιμης ενέργειας στο πεδίο , </a:t>
            </a:r>
            <a:r>
              <a:rPr lang="en-US" sz="1600" b="1" dirty="0"/>
              <a:t>4) </a:t>
            </a:r>
            <a:r>
              <a:rPr lang="el-GR" sz="1600" b="1" dirty="0"/>
              <a:t>υπολογισμός των απαιτούμενων συλλεκτών για την παραγωγή της ενέργειας</a:t>
            </a:r>
            <a:r>
              <a:rPr lang="en-US" sz="1600" b="1" dirty="0"/>
              <a:t> </a:t>
            </a:r>
            <a:r>
              <a:rPr lang="el-GR" sz="1600" b="1" dirty="0"/>
              <a:t>και  (5) </a:t>
            </a:r>
            <a:r>
              <a:rPr lang="el-GR" sz="1600" b="1" dirty="0" err="1"/>
              <a:t>διαστασιολόγηση</a:t>
            </a:r>
            <a:r>
              <a:rPr lang="el-GR" sz="1600" b="1" dirty="0"/>
              <a:t> του συστήματος</a:t>
            </a:r>
            <a:r>
              <a:rPr lang="en-US" sz="1600" b="1" dirty="0"/>
              <a:t>.</a:t>
            </a:r>
          </a:p>
          <a:p>
            <a:pPr marL="285750" indent="-285750">
              <a:buFont typeface="Wingdings" panose="05000000000000000000" pitchFamily="2" charset="2"/>
              <a:buChar char="§"/>
            </a:pPr>
            <a:r>
              <a:rPr lang="el-GR" sz="1600" b="1" dirty="0"/>
              <a:t>Για τους ιδιοκτήτες το σύστημα πρέπει να παρέχει επαρκής ενεργειακή εξοικονόμηση , τουλάχιστον αποπληρωμή της αρχικής επένδυσης μέσα στο χρόνο ζωής της. Αυτό σημαίνει βιώσιμο σύστημα</a:t>
            </a:r>
            <a:r>
              <a:rPr lang="en-US" sz="1600" b="1" dirty="0"/>
              <a:t>.</a:t>
            </a:r>
          </a:p>
          <a:p>
            <a:pPr marL="285750" indent="-285750">
              <a:buFont typeface="Wingdings" panose="05000000000000000000" pitchFamily="2" charset="2"/>
              <a:buChar char="§"/>
            </a:pPr>
            <a:r>
              <a:rPr lang="el-GR" sz="1600" b="1" dirty="0"/>
              <a:t>Τα λογισμικά προσομοίωσης διαθέτουν μεγάλες βάσεις δεδομένων και υπολογιστικά μοντέλα , διαδικασίες </a:t>
            </a:r>
            <a:r>
              <a:rPr lang="el-GR" sz="1600" b="1" dirty="0" err="1"/>
              <a:t>διαστασιολόγησης</a:t>
            </a:r>
            <a:r>
              <a:rPr lang="el-GR" sz="1600" b="1" dirty="0"/>
              <a:t> και οικονομικών αναλύσεων. </a:t>
            </a:r>
            <a:endParaRPr lang="en-US" sz="1600" b="1" dirty="0"/>
          </a:p>
        </p:txBody>
      </p:sp>
    </p:spTree>
    <p:extLst>
      <p:ext uri="{BB962C8B-B14F-4D97-AF65-F5344CB8AC3E}">
        <p14:creationId xmlns:p14="http://schemas.microsoft.com/office/powerpoint/2010/main" val="36528372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6FB6C6-45F2-43ED-8B5E-E17C2B7FB35D}"/>
              </a:ext>
            </a:extLst>
          </p:cNvPr>
          <p:cNvSpPr>
            <a:spLocks noGrp="1"/>
          </p:cNvSpPr>
          <p:nvPr>
            <p:ph type="title"/>
          </p:nvPr>
        </p:nvSpPr>
        <p:spPr/>
        <p:txBody>
          <a:bodyPr/>
          <a:lstStyle/>
          <a:p>
            <a:r>
              <a:rPr lang="el-GR" dirty="0"/>
              <a:t>Βιβλιογραφία</a:t>
            </a:r>
            <a:endParaRPr lang="en-US" dirty="0"/>
          </a:p>
        </p:txBody>
      </p:sp>
      <p:sp>
        <p:nvSpPr>
          <p:cNvPr id="4" name="Rectangle 3">
            <a:extLst>
              <a:ext uri="{FF2B5EF4-FFF2-40B4-BE49-F238E27FC236}">
                <a16:creationId xmlns:a16="http://schemas.microsoft.com/office/drawing/2014/main" xmlns="" id="{76916603-A31C-4125-B814-8BD241D2EAB5}"/>
              </a:ext>
            </a:extLst>
          </p:cNvPr>
          <p:cNvSpPr/>
          <p:nvPr/>
        </p:nvSpPr>
        <p:spPr>
          <a:xfrm>
            <a:off x="395288" y="1629000"/>
            <a:ext cx="8291512" cy="1569660"/>
          </a:xfrm>
          <a:prstGeom prst="rect">
            <a:avLst/>
          </a:prstGeom>
        </p:spPr>
        <p:txBody>
          <a:bodyPr wrap="square">
            <a:spAutoFit/>
          </a:bodyPr>
          <a:lstStyle/>
          <a:p>
            <a:pPr marL="285750" indent="-285750">
              <a:buFont typeface="Wingdings" panose="05000000000000000000" pitchFamily="2" charset="2"/>
              <a:buChar char="§"/>
            </a:pPr>
            <a:r>
              <a:rPr lang="el-GR" sz="1600" dirty="0">
                <a:solidFill>
                  <a:prstClr val="black"/>
                </a:solidFill>
                <a:cs typeface="Arial" pitchFamily="34" charset="0"/>
              </a:rPr>
              <a:t>Πρόσθετες πληροφορίες και πηγές</a:t>
            </a:r>
            <a:r>
              <a:rPr lang="en-US" sz="1600" dirty="0">
                <a:solidFill>
                  <a:prstClr val="black"/>
                </a:solidFill>
                <a:cs typeface="Arial" pitchFamily="34" charset="0"/>
              </a:rPr>
              <a:t>:</a:t>
            </a:r>
          </a:p>
          <a:p>
            <a:pPr marL="285750" indent="-285750">
              <a:buFont typeface="Arial" panose="020B0604020202020204" pitchFamily="34" charset="0"/>
              <a:buChar char="•"/>
            </a:pPr>
            <a:endParaRPr lang="en-US" sz="1600" dirty="0">
              <a:solidFill>
                <a:prstClr val="black"/>
              </a:solidFill>
              <a:cs typeface="Arial" pitchFamily="34" charset="0"/>
            </a:endParaRPr>
          </a:p>
          <a:p>
            <a:pPr lvl="1"/>
            <a:r>
              <a:rPr lang="el-GR" sz="1600" dirty="0">
                <a:solidFill>
                  <a:prstClr val="black"/>
                </a:solidFill>
                <a:cs typeface="Arial" pitchFamily="34" charset="0"/>
              </a:rPr>
              <a:t>Λογισμικά προσομοίωσης , με </a:t>
            </a:r>
            <a:r>
              <a:rPr lang="el-GR" sz="1600" dirty="0" err="1">
                <a:solidFill>
                  <a:prstClr val="black"/>
                </a:solidFill>
                <a:cs typeface="Arial" pitchFamily="34" charset="0"/>
              </a:rPr>
              <a:t>ντέμο</a:t>
            </a:r>
            <a:r>
              <a:rPr lang="el-GR" sz="1600" dirty="0">
                <a:solidFill>
                  <a:prstClr val="black"/>
                </a:solidFill>
                <a:cs typeface="Arial" pitchFamily="34" charset="0"/>
              </a:rPr>
              <a:t> και βοηθήματα για εξάσκηση και επίδειξη</a:t>
            </a:r>
            <a:r>
              <a:rPr lang="en-US" sz="1600" dirty="0">
                <a:solidFill>
                  <a:prstClr val="black"/>
                </a:solidFill>
                <a:cs typeface="Arial" pitchFamily="34" charset="0"/>
              </a:rPr>
              <a:t>:</a:t>
            </a:r>
          </a:p>
          <a:p>
            <a:pPr lvl="1"/>
            <a:endParaRPr lang="en-US" sz="1600" dirty="0">
              <a:solidFill>
                <a:prstClr val="black"/>
              </a:solidFill>
              <a:cs typeface="Arial" pitchFamily="34" charset="0"/>
            </a:endParaRPr>
          </a:p>
          <a:p>
            <a:pPr marL="742950" lvl="1" indent="-285750">
              <a:buFont typeface="Calibri" panose="020F0502020204030204" pitchFamily="34" charset="0"/>
              <a:buChar char="‒"/>
            </a:pPr>
            <a:r>
              <a:rPr lang="en-US" sz="1600" b="1" i="1" dirty="0">
                <a:solidFill>
                  <a:prstClr val="black"/>
                </a:solidFill>
                <a:cs typeface="Arial" pitchFamily="34" charset="0"/>
              </a:rPr>
              <a:t>T*SOL software. </a:t>
            </a:r>
            <a:r>
              <a:rPr lang="el-GR" sz="1600" dirty="0">
                <a:solidFill>
                  <a:prstClr val="black"/>
                </a:solidFill>
                <a:cs typeface="Arial" pitchFamily="34" charset="0"/>
              </a:rPr>
              <a:t>Διαθέσιμα</a:t>
            </a:r>
            <a:r>
              <a:rPr lang="en-US" sz="1600" i="1" dirty="0"/>
              <a:t> </a:t>
            </a:r>
            <a:r>
              <a:rPr lang="en-US" sz="1600" dirty="0">
                <a:hlinkClick r:id="rId2"/>
              </a:rPr>
              <a:t>Here</a:t>
            </a:r>
            <a:r>
              <a:rPr lang="en-US" sz="1600" dirty="0"/>
              <a:t>.</a:t>
            </a:r>
          </a:p>
          <a:p>
            <a:pPr marL="742950" lvl="1" indent="-285750">
              <a:buFont typeface="Calibri" panose="020F0502020204030204" pitchFamily="34" charset="0"/>
              <a:buChar char="‒"/>
            </a:pPr>
            <a:r>
              <a:rPr lang="en-US" sz="1600" b="1" i="1" dirty="0" err="1"/>
              <a:t>PolySun</a:t>
            </a:r>
            <a:r>
              <a:rPr lang="en-US" sz="1600" b="1" i="1" dirty="0"/>
              <a:t> Software. </a:t>
            </a:r>
            <a:r>
              <a:rPr lang="el-GR" sz="1600" dirty="0"/>
              <a:t>Διαθέσιμα</a:t>
            </a:r>
            <a:r>
              <a:rPr lang="en-US" sz="1600" dirty="0"/>
              <a:t> </a:t>
            </a:r>
            <a:r>
              <a:rPr lang="en-US" sz="1600" dirty="0">
                <a:hlinkClick r:id="rId3"/>
              </a:rPr>
              <a:t>Here</a:t>
            </a:r>
            <a:r>
              <a:rPr lang="en-US" sz="1600" dirty="0"/>
              <a:t>.</a:t>
            </a:r>
            <a:endParaRPr lang="en-US" sz="1600" dirty="0">
              <a:solidFill>
                <a:prstClr val="black"/>
              </a:solidFill>
              <a:cs typeface="Arial" pitchFamily="34" charset="0"/>
            </a:endParaRPr>
          </a:p>
        </p:txBody>
      </p:sp>
    </p:spTree>
    <p:extLst>
      <p:ext uri="{BB962C8B-B14F-4D97-AF65-F5344CB8AC3E}">
        <p14:creationId xmlns:p14="http://schemas.microsoft.com/office/powerpoint/2010/main" val="8095169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l-GR" dirty="0"/>
              <a:t>Τέλος της ενότητας</a:t>
            </a:r>
          </a:p>
        </p:txBody>
      </p:sp>
      <p:sp>
        <p:nvSpPr>
          <p:cNvPr id="5" name="Subtitle 4"/>
          <p:cNvSpPr>
            <a:spLocks noGrp="1"/>
          </p:cNvSpPr>
          <p:nvPr>
            <p:ph type="subTitle" idx="1"/>
          </p:nvPr>
        </p:nvSpPr>
        <p:spPr/>
        <p:txBody>
          <a:bodyPr/>
          <a:lstStyle/>
          <a:p>
            <a:r>
              <a:rPr lang="el-GR" smtClean="0"/>
              <a:t>Ενότητα </a:t>
            </a:r>
            <a:r>
              <a:rPr lang="en-US" smtClean="0"/>
              <a:t>1.5</a:t>
            </a:r>
            <a:r>
              <a:rPr lang="en-US" dirty="0"/>
              <a:t>. </a:t>
            </a:r>
            <a:r>
              <a:rPr lang="el-GR" dirty="0"/>
              <a:t>Βασική διαμόρφωση των ηλιακών θερμικών εγκαταστάσεων</a:t>
            </a:r>
            <a:endParaRPr lang="en-US" dirty="0"/>
          </a:p>
        </p:txBody>
      </p:sp>
    </p:spTree>
    <p:extLst>
      <p:ext uri="{BB962C8B-B14F-4D97-AF65-F5344CB8AC3E}">
        <p14:creationId xmlns:p14="http://schemas.microsoft.com/office/powerpoint/2010/main" val="129220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A0F1A5-25D7-4DB2-8F99-2D65B27BDBCD}"/>
              </a:ext>
            </a:extLst>
          </p:cNvPr>
          <p:cNvSpPr>
            <a:spLocks noGrp="1"/>
          </p:cNvSpPr>
          <p:nvPr>
            <p:ph type="title"/>
          </p:nvPr>
        </p:nvSpPr>
        <p:spPr/>
        <p:txBody>
          <a:bodyPr/>
          <a:lstStyle/>
          <a:p>
            <a:r>
              <a:rPr lang="en-US" b="1" dirty="0"/>
              <a:t>1. </a:t>
            </a:r>
            <a:r>
              <a:rPr lang="en-US" b="1" dirty="0">
                <a:solidFill>
                  <a:prstClr val="black"/>
                </a:solidFill>
                <a:cs typeface="Arial" pitchFamily="34" charset="0"/>
              </a:rPr>
              <a:t>DSHW. </a:t>
            </a:r>
            <a:r>
              <a:rPr lang="el-GR" b="1" dirty="0">
                <a:solidFill>
                  <a:prstClr val="black"/>
                </a:solidFill>
                <a:cs typeface="Arial" pitchFamily="34" charset="0"/>
              </a:rPr>
              <a:t>Γενικές Τεχνικές Προδιαγραφές</a:t>
            </a:r>
            <a:endParaRPr lang="en-US" dirty="0"/>
          </a:p>
        </p:txBody>
      </p:sp>
      <p:sp>
        <p:nvSpPr>
          <p:cNvPr id="4" name="Rectangle 3">
            <a:extLst>
              <a:ext uri="{FF2B5EF4-FFF2-40B4-BE49-F238E27FC236}">
                <a16:creationId xmlns:a16="http://schemas.microsoft.com/office/drawing/2014/main" xmlns="" id="{455EE6DD-3FAE-4119-B043-7C3B6379D523}"/>
              </a:ext>
            </a:extLst>
          </p:cNvPr>
          <p:cNvSpPr/>
          <p:nvPr/>
        </p:nvSpPr>
        <p:spPr>
          <a:xfrm>
            <a:off x="432916" y="1557000"/>
            <a:ext cx="7019084" cy="923330"/>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Γενικές προδιαγραφές στα μικρής κλίμακας </a:t>
            </a:r>
            <a:r>
              <a:rPr lang="el-GR" b="1" dirty="0" err="1">
                <a:solidFill>
                  <a:prstClr val="black"/>
                </a:solidFill>
                <a:cs typeface="Arial" pitchFamily="34" charset="0"/>
              </a:rPr>
              <a:t>ηλιοθερμικά</a:t>
            </a:r>
            <a:r>
              <a:rPr lang="el-GR" b="1" dirty="0">
                <a:solidFill>
                  <a:prstClr val="black"/>
                </a:solidFill>
                <a:cs typeface="Arial" pitchFamily="34" charset="0"/>
              </a:rPr>
              <a:t>  συστήματα.</a:t>
            </a:r>
            <a:endParaRPr lang="en-US" b="1" dirty="0"/>
          </a:p>
          <a:p>
            <a:pPr marL="285750" indent="-285750">
              <a:buFont typeface="Wingdings" panose="05000000000000000000" pitchFamily="2" charset="2"/>
              <a:buChar char="Ø"/>
            </a:pP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xmlns="" id="{0E60A2C7-59C5-4874-A390-9C176FD1A7B9}"/>
              </a:ext>
            </a:extLst>
          </p:cNvPr>
          <p:cNvSpPr/>
          <p:nvPr/>
        </p:nvSpPr>
        <p:spPr>
          <a:xfrm>
            <a:off x="614475" y="2022816"/>
            <a:ext cx="4818220" cy="3293209"/>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Συνθήκες εγκατάστασης και συντήρησης.</a:t>
            </a:r>
            <a:endParaRPr lang="en-US" sz="1600" b="1" dirty="0">
              <a:solidFill>
                <a:prstClr val="black"/>
              </a:solidFill>
            </a:endParaRPr>
          </a:p>
          <a:p>
            <a:pPr marL="555625" indent="-285750">
              <a:buFontTx/>
              <a:buChar char="‒"/>
            </a:pPr>
            <a:r>
              <a:rPr lang="el-GR" sz="1600" dirty="0">
                <a:solidFill>
                  <a:srgbClr val="000000"/>
                </a:solidFill>
              </a:rPr>
              <a:t>Το σύστημα θα πρέπει να ανταποκρίνεται στις συνθήκες του περιβάλλοντος που εφαρμόζεται.(ποιότητα του αέρα, υψόμετρο, υγρασία, άνεμος) . Αυτά καθορίζουν τον τύπο του συστήματος που θα εγκατασταθεί με αναμενόμενο χρόνο ζωής 15-25 χρόνια </a:t>
            </a:r>
          </a:p>
          <a:p>
            <a:pPr marL="285750" indent="-285750">
              <a:buFont typeface="Wingdings" panose="05000000000000000000" pitchFamily="2" charset="2"/>
              <a:buChar char="§"/>
            </a:pPr>
            <a:r>
              <a:rPr lang="el-GR" sz="1600" b="1" dirty="0">
                <a:solidFill>
                  <a:prstClr val="black"/>
                </a:solidFill>
              </a:rPr>
              <a:t>Κανονισμοί και οδηγίες.</a:t>
            </a:r>
            <a:endParaRPr lang="en-US" sz="1600" b="1" dirty="0">
              <a:solidFill>
                <a:prstClr val="black"/>
              </a:solidFill>
            </a:endParaRPr>
          </a:p>
          <a:p>
            <a:pPr marL="555625" indent="-285750">
              <a:buFontTx/>
              <a:buChar char="‒"/>
            </a:pPr>
            <a:r>
              <a:rPr lang="el-GR" sz="1600" dirty="0">
                <a:solidFill>
                  <a:srgbClr val="000000"/>
                </a:solidFill>
              </a:rPr>
              <a:t>Η εγκατάσταση και προμήθεια πρέπει να γίνεται από </a:t>
            </a:r>
            <a:r>
              <a:rPr lang="el-GR" sz="1600" dirty="0" err="1">
                <a:solidFill>
                  <a:srgbClr val="000000"/>
                </a:solidFill>
              </a:rPr>
              <a:t>αδειοδοτημένο</a:t>
            </a:r>
            <a:r>
              <a:rPr lang="el-GR" sz="1600" dirty="0">
                <a:solidFill>
                  <a:srgbClr val="000000"/>
                </a:solidFill>
              </a:rPr>
              <a:t> αντιπρόσωπο. Είναι στην ευθύνη του εγκαταστάτη να συμμορφώνεται στους κανόνες εγκατάστασης και κτιρίων που εφαρμόζονται στα συστήματα ΖΝΧ. </a:t>
            </a:r>
            <a:endParaRPr lang="en-US" sz="1600" dirty="0">
              <a:solidFill>
                <a:srgbClr val="000000"/>
              </a:solidFill>
            </a:endParaRPr>
          </a:p>
        </p:txBody>
      </p:sp>
      <p:sp>
        <p:nvSpPr>
          <p:cNvPr id="9" name="Rectangle 8">
            <a:extLst>
              <a:ext uri="{FF2B5EF4-FFF2-40B4-BE49-F238E27FC236}">
                <a16:creationId xmlns:a16="http://schemas.microsoft.com/office/drawing/2014/main" xmlns="" id="{893A024F-C280-4C87-B213-6CB90C958ED1}"/>
              </a:ext>
            </a:extLst>
          </p:cNvPr>
          <p:cNvSpPr/>
          <p:nvPr/>
        </p:nvSpPr>
        <p:spPr>
          <a:xfrm>
            <a:off x="581051" y="5205507"/>
            <a:ext cx="8021716" cy="1077218"/>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Σχεδίαση</a:t>
            </a:r>
            <a:r>
              <a:rPr lang="en-US" sz="1600" b="1" dirty="0">
                <a:solidFill>
                  <a:prstClr val="black"/>
                </a:solidFill>
              </a:rPr>
              <a:t>.</a:t>
            </a:r>
          </a:p>
          <a:p>
            <a:pPr marL="555625" indent="-285750">
              <a:buFontTx/>
              <a:buChar char="‒"/>
            </a:pPr>
            <a:r>
              <a:rPr lang="el-GR" sz="1600" dirty="0">
                <a:solidFill>
                  <a:srgbClr val="000000"/>
                </a:solidFill>
              </a:rPr>
              <a:t>Συνήθως είναι προσχεδιασμένα και ελεγμένα</a:t>
            </a:r>
            <a:r>
              <a:rPr lang="en-US" sz="1600" dirty="0">
                <a:solidFill>
                  <a:srgbClr val="000000"/>
                </a:solidFill>
              </a:rPr>
              <a:t>.</a:t>
            </a:r>
            <a:r>
              <a:rPr lang="el-GR" sz="1600" dirty="0">
                <a:solidFill>
                  <a:srgbClr val="000000"/>
                </a:solidFill>
              </a:rPr>
              <a:t> </a:t>
            </a:r>
            <a:r>
              <a:rPr lang="el-GR" sz="1600" dirty="0" err="1">
                <a:solidFill>
                  <a:srgbClr val="000000"/>
                </a:solidFill>
              </a:rPr>
              <a:t>Αδειοδοτημένοι</a:t>
            </a:r>
            <a:r>
              <a:rPr lang="el-GR" sz="1600" dirty="0">
                <a:solidFill>
                  <a:srgbClr val="000000"/>
                </a:solidFill>
              </a:rPr>
              <a:t> και έμπειροι εγκαταστάτες μπορούν να ερμηνεύσουν τα τεχνικά εγχειρίδια, να τα προσαρμόσουν στις εγκαταστάσεις,  να κάνουν απλούς υπολογισμούς και να δώσουν συμβουλές. </a:t>
            </a:r>
            <a:r>
              <a:rPr lang="en-US" sz="1600" dirty="0">
                <a:solidFill>
                  <a:srgbClr val="000000"/>
                </a:solidFill>
              </a:rPr>
              <a:t> </a:t>
            </a:r>
            <a:endParaRPr lang="en-US" sz="1600" b="1" dirty="0">
              <a:solidFill>
                <a:srgbClr val="000000"/>
              </a:solidFill>
            </a:endParaRPr>
          </a:p>
        </p:txBody>
      </p:sp>
      <p:pic>
        <p:nvPicPr>
          <p:cNvPr id="23" name="Picture 22">
            <a:extLst>
              <a:ext uri="{FF2B5EF4-FFF2-40B4-BE49-F238E27FC236}">
                <a16:creationId xmlns:a16="http://schemas.microsoft.com/office/drawing/2014/main" xmlns="" id="{3288D719-0AB2-4C83-9AD5-400787A2488F}"/>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432695" y="2091444"/>
            <a:ext cx="3242994" cy="3293209"/>
          </a:xfrm>
          <a:prstGeom prst="rect">
            <a:avLst/>
          </a:prstGeom>
          <a:ln>
            <a:solidFill>
              <a:schemeClr val="tx1"/>
            </a:solidFill>
          </a:ln>
        </p:spPr>
      </p:pic>
    </p:spTree>
    <p:extLst>
      <p:ext uri="{BB962C8B-B14F-4D97-AF65-F5344CB8AC3E}">
        <p14:creationId xmlns:p14="http://schemas.microsoft.com/office/powerpoint/2010/main" val="1824536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1E1681-2C12-4F6F-9EC9-9AFBC973DE3D}"/>
              </a:ext>
            </a:extLst>
          </p:cNvPr>
          <p:cNvSpPr>
            <a:spLocks noGrp="1"/>
          </p:cNvSpPr>
          <p:nvPr>
            <p:ph type="title"/>
          </p:nvPr>
        </p:nvSpPr>
        <p:spPr/>
        <p:txBody>
          <a:bodyPr/>
          <a:lstStyle/>
          <a:p>
            <a:r>
              <a:rPr lang="en-US" b="1" dirty="0"/>
              <a:t>1. </a:t>
            </a:r>
            <a:r>
              <a:rPr lang="en-US" b="1" dirty="0">
                <a:solidFill>
                  <a:prstClr val="black"/>
                </a:solidFill>
                <a:cs typeface="Arial" pitchFamily="34" charset="0"/>
              </a:rPr>
              <a:t>DSHW. </a:t>
            </a:r>
            <a:r>
              <a:rPr lang="el-GR" b="1" dirty="0">
                <a:solidFill>
                  <a:prstClr val="black"/>
                </a:solidFill>
                <a:cs typeface="Arial" pitchFamily="34" charset="0"/>
              </a:rPr>
              <a:t>Γενικές Τεχνικές Προδιαγραφές</a:t>
            </a:r>
            <a:endParaRPr lang="en-US" dirty="0"/>
          </a:p>
        </p:txBody>
      </p:sp>
      <p:sp>
        <p:nvSpPr>
          <p:cNvPr id="4" name="Rectangle 3">
            <a:extLst>
              <a:ext uri="{FF2B5EF4-FFF2-40B4-BE49-F238E27FC236}">
                <a16:creationId xmlns:a16="http://schemas.microsoft.com/office/drawing/2014/main" xmlns="" id="{39B85FF8-A559-4B75-ACF5-A06070CC5429}"/>
              </a:ext>
            </a:extLst>
          </p:cNvPr>
          <p:cNvSpPr/>
          <p:nvPr/>
        </p:nvSpPr>
        <p:spPr>
          <a:xfrm>
            <a:off x="432916" y="1557000"/>
            <a:ext cx="8099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Γενικές προδιαγραφές στα μικρής κλίμακας </a:t>
            </a:r>
            <a:r>
              <a:rPr lang="el-GR" b="1" dirty="0" err="1">
                <a:solidFill>
                  <a:prstClr val="black"/>
                </a:solidFill>
                <a:cs typeface="Arial" pitchFamily="34" charset="0"/>
              </a:rPr>
              <a:t>ηλιοθερμικά</a:t>
            </a:r>
            <a:r>
              <a:rPr lang="el-GR" b="1" dirty="0">
                <a:solidFill>
                  <a:prstClr val="black"/>
                </a:solidFill>
                <a:cs typeface="Arial" pitchFamily="34" charset="0"/>
              </a:rPr>
              <a:t>  συστήματα.</a:t>
            </a:r>
            <a:endParaRPr lang="en-US" b="1" dirty="0"/>
          </a:p>
        </p:txBody>
      </p:sp>
      <p:sp>
        <p:nvSpPr>
          <p:cNvPr id="5" name="Rectangle 4">
            <a:extLst>
              <a:ext uri="{FF2B5EF4-FFF2-40B4-BE49-F238E27FC236}">
                <a16:creationId xmlns:a16="http://schemas.microsoft.com/office/drawing/2014/main" xmlns="" id="{57627190-A601-456B-ACF5-3579C3A89AD1}"/>
              </a:ext>
            </a:extLst>
          </p:cNvPr>
          <p:cNvSpPr/>
          <p:nvPr/>
        </p:nvSpPr>
        <p:spPr>
          <a:xfrm>
            <a:off x="715173" y="2021300"/>
            <a:ext cx="7960515" cy="3539430"/>
          </a:xfrm>
          <a:prstGeom prst="rect">
            <a:avLst/>
          </a:prstGeom>
        </p:spPr>
        <p:txBody>
          <a:bodyPr wrap="square">
            <a:spAutoFit/>
          </a:bodyPr>
          <a:lstStyle/>
          <a:p>
            <a:pPr marL="285750" indent="-285750">
              <a:buFont typeface="Wingdings" panose="05000000000000000000" pitchFamily="2" charset="2"/>
              <a:buChar char="§"/>
            </a:pPr>
            <a:r>
              <a:rPr lang="el-GR" sz="1600" b="1" dirty="0">
                <a:solidFill>
                  <a:prstClr val="black"/>
                </a:solidFill>
              </a:rPr>
              <a:t>Σχέδια και οδηγίες</a:t>
            </a:r>
            <a:r>
              <a:rPr lang="en-US" sz="1600" b="1" dirty="0">
                <a:solidFill>
                  <a:prstClr val="black"/>
                </a:solidFill>
              </a:rPr>
              <a:t>.</a:t>
            </a:r>
          </a:p>
          <a:p>
            <a:pPr marL="555625" indent="-285750">
              <a:buFontTx/>
              <a:buChar char="‒"/>
            </a:pPr>
            <a:r>
              <a:rPr lang="el-GR" sz="1600" dirty="0">
                <a:solidFill>
                  <a:srgbClr val="000000"/>
                </a:solidFill>
              </a:rPr>
              <a:t>Πρέπει να παρέχονται όλα τα σχεδιαστικά διαγράμματα</a:t>
            </a:r>
            <a:r>
              <a:rPr lang="en-US" sz="1600" dirty="0">
                <a:solidFill>
                  <a:srgbClr val="000000"/>
                </a:solidFill>
              </a:rPr>
              <a:t>,</a:t>
            </a:r>
            <a:r>
              <a:rPr lang="el-GR" sz="1600" dirty="0">
                <a:solidFill>
                  <a:srgbClr val="000000"/>
                </a:solidFill>
              </a:rPr>
              <a:t>οι οδηγίες λειτουργίας και</a:t>
            </a:r>
            <a:r>
              <a:rPr lang="en-GB" sz="1600" dirty="0">
                <a:solidFill>
                  <a:srgbClr val="000000"/>
                </a:solidFill>
              </a:rPr>
              <a:t> </a:t>
            </a:r>
            <a:r>
              <a:rPr lang="el-GR" sz="1600" dirty="0">
                <a:solidFill>
                  <a:srgbClr val="000000"/>
                </a:solidFill>
              </a:rPr>
              <a:t>τα σημαντικά εξαρτήματα με οδηγίες τοποθέτησης  </a:t>
            </a:r>
            <a:r>
              <a:rPr lang="en-US" sz="1600" dirty="0">
                <a:solidFill>
                  <a:srgbClr val="000000"/>
                </a:solidFill>
              </a:rPr>
              <a:t> </a:t>
            </a:r>
            <a:r>
              <a:rPr lang="el-GR" sz="1600" dirty="0">
                <a:solidFill>
                  <a:srgbClr val="000000"/>
                </a:solidFill>
              </a:rPr>
              <a:t>συμπεριλαμβανομένου των απαραίτητων σχεδίων</a:t>
            </a:r>
            <a:r>
              <a:rPr lang="en-US" sz="1600" dirty="0">
                <a:solidFill>
                  <a:srgbClr val="000000"/>
                </a:solidFill>
              </a:rPr>
              <a:t>, </a:t>
            </a:r>
            <a:r>
              <a:rPr lang="el-GR" sz="1600" dirty="0">
                <a:solidFill>
                  <a:srgbClr val="000000"/>
                </a:solidFill>
              </a:rPr>
              <a:t>υδραυλικές οδηγίες</a:t>
            </a:r>
            <a:r>
              <a:rPr lang="en-US" sz="1600" dirty="0">
                <a:solidFill>
                  <a:srgbClr val="000000"/>
                </a:solidFill>
              </a:rPr>
              <a:t>, </a:t>
            </a:r>
            <a:r>
              <a:rPr lang="el-GR" sz="1600" dirty="0">
                <a:solidFill>
                  <a:srgbClr val="000000"/>
                </a:solidFill>
              </a:rPr>
              <a:t>ασφαλείας, συντήρησης  και επίλυσής προβλημάτων.</a:t>
            </a:r>
            <a:endParaRPr lang="en-US" sz="1600" b="1" dirty="0">
              <a:solidFill>
                <a:prstClr val="black"/>
              </a:solidFill>
            </a:endParaRPr>
          </a:p>
          <a:p>
            <a:pPr marL="285750" indent="-285750">
              <a:buFont typeface="Wingdings" panose="05000000000000000000" pitchFamily="2" charset="2"/>
              <a:buChar char="§"/>
            </a:pPr>
            <a:r>
              <a:rPr lang="el-GR" sz="1600" b="1" dirty="0">
                <a:solidFill>
                  <a:prstClr val="black"/>
                </a:solidFill>
              </a:rPr>
              <a:t>Αξιολογήσεις και χαρακτηριστικά</a:t>
            </a:r>
            <a:r>
              <a:rPr lang="en-US" sz="1600" b="1" dirty="0">
                <a:solidFill>
                  <a:prstClr val="black"/>
                </a:solidFill>
              </a:rPr>
              <a:t>.</a:t>
            </a:r>
          </a:p>
          <a:p>
            <a:pPr marL="555625" indent="-285750">
              <a:buFontTx/>
              <a:buChar char="‒"/>
            </a:pPr>
            <a:r>
              <a:rPr lang="el-GR" sz="1600" dirty="0">
                <a:solidFill>
                  <a:srgbClr val="000000"/>
                </a:solidFill>
              </a:rPr>
              <a:t>Η ισχύς του συστήματος καθώς και τα κύρια χαρακτηριστικά του θα πρέπει να είναι εμφανή στην ετικέτα των κύριων εξαρτημάτων</a:t>
            </a:r>
            <a:r>
              <a:rPr lang="en-US" sz="1600" dirty="0">
                <a:solidFill>
                  <a:srgbClr val="000000"/>
                </a:solidFill>
              </a:rPr>
              <a:t>. </a:t>
            </a:r>
            <a:r>
              <a:rPr lang="el-GR" sz="1600" dirty="0">
                <a:solidFill>
                  <a:srgbClr val="000000"/>
                </a:solidFill>
              </a:rPr>
              <a:t>Επίσης θα πρέπει να παρέχονται λεπτομερείς προδιαγραφές στο εγχειρίδιο του χρήστη</a:t>
            </a:r>
            <a:r>
              <a:rPr lang="en-US" sz="1600" dirty="0">
                <a:solidFill>
                  <a:srgbClr val="000000"/>
                </a:solidFill>
              </a:rPr>
              <a:t>. </a:t>
            </a:r>
          </a:p>
          <a:p>
            <a:pPr marL="285750" indent="-285750">
              <a:buFont typeface="Wingdings" panose="05000000000000000000" pitchFamily="2" charset="2"/>
              <a:buChar char="§"/>
            </a:pPr>
            <a:r>
              <a:rPr lang="el-GR" sz="1600" b="1" dirty="0">
                <a:solidFill>
                  <a:prstClr val="black"/>
                </a:solidFill>
              </a:rPr>
              <a:t>Πρόσθετες απαιτήσεις</a:t>
            </a:r>
            <a:r>
              <a:rPr lang="en-US" sz="1600" b="1" dirty="0">
                <a:solidFill>
                  <a:prstClr val="black"/>
                </a:solidFill>
              </a:rPr>
              <a:t>.</a:t>
            </a:r>
          </a:p>
          <a:p>
            <a:pPr marL="555625" indent="-285750">
              <a:buFontTx/>
              <a:buChar char="‒"/>
            </a:pPr>
            <a:r>
              <a:rPr lang="el-GR" sz="1600" dirty="0">
                <a:solidFill>
                  <a:srgbClr val="000000"/>
                </a:solidFill>
              </a:rPr>
              <a:t>Οποιοδήποτε άλλο δεδομένο </a:t>
            </a:r>
          </a:p>
          <a:p>
            <a:pPr marL="269875"/>
            <a:r>
              <a:rPr lang="el-GR" sz="1600" dirty="0">
                <a:solidFill>
                  <a:srgbClr val="000000"/>
                </a:solidFill>
              </a:rPr>
              <a:t>που μπορεί να οδηγήσει στη σωστή</a:t>
            </a:r>
          </a:p>
          <a:p>
            <a:pPr marL="269875"/>
            <a:r>
              <a:rPr lang="el-GR" sz="1600" dirty="0">
                <a:solidFill>
                  <a:srgbClr val="000000"/>
                </a:solidFill>
              </a:rPr>
              <a:t> επιλογή του συστήματος ή στη </a:t>
            </a:r>
          </a:p>
          <a:p>
            <a:pPr marL="269875"/>
            <a:r>
              <a:rPr lang="el-GR" sz="1600" dirty="0">
                <a:solidFill>
                  <a:srgbClr val="000000"/>
                </a:solidFill>
              </a:rPr>
              <a:t>σωστή  εφαρμογή. </a:t>
            </a:r>
            <a:endParaRPr lang="en-US" sz="1600" dirty="0">
              <a:solidFill>
                <a:srgbClr val="000000"/>
              </a:solidFill>
            </a:endParaRPr>
          </a:p>
        </p:txBody>
      </p:sp>
      <p:pic>
        <p:nvPicPr>
          <p:cNvPr id="6" name="Picture 5">
            <a:extLst>
              <a:ext uri="{FF2B5EF4-FFF2-40B4-BE49-F238E27FC236}">
                <a16:creationId xmlns:a16="http://schemas.microsoft.com/office/drawing/2014/main" xmlns="" id="{A4FF1B63-FDA7-43F5-99F9-700CAFB58B6B}"/>
              </a:ext>
            </a:extLst>
          </p:cNvPr>
          <p:cNvPicPr>
            <a:picLocks noChangeAspect="1"/>
          </p:cNvPicPr>
          <p:nvPr/>
        </p:nvPicPr>
        <p:blipFill>
          <a:blip r:embed="rId2"/>
          <a:stretch>
            <a:fillRect/>
          </a:stretch>
        </p:blipFill>
        <p:spPr>
          <a:xfrm>
            <a:off x="4133462" y="4230219"/>
            <a:ext cx="4542226" cy="2069175"/>
          </a:xfrm>
          <a:prstGeom prst="rect">
            <a:avLst/>
          </a:prstGeom>
          <a:ln>
            <a:solidFill>
              <a:schemeClr val="tx1"/>
            </a:solidFill>
          </a:ln>
        </p:spPr>
      </p:pic>
    </p:spTree>
    <p:extLst>
      <p:ext uri="{BB962C8B-B14F-4D97-AF65-F5344CB8AC3E}">
        <p14:creationId xmlns:p14="http://schemas.microsoft.com/office/powerpoint/2010/main" val="3012120621"/>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33687</TotalTime>
  <Words>7086</Words>
  <Application>Microsoft Office PowerPoint</Application>
  <PresentationFormat>On-screen Show (4:3)</PresentationFormat>
  <Paragraphs>717</Paragraphs>
  <Slides>73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73</vt:i4>
      </vt:variant>
    </vt:vector>
  </HeadingPairs>
  <TitlesOfParts>
    <vt:vector size="79" baseType="lpstr">
      <vt:lpstr>Arial</vt:lpstr>
      <vt:lpstr>Bosch Sans Regular</vt:lpstr>
      <vt:lpstr>Calibri</vt:lpstr>
      <vt:lpstr>Symbol</vt:lpstr>
      <vt:lpstr>Wingdings</vt:lpstr>
      <vt:lpstr>2_Office Theme</vt:lpstr>
      <vt:lpstr>Ενότητα 1.5. Βασικές  ρυθμίσεις των ηλιακών θερμικών εγκαταστάσεων</vt:lpstr>
      <vt:lpstr>Βασικοί στόχοι</vt:lpstr>
      <vt:lpstr>Περιεχόμενο </vt:lpstr>
      <vt:lpstr>1. DSHW. Γενικές Τεχνικές Προδιαγραφές</vt:lpstr>
      <vt:lpstr>1. DSHW. Γενικές Τεχνικές Προδιαγραφές</vt:lpstr>
      <vt:lpstr>1. DSHW. Γενικές Τεχνικές Προδιαγραφές</vt:lpstr>
      <vt:lpstr>1. DSHW. Γενικές Τεχνικές Προδιαγραφές</vt:lpstr>
      <vt:lpstr>1. DSHW. Γενικές Τεχνικές Προδιαγραφές</vt:lpstr>
      <vt:lpstr>1. DSHW. Γενικές Τεχνικές Προδιαγραφές</vt:lpstr>
      <vt:lpstr>2. Επιλογή κατάλληλης τεχνολογίας</vt:lpstr>
      <vt:lpstr>2. Επιλογή κατάλληλης τεχνολογίας</vt:lpstr>
      <vt:lpstr>2. Επιλογή κατάλληλης τεχνολογίας</vt:lpstr>
      <vt:lpstr>2. Επιλογή κατάλληλης τεχνολογίας</vt:lpstr>
      <vt:lpstr>2. Επιλογή κατάλληλης τεχνολογίας</vt:lpstr>
      <vt:lpstr>2. Επιλογή κατάλληλης τεχνολογίας</vt:lpstr>
      <vt:lpstr>2. Επιλογή κατάλληλης τεχνολογίας</vt:lpstr>
      <vt:lpstr>2. Επιλογή κατάλληλης τεχνολογίας</vt:lpstr>
      <vt:lpstr>2. Επιλογή κατάλληλης τεχνολογίας</vt:lpstr>
      <vt:lpstr>2. Επιλογή κατάλληλης τεχνολογίας</vt:lpstr>
      <vt:lpstr>2. Επιλογή κατάλληλης τεχνολογίας</vt:lpstr>
      <vt:lpstr>2. Επιλογή κατάλληλης τεχνολογίας</vt:lpstr>
      <vt:lpstr>2. Επιλογή κατάλληλης τεχνολογίας</vt:lpstr>
      <vt:lpstr>2. Επιλογή κατάλληλης τεχνολογίας</vt:lpstr>
      <vt:lpstr>2. Επιλογή κατάλληλης τεχνολογίας</vt:lpstr>
      <vt:lpstr>2. Επιλογή κατάλληλης τεχνολογίας</vt:lpstr>
      <vt:lpstr>2. Επιλογή κατάλληλης τεχνολογίας</vt:lpstr>
      <vt:lpstr>2. Επιλογή κατάλληλης τεχνολογίας</vt:lpstr>
      <vt:lpstr>2. Επιλογή κατάλληλης τεχνολογίας</vt:lpstr>
      <vt:lpstr>2. Επιλογή κατάλληλης τεχνολογίας</vt:lpstr>
      <vt:lpstr>2. Επιλογή κατάλληλης τεχνολογίας</vt:lpstr>
      <vt:lpstr>2. Επιλογή κατάλληλης τεχνολογίας</vt:lpstr>
      <vt:lpstr>2. Επιλογή κατάλληλης τεχνολογίας</vt:lpstr>
      <vt:lpstr>2. Επιλογή κατάλληλης τεχνολογίας</vt:lpstr>
      <vt:lpstr>2. Επιλογή κατάλληλης τεχνολογίας</vt:lpstr>
      <vt:lpstr>2. Επιλογή κατάλληλης τεχνολογίας</vt:lpstr>
      <vt:lpstr>2. Επιλογή κατάλληλης τεχνολογίας</vt:lpstr>
      <vt:lpstr>2. Επιλογή κατάλληλης τεχνολογίας</vt:lpstr>
      <vt:lpstr>2. Επιλογή κατάλληλης τεχνολογίας</vt:lpstr>
      <vt:lpstr>2. Επιλογή κατάλληλης τεχνολογίας</vt:lpstr>
      <vt:lpstr>2. Επιλογή κατάλληλης τεχνολογίας</vt:lpstr>
      <vt:lpstr>2. Επιλογή κατάλληλης τεχνολογίας</vt:lpstr>
      <vt:lpstr>2. Επιλογή κατάλληλης τεχνολογίας</vt:lpstr>
      <vt:lpstr>3. Διαστασιολόγηση του συστήματος</vt:lpstr>
      <vt:lpstr>3. Διαστασιολόγηση του συστήματος</vt:lpstr>
      <vt:lpstr>3. Διαστασιολόγηση του συστήματος</vt:lpstr>
      <vt:lpstr>3. Διαστασιολόγηση του συστήματος</vt:lpstr>
      <vt:lpstr>3. Διαστασιολόγηση του συστήματος</vt:lpstr>
      <vt:lpstr>3. Διαστασιολόγηση του συστήματος</vt:lpstr>
      <vt:lpstr>3. Διαστασιολόγηση του συστήματος</vt:lpstr>
      <vt:lpstr>3. Διαστασιολόγηση του συστήματος</vt:lpstr>
      <vt:lpstr>3. Διαστασιολόγηση του συστήματος</vt:lpstr>
      <vt:lpstr>3. Διαστασιολόγηση του συστήματος</vt:lpstr>
      <vt:lpstr>3. Διαστασιολόγηση του συστήματος</vt:lpstr>
      <vt:lpstr>3.Διαστασιολόγηση του συστήματος</vt:lpstr>
      <vt:lpstr>3. Διαστασιολόγηση του συστήματος</vt:lpstr>
      <vt:lpstr>3. Διαστασιολόγηση του συστήματος</vt:lpstr>
      <vt:lpstr>3. Διαστασιολόγηση του συστήματος</vt:lpstr>
      <vt:lpstr>3. Διαστασιολόγηση του συστήματος</vt:lpstr>
      <vt:lpstr>3. Διαστασιολόγηση του συστήματος</vt:lpstr>
      <vt:lpstr>3. Διαστασιολόγηση του συστήματος</vt:lpstr>
      <vt:lpstr>3. Εκτίμηση κόστους </vt:lpstr>
      <vt:lpstr>3. Εκτίμηση κόστους </vt:lpstr>
      <vt:lpstr>3. Εκτίμηση κόστους </vt:lpstr>
      <vt:lpstr>3. Εκτίμηση κόστους </vt:lpstr>
      <vt:lpstr>3. Εκτίμηση κόστους </vt:lpstr>
      <vt:lpstr>3. Εκτίμηση κόστους </vt:lpstr>
      <vt:lpstr>3. Εκτίμηση κόστους </vt:lpstr>
      <vt:lpstr>3. Εκτίμηση κόστους</vt:lpstr>
      <vt:lpstr>3. Εκτίμηση κόστους </vt:lpstr>
      <vt:lpstr>3. Εκτίμηση κόστους </vt:lpstr>
      <vt:lpstr>Περίληψη</vt:lpstr>
      <vt:lpstr>Βιβλιογραφία</vt:lpstr>
      <vt:lpstr>Τέλος της ενότητας</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ptsimpoukli</dc:creator>
  <cp:lastModifiedBy>fdm</cp:lastModifiedBy>
  <cp:revision>661</cp:revision>
  <cp:lastPrinted>2019-05-14T13:30:41Z</cp:lastPrinted>
  <dcterms:created xsi:type="dcterms:W3CDTF">2017-12-11T10:59:29Z</dcterms:created>
  <dcterms:modified xsi:type="dcterms:W3CDTF">2019-11-19T14:39:39Z</dcterms:modified>
</cp:coreProperties>
</file>