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72" r:id="rId4"/>
    <p:sldId id="296" r:id="rId5"/>
    <p:sldId id="297" r:id="rId6"/>
    <p:sldId id="298" r:id="rId7"/>
    <p:sldId id="299" r:id="rId8"/>
    <p:sldId id="300" r:id="rId9"/>
    <p:sldId id="301" r:id="rId10"/>
    <p:sldId id="304" r:id="rId11"/>
    <p:sldId id="302" r:id="rId12"/>
    <p:sldId id="303" r:id="rId13"/>
    <p:sldId id="305" r:id="rId14"/>
    <p:sldId id="306" r:id="rId15"/>
    <p:sldId id="307" r:id="rId16"/>
    <p:sldId id="308" r:id="rId17"/>
    <p:sldId id="260" r:id="rId18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Rosel Martínez" initials="JRM" lastIdx="1" clrIdx="0">
    <p:extLst>
      <p:ext uri="{19B8F6BF-5375-455C-9EA6-DF929625EA0E}">
        <p15:presenceInfo xmlns:p15="http://schemas.microsoft.com/office/powerpoint/2012/main" userId="f1f0e823a184e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20" autoAdjust="0"/>
  </p:normalViewPr>
  <p:slideViewPr>
    <p:cSldViewPr>
      <p:cViewPr varScale="1">
        <p:scale>
          <a:sx n="102" d="100"/>
          <a:sy n="102" d="100"/>
        </p:scale>
        <p:origin x="756" y="72"/>
      </p:cViewPr>
      <p:guideLst>
        <p:guide orient="horz" pos="206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21/1/2020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7" tIns="45730" rIns="91457" bIns="4573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57" tIns="45730" rIns="91457" bIns="45730" rtlCol="0">
            <a:normAutofit/>
          </a:bodyPr>
          <a:lstStyle/>
          <a:p>
            <a:pPr lvl="0"/>
            <a:r>
              <a:rPr lang="el-GR"/>
              <a:t>Kλικ για επεξεργασία των στυλ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4" y="9433107"/>
            <a:ext cx="2946347" cy="496570"/>
          </a:xfrm>
          <a:prstGeom prst="rect">
            <a:avLst/>
          </a:prstGeom>
        </p:spPr>
        <p:txBody>
          <a:bodyPr vert="horz" lIns="91457" tIns="45730" rIns="91457" bIns="4573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‹Nr.›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Richtlinien für den Trainer</a:t>
            </a:r>
          </a:p>
          <a:p>
            <a:endParaRPr lang="el-GR" dirty="0"/>
          </a:p>
          <a:p>
            <a:r>
              <a:rPr lang="en-US" dirty="0"/>
              <a:t>Diese . ppt-Datei ist eine Vorlage, die von Berufsbildungsanbietern verwendet werden soll, um das Trainingsmaterial vorzubereiten. </a:t>
            </a:r>
          </a:p>
          <a:p>
            <a:endParaRPr lang="el-GR" dirty="0"/>
          </a:p>
          <a:p>
            <a:r>
              <a:rPr lang="en-US" dirty="0"/>
              <a:t>Wir empfehlen </a:t>
            </a:r>
            <a:r>
              <a:rPr lang="en-US" b="1" dirty="0"/>
              <a:t>30 bis 40 . ppt-Folien </a:t>
            </a:r>
            <a:r>
              <a:rPr lang="en-US" dirty="0"/>
              <a:t>für eine (1) Stunde des Trainingsprogramms.</a:t>
            </a:r>
            <a:endParaRPr lang="el-GR" dirty="0"/>
          </a:p>
          <a:p>
            <a:endParaRPr lang="en-US" dirty="0"/>
          </a:p>
          <a:p>
            <a:r>
              <a:rPr lang="en-US" dirty="0"/>
              <a:t>Es gibt 3 </a:t>
            </a:r>
            <a:r>
              <a:rPr lang="en-US" u="sng" dirty="0"/>
              <a:t>vordefinierte Folien, die </a:t>
            </a:r>
            <a:r>
              <a:rPr lang="en-US" dirty="0"/>
              <a:t>von Ihnen ausgefüllt werden müssen, mit den Titeln "</a:t>
            </a:r>
            <a:r>
              <a:rPr lang="en-US" b="1" dirty="0"/>
              <a:t>Modulziele</a:t>
            </a:r>
            <a:r>
              <a:rPr lang="en-US" dirty="0"/>
              <a:t>", "</a:t>
            </a:r>
            <a:r>
              <a:rPr lang="en-US" b="1" dirty="0"/>
              <a:t>Schlussfolgerung</a:t>
            </a:r>
            <a:r>
              <a:rPr lang="en-US" dirty="0"/>
              <a:t>", "</a:t>
            </a:r>
            <a:r>
              <a:rPr lang="en-US" b="1" dirty="0"/>
              <a:t>Modulende"</a:t>
            </a:r>
            <a:r>
              <a:rPr lang="en-US" dirty="0"/>
              <a:t>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Das Material sollte in editierbarem Format gesendet werden.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Vorgeschlagene Schriftart: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Erforderliche Schriftgröße: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Vorgeschlagener Zeilenabstand: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ppt/pptx-Datei sollte eine klare Struktur und definierte Einheiten und eindeutige Folientitel haben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ppt/pptx</a:t>
            </a:r>
            <a:r>
              <a:rPr lang="en-US" dirty="0"/>
              <a:t> Folieninhalte sollten die vordefinierten Ränder nicht überschreiten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Bilder, Diagramme etc. sollten mit einer Beschreibung versehen sein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Wenn Sie Verständnisfragen (Multiple Choice, Mehrfachantworten, Richtig/Falsch, Matching etc.) einfügen wollen, um das Verständnis der Theorie zu verbessern, sollten Sie diese in der ppt/pptx-Datei verankern.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Fragen, die für die Selbstbewertung und die abschließenden Bewertungsaufgaben verwendet werden, sollten einem vordefinierten Format folgen, das von SQLearn in einer . xls-Datei gesendet wird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zum Bearbeiten des Master-Titelstils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zum Bearbeiten von Master-Text-Stilen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00" y="1773000"/>
            <a:ext cx="5038240" cy="1685865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Einheit 1.4.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MESSSYSTEME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Einführung in die Solarthermie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4902-447F-4B4F-9D34-DB032B22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Einbau Phase III. Systeminstallation planen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EF616-3E12-4281-AEB4-FD78DD00C8DC}"/>
              </a:ext>
            </a:extLst>
          </p:cNvPr>
          <p:cNvSpPr/>
          <p:nvPr/>
        </p:nvSpPr>
        <p:spPr>
          <a:xfrm>
            <a:off x="324000" y="1629000"/>
            <a:ext cx="842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10. Solarschleifenleitungen planen.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Maximierung der Systemeffizienz und der Ästhetik. Vermeidung von langen Läufen, Ellenbogen etc.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11. Planen Sie den Maschinenraum.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Sicherstellung der Zugänglichkeit des Systems für die spätere Wartung und die Möglichkeit der Integration in den vorhandenen Warmwasserbereiter.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85690-B288-4F2A-AF22-2CEBB37B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736791" y="2769318"/>
            <a:ext cx="3691209" cy="34648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51D92-5D9B-4770-AA6F-97839A8B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788000" y="2753172"/>
            <a:ext cx="3898800" cy="3483828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434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F14D-C00D-4DB7-9E68-ED8DB008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Einbau Phase IV. Das System aufbauen</a:t>
            </a:r>
            <a:endParaRPr lang="en-US" dirty="0"/>
          </a:p>
        </p:txBody>
      </p:sp>
      <p:pic>
        <p:nvPicPr>
          <p:cNvPr id="6" name="Picture 5" descr="A picture containing sky, outdoor, truck, building&#10;&#10;Description generated with very high confidence">
            <a:extLst>
              <a:ext uri="{FF2B5EF4-FFF2-40B4-BE49-F238E27FC236}">
                <a16:creationId xmlns:a16="http://schemas.microsoft.com/office/drawing/2014/main" id="{B00A2F0D-86A2-4B64-A894-6F770D8E9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34" y="1845000"/>
            <a:ext cx="4752766" cy="3564531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1859EA-F5A8-4C97-8EB4-6A193309D9C5}"/>
              </a:ext>
            </a:extLst>
          </p:cNvPr>
          <p:cNvSpPr/>
          <p:nvPr/>
        </p:nvSpPr>
        <p:spPr>
          <a:xfrm>
            <a:off x="180000" y="1620533"/>
            <a:ext cx="403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12. Sicherheitsplan für den Standort umsetzen.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PSA für Höhenarbeiten, Bauarbeiten, Klempnerarbeiten...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Sicherheitssignale.</a:t>
            </a:r>
          </a:p>
          <a:p>
            <a:pPr lvl="1"/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13. Sonnenkollektor(en) installieren.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Wenden Sie spezifische Sicherheitsmaßnahmen 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Montagematerial installieren.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Kollektoren anheben oder tragen.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Befestigen Sie das/die Paneel(e) an den Befestigungselementen.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Ausloten der Kollektoren nach entschiedenem Stil.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Überprüfen und validieren.</a:t>
            </a:r>
          </a:p>
        </p:txBody>
      </p:sp>
    </p:spTree>
    <p:extLst>
      <p:ext uri="{BB962C8B-B14F-4D97-AF65-F5344CB8AC3E}">
        <p14:creationId xmlns:p14="http://schemas.microsoft.com/office/powerpoint/2010/main" val="196852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F230-5281-48CE-BEE0-415295EE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Einbau Phase IV. Das System aufbauen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C578D-0B5D-436A-8D0A-D36862F86478}"/>
              </a:ext>
            </a:extLst>
          </p:cNvPr>
          <p:cNvSpPr/>
          <p:nvPr/>
        </p:nvSpPr>
        <p:spPr>
          <a:xfrm>
            <a:off x="396000" y="1629000"/>
            <a:ext cx="842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14. Verlegen Sie die Rohrleitungen des Solarkreislaufs.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Geplante Rohrleitungsdurchführungen vornehmen.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Rohrdurchführungen abdichten.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Löten Sie Kupferrohre.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Rohrhalterungen montieren.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Kollektorschleife auf Druck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prüfen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15. Ausrüstung installieren und integrieren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Steuer- und Sicherheitsventile einbauen.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Pumpe(n) installieren.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Lagertank(e) platzieren.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Installieren Sie ggf. externe Wärmetauscher.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Integration des Warmwasserbereiters (Reservekessel) vornehmen.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Zähler installieren.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Platzieren Sie die Systemsensoren und den Controller.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Verdrahten Sie das System und stellen Sie die Stromversorgung sicher.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Druckprüfung und Prüfung auf Dichtheit.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Spülen Sie Rohre, Etikettenteile und Rohrleitungen.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Füllen Sie das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Installieren Sie die Rohrleitungsisolierung, falls erforderlich.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1A7B0-567C-4D97-AF1B-3768EA14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000" y="2867052"/>
            <a:ext cx="2579377" cy="3386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C445E-F5C2-4323-BA2D-EDE4A658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004" y="1560498"/>
            <a:ext cx="3492000" cy="13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93F2-6E83-4497-818F-CE7E912C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Installationsphase V. Inbetriebnahme des Systems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D77C1-3C8F-44A2-B9F6-DEAA4F44D667}"/>
              </a:ext>
            </a:extLst>
          </p:cNvPr>
          <p:cNvSpPr/>
          <p:nvPr/>
        </p:nvSpPr>
        <p:spPr>
          <a:xfrm>
            <a:off x="360000" y="1629000"/>
            <a:ext cx="3996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16. Programmieren Sie die Steuerung.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Temperaturdifferenz einstellen.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Testen Sie Systemteile und Konfigurationen.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Testen Sie zusätzliche Funktionalitäten.</a:t>
            </a:r>
          </a:p>
          <a:p>
            <a:pPr lvl="1"/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17. Überprüfen Sie den Systembetrieb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Testen Sie systematisch das gesamte System auf Betriebsarten.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18. Kundenbegehung durchführen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Zeigen und lehren Sie dem Besitzer den Aufbau, die Bedienung, die grundlegende Wartung und die Systemdokumentation.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89B083-7B2A-4C30-8FA9-D19B6C716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000" y="1916936"/>
            <a:ext cx="4575319" cy="3456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60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412D-8FDE-48FC-8193-343F6B2F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Installationsphase V. Inbetriebnahme des Systems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7ED92-EDF4-4035-97E5-F91316CAB1DC}"/>
              </a:ext>
            </a:extLst>
          </p:cNvPr>
          <p:cNvSpPr/>
          <p:nvPr/>
        </p:nvSpPr>
        <p:spPr>
          <a:xfrm>
            <a:off x="360000" y="1557000"/>
            <a:ext cx="842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19. Bitte um Endkontrolle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Veranlassen Sie eine externe Systemkontrolle, falls dies zutrifft.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Kommissionsformular (von Installateuren), Installationsbulletin (offizielles Dokument) oder ähnliches unterschreiben.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D25B4-FE56-4A4A-8BCB-9CF8C4C7F2DF}"/>
              </a:ext>
            </a:extLst>
          </p:cNvPr>
          <p:cNvGrpSpPr/>
          <p:nvPr/>
        </p:nvGrpSpPr>
        <p:grpSpPr>
          <a:xfrm>
            <a:off x="180000" y="2680382"/>
            <a:ext cx="8783999" cy="3525285"/>
            <a:chOff x="180001" y="2680382"/>
            <a:chExt cx="8783999" cy="3525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92495C-BB11-4983-8F27-0B0B3064D969}"/>
                </a:ext>
              </a:extLst>
            </p:cNvPr>
            <p:cNvGrpSpPr/>
            <p:nvPr/>
          </p:nvGrpSpPr>
          <p:grpSpPr>
            <a:xfrm>
              <a:off x="647712" y="2680384"/>
              <a:ext cx="8316288" cy="3525283"/>
              <a:chOff x="647712" y="2680384"/>
              <a:chExt cx="8316288" cy="352528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B4603FE-C664-4B21-ACCF-46294BC3B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7712" y="2680384"/>
                <a:ext cx="7164288" cy="3444138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26BFB8E-5E95-455C-AD97-4A55569CA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grayscl/>
              </a:blip>
              <a:stretch>
                <a:fillRect/>
              </a:stretch>
            </p:blipFill>
            <p:spPr>
              <a:xfrm>
                <a:off x="7318442" y="4293001"/>
                <a:ext cx="1645558" cy="1912666"/>
              </a:xfrm>
              <a:prstGeom prst="rect">
                <a:avLst/>
              </a:prstGeom>
              <a:ln>
                <a:solidFill>
                  <a:schemeClr val="dk1">
                    <a:shade val="50000"/>
                  </a:schemeClr>
                </a:solidFill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57BDB0-9C22-4E7D-AC0A-DC1BE9377225}"/>
                </a:ext>
              </a:extLst>
            </p:cNvPr>
            <p:cNvSpPr/>
            <p:nvPr/>
          </p:nvSpPr>
          <p:spPr>
            <a:xfrm rot="16200000">
              <a:off x="-1357403" y="4217786"/>
              <a:ext cx="3444139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Beispiel für ein Provisionsformular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30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7912-1410-4EFC-BB56-EB6A18F1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Einbau Phase VI. Wartung und Instandhaltung des Systems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25758-99BA-411D-B45F-5C6BACE7937B}"/>
              </a:ext>
            </a:extLst>
          </p:cNvPr>
          <p:cNvSpPr/>
          <p:nvPr/>
        </p:nvSpPr>
        <p:spPr>
          <a:xfrm>
            <a:off x="360000" y="1557000"/>
            <a:ext cx="84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20. Sicherstellen, dass die Sicherheitsvorschriften eingehalten werden.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Bei Service- und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Wartungsarbeiten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21. Führen Sie eine planmäßige Wartung durch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Durch autorisierte Installationsfirmen.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B6862-2FA0-45F7-B733-7A47A197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492000" y="2327854"/>
            <a:ext cx="5269592" cy="3837146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E1F335-C0BB-45D0-84AC-13666DC839FA}"/>
              </a:ext>
            </a:extLst>
          </p:cNvPr>
          <p:cNvSpPr/>
          <p:nvPr/>
        </p:nvSpPr>
        <p:spPr>
          <a:xfrm>
            <a:off x="566164" y="5518669"/>
            <a:ext cx="282709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Muster der Checkliste für die vorbeugende Wartung von SWH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A458A-F555-44E4-BCA5-5799D97639E6}"/>
              </a:ext>
            </a:extLst>
          </p:cNvPr>
          <p:cNvSpPr/>
          <p:nvPr/>
        </p:nvSpPr>
        <p:spPr>
          <a:xfrm>
            <a:off x="252000" y="2277000"/>
            <a:ext cx="324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(große und legalisierte Systeme) Periodische vorbeugende Wartung und System-Effizienz-Tests gemäß den Vorschriften. "Installationsbuch" oder ein ähnliches Dokument zur Überprüfung.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(Kleine Systeme) Präventiv </a:t>
            </a:r>
          </a:p>
          <a:p>
            <a:pPr marL="719138" lvl="1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Wartung entsprechend </a:t>
            </a:r>
          </a:p>
          <a:p>
            <a:pPr marL="719138" lvl="1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herstellerseitig </a:t>
            </a:r>
          </a:p>
          <a:p>
            <a:pPr marL="719138" lvl="1"/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Empfehlungen.</a:t>
            </a:r>
          </a:p>
        </p:txBody>
      </p:sp>
    </p:spTree>
    <p:extLst>
      <p:ext uri="{BB962C8B-B14F-4D97-AF65-F5344CB8AC3E}">
        <p14:creationId xmlns:p14="http://schemas.microsoft.com/office/powerpoint/2010/main" val="94588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58D4-3918-4411-8B4D-FCF2F4CCB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Einbau Phase VI. Wartung und Instandhaltung des Systems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5B046-2429-4938-A2A2-CA80935590F4}"/>
              </a:ext>
            </a:extLst>
          </p:cNvPr>
          <p:cNvSpPr/>
          <p:nvPr/>
        </p:nvSpPr>
        <p:spPr>
          <a:xfrm>
            <a:off x="360000" y="15570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22. Fehlersuche und Reparatur des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Fehlersymptome identifizieren, Fehler diagnostizieren und Reparaturmaßnahmen durchführen.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Führen Sie die Historie der Störungen und Reparaturmaßnahmen des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Nutzen Sie die kumulierte Erfahrung für die Effizienz der Reparaturarbeiten.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23. Schalten Sie das System aus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Nehmen Sie das System entweder vorübergehend oder endgültig außer Betrieb.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Handeln Sie nach den Empfehlungen der Hersteller.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Gesetzlich vorgeschriebene Entsorgungsvorschriften einhalten.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C7B8B-7662-4F0D-9AD9-50FE912D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004000" y="1579371"/>
            <a:ext cx="3854012" cy="4464000"/>
          </a:xfrm>
          <a:prstGeom prst="rect">
            <a:avLst/>
          </a:prstGeom>
          <a:ln>
            <a:solidFill>
              <a:schemeClr val="dk1">
                <a:shade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4A879-D999-471F-9D0F-83B690B5FAF2}"/>
              </a:ext>
            </a:extLst>
          </p:cNvPr>
          <p:cNvSpPr/>
          <p:nvPr/>
        </p:nvSpPr>
        <p:spPr>
          <a:xfrm>
            <a:off x="1980000" y="5301000"/>
            <a:ext cx="295228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Muster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Fehlerbehebungstabelle</a:t>
            </a:r>
            <a:r>
              <a:rPr lang="en-US" dirty="0"/>
              <a:t> für die SWH-Wartung</a:t>
            </a:r>
          </a:p>
        </p:txBody>
      </p:sp>
    </p:spTree>
    <p:extLst>
      <p:ext uri="{BB962C8B-B14F-4D97-AF65-F5344CB8AC3E}">
        <p14:creationId xmlns:p14="http://schemas.microsoft.com/office/powerpoint/2010/main" val="368432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Ende der Einheit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Einheit 1.4. Messsysteme</a:t>
            </a: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 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Am Ende dieser Einheit werden Sie dazu in der Lage sein: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/>
              <a:t>Die Phasen, die den Lebenszyklus der </a:t>
            </a:r>
            <a:r>
              <a:rPr lang="en-US" b="1" dirty="0" err="1"/>
              <a:t>Solarthermieanlage</a:t>
            </a:r>
            <a:r>
              <a:rPr lang="en-US" b="1" dirty="0"/>
              <a:t> </a:t>
            </a:r>
            <a:r>
              <a:rPr lang="en-US" b="1" dirty="0" err="1"/>
              <a:t>ausmachen</a:t>
            </a:r>
            <a:r>
              <a:rPr lang="en-US" b="1" dirty="0"/>
              <a:t>,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identifizieren</a:t>
            </a:r>
            <a:r>
              <a:rPr lang="en-US" b="1" dirty="0"/>
              <a:t>.</a:t>
            </a:r>
            <a:endParaRPr lang="es-E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Den allgemeinen Arbeitsablauf der Installation der </a:t>
            </a:r>
            <a:r>
              <a:rPr lang="en-US" b="1" dirty="0" err="1"/>
              <a:t>Solaranlage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identifizieren</a:t>
            </a:r>
            <a:r>
              <a:rPr lang="en-US" b="1" dirty="0"/>
              <a:t>.</a:t>
            </a:r>
            <a:endParaRPr lang="es-E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Installationsphasen des SWH-Systems und die Arbeit der Solarinstallateure in Bezug auf </a:t>
            </a:r>
            <a:r>
              <a:rPr lang="en-US" b="1" dirty="0" err="1"/>
              <a:t>herausragende</a:t>
            </a:r>
            <a:r>
              <a:rPr lang="en-US" b="1" dirty="0"/>
              <a:t> </a:t>
            </a:r>
            <a:r>
              <a:rPr lang="en-US" b="1" dirty="0" err="1"/>
              <a:t>Arbeitsaufgaben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charakterisieren</a:t>
            </a:r>
            <a:r>
              <a:rPr lang="en-US" b="1" dirty="0"/>
              <a:t>:</a:t>
            </a:r>
            <a:endParaRPr lang="es-ES" b="1" dirty="0"/>
          </a:p>
          <a:p>
            <a:pPr lvl="2"/>
            <a:r>
              <a:rPr lang="en-US" b="1" dirty="0"/>
              <a:t>Vorbereitungen für die Installation.</a:t>
            </a:r>
            <a:endParaRPr lang="es-ES" dirty="0"/>
          </a:p>
          <a:p>
            <a:pPr lvl="2"/>
            <a:r>
              <a:rPr lang="en-US" b="1" dirty="0"/>
              <a:t>Bewertung des Aufstellungsortes.</a:t>
            </a:r>
            <a:endParaRPr lang="es-ES" dirty="0"/>
          </a:p>
          <a:p>
            <a:pPr lvl="2"/>
            <a:r>
              <a:rPr lang="en-US" b="1" dirty="0"/>
              <a:t>Planung der Systeminstallation.</a:t>
            </a:r>
            <a:endParaRPr lang="es-ES" dirty="0"/>
          </a:p>
          <a:p>
            <a:pPr lvl="2"/>
            <a:r>
              <a:rPr lang="en-US" b="1" dirty="0"/>
              <a:t>Aufbau des Systems</a:t>
            </a:r>
            <a:endParaRPr lang="es-ES" dirty="0"/>
          </a:p>
          <a:p>
            <a:pPr lvl="2"/>
            <a:r>
              <a:rPr lang="en-US" b="1" dirty="0"/>
              <a:t>Inbetriebnahme der Anlage.</a:t>
            </a:r>
            <a:endParaRPr lang="es-ES" dirty="0"/>
          </a:p>
          <a:p>
            <a:pPr lvl="2"/>
            <a:r>
              <a:rPr lang="en-US" b="1" dirty="0"/>
              <a:t>Wartung und Instandhaltung der Anlage.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Annäherung an den Lebenszyklus einer Solaranlage</a:t>
            </a:r>
            <a:endParaRPr lang="es-ES" dirty="0"/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D497386D-ED50-420E-9DAE-2F686B68E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421000"/>
            <a:ext cx="8640000" cy="34231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6C19FD-33A5-4C5B-894A-A7B904E82A55}"/>
              </a:ext>
            </a:extLst>
          </p:cNvPr>
          <p:cNvSpPr/>
          <p:nvPr/>
        </p:nvSpPr>
        <p:spPr>
          <a:xfrm>
            <a:off x="432916" y="1701000"/>
            <a:ext cx="7307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Entwicklung und Einsatz von (solar-)thermischen Systemen in Gebäuden in einem regulierten Umfeld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668-45E8-4EB7-98D2-47E2429C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0" y="0"/>
            <a:ext cx="5986800" cy="112474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1. Annäherung an den Lebenszyklus einer Solaranlage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12605-E8BA-4EA9-A1A8-F3597880A6F9}"/>
              </a:ext>
            </a:extLst>
          </p:cNvPr>
          <p:cNvSpPr/>
          <p:nvPr/>
        </p:nvSpPr>
        <p:spPr>
          <a:xfrm>
            <a:off x="432916" y="1701000"/>
            <a:ext cx="4139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(Solar-)thermische Großanlagen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28F64-B4C1-45CF-93F6-0F1C7365A27E}"/>
              </a:ext>
            </a:extLst>
          </p:cNvPr>
          <p:cNvSpPr/>
          <p:nvPr/>
        </p:nvSpPr>
        <p:spPr>
          <a:xfrm>
            <a:off x="4644000" y="1701000"/>
            <a:ext cx="4139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Thermische Kleinanlagen (Solar)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39466-E02B-4DE7-AD9B-C2031D7DE7E1}"/>
              </a:ext>
            </a:extLst>
          </p:cNvPr>
          <p:cNvSpPr txBox="1"/>
          <p:nvPr/>
        </p:nvSpPr>
        <p:spPr>
          <a:xfrm>
            <a:off x="324000" y="4477568"/>
            <a:ext cx="4081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Beispiele: Mehrfamilien- und Geschäftshäuser.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Sie müssen von autorisierten Fachleuten entwickelt, formell geplant, installiert, legalisiert, verwaltet und kontrolliert werden.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9E5F1A-0499-4A7A-B7C7-6D8918DF8518}"/>
              </a:ext>
            </a:extLst>
          </p:cNvPr>
          <p:cNvSpPr txBox="1"/>
          <p:nvPr/>
        </p:nvSpPr>
        <p:spPr>
          <a:xfrm>
            <a:off x="4671992" y="4482674"/>
            <a:ext cx="4220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Beispiele: Einfamilienhäuser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Sie müssen nicht legalisiert werden und sind oft vorberechnet (Bausätze) und werden vom Eigentümer gewartet. Autorisierte Installateure können diese berechnen und installieren.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212A8F-CA71-4885-BFBF-B8EC97D333C1}"/>
              </a:ext>
            </a:extLst>
          </p:cNvPr>
          <p:cNvGrpSpPr/>
          <p:nvPr/>
        </p:nvGrpSpPr>
        <p:grpSpPr>
          <a:xfrm>
            <a:off x="360915" y="2221750"/>
            <a:ext cx="4081731" cy="2143250"/>
            <a:chOff x="360915" y="2293750"/>
            <a:chExt cx="4081731" cy="2143250"/>
          </a:xfrm>
        </p:grpSpPr>
        <p:pic>
          <p:nvPicPr>
            <p:cNvPr id="4" name="Picture 3" descr="A large white building&#10;&#10;Description generated with high confidence">
              <a:extLst>
                <a:ext uri="{FF2B5EF4-FFF2-40B4-BE49-F238E27FC236}">
                  <a16:creationId xmlns:a16="http://schemas.microsoft.com/office/drawing/2014/main" id="{AD132540-CDFF-424B-B474-9E9E943FA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15" y="2293750"/>
              <a:ext cx="4081731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0FE7B6-3290-4837-8D71-EE5DB9050DAD}"/>
                </a:ext>
              </a:extLst>
            </p:cNvPr>
            <p:cNvSpPr/>
            <p:nvPr/>
          </p:nvSpPr>
          <p:spPr>
            <a:xfrm>
              <a:off x="360915" y="2293750"/>
              <a:ext cx="2356030" cy="3385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600" dirty="0"/>
                <a:t>Hohe thermische Leistung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CCA31A-ABC4-45D5-A229-6F489E3A41B0}"/>
              </a:ext>
            </a:extLst>
          </p:cNvPr>
          <p:cNvGrpSpPr/>
          <p:nvPr/>
        </p:nvGrpSpPr>
        <p:grpSpPr>
          <a:xfrm>
            <a:off x="5220000" y="2221750"/>
            <a:ext cx="3454640" cy="2143250"/>
            <a:chOff x="5220000" y="2293750"/>
            <a:chExt cx="3454640" cy="21432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D950A7-CE69-4641-B48E-AB31FD22B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1473"/>
            <a:stretch/>
          </p:blipFill>
          <p:spPr>
            <a:xfrm>
              <a:off x="5220000" y="2293750"/>
              <a:ext cx="3199377" cy="2143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4E3141-9822-4397-9846-9789BB1D4323}"/>
                </a:ext>
              </a:extLst>
            </p:cNvPr>
            <p:cNvSpPr/>
            <p:nvPr/>
          </p:nvSpPr>
          <p:spPr>
            <a:xfrm>
              <a:off x="6401517" y="4067668"/>
              <a:ext cx="2273123" cy="30777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Geringe thermische Leistung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4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D48A-D8C6-4155-A4AD-5B1980A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Übersicht der Installationsarbeiten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3766B-B1D1-467D-9E31-2C6E3BDE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06990"/>
            <a:ext cx="8338007" cy="44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2EBB-1DD5-465F-8EDE-6DCB5E0E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Installationsphase I. Vorbereiten der Installation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F32FA-4118-4F2B-A844-534DC2FD9EE5}"/>
              </a:ext>
            </a:extLst>
          </p:cNvPr>
          <p:cNvSpPr/>
          <p:nvPr/>
        </p:nvSpPr>
        <p:spPr>
          <a:xfrm>
            <a:off x="324000" y="1650559"/>
            <a:ext cx="6481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1. Überprüfung der Projektdokumentation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8F9FD-2DF0-451B-9897-99F15A0D32C6}"/>
              </a:ext>
            </a:extLst>
          </p:cNvPr>
          <p:cNvSpPr/>
          <p:nvPr/>
        </p:nvSpPr>
        <p:spPr>
          <a:xfrm>
            <a:off x="612000" y="1989113"/>
            <a:ext cx="8372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Pläne, technische Spezifikationen, Budgets, Materiallisten, etc. Ziel: Verständnis.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Informationen aus formalisierten Projekten (projektierte Systeme).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Informationen aus den Herstellerunterlagen für Installateure (verpackte Konstruktionssysteme)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AE2528-A460-4A85-AEDE-0CAB3ED417F2}"/>
              </a:ext>
            </a:extLst>
          </p:cNvPr>
          <p:cNvGrpSpPr/>
          <p:nvPr/>
        </p:nvGrpSpPr>
        <p:grpSpPr>
          <a:xfrm>
            <a:off x="383495" y="2997000"/>
            <a:ext cx="4655400" cy="3119442"/>
            <a:chOff x="383495" y="2997000"/>
            <a:chExt cx="4655400" cy="311944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3C997A-A828-4D6F-9D38-21407B58BCB4}"/>
                </a:ext>
              </a:extLst>
            </p:cNvPr>
            <p:cNvGrpSpPr/>
            <p:nvPr/>
          </p:nvGrpSpPr>
          <p:grpSpPr>
            <a:xfrm>
              <a:off x="580453" y="2997000"/>
              <a:ext cx="4458442" cy="3119442"/>
              <a:chOff x="580453" y="2997000"/>
              <a:chExt cx="4458442" cy="311944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159AD23-7016-4E44-AF44-4394D8346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6785" y="2997000"/>
                <a:ext cx="3432110" cy="2592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342AD-DFFF-428B-B63E-63A34E47D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453" y="3501000"/>
                <a:ext cx="3711594" cy="26154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A16A75-7797-4DED-BCA4-85BC52BDBE45}"/>
                </a:ext>
              </a:extLst>
            </p:cNvPr>
            <p:cNvSpPr/>
            <p:nvPr/>
          </p:nvSpPr>
          <p:spPr>
            <a:xfrm>
              <a:off x="383495" y="5741578"/>
              <a:ext cx="3020122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/>
                <a:t>Großes SWH-System konstruiert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42ED78-2339-431F-8179-731874401EDB}"/>
              </a:ext>
            </a:extLst>
          </p:cNvPr>
          <p:cNvGrpSpPr/>
          <p:nvPr/>
        </p:nvGrpSpPr>
        <p:grpSpPr>
          <a:xfrm>
            <a:off x="5570697" y="3012686"/>
            <a:ext cx="3271283" cy="3098224"/>
            <a:chOff x="5570697" y="3012686"/>
            <a:chExt cx="3271283" cy="30982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75D8352-7EB1-4400-B847-E80FA71CD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5570697" y="3012686"/>
              <a:ext cx="1966518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910925-57F6-4522-8FA8-866BF7838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6805546" y="3590910"/>
              <a:ext cx="1758001" cy="25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D93C8-4EC4-42A0-BDC2-9AA36AF58DE7}"/>
                </a:ext>
              </a:extLst>
            </p:cNvPr>
            <p:cNvSpPr/>
            <p:nvPr/>
          </p:nvSpPr>
          <p:spPr>
            <a:xfrm>
              <a:off x="7684546" y="5741578"/>
              <a:ext cx="1157434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dirty="0"/>
                <a:t>SWH-Bausatz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16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7782-3F93-4162-A790-FED9C716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Installationsphase I. Vorbereiten der Installation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5C66E-7A81-4868-A8D9-403E592F1180}"/>
              </a:ext>
            </a:extLst>
          </p:cNvPr>
          <p:cNvSpPr/>
          <p:nvPr/>
        </p:nvSpPr>
        <p:spPr>
          <a:xfrm>
            <a:off x="180000" y="1557000"/>
            <a:ext cx="8644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2. Materialien inspizieren und vorbereiten.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Wählen Sie in Übereinstimmung, liefern, inspizieren, vorbereiten.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3. Schutzausrüstung prüfen und vorbereiten.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Gemäß dem Sicherheitsplan.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4. Werkzeuge inspizieren und vorbereiten.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 Werkzeugkasten des Solarthermie-Installateurs.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CC9C94D-6EB5-47BB-8865-86515C0B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" y="2519989"/>
            <a:ext cx="4256901" cy="3501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9B330-314B-49E0-8FB0-CDDA7C02F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2488854"/>
            <a:ext cx="4259148" cy="35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7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2FA-CCCC-4C8F-8761-B60D365F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Installationsphase II. Bewertung des Aufstellungsortes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0D15F-3940-48E7-9757-3FCF30DBA737}"/>
              </a:ext>
            </a:extLst>
          </p:cNvPr>
          <p:cNvSpPr/>
          <p:nvPr/>
        </p:nvSpPr>
        <p:spPr>
          <a:xfrm>
            <a:off x="180000" y="1557000"/>
            <a:ext cx="827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5. Vergleichen Sie das Design mit der Website.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Bestätigen Sie die Systemschätzungen und Designentscheidungen.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6. Bestehende Zustände prüfen und dokumentieren.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Mit Auswirkungen auf die Installationsarbeiten.</a:t>
            </a:r>
          </a:p>
        </p:txBody>
      </p:sp>
      <p:pic>
        <p:nvPicPr>
          <p:cNvPr id="6" name="Picture 5" descr="A person jumping in the air&#10;&#10;Description generated with high confidence">
            <a:extLst>
              <a:ext uri="{FF2B5EF4-FFF2-40B4-BE49-F238E27FC236}">
                <a16:creationId xmlns:a16="http://schemas.microsoft.com/office/drawing/2014/main" id="{145C1826-90A3-48DE-984C-A68087229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275754"/>
            <a:ext cx="3816000" cy="21800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80AAF-0DC8-497C-B4BA-B44A2275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284000" y="2275754"/>
            <a:ext cx="4169024" cy="2780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C0BCCE-F65A-4599-8DF5-12F89DB91A08}"/>
              </a:ext>
            </a:extLst>
          </p:cNvPr>
          <p:cNvSpPr/>
          <p:nvPr/>
        </p:nvSpPr>
        <p:spPr>
          <a:xfrm>
            <a:off x="180000" y="4526239"/>
            <a:ext cx="396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7. Die Einhaltung des Kodexes sicherstellen.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Zustimmung der Hausbesitzer.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Baugenehmigungen und Konzessionen.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Bauvorschriften. Solarverordnungen.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Klempnereiverordnung.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Elektrischer Code.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Andere: Branchenzertifizierungen.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BABB6-E1C5-45A3-ACB2-7FF16BDD4A44}"/>
              </a:ext>
            </a:extLst>
          </p:cNvPr>
          <p:cNvSpPr/>
          <p:nvPr/>
        </p:nvSpPr>
        <p:spPr>
          <a:xfrm>
            <a:off x="4284000" y="5085000"/>
            <a:ext cx="4540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8. Sicherstellen, dass die Sicherheitsvorschriften eingehalten werden.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Bestätigen und vervollständigen Sie den Gesundheits- und Sicherheitsplan. Gefahren auf der Baustelle identifizieren.</a:t>
            </a:r>
          </a:p>
        </p:txBody>
      </p:sp>
    </p:spTree>
    <p:extLst>
      <p:ext uri="{BB962C8B-B14F-4D97-AF65-F5344CB8AC3E}">
        <p14:creationId xmlns:p14="http://schemas.microsoft.com/office/powerpoint/2010/main" val="2542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8D1F-9748-4F12-BA2C-D3874703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Einbau Phase III. Systeminstallation planen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5DC39-F432-4FBC-ACCB-8487395ECAF9}"/>
              </a:ext>
            </a:extLst>
          </p:cNvPr>
          <p:cNvSpPr/>
          <p:nvPr/>
        </p:nvSpPr>
        <p:spPr>
          <a:xfrm>
            <a:off x="180000" y="1620533"/>
            <a:ext cx="885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Aufgabe 9. Auslegen der Kollektor(en) Installation.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 nach gewählter Montageart und Dach.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36C93-5B9A-485C-9AD9-C4E6C432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317" y="2565000"/>
            <a:ext cx="4028571" cy="34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FF766-9D0B-4B70-875A-B7FDB7E31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12" y="4836591"/>
            <a:ext cx="4213888" cy="1328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457F0-3074-4AA2-B6F7-571773781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67" y="2132987"/>
            <a:ext cx="4230080" cy="2448013"/>
          </a:xfrm>
          <a:prstGeom prst="rect">
            <a:avLst/>
          </a:prstGeom>
          <a:noFill/>
          <a:ln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00155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1164</Words>
  <Application>Microsoft Office PowerPoint</Application>
  <PresentationFormat>Bildschirmpräsentation (4:3)</PresentationFormat>
  <Paragraphs>145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2_Office Theme</vt:lpstr>
      <vt:lpstr>Einheit 1.4. MESSSYSTEME</vt:lpstr>
      <vt:lpstr>Modul Ziele</vt:lpstr>
      <vt:lpstr>1. Annäherung an den Lebenszyklus einer Solaranlage</vt:lpstr>
      <vt:lpstr> 1. Annäherung an den Lebenszyklus einer Solaranlage</vt:lpstr>
      <vt:lpstr>2. Übersicht der Installationsarbeiten</vt:lpstr>
      <vt:lpstr>3. Installationsphase I. Vorbereiten der Installation</vt:lpstr>
      <vt:lpstr>3. Installationsphase I. Vorbereiten der Installation</vt:lpstr>
      <vt:lpstr>3. Installationsphase II. Bewertung des Aufstellungsortes</vt:lpstr>
      <vt:lpstr>4. Einbau Phase III. Systeminstallation planen</vt:lpstr>
      <vt:lpstr>4. Einbau Phase III. Systeminstallation planen</vt:lpstr>
      <vt:lpstr>5. Einbau Phase IV. Das System aufbauen</vt:lpstr>
      <vt:lpstr>5. Einbau Phase IV. Das System aufbauen</vt:lpstr>
      <vt:lpstr>6. Installationsphase V. Inbetriebnahme des Systems</vt:lpstr>
      <vt:lpstr>6. Installationsphase V. Inbetriebnahme des Systems</vt:lpstr>
      <vt:lpstr>6. Einbau Phase VI. Wartung und Instandhaltung des Systems</vt:lpstr>
      <vt:lpstr>6. Einbau Phase VI. Wartung und Instandhaltung des Systems</vt:lpstr>
      <vt:lpstr>Ende der Einheit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IGA International Geothermal Association</cp:lastModifiedBy>
  <cp:revision>273</cp:revision>
  <cp:lastPrinted>2019-02-26T14:02:32Z</cp:lastPrinted>
  <dcterms:created xsi:type="dcterms:W3CDTF">2017-12-11T10:59:29Z</dcterms:created>
  <dcterms:modified xsi:type="dcterms:W3CDTF">2020-01-21T21:46:31Z</dcterms:modified>
</cp:coreProperties>
</file>