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9"/>
  </p:notesMasterIdLst>
  <p:sldIdLst>
    <p:sldId id="256" r:id="rId2"/>
    <p:sldId id="257" r:id="rId3"/>
    <p:sldId id="261" r:id="rId4"/>
    <p:sldId id="274" r:id="rId5"/>
    <p:sldId id="276" r:id="rId6"/>
    <p:sldId id="271" r:id="rId7"/>
    <p:sldId id="277" r:id="rId8"/>
    <p:sldId id="278" r:id="rId9"/>
    <p:sldId id="279" r:id="rId10"/>
    <p:sldId id="272" r:id="rId11"/>
    <p:sldId id="281" r:id="rId12"/>
    <p:sldId id="282" r:id="rId13"/>
    <p:sldId id="283" r:id="rId14"/>
    <p:sldId id="284" r:id="rId15"/>
    <p:sldId id="285" r:id="rId16"/>
    <p:sldId id="265" r:id="rId17"/>
    <p:sldId id="286" r:id="rId18"/>
    <p:sldId id="263" r:id="rId19"/>
    <p:sldId id="289" r:id="rId20"/>
    <p:sldId id="290" r:id="rId21"/>
    <p:sldId id="291" r:id="rId22"/>
    <p:sldId id="292" r:id="rId23"/>
    <p:sldId id="293" r:id="rId24"/>
    <p:sldId id="295" r:id="rId25"/>
    <p:sldId id="296" r:id="rId26"/>
    <p:sldId id="297" r:id="rId27"/>
    <p:sldId id="298" r:id="rId28"/>
    <p:sldId id="266" r:id="rId29"/>
    <p:sldId id="302" r:id="rId30"/>
    <p:sldId id="303" r:id="rId31"/>
    <p:sldId id="305" r:id="rId32"/>
    <p:sldId id="269" r:id="rId33"/>
    <p:sldId id="309" r:id="rId34"/>
    <p:sldId id="313" r:id="rId35"/>
    <p:sldId id="316" r:id="rId36"/>
    <p:sldId id="259" r:id="rId37"/>
    <p:sldId id="260" r:id="rId3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>
          <p15:clr>
            <a:srgbClr val="A4A3A4"/>
          </p15:clr>
        </p15:guide>
        <p15:guide id="4" pos="5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437" autoAdjust="0"/>
  </p:normalViewPr>
  <p:slideViewPr>
    <p:cSldViewPr>
      <p:cViewPr>
        <p:scale>
          <a:sx n="125" d="100"/>
          <a:sy n="125" d="100"/>
        </p:scale>
        <p:origin x="1194" y="-546"/>
      </p:cViewPr>
      <p:guideLst>
        <p:guide orient="horz" pos="2160"/>
        <p:guide pos="2880"/>
        <p:guide orient="horz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t>4/2/2020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1765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36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4/2/2020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>
            <a:normAutofit/>
          </a:bodyPr>
          <a:lstStyle/>
          <a:p>
            <a:r>
              <a:rPr lang="el-GR" dirty="0"/>
              <a:t>Εγκαταστάσεις </a:t>
            </a:r>
            <a:r>
              <a:rPr lang="el-GR" dirty="0" err="1"/>
              <a:t>ηλιοθερμικών</a:t>
            </a:r>
            <a:r>
              <a:rPr lang="el-GR" dirty="0"/>
              <a:t> συστημάτων για ΖΝΧ και θέρμανση σε μονοκατοικία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Υδραυλικό κύκλωμα</a:t>
            </a:r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el-GR" dirty="0"/>
              <a:t>Τύποι υδραυλικών συστημάτων για τη φόρτιση και αποφόρτιση του δοχείου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Φόρτιση μέσω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ηλιοθερμικής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ενέργειας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(a) </a:t>
            </a: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Οικιακό νερό χρήσης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εν αναμονή νερό θερμαίνεται όταν απαιτείται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μέω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ενός άνω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 χρήση ενός λέβητα πετρελαίου ή αερίου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253" y="3645024"/>
            <a:ext cx="2543175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2619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el-GR" dirty="0"/>
              <a:t>Τύποι υδραυλικών συστημάτων για τη φόρτιση και αποφόρτιση του δοχείου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Φόρτιση μέσω του βοηθητικού συστήματος θέρμανσης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(b) </a:t>
            </a: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Δοχείο προσωρινής αποθήκευσης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θερμικό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Απευθείας θέρμανσης του ξεχωριστού δοχείου. Το θερμό νερό τραβιέται από τη μέση του δοχείου και το ζεστό νερό τροφοδοτείται ξανά από την κορυφή του δοχείου. 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645024"/>
            <a:ext cx="4229100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1328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el-GR" dirty="0"/>
              <a:t>Τύποι υδραυλικών συστημάτων για τη φόρτιση και αποφόρτιση του δοχείου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Φόρτιση μέσω του βοηθητικού συστήματος θέρμανσης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(c) </a:t>
            </a: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Δοχείο οικιακού νερού 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Χρήση εξωτερικού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284984"/>
            <a:ext cx="30861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6852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el-GR" dirty="0"/>
              <a:t>Τύποι υδραυλικών συστημάτων για τη φόρτιση και αποφόρτιση του δοχείου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Φόρτιση μέσω του βοηθητικού συστήματος θέρμανσης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(d) </a:t>
            </a: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Δοχείο οικιακού νερού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Ηλεκτρικό βοηθητικό σύστημα σαν εφεδρεία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Είναι αποδεκτή η χρήση του σε εξαιρετικές περιπτώσεις, εξαιτίας των υψηλών απωλειών.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501008"/>
            <a:ext cx="2600325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2137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el-GR" dirty="0"/>
              <a:t>Τύποι υδραυλικών συστημάτων για τη φόρτιση και αποφόρτιση του δοχείου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54684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Φόρτιση μέσω του βοηθητικού συστήματος θέρμανσης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(e) </a:t>
            </a: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Δοχείο οικιακού νερού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Θέρμανση στην οροφή  του δοχείου από ένα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κατάντη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στιγμιαίο θερμαντήρα. Η συσκευή πρέπει να είναι θερμικά ελεγχόμενη και σχεδιασμένη να δέχεται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προθερμασμένο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νερό.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Θερμαίνει όσο απαιτείται μέχρι να φτάσει στην επιθυμητή θερμοκρασία εξόδου του νερού.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40968"/>
            <a:ext cx="348615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9959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el-GR" dirty="0"/>
              <a:t>Τύποι υδραυλικών συστημάτων για τη φόρτιση και αποφόρτιση του δοχείου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Φόρτιση μέσω του βοηθητικού συστήματος θέρμανσης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(f) </a:t>
            </a: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Δοχείο προσωρινής αποθήκευσης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θερμικό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). 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Συμπληρωματική Θέρμανση μέσω σωληνώσεων εισόδου </a:t>
            </a: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αντλία τραβάει το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νερο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από το κέντρο , θερμαίνεται μέσω ενός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μποίλερ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και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επανατροφοδοτείται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μέσω της σωλήνας εισόδου στον κορυφή του δοχείου.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84984"/>
            <a:ext cx="2514600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695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el-GR" dirty="0"/>
              <a:t>Τύποι υδραυλικών συστημάτων για τη φόρτιση και αποφόρτιση του δοχείου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004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Αποφόρτιση του δοχείου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AutoNum type="alphaLcParenBoth"/>
            </a:pP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Δοχείο οικιακού νερού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νερό εξάγεται από την κορυφή . Το κρύο εισάγεται στη βάση σε σχετική ποσότητα</a:t>
            </a: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(b) </a:t>
            </a: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Δοχείο προσωρινής αποθήκευσης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αποφόρτιση λαμβάνει χώρα στην κορυφή μέσω ενός εσωτερικού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841601"/>
            <a:ext cx="268605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77964"/>
            <a:ext cx="2400300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5738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el-GR" dirty="0"/>
              <a:t>Τύποι υδραυλικών συστημάτων για τη φόρτιση και αποφόρτιση του δοχείου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907300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Αποφόρτιση του δοχείου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(c) </a:t>
            </a: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Βελτίωση σε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(b).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κρύο νερό κατεβαίνει μέσω μίας σωλήνας αποστράγγισης και ωθεί το θερμότερο νερό ομοιόμορφα προς τα πάνω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 αυτόν τον τρόπο το ζεστότερο νερό είναι πάντα διαθέσιμό στη και η διαστρωμάτωση δεν διαταράσσεται.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(d) </a:t>
            </a: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Δοχείο προσωρινής αποθήκευσης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εκφόρτιση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γίνεται μέσω ενός εξωτερικού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(e) </a:t>
            </a: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Συνδυασμένο δοχείο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κρύο νερό εισάγεται στη βάση του δοχείου. Θερμαίνεται βάση της διάστρωσης στο προσωρινό δοχείο και εξάγεται από την κορυφή.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21037"/>
            <a:ext cx="2457450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347" y="3582714"/>
            <a:ext cx="3514725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920" y="3592462"/>
            <a:ext cx="2543175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82028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el-GR" dirty="0"/>
              <a:t>Συστήματα θέρμανσης οικιακού νερού και θέρμανσης χώρου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Συστήματα θέρμανσης ΖΝΧ και χώρων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Συστήματα ΖΝΧ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Τυπικά συστήματα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616448"/>
            <a:ext cx="4392488" cy="312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9657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el-GR" dirty="0"/>
              <a:t>Συστήματα θέρμανσης οικιακού νερού και θέρμανσης χώρου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Συστήματα ΖΝΧ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Θέρμανση νερού της αρχή της ροής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Ένα προσωρινό δοχείο με εσωτερική φόρτιση και εξωτερικό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συμπεριλαμβανομένου σωλήνας καθόδου και απευθείας βοηθητικό σύστημα θέρμανσης μέσω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μποίλερ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996952"/>
            <a:ext cx="2952328" cy="2520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0270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Στόχοι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Υδραυλικό κύκλωμα </a:t>
            </a: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Μέχρι το τέλος της ενότητας θα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τους διαφορετικούς τύπους κατασκευής των υδραυλικών συστημάτων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Κατανοήσετε τη λειτουργία των συστημάτων θέρμανσης και νερού οικιακής χρήσης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τους τύπους των αντλιών και πως να υπολογίζετε τις παραμέτρους τους</a:t>
            </a:r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el-GR" dirty="0"/>
              <a:t>Συστήματα θέρμανσης οικιακού νερού και θέρμανσης χώρου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38" y="1628800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Συστήματα ΖΝΧ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Θέρμανση νερού μέσω αποθήκευσης από δεξαμενή σε δεξαμενή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Στα δοχεία αυτά ο όγκος αποθήκευσης  είναι μικρότερος σε σχέση με ένα τυπικό σύστημα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αυτό έχει σαν αποτέλεσμα μικρότερο χρόνο παραμονής του νερού στη δεξαμενή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περιβάλλον αποθηκευτικός χώρος χρησιμοποιείται σαν αποθηκευτικός χώρος θερμότητας.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12976"/>
            <a:ext cx="2970330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5277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el-GR" dirty="0"/>
              <a:t>Συστήματα θέρμανσης οικιακού νερού και θέρμανσης χώρου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61885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Συστήματα ΖΝΧ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Θέρμανση νερού μέσω εξωτερικού </a:t>
            </a:r>
            <a:r>
              <a:rPr lang="el-G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Μέσω της χρήσης της διαστρωμάτωσης, είτε σαν αποθήκευση ζεστού νερού ή θερμότητας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η θερμότητα από τους συλλέκτες τροφοδοτείται απευθείας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στο στρώμα αντίστοιχης θερμότητας.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Όταν η διαστρωμάτωση λειτουργεί με ήδη  αποθηκευμένο νερό, η θερμότητα του νερού αποφορτίζεται μέσω ενός εξωτερικού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127" y="3068960"/>
            <a:ext cx="3822742" cy="3043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12171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el-GR" dirty="0"/>
              <a:t>Συστήματα θέρμανσης οικιακού νερού και θέρμανσης χώρου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97889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Συστήματα ΖΝΧ</a:t>
            </a: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Σύστημα αποστράγγισης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 αυτό το σύστημα το ζεστό νερό μεταφέρεται έξω, μέσω του ηλιακού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ηλιακό υγρό μέσω βρίσκεται σε κλειστό δοχείο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Εάν απαιτείται και αν η ηλιακή ακτινοβολία είναι επαρκής , η αντλία πιέζει το υγρό μέσω στις σωληνώσεις και στους συλλέκτες και τον αέρα μέσα στον υποδοχέα.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140968"/>
            <a:ext cx="3201403" cy="2769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48482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el-GR" dirty="0"/>
              <a:t>Συστήματα θέρμανσης οικιακού νερού και θέρμανσης χώρου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762872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Συστήματα ΖΝΧ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Σύστημα αποστράγγισης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ψύξη του συστήματος τη νύχτα μέσω 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βαρυτικής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 κυκλοφορίας, είναι αδύνατη. Για τη λειτουργία λοιπόν του συστήματος οι σωληνώσεις τροφοδοσίας και επιστροφής και οι συλλέκτες πρέπει να έχουν μια κλίση προς τα κάτω, ώστε κατά την πλήρωση όλος ο αέρας να μπορεί να βγαίνει και όταν αδειάζουν  να μην παραμένει νερό μέσα τους.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239" y="3429000"/>
            <a:ext cx="2998209" cy="2586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07947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el-GR" dirty="0"/>
              <a:t>Συστήματα θέρμανσης οικιακού νερού και θέρμανσης χώρου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Συστήματα ΖΝΧ και θέρμανσης χώρου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Συνδυασμένα συστήματα αποθήκευσης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(store-in-store system)</a:t>
            </a: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Ένα μικρότερο δοχείο είναι τοποθετημένο εσωτερικά σε ένα μεγαλύτερο. Το ηλιακό κύκλωμα συνδέεται μέσω ενός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θερμότητας και το βοηθητικό σύστημα συνδέεται απευθείας στο επάνω μέρος του δοχείου.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κύκλωμα θέρμανσης τραβάει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τοθερμό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νερό από την κορυφή και τροφοδοτεί το κρύο στη βάση του δοχείου. Το κρύο νερό που επιστρέφει στο δοχείο, μειώνει τα στρώματα στο δοχείο στην περίπτωση υψηλών ποσοστών απομάκρυνσης (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ανακυκλοφορίας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208" y="3834420"/>
            <a:ext cx="3924832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67905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el-GR" dirty="0"/>
              <a:t>Συστήματα θέρμανσης οικιακού νερού και θέρμανσης χώρου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556793"/>
            <a:ext cx="8688965" cy="10081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Συστήματα ΖΝΧ και θέρμανσης χώρου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Σύτσημα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 με προσωρινή αποθήκευση, εσωτερικό </a:t>
            </a:r>
            <a:r>
              <a:rPr lang="el-G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 για απομάκρυνση της θερμότητας σωλήνα και σωλήνα στη βάση 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740" y="3613452"/>
            <a:ext cx="3384376" cy="2557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52872" y="2852936"/>
            <a:ext cx="5040560" cy="3318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φόρτιση στο δοχείο γίνεται από το ηλιακό κύκλωμα σε δύο επίπεδα. Το επίπεδο επιλέγεται από τη θερμοκρασία. Το ζεστό νερό οδηγείται μέσω ενός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που συνδέεται στη σωλήνα καθόδου.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2027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el-GR" dirty="0"/>
              <a:t>Συστήματα θέρμανσης οικιακού νερού και θέρμανσης χώρου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64096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Συστήματα ΖΝΧ και θέρμανσης χώρου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Δοχείο διαστρωμάτωσης και υποστήριξη θερμότητας.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δοχεία αυτά που χρησιμοποιούνται μόνο σε οικιακά συστήματα επίσης σχεδιάζονται για υποστήριξη στη θέρμανση χώρου. Η φόρτιση σε δύο επίπεδα διασφαλίζει ότι διαφορετικές θερμοκρασίες ( στο ηλιακό σύστημα και  στις σωλήνες επιστροφής) θα αντιστοιχηθούν σε διαφορετικά επίπεδα του δοχείου.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4005064"/>
            <a:ext cx="3942071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23587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el-GR" dirty="0"/>
              <a:t>Συστήματα θέρμανσης οικιακού νερού και θέρμανσης χώρου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Συστήματα ΖΝΧ και θέρμανσης χώρου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Δίδυμο σύστημα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Το ηλιακό κύκλωμα τροφοδοτεί και τα δύο δοχεία στη βάση τους αλλά προτεραιότητα έχει το δοχείου ΖΝΧ.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Κάθε δοχείο τροφοδοτεί το σύστημα που το ακολουθεί.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077072"/>
            <a:ext cx="4444386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52286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el-GR" dirty="0"/>
              <a:t>Τύποι αντλιών και υπολογισμός των απωλειών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1"/>
            <a:ext cx="8712968" cy="17281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Τύποι αντλιών και υπολογισμός απωλειών 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Αντλίες στα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ηλιοθερμικά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συστήματα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371" y="2492897"/>
            <a:ext cx="4048125" cy="34671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23528" y="2348880"/>
            <a:ext cx="38915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αντλίες στα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ηλιοθερμικά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συστήματα ονομάζονται κυκλοφορητές κρύου νερού.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Μεταφέρουν το υγρό από τους ηλιακού συλλέκτες και τον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προς το σύστημα αποθήκευσης/χρήσης  του ζεστού νερού.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40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el-GR" dirty="0"/>
              <a:t>Τύποι αντλιών και υπολογισμός των απωλειών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Επιλογή αντλίας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Ανάλογα με την εφαρμογή , οι αντλίες πρέπει να ξεπεράσουν δύο διαφορετικά είδη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μανομετρικού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, το ατμοσφαιρικό και τις τριβές Οι τριβές αυξάνονται με τη μείωσή της διαμέτρους των σωληνώσεων , την αύξηση του μήκους των σωληνώσεων , τα εξαρτήματα διασύνδεσης (γωνίες, ταυ,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μούφες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κλπ.) και την αύξηση της ροής.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ηλιακό κύκλωμα λειτουργεί αποδοτικά μέσα σε ένα μεγάλο εύρος ρυθμού ροής, αλλά η επιλογή μιας πολύ μεγάλης αντλίας κοστίζει περισσότερο και καταναλώνει περισσότερη ενέργεια. </a:t>
            </a: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συμπεριφορά της αντλίας φαίνεται στις καμπύλες λειτουργίας της.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771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Περιεχόμενο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Υδραυλικά συστήματα για την φόρτιση και την </a:t>
            </a:r>
            <a:r>
              <a:rPr lang="el-G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εκφόρτιση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 της μονάδας αποθήκευσης νερού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Φόρτιση μέσω ηλιακής ενέργειας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Φόρτιση μέσω του βοηθητικού συστήματος θέρμανσης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Αποθήκευση φόρτισης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Συστήματα για τη θέρμανση οικιακού νερού και χώρου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Συστήματα για θέρμανση του νερού 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Συστήματα για θέρμανση του νερού και του χώρου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Τύποι αντλιών και υπολογισμός των απωλειών πίεσης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Αντλίες στα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ηλιοθερμικά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συστήματα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Επιλογή αντλίας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3.3.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Σχεδίαση και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διαστασιολογηση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των στοιχείων του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0840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el-GR" dirty="0"/>
              <a:t>Τύποι αντλιών και υπολογισμός των απωλειών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64096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Επιλογή αντλίας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AC or DC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Μια τελική επιλογή είναι αφορά την αν η αντλία θα λειτουργήσει σε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ή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DC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δίκτυο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Και τα δύο ήδη των αντλιών είναι διαθέσιμα αλλά το εύρος των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DC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είναι περιορισμένο.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αντλίες έχουν απεριόριστη ενέργεια εφόσον συνδέονται σε αξιόπιστο δίκτυο.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DC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αντλίες μπορούν να συνδεθούν απευθείας σε ένα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φωτοβολταικό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πλαίσιο και να δημιουργήσουν ένα ανεξάρτητο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ηλιοθερμικό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σύστημα.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4072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el-GR" dirty="0"/>
              <a:t>Τύποι αντλιών και υπολογισμός των απωλειών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Επιλογή αντλίας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772816"/>
            <a:ext cx="7416824" cy="442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295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el-GR" dirty="0"/>
              <a:t>Τύποι αντλιών και υπολογισμός των απωλειών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Σχεδίαση και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διαστασιολόγηση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των στοιχείων του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Υπάρχουν 4 διαφορετικές μεθόδους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προσεγγιστική μέθοδος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αναλυτικού υπολογισμού των στοιχείων 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γραφική σχεδίαση με χρήση νομογραφημάτων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μέσω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προσομοιωτικών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προγραμμάτων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60679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el-GR" dirty="0"/>
              <a:t>Τύποι αντλιών και υπολογισμός των απωλειών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928992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Σχεδίαση και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διαστασιολόγηση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των στοιχείων του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Προσεγγιστική μέθοδος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ΕΠΙΦΑΝΕΙΑ ΣΥΛΛΕΚΤΩΝ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σύστημα σε εύκρατο κλίμα μια προσεγγιστική μέθοδος μπορεί να χρησιμοποιηθεί κάνοντας τις ακόλουθες υποθέσεις: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Μέσες απαιτήσεις νερού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ανά άτομό ανά ημέρα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Ετήσια ηλιακή απολαβή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Βέλτιστος προσανατολισμός και κλίση των συλλεκτών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΄Χωρίς σκιάσεις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Στόχος η κάλυψη του φορτίου σχεδόν ολοκληρωτικά τουλάχιστον τους μήνες με υψηλή ακτινοβολία.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0128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el-GR" dirty="0"/>
              <a:t>Τύποι αντλιών και υπολογισμός των απωλειών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Σχεδίαση και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διαστασιολόγηση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των στοιχείων του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Προσεγγιστική μέθοδος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ΟΓΚΟΣ ΤΟΥ ΖΝΧ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KAI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ΕΝΑΛΛΑΚΤΗΣ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την κάλυψη των αναγκών και κατά τις ημέρες μη ηλιοφάνειας πρέπει ο όγκος του δοχείου να σχεδιαστεί 1-2 φορές μεγαλύτερου της ημερήσιας απαίτησης σε ΖΝΧ. ΥΔΡΑΥΛΙΚΟ ΚΥΚΛΩΜΑ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ΑΝΤΛΙΕΣ ΚΑΙ ΔΟΧΕΙΟ ΔΙΑΣΤΟΛΗΣ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διατομές των σωληνώσεων  του ηλιακού κυκλώματος υπολογίζονται από την επιφάνεια των συλλεκτών και το μήκος της διαδρομής 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974" y="4152595"/>
            <a:ext cx="7596826" cy="204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8870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el-GR" dirty="0"/>
              <a:t>Τύποι αντλιών και υπολογισμός των απωλειών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364" y="1610398"/>
            <a:ext cx="850728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Σχεδίαση και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διαστασιολόγηση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των στοιχείων του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Προσεγγιστική μέθοδος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ΥΔΡΑΥΛΙΚΟ ΚΥΚΛΩΜΑ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ΑΝΤΛΙΕΣ ΚΑΙ ΔΟΧΕΙΟ ΔΙΑΣΤΟΛΗΣ </a:t>
            </a: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όγκος του δοχείου διαστολής μπορεί να υπολογιστεί από τον ακόλουθο πίνακα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εξαρτάται από την επιφάνεια των συλλεκτών και το ύψος μεταξύ του δοχείου και της άκρης των συλλεκτών.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3429000"/>
            <a:ext cx="6065384" cy="257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5866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Συμπεράσματα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Πλέον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τους διαφορετικούς τύπους κατασκευής των υδραυλικών συστημάτων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Κατανοήσετε τη λειτουργία των συστημάτων θέρμανσης και νερού οικιακής χρήσης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τους τύπους των αντλιών και πως να υπολογίζετε τις παραμέτρους τους</a:t>
            </a:r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Τέλος Ενότητας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Υδραυλικό κύκλωμα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el-GR" dirty="0"/>
              <a:t>Τύποι υδραυλικών συστημάτων για τη φόρτιση και αποφόρτιση του δοχείου αποθήκευσης</a:t>
            </a:r>
          </a:p>
        </p:txBody>
      </p:sp>
      <p:sp>
        <p:nvSpPr>
          <p:cNvPr id="4" name="Rectangle 3"/>
          <p:cNvSpPr/>
          <p:nvPr/>
        </p:nvSpPr>
        <p:spPr>
          <a:xfrm>
            <a:off x="2339752" y="2036278"/>
            <a:ext cx="4104456" cy="4275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Ηλιοθερμικό</a:t>
            </a:r>
            <a:r>
              <a:rPr lang="el-G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σύστημα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1560" y="2893193"/>
            <a:ext cx="4104456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Συστήματα βεβιασμένης κυκλοφορίας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84168" y="3066844"/>
            <a:ext cx="2520280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Θερμοσιφωνικά</a:t>
            </a:r>
            <a:r>
              <a:rPr lang="el-G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συστήματα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3849" y="3867931"/>
            <a:ext cx="2349099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Ανοιχτά συστήματα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03630" y="3829711"/>
            <a:ext cx="2294114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Κλειστά συστήματα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5333" y="4916054"/>
            <a:ext cx="2952328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Συστήματα μονού κυκλώματος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50687" y="4941168"/>
            <a:ext cx="2952328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Συστήματα διπλού κυκλώματος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Straight Arrow Connector 11"/>
          <p:cNvCxnSpPr>
            <a:stCxn id="4" idx="2"/>
            <a:endCxn id="6" idx="0"/>
          </p:cNvCxnSpPr>
          <p:nvPr/>
        </p:nvCxnSpPr>
        <p:spPr>
          <a:xfrm flipH="1">
            <a:off x="2663788" y="2463786"/>
            <a:ext cx="1728192" cy="4294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4" idx="2"/>
          </p:cNvCxnSpPr>
          <p:nvPr/>
        </p:nvCxnSpPr>
        <p:spPr>
          <a:xfrm>
            <a:off x="4391980" y="2463786"/>
            <a:ext cx="3132348" cy="6030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6" idx="2"/>
          </p:cNvCxnSpPr>
          <p:nvPr/>
        </p:nvCxnSpPr>
        <p:spPr>
          <a:xfrm flipH="1">
            <a:off x="1187624" y="3397249"/>
            <a:ext cx="1476164" cy="432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6" idx="2"/>
            <a:endCxn id="9" idx="0"/>
          </p:cNvCxnSpPr>
          <p:nvPr/>
        </p:nvCxnSpPr>
        <p:spPr>
          <a:xfrm>
            <a:off x="2663788" y="3397249"/>
            <a:ext cx="1586899" cy="432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9" idx="2"/>
            <a:endCxn id="10" idx="0"/>
          </p:cNvCxnSpPr>
          <p:nvPr/>
        </p:nvCxnSpPr>
        <p:spPr>
          <a:xfrm flipH="1">
            <a:off x="2091497" y="4333767"/>
            <a:ext cx="2159190" cy="5822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9" idx="2"/>
          </p:cNvCxnSpPr>
          <p:nvPr/>
        </p:nvCxnSpPr>
        <p:spPr>
          <a:xfrm>
            <a:off x="4250687" y="4333767"/>
            <a:ext cx="1329425" cy="5822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333205" y="5715663"/>
            <a:ext cx="37203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>
                <a:latin typeface="Arial" pitchFamily="34" charset="0"/>
                <a:cs typeface="Arial" pitchFamily="34" charset="0"/>
              </a:rPr>
              <a:t>Διαβάθμιση </a:t>
            </a:r>
            <a:r>
              <a:rPr lang="el-GR" sz="1600" dirty="0" err="1">
                <a:latin typeface="Arial" pitchFamily="34" charset="0"/>
                <a:cs typeface="Arial" pitchFamily="34" charset="0"/>
              </a:rPr>
              <a:t>ηλιοθερμικών</a:t>
            </a:r>
            <a:r>
              <a:rPr lang="el-GR" sz="1600" dirty="0">
                <a:latin typeface="Arial" pitchFamily="34" charset="0"/>
                <a:cs typeface="Arial" pitchFamily="34" charset="0"/>
              </a:rPr>
              <a:t> συστημάτων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511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el-GR" dirty="0"/>
              <a:t>Τύποι υδραυλικών συστημάτων για τη φόρτιση και αποφόρτιση του δοχείου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Φόρτιση μέσω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ηλιοθερμικής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ενέργειας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(a)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Εσωτερικός ηλιακός </a:t>
            </a:r>
            <a:r>
              <a:rPr lang="el-G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εναλλάκτης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συνήθως έχει τη μορφή ενός απλού ελικοειδούς σωλήνα ( πηνίο) ,που τοποθετείται στη βάση του δοχείου.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μεταφορά θερμότητας στο νερό χρήσης πραγματοποιείται μέσω συναγωγής , με αποτέλεσμα το ζεστό νερό να ανεβαίνει προς τα πάνω εξαιτίας της μικρότερης πυκνότητας του.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3356992"/>
            <a:ext cx="29718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4723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el-GR" dirty="0"/>
              <a:t>Τύποι υδραυλικών συστημάτων για τη φόρτιση και αποφόρτιση του δοχείου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Φόρτιση μέσω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ηλιοθερμικής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ενέργειας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(b)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Εσωτερικός ηλιακός </a:t>
            </a:r>
            <a:r>
              <a:rPr lang="el-G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εναλλάκτης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 με κύκλωμα παράκαμψης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Είναι μια παραλλαγή του κυκλώματος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(a)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μεγαλύτερα συστήματα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Ένας αισθητήρας ακτινοβολίας μετράει την ηλιακή ακτινοβολία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Σε μια τιμή κατωφλίου, ο ελεγκτής ενεργοποιεί την αντλία και η  τρίοδος αρχικά παρακάμπτει τον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3614163"/>
            <a:ext cx="3000375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517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el-GR" dirty="0"/>
              <a:t>Τύποι υδραυλικών συστημάτων για τη φόρτιση και αποφόρτιση του δοχείου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Φόρτιση μέσω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ηλιοθερμικής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ενέργειας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(c)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Φόρτιση σε στρώματα με αυτό-ρυθμιζόμενο φορτιστή διαστρωμάτωσης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Στο κέντρο  αυτού του δοχείου υπάρχει μία σωλήνα και δύο οι περισσότερες εισόδους σε διαφορετικά ύψη και έναν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τοποθετημένο στη βάση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θερμαίνει το νερού περιμετρικά του μέσα στη σωλήνα και το ζεστό νερό ανεβαίνει προς τα πάνω.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717032"/>
            <a:ext cx="291465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5499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el-GR" dirty="0"/>
              <a:t>Τύποι υδραυλικών συστημάτων για τη φόρτιση και αποφόρτιση του δοχείου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54684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Φόρτιση μέσω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ηλιοθερμικής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ενέργειας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(d) </a:t>
            </a: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Εξωτερικός </a:t>
            </a:r>
            <a:r>
              <a:rPr lang="el-GR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εναλλάκτης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i="1" dirty="0">
                <a:latin typeface="Arial" panose="020B0604020202020204" pitchFamily="34" charset="0"/>
                <a:cs typeface="Arial" panose="020B0604020202020204" pitchFamily="34" charset="0"/>
              </a:rPr>
              <a:t>Το ηλιακό υγρό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ρέει μέσω του πρωτεύοντος κυκλώματος ενός εξωτερικού επίπεδου συλλέκτη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τη φόρτιση του δοχείου μια δεύτερη αντλία κυκλοφορίας  τραβάει κρύο νερό από τη βάση του δοχείου.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573016"/>
            <a:ext cx="3000375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6476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el-GR" dirty="0"/>
              <a:t>Τύποι υδραυλικών συστημάτων για τη φόρτιση και αποφόρτιση του δοχείου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Φόρτιση μέσω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ηλιοθερμικής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ενέργειας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(e)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Σύστημα φόρτισης μέσω διαστρωμάτωσης με δύο εσωτερικούς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εναλλάκτες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και τροφοδότηση σε δύο διαφορετικά ύψη μέσω μιας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τριοδης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βαλβίδας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(f)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Όπως το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(e)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αλλά με εξωτερικό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065834"/>
            <a:ext cx="300037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87873"/>
            <a:ext cx="3000375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851865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905</TotalTime>
  <Words>2299</Words>
  <Application>Microsoft Office PowerPoint</Application>
  <PresentationFormat>Προβολή στην οθόνη (4:3)</PresentationFormat>
  <Paragraphs>201</Paragraphs>
  <Slides>37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37</vt:i4>
      </vt:variant>
    </vt:vector>
  </HeadingPairs>
  <TitlesOfParts>
    <vt:vector size="41" baseType="lpstr">
      <vt:lpstr>Arial</vt:lpstr>
      <vt:lpstr>Calibri</vt:lpstr>
      <vt:lpstr>Wingdings</vt:lpstr>
      <vt:lpstr>2_Office Theme</vt:lpstr>
      <vt:lpstr>Εγκαταστάσεις ηλιοθερμικών συστημάτων για ΖΝΧ και θέρμανση σε μονοκατοικία</vt:lpstr>
      <vt:lpstr>Στόχοι</vt:lpstr>
      <vt:lpstr>Περιεχόμενο</vt:lpstr>
      <vt:lpstr>1. Τύποι υδραυλικών συστημάτων για τη φόρτιση και αποφόρτιση του δοχείου αποθήκευσης</vt:lpstr>
      <vt:lpstr>1. Τύποι υδραυλικών συστημάτων για τη φόρτιση και αποφόρτιση του δοχείου αποθήκευσης</vt:lpstr>
      <vt:lpstr>1. Τύποι υδραυλικών συστημάτων για τη φόρτιση και αποφόρτιση του δοχείου αποθήκευσης</vt:lpstr>
      <vt:lpstr>1. Τύποι υδραυλικών συστημάτων για τη φόρτιση και αποφόρτιση του δοχείου αποθήκευσης</vt:lpstr>
      <vt:lpstr>1. Τύποι υδραυλικών συστημάτων για τη φόρτιση και αποφόρτιση του δοχείου αποθήκευσης</vt:lpstr>
      <vt:lpstr>1. Τύποι υδραυλικών συστημάτων για τη φόρτιση και αποφόρτιση του δοχείου αποθήκευσης</vt:lpstr>
      <vt:lpstr>1. Τύποι υδραυλικών συστημάτων για τη φόρτιση και αποφόρτιση του δοχείου αποθήκευσης</vt:lpstr>
      <vt:lpstr>1. Τύποι υδραυλικών συστημάτων για τη φόρτιση και αποφόρτιση του δοχείου αποθήκευσης</vt:lpstr>
      <vt:lpstr>1. Τύποι υδραυλικών συστημάτων για τη φόρτιση και αποφόρτιση του δοχείου αποθήκευσης</vt:lpstr>
      <vt:lpstr>1. Τύποι υδραυλικών συστημάτων για τη φόρτιση και αποφόρτιση του δοχείου αποθήκευσης</vt:lpstr>
      <vt:lpstr>1. Τύποι υδραυλικών συστημάτων για τη φόρτιση και αποφόρτιση του δοχείου αποθήκευσης</vt:lpstr>
      <vt:lpstr>1. Τύποι υδραυλικών συστημάτων για τη φόρτιση και αποφόρτιση του δοχείου αποθήκευσης</vt:lpstr>
      <vt:lpstr>1. Τύποι υδραυλικών συστημάτων για τη φόρτιση και αποφόρτιση του δοχείου αποθήκευσης</vt:lpstr>
      <vt:lpstr>1. Τύποι υδραυλικών συστημάτων για τη φόρτιση και αποφόρτιση του δοχείου αποθήκευσης</vt:lpstr>
      <vt:lpstr>2. Συστήματα θέρμανσης οικιακού νερού και θέρμανσης χώρου</vt:lpstr>
      <vt:lpstr>2. Συστήματα θέρμανσης οικιακού νερού και θέρμανσης χώρου</vt:lpstr>
      <vt:lpstr>2. Συστήματα θέρμανσης οικιακού νερού και θέρμανσης χώρου</vt:lpstr>
      <vt:lpstr>2. Συστήματα θέρμανσης οικιακού νερού και θέρμανσης χώρου</vt:lpstr>
      <vt:lpstr>2. Συστήματα θέρμανσης οικιακού νερού και θέρμανσης χώρου</vt:lpstr>
      <vt:lpstr>2. Συστήματα θέρμανσης οικιακού νερού και θέρμανσης χώρου</vt:lpstr>
      <vt:lpstr>2. Συστήματα θέρμανσης οικιακού νερού και θέρμανσης χώρου</vt:lpstr>
      <vt:lpstr>2. Συστήματα θέρμανσης οικιακού νερού και θέρμανσης χώρου</vt:lpstr>
      <vt:lpstr>2. Συστήματα θέρμανσης οικιακού νερού και θέρμανσης χώρου</vt:lpstr>
      <vt:lpstr>2. Συστήματα θέρμανσης οικιακού νερού και θέρμανσης χώρου</vt:lpstr>
      <vt:lpstr>3. Τύποι αντλιών και υπολογισμός των απωλειών</vt:lpstr>
      <vt:lpstr>3. Τύποι αντλιών και υπολογισμός των απωλειών</vt:lpstr>
      <vt:lpstr>3. Τύποι αντλιών και υπολογισμός των απωλειών</vt:lpstr>
      <vt:lpstr>3. Τύποι αντλιών και υπολογισμός των απωλειών</vt:lpstr>
      <vt:lpstr>3. Τύποι αντλιών και υπολογισμός των απωλειών</vt:lpstr>
      <vt:lpstr>3. Τύποι αντλιών και υπολογισμός των απωλειών</vt:lpstr>
      <vt:lpstr>3. Τύποι αντλιών και υπολογισμός των απωλειών</vt:lpstr>
      <vt:lpstr>3. Τύποι αντλιών και υπολογισμός των απωλειών</vt:lpstr>
      <vt:lpstr>Συμπεράσματα</vt:lpstr>
      <vt:lpstr>Τέλος Ενότητας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 </cp:lastModifiedBy>
  <cp:revision>135</cp:revision>
  <dcterms:created xsi:type="dcterms:W3CDTF">2017-12-11T10:59:29Z</dcterms:created>
  <dcterms:modified xsi:type="dcterms:W3CDTF">2020-02-04T22:54:36Z</dcterms:modified>
</cp:coreProperties>
</file>