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74" r:id="rId11"/>
    <p:sldId id="272" r:id="rId12"/>
    <p:sldId id="273" r:id="rId13"/>
    <p:sldId id="275" r:id="rId14"/>
    <p:sldId id="276" r:id="rId15"/>
    <p:sldId id="278" r:id="rId16"/>
    <p:sldId id="277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9" r:id="rId27"/>
    <p:sldId id="270" r:id="rId28"/>
    <p:sldId id="290" r:id="rId29"/>
    <p:sldId id="291" r:id="rId30"/>
    <p:sldId id="294" r:id="rId31"/>
    <p:sldId id="300" r:id="rId32"/>
    <p:sldId id="293" r:id="rId33"/>
    <p:sldId id="295" r:id="rId34"/>
    <p:sldId id="296" r:id="rId35"/>
    <p:sldId id="297" r:id="rId36"/>
    <p:sldId id="298" r:id="rId37"/>
    <p:sldId id="299" r:id="rId38"/>
    <p:sldId id="260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B4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7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4/2/2020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1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89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47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04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6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43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322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7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92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3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de-DE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711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527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German https://www.google.de/url?sa=t&amp;rct=j&amp;q=&amp;esrc=s&amp;source=web&amp;cd=2&amp;cad=rja&amp;uact=8&amp;ved=2ahUKEwjaqqewkpHiAhWS3KQKHW97CKEQFjABegQIERAC&amp;url=https%3A%2F%2Fwww.vaillant.de%2Fdownloads-1%2Fanleitungen-1%2Fflexotherm-compact%2F0020196687-01-1443091.pdf&amp;usg=AOvVaw2BDk5pLMXxI8TCwxVs7co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854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hs</a:t>
            </a:r>
            <a:r>
              <a:rPr lang="de-DE" dirty="0" smtClean="0"/>
              <a:t> </a:t>
            </a:r>
            <a:r>
              <a:rPr lang="de-DE" dirty="0" err="1" smtClean="0"/>
              <a:t>bo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652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18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13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72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HS 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21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40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86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17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: </a:t>
            </a:r>
            <a:r>
              <a:rPr lang="de-DE" dirty="0" err="1" smtClean="0"/>
              <a:t>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2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WSr5xoQsil4" TargetMode="External"/><Relationship Id="rId1" Type="http://schemas.openxmlformats.org/officeDocument/2006/relationships/video" Target="https://www.youtube.com/embed/r0FgwySUZo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illant.co.uk/downloads/flexotherm/flexotherm-5-11kw-230v-installation-manual-919861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988840"/>
            <a:ext cx="5038328" cy="1470025"/>
          </a:xfrm>
        </p:spPr>
        <p:txBody>
          <a:bodyPr anchor="b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Thermische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Energiebilanz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 1: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Theorie der Planung von geothermischen Systemen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Wo braucht man Wärme im Gebäude, um die Temperatur zu halten?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Zusätzliche Wärme wird benötigt, wenn Sie Wärme an die Umgebung verlieren.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Transmissionswärmeverluste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Lüftungswärmeverluste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gegebenenfalls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zusätzlich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Warmwasserbedarf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Wärmebedarf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Trinkwassererwärmung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dirty="0" smtClean="0"/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Berechnung der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Standard-Transmissionswärmeverluste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Wärmeverluste durch alle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Komponenten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Gebäude: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Verluste nach außen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Verluste in unbeheizten Räumen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Verluste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Erde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Verluste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beheizte Nachbarräume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r="3907"/>
          <a:stretch/>
        </p:blipFill>
        <p:spPr>
          <a:xfrm>
            <a:off x="4572000" y="2376563"/>
            <a:ext cx="4248472" cy="3749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812360" y="2420888"/>
            <a:ext cx="390098" cy="205629"/>
          </a:xfrm>
          <a:prstGeom prst="rect">
            <a:avLst/>
          </a:prstGeom>
          <a:solidFill>
            <a:srgbClr val="EDEDED"/>
          </a:solidFill>
        </p:spPr>
        <p:txBody>
          <a:bodyPr wrap="none" lIns="36000" tIns="18000" rIns="36000" bIns="18000" rtlCol="0">
            <a:spAutoFit/>
          </a:bodyPr>
          <a:lstStyle/>
          <a:p>
            <a:r>
              <a:rPr lang="de-DE" sz="1100" dirty="0" smtClean="0">
                <a:latin typeface="Bahnschrift SemiBold" panose="020B0502040204020203" pitchFamily="34" charset="0"/>
              </a:rPr>
              <a:t>Dach</a:t>
            </a:r>
            <a:endParaRPr lang="de-DE" sz="1100" dirty="0">
              <a:latin typeface="Bahnschrift SemiBold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98314" y="3863181"/>
            <a:ext cx="422158" cy="205629"/>
          </a:xfrm>
          <a:prstGeom prst="rect">
            <a:avLst/>
          </a:prstGeom>
          <a:solidFill>
            <a:srgbClr val="EDEDED"/>
          </a:solidFill>
        </p:spPr>
        <p:txBody>
          <a:bodyPr wrap="none" lIns="36000" tIns="18000" rIns="36000" bIns="18000" rtlCol="0">
            <a:spAutoFit/>
          </a:bodyPr>
          <a:lstStyle/>
          <a:p>
            <a:r>
              <a:rPr lang="de-DE" sz="1100" dirty="0" smtClean="0">
                <a:latin typeface="Bahnschrift SemiBold" panose="020B0502040204020203" pitchFamily="34" charset="0"/>
              </a:rPr>
              <a:t>Wand</a:t>
            </a:r>
            <a:endParaRPr lang="de-DE" sz="1100" dirty="0">
              <a:latin typeface="Bahnschrift SemiBold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3891781"/>
            <a:ext cx="689248" cy="205629"/>
          </a:xfrm>
          <a:prstGeom prst="rect">
            <a:avLst/>
          </a:prstGeom>
          <a:solidFill>
            <a:srgbClr val="EDEDED"/>
          </a:solidFill>
        </p:spPr>
        <p:txBody>
          <a:bodyPr wrap="square" lIns="36000" tIns="18000" rIns="36000" bIns="18000" rtlCol="0">
            <a:spAutoFit/>
          </a:bodyPr>
          <a:lstStyle/>
          <a:p>
            <a:r>
              <a:rPr lang="de-DE" sz="1100" dirty="0" smtClean="0">
                <a:latin typeface="Bahnschrift SemiBold" panose="020B0502040204020203" pitchFamily="34" charset="0"/>
              </a:rPr>
              <a:t>Fenster</a:t>
            </a:r>
            <a:endParaRPr lang="de-DE" sz="1100" dirty="0">
              <a:latin typeface="Bahnschrift SemiBold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41364" y="5956886"/>
            <a:ext cx="1909744" cy="169277"/>
          </a:xfrm>
          <a:prstGeom prst="rect">
            <a:avLst/>
          </a:prstGeom>
          <a:solidFill>
            <a:srgbClr val="F9CFB4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de-DE" sz="1100" dirty="0" smtClean="0">
                <a:latin typeface="Bahnschrift SemiBold" panose="020B0502040204020203" pitchFamily="34" charset="0"/>
              </a:rPr>
              <a:t>Keller/Untergeschoss/Boden</a:t>
            </a:r>
            <a:endParaRPr lang="de-DE" sz="11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961" r="729" b="2509"/>
          <a:stretch/>
        </p:blipFill>
        <p:spPr>
          <a:xfrm>
            <a:off x="5047853" y="2132856"/>
            <a:ext cx="4096147" cy="3672408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555496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Berechnung der Standard-Transmissionswärmeverluste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Parameter sind: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 - Wärmeübergangskoeffizient </a:t>
            </a:r>
          </a:p>
          <a:p>
            <a:pPr lvl="1">
              <a:lnSpc>
                <a:spcPct val="150000"/>
              </a:lnSpc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jedes Bauteil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für das Fenster, für die Wand, für das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Dach)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W/m€ K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Die Oberfläche der Bauteile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m²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961" r="729" b="2509"/>
          <a:stretch/>
        </p:blipFill>
        <p:spPr>
          <a:xfrm>
            <a:off x="4716016" y="2348880"/>
            <a:ext cx="4249280" cy="3809700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0344" y="1744556"/>
            <a:ext cx="587382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Berechnung der Standard-Transmissionswärmeverluste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Zusätzlich können Sie einige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Korrekturfaktoren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festlegen: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Wärmebrücke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Außenluftkontakt e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Abkühlungsfaktor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(z.B. unbeheizter Nebenraum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Korrekturfaktoren f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de-AT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und G</a:t>
            </a:r>
            <a:r>
              <a:rPr lang="de-AT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(Boden)</a:t>
            </a:r>
            <a:endParaRPr lang="de-AT" sz="16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Berechnung der Standard-Transmissionswärmeverluste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U * A *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Korrekturfaktoren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Transmissionswärmeverlust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-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Wärmeübergangskoeffizient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– (Ober-)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fläche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87978" y="1628800"/>
            <a:ext cx="505090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Standard-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Lüftungswärmeverluste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>
              <a:lnSpc>
                <a:spcPct val="150000"/>
              </a:lnSpc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verlieren Wärme durch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Belüftung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einen gezielten Luftaustausch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Lüftung durch Fenster, ....)</a:t>
            </a:r>
          </a:p>
          <a:p>
            <a:pPr marL="285750" lvl="1"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einen unbeabsichtigten Luftaustausch (Undichtigkeiten,...)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Heizlast nach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9402"/>
            <a:ext cx="4285481" cy="37089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22481" y="4063881"/>
            <a:ext cx="1439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Bahnschrift" panose="020B0502040204020203" pitchFamily="34" charset="0"/>
              </a:rPr>
              <a:t>Unbeabsichtigter</a:t>
            </a:r>
          </a:p>
          <a:p>
            <a:r>
              <a:rPr lang="de-DE" sz="1000" dirty="0" smtClean="0">
                <a:latin typeface="Bahnschrift" panose="020B0502040204020203" pitchFamily="34" charset="0"/>
              </a:rPr>
              <a:t>Luftaustausch</a:t>
            </a:r>
          </a:p>
          <a:p>
            <a:r>
              <a:rPr lang="de-DE" sz="1000" dirty="0" smtClean="0">
                <a:latin typeface="Bahnschrift" panose="020B0502040204020203" pitchFamily="34" charset="0"/>
              </a:rPr>
              <a:t>(Bsp. Undichtigkeiten)</a:t>
            </a:r>
            <a:endParaRPr lang="de-DE" sz="1000" dirty="0">
              <a:latin typeface="Bahnschrif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16016" y="4081830"/>
            <a:ext cx="13917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Bahnschrift" panose="020B0502040204020203" pitchFamily="34" charset="0"/>
              </a:rPr>
              <a:t>B</a:t>
            </a:r>
            <a:r>
              <a:rPr lang="de-DE" sz="1000" dirty="0" smtClean="0">
                <a:latin typeface="Bahnschrift" panose="020B0502040204020203" pitchFamily="34" charset="0"/>
              </a:rPr>
              <a:t>eabsichtigter</a:t>
            </a:r>
          </a:p>
          <a:p>
            <a:r>
              <a:rPr lang="de-DE" sz="1000" dirty="0" smtClean="0">
                <a:latin typeface="Bahnschrift" panose="020B0502040204020203" pitchFamily="34" charset="0"/>
              </a:rPr>
              <a:t>Luftaustausch</a:t>
            </a:r>
          </a:p>
          <a:p>
            <a:r>
              <a:rPr lang="de-DE" sz="1000" dirty="0" smtClean="0">
                <a:latin typeface="Bahnschrift" panose="020B0502040204020203" pitchFamily="34" charset="0"/>
              </a:rPr>
              <a:t>(Bsp. </a:t>
            </a:r>
            <a:r>
              <a:rPr lang="de-DE" sz="1000" dirty="0">
                <a:latin typeface="Bahnschrift" panose="020B0502040204020203" pitchFamily="34" charset="0"/>
              </a:rPr>
              <a:t>o</a:t>
            </a:r>
            <a:r>
              <a:rPr lang="de-DE" sz="1000" dirty="0" smtClean="0">
                <a:latin typeface="Bahnschrift" panose="020B0502040204020203" pitchFamily="34" charset="0"/>
              </a:rPr>
              <a:t>ffene Fenster)</a:t>
            </a:r>
            <a:endParaRPr lang="de-DE" sz="1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Standard-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Lüftungswärmeverluste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>
              <a:lnSpc>
                <a:spcPct val="150000"/>
              </a:lnSpc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Typischerweise können Sie mit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Luftvolumenstrom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rechnen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min,i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de-AT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Raumvolumen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Minimale Luftwechselrate</a:t>
            </a: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864"/>
            <a:ext cx="4346825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06" y="2015715"/>
            <a:ext cx="4346825" cy="3712786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Standard-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Lüftungswärmeverluste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nn-NO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n-NO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Raumvolumen</a:t>
            </a:r>
          </a:p>
          <a:p>
            <a:pPr marL="457200">
              <a:lnSpc>
                <a:spcPct val="150000"/>
              </a:lnSpc>
            </a:pP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Minimale Luftwechselrate</a:t>
            </a: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18870"/>
              </p:ext>
            </p:extLst>
          </p:nvPr>
        </p:nvGraphicFramePr>
        <p:xfrm>
          <a:off x="608210" y="3642469"/>
          <a:ext cx="3817567" cy="250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6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Zimmertyp: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de-DE" sz="1600" u="none" strike="noStrike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[h</a:t>
                      </a:r>
                      <a:r>
                        <a:rPr lang="de-DE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Wohnraum (Standardfall)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Küche 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20 m³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Küche </a:t>
                      </a:r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20 m³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 oder Badezimmer mit Fenster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Konferenzraum, Klassenzimmer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06161" y="2804312"/>
            <a:ext cx="4674678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Minimale Luftwechselraten der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einzelnen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Räume 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(hygienischer Mindestvolumenstrom)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Standard-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Lüftungswärmeverluste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6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Alternativ zum Mindestluftvolumenstrom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können Sie den infiltrierenden Luftvolumenstrom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berechnen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d.h. den Luftstrom in das Gebäude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entgegengesetze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Richtung), relevant für neue kompakte Gebäude mit hoher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Dichte der Gebäudehülle.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müssen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dann mit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dem höheren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Volumenstrom weiterrechnen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!!!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Seien Sie sorgfältig, wenn das Gebäude über eine (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Wärmerückgewinnungs-) Lüftungsanlage verfügt!!!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600" dirty="0"/>
          </a:p>
          <a:p>
            <a:pPr>
              <a:lnSpc>
                <a:spcPct val="150000"/>
              </a:lnSpc>
            </a:pP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76872"/>
            <a:ext cx="4346825" cy="3712786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der Standard-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Lüftungswärmeverluste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= 0,34 *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Lüftungswärmeverluste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AT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Volumenstrom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0,34 – </a:t>
            </a:r>
            <a:r>
              <a:rPr lang="de-DE" dirty="0" smtClean="0"/>
              <a:t>Konstante </a:t>
            </a:r>
            <a:br>
              <a:rPr lang="de-DE" dirty="0" smtClean="0"/>
            </a:b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Wärmekapazität von Luft)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Luft: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1005 J/(kg K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[Dichte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ca. 1,2 kg/m³ --&gt; 0,34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/(m³K)]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2" indent="0">
              <a:lnSpc>
                <a:spcPct val="150000"/>
              </a:lnSpc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35</a:t>
            </a:r>
            <a:endParaRPr lang="de-D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Modul-Ziele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Willkommen im Modul: "Wärmeenergiebilanz".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Am Ende dieses Moduls werden Sie in der Lage sein:</a:t>
            </a: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wissen, welche Teile für Wärmebilanzen berücksichtigt werden müssen.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wissen, wie man 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energetischen Gesamtbedarf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berechnet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Den Energiebedarf zu berechnen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42900" y="1658144"/>
            <a:ext cx="861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Nun haben Sie den Standard-Lüftungswärmeverlust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und den Standard-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Transmissions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Wärmeverlust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berechnet, die Sie addieren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können →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Während der Berechnung bemerken Sie, dass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das Ergebnis von einem Faktor  „xxx W/K“ abhängig ist,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denn der Wärmeverlust hängt von der Temperaturdifferenz zwischen dem beheizten Gebäude (Innentemperatur) und der Außentemperatur ab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Die Heizlast können sie nun aus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den Wärmeverlust-Koeffizienten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de-DE" sz="1600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und der Differenz zwischen Innen- (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θ</a:t>
            </a:r>
            <a:r>
              <a:rPr lang="de-DE" sz="1600" baseline="-25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und Außentemperatur (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θ</a:t>
            </a:r>
            <a:r>
              <a:rPr lang="de-DE" sz="1600" baseline="-25000" dirty="0" err="1" smtClean="0">
                <a:latin typeface="Arial" pitchFamily="34" charset="0"/>
                <a:cs typeface="Arial" pitchFamily="34" charset="0"/>
              </a:rPr>
              <a:t>ex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der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Norm einfach berechnen.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endParaRPr lang="de-AT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r>
              <a:rPr lang="de-AT" sz="1600" u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AT" sz="1600" u="non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u="none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u="none" baseline="-25000" dirty="0">
                <a:latin typeface="Arial" pitchFamily="34" charset="0"/>
                <a:cs typeface="Arial" pitchFamily="34" charset="0"/>
              </a:rPr>
              <a:t>HL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= 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Σ</a:t>
            </a:r>
            <a:r>
              <a:rPr lang="ru-RU" sz="1600" u="none" dirty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u="none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+ 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Σ</a:t>
            </a:r>
            <a:r>
              <a:rPr lang="ru-RU" sz="1600" u="none" dirty="0">
                <a:latin typeface="Arial" pitchFamily="34" charset="0"/>
                <a:cs typeface="Arial" pitchFamily="34" charset="0"/>
              </a:rPr>
              <a:t>Ф</a:t>
            </a:r>
            <a:r>
              <a:rPr lang="de-AT" sz="1600" u="none" baseline="-25000" dirty="0">
                <a:latin typeface="Arial" pitchFamily="34" charset="0"/>
                <a:cs typeface="Arial" pitchFamily="34" charset="0"/>
              </a:rPr>
              <a:t>V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r>
              <a:rPr lang="de-AT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AT" sz="1600" u="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u="none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de-DE" sz="1600" u="none" baseline="-25000" dirty="0" smtClean="0">
                <a:latin typeface="Arial" pitchFamily="34" charset="0"/>
                <a:cs typeface="Arial" pitchFamily="34" charset="0"/>
              </a:rPr>
              <a:t>T, V</a:t>
            </a:r>
            <a:r>
              <a:rPr lang="de-AT" sz="1600" u="none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= </a:t>
            </a:r>
            <a:r>
              <a:rPr lang="de-AT" sz="1600" u="none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de-AT" sz="1600" u="none" baseline="-25000" dirty="0" smtClean="0">
                <a:latin typeface="Arial" pitchFamily="34" charset="0"/>
                <a:cs typeface="Arial" pitchFamily="34" charset="0"/>
              </a:rPr>
              <a:t>T, V 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* (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u="none" baseline="-25000" dirty="0" err="1">
                <a:latin typeface="Arial" pitchFamily="34" charset="0"/>
                <a:cs typeface="Arial" pitchFamily="34" charset="0"/>
              </a:rPr>
              <a:t>int</a:t>
            </a:r>
            <a:r>
              <a:rPr lang="de-AT" sz="1600" u="none" dirty="0">
                <a:latin typeface="Arial" pitchFamily="34" charset="0"/>
                <a:cs typeface="Arial" pitchFamily="34" charset="0"/>
              </a:rPr>
              <a:t> – </a:t>
            </a:r>
            <a:r>
              <a:rPr lang="el-GR" sz="1600" u="none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u="none" baseline="-25000" dirty="0" smtClean="0">
                <a:latin typeface="Arial" pitchFamily="34" charset="0"/>
                <a:cs typeface="Arial" pitchFamily="34" charset="0"/>
              </a:rPr>
              <a:t>ex</a:t>
            </a:r>
            <a:r>
              <a:rPr lang="de-AT" sz="1600" u="non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</a:pPr>
            <a:endParaRPr lang="de-AT" sz="16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  <a:buFont typeface="Wingdings" pitchFamily="2" charset="2"/>
              <a:buChar char="n"/>
            </a:pPr>
            <a:endParaRPr lang="de-AT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Interne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Temperatur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Die Temperatur, die in verschiedenen Raumtypen erreicht werden soll.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Werte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der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Richtlinie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(von 20°C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24°C)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oder in Abstimmung mit 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dem Benutzer/Besitzer 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z.B. +1°C für das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Wohnzimmer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oder -2°C für das Schlafzimmer)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924944"/>
            <a:ext cx="5059623" cy="28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Externe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Temperatur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θ</a:t>
            </a:r>
            <a:r>
              <a:rPr lang="de-AT" sz="1600" baseline="-25000" dirty="0" smtClean="0">
                <a:latin typeface="Arial" pitchFamily="34" charset="0"/>
                <a:cs typeface="Arial" pitchFamily="34" charset="0"/>
              </a:rPr>
              <a:t>ex)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Die niedrigste Temperatur, die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an ihrem konkreten Ort höchstens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auftritt.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Die Richtlinie zeigt Werte für 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verschiedene Orte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01677"/>
              </p:ext>
            </p:extLst>
          </p:nvPr>
        </p:nvGraphicFramePr>
        <p:xfrm>
          <a:off x="2843808" y="3863181"/>
          <a:ext cx="609600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202227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17099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55880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Stadt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Externe</a:t>
                      </a:r>
                      <a:r>
                        <a:rPr lang="de-DE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Durchschnittliche </a:t>
                      </a:r>
                      <a:r>
                        <a:rPr lang="de-DE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</a:t>
                      </a: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1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Aachen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1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Bochum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8,1°C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4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Beispiel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Sie haben ein Gebäude berechnet mit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AT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225W/K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Das Gebäude befindet sich in Bochum --&gt; externe Temperatur = -12°C, die interne Temperatur soll 20°C betragen. 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Der Differenz beträgt 32K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Die Heizlast beträgt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225W/K * 33K = 7200W oder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7,2 kW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  <a:p>
            <a:pPr lvl="1" eaLnBrk="1" hangingPunct="1">
              <a:buFontTx/>
              <a:buNone/>
            </a:pPr>
            <a:endParaRPr lang="de-AT" dirty="0" smtClean="0">
              <a:solidFill>
                <a:srgbClr val="FF993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36</a:t>
            </a:r>
            <a:endParaRPr lang="de-DE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213360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de-AT" sz="2400" u="none">
              <a:solidFill>
                <a:schemeClr val="bg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1726638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Beispiel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angesetzten Temperaturen haben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einen großen Einfluss auf das Ergebnis.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Wenn Sie sich das gleiche Gebäude in Berlin ansehen (-14°C statt -12°C) und die Innentemperatur von 20°C auf 21,5°C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erhöhen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</a:t>
            </a:r>
            <a:r>
              <a:rPr lang="de-DE" sz="1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eträgt die Differenz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35,5K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Die Heizlast ist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225W/K * 33K = 7987,5W oder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7,99 kW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de-DE" sz="16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Die Heizlast ist ~11% höher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EB8A1B"/>
              </a:buClr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Stromtarif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Wärmepumpen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Beachten Sie,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Wärmepumpe anzupassen, wenn es eine tägliche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Ausschaltzeit / Sperrzeit des Stromversorgers gibt.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tägliche Ausschaltzeit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Leistung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2*2h = 4h		24h/(24h-4h) = 24/20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1,2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3*2h = 6h		24h/(24h-6h) = 24/18 	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1,34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0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62" y="2234838"/>
            <a:ext cx="6852498" cy="3029975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Nachtabsenkung kann bei Bedarf berechnet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37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528" y="555011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Wiederaufheizleistung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 dabei meist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im Vergleich zur Energieeinsparung überproportional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255913"/>
            <a:ext cx="1843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Quelle: DIN EN 12831 Beiblatt 1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01563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62803"/>
            <a:ext cx="7334124" cy="3383573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2411759" y="5666290"/>
            <a:ext cx="37444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38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DIN EN 15450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2178" y="1421282"/>
            <a:ext cx="4753224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Heizungsanlagen in Gebäuden -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Planung von Heizungsanlagen mit Wärmepumpen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65200" y="5819398"/>
            <a:ext cx="3637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Wärmepumpe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knapp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Sonden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59806" y="5714344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Quelle: DIN EN 15450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44287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4894" r="3280"/>
          <a:stretch/>
        </p:blipFill>
        <p:spPr>
          <a:xfrm>
            <a:off x="1944343" y="1507583"/>
            <a:ext cx="6984776" cy="47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1176" y="1556792"/>
            <a:ext cx="5194920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Ergebnisse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 sehen, dass die Ergebnisse für jeden Raum und nicht für das gesamte Gebäude berechnet werden.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 können verschiedene Temperaturen pro Raum einstellen.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 benötigen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 Raum für die Dimensionierung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 Wärmeübertragungssystems.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für das gesamte Gebäude zu erhalten, addieren Sie einfach die Last jedes Raumes.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R1+R2+R3+…+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r="4104"/>
          <a:stretch/>
        </p:blipFill>
        <p:spPr>
          <a:xfrm>
            <a:off x="5227875" y="2204864"/>
            <a:ext cx="3888432" cy="27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8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bedeutet Heizlast und warum ist es so wichtig, die Heizlast für jedes Gebäude genau zu berechnen?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Heizlast eines Gebäudes ist die Last, die benötigt wird, um unter bestimmten Bedingungen eine bestimmte Temperatur im Gebäude zu halten. Die Einheit für die Heizlast ist Watt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den gegebenen Bedingungen gehören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Bauphysikalische Eigenschaften des Gebäudes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klimatischen Eigenschaften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 Baugrundstücks / des Standortes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Weiterführende Informationen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0FgwySUZo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60032" y="3717032"/>
            <a:ext cx="3942184" cy="2217479"/>
          </a:xfrm>
          <a:prstGeom prst="rect">
            <a:avLst/>
          </a:prstGeom>
        </p:spPr>
      </p:pic>
      <p:pic>
        <p:nvPicPr>
          <p:cNvPr id="4" name="WSr5xoQsil4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51520" y="3691931"/>
            <a:ext cx="3986808" cy="22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6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nach DIN EN 12831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Betrachtung der Norm DIN EN 12831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berechnete Heizlast (nach DIN EN 12831) deckt einige Einflussfaktoren nicht ab: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Sonneneinstrahlung - das Gebäude wird durch den Einfluss der Sonne erwärmt.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Interne Wärmegewinne</a:t>
            </a:r>
          </a:p>
          <a:p>
            <a:pPr lvl="1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Bewohner und Benutzer</a:t>
            </a:r>
          </a:p>
          <a:p>
            <a:pPr lvl="1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Elektrogeräte (TV, Kühlschrank, Backofen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,...)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Heizlast nach DIN EN 12831 stellt ein dunkles &amp; unbewohntes Gebäude dar - folglich ergibt die Berechnung eine verhältnismäßig zu hohe Heizlast!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79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Heizlast und Warmwasser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Was ist mit heißem Wasser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Wenn Ihre Heizungsanlage auch Warmwasser liefert, müssen Sie eine zusätzliche Last hinzufügen.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Weitere Informationen finden Sie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 DIN EN 15450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Für "normale" Installationen und "normale" Benutzer können Sie eine Last von 200W-250W pro Benutzer hinzufügen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Siehe auch: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://www.waermepumpe.de/verband/publikationen/fachpublikationen/?type=1107386203&amp;tx_bcpageflip_pi1%5Bbook%5D=93&amp;tx_bcpageflip_pi1%5Baction%5D=show&amp;tx_bcpageflip_pi1%5Bcontroller%5D=Book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90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und Warmwasser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Nach der Berechnung der Heizlast können Sie die geeignete Wärmepumpe auswählen.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Erinnerung: vermeiden Sie die Überdimensionierung der Wärmepumpe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 denken Sie daran: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Wärmepumpe ist abhängig von den Betriebspunkten der Wärmepumpe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73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und Warmwasser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Nach der Berechnung der Heizlast können Sie die geeignete Wärmepumpe auswählen.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Erinnerung: vermeiden Sie die Überdimensionierung der Wärmepumpe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 denken Sie daran: Die Belastung der Wärmepumpe ist abhängig von den Betriebspunkten der Wärmepumpe.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8205"/>
            <a:ext cx="3717621" cy="27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9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und Warmwasser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Wärmepumpe ist abhängig von den Betriebspunkten der Wärmepumpe.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Normalerweise wird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für B0/W35 angezeigt. Mit zunehmender Quellentemperatur steigt aber auch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die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Senkentemperatur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ist nicht so relevant wie die Quelle.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Datenblatt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Herstellerbietet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Ihnen verschiedene Informationen.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Schauen Sie sich das Handbuch des Vaillant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flexotherm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://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www.vaillant.co.uk/downloads/flexotherm/flexotherm-5-11kw-230v-installation-manual-919861.pdf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Heizleistung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B0/W35  5,4 KW		aber W10/W35  5,9 kW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B0/W45  5,3 KW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00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Heizlast und Warmwasser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Stellen Sie also sicher, dass Sie für Ihr Gebäude die richtige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Leistung,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ihren Bedarf und ihre Betriebspunkte wählen.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14" y="2453497"/>
            <a:ext cx="5511571" cy="41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0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Moduls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Jetzt wissen Sie: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welche Komponenten für Wärmebilanzen zu berücksichtigen sind.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wie man 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energetischen Gesamtverbrauch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berechnet und wie man den Energiebedarf berechnet.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7392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1.2 Thermal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energy balance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Bei der Berechnung verfolgen Sie das Ziel, die Innentemperatur Ihres Gebäudes (~20°C) an den kältesten Tagen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Ihrem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konkreten Standort (z.B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-12°C) halten zu können.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berechnete Heizlast gibt 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Antwort.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Last muss Ihre Heizungsanlage bereitstellen, um Ihr spezifisches Gebäude unter allen angenommenen klimatischen Bedingungen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ausreichend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zu heizen?</a:t>
            </a:r>
          </a:p>
        </p:txBody>
      </p:sp>
    </p:spTree>
    <p:extLst>
      <p:ext uri="{BB962C8B-B14F-4D97-AF65-F5344CB8AC3E}">
        <p14:creationId xmlns:p14="http://schemas.microsoft.com/office/powerpoint/2010/main" val="7923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Wärmepumpe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Berechnung der Heizlast ist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 wesentlichen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entkoppelt von der Art der Heizungsanlage.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Egal ob die Wärme von einer Wärmepumpe oder einem Gasboiler bereitgestellt wird, jede Anlage muss mindestens die berechnete Heizlast als Minimum aufweisen, sonst können Sie ihr Gebäude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den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Standortgebenheiten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nicht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aufheizen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größte Unterschied zwischen einer Wärmepumpe und einer konventionellen fossilen Heizungsanlage ist: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Gasboiler kann überdimensioniert sein und wird immer noch effizient genug arbeiten. Wenn Sie das System überdimensionieren, sind Sie auf der sicheren Seite (konservative Berechnung).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Wärmepumpe muss auf den Wärmebedarf abgestimmt sein, um eine effiziente Installation dar zu stellen (siehe Kapitel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xx.yyyy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7187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Wärmepumpe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sind ein Installateur und sollen ein Neubauhaus mit einer Heizungsanlage ausstatten. Die berechnete Heizlast für das Haus beträgt: 6 kW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Der Hersteller kann Ihnen einen Gasboiler mit 11 kW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Leistung,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eine Wärmepumpe mit 5,8 kW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eine Wärmepumpe mit 10 kW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anbieten.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Wenn Sie den Gasboiler mit 11 kW (fast doppelt so viel wie berechnet) installieren, funktioniert die Anlage einwandfrei.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Wenn Sie die Wärmepumpe installieren, müssen Sie das kleinere Gerät (5,8 kW) wählen, sonst ist das System nicht so effizient wie möglich.</a:t>
            </a:r>
          </a:p>
        </p:txBody>
      </p:sp>
    </p:spTree>
    <p:extLst>
      <p:ext uri="{BB962C8B-B14F-4D97-AF65-F5344CB8AC3E}">
        <p14:creationId xmlns:p14="http://schemas.microsoft.com/office/powerpoint/2010/main" val="349933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576064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Für die Berechnung der Heizlast existiert eine europäische Norm.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 12831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Geschichte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Europäische Norm seit August 2003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Verbindlich seit Ende 2004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32</a:t>
            </a:r>
            <a:endParaRPr lang="de-DE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279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576064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 12831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Aufbau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DIN En 12831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Ist als Grundgerüst für die Berechnung der Normheizlast zu verstehen.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europaweit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einheitlich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Anhang 1 (Nationaler Anhang NA)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Enthält nationale Eingabedaten und Parameter anstelle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"Standardwerte".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32</a:t>
            </a:r>
            <a:endParaRPr lang="de-DE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60848"/>
            <a:ext cx="24279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Alle Gebäude gelten als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Standardfälle, insofern sie folgende Bedingungen erfüllen: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mit einer begrenzten Raumhöhe (nicht mehr als fünf Meter),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 den Standardbedingungen im stationären Zustand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beheizt werden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Beispiele für solche Gebäude sind: Wohngebäude, Büro- und Verwaltungsgebäude, Schulen, Bibliotheken, Krankenhäuser, Kurkliniken, Gefängnisse, Hotel- und Gaststättengebäude, Kaufhäuser und andere Gebäude, die für Geschäftszwecke genutzt werden, sowie Industriegebäude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enthält auch Informationen über die Vorgehensweise bei folgenden Sonderfälle: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Hallen mit großer Raumhöhe;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Gebäude mit deutlich unterschiedlichen Luft- und durchschnittlichen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Strahlungstemperaturen</a:t>
            </a:r>
            <a:endParaRPr lang="de-AT" dirty="0" smtClean="0"/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endParaRPr lang="de-AT" dirty="0" smtClean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33</a:t>
            </a:r>
            <a:endParaRPr lang="de-DE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Berechnung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Heizlast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2202</Words>
  <Application>Microsoft Office PowerPoint</Application>
  <PresentationFormat>Bildschirmpräsentation (4:3)</PresentationFormat>
  <Paragraphs>413</Paragraphs>
  <Slides>38</Slides>
  <Notes>24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Bahnschrift</vt:lpstr>
      <vt:lpstr>Bahnschrift SemiBold</vt:lpstr>
      <vt:lpstr>Calibri</vt:lpstr>
      <vt:lpstr>Symbol</vt:lpstr>
      <vt:lpstr>Wingdings</vt:lpstr>
      <vt:lpstr>2_Office Theme</vt:lpstr>
      <vt:lpstr>1.2 Thermische Energiebilanz</vt:lpstr>
      <vt:lpstr>Modul-Ziele</vt:lpstr>
      <vt:lpstr>Heizlast</vt:lpstr>
      <vt:lpstr>Heizlast</vt:lpstr>
      <vt:lpstr>Heizlast und Wärmepumpe</vt:lpstr>
      <vt:lpstr>Heizlast und Wärmepumpe</vt:lpstr>
      <vt:lpstr>Berechnung der Heizlast</vt:lpstr>
      <vt:lpstr>Berechnung der Heizlast</vt:lpstr>
      <vt:lpstr>Berechnung der Heizlast</vt:lpstr>
      <vt:lpstr>Berechnung der Heizlast</vt:lpstr>
      <vt:lpstr>Berechnung der Heizlast</vt:lpstr>
      <vt:lpstr>Berechnung der Heizlast</vt:lpstr>
      <vt:lpstr>Berechnung der Heizlast</vt:lpstr>
      <vt:lpstr>Berechnung der Heizlast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Heizlast nach DIN EN 12831</vt:lpstr>
      <vt:lpstr>DIN EN 15450</vt:lpstr>
      <vt:lpstr>Heizlast nach DIN EN 12831</vt:lpstr>
      <vt:lpstr>Heizlast nach DIN EN 12831</vt:lpstr>
      <vt:lpstr>Heizlast nach DIN EN 12831</vt:lpstr>
      <vt:lpstr>Heizlast nach DIN EN 12831</vt:lpstr>
      <vt:lpstr>Heizlast und Warmwasser</vt:lpstr>
      <vt:lpstr>Heizlast und Warmwasser</vt:lpstr>
      <vt:lpstr>Heizlast und Warmwasser</vt:lpstr>
      <vt:lpstr>Heizlast und Warmwasser</vt:lpstr>
      <vt:lpstr>Heizlast und Warmwasser</vt:lpstr>
      <vt:lpstr>Ende des Moduls</vt:lpstr>
      <vt:lpstr>End of Unit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Windows-Benutzer</cp:lastModifiedBy>
  <cp:revision>71</cp:revision>
  <dcterms:created xsi:type="dcterms:W3CDTF">2017-12-11T10:59:29Z</dcterms:created>
  <dcterms:modified xsi:type="dcterms:W3CDTF">2020-02-04T08:05:40Z</dcterms:modified>
</cp:coreProperties>
</file>