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4" r:id="rId1"/>
  </p:sldMasterIdLst>
  <p:notesMasterIdLst>
    <p:notesMasterId r:id="rId19"/>
  </p:notesMasterIdLst>
  <p:sldIdLst>
    <p:sldId id="256" r:id="rId2"/>
    <p:sldId id="257" r:id="rId3"/>
    <p:sldId id="272" r:id="rId4"/>
    <p:sldId id="296" r:id="rId5"/>
    <p:sldId id="297" r:id="rId6"/>
    <p:sldId id="298" r:id="rId7"/>
    <p:sldId id="299" r:id="rId8"/>
    <p:sldId id="300" r:id="rId9"/>
    <p:sldId id="301" r:id="rId10"/>
    <p:sldId id="304" r:id="rId11"/>
    <p:sldId id="302" r:id="rId12"/>
    <p:sldId id="303" r:id="rId13"/>
    <p:sldId id="305" r:id="rId14"/>
    <p:sldId id="306" r:id="rId15"/>
    <p:sldId id="307" r:id="rId16"/>
    <p:sldId id="308" r:id="rId17"/>
    <p:sldId id="260" r:id="rId18"/>
  </p:sldIdLst>
  <p:sldSz cx="9144000" cy="6858000" type="screen4x3"/>
  <p:notesSz cx="6799263" cy="99314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069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sús Rosel Martínez" initials="JRM" lastIdx="1" clrIdx="0">
    <p:extLst>
      <p:ext uri="{19B8F6BF-5375-455C-9EA6-DF929625EA0E}">
        <p15:presenceInfo xmlns:p15="http://schemas.microsoft.com/office/powerpoint/2012/main" userId="f1f0e823a184ee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120" autoAdjust="0"/>
  </p:normalViewPr>
  <p:slideViewPr>
    <p:cSldViewPr>
      <p:cViewPr varScale="1">
        <p:scale>
          <a:sx n="49" d="100"/>
          <a:sy n="49" d="100"/>
        </p:scale>
        <p:origin x="44" y="616"/>
      </p:cViewPr>
      <p:guideLst>
        <p:guide orient="horz" pos="2069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0" cy="720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κεφαλίδας"/>
          <p:cNvSpPr>
            <a:spLocks noGrp="1"/>
          </p:cNvSpPr>
          <p:nvPr>
            <p:ph type="hdr" sz="quarter"/>
          </p:nvPr>
        </p:nvSpPr>
        <p:spPr>
          <a:xfrm>
            <a:off x="2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idx="1"/>
          </p:nvPr>
        </p:nvSpPr>
        <p:spPr>
          <a:xfrm>
            <a:off x="3851344" y="0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/>
          <a:lstStyle>
            <a:lvl1pPr algn="r">
              <a:defRPr sz="1200"/>
            </a:lvl1pPr>
          </a:lstStyle>
          <a:p>
            <a:fld id="{E62C10A0-F87B-4BFF-AD3A-8310E448460F}" type="datetimeFigureOut">
              <a:rPr lang="el-GR" smtClean="0"/>
              <a:pPr/>
              <a:t>20/8/2019</a:t>
            </a:fld>
            <a:endParaRPr lang="el-GR"/>
          </a:p>
        </p:txBody>
      </p:sp>
      <p:sp>
        <p:nvSpPr>
          <p:cNvPr id="4" name="3 - Θέση εικόνας διαφάνειας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57" tIns="45730" rIns="91457" bIns="45730" rtlCol="0" anchor="ctr"/>
          <a:lstStyle/>
          <a:p>
            <a:endParaRPr lang="el-GR"/>
          </a:p>
        </p:txBody>
      </p:sp>
      <p:sp>
        <p:nvSpPr>
          <p:cNvPr id="5" name="4 - Θέση σημειώσεων"/>
          <p:cNvSpPr>
            <a:spLocks noGrp="1"/>
          </p:cNvSpPr>
          <p:nvPr>
            <p:ph type="body" sz="quarter" idx="3"/>
          </p:nvPr>
        </p:nvSpPr>
        <p:spPr>
          <a:xfrm>
            <a:off x="679927" y="4717416"/>
            <a:ext cx="5439410" cy="4469130"/>
          </a:xfrm>
          <a:prstGeom prst="rect">
            <a:avLst/>
          </a:prstGeom>
        </p:spPr>
        <p:txBody>
          <a:bodyPr vert="horz" lIns="91457" tIns="45730" rIns="91457" bIns="45730" rtlCol="0">
            <a:normAutofit/>
          </a:bodyPr>
          <a:lstStyle/>
          <a:p>
            <a:pPr lvl="0"/>
            <a:r>
              <a:rPr lang="el-GR"/>
              <a:t>Kλικ για επεξεργασία των στυλ του υποδείγματος</a:t>
            </a:r>
          </a:p>
          <a:p>
            <a:pPr lvl="1"/>
            <a:r>
              <a:rPr lang="el-GR"/>
              <a:t>Δεύτερου επιπέδου</a:t>
            </a:r>
          </a:p>
          <a:p>
            <a:pPr lvl="2"/>
            <a:r>
              <a:rPr lang="el-GR"/>
              <a:t>Τρίτου επιπέδου</a:t>
            </a:r>
          </a:p>
          <a:p>
            <a:pPr lvl="3"/>
            <a:r>
              <a:rPr lang="el-GR"/>
              <a:t>Τέταρτου επιπέδου</a:t>
            </a:r>
          </a:p>
          <a:p>
            <a:pPr lvl="4"/>
            <a:r>
              <a:rPr lang="el-GR"/>
              <a:t>Πέμπτου επιπέδου</a:t>
            </a:r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4"/>
          </p:nvPr>
        </p:nvSpPr>
        <p:spPr>
          <a:xfrm>
            <a:off x="2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5"/>
          </p:nvPr>
        </p:nvSpPr>
        <p:spPr>
          <a:xfrm>
            <a:off x="3851344" y="9433107"/>
            <a:ext cx="2946347" cy="496570"/>
          </a:xfrm>
          <a:prstGeom prst="rect">
            <a:avLst/>
          </a:prstGeom>
        </p:spPr>
        <p:txBody>
          <a:bodyPr vert="horz" lIns="91457" tIns="45730" rIns="91457" bIns="45730" rtlCol="0" anchor="b"/>
          <a:lstStyle>
            <a:lvl1pPr algn="r">
              <a:defRPr sz="1200"/>
            </a:lvl1pPr>
          </a:lstStyle>
          <a:p>
            <a:fld id="{D51933F7-9C1D-42A8-B27F-F697341C8CBF}" type="slidenum">
              <a:rPr lang="el-GR" smtClean="0"/>
              <a:pPr/>
              <a:t>‹Nº›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1</a:t>
            </a:fld>
            <a:endParaRPr lang="el-G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u="sng" dirty="0"/>
              <a:t>Guidelines for the Trainer</a:t>
            </a:r>
          </a:p>
          <a:p>
            <a:endParaRPr lang="el-GR" dirty="0"/>
          </a:p>
          <a:p>
            <a:r>
              <a:rPr lang="en-US" dirty="0"/>
              <a:t>This .</a:t>
            </a:r>
            <a:r>
              <a:rPr lang="en-US" dirty="0" err="1"/>
              <a:t>ppt</a:t>
            </a:r>
            <a:r>
              <a:rPr lang="en-US" dirty="0"/>
              <a:t> file is a template to be used from VET providers in order for them to prepare the training material. </a:t>
            </a:r>
          </a:p>
          <a:p>
            <a:endParaRPr lang="el-GR" dirty="0"/>
          </a:p>
          <a:p>
            <a:r>
              <a:rPr lang="en-US" dirty="0"/>
              <a:t>We suggest </a:t>
            </a:r>
            <a:r>
              <a:rPr lang="en-US" b="1" dirty="0"/>
              <a:t>30 up to 40 .</a:t>
            </a:r>
            <a:r>
              <a:rPr lang="en-US" b="1" dirty="0" err="1"/>
              <a:t>ppt</a:t>
            </a:r>
            <a:r>
              <a:rPr lang="en-US" b="1" dirty="0"/>
              <a:t> slides </a:t>
            </a:r>
            <a:r>
              <a:rPr lang="en-US" dirty="0"/>
              <a:t>for one (1) hour of the training program. </a:t>
            </a:r>
            <a:endParaRPr lang="el-GR" dirty="0"/>
          </a:p>
          <a:p>
            <a:endParaRPr lang="en-US" dirty="0"/>
          </a:p>
          <a:p>
            <a:r>
              <a:rPr lang="en-US" dirty="0"/>
              <a:t>There are 3 </a:t>
            </a:r>
            <a:r>
              <a:rPr lang="en-US" u="sng" dirty="0"/>
              <a:t>predefined slides </a:t>
            </a:r>
            <a:r>
              <a:rPr lang="en-US" dirty="0"/>
              <a:t>to be filled in by you, entitled “</a:t>
            </a:r>
            <a:r>
              <a:rPr lang="en-US" b="1" dirty="0"/>
              <a:t>Module Objectives</a:t>
            </a:r>
            <a:r>
              <a:rPr lang="en-US" dirty="0"/>
              <a:t>”, “</a:t>
            </a:r>
            <a:r>
              <a:rPr lang="en-US" b="1" dirty="0"/>
              <a:t>Conclusion</a:t>
            </a:r>
            <a:r>
              <a:rPr lang="en-US" dirty="0"/>
              <a:t>”, “</a:t>
            </a:r>
            <a:r>
              <a:rPr lang="en-US" b="1" dirty="0"/>
              <a:t>End of module</a:t>
            </a:r>
            <a:r>
              <a:rPr lang="en-US" dirty="0"/>
              <a:t>”. </a:t>
            </a:r>
            <a:endParaRPr lang="el-GR" dirty="0"/>
          </a:p>
          <a:p>
            <a:endParaRPr lang="en-US" dirty="0"/>
          </a:p>
          <a:p>
            <a:pPr lvl="0"/>
            <a:r>
              <a:rPr lang="en-US" dirty="0"/>
              <a:t>Material should be sent in editable format. </a:t>
            </a:r>
            <a:endParaRPr lang="el-GR" dirty="0"/>
          </a:p>
          <a:p>
            <a:pPr lvl="0"/>
            <a:endParaRPr lang="en-US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font: Arial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Required font size: 16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Suggested line spacing: 1,5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 should have a clear structure and defined units and unique slide titles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slide contents should not exceed the predefined margins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Images, diagrams etc should be accompanied with a description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If you want to include comprehension questions (multiple choice, multiple responses, true/false, matching etc.) to enhance users’ understanding of the theory, you should embody them in the </a:t>
            </a:r>
            <a:r>
              <a:rPr lang="en-US" dirty="0" err="1"/>
              <a:t>ppt</a:t>
            </a:r>
            <a:r>
              <a:rPr lang="en-US" dirty="0"/>
              <a:t>/</a:t>
            </a:r>
            <a:r>
              <a:rPr lang="en-US" dirty="0" err="1"/>
              <a:t>pptx</a:t>
            </a:r>
            <a:r>
              <a:rPr lang="en-US" dirty="0"/>
              <a:t> file.</a:t>
            </a:r>
            <a:endParaRPr lang="el-GR" dirty="0"/>
          </a:p>
          <a:p>
            <a:pPr lvl="0">
              <a:buFont typeface="Wingdings" pitchFamily="2" charset="2"/>
              <a:buChar char="§"/>
            </a:pPr>
            <a:r>
              <a:rPr lang="en-US" dirty="0"/>
              <a:t>Questions that will be used for self assessment and final assessment quizzes should follow a predefined format that will be sent from SQLearn in an .</a:t>
            </a:r>
            <a:r>
              <a:rPr lang="en-US" dirty="0" err="1"/>
              <a:t>xls</a:t>
            </a:r>
            <a:r>
              <a:rPr lang="en-US" dirty="0"/>
              <a:t> file</a:t>
            </a:r>
            <a:endParaRPr lang="el-GR" dirty="0"/>
          </a:p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51933F7-9C1D-42A8-B27F-F697341C8CBF}" type="slidenum">
              <a:rPr lang="el-GR" smtClean="0"/>
              <a:pPr/>
              <a:t>2</a:t>
            </a:fld>
            <a:endParaRPr lang="el-G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95936" y="1988840"/>
            <a:ext cx="4822304" cy="1470025"/>
          </a:xfrm>
        </p:spPr>
        <p:txBody>
          <a:bodyPr anchor="b">
            <a:normAutofit/>
          </a:bodyPr>
          <a:lstStyle>
            <a:lvl1pPr algn="r">
              <a:defRPr sz="28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0" y="3573016"/>
            <a:ext cx="4248472" cy="1752600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61388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712" y="0"/>
            <a:ext cx="6707088" cy="1124744"/>
          </a:xfrm>
        </p:spPr>
        <p:txBody>
          <a:bodyPr>
            <a:normAutofit/>
          </a:bodyPr>
          <a:lstStyle>
            <a:lvl1pPr algn="r">
              <a:defRPr sz="2400"/>
            </a:lvl1pPr>
          </a:lstStyle>
          <a:p>
            <a:r>
              <a:rPr lang="en-US" dirty="0"/>
              <a:t>Click to edit Master title style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171127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l-G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l-G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A6221-E4EE-4882-A7E2-5D7E7229B80D}" type="slidenum">
              <a:rPr lang="el-GR" smtClean="0"/>
              <a:pPr/>
              <a:t>‹Nº›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5590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8.wdp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em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emf"/><Relationship Id="rId4" Type="http://schemas.openxmlformats.org/officeDocument/2006/relationships/image" Target="../media/image9.emf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5" Type="http://schemas.microsoft.com/office/2007/relationships/hdphoto" Target="../media/hdphoto4.wdp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microsoft.com/office/2007/relationships/hdphoto" Target="../media/hdphoto6.wdp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780000" y="1773000"/>
            <a:ext cx="5038240" cy="1685865"/>
          </a:xfrm>
        </p:spPr>
        <p:txBody>
          <a:bodyPr anchor="b">
            <a:normAutofit/>
          </a:bodyPr>
          <a:lstStyle/>
          <a:p>
            <a:r>
              <a:rPr lang="es-E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Unidad 1.4. SISTEMAS DE MEDICIÓN</a:t>
            </a:r>
            <a:endParaRPr lang="el-G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Introducción a la Energía Solar Térmica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21796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654902-447F-4B4F-9D34-DB032B22C0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Instalación Fase III. Planificar la instalación del sistema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1EF616-3E12-4281-AEB4-FD78DD00C8DC}"/>
              </a:ext>
            </a:extLst>
          </p:cNvPr>
          <p:cNvSpPr/>
          <p:nvPr/>
        </p:nvSpPr>
        <p:spPr>
          <a:xfrm>
            <a:off x="108000" y="1629000"/>
            <a:ext cx="885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10. Planifique las tuberías del circuito solar.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Maximizar la eficiencia del sistema y la estética. 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Evitar conducciones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largas, codos, etc.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11. Planifique la sala de máquinas.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Garantizar la accesibilidad al sistema para su posterior mantenimiento y la facilidad de integración con el calentador de agua existente.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085690-B288-4F2A-AF22-2CEBB37B4C7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</a:blip>
          <a:stretch>
            <a:fillRect/>
          </a:stretch>
        </p:blipFill>
        <p:spPr>
          <a:xfrm>
            <a:off x="736791" y="2769318"/>
            <a:ext cx="3691209" cy="3464831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3851D92-5D9B-4770-AA6F-97839A8BCD1F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788000" y="2753172"/>
            <a:ext cx="3898800" cy="3483828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6543474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87F14D-C00D-4DB7-9E68-ED8DB008CE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5. Instalación Fase IV. Construir el sistema</a:t>
            </a:r>
            <a:endParaRPr lang="en-US" dirty="0"/>
          </a:p>
        </p:txBody>
      </p:sp>
      <p:pic>
        <p:nvPicPr>
          <p:cNvPr id="6" name="Picture 5" descr="A picture containing sky, outdoor, truck, building&#10;&#10;Description generated with very high confidence">
            <a:extLst>
              <a:ext uri="{FF2B5EF4-FFF2-40B4-BE49-F238E27FC236}">
                <a16:creationId xmlns:a16="http://schemas.microsoft.com/office/drawing/2014/main" id="{B00A2F0D-86A2-4B64-A894-6F770D8E93B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1234" y="1845000"/>
            <a:ext cx="4752766" cy="3564531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41859EA-F5A8-4C97-8EB4-6A193309D9C5}"/>
              </a:ext>
            </a:extLst>
          </p:cNvPr>
          <p:cNvSpPr/>
          <p:nvPr/>
        </p:nvSpPr>
        <p:spPr>
          <a:xfrm>
            <a:off x="180000" y="1620533"/>
            <a:ext cx="4032000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area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12. Implementar el plan de seguridad del sitio.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EPI para trabajos en altura, construcción, fontanería....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Señales de seguridad.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area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13. Instale los colectores solares.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Aplicar medidas de seguridad específicas.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los accesorios de montaje.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Levante o transporte los colectores.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Conecte el panel(es) a los accesorios de montaje.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Instalar los colectores según el estilo decidido.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Comprobar y validar.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85267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1DF230-5281-48CE-BEE0-415295EE63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5. Instalación Fase IV. Construir el sistema</a:t>
            </a:r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59C578D-0B5D-436A-8D0A-D36862F86478}"/>
              </a:ext>
            </a:extLst>
          </p:cNvPr>
          <p:cNvSpPr/>
          <p:nvPr/>
        </p:nvSpPr>
        <p:spPr>
          <a:xfrm>
            <a:off x="0" y="1629000"/>
            <a:ext cx="88200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14. Instale tuberías de bucle solar.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Realizar las perforaciones de tuberías planificadas.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Selle las perforaciones de la tubería.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Soldar tubos de cobre.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los soportes de la tubería.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Pruebe la presión del lazo del colector.</a:t>
            </a:r>
          </a:p>
          <a:p>
            <a:pPr lvl="1"/>
            <a:endParaRPr lang="es-E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15.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Instalar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integrar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equipos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válvulas de control y seguridad.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la(s) bomba(s).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Colocar el (los) tanque(s) de almacenamiento.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intercambiadores de calor externos, si los hubiera.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Realice la integración del calentador de agua (caldera de respaldo).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medidores.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Coloque los sensores del sistema y el controlador.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Conecte el sistema y asegure la alimentación de CA.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Pruebe la presión e inspeccione si hay fugas.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latin typeface="Arial" pitchFamily="34" charset="0"/>
                <a:cs typeface="Arial" pitchFamily="34" charset="0"/>
              </a:rPr>
              <a:t>Tuberías de lavado, etiquetas y tuberías</a:t>
            </a:r>
            <a:r>
              <a:rPr lang="es-ES" sz="14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Llenar el sistema.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Instale el aislamiento de la tubería, según sea necesario.</a:t>
            </a:r>
          </a:p>
          <a:p>
            <a:pPr lvl="1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lvl="0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B31A7B0-567C-4D97-AF1B-3768EA14E1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528623" y="2922429"/>
            <a:ext cx="2579377" cy="338647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14C445E-F5C2-4323-BA2D-EDE4A65853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16000" y="1560498"/>
            <a:ext cx="3492000" cy="1306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5611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493F2-6E83-4497-818F-CE7E912C8F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6. Instalación Fase V. Puesta en servicio del sistema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4AD77C1-3C8F-44A2-B9F6-DEAA4F44D667}"/>
              </a:ext>
            </a:extLst>
          </p:cNvPr>
          <p:cNvSpPr/>
          <p:nvPr/>
        </p:nvSpPr>
        <p:spPr>
          <a:xfrm>
            <a:off x="0" y="1629000"/>
            <a:ext cx="4356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16. Programe el controlador.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Ajustar el diferencial de temperaturas.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Pruebe las partes y configuraciones del sistema.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Pruebe funcionalidades adicionales.</a:t>
            </a:r>
          </a:p>
          <a:p>
            <a:pPr lvl="1"/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17. Verificar el funcionamiento del sistema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Comprobar sistemáticamente todos los modos de funcionamiento del sistema.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18. Realizar un recorrido por el cliente.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Mostrar y enseñar al propietario la estructura del sistema, el funcionamiento, el mantenimiento básico y la documentación del sistema.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2D89B083-7B2A-4C30-8FA9-D19B6C7165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356000" y="1916936"/>
            <a:ext cx="4575319" cy="3456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7460466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2412D-8FDE-48FC-8193-343F6B2F43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6. Instalación Fase V. Puesta en servicio del sistema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FE7ED92-EDF4-4035-97E5-F91316CAB1DC}"/>
              </a:ext>
            </a:extLst>
          </p:cNvPr>
          <p:cNvSpPr/>
          <p:nvPr/>
        </p:nvSpPr>
        <p:spPr>
          <a:xfrm>
            <a:off x="360000" y="1557000"/>
            <a:ext cx="8424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19. Solicitar inspección final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Solicite una inspección externa del sistema, si es necesario.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Firmar </a:t>
            </a:r>
            <a:r>
              <a:rPr lang="es-ES" sz="1600" dirty="0">
                <a:latin typeface="Arial" pitchFamily="34" charset="0"/>
                <a:cs typeface="Arial" pitchFamily="34" charset="0"/>
              </a:rPr>
              <a:t>el documento de instalación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(de los instaladores), el boletín de instalación (documento oficial) o similar. 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BDD25B4-FE56-4A4A-8BCB-9CF8C4C7F2DF}"/>
              </a:ext>
            </a:extLst>
          </p:cNvPr>
          <p:cNvGrpSpPr/>
          <p:nvPr/>
        </p:nvGrpSpPr>
        <p:grpSpPr>
          <a:xfrm>
            <a:off x="180002" y="2680384"/>
            <a:ext cx="8783997" cy="3525283"/>
            <a:chOff x="180003" y="2680384"/>
            <a:chExt cx="8783997" cy="352528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992495C-BB11-4983-8F27-0B0B3064D969}"/>
                </a:ext>
              </a:extLst>
            </p:cNvPr>
            <p:cNvGrpSpPr/>
            <p:nvPr/>
          </p:nvGrpSpPr>
          <p:grpSpPr>
            <a:xfrm>
              <a:off x="647712" y="2680384"/>
              <a:ext cx="8316288" cy="3525283"/>
              <a:chOff x="647712" y="2680384"/>
              <a:chExt cx="8316288" cy="3525283"/>
            </a:xfrm>
          </p:grpSpPr>
          <p:pic>
            <p:nvPicPr>
              <p:cNvPr id="5" name="Picture 4">
                <a:extLst>
                  <a:ext uri="{FF2B5EF4-FFF2-40B4-BE49-F238E27FC236}">
                    <a16:creationId xmlns:a16="http://schemas.microsoft.com/office/drawing/2014/main" id="{6B4603FE-C664-4B21-ACCF-46294BC3BA2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prstClr val="black"/>
                  <a:srgbClr val="D9C3A5">
                    <a:tint val="50000"/>
                    <a:satMod val="180000"/>
                  </a:srgbClr>
                </a:duotone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saturation sat="0"/>
                        </a14:imgEffect>
                      </a14:imgLayer>
                    </a14:imgProps>
                  </a:ext>
                </a:extLst>
              </a:blip>
              <a:stretch>
                <a:fillRect/>
              </a:stretch>
            </p:blipFill>
            <p:spPr>
              <a:xfrm>
                <a:off x="647712" y="2680384"/>
                <a:ext cx="7164288" cy="3444138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A26BFB8E-5E95-455C-AD97-4A55569CAB1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grayscl/>
              </a:blip>
              <a:stretch>
                <a:fillRect/>
              </a:stretch>
            </p:blipFill>
            <p:spPr>
              <a:xfrm>
                <a:off x="7318442" y="4293001"/>
                <a:ext cx="1645558" cy="1912666"/>
              </a:xfrm>
              <a:prstGeom prst="rect">
                <a:avLst/>
              </a:prstGeom>
              <a:ln>
                <a:solidFill>
                  <a:schemeClr val="dk1">
                    <a:shade val="50000"/>
                  </a:schemeClr>
                </a:solidFill>
              </a:ln>
            </p:spPr>
          </p:pic>
        </p:grp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357BDB0-9C22-4E7D-AC0A-DC1BE9377225}"/>
                </a:ext>
              </a:extLst>
            </p:cNvPr>
            <p:cNvSpPr/>
            <p:nvPr/>
          </p:nvSpPr>
          <p:spPr>
            <a:xfrm rot="16200000">
              <a:off x="-1357401" y="4217788"/>
              <a:ext cx="3444139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/>
              <a:r>
                <a:rPr lang="es-ES" dirty="0"/>
                <a:t>Ejemplo de formulario de encargo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9513095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4A7912-1410-4EFC-BB56-EB6A18F19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6. Instalación Fase VI. Servicio y mantenimiento del sistema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7725758-99BA-411D-B45F-5C6BACE7937B}"/>
              </a:ext>
            </a:extLst>
          </p:cNvPr>
          <p:cNvSpPr/>
          <p:nvPr/>
        </p:nvSpPr>
        <p:spPr>
          <a:xfrm>
            <a:off x="252000" y="1557000"/>
            <a:ext cx="871200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20. Garantizar el cumplimiento de las normas de seguridad. 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En trabajos de servicio y mantenimiento.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21.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Realizar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el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mantenimiento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programado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Por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empresas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instaladoras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400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habilitadas</a:t>
            </a:r>
            <a:r>
              <a:rPr lang="en-U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BB6862-2FA0-45F7-B733-7A47A197872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3492000" y="2327854"/>
            <a:ext cx="5269592" cy="3837146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EE1F335-C0BB-45D0-84AC-13666DC839FA}"/>
              </a:ext>
            </a:extLst>
          </p:cNvPr>
          <p:cNvSpPr/>
          <p:nvPr/>
        </p:nvSpPr>
        <p:spPr>
          <a:xfrm>
            <a:off x="252000" y="5157000"/>
            <a:ext cx="3141260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dirty="0"/>
              <a:t>Ejemplo de lista de control para el mantenimiento preventivo de un ACS solar</a:t>
            </a:r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D7A458A-F555-44E4-BCA5-5799D97639E6}"/>
              </a:ext>
            </a:extLst>
          </p:cNvPr>
          <p:cNvSpPr/>
          <p:nvPr/>
        </p:nvSpPr>
        <p:spPr>
          <a:xfrm>
            <a:off x="-252000" y="2326012"/>
            <a:ext cx="3816000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(Sistemas grandes y legalizados) Mantenimiento preventivo periódico y pruebas de eficiencia del sistema según normativa. "Libro de instalación" o documento similar para su inspección.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(Sistemas pequeños) Mantenimiento preventivo según recomendaciones del fabricante.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58845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AE58D4-3918-4411-8B4D-FCF2F4CCBA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6. Instalación Fase VI. Servicio y mantenimiento del sistema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7D5B046-2429-4938-A2A2-CA80935590F4}"/>
              </a:ext>
            </a:extLst>
          </p:cNvPr>
          <p:cNvSpPr/>
          <p:nvPr/>
        </p:nvSpPr>
        <p:spPr>
          <a:xfrm>
            <a:off x="180000" y="1413000"/>
            <a:ext cx="47520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22. Solucionar problemas y reparar el sistema</a:t>
            </a: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Identificar síntomas de fallo, diagnosticar fallos y realizar intervenciones de reparación.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Mantener el historial de fallos e intervenciones de reparación del sistema.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Utilizar la experiencia acumulada para la eficiencia de los trabajos de reparación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23. Desmontar el sistema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Ponga el sistema fuera de servicio temporal o definitivamente.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Actuar de acuerdo con las recomendaciones de los fabricantes.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Actuar de acuerdo con la legislación de tratamiento de residuos</a:t>
            </a:r>
            <a:r>
              <a:rPr lang="en-U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43C7B8B-7662-4F0D-9AD9-50FE912D620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rgbClr val="D9C3A5">
                <a:tint val="50000"/>
                <a:satMod val="180000"/>
              </a:srgbClr>
            </a:duotone>
          </a:blip>
          <a:stretch>
            <a:fillRect/>
          </a:stretch>
        </p:blipFill>
        <p:spPr>
          <a:xfrm>
            <a:off x="5004000" y="1579371"/>
            <a:ext cx="3854012" cy="4464000"/>
          </a:xfrm>
          <a:prstGeom prst="rect">
            <a:avLst/>
          </a:prstGeom>
          <a:ln>
            <a:solidFill>
              <a:schemeClr val="dk1">
                <a:shade val="50000"/>
              </a:schemeClr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D14A879-D999-471F-9D0F-83B690B5FAF2}"/>
              </a:ext>
            </a:extLst>
          </p:cNvPr>
          <p:cNvSpPr/>
          <p:nvPr/>
        </p:nvSpPr>
        <p:spPr>
          <a:xfrm>
            <a:off x="1908000" y="5382383"/>
            <a:ext cx="3024000" cy="92333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s-ES" dirty="0"/>
              <a:t>Ejemplo de una tabla de solución de problemas para el mantenimiento de ACS solar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432432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Fin de la </a:t>
            </a:r>
            <a:r>
              <a:rPr lang="en-US" dirty="0" err="1"/>
              <a:t>unidad</a:t>
            </a:r>
            <a:endParaRPr lang="el-GR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ES" dirty="0"/>
              <a:t>Unidad 1.4. SISTEMAS DE MEDICIÓN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07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Objetivos</a:t>
            </a:r>
            <a:r>
              <a:rPr lang="en-US" b="1" dirty="0"/>
              <a:t> de la </a:t>
            </a:r>
            <a:r>
              <a:rPr lang="en-US" b="1" dirty="0" err="1"/>
              <a:t>unidad</a:t>
            </a:r>
            <a:endParaRPr lang="el-GR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261758" y="1628774"/>
            <a:ext cx="8280000" cy="4248225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es-ES" sz="1600" dirty="0">
                <a:latin typeface="Arial" pitchFamily="34" charset="0"/>
                <a:cs typeface="Arial" pitchFamily="34" charset="0"/>
              </a:rPr>
              <a:t>Al final de esta unidad serás capaz de: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pPr lvl="1">
              <a:buFont typeface="+mj-lt"/>
              <a:buAutoNum type="arabicPeriod"/>
            </a:pPr>
            <a:r>
              <a:rPr lang="es-ES" b="1" dirty="0"/>
              <a:t>Identificar las etapas que componen el ciclo de vida del sistema solar térmico.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Identificar el proceso de trabajo de instalación del sistema de energía solar térmica en general.</a:t>
            </a:r>
          </a:p>
          <a:p>
            <a:pPr lvl="1">
              <a:buFont typeface="+mj-lt"/>
              <a:buAutoNum type="arabicPeriod"/>
            </a:pPr>
            <a:r>
              <a:rPr lang="es-ES" b="1" dirty="0"/>
              <a:t>Caracterizar las fases de instalación del sistema ACS solar y el trabajo de los instaladores solares en lo que se refiere a las tareas de trabajo más destacadas:</a:t>
            </a:r>
          </a:p>
          <a:p>
            <a:pPr lvl="2"/>
            <a:r>
              <a:rPr lang="es-ES" b="1" dirty="0"/>
              <a:t>Preparación para la instalación.</a:t>
            </a:r>
          </a:p>
          <a:p>
            <a:pPr lvl="2"/>
            <a:r>
              <a:rPr lang="es-ES" b="1" dirty="0"/>
              <a:t>Evaluación del lugar de instalación.</a:t>
            </a:r>
          </a:p>
          <a:p>
            <a:pPr lvl="2"/>
            <a:r>
              <a:rPr lang="es-ES" b="1" dirty="0"/>
              <a:t>Planificación de la instalación del sistema.</a:t>
            </a:r>
          </a:p>
          <a:p>
            <a:pPr lvl="2"/>
            <a:r>
              <a:rPr lang="es-ES" b="1" dirty="0"/>
              <a:t>Construcción del sistema</a:t>
            </a:r>
          </a:p>
          <a:p>
            <a:pPr lvl="2"/>
            <a:r>
              <a:rPr lang="es-ES" b="1" dirty="0"/>
              <a:t>Puesta en marcha del sistema.</a:t>
            </a:r>
          </a:p>
          <a:p>
            <a:pPr lvl="2"/>
            <a:r>
              <a:rPr lang="es-ES" b="1" dirty="0"/>
              <a:t>Servicio y mantenimiento del sistema.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6512642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D2E6210-F288-4A09-AC23-8E31F41EDC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1. Aproximación al ciclo de vida del sistema solar térmico</a:t>
            </a:r>
            <a:endParaRPr lang="es-ES" dirty="0"/>
          </a:p>
        </p:txBody>
      </p:sp>
      <p:pic>
        <p:nvPicPr>
          <p:cNvPr id="6" name="Picture 5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D497386D-ED50-420E-9DAE-2F686B68E1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421000"/>
            <a:ext cx="8640000" cy="3423158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06C19FD-33A5-4C5B-894A-A7B904E82A55}"/>
              </a:ext>
            </a:extLst>
          </p:cNvPr>
          <p:cNvSpPr/>
          <p:nvPr/>
        </p:nvSpPr>
        <p:spPr>
          <a:xfrm>
            <a:off x="432916" y="1701000"/>
            <a:ext cx="730708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Desarrollo y utilización de sistemas térmicos (solares) en edificios en un entorno regulado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241402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C5C668-45E8-4EB7-98D2-47E2429CD0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0000" y="0"/>
            <a:ext cx="5986800" cy="1124744"/>
          </a:xfrm>
        </p:spPr>
        <p:txBody>
          <a:bodyPr>
            <a:normAutofit fontScale="90000"/>
          </a:bodyPr>
          <a:lstStyle/>
          <a:p>
            <a:br>
              <a:rPr lang="en-US" b="1" dirty="0"/>
            </a:br>
            <a:r>
              <a:rPr lang="es-ES" b="1" dirty="0"/>
              <a:t>1. Aproximación al ciclo de vida del sistema solar térmico</a:t>
            </a:r>
            <a:endParaRPr lang="en-US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09E12605-E8BA-4EA9-A1A8-F3597880A6F9}"/>
              </a:ext>
            </a:extLst>
          </p:cNvPr>
          <p:cNvSpPr/>
          <p:nvPr/>
        </p:nvSpPr>
        <p:spPr>
          <a:xfrm>
            <a:off x="108000" y="1701000"/>
            <a:ext cx="4593356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térmicos (solares) a gran escala</a:t>
            </a:r>
            <a:endParaRPr lang="en-US" b="1" dirty="0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CDD28F64-B4C1-45CF-93F6-0F1C7365A27E}"/>
              </a:ext>
            </a:extLst>
          </p:cNvPr>
          <p:cNvSpPr/>
          <p:nvPr/>
        </p:nvSpPr>
        <p:spPr>
          <a:xfrm>
            <a:off x="4644000" y="1701000"/>
            <a:ext cx="4500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Sistemas térmicos (solares) a pequeña escala</a:t>
            </a:r>
            <a:endParaRPr lang="en-US"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0F39466-E02B-4DE7-AD9B-C2031D7DE7E1}"/>
              </a:ext>
            </a:extLst>
          </p:cNvPr>
          <p:cNvSpPr txBox="1"/>
          <p:nvPr/>
        </p:nvSpPr>
        <p:spPr>
          <a:xfrm>
            <a:off x="324000" y="4477568"/>
            <a:ext cx="4081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Ejemplos</a:t>
            </a:r>
            <a:r>
              <a:rPr lang="en-US" dirty="0"/>
              <a:t>: </a:t>
            </a:r>
            <a:r>
              <a:rPr lang="en-US" dirty="0" err="1"/>
              <a:t>edificios</a:t>
            </a:r>
            <a:r>
              <a:rPr lang="en-US" dirty="0"/>
              <a:t> </a:t>
            </a:r>
            <a:r>
              <a:rPr lang="en-US" dirty="0" err="1"/>
              <a:t>multifamiliares</a:t>
            </a:r>
            <a:r>
              <a:rPr lang="en-US" dirty="0"/>
              <a:t> y </a:t>
            </a:r>
            <a:r>
              <a:rPr lang="en-US" dirty="0" err="1"/>
              <a:t>comerciales</a:t>
            </a:r>
            <a:r>
              <a:rPr lang="en-US" dirty="0"/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Necesitan</a:t>
            </a:r>
            <a:r>
              <a:rPr lang="en-US" dirty="0"/>
              <a:t> ser </a:t>
            </a:r>
            <a:r>
              <a:rPr lang="en-US" dirty="0" err="1"/>
              <a:t>diseñados</a:t>
            </a:r>
            <a:r>
              <a:rPr lang="en-US" dirty="0"/>
              <a:t>, </a:t>
            </a:r>
            <a:r>
              <a:rPr lang="en-US" dirty="0" err="1"/>
              <a:t>proyectados</a:t>
            </a:r>
            <a:r>
              <a:rPr lang="en-US" dirty="0"/>
              <a:t> </a:t>
            </a:r>
            <a:r>
              <a:rPr lang="en-US" dirty="0" err="1"/>
              <a:t>formalmente</a:t>
            </a:r>
            <a:r>
              <a:rPr lang="en-US" dirty="0"/>
              <a:t>, </a:t>
            </a:r>
            <a:r>
              <a:rPr lang="en-US" dirty="0" err="1"/>
              <a:t>instalados</a:t>
            </a:r>
            <a:r>
              <a:rPr lang="en-US" dirty="0"/>
              <a:t>, </a:t>
            </a:r>
            <a:r>
              <a:rPr lang="en-US" dirty="0" err="1"/>
              <a:t>legalizados</a:t>
            </a:r>
            <a:r>
              <a:rPr lang="en-US" dirty="0"/>
              <a:t>, </a:t>
            </a:r>
            <a:r>
              <a:rPr lang="en-US" dirty="0" err="1"/>
              <a:t>administrados</a:t>
            </a:r>
            <a:r>
              <a:rPr lang="en-US" dirty="0"/>
              <a:t> e </a:t>
            </a:r>
            <a:r>
              <a:rPr lang="en-US" dirty="0" err="1"/>
              <a:t>inspeccionados</a:t>
            </a:r>
            <a:r>
              <a:rPr lang="en-US" dirty="0"/>
              <a:t> por </a:t>
            </a:r>
            <a:r>
              <a:rPr lang="en-US" dirty="0" err="1"/>
              <a:t>profesionales</a:t>
            </a:r>
            <a:r>
              <a:rPr lang="en-US" dirty="0"/>
              <a:t> </a:t>
            </a:r>
            <a:r>
              <a:rPr lang="en-US" dirty="0" err="1"/>
              <a:t>autorizados</a:t>
            </a:r>
            <a:r>
              <a:rPr lang="en-US" dirty="0"/>
              <a:t>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29E5F1A-0499-4A7A-B7C7-6D8918DF8518}"/>
              </a:ext>
            </a:extLst>
          </p:cNvPr>
          <p:cNvSpPr txBox="1"/>
          <p:nvPr/>
        </p:nvSpPr>
        <p:spPr>
          <a:xfrm>
            <a:off x="4671992" y="4482674"/>
            <a:ext cx="408173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Ejemplos: casas unifamiliares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dirty="0"/>
              <a:t>No necesitan ser legalizados y a menudo son </a:t>
            </a:r>
            <a:r>
              <a:rPr lang="es-ES" dirty="0" err="1"/>
              <a:t>precalculados</a:t>
            </a:r>
            <a:r>
              <a:rPr lang="es-ES" dirty="0"/>
              <a:t> (kits) y mantenidos por el propietario. Los instaladores autorizados pueden calcularlos e instalarlos.</a:t>
            </a:r>
            <a:endParaRPr lang="en-US" dirty="0"/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0B212A8F-CA71-4885-BFBF-B8EC97D333C1}"/>
              </a:ext>
            </a:extLst>
          </p:cNvPr>
          <p:cNvGrpSpPr/>
          <p:nvPr/>
        </p:nvGrpSpPr>
        <p:grpSpPr>
          <a:xfrm>
            <a:off x="360915" y="2221750"/>
            <a:ext cx="4081731" cy="2143250"/>
            <a:chOff x="360915" y="2293750"/>
            <a:chExt cx="4081731" cy="2143250"/>
          </a:xfrm>
        </p:grpSpPr>
        <p:pic>
          <p:nvPicPr>
            <p:cNvPr id="4" name="Picture 3" descr="A large white building&#10;&#10;Description generated with high confidence">
              <a:extLst>
                <a:ext uri="{FF2B5EF4-FFF2-40B4-BE49-F238E27FC236}">
                  <a16:creationId xmlns:a16="http://schemas.microsoft.com/office/drawing/2014/main" id="{AD132540-CDFF-424B-B474-9E9E943FA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60915" y="2293750"/>
              <a:ext cx="4081731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D0FE7B6-3290-4837-8D71-EE5DB9050DAD}"/>
                </a:ext>
              </a:extLst>
            </p:cNvPr>
            <p:cNvSpPr/>
            <p:nvPr/>
          </p:nvSpPr>
          <p:spPr>
            <a:xfrm>
              <a:off x="360915" y="2293750"/>
              <a:ext cx="2191497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/>
                <a:t>Alta potencia térmica</a:t>
              </a:r>
              <a:endParaRPr lang="en-US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2CCCA31A-ABC4-45D5-A229-6F489E3A41B0}"/>
              </a:ext>
            </a:extLst>
          </p:cNvPr>
          <p:cNvGrpSpPr/>
          <p:nvPr/>
        </p:nvGrpSpPr>
        <p:grpSpPr>
          <a:xfrm>
            <a:off x="5220000" y="2221750"/>
            <a:ext cx="3199377" cy="2143250"/>
            <a:chOff x="5220000" y="2293750"/>
            <a:chExt cx="3199377" cy="2143250"/>
          </a:xfrm>
        </p:grpSpPr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91D950A7-CE69-4641-B48E-AB31FD22B45C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 t="11473"/>
            <a:stretch/>
          </p:blipFill>
          <p:spPr>
            <a:xfrm>
              <a:off x="5220000" y="2293750"/>
              <a:ext cx="3199377" cy="214325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E14E3141-9822-4397-9846-9789BB1D4323}"/>
                </a:ext>
              </a:extLst>
            </p:cNvPr>
            <p:cNvSpPr/>
            <p:nvPr/>
          </p:nvSpPr>
          <p:spPr>
            <a:xfrm>
              <a:off x="6401517" y="4067668"/>
              <a:ext cx="2017860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n-US" dirty="0"/>
                <a:t>Low thermal power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044099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BD48A-D8C6-4155-A4AD-5B1980A398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2. Visión general de los trabajos de instalación</a:t>
            </a: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473766B-B1D1-467D-9E31-2C6E3BDEC7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000" y="1606990"/>
            <a:ext cx="8338007" cy="4486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1520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442EBB-1DD5-465F-8EDE-6DCB5E0E83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Fase de instalación I. Preparación para la instalación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B0F32FA-4118-4F2B-A844-534DC2FD9EE5}"/>
              </a:ext>
            </a:extLst>
          </p:cNvPr>
          <p:cNvSpPr/>
          <p:nvPr/>
        </p:nvSpPr>
        <p:spPr>
          <a:xfrm>
            <a:off x="324000" y="1650559"/>
            <a:ext cx="7848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1. Revisar la documentación del proyecto</a:t>
            </a:r>
            <a:endParaRPr lang="en-US" b="1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B28F9FD-2DF0-451B-9897-99F15A0D32C6}"/>
              </a:ext>
            </a:extLst>
          </p:cNvPr>
          <p:cNvSpPr/>
          <p:nvPr/>
        </p:nvSpPr>
        <p:spPr>
          <a:xfrm>
            <a:off x="612000" y="1989113"/>
            <a:ext cx="8026172" cy="73866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Planos, especificaciones técnicas, presupuestos, listas de materiales, etc. Objetivo: comprensión.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Información del proyecto formalizado (sistemas de ingeniería).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400" dirty="0"/>
              <a:t>Información de los documentos del fabricante para los instaladores (sistemas de diseño empaquetados)</a:t>
            </a:r>
            <a:endParaRPr lang="en-US" sz="1400" dirty="0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0AAE2528-A460-4A85-AEDE-0CAB3ED417F2}"/>
              </a:ext>
            </a:extLst>
          </p:cNvPr>
          <p:cNvGrpSpPr/>
          <p:nvPr/>
        </p:nvGrpSpPr>
        <p:grpSpPr>
          <a:xfrm>
            <a:off x="383495" y="2997000"/>
            <a:ext cx="4655400" cy="3119442"/>
            <a:chOff x="383495" y="2997000"/>
            <a:chExt cx="4655400" cy="3119442"/>
          </a:xfrm>
        </p:grpSpPr>
        <p:grpSp>
          <p:nvGrpSpPr>
            <p:cNvPr id="15" name="Group 14">
              <a:extLst>
                <a:ext uri="{FF2B5EF4-FFF2-40B4-BE49-F238E27FC236}">
                  <a16:creationId xmlns:a16="http://schemas.microsoft.com/office/drawing/2014/main" id="{FE3C997A-A828-4D6F-9D38-21407B58BCB4}"/>
                </a:ext>
              </a:extLst>
            </p:cNvPr>
            <p:cNvGrpSpPr/>
            <p:nvPr/>
          </p:nvGrpSpPr>
          <p:grpSpPr>
            <a:xfrm>
              <a:off x="580453" y="2997000"/>
              <a:ext cx="4458442" cy="3119442"/>
              <a:chOff x="580453" y="2997000"/>
              <a:chExt cx="4458442" cy="3119442"/>
            </a:xfrm>
          </p:grpSpPr>
          <p:pic>
            <p:nvPicPr>
              <p:cNvPr id="14" name="Picture 13">
                <a:extLst>
                  <a:ext uri="{FF2B5EF4-FFF2-40B4-BE49-F238E27FC236}">
                    <a16:creationId xmlns:a16="http://schemas.microsoft.com/office/drawing/2014/main" id="{C159AD23-7016-4E44-AF44-4394D834630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1606785" y="2997000"/>
                <a:ext cx="3432110" cy="2592000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  <p:pic>
            <p:nvPicPr>
              <p:cNvPr id="13" name="Picture 12">
                <a:extLst>
                  <a:ext uri="{FF2B5EF4-FFF2-40B4-BE49-F238E27FC236}">
                    <a16:creationId xmlns:a16="http://schemas.microsoft.com/office/drawing/2014/main" id="{3CE342AD-DFFF-428B-B63E-63A34E47D86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580453" y="3501000"/>
                <a:ext cx="3711594" cy="2615442"/>
              </a:xfrm>
              <a:prstGeom prst="rect">
                <a:avLst/>
              </a:prstGeom>
              <a:ln>
                <a:solidFill>
                  <a:schemeClr val="tx1"/>
                </a:solidFill>
              </a:ln>
            </p:spPr>
          </p:pic>
        </p:grp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D2A16A75-7797-4DED-BCA4-85BC52BDBE45}"/>
                </a:ext>
              </a:extLst>
            </p:cNvPr>
            <p:cNvSpPr/>
            <p:nvPr/>
          </p:nvSpPr>
          <p:spPr>
            <a:xfrm>
              <a:off x="383495" y="5741578"/>
              <a:ext cx="4641142" cy="369332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none">
              <a:spAutoFit/>
            </a:bodyPr>
            <a:lstStyle/>
            <a:p>
              <a:r>
                <a:rPr lang="es-ES" dirty="0"/>
                <a:t>Diseño de un sistema ACS solar de gran tamaño</a:t>
              </a:r>
              <a:endParaRPr lang="en-US" dirty="0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A642ED78-2339-431F-8179-731874401EDB}"/>
              </a:ext>
            </a:extLst>
          </p:cNvPr>
          <p:cNvGrpSpPr/>
          <p:nvPr/>
        </p:nvGrpSpPr>
        <p:grpSpPr>
          <a:xfrm>
            <a:off x="5652000" y="2853482"/>
            <a:ext cx="3271283" cy="3375223"/>
            <a:chOff x="5570697" y="3012686"/>
            <a:chExt cx="3271283" cy="3375223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075D8352-7EB1-4400-B847-E80FA71CDF3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grayscl/>
            </a:blip>
            <a:stretch>
              <a:fillRect/>
            </a:stretch>
          </p:blipFill>
          <p:spPr>
            <a:xfrm>
              <a:off x="5570697" y="3012686"/>
              <a:ext cx="1966518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D8910925-57F6-4522-8FA8-866BF78388F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grayscl/>
            </a:blip>
            <a:stretch>
              <a:fillRect/>
            </a:stretch>
          </p:blipFill>
          <p:spPr>
            <a:xfrm>
              <a:off x="6805546" y="3590910"/>
              <a:ext cx="1758001" cy="2520000"/>
            </a:xfrm>
            <a:prstGeom prst="rect">
              <a:avLst/>
            </a:prstGeom>
            <a:ln>
              <a:solidFill>
                <a:schemeClr val="tx1"/>
              </a:solidFill>
            </a:ln>
          </p:spPr>
        </p:pic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782D93C8-4EC4-42A0-BDC2-9AA36AF58DE7}"/>
                </a:ext>
              </a:extLst>
            </p:cNvPr>
            <p:cNvSpPr/>
            <p:nvPr/>
          </p:nvSpPr>
          <p:spPr>
            <a:xfrm>
              <a:off x="7596000" y="5741578"/>
              <a:ext cx="1245980" cy="646331"/>
            </a:xfrm>
            <a:prstGeom prst="rect">
              <a:avLst/>
            </a:prstGeom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dirty="0"/>
                <a:t>Kit de ACS solar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61625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2E7782-3F93-4162-A790-FED9C7168B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Fase de instalación I. Preparación para la instalación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E45C66E-7A81-4868-A8D9-403E592F1180}"/>
              </a:ext>
            </a:extLst>
          </p:cNvPr>
          <p:cNvSpPr/>
          <p:nvPr/>
        </p:nvSpPr>
        <p:spPr>
          <a:xfrm>
            <a:off x="180000" y="1620533"/>
            <a:ext cx="864445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2. Inspeccione y prepare los materiales</a:t>
            </a:r>
            <a:r>
              <a:rPr lang="es-ES" sz="1400" b="1" dirty="0">
                <a:latin typeface="Arial" pitchFamily="34" charset="0"/>
                <a:cs typeface="Arial" pitchFamily="34" charset="0"/>
              </a:rPr>
              <a:t>. </a:t>
            </a:r>
            <a:r>
              <a:rPr lang="es-ES" sz="1400" dirty="0">
                <a:latin typeface="Arial" pitchFamily="34" charset="0"/>
                <a:cs typeface="Arial" pitchFamily="34" charset="0"/>
              </a:rPr>
              <a:t>Elija, adquiera, inspeccione, prepare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3. Inspeccione y prepare el equipo de protección. 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De acuerdo con el plan de seguridad.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4. Inspeccione y prepare las herramientas. 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La caja de herramientas del instalador solar térmico.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DCC9C94D-6EB5-47BB-8865-86515C0B3A34}"/>
              </a:ext>
            </a:extLst>
          </p:cNvPr>
          <p:cNvPicPr>
            <a:picLocks noChangeAspect="1"/>
          </p:cNvPicPr>
          <p:nvPr/>
        </p:nvPicPr>
        <p:blipFill>
          <a:blip r:embed="rId2">
            <a:grayscl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550" y="2519989"/>
            <a:ext cx="4256901" cy="35010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19B330-314B-49E0-8FB0-CDDA7C02F1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16000" y="2488854"/>
            <a:ext cx="4259148" cy="35694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6773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92D2FA-CCCC-4C8F-8761-B60D365F34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3. Instalación Fase II. Evaluar el lugar de instalación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360D15F-3940-48E7-9757-3FCF30DBA737}"/>
              </a:ext>
            </a:extLst>
          </p:cNvPr>
          <p:cNvSpPr/>
          <p:nvPr/>
        </p:nvSpPr>
        <p:spPr>
          <a:xfrm>
            <a:off x="0" y="1620533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5. Compare el diseño con el sitio. 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Confirme las estimaciones del sistema y las decisiones de diseño.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6. Inspeccione y documente las condiciones existentes. </a:t>
            </a: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 impacto en los trabajos de instalación.</a:t>
            </a:r>
          </a:p>
        </p:txBody>
      </p:sp>
      <p:pic>
        <p:nvPicPr>
          <p:cNvPr id="6" name="Picture 5" descr="A person jumping in the air&#10;&#10;Description generated with high confidence">
            <a:extLst>
              <a:ext uri="{FF2B5EF4-FFF2-40B4-BE49-F238E27FC236}">
                <a16:creationId xmlns:a16="http://schemas.microsoft.com/office/drawing/2014/main" id="{145C1826-90A3-48DE-984C-A680872297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000" y="2275754"/>
            <a:ext cx="3816000" cy="218003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F680AAF-0DC8-497C-B4BA-B44A22754FF6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</a:blip>
          <a:stretch>
            <a:fillRect/>
          </a:stretch>
        </p:blipFill>
        <p:spPr>
          <a:xfrm>
            <a:off x="4284000" y="2275754"/>
            <a:ext cx="4169024" cy="27803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3C0BCCE-F65A-4599-8DF5-12F89DB91A08}"/>
              </a:ext>
            </a:extLst>
          </p:cNvPr>
          <p:cNvSpPr/>
          <p:nvPr/>
        </p:nvSpPr>
        <p:spPr>
          <a:xfrm>
            <a:off x="0" y="4526239"/>
            <a:ext cx="4428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sz="1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area</a:t>
            </a:r>
            <a:r>
              <a:rPr lang="es-E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7. Asegurar el cumplimiento del código</a:t>
            </a:r>
            <a:r>
              <a:rPr lang="en-US" sz="1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Aprobación de los propietarios.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Permisos y licencias de obras.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Código de construcción. Ordenanzas solares.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Reglamento de fontanería.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Reglamento eléctrico.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Otros: certificaciones de la industria.</a:t>
            </a:r>
            <a:endParaRPr lang="en-US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C40BABB6-E1C5-45A3-ACB2-7FF16BDD4A44}"/>
              </a:ext>
            </a:extLst>
          </p:cNvPr>
          <p:cNvSpPr/>
          <p:nvPr/>
        </p:nvSpPr>
        <p:spPr>
          <a:xfrm>
            <a:off x="4068000" y="5085000"/>
            <a:ext cx="48960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en-U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</a:t>
            </a:r>
            <a:r>
              <a:rPr lang="es-ES" sz="16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area</a:t>
            </a: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8. Garantizar el cumplimiento de las normas de seguridad.</a:t>
            </a:r>
            <a:endParaRPr lang="en-US" sz="16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Confirmar y completar el plan de salud y seguridad. Identificar los peligros en el sitio.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295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CA8D1F-9748-4F12-BA2C-D3874703F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b="1" dirty="0"/>
              <a:t>4. Instalación Fase III. Planificar la instalación del sistema</a:t>
            </a:r>
            <a:endParaRPr lang="en-US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C05DC39-F432-4FBC-ACCB-8487395ECAF9}"/>
              </a:ext>
            </a:extLst>
          </p:cNvPr>
          <p:cNvSpPr/>
          <p:nvPr/>
        </p:nvSpPr>
        <p:spPr>
          <a:xfrm>
            <a:off x="180000" y="1557000"/>
            <a:ext cx="8856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s-ES" sz="16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Tarea 9. Instalación del colector o colectores de disposición. </a:t>
            </a:r>
            <a:r>
              <a:rPr lang="es-ES" sz="16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Según el tipo de montaje y el tipo de techo elegido.</a:t>
            </a:r>
            <a:endParaRPr lang="en-US" sz="16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1336C93-5B9A-485C-9AD9-C4E6C432EF0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57317" y="2565000"/>
            <a:ext cx="4028571" cy="34380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1AFF766-9D0B-4B70-875A-B7FDB7E31B7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8112" y="4836591"/>
            <a:ext cx="4213888" cy="132840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F8457F0-3074-4AA2-B6F7-57177378116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06867" y="2132987"/>
            <a:ext cx="4230080" cy="2448013"/>
          </a:xfrm>
          <a:prstGeom prst="rect">
            <a:avLst/>
          </a:prstGeom>
          <a:noFill/>
          <a:ln>
            <a:solidFill>
              <a:schemeClr val="dk1">
                <a:shade val="50000"/>
              </a:schemeClr>
            </a:solidFill>
          </a:ln>
        </p:spPr>
      </p:pic>
    </p:spTree>
    <p:extLst>
      <p:ext uri="{BB962C8B-B14F-4D97-AF65-F5344CB8AC3E}">
        <p14:creationId xmlns:p14="http://schemas.microsoft.com/office/powerpoint/2010/main" val="1890015526"/>
      </p:ext>
    </p:extLst>
  </p:cSld>
  <p:clrMapOvr>
    <a:masterClrMapping/>
  </p:clrMapOvr>
</p:sld>
</file>

<file path=ppt/theme/theme1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4969</TotalTime>
  <Words>1403</Words>
  <Application>Microsoft Office PowerPoint</Application>
  <PresentationFormat>Presentación en pantalla (4:3)</PresentationFormat>
  <Paragraphs>140</Paragraphs>
  <Slides>17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17</vt:i4>
      </vt:variant>
    </vt:vector>
  </HeadingPairs>
  <TitlesOfParts>
    <vt:vector size="21" baseType="lpstr">
      <vt:lpstr>Arial</vt:lpstr>
      <vt:lpstr>Calibri</vt:lpstr>
      <vt:lpstr>Wingdings</vt:lpstr>
      <vt:lpstr>2_Office Theme</vt:lpstr>
      <vt:lpstr>Unidad 1.4. SISTEMAS DE MEDICIÓN</vt:lpstr>
      <vt:lpstr>Objetivos de la unidad</vt:lpstr>
      <vt:lpstr>1. Aproximación al ciclo de vida del sistema solar térmico</vt:lpstr>
      <vt:lpstr> 1. Aproximación al ciclo de vida del sistema solar térmico</vt:lpstr>
      <vt:lpstr>2. Visión general de los trabajos de instalación</vt:lpstr>
      <vt:lpstr>3. Fase de instalación I. Preparación para la instalación</vt:lpstr>
      <vt:lpstr>3. Fase de instalación I. Preparación para la instalación</vt:lpstr>
      <vt:lpstr>3. Instalación Fase II. Evaluar el lugar de instalación</vt:lpstr>
      <vt:lpstr>4. Instalación Fase III. Planificar la instalación del sistema</vt:lpstr>
      <vt:lpstr>4. Instalación Fase III. Planificar la instalación del sistema</vt:lpstr>
      <vt:lpstr>5. Instalación Fase IV. Construir el sistema</vt:lpstr>
      <vt:lpstr>5. Instalación Fase IV. Construir el sistema</vt:lpstr>
      <vt:lpstr>6. Instalación Fase V. Puesta en servicio del sistema</vt:lpstr>
      <vt:lpstr>6. Instalación Fase V. Puesta en servicio del sistema</vt:lpstr>
      <vt:lpstr>6. Instalación Fase VI. Servicio y mantenimiento del sistema</vt:lpstr>
      <vt:lpstr>6. Instalación Fase VI. Servicio y mantenimiento del sistema</vt:lpstr>
      <vt:lpstr>Fin de la unidad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ptsimpoukli</dc:creator>
  <cp:lastModifiedBy>Jesus Mari Gómez</cp:lastModifiedBy>
  <cp:revision>284</cp:revision>
  <cp:lastPrinted>2019-02-26T14:02:32Z</cp:lastPrinted>
  <dcterms:created xsi:type="dcterms:W3CDTF">2017-12-11T10:59:29Z</dcterms:created>
  <dcterms:modified xsi:type="dcterms:W3CDTF">2019-08-20T18:11:48Z</dcterms:modified>
</cp:coreProperties>
</file>