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75" r:id="rId5"/>
    <p:sldId id="274" r:id="rId6"/>
    <p:sldId id="265" r:id="rId7"/>
    <p:sldId id="266" r:id="rId8"/>
    <p:sldId id="267" r:id="rId9"/>
    <p:sldId id="268" r:id="rId10"/>
    <p:sldId id="269" r:id="rId11"/>
    <p:sldId id="273" r:id="rId12"/>
    <p:sldId id="270" r:id="rId13"/>
    <p:sldId id="271" r:id="rId14"/>
    <p:sldId id="272" r:id="rId15"/>
    <p:sldId id="259" r:id="rId16"/>
    <p:sldId id="26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66" autoAdjust="0"/>
  </p:normalViewPr>
  <p:slideViewPr>
    <p:cSldViewPr>
      <p:cViewPr varScale="1">
        <p:scale>
          <a:sx n="111" d="100"/>
          <a:sy n="111" d="100"/>
        </p:scale>
        <p:origin x="16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επεξεργασία των στυλ στυλ του του υποδείγματος</a:t>
            </a:r>
          </a:p>
          <a:p>
            <a:pPr lvl="1"/>
            <a:r>
              <a:rPr lang="el-GR" smtClean="0"/>
              <a:t>Δεύτερου επιπέδου</a:t>
            </a:r>
          </a:p>
          <a:p>
            <a:pPr lvl="2"/>
            <a:r>
              <a:rPr lang="el-GR" smtClean="0"/>
              <a:t>Τρίτου επιπέδου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smtClean="0">
                <a:solidFill>
                  <a:schemeClr val="tx1"/>
                </a:solidFill>
                <a:latin typeface="+mn-lt"/>
                <a:ea typeface="+mn-ea"/>
                <a:cs typeface="+mn-cs"/>
              </a:rPr>
              <a:t>Richtlinien für den Trainer</a:t>
            </a: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Diese ppt-Datei ist eine Vorlage, die von den</a:t>
            </a:r>
            <a:r>
              <a:rPr lang="en-US" sz="1200" kern="1200" baseline="0" dirty="0" smtClean="0">
                <a:solidFill>
                  <a:schemeClr val="tx1"/>
                </a:solidFill>
                <a:latin typeface="+mn-lt"/>
                <a:ea typeface="+mn-ea"/>
                <a:cs typeface="+mn-cs"/>
              </a:rPr>
              <a:t> Anbietern der beruflichen Bildung </a:t>
            </a:r>
            <a:r>
              <a:rPr lang="en-US" sz="1200" kern="1200" dirty="0" smtClean="0">
                <a:solidFill>
                  <a:schemeClr val="tx1"/>
                </a:solidFill>
                <a:latin typeface="+mn-lt"/>
                <a:ea typeface="+mn-ea"/>
                <a:cs typeface="+mn-cs"/>
              </a:rPr>
              <a:t>verwendet werden kann, damit</a:t>
            </a:r>
            <a:r>
              <a:rPr lang="en-US" sz="1200" kern="1200" baseline="0" dirty="0" smtClean="0">
                <a:solidFill>
                  <a:schemeClr val="tx1"/>
                </a:solidFill>
                <a:latin typeface="+mn-lt"/>
                <a:ea typeface="+mn-ea"/>
                <a:cs typeface="+mn-cs"/>
              </a:rPr>
              <a:t> sie das Trainingsmaterial vorbereiten können. </a:t>
            </a:r>
            <a:endParaRPr lang="en-US"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Wir empfehlen </a:t>
            </a:r>
            <a:r>
              <a:rPr lang="en-US" sz="1200" b="1" kern="1200" dirty="0" smtClean="0">
                <a:solidFill>
                  <a:schemeClr val="tx1"/>
                </a:solidFill>
                <a:latin typeface="+mn-lt"/>
                <a:ea typeface="+mn-ea"/>
                <a:cs typeface="+mn-cs"/>
              </a:rPr>
              <a:t>30 bis 40.</a:t>
            </a:r>
            <a:r>
              <a:rPr lang="en-US" sz="1200" b="1" kern="1200" dirty="0" err="1" smtClean="0">
                <a:solidFill>
                  <a:schemeClr val="tx1"/>
                </a:solidFill>
                <a:latin typeface="+mn-lt"/>
                <a:ea typeface="+mn-ea"/>
                <a:cs typeface="+mn-cs"/>
              </a:rPr>
              <a:t> ppt</a:t>
            </a:r>
            <a:r>
              <a:rPr lang="en-US" sz="1200" b="1" kern="1200" dirty="0" smtClean="0">
                <a:solidFill>
                  <a:schemeClr val="tx1"/>
                </a:solidFill>
                <a:latin typeface="+mn-lt"/>
                <a:ea typeface="+mn-ea"/>
                <a:cs typeface="+mn-cs"/>
              </a:rPr>
              <a:t> Folien </a:t>
            </a:r>
            <a:r>
              <a:rPr lang="en-US" sz="1200" kern="1200" dirty="0" smtClean="0">
                <a:solidFill>
                  <a:schemeClr val="tx1"/>
                </a:solidFill>
                <a:latin typeface="+mn-lt"/>
                <a:ea typeface="+mn-ea"/>
                <a:cs typeface="+mn-cs"/>
              </a:rPr>
              <a:t>für eine (1) Stunde des Trainingsprogramms.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 gibt 3 </a:t>
            </a:r>
            <a:r>
              <a:rPr lang="en-US" sz="1200" u="sng" kern="1200" dirty="0" smtClean="0">
                <a:solidFill>
                  <a:schemeClr val="tx1"/>
                </a:solidFill>
                <a:latin typeface="+mn-lt"/>
                <a:ea typeface="+mn-ea"/>
                <a:cs typeface="+mn-cs"/>
              </a:rPr>
              <a:t>vordefinierte Folien, die </a:t>
            </a:r>
            <a:r>
              <a:rPr lang="en-US" sz="1200" kern="1200" dirty="0" smtClean="0">
                <a:solidFill>
                  <a:schemeClr val="tx1"/>
                </a:solidFill>
                <a:latin typeface="+mn-lt"/>
                <a:ea typeface="+mn-ea"/>
                <a:cs typeface="+mn-cs"/>
              </a:rPr>
              <a:t>von Ihnen ausgefüllt werden müssen, mit den Titeln "</a:t>
            </a:r>
            <a:r>
              <a:rPr lang="en-US" sz="1200" b="1" kern="1200" dirty="0" smtClean="0">
                <a:solidFill>
                  <a:schemeClr val="tx1"/>
                </a:solidFill>
                <a:latin typeface="+mn-lt"/>
                <a:ea typeface="+mn-ea"/>
                <a:cs typeface="+mn-cs"/>
              </a:rPr>
              <a:t>Modulziele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Schlussfolgerung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Ende des Moduls</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Das Material sollte in einem bearbeitbaren Format gesendet werden. </a:t>
            </a:r>
            <a:endParaRPr lang="el-GR"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Empfohlene Schriftart: Arial</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Erforderliche Schriftgröße: 16</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Empfohlener Zeilenabstand: 1,5</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Die ppt/pptx-Datei sollte eine klare Struktur und definierte Einheiten sowie eindeutige Slide-Titel aufweisen.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err="1" smtClean="0">
                <a:solidFill>
                  <a:schemeClr val="tx1"/>
                </a:solidFill>
                <a:latin typeface="+mn-lt"/>
                <a:ea typeface="+mn-ea"/>
                <a:cs typeface="+mn-cs"/>
              </a:rPr>
              <a:t>ppt/pptx</a:t>
            </a:r>
            <a:r>
              <a:rPr lang="en-US" sz="1200" kern="1200" dirty="0" smtClean="0">
                <a:solidFill>
                  <a:schemeClr val="tx1"/>
                </a:solidFill>
                <a:latin typeface="+mn-lt"/>
                <a:ea typeface="+mn-ea"/>
                <a:cs typeface="+mn-cs"/>
              </a:rPr>
              <a:t> Folieninhalte sollten die vordefinierten Ränder nicht überschreiten.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Bilder, Diagramme usw. sollten mit einer Beschreibung versehen sein.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185062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134308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139535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339379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2504694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Klicken Sie hier, um Mastertextstile zu bearbeiten.</a:t>
            </a:r>
          </a:p>
          <a:p>
            <a:pPr lvl="1"/>
            <a:r>
              <a:rPr lang="en-US" smtClean="0"/>
              <a:t>Zweite Ebene</a:t>
            </a:r>
          </a:p>
          <a:p>
            <a:pPr lvl="2"/>
            <a:r>
              <a:rPr lang="en-US" smtClean="0"/>
              <a:t>Dritte Ebene</a:t>
            </a:r>
          </a:p>
          <a:p>
            <a:pPr lvl="3"/>
            <a:r>
              <a:rPr lang="en-US" smtClean="0"/>
              <a:t>Vierte Ebene</a:t>
            </a:r>
          </a:p>
          <a:p>
            <a:pPr lvl="4"/>
            <a:r>
              <a:rPr lang="en-US" smtClean="0"/>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smtClean="0">
                <a:latin typeface="Arial" panose="020B0604020202020204" pitchFamily="34" charset="0"/>
                <a:cs typeface="Arial" panose="020B0604020202020204" pitchFamily="34" charset="0"/>
              </a:rPr>
              <a:t>3.2 </a:t>
            </a:r>
            <a:r>
              <a:rPr lang="en-US" dirty="0">
                <a:latin typeface="Arial" panose="020B0604020202020204" pitchFamily="34" charset="0"/>
                <a:cs typeface="Arial" panose="020B0604020202020204" pitchFamily="34" charset="0"/>
              </a:rPr>
              <a:t>Störungsuntersuchung und -behebung</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Block 3: Überwachung und </a:t>
            </a:r>
            <a:r>
              <a:rPr lang="en-US" dirty="0" err="1">
                <a:latin typeface="Arial" panose="020B0604020202020204" pitchFamily="34" charset="0"/>
                <a:cs typeface="Arial" panose="020B0604020202020204" pitchFamily="34" charset="0"/>
              </a:rPr>
              <a:t>Wartung</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vom</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geothermischen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Anlagen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Elektrische Komponenten der Wärmepumpe</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Elektrische Komponenten der Wärmepumpe (Bedieneinheit, Kontrollanzeige, ....) können defekt sein. Je nach Wärmepumpentyp können die Teile einzeln ausgetauscht werden. Oftmals findet der Austausch als </a:t>
            </a:r>
            <a:r>
              <a:rPr lang="en-US" sz="1600" dirty="0" err="1" smtClean="0">
                <a:latin typeface="Arial" panose="020B0604020202020204" pitchFamily="34" charset="0"/>
                <a:cs typeface="Arial" panose="020B0604020202020204" pitchFamily="34" charset="0"/>
              </a:rPr>
              <a:t>Plug'n'</a:t>
            </a:r>
            <a:r>
              <a:rPr lang="en-US" sz="1600" dirty="0" smtClean="0">
                <a:latin typeface="Arial" panose="020B0604020202020204" pitchFamily="34" charset="0"/>
                <a:cs typeface="Arial" panose="020B0604020202020204" pitchFamily="34" charset="0"/>
              </a:rPr>
              <a:t>Play-Modul statt.</a:t>
            </a:r>
          </a:p>
        </p:txBody>
      </p:sp>
    </p:spTree>
    <p:extLst>
      <p:ext uri="{BB962C8B-B14F-4D97-AF65-F5344CB8AC3E}">
        <p14:creationId xmlns:p14="http://schemas.microsoft.com/office/powerpoint/2010/main" val="186126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484784"/>
            <a:ext cx="4392488"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Elektrische Komponenten der Wärmepumpe</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Eine Reparatur des defekten Bauteils ist heute nicht mehr wirtschaftlich möglich, daher wird das gesamte Bauteil ausgetauscht. </a:t>
            </a:r>
          </a:p>
          <a:p>
            <a:pPr marL="0" indent="0">
              <a:lnSpc>
                <a:spcPct val="150000"/>
              </a:lnSpc>
              <a:buNone/>
            </a:pPr>
            <a:r>
              <a:rPr lang="en-US" sz="1600" dirty="0" smtClean="0">
                <a:latin typeface="Arial" panose="020B0604020202020204" pitchFamily="34" charset="0"/>
                <a:cs typeface="Arial" panose="020B0604020202020204" pitchFamily="34" charset="0"/>
              </a:rPr>
              <a:t>Der Hersteller informiert Sie über die Möglichkeiten, welche Komponenten als Ersatzteile verfügbar sind und wie der Austausch durchgeführt wird.</a:t>
            </a:r>
          </a:p>
        </p:txBody>
      </p:sp>
      <p:pic>
        <p:nvPicPr>
          <p:cNvPr id="4" name="Picture 2" descr="Printed Circuit Board with many electrical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564904"/>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6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122912"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Komponenten des Kältemittelkreislaufs</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Die Komponenten des Kältemittelkreislaufs sind die Komponenten, die spezifisch für eine Wärmepumpe sind. Bei einem Defekt im Kältemittelkreislauf (Verdichter, Wärmetauscher, Expansionsventil oder Kältemittelleitungen) ergeben sich folgende Probleme.</a:t>
            </a:r>
          </a:p>
        </p:txBody>
      </p:sp>
      <p:pic>
        <p:nvPicPr>
          <p:cNvPr id="4" name="Picture 2" descr="Scroll compressor with a drive device for compression of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76674"/>
            <a:ext cx="32194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2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Komponenten des Kältemittelkreislaufs</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Installateure (Klempner) dürfen nicht am Kältemittelkreislauf arbeiten. Hierfür sind kompetente Spezialisten (Hersteller von Kälteanlagen) erforderlich, die entsprechend zertifiziert sind.</a:t>
            </a:r>
          </a:p>
          <a:p>
            <a:pPr marL="0" indent="0">
              <a:lnSpc>
                <a:spcPct val="150000"/>
              </a:lnSpc>
              <a:buNone/>
            </a:pPr>
            <a:r>
              <a:rPr lang="en-US" sz="1600" dirty="0" smtClean="0">
                <a:latin typeface="Arial" panose="020B0604020202020204" pitchFamily="34" charset="0"/>
                <a:cs typeface="Arial" panose="020B0604020202020204" pitchFamily="34" charset="0"/>
              </a:rPr>
              <a:t>Vor Arbeiten am Kältemittelkreislauf muss </a:t>
            </a:r>
            <a:r>
              <a:rPr lang="en-US" sz="1600" dirty="0" err="1" smtClean="0">
                <a:latin typeface="Arial" panose="020B0604020202020204" pitchFamily="34" charset="0"/>
                <a:cs typeface="Arial" panose="020B0604020202020204" pitchFamily="34" charset="0"/>
              </a:rPr>
              <a:t>dieser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entleert</a:t>
            </a:r>
            <a:r>
              <a:rPr lang="en-US" sz="1600" dirty="0" smtClean="0">
                <a:latin typeface="Arial" panose="020B0604020202020204" pitchFamily="34" charset="0"/>
                <a:cs typeface="Arial" panose="020B0604020202020204" pitchFamily="34" charset="0"/>
              </a:rPr>
              <a:t> werden - das Kältemittel muss gesammelt werden. Nach Abschluss der Arbeiten muss der Kältemittelkreislauf wieder befüllt werden.</a:t>
            </a:r>
          </a:p>
          <a:p>
            <a:pPr marL="0" indent="0">
              <a:lnSpc>
                <a:spcPct val="150000"/>
              </a:lnSpc>
              <a:buNone/>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6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Komponenten des Kältemittelkreislaufs</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Aufgrund dieses Problems stellt sich immer die Frage, ob eine Reparatur bei Defekten im Kältemittelkreislauf wirtschaftlich ist. Je nach Alter der Wärmepumpe kann es sinnvoller sein, die gesamte Einheit auszutauschen.</a:t>
            </a:r>
          </a:p>
          <a:p>
            <a:pPr marL="0" indent="0">
              <a:lnSpc>
                <a:spcPct val="150000"/>
              </a:lnSpc>
              <a:buNone/>
            </a:pPr>
            <a:endParaRPr lang="en-US" sz="16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88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Fazit</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Sie haben nun das Modul "Störungsuntersuchung und -behebung" abgeschlossen und sind in der Lage</a:t>
            </a:r>
            <a:r>
              <a:rPr lang="en-US" sz="1600" dirty="0" smtClean="0">
                <a:latin typeface="Arial" panose="020B0604020202020204" pitchFamily="34" charset="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häufigsten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Fehler</a:t>
            </a:r>
            <a:r>
              <a:rPr lang="en-US" sz="1600" dirty="0">
                <a:latin typeface="Arial" panose="020B0604020202020204" pitchFamily="34" charset="0"/>
                <a:cs typeface="Arial" panose="020B0604020202020204" pitchFamily="34" charset="0"/>
              </a:rPr>
              <a:t> und </a:t>
            </a:r>
            <a:r>
              <a:rPr lang="en-US" sz="1600" dirty="0" err="1" smtClean="0">
                <a:latin typeface="Arial" panose="020B0604020202020204" pitchFamily="34" charset="0"/>
                <a:cs typeface="Arial" panose="020B0604020202020204" pitchFamily="34" charset="0"/>
              </a:rPr>
              <a:t>Fehlfunktionen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kennen</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z</a:t>
            </a:r>
            <a:r>
              <a:rPr lang="en-US" sz="1600" dirty="0" err="1" smtClean="0">
                <a:latin typeface="Arial" panose="020B0604020202020204" pitchFamily="34" charset="0"/>
                <a:cs typeface="Arial" panose="020B0604020202020204" pitchFamily="34" charset="0"/>
              </a:rPr>
              <a:t>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wissen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wie</a:t>
            </a:r>
            <a:r>
              <a:rPr lang="en-US" sz="1600" dirty="0">
                <a:latin typeface="Arial" panose="020B0604020202020204" pitchFamily="34" charset="0"/>
                <a:cs typeface="Arial" panose="020B0604020202020204" pitchFamily="34" charset="0"/>
              </a:rPr>
              <a:t> man </a:t>
            </a:r>
            <a:r>
              <a:rPr lang="en-US" sz="1600" dirty="0" err="1">
                <a:latin typeface="Arial" panose="020B0604020202020204" pitchFamily="34" charset="0"/>
                <a:cs typeface="Arial" panose="020B0604020202020204" pitchFamily="34" charset="0"/>
              </a:rPr>
              <a:t>systematisch</a:t>
            </a:r>
            <a:r>
              <a:rPr lang="en-US" sz="1600" dirty="0">
                <a:latin typeface="Arial" panose="020B0604020202020204" pitchFamily="34" charset="0"/>
                <a:cs typeface="Arial" panose="020B0604020202020204" pitchFamily="34" charset="0"/>
              </a:rPr>
              <a:t> auf </a:t>
            </a:r>
            <a:r>
              <a:rPr lang="en-US" sz="1600" dirty="0" err="1">
                <a:latin typeface="Arial" panose="020B0604020202020204" pitchFamily="34" charset="0"/>
                <a:cs typeface="Arial" panose="020B0604020202020204" pitchFamily="34" charset="0"/>
              </a:rPr>
              <a:t>Fehlfunktionen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untersucht</a:t>
            </a:r>
            <a:r>
              <a:rPr lang="en-US" sz="1600" dirty="0">
                <a:latin typeface="Arial" panose="020B0604020202020204" pitchFamily="34" charset="0"/>
                <a:cs typeface="Arial" panose="020B0604020202020204" pitchFamily="34" charset="0"/>
              </a:rPr>
              <a:t>.</a:t>
            </a:r>
          </a:p>
          <a:p>
            <a:pPr>
              <a:lnSpc>
                <a:spcPct val="150000"/>
              </a:lnSpc>
              <a:buAutoNum type="arabicPeriod"/>
            </a:pPr>
            <a:r>
              <a:rPr lang="en-US" sz="1600" dirty="0" err="1">
                <a:latin typeface="Arial" panose="020B0604020202020204" pitchFamily="34" charset="0"/>
                <a:cs typeface="Arial" panose="020B0604020202020204" pitchFamily="34" charset="0"/>
              </a:rPr>
              <a:t>Lösungen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Fehlfunktionen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finden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defekte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reparieren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a:p>
            <a:pPr marL="0" indent="0">
              <a:buNone/>
            </a:pPr>
            <a:endParaRPr lang="el-GR" sz="1600" dirty="0"/>
          </a:p>
        </p:txBody>
      </p:sp>
    </p:spTree>
    <p:extLst>
      <p:ext uri="{BB962C8B-B14F-4D97-AF65-F5344CB8AC3E}">
        <p14:creationId xmlns:p14="http://schemas.microsoft.com/office/powerpoint/2010/main" val="3709239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Ende der </a:t>
            </a:r>
            <a:r>
              <a:rPr lang="en-US" dirty="0" smtClean="0">
                <a:latin typeface="Arial" panose="020B0604020202020204" pitchFamily="34" charset="0"/>
                <a:cs typeface="Arial" panose="020B0604020202020204" pitchFamily="34" charset="0"/>
              </a:rPr>
              <a:t>Einheit</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3.2 </a:t>
            </a:r>
            <a:r>
              <a:rPr lang="en-US" dirty="0">
                <a:latin typeface="Arial" panose="020B0604020202020204" pitchFamily="34" charset="0"/>
                <a:cs typeface="Arial" panose="020B0604020202020204" pitchFamily="34" charset="0"/>
              </a:rPr>
              <a:t>Störungsuntersuchung und -behebung</a:t>
            </a:r>
          </a:p>
        </p:txBody>
      </p:sp>
    </p:spTree>
    <p:extLst>
      <p:ext uri="{BB962C8B-B14F-4D97-AF65-F5344CB8AC3E}">
        <p14:creationId xmlns:p14="http://schemas.microsoft.com/office/powerpoint/2010/main" val="12922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Modulziele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a:latin typeface="Arial" panose="020B0604020202020204" pitchFamily="34" charset="0"/>
                <a:cs typeface="Arial" panose="020B0604020202020204" pitchFamily="34" charset="0"/>
              </a:rPr>
              <a:t>Willkommen im Modul: "Störungsuntersuchung und -behebung".</a:t>
            </a:r>
            <a:endParaRPr lang="el-GR" sz="1600"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Am </a:t>
            </a:r>
            <a:r>
              <a:rPr lang="en-US" sz="1600" dirty="0">
                <a:latin typeface="Arial" panose="020B0604020202020204" pitchFamily="34" charset="0"/>
                <a:cs typeface="Arial" panose="020B0604020202020204" pitchFamily="34" charset="0"/>
              </a:rPr>
              <a:t>Ende dieses </a:t>
            </a:r>
            <a:r>
              <a:rPr lang="en-US" sz="1600" dirty="0" err="1">
                <a:latin typeface="Arial" panose="020B0604020202020204" pitchFamily="34" charset="0"/>
                <a:cs typeface="Arial" panose="020B0604020202020204" pitchFamily="34" charset="0"/>
              </a:rPr>
              <a:t>Moduls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die häufigsten Fehler und Fehlfunktionen kennen</a:t>
            </a:r>
          </a:p>
          <a:p>
            <a:pPr>
              <a:lnSpc>
                <a:spcPct val="150000"/>
              </a:lnSpc>
              <a:buAutoNum type="arabicPeriod"/>
            </a:pPr>
            <a:r>
              <a:rPr lang="en-US" sz="1600" dirty="0" smtClean="0">
                <a:latin typeface="Arial" panose="020B0604020202020204" pitchFamily="34" charset="0"/>
                <a:cs typeface="Arial" panose="020B0604020202020204" pitchFamily="34" charset="0"/>
              </a:rPr>
              <a:t>wissen, wie </a:t>
            </a:r>
            <a:r>
              <a:rPr lang="en-US" sz="1600" dirty="0">
                <a:latin typeface="Arial" panose="020B0604020202020204" pitchFamily="34" charset="0"/>
                <a:cs typeface="Arial" panose="020B0604020202020204" pitchFamily="34" charset="0"/>
              </a:rPr>
              <a:t>man systematisch auf Fehlfunktionen untersucht.</a:t>
            </a:r>
          </a:p>
          <a:p>
            <a:pPr>
              <a:lnSpc>
                <a:spcPct val="150000"/>
              </a:lnSpc>
              <a:buAutoNum type="arabicPeriod"/>
            </a:pPr>
            <a:r>
              <a:rPr lang="en-US" sz="1600" dirty="0">
                <a:latin typeface="Arial" panose="020B0604020202020204" pitchFamily="34" charset="0"/>
                <a:cs typeface="Arial" panose="020B0604020202020204" pitchFamily="34" charset="0"/>
              </a:rPr>
              <a:t>Lösungen für </a:t>
            </a:r>
            <a:r>
              <a:rPr lang="en-US" sz="1600" dirty="0" err="1">
                <a:latin typeface="Arial" panose="020B0604020202020204" pitchFamily="34" charset="0"/>
                <a:cs typeface="Arial" panose="020B0604020202020204" pitchFamily="34" charset="0"/>
              </a:rPr>
              <a:t>Fehlfunktionen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finden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smtClean="0">
                <a:latin typeface="Arial" panose="020B0604020202020204" pitchFamily="34" charset="0"/>
                <a:cs typeface="Arial" panose="020B0604020202020204" pitchFamily="34" charset="0"/>
              </a:rPr>
              <a:t>defekte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reparieren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smtClean="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Der </a:t>
            </a:r>
            <a:r>
              <a:rPr lang="en-US" sz="1600" dirty="0">
                <a:latin typeface="Arial" panose="020B0604020202020204" pitchFamily="34" charset="0"/>
                <a:cs typeface="Arial" panose="020B0604020202020204" pitchFamily="34" charset="0"/>
              </a:rPr>
              <a:t>Übergang zwischen der Wartung eines Systems und der Reparatur defekter Teile ist fließend.</a:t>
            </a:r>
          </a:p>
          <a:p>
            <a:pPr marL="0" indent="0">
              <a:lnSpc>
                <a:spcPct val="150000"/>
              </a:lnSpc>
              <a:buNone/>
            </a:pPr>
            <a:r>
              <a:rPr lang="en-US" sz="1600" dirty="0">
                <a:latin typeface="Arial" panose="020B0604020202020204" pitchFamily="34" charset="0"/>
                <a:cs typeface="Arial" panose="020B0604020202020204" pitchFamily="34" charset="0"/>
              </a:rPr>
              <a:t>Unit 3.1 beschreibt die Verfahren zur Wartung und Fehlersuche. Es ist auch zu beachten, dass die Herstelleranleitungen und der Fehlerspeicher der Wärmepumpe wichtige Informationen liefern. Dies gilt auch uneingeschränkt für Reparaturen.</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Viele Reparaturen sind geräte- und herstellerspezifisch. Eine genaue "Anleitung" ist daher an dieser Stelle nicht möglich.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In der praktischen Phase dieses </a:t>
            </a:r>
            <a:r>
              <a:rPr lang="en-US" sz="1600" dirty="0" err="1" smtClean="0">
                <a:latin typeface="Arial" panose="020B0604020202020204" pitchFamily="34" charset="0"/>
                <a:cs typeface="Arial" panose="020B0604020202020204" pitchFamily="34" charset="0"/>
              </a:rPr>
              <a:t>Moduls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wird die Reparatur anhand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bestimmten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Modells geschult.</a:t>
            </a:r>
          </a:p>
        </p:txBody>
      </p:sp>
    </p:spTree>
    <p:extLst>
      <p:ext uri="{BB962C8B-B14F-4D97-AF65-F5344CB8AC3E}">
        <p14:creationId xmlns:p14="http://schemas.microsoft.com/office/powerpoint/2010/main" val="51097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eigentlichen Komponenten der Wärmepumpe sind nicht sehr reparaturintensiv. Defekte oder defekte Teile sind relativ selten. Die folgenden Komponenten oder Funktionsgruppen können defekt sein und müssen repariert werden: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Temperatursensoren, z.B. für die Außentemperaturregelung</a:t>
            </a:r>
          </a:p>
          <a:p>
            <a:pPr marL="0" indent="0">
              <a:lnSpc>
                <a:spcPct val="150000"/>
              </a:lnSpc>
              <a:buNone/>
            </a:pPr>
            <a:r>
              <a:rPr lang="en-US" sz="1600" dirty="0">
                <a:latin typeface="Arial" panose="020B0604020202020204" pitchFamily="34" charset="0"/>
                <a:cs typeface="Arial" panose="020B0604020202020204" pitchFamily="34" charset="0"/>
              </a:rPr>
              <a:t>- Die Umwälzpumpe für Sole</a:t>
            </a:r>
          </a:p>
          <a:p>
            <a:pPr marL="0" indent="0">
              <a:lnSpc>
                <a:spcPct val="150000"/>
              </a:lnSpc>
              <a:buNone/>
            </a:pPr>
            <a:r>
              <a:rPr lang="en-US" sz="1600" dirty="0">
                <a:latin typeface="Arial" panose="020B0604020202020204" pitchFamily="34" charset="0"/>
                <a:cs typeface="Arial" panose="020B0604020202020204" pitchFamily="34" charset="0"/>
              </a:rPr>
              <a:t>- Ventile und Armaturen</a:t>
            </a:r>
          </a:p>
          <a:p>
            <a:pPr marL="0" indent="0">
              <a:lnSpc>
                <a:spcPct val="150000"/>
              </a:lnSpc>
              <a:buNone/>
            </a:pPr>
            <a:r>
              <a:rPr lang="en-US" sz="1600" dirty="0">
                <a:latin typeface="Arial" panose="020B0604020202020204" pitchFamily="34" charset="0"/>
                <a:cs typeface="Arial" panose="020B0604020202020204" pitchFamily="34" charset="0"/>
              </a:rPr>
              <a:t>- elektrische Komponenten der Wärmepumpe (Bedieneinheit, Kontrollanzeige, </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77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err="1" smtClean="0">
                <a:latin typeface="Arial" panose="020B0604020202020204" pitchFamily="34" charset="0"/>
                <a:cs typeface="Arial" panose="020B0604020202020204" pitchFamily="34" charset="0"/>
              </a:rPr>
              <a:t>Komponenten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des </a:t>
            </a:r>
            <a:r>
              <a:rPr lang="en-US" sz="1600" dirty="0" err="1" smtClean="0">
                <a:latin typeface="Arial" panose="020B0604020202020204" pitchFamily="34" charset="0"/>
                <a:cs typeface="Arial" panose="020B0604020202020204" pitchFamily="34" charset="0"/>
              </a:rPr>
              <a:t>Kältemittelkreislaufs</a:t>
            </a:r>
            <a:endParaRPr lang="en-US" sz="1600" dirty="0" smtClean="0">
              <a:latin typeface="Arial" panose="020B0604020202020204" pitchFamily="34" charset="0"/>
              <a:cs typeface="Arial" panose="020B0604020202020204" pitchFamily="34" charset="0"/>
            </a:endParaRPr>
          </a:p>
          <a:p>
            <a:pPr lvl="1">
              <a:lnSpc>
                <a:spcPct val="150000"/>
              </a:lnSpc>
              <a:buFontTx/>
              <a:buChar char="-"/>
            </a:pPr>
            <a:r>
              <a:rPr lang="en-US" sz="1600" dirty="0" err="1" smtClean="0">
                <a:latin typeface="Arial" panose="020B0604020202020204" pitchFamily="34" charset="0"/>
                <a:cs typeface="Arial" panose="020B0604020202020204" pitchFamily="34" charset="0"/>
              </a:rPr>
              <a:t>Verdichter</a:t>
            </a:r>
            <a:endParaRPr lang="en-US" sz="1600" dirty="0">
              <a:latin typeface="Arial" panose="020B0604020202020204" pitchFamily="34" charset="0"/>
              <a:cs typeface="Arial" panose="020B0604020202020204" pitchFamily="34" charset="0"/>
            </a:endParaRPr>
          </a:p>
          <a:p>
            <a:pPr lvl="1">
              <a:lnSpc>
                <a:spcPct val="150000"/>
              </a:lnSpc>
              <a:buFontTx/>
              <a:buChar char="-"/>
            </a:pPr>
            <a:r>
              <a:rPr lang="en-US" sz="1600" dirty="0" smtClean="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beiden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Wärmetauscher</a:t>
            </a:r>
            <a:endParaRPr lang="en-US" sz="1600" dirty="0" smtClean="0">
              <a:latin typeface="Arial" panose="020B0604020202020204" pitchFamily="34" charset="0"/>
              <a:cs typeface="Arial" panose="020B0604020202020204" pitchFamily="34" charset="0"/>
            </a:endParaRPr>
          </a:p>
          <a:p>
            <a:pPr lvl="1">
              <a:lnSpc>
                <a:spcPct val="150000"/>
              </a:lnSpc>
              <a:buFontTx/>
              <a:buChar char="-"/>
            </a:pPr>
            <a:r>
              <a:rPr lang="en-US" sz="1600" dirty="0" err="1" smtClean="0">
                <a:latin typeface="Arial" panose="020B0604020202020204" pitchFamily="34" charset="0"/>
                <a:cs typeface="Arial" panose="020B0604020202020204" pitchFamily="34" charset="0"/>
              </a:rPr>
              <a:t>Expansionsventil</a:t>
            </a:r>
            <a:endParaRPr lang="en-US" sz="1600" dirty="0" smtClean="0">
              <a:latin typeface="Arial" panose="020B0604020202020204" pitchFamily="34" charset="0"/>
              <a:cs typeface="Arial" panose="020B0604020202020204" pitchFamily="34" charset="0"/>
            </a:endParaRPr>
          </a:p>
          <a:p>
            <a:pPr lvl="1">
              <a:lnSpc>
                <a:spcPct val="150000"/>
              </a:lnSpc>
              <a:buFontTx/>
              <a:buChar char="-"/>
            </a:pPr>
            <a:r>
              <a:rPr lang="en-US" sz="1600" dirty="0" err="1" smtClean="0">
                <a:latin typeface="Arial" panose="020B0604020202020204" pitchFamily="34" charset="0"/>
                <a:cs typeface="Arial" panose="020B0604020202020204" pitchFamily="34" charset="0"/>
              </a:rPr>
              <a:t>Temperaturfühler</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70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915000"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Temperaturfühler</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Sensoren zur Steuerung der Wärmepumpe können defekt sein. Defekte Teile werden ersetzt. </a:t>
            </a:r>
          </a:p>
          <a:p>
            <a:pPr marL="0" indent="0">
              <a:lnSpc>
                <a:spcPct val="150000"/>
              </a:lnSpc>
              <a:buNone/>
            </a:pPr>
            <a:r>
              <a:rPr lang="de-DE" sz="1600" dirty="0">
                <a:latin typeface="Arial" panose="020B0604020202020204" pitchFamily="34" charset="0"/>
                <a:cs typeface="Arial" panose="020B0604020202020204" pitchFamily="34" charset="0"/>
              </a:rPr>
              <a:t>Verwenden Sie nur geeignete Ersatzteile, die vom Hersteller zugelassen und mit der Wärmepumpe kompatibel sind.</a:t>
            </a:r>
          </a:p>
          <a:p>
            <a:pPr marL="0" indent="0">
              <a:lnSpc>
                <a:spcPct val="150000"/>
              </a:lnSpc>
              <a:buNone/>
            </a:pPr>
            <a:r>
              <a:rPr lang="en-US" sz="1600" dirty="0" smtClean="0">
                <a:latin typeface="Arial" panose="020B0604020202020204" pitchFamily="34" charset="0"/>
                <a:cs typeface="Arial" panose="020B0604020202020204" pitchFamily="34" charset="0"/>
              </a:rPr>
              <a:t>Die Installation erfolgt gemäß den Angaben des Herstellers und der Montageanleitung.</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smtClean="0">
              <a:latin typeface="Arial" panose="020B0604020202020204" pitchFamily="34" charset="0"/>
              <a:cs typeface="Arial" panose="020B0604020202020204" pitchFamily="34" charset="0"/>
            </a:endParaRPr>
          </a:p>
        </p:txBody>
      </p:sp>
      <p:pic>
        <p:nvPicPr>
          <p:cNvPr id="4" name="Picture 2" descr="Celsius and fahrenheit meteorology thermometers set."/>
          <p:cNvPicPr>
            <a:picLocks noChangeAspect="1" noChangeArrowheads="1"/>
          </p:cNvPicPr>
          <p:nvPr/>
        </p:nvPicPr>
        <p:blipFill rotWithShape="1">
          <a:blip r:embed="rId3">
            <a:extLst>
              <a:ext uri="{28A0092B-C50C-407E-A947-70E740481C1C}">
                <a14:useLocalDpi xmlns:a14="http://schemas.microsoft.com/office/drawing/2010/main" val="0"/>
              </a:ext>
            </a:extLst>
          </a:blip>
          <a:srcRect l="16800" t="4825" r="12641" b="274"/>
          <a:stretch/>
        </p:blipFill>
        <p:spPr bwMode="auto">
          <a:xfrm>
            <a:off x="6282248" y="1412776"/>
            <a:ext cx="2843808" cy="404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1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Soleumwälzpumpe</a:t>
            </a:r>
          </a:p>
          <a:p>
            <a:pPr marL="0" indent="0">
              <a:lnSpc>
                <a:spcPct val="150000"/>
              </a:lnSpc>
              <a:buNone/>
            </a:pP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Die Soleumwälzpumpe wird oft in der Wärmepumpe installiert. Wenn die Pumpe defekt ist, muss sie ausgetauscht werden. Achten Sie auf </a:t>
            </a:r>
            <a:r>
              <a:rPr lang="en-US" sz="1600" dirty="0" err="1" smtClean="0">
                <a:latin typeface="Arial" panose="020B0604020202020204" pitchFamily="34" charset="0"/>
                <a:cs typeface="Arial" panose="020B0604020202020204" pitchFamily="34" charset="0"/>
              </a:rPr>
              <a:t>Folgendes</a:t>
            </a:r>
            <a:r>
              <a:rPr lang="en-US" sz="1600" dirty="0" smtClean="0">
                <a:latin typeface="Arial" panose="020B0604020202020204" pitchFamily="34" charset="0"/>
                <a:cs typeface="Arial" panose="020B0604020202020204" pitchFamily="34" charset="0"/>
              </a:rPr>
              <a:t>:</a:t>
            </a:r>
          </a:p>
          <a:p>
            <a:pPr>
              <a:lnSpc>
                <a:spcPct val="150000"/>
              </a:lnSpc>
            </a:pPr>
            <a:r>
              <a:rPr lang="en-US" sz="1600" dirty="0" smtClean="0">
                <a:latin typeface="Arial" panose="020B0604020202020204" pitchFamily="34" charset="0"/>
                <a:cs typeface="Arial" panose="020B0604020202020204" pitchFamily="34" charset="0"/>
              </a:rPr>
              <a:t>dass die neue Umwälzpumpe richtig dimensioniert ist und in Abhängigkeit von den Erdwärmesonden den erforderlichen Druck liefern kann. Gleichzeitig darf die Umwälzpumpe nicht überdimensioniert sein, da sie </a:t>
            </a:r>
            <a:r>
              <a:rPr lang="en-US" sz="1600" dirty="0" err="1" smtClean="0">
                <a:latin typeface="Arial" panose="020B0604020202020204" pitchFamily="34" charset="0"/>
                <a:cs typeface="Arial" panose="020B0604020202020204" pitchFamily="34" charset="0"/>
              </a:rPr>
              <a:t>sonst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ineffizient</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wird.</a:t>
            </a:r>
          </a:p>
          <a:p>
            <a:pPr>
              <a:lnSpc>
                <a:spcPct val="150000"/>
              </a:lnSpc>
            </a:pPr>
            <a:r>
              <a:rPr lang="en-US" sz="1600" dirty="0" smtClean="0">
                <a:latin typeface="Arial" panose="020B0604020202020204" pitchFamily="34" charset="0"/>
                <a:cs typeface="Arial" panose="020B0604020202020204" pitchFamily="34" charset="0"/>
              </a:rPr>
              <a:t>dass der </a:t>
            </a:r>
            <a:r>
              <a:rPr lang="en-US" sz="1600" dirty="0" err="1" smtClean="0">
                <a:latin typeface="Arial" panose="020B0604020202020204" pitchFamily="34" charset="0"/>
                <a:cs typeface="Arial" panose="020B0604020202020204" pitchFamily="34" charset="0"/>
              </a:rPr>
              <a:t>Solekreis</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nach dem Pumpenwechsel wieder aufgefüllt wird (siehe Einheit 3.1).</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96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3826768"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Wärmepumpenreparatur</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b="1" dirty="0" smtClean="0">
                <a:latin typeface="Arial" panose="020B0604020202020204" pitchFamily="34" charset="0"/>
                <a:cs typeface="Arial" panose="020B0604020202020204" pitchFamily="34" charset="0"/>
              </a:rPr>
              <a:t>Ventile und Armaturen</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Alle Ventile, Armaturen oder Absperrhähne können defekt oder undicht sein. Die eingebauten Teile unterscheiden sich nicht von anderen Heizungsanlagen. Defekte oder beschädigte Komponenten müssen ersetzt werden.</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smtClean="0">
              <a:latin typeface="Arial" panose="020B0604020202020204" pitchFamily="34" charset="0"/>
              <a:cs typeface="Arial" panose="020B0604020202020204" pitchFamily="34" charset="0"/>
            </a:endParaRPr>
          </a:p>
        </p:txBody>
      </p:sp>
      <p:pic>
        <p:nvPicPr>
          <p:cNvPr id="4" name="Picture 2" descr="Rusty burst pipe spraying water after freezing in w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334" y="233918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5854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848</Words>
  <Application>Microsoft Office PowerPoint</Application>
  <PresentationFormat>Bildschirmpräsentation (4:3)</PresentationFormat>
  <Paragraphs>131</Paragraphs>
  <Slides>16</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Wingdings</vt:lpstr>
      <vt:lpstr>2_Office Theme</vt:lpstr>
      <vt:lpstr>3.2 Störungsuntersuchung und -behebung</vt:lpstr>
      <vt:lpstr>Modulziele</vt:lpstr>
      <vt:lpstr>Einführung</vt:lpstr>
      <vt:lpstr>Einführung</vt:lpstr>
      <vt:lpstr>Einführung</vt:lpstr>
      <vt:lpstr>Einführung</vt:lpstr>
      <vt:lpstr>Einführung</vt:lpstr>
      <vt:lpstr>Einführung</vt:lpstr>
      <vt:lpstr>Einführung</vt:lpstr>
      <vt:lpstr>Einführung</vt:lpstr>
      <vt:lpstr>Einführung</vt:lpstr>
      <vt:lpstr>Einführung</vt:lpstr>
      <vt:lpstr>Einführung</vt:lpstr>
      <vt:lpstr>Einführung</vt:lpstr>
      <vt:lpstr>Fazit</vt:lpstr>
      <vt:lpstr>Ende der Einheit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Windows-Benutzer</cp:lastModifiedBy>
  <cp:revision>39</cp:revision>
  <dcterms:created xsi:type="dcterms:W3CDTF">2017-12-11T10:59:29Z</dcterms:created>
  <dcterms:modified xsi:type="dcterms:W3CDTF">2020-02-04T05:43:54Z</dcterms:modified>
</cp:coreProperties>
</file>