
<file path=[Content_Types].xml><?xml version="1.0" encoding="utf-8"?>
<Types xmlns="http://schemas.openxmlformats.org/package/2006/content-types">
  <Default Extension="png" ContentType="image/png"/>
  <Default Extension="webp" ContentType="image/j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49"/>
  </p:notesMasterIdLst>
  <p:sldIdLst>
    <p:sldId id="256" r:id="rId2"/>
    <p:sldId id="257" r:id="rId3"/>
    <p:sldId id="297" r:id="rId4"/>
    <p:sldId id="339" r:id="rId5"/>
    <p:sldId id="340" r:id="rId6"/>
    <p:sldId id="337" r:id="rId7"/>
    <p:sldId id="335" r:id="rId8"/>
    <p:sldId id="301" r:id="rId9"/>
    <p:sldId id="338" r:id="rId10"/>
    <p:sldId id="341" r:id="rId11"/>
    <p:sldId id="354" r:id="rId12"/>
    <p:sldId id="342" r:id="rId13"/>
    <p:sldId id="343" r:id="rId14"/>
    <p:sldId id="344" r:id="rId15"/>
    <p:sldId id="345" r:id="rId16"/>
    <p:sldId id="346" r:id="rId17"/>
    <p:sldId id="347" r:id="rId18"/>
    <p:sldId id="348" r:id="rId19"/>
    <p:sldId id="349" r:id="rId20"/>
    <p:sldId id="350" r:id="rId21"/>
    <p:sldId id="366" r:id="rId22"/>
    <p:sldId id="367" r:id="rId23"/>
    <p:sldId id="351" r:id="rId24"/>
    <p:sldId id="353" r:id="rId25"/>
    <p:sldId id="336" r:id="rId26"/>
    <p:sldId id="352" r:id="rId27"/>
    <p:sldId id="368" r:id="rId28"/>
    <p:sldId id="355" r:id="rId29"/>
    <p:sldId id="356" r:id="rId30"/>
    <p:sldId id="357" r:id="rId31"/>
    <p:sldId id="358" r:id="rId32"/>
    <p:sldId id="359" r:id="rId33"/>
    <p:sldId id="360" r:id="rId34"/>
    <p:sldId id="361" r:id="rId35"/>
    <p:sldId id="362" r:id="rId36"/>
    <p:sldId id="363" r:id="rId37"/>
    <p:sldId id="364" r:id="rId38"/>
    <p:sldId id="365" r:id="rId39"/>
    <p:sldId id="369" r:id="rId40"/>
    <p:sldId id="370" r:id="rId41"/>
    <p:sldId id="371" r:id="rId42"/>
    <p:sldId id="372" r:id="rId43"/>
    <p:sldId id="373" r:id="rId44"/>
    <p:sldId id="374" r:id="rId45"/>
    <p:sldId id="375" r:id="rId46"/>
    <p:sldId id="376" r:id="rId47"/>
    <p:sldId id="334" r:id="rId48"/>
  </p:sldIdLst>
  <p:sldSz cx="9144000" cy="6858000" type="screen4x3"/>
  <p:notesSz cx="6799263" cy="99314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74" userDrawn="1">
          <p15:clr>
            <a:srgbClr val="A4A3A4"/>
          </p15:clr>
        </p15:guide>
        <p15:guide id="2" pos="52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ús Rosel Martínez" initials="JRM" lastIdx="2" clrIdx="0">
    <p:extLst>
      <p:ext uri="{19B8F6BF-5375-455C-9EA6-DF929625EA0E}">
        <p15:presenceInfo xmlns:p15="http://schemas.microsoft.com/office/powerpoint/2012/main" userId="f1f0e823a184ee9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99" autoAdjust="0"/>
    <p:restoredTop sz="96120" autoAdjust="0"/>
  </p:normalViewPr>
  <p:slideViewPr>
    <p:cSldViewPr>
      <p:cViewPr varScale="1">
        <p:scale>
          <a:sx n="92" d="100"/>
          <a:sy n="92" d="100"/>
        </p:scale>
        <p:origin x="1368" y="90"/>
      </p:cViewPr>
      <p:guideLst>
        <p:guide orient="horz" pos="3974"/>
        <p:guide pos="522"/>
      </p:guideLst>
    </p:cSldViewPr>
  </p:slideViewPr>
  <p:notesTextViewPr>
    <p:cViewPr>
      <p:scale>
        <a:sx n="3" d="2"/>
        <a:sy n="3" d="2"/>
      </p:scale>
      <p:origin x="0" y="0"/>
    </p:cViewPr>
  </p:notesTextViewPr>
  <p:sorterViewPr>
    <p:cViewPr>
      <p:scale>
        <a:sx n="100" d="100"/>
        <a:sy n="100" d="100"/>
      </p:scale>
      <p:origin x="0" y="0"/>
    </p:cViewPr>
  </p:sorterViewPr>
  <p:gridSpacing cx="72000" cy="72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8" y="0"/>
            <a:ext cx="2946347" cy="496570"/>
          </a:xfrm>
          <a:prstGeom prst="rect">
            <a:avLst/>
          </a:prstGeom>
        </p:spPr>
        <p:txBody>
          <a:bodyPr vert="horz" lIns="91397" tIns="45706" rIns="91397" bIns="45706" rtlCol="0"/>
          <a:lstStyle>
            <a:lvl1pPr algn="l">
              <a:defRPr sz="1200"/>
            </a:lvl1pPr>
          </a:lstStyle>
          <a:p>
            <a:endParaRPr lang="el-GR"/>
          </a:p>
        </p:txBody>
      </p:sp>
      <p:sp>
        <p:nvSpPr>
          <p:cNvPr id="3" name="2 - Θέση ημερομηνίας"/>
          <p:cNvSpPr>
            <a:spLocks noGrp="1"/>
          </p:cNvSpPr>
          <p:nvPr>
            <p:ph type="dt" idx="1"/>
          </p:nvPr>
        </p:nvSpPr>
        <p:spPr>
          <a:xfrm>
            <a:off x="3851350" y="0"/>
            <a:ext cx="2946347" cy="496570"/>
          </a:xfrm>
          <a:prstGeom prst="rect">
            <a:avLst/>
          </a:prstGeom>
        </p:spPr>
        <p:txBody>
          <a:bodyPr vert="horz" lIns="91397" tIns="45706" rIns="91397" bIns="45706" rtlCol="0"/>
          <a:lstStyle>
            <a:lvl1pPr algn="r">
              <a:defRPr sz="1200"/>
            </a:lvl1pPr>
          </a:lstStyle>
          <a:p>
            <a:fld id="{E62C10A0-F87B-4BFF-AD3A-8310E448460F}" type="datetimeFigureOut">
              <a:rPr lang="el-GR" smtClean="0"/>
              <a:pPr/>
              <a:t>26/11/2019</a:t>
            </a:fld>
            <a:endParaRPr lang="el-GR"/>
          </a:p>
        </p:txBody>
      </p:sp>
      <p:sp>
        <p:nvSpPr>
          <p:cNvPr id="4" name="3 - Θέση εικόνας διαφάνειας"/>
          <p:cNvSpPr>
            <a:spLocks noGrp="1" noRot="1" noChangeAspect="1"/>
          </p:cNvSpPr>
          <p:nvPr>
            <p:ph type="sldImg" idx="2"/>
          </p:nvPr>
        </p:nvSpPr>
        <p:spPr>
          <a:xfrm>
            <a:off x="917575" y="744538"/>
            <a:ext cx="4964113" cy="3724275"/>
          </a:xfrm>
          <a:prstGeom prst="rect">
            <a:avLst/>
          </a:prstGeom>
          <a:noFill/>
          <a:ln w="12700">
            <a:solidFill>
              <a:prstClr val="black"/>
            </a:solidFill>
          </a:ln>
        </p:spPr>
        <p:txBody>
          <a:bodyPr vert="horz" lIns="91397" tIns="45706" rIns="91397" bIns="45706" rtlCol="0" anchor="ctr"/>
          <a:lstStyle/>
          <a:p>
            <a:endParaRPr lang="el-GR"/>
          </a:p>
        </p:txBody>
      </p:sp>
      <p:sp>
        <p:nvSpPr>
          <p:cNvPr id="5" name="4 - Θέση σημειώσεων"/>
          <p:cNvSpPr>
            <a:spLocks noGrp="1"/>
          </p:cNvSpPr>
          <p:nvPr>
            <p:ph type="body" sz="quarter" idx="3"/>
          </p:nvPr>
        </p:nvSpPr>
        <p:spPr>
          <a:xfrm>
            <a:off x="679927" y="4717416"/>
            <a:ext cx="5439410" cy="4469130"/>
          </a:xfrm>
          <a:prstGeom prst="rect">
            <a:avLst/>
          </a:prstGeom>
        </p:spPr>
        <p:txBody>
          <a:bodyPr vert="horz" lIns="91397" tIns="45706" rIns="91397" bIns="45706"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8" y="9433107"/>
            <a:ext cx="2946347" cy="496570"/>
          </a:xfrm>
          <a:prstGeom prst="rect">
            <a:avLst/>
          </a:prstGeom>
        </p:spPr>
        <p:txBody>
          <a:bodyPr vert="horz" lIns="91397" tIns="45706" rIns="91397" bIns="45706"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51350" y="9433107"/>
            <a:ext cx="2946347" cy="496570"/>
          </a:xfrm>
          <a:prstGeom prst="rect">
            <a:avLst/>
          </a:prstGeom>
        </p:spPr>
        <p:txBody>
          <a:bodyPr vert="horz" lIns="91397" tIns="45706" rIns="91397" bIns="45706" rtlCol="0" anchor="b"/>
          <a:lstStyle>
            <a:lvl1pPr algn="r">
              <a:defRPr sz="1200"/>
            </a:lvl1pPr>
          </a:lstStyle>
          <a:p>
            <a:fld id="{D51933F7-9C1D-42A8-B27F-F697341C8CBF}" type="slidenum">
              <a:rPr lang="el-GR" smtClean="0"/>
              <a:pPr/>
              <a:t>‹#›</a:t>
            </a:fld>
            <a:endParaRPr lang="el-GR"/>
          </a:p>
        </p:txBody>
      </p:sp>
    </p:spTree>
    <p:extLst>
      <p:ext uri="{BB962C8B-B14F-4D97-AF65-F5344CB8AC3E}">
        <p14:creationId xmlns:p14="http://schemas.microsoft.com/office/powerpoint/2010/main" val="789471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D51933F7-9C1D-42A8-B27F-F697341C8CBF}" type="slidenum">
              <a:rPr lang="el-GR" smtClean="0"/>
              <a:pPr/>
              <a:t>1</a:t>
            </a:fld>
            <a:endParaRPr lang="el-GR"/>
          </a:p>
        </p:txBody>
      </p:sp>
    </p:spTree>
    <p:extLst>
      <p:ext uri="{BB962C8B-B14F-4D97-AF65-F5344CB8AC3E}">
        <p14:creationId xmlns:p14="http://schemas.microsoft.com/office/powerpoint/2010/main" val="2170917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u="sng" dirty="0"/>
              <a:t>Guidelines for the Trainer</a:t>
            </a:r>
          </a:p>
          <a:p>
            <a:endParaRPr lang="el-GR" dirty="0"/>
          </a:p>
          <a:p>
            <a:r>
              <a:rPr lang="en-US" dirty="0"/>
              <a:t>This .</a:t>
            </a:r>
            <a:r>
              <a:rPr lang="en-US" dirty="0" err="1"/>
              <a:t>ppt</a:t>
            </a:r>
            <a:r>
              <a:rPr lang="en-US" dirty="0"/>
              <a:t> file is a template to be used from VET providers in order for them to prepare the training material. </a:t>
            </a:r>
          </a:p>
          <a:p>
            <a:endParaRPr lang="el-GR" dirty="0"/>
          </a:p>
          <a:p>
            <a:r>
              <a:rPr lang="en-US" dirty="0"/>
              <a:t>We suggest </a:t>
            </a:r>
            <a:r>
              <a:rPr lang="en-US" b="1" dirty="0"/>
              <a:t>30 up to 40 .</a:t>
            </a:r>
            <a:r>
              <a:rPr lang="en-US" b="1" dirty="0" err="1"/>
              <a:t>ppt</a:t>
            </a:r>
            <a:r>
              <a:rPr lang="en-US" b="1" dirty="0"/>
              <a:t> slides </a:t>
            </a:r>
            <a:r>
              <a:rPr lang="en-US" dirty="0"/>
              <a:t>for one (1) hour of the training program. </a:t>
            </a:r>
            <a:endParaRPr lang="el-GR" dirty="0"/>
          </a:p>
          <a:p>
            <a:endParaRPr lang="en-US" dirty="0"/>
          </a:p>
          <a:p>
            <a:r>
              <a:rPr lang="en-US" dirty="0"/>
              <a:t>There are 3 </a:t>
            </a:r>
            <a:r>
              <a:rPr lang="en-US" u="sng" dirty="0"/>
              <a:t>predefined slides </a:t>
            </a:r>
            <a:r>
              <a:rPr lang="en-US" dirty="0"/>
              <a:t>to be filled in by you, entitled “</a:t>
            </a:r>
            <a:r>
              <a:rPr lang="en-US" b="1" dirty="0"/>
              <a:t>Module Objectives</a:t>
            </a:r>
            <a:r>
              <a:rPr lang="en-US" dirty="0"/>
              <a:t>”, “</a:t>
            </a:r>
            <a:r>
              <a:rPr lang="en-US" b="1" dirty="0"/>
              <a:t>Conclusion</a:t>
            </a:r>
            <a:r>
              <a:rPr lang="en-US" dirty="0"/>
              <a:t>”, “</a:t>
            </a:r>
            <a:r>
              <a:rPr lang="en-US" b="1" dirty="0"/>
              <a:t>End of module</a:t>
            </a:r>
            <a:r>
              <a:rPr lang="en-US" dirty="0"/>
              <a:t>”. </a:t>
            </a:r>
            <a:endParaRPr lang="el-GR" dirty="0"/>
          </a:p>
          <a:p>
            <a:endParaRPr lang="en-US" dirty="0"/>
          </a:p>
          <a:p>
            <a:pPr lvl="0"/>
            <a:r>
              <a:rPr lang="en-US" dirty="0"/>
              <a:t>Material should be sent in editable format. </a:t>
            </a:r>
            <a:endParaRPr lang="el-GR" dirty="0"/>
          </a:p>
          <a:p>
            <a:pPr lvl="0"/>
            <a:endParaRPr lang="en-US" dirty="0"/>
          </a:p>
          <a:p>
            <a:pPr lvl="0">
              <a:buFont typeface="Wingdings" pitchFamily="2" charset="2"/>
              <a:buChar char="§"/>
            </a:pPr>
            <a:r>
              <a:rPr lang="en-US" dirty="0"/>
              <a:t>Suggested font: Arial</a:t>
            </a:r>
            <a:endParaRPr lang="el-GR" dirty="0"/>
          </a:p>
          <a:p>
            <a:pPr lvl="0">
              <a:buFont typeface="Wingdings" pitchFamily="2" charset="2"/>
              <a:buChar char="§"/>
            </a:pPr>
            <a:r>
              <a:rPr lang="en-US" dirty="0"/>
              <a:t>Required font size: 16</a:t>
            </a:r>
            <a:endParaRPr lang="el-GR" dirty="0"/>
          </a:p>
          <a:p>
            <a:pPr lvl="0">
              <a:buFont typeface="Wingdings" pitchFamily="2" charset="2"/>
              <a:buChar char="§"/>
            </a:pPr>
            <a:r>
              <a:rPr lang="en-US" dirty="0"/>
              <a:t>Suggested line spacing: 1,5</a:t>
            </a:r>
            <a:endParaRPr lang="el-GR" dirty="0"/>
          </a:p>
          <a:p>
            <a:pPr lvl="0">
              <a:buFont typeface="Wingdings" pitchFamily="2" charset="2"/>
              <a:buChar char="§"/>
            </a:pPr>
            <a:r>
              <a:rPr lang="en-US" dirty="0" err="1"/>
              <a:t>ppt</a:t>
            </a:r>
            <a:r>
              <a:rPr lang="en-US" dirty="0"/>
              <a:t>/</a:t>
            </a:r>
            <a:r>
              <a:rPr lang="en-US" dirty="0" err="1"/>
              <a:t>pptx</a:t>
            </a:r>
            <a:r>
              <a:rPr lang="en-US" dirty="0"/>
              <a:t> file should have a clear structure and defined units and unique slide titles</a:t>
            </a:r>
            <a:endParaRPr lang="el-GR" dirty="0"/>
          </a:p>
          <a:p>
            <a:pPr lvl="0">
              <a:buFont typeface="Wingdings" pitchFamily="2" charset="2"/>
              <a:buChar char="§"/>
            </a:pPr>
            <a:r>
              <a:rPr lang="en-US" dirty="0" err="1"/>
              <a:t>ppt</a:t>
            </a:r>
            <a:r>
              <a:rPr lang="en-US" dirty="0"/>
              <a:t>/</a:t>
            </a:r>
            <a:r>
              <a:rPr lang="en-US" dirty="0" err="1"/>
              <a:t>pptx</a:t>
            </a:r>
            <a:r>
              <a:rPr lang="en-US" dirty="0"/>
              <a:t> slide contents should not exceed the predefined margins</a:t>
            </a:r>
            <a:endParaRPr lang="el-GR" dirty="0"/>
          </a:p>
          <a:p>
            <a:pPr lvl="0">
              <a:buFont typeface="Wingdings" pitchFamily="2" charset="2"/>
              <a:buChar char="§"/>
            </a:pPr>
            <a:r>
              <a:rPr lang="en-US" dirty="0"/>
              <a:t>Images, diagrams etc should be accompanied with a description</a:t>
            </a:r>
            <a:endParaRPr lang="el-GR" dirty="0"/>
          </a:p>
          <a:p>
            <a:pPr lvl="0">
              <a:buFont typeface="Wingdings" pitchFamily="2" charset="2"/>
              <a:buChar char="§"/>
            </a:pPr>
            <a:r>
              <a:rPr lang="en-US" dirty="0"/>
              <a:t>If you want to include comprehension questions (multiple choice, multiple responses, true/false, matching etc.) to enhance users’ understanding of the theory, you should embody them in the </a:t>
            </a:r>
            <a:r>
              <a:rPr lang="en-US" dirty="0" err="1"/>
              <a:t>ppt</a:t>
            </a:r>
            <a:r>
              <a:rPr lang="en-US" dirty="0"/>
              <a:t>/</a:t>
            </a:r>
            <a:r>
              <a:rPr lang="en-US" dirty="0" err="1"/>
              <a:t>pptx</a:t>
            </a:r>
            <a:r>
              <a:rPr lang="en-US" dirty="0"/>
              <a:t> file.</a:t>
            </a:r>
            <a:endParaRPr lang="el-GR" dirty="0"/>
          </a:p>
          <a:p>
            <a:pPr lvl="0">
              <a:buFont typeface="Wingdings" pitchFamily="2" charset="2"/>
              <a:buChar char="§"/>
            </a:pPr>
            <a:r>
              <a:rPr lang="en-US" dirty="0"/>
              <a:t>Questions that will be used for self assessment and final assessment quizzes should follow a predefined format that will be sent from SQLearn in an .</a:t>
            </a:r>
            <a:r>
              <a:rPr lang="en-US" dirty="0" err="1"/>
              <a:t>xls</a:t>
            </a:r>
            <a:r>
              <a:rPr lang="en-US" dirty="0"/>
              <a:t> file</a:t>
            </a:r>
            <a:endParaRPr lang="el-GR" dirty="0"/>
          </a:p>
          <a:p>
            <a:endParaRPr lang="el-GR" dirty="0"/>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pPr/>
              <a:t>2</a:t>
            </a:fld>
            <a:endParaRPr lang="el-GR"/>
          </a:p>
        </p:txBody>
      </p:sp>
    </p:spTree>
    <p:extLst>
      <p:ext uri="{BB962C8B-B14F-4D97-AF65-F5344CB8AC3E}">
        <p14:creationId xmlns:p14="http://schemas.microsoft.com/office/powerpoint/2010/main" val="21345535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95936" y="1988840"/>
            <a:ext cx="4822304" cy="1470025"/>
          </a:xfrm>
        </p:spPr>
        <p:txBody>
          <a:bodyPr anchor="b">
            <a:normAutofit/>
          </a:bodyPr>
          <a:lstStyle>
            <a:lvl1pPr algn="r">
              <a:defRPr sz="2800"/>
            </a:lvl1pPr>
          </a:lstStyle>
          <a:p>
            <a:r>
              <a:rPr lang="en-US" dirty="0"/>
              <a:t>Click to edit Master title style</a:t>
            </a:r>
            <a:endParaRPr lang="el-GR" dirty="0"/>
          </a:p>
        </p:txBody>
      </p:sp>
      <p:sp>
        <p:nvSpPr>
          <p:cNvPr id="3" name="Subtitle 2"/>
          <p:cNvSpPr>
            <a:spLocks noGrp="1"/>
          </p:cNvSpPr>
          <p:nvPr>
            <p:ph type="subTitle" idx="1"/>
          </p:nvPr>
        </p:nvSpPr>
        <p:spPr>
          <a:xfrm>
            <a:off x="4572000" y="3573016"/>
            <a:ext cx="4248472" cy="1752600"/>
          </a:xfrm>
        </p:spPr>
        <p:txBody>
          <a:bodyPr>
            <a:normAutofit/>
          </a:bodyPr>
          <a:lstStyle>
            <a:lvl1pPr marL="0" indent="0" algn="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l-GR" dirty="0"/>
          </a:p>
        </p:txBody>
      </p:sp>
    </p:spTree>
    <p:extLst>
      <p:ext uri="{BB962C8B-B14F-4D97-AF65-F5344CB8AC3E}">
        <p14:creationId xmlns:p14="http://schemas.microsoft.com/office/powerpoint/2010/main" val="292613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79712" y="0"/>
            <a:ext cx="6707088" cy="1124744"/>
          </a:xfrm>
        </p:spPr>
        <p:txBody>
          <a:bodyPr>
            <a:normAutofit/>
          </a:bodyPr>
          <a:lstStyle>
            <a:lvl1pPr algn="r">
              <a:defRPr sz="2400"/>
            </a:lvl1pPr>
          </a:lstStyle>
          <a:p>
            <a:r>
              <a:rPr lang="en-US" dirty="0"/>
              <a:t>Click to edit Master title style</a:t>
            </a:r>
            <a:endParaRPr lang="el-GR" dirty="0"/>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Tree>
    <p:extLst>
      <p:ext uri="{BB962C8B-B14F-4D97-AF65-F5344CB8AC3E}">
        <p14:creationId xmlns:p14="http://schemas.microsoft.com/office/powerpoint/2010/main" val="11711275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0A6221-E4EE-4882-A7E2-5D7E7229B80D}" type="slidenum">
              <a:rPr lang="el-GR" smtClean="0"/>
              <a:pPr/>
              <a:t>‹#›</a:t>
            </a:fld>
            <a:endParaRPr lang="el-GR"/>
          </a:p>
        </p:txBody>
      </p:sp>
    </p:spTree>
    <p:extLst>
      <p:ext uri="{BB962C8B-B14F-4D97-AF65-F5344CB8AC3E}">
        <p14:creationId xmlns:p14="http://schemas.microsoft.com/office/powerpoint/2010/main" val="1435590991"/>
      </p:ext>
    </p:extLst>
  </p:cSld>
  <p:clrMap bg1="lt1" tx1="dk1" bg2="lt2" tx2="dk2" accent1="accent1" accent2="accent2" accent3="accent3" accent4="accent4" accent5="accent5" accent6="accent6" hlink="hlink" folHlink="folHlink"/>
  <p:sldLayoutIdLst>
    <p:sldLayoutId id="2147483685" r:id="rId1"/>
    <p:sldLayoutId id="2147483686"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webp"/><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hyperlink" Target="http://exergia.gr/wp-content/uploads/materials-domestic-water.pdf" TargetMode="External"/><Relationship Id="rId3" Type="http://schemas.openxmlformats.org/officeDocument/2006/relationships/hyperlink" Target="https://www.youtube.com/watch?v=Cv8AeYwU8Ho" TargetMode="External"/><Relationship Id="rId7" Type="http://schemas.openxmlformats.org/officeDocument/2006/relationships/hyperlink" Target="https://www.youtube.com/watch?v=GqSMFcwi3NU" TargetMode="External"/><Relationship Id="rId2" Type="http://schemas.openxmlformats.org/officeDocument/2006/relationships/hyperlink" Target="https://www.youtube.com/watch?v=uwo1m1tF_0I" TargetMode="External"/><Relationship Id="rId1" Type="http://schemas.openxmlformats.org/officeDocument/2006/relationships/slideLayout" Target="../slideLayouts/slideLayout2.xml"/><Relationship Id="rId6" Type="http://schemas.openxmlformats.org/officeDocument/2006/relationships/hyperlink" Target="https://www.youtube.com/user/ApricusOz/videos" TargetMode="External"/><Relationship Id="rId5" Type="http://schemas.openxmlformats.org/officeDocument/2006/relationships/hyperlink" Target="https://www.youtube.com/watch?v=Ikp6jBmE6XI" TargetMode="External"/><Relationship Id="rId4" Type="http://schemas.openxmlformats.org/officeDocument/2006/relationships/hyperlink" Target="https://www.youtube.com/watch?v=4hJ5bVqnVNY"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80000" y="1773000"/>
            <a:ext cx="5038240" cy="1685865"/>
          </a:xfrm>
        </p:spPr>
        <p:txBody>
          <a:bodyPr anchor="b">
            <a:normAutofit/>
          </a:bodyPr>
          <a:lstStyle/>
          <a:p>
            <a:r>
              <a:rPr lang="el-GR" b="1" dirty="0" smtClean="0">
                <a:effectLst>
                  <a:outerShdw blurRad="38100" dist="38100" dir="2700000" algn="tl">
                    <a:srgbClr val="000000">
                      <a:alpha val="43137"/>
                    </a:srgbClr>
                  </a:outerShdw>
                </a:effectLst>
              </a:rPr>
              <a:t>Κεφάλαιο</a:t>
            </a:r>
            <a:r>
              <a:rPr lang="en-US" b="1" dirty="0" smtClean="0">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2.2.</a:t>
            </a:r>
            <a:br>
              <a:rPr lang="en-US" b="1" dirty="0">
                <a:effectLst>
                  <a:outerShdw blurRad="38100" dist="38100" dir="2700000" algn="tl">
                    <a:srgbClr val="000000">
                      <a:alpha val="43137"/>
                    </a:srgbClr>
                  </a:outerShdw>
                </a:effectLst>
              </a:rPr>
            </a:br>
            <a:r>
              <a:rPr lang="el-GR" b="1" dirty="0">
                <a:effectLst>
                  <a:outerShdw blurRad="38100" dist="38100" dir="2700000" algn="tl">
                    <a:srgbClr val="000000">
                      <a:alpha val="43137"/>
                    </a:srgbClr>
                  </a:outerShdw>
                </a:effectLst>
              </a:rPr>
              <a:t>ΑΠΟΘΗΚΕΥΣΗ ΘΕΡΜΟΤΗΤΑΣ</a:t>
            </a:r>
            <a:r>
              <a:rPr lang="en-US" b="1" dirty="0">
                <a:effectLst>
                  <a:outerShdw blurRad="38100" dist="38100" dir="2700000" algn="tl">
                    <a:srgbClr val="000000">
                      <a:alpha val="43137"/>
                    </a:srgbClr>
                  </a:outerShdw>
                </a:effectLst>
              </a:rPr>
              <a:t>. </a:t>
            </a:r>
            <a:r>
              <a:rPr lang="el-GR" b="1" dirty="0">
                <a:effectLst>
                  <a:outerShdw blurRad="38100" dist="38100" dir="2700000" algn="tl">
                    <a:srgbClr val="000000">
                      <a:alpha val="43137"/>
                    </a:srgbClr>
                  </a:outerShdw>
                </a:effectLst>
              </a:rPr>
              <a:t>ΒΑΣΙΚΕΣ ΕΝΝΟΙΕΣ</a:t>
            </a:r>
          </a:p>
        </p:txBody>
      </p:sp>
      <p:sp>
        <p:nvSpPr>
          <p:cNvPr id="3" name="Subtitle 2"/>
          <p:cNvSpPr>
            <a:spLocks noGrp="1"/>
          </p:cNvSpPr>
          <p:nvPr>
            <p:ph type="subTitle" idx="1"/>
          </p:nvPr>
        </p:nvSpPr>
        <p:spPr/>
        <p:txBody>
          <a:bodyPr/>
          <a:lstStyle/>
          <a:p>
            <a:r>
              <a:rPr lang="el-GR" dirty="0" smtClean="0"/>
              <a:t>Ηλιακά </a:t>
            </a:r>
            <a:r>
              <a:rPr lang="el-GR" dirty="0"/>
              <a:t>θερμικά συστήματα για μονοκατοικίες. </a:t>
            </a:r>
            <a:endParaRPr lang="en-US" dirty="0"/>
          </a:p>
          <a:p>
            <a:endParaRPr lang="el-GR" dirty="0"/>
          </a:p>
        </p:txBody>
      </p:sp>
    </p:spTree>
    <p:extLst>
      <p:ext uri="{BB962C8B-B14F-4D97-AF65-F5344CB8AC3E}">
        <p14:creationId xmlns:p14="http://schemas.microsoft.com/office/powerpoint/2010/main" val="72179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6FBD4E-64A9-4A27-93F6-410DADC4F391}"/>
              </a:ext>
            </a:extLst>
          </p:cNvPr>
          <p:cNvSpPr>
            <a:spLocks noGrp="1"/>
          </p:cNvSpPr>
          <p:nvPr>
            <p:ph type="title"/>
          </p:nvPr>
        </p:nvSpPr>
        <p:spPr/>
        <p:txBody>
          <a:bodyPr/>
          <a:lstStyle/>
          <a:p>
            <a:r>
              <a:rPr lang="en-US" b="1" dirty="0">
                <a:solidFill>
                  <a:prstClr val="black"/>
                </a:solidFill>
                <a:cs typeface="Arial" pitchFamily="34" charset="0"/>
              </a:rPr>
              <a:t>2. </a:t>
            </a:r>
            <a:r>
              <a:rPr lang="el-GR" b="1" dirty="0">
                <a:solidFill>
                  <a:prstClr val="black"/>
                </a:solidFill>
                <a:cs typeface="Arial" pitchFamily="34" charset="0"/>
              </a:rPr>
              <a:t>Κατηγοριοποίηση των ηλιακών δοχείων</a:t>
            </a:r>
            <a:endParaRPr lang="en-US" dirty="0"/>
          </a:p>
        </p:txBody>
      </p:sp>
      <p:sp>
        <p:nvSpPr>
          <p:cNvPr id="4" name="Rectangle 3">
            <a:extLst>
              <a:ext uri="{FF2B5EF4-FFF2-40B4-BE49-F238E27FC236}">
                <a16:creationId xmlns="" xmlns:a16="http://schemas.microsoft.com/office/drawing/2014/main" id="{D02A2405-0E38-416A-A016-C21D933FEB38}"/>
              </a:ext>
            </a:extLst>
          </p:cNvPr>
          <p:cNvSpPr/>
          <p:nvPr/>
        </p:nvSpPr>
        <p:spPr>
          <a:xfrm>
            <a:off x="432916" y="1557000"/>
            <a:ext cx="6011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Δοχεία υπό πίεση</a:t>
            </a:r>
            <a:r>
              <a:rPr lang="en-US" b="1" dirty="0">
                <a:solidFill>
                  <a:prstClr val="black"/>
                </a:solidFill>
                <a:cs typeface="Arial" pitchFamily="34" charset="0"/>
              </a:rPr>
              <a:t>. </a:t>
            </a:r>
            <a:r>
              <a:rPr lang="el-GR" b="1" dirty="0">
                <a:solidFill>
                  <a:prstClr val="black"/>
                </a:solidFill>
                <a:cs typeface="Arial" pitchFamily="34" charset="0"/>
              </a:rPr>
              <a:t>Άμεσης διαμόρφωσης</a:t>
            </a:r>
            <a:endParaRPr lang="en-US" b="1" dirty="0">
              <a:solidFill>
                <a:prstClr val="black"/>
              </a:solidFill>
              <a:cs typeface="Arial" pitchFamily="34" charset="0"/>
            </a:endParaRPr>
          </a:p>
        </p:txBody>
      </p:sp>
      <p:sp>
        <p:nvSpPr>
          <p:cNvPr id="10" name="TextBox 9">
            <a:extLst>
              <a:ext uri="{FF2B5EF4-FFF2-40B4-BE49-F238E27FC236}">
                <a16:creationId xmlns="" xmlns:a16="http://schemas.microsoft.com/office/drawing/2014/main" id="{1955CD14-4D56-42B8-B9FC-40DC91353576}"/>
              </a:ext>
            </a:extLst>
          </p:cNvPr>
          <p:cNvSpPr txBox="1"/>
          <p:nvPr/>
        </p:nvSpPr>
        <p:spPr>
          <a:xfrm>
            <a:off x="641668" y="2030906"/>
            <a:ext cx="4770798" cy="4524315"/>
          </a:xfrm>
          <a:prstGeom prst="rect">
            <a:avLst/>
          </a:prstGeom>
          <a:noFill/>
        </p:spPr>
        <p:txBody>
          <a:bodyPr wrap="square" rtlCol="0">
            <a:spAutoFit/>
          </a:bodyPr>
          <a:lstStyle/>
          <a:p>
            <a:pPr marL="342900" indent="-342900">
              <a:buFont typeface="Wingdings" panose="05000000000000000000" pitchFamily="2" charset="2"/>
              <a:buChar char="§"/>
            </a:pPr>
            <a:r>
              <a:rPr lang="el-GR" sz="1600" dirty="0"/>
              <a:t>Οι δεξαμενές είναι συχνά κατασκευασμένες από χάλυβα με μια εσωτερική επικάλυψη από γυαλί , πέτρα ή </a:t>
            </a:r>
            <a:r>
              <a:rPr lang="en-US" sz="1600" dirty="0"/>
              <a:t>epoxy </a:t>
            </a:r>
            <a:r>
              <a:rPr lang="el-GR" sz="1600" dirty="0"/>
              <a:t>για την προστασία από τη </a:t>
            </a:r>
            <a:r>
              <a:rPr lang="el-GR" sz="1600" b="1" dirty="0"/>
              <a:t>γαλβανική διάβρωση </a:t>
            </a:r>
            <a:r>
              <a:rPr lang="el-GR" sz="1600" dirty="0"/>
              <a:t>π</a:t>
            </a:r>
            <a:r>
              <a:rPr lang="en-US" sz="1600" dirty="0"/>
              <a:t>o</a:t>
            </a:r>
            <a:r>
              <a:rPr lang="el-GR" sz="1600" dirty="0"/>
              <a:t>υ</a:t>
            </a:r>
            <a:r>
              <a:rPr lang="en-US" sz="1600" dirty="0"/>
              <a:t> </a:t>
            </a:r>
            <a:r>
              <a:rPr lang="el-GR" sz="1600" dirty="0"/>
              <a:t>προκαλείται από τη χημεία του νερού</a:t>
            </a:r>
            <a:r>
              <a:rPr lang="en-US" sz="1600" dirty="0"/>
              <a:t> (</a:t>
            </a:r>
            <a:r>
              <a:rPr lang="el-GR" sz="1600" dirty="0"/>
              <a:t>το διαλυμένο οξυγόνο στο νερό γίνεται διαβρωτικό</a:t>
            </a:r>
            <a:r>
              <a:rPr lang="en-US" sz="1600" dirty="0"/>
              <a:t>). </a:t>
            </a:r>
          </a:p>
          <a:p>
            <a:pPr marL="342900" indent="-342900">
              <a:buFont typeface="Wingdings" panose="05000000000000000000" pitchFamily="2" charset="2"/>
              <a:buChar char="§"/>
            </a:pPr>
            <a:r>
              <a:rPr lang="el-GR" sz="1600" dirty="0"/>
              <a:t>Πολλές έχουν εσωτερικά μία ράβδο μαγνησίου ή αλουμινίου για να τραβάνε το οξυγόνο μακριά από το χάλυβα.</a:t>
            </a:r>
            <a:r>
              <a:rPr lang="en-US" sz="1600" dirty="0"/>
              <a:t> </a:t>
            </a:r>
            <a:r>
              <a:rPr lang="el-GR" sz="1600" b="1" dirty="0"/>
              <a:t>Οι δεξαμενές με στρώμα πέτρας, από χαλκό ή ανοξείδωτο ατσάλι δεν απαιτούν ράβδους </a:t>
            </a:r>
            <a:r>
              <a:rPr lang="el-GR" sz="1600" b="1" dirty="0" err="1"/>
              <a:t>ανοδίου</a:t>
            </a:r>
            <a:r>
              <a:rPr lang="el-GR" sz="1600" b="1" dirty="0"/>
              <a:t>. </a:t>
            </a:r>
            <a:r>
              <a:rPr lang="el-GR" sz="1600" dirty="0"/>
              <a:t>Οι ράβδοι πρέπει να αλλάζουν περιοδικά όταν το νερό είναι σκληρό ή υψηλής αγωγιμότητας. </a:t>
            </a:r>
            <a:r>
              <a:rPr lang="en-US" sz="1600" dirty="0"/>
              <a:t> </a:t>
            </a:r>
          </a:p>
          <a:p>
            <a:pPr marL="342900" indent="-342900">
              <a:buFont typeface="Wingdings" panose="05000000000000000000" pitchFamily="2" charset="2"/>
              <a:buChar char="§"/>
            </a:pPr>
            <a:r>
              <a:rPr lang="el-GR" sz="1600" dirty="0"/>
              <a:t>Πρέπει να είναι καλά μονωμένες</a:t>
            </a:r>
            <a:r>
              <a:rPr lang="en-US" sz="1600" dirty="0"/>
              <a:t>. </a:t>
            </a:r>
            <a:r>
              <a:rPr lang="el-GR" sz="1600" dirty="0"/>
              <a:t>Εάν είναι τοποθετημένες σε εξωτερικό περιβάλλον</a:t>
            </a:r>
            <a:r>
              <a:rPr lang="en-US" sz="1600" dirty="0"/>
              <a:t>, </a:t>
            </a:r>
            <a:r>
              <a:rPr lang="el-GR" sz="1600" dirty="0"/>
              <a:t>πρέπει να προστατεύονται από τις περιβαλλοντικές συνθήκες και τη διάβρωση, τη </a:t>
            </a:r>
            <a:r>
              <a:rPr lang="en-GB" sz="1600" dirty="0"/>
              <a:t>UV </a:t>
            </a:r>
            <a:r>
              <a:rPr lang="el-GR" sz="1600" dirty="0"/>
              <a:t>ακτινοβολία , την υγρασία και την ατμοσφαιρική μόλυνση</a:t>
            </a:r>
            <a:endParaRPr lang="en-US" sz="1600" dirty="0"/>
          </a:p>
        </p:txBody>
      </p:sp>
      <p:grpSp>
        <p:nvGrpSpPr>
          <p:cNvPr id="11" name="Group 10">
            <a:extLst>
              <a:ext uri="{FF2B5EF4-FFF2-40B4-BE49-F238E27FC236}">
                <a16:creationId xmlns="" xmlns:a16="http://schemas.microsoft.com/office/drawing/2014/main" id="{DD693873-E1FB-4AC5-9EA8-D34CD72B4A8C}"/>
              </a:ext>
            </a:extLst>
          </p:cNvPr>
          <p:cNvGrpSpPr/>
          <p:nvPr/>
        </p:nvGrpSpPr>
        <p:grpSpPr>
          <a:xfrm>
            <a:off x="5412466" y="1640065"/>
            <a:ext cx="3309305" cy="4668935"/>
            <a:chOff x="5412466" y="1529301"/>
            <a:chExt cx="3309305" cy="4668935"/>
          </a:xfrm>
        </p:grpSpPr>
        <p:pic>
          <p:nvPicPr>
            <p:cNvPr id="8" name="Picture 7" descr="A close up of a piece of paper&#10;&#10;Description generated with high confidence">
              <a:extLst>
                <a:ext uri="{FF2B5EF4-FFF2-40B4-BE49-F238E27FC236}">
                  <a16:creationId xmlns="" xmlns:a16="http://schemas.microsoft.com/office/drawing/2014/main" id="{3FD87EBE-4172-43D9-A407-A15774ED98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2466" y="1951959"/>
              <a:ext cx="3309305" cy="4246277"/>
            </a:xfrm>
            <a:prstGeom prst="rect">
              <a:avLst/>
            </a:prstGeom>
          </p:spPr>
        </p:pic>
        <p:sp>
          <p:nvSpPr>
            <p:cNvPr id="6" name="Rectangle 5">
              <a:extLst>
                <a:ext uri="{FF2B5EF4-FFF2-40B4-BE49-F238E27FC236}">
                  <a16:creationId xmlns="" xmlns:a16="http://schemas.microsoft.com/office/drawing/2014/main" id="{5A8C6777-2D7D-4A8C-B9DD-AB6F2501F3DD}"/>
                </a:ext>
              </a:extLst>
            </p:cNvPr>
            <p:cNvSpPr/>
            <p:nvPr/>
          </p:nvSpPr>
          <p:spPr>
            <a:xfrm>
              <a:off x="5412466" y="1529301"/>
              <a:ext cx="1698331"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a:solidFill>
                    <a:prstClr val="black"/>
                  </a:solidFill>
                </a:rPr>
                <a:t>Παράδειγμα</a:t>
              </a:r>
              <a:endParaRPr lang="en-US" sz="1600" b="1" dirty="0">
                <a:solidFill>
                  <a:prstClr val="black"/>
                </a:solidFill>
              </a:endParaRPr>
            </a:p>
          </p:txBody>
        </p:sp>
      </p:grpSp>
    </p:spTree>
    <p:extLst>
      <p:ext uri="{BB962C8B-B14F-4D97-AF65-F5344CB8AC3E}">
        <p14:creationId xmlns:p14="http://schemas.microsoft.com/office/powerpoint/2010/main" val="4096800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E5A1E5D-841A-45D4-B020-95261C11C950}"/>
              </a:ext>
            </a:extLst>
          </p:cNvPr>
          <p:cNvSpPr>
            <a:spLocks noGrp="1"/>
          </p:cNvSpPr>
          <p:nvPr>
            <p:ph type="title"/>
          </p:nvPr>
        </p:nvSpPr>
        <p:spPr/>
        <p:txBody>
          <a:bodyPr/>
          <a:lstStyle/>
          <a:p>
            <a:r>
              <a:rPr lang="en-US" b="1" dirty="0">
                <a:solidFill>
                  <a:prstClr val="black"/>
                </a:solidFill>
                <a:cs typeface="Arial" pitchFamily="34" charset="0"/>
              </a:rPr>
              <a:t>2. </a:t>
            </a:r>
            <a:r>
              <a:rPr lang="el-GR" b="1" dirty="0">
                <a:solidFill>
                  <a:prstClr val="black"/>
                </a:solidFill>
                <a:cs typeface="Arial" pitchFamily="34" charset="0"/>
              </a:rPr>
              <a:t>Κατηγοριοποίηση των ηλιακών δοχείων</a:t>
            </a:r>
            <a:endParaRPr lang="en-US" dirty="0"/>
          </a:p>
        </p:txBody>
      </p:sp>
      <p:sp>
        <p:nvSpPr>
          <p:cNvPr id="4" name="Rectangle 3">
            <a:extLst>
              <a:ext uri="{FF2B5EF4-FFF2-40B4-BE49-F238E27FC236}">
                <a16:creationId xmlns="" xmlns:a16="http://schemas.microsoft.com/office/drawing/2014/main" id="{D548AD8B-9211-43CF-8F78-87C85B2E4D55}"/>
              </a:ext>
            </a:extLst>
          </p:cNvPr>
          <p:cNvSpPr/>
          <p:nvPr/>
        </p:nvSpPr>
        <p:spPr>
          <a:xfrm>
            <a:off x="432916" y="1557000"/>
            <a:ext cx="6011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Δοχεία υπό πίεση</a:t>
            </a:r>
            <a:r>
              <a:rPr lang="en-US" b="1" dirty="0">
                <a:solidFill>
                  <a:prstClr val="black"/>
                </a:solidFill>
                <a:cs typeface="Arial" pitchFamily="34" charset="0"/>
              </a:rPr>
              <a:t>. </a:t>
            </a:r>
            <a:r>
              <a:rPr lang="el-GR" b="1" dirty="0">
                <a:solidFill>
                  <a:prstClr val="black"/>
                </a:solidFill>
                <a:cs typeface="Arial" pitchFamily="34" charset="0"/>
              </a:rPr>
              <a:t>Άμεσης διαμόρφωσης</a:t>
            </a:r>
            <a:endParaRPr lang="en-US" b="1" dirty="0">
              <a:solidFill>
                <a:prstClr val="black"/>
              </a:solidFill>
              <a:cs typeface="Arial" pitchFamily="34" charset="0"/>
            </a:endParaRPr>
          </a:p>
        </p:txBody>
      </p:sp>
      <p:sp>
        <p:nvSpPr>
          <p:cNvPr id="5" name="TextBox 4">
            <a:extLst>
              <a:ext uri="{FF2B5EF4-FFF2-40B4-BE49-F238E27FC236}">
                <a16:creationId xmlns="" xmlns:a16="http://schemas.microsoft.com/office/drawing/2014/main" id="{F5722C3E-D81A-4F2E-AF94-56AD4AAC2C57}"/>
              </a:ext>
            </a:extLst>
          </p:cNvPr>
          <p:cNvSpPr txBox="1"/>
          <p:nvPr/>
        </p:nvSpPr>
        <p:spPr>
          <a:xfrm>
            <a:off x="641668" y="1961561"/>
            <a:ext cx="7962332" cy="1077218"/>
          </a:xfrm>
          <a:prstGeom prst="rect">
            <a:avLst/>
          </a:prstGeom>
          <a:noFill/>
        </p:spPr>
        <p:txBody>
          <a:bodyPr wrap="square" rtlCol="0">
            <a:spAutoFit/>
          </a:bodyPr>
          <a:lstStyle/>
          <a:p>
            <a:pPr marL="342900" indent="-342900">
              <a:buFont typeface="Wingdings" panose="05000000000000000000" pitchFamily="2" charset="2"/>
              <a:buChar char="§"/>
            </a:pPr>
            <a:r>
              <a:rPr lang="el-GR" sz="1600" dirty="0"/>
              <a:t>Γενικά τα δοχεία είναι σχεδιασμένα και κατασκευασμένα να τοποθετούνται σε κάθετη θέση , γιατί αυτό διευκολύνει τη διαστρωμάτωση του ζεστού νερού</a:t>
            </a:r>
            <a:r>
              <a:rPr lang="en-US" sz="1600" dirty="0"/>
              <a:t>. </a:t>
            </a:r>
            <a:r>
              <a:rPr lang="el-GR" sz="1600" dirty="0"/>
              <a:t>Υπάρχουν όμως και δοχεία οριζόντιας εγκατάστασης για τα χωριστά συστήματα προς χάριν της ευελιξίας. Άλλα απλοποιημένα συστήματα ( </a:t>
            </a:r>
            <a:r>
              <a:rPr lang="el-GR" sz="1600" dirty="0" err="1"/>
              <a:t>κόμπακτ</a:t>
            </a:r>
            <a:r>
              <a:rPr lang="el-GR" sz="1600" dirty="0"/>
              <a:t>) χρησιμοποιούν κατά κανόνα κάθετα δοχεία.  </a:t>
            </a:r>
            <a:endParaRPr lang="en-US" sz="1600" dirty="0"/>
          </a:p>
        </p:txBody>
      </p:sp>
      <p:pic>
        <p:nvPicPr>
          <p:cNvPr id="10" name="Picture 9" descr="A close up of a piece of paper&#10;&#10;Description generated with high confidence">
            <a:extLst>
              <a:ext uri="{FF2B5EF4-FFF2-40B4-BE49-F238E27FC236}">
                <a16:creationId xmlns="" xmlns:a16="http://schemas.microsoft.com/office/drawing/2014/main" id="{7B32B65E-4027-4BA1-AA39-9E71E72E48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000" y="3320229"/>
            <a:ext cx="7596000" cy="2916772"/>
          </a:xfrm>
          <a:prstGeom prst="rect">
            <a:avLst/>
          </a:prstGeom>
          <a:ln>
            <a:solidFill>
              <a:schemeClr val="tx1"/>
            </a:solidFill>
          </a:ln>
        </p:spPr>
      </p:pic>
    </p:spTree>
    <p:extLst>
      <p:ext uri="{BB962C8B-B14F-4D97-AF65-F5344CB8AC3E}">
        <p14:creationId xmlns:p14="http://schemas.microsoft.com/office/powerpoint/2010/main" val="3999223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1D0EF8-6277-4FEE-80DE-05A365C1AF34}"/>
              </a:ext>
            </a:extLst>
          </p:cNvPr>
          <p:cNvSpPr>
            <a:spLocks noGrp="1"/>
          </p:cNvSpPr>
          <p:nvPr>
            <p:ph type="title"/>
          </p:nvPr>
        </p:nvSpPr>
        <p:spPr/>
        <p:txBody>
          <a:bodyPr/>
          <a:lstStyle/>
          <a:p>
            <a:r>
              <a:rPr lang="en-US" b="1" dirty="0">
                <a:solidFill>
                  <a:prstClr val="black"/>
                </a:solidFill>
                <a:cs typeface="Arial" pitchFamily="34" charset="0"/>
              </a:rPr>
              <a:t>2. </a:t>
            </a:r>
            <a:r>
              <a:rPr lang="el-GR" b="1" dirty="0">
                <a:solidFill>
                  <a:prstClr val="black"/>
                </a:solidFill>
                <a:cs typeface="Arial" pitchFamily="34" charset="0"/>
              </a:rPr>
              <a:t>Κατηγοριοποίηση των ηλιακών δοχείων</a:t>
            </a:r>
            <a:endParaRPr lang="en-US" dirty="0"/>
          </a:p>
        </p:txBody>
      </p:sp>
      <p:sp>
        <p:nvSpPr>
          <p:cNvPr id="5" name="Rectangle 4">
            <a:extLst>
              <a:ext uri="{FF2B5EF4-FFF2-40B4-BE49-F238E27FC236}">
                <a16:creationId xmlns="" xmlns:a16="http://schemas.microsoft.com/office/drawing/2014/main" id="{047CDACA-561E-4BA2-ADDE-0B5F79372C29}"/>
              </a:ext>
            </a:extLst>
          </p:cNvPr>
          <p:cNvSpPr/>
          <p:nvPr/>
        </p:nvSpPr>
        <p:spPr>
          <a:xfrm>
            <a:off x="432917" y="1557000"/>
            <a:ext cx="2771084" cy="646331"/>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Δοχεία υπό πίεση</a:t>
            </a:r>
            <a:r>
              <a:rPr lang="en-US" b="1" dirty="0">
                <a:solidFill>
                  <a:prstClr val="black"/>
                </a:solidFill>
                <a:cs typeface="Arial" pitchFamily="34" charset="0"/>
              </a:rPr>
              <a:t>. </a:t>
            </a:r>
            <a:r>
              <a:rPr lang="el-GR" b="1" dirty="0">
                <a:solidFill>
                  <a:prstClr val="black"/>
                </a:solidFill>
                <a:cs typeface="Arial" pitchFamily="34" charset="0"/>
              </a:rPr>
              <a:t>Άμεσης διαμόρφωσης</a:t>
            </a:r>
            <a:endParaRPr lang="en-US" b="1" dirty="0">
              <a:solidFill>
                <a:prstClr val="black"/>
              </a:solidFill>
              <a:cs typeface="Arial" pitchFamily="34" charset="0"/>
            </a:endParaRPr>
          </a:p>
        </p:txBody>
      </p:sp>
      <p:sp>
        <p:nvSpPr>
          <p:cNvPr id="7" name="TextBox 6">
            <a:extLst>
              <a:ext uri="{FF2B5EF4-FFF2-40B4-BE49-F238E27FC236}">
                <a16:creationId xmlns="" xmlns:a16="http://schemas.microsoft.com/office/drawing/2014/main" id="{55D7B56F-27C2-4FF4-B81E-491D41D90DC0}"/>
              </a:ext>
            </a:extLst>
          </p:cNvPr>
          <p:cNvSpPr txBox="1"/>
          <p:nvPr/>
        </p:nvSpPr>
        <p:spPr>
          <a:xfrm>
            <a:off x="721112" y="2256816"/>
            <a:ext cx="2593075" cy="1569660"/>
          </a:xfrm>
          <a:prstGeom prst="rect">
            <a:avLst/>
          </a:prstGeom>
          <a:noFill/>
        </p:spPr>
        <p:txBody>
          <a:bodyPr wrap="square" rtlCol="0">
            <a:spAutoFit/>
          </a:bodyPr>
          <a:lstStyle/>
          <a:p>
            <a:pPr marL="342900" indent="-342900">
              <a:buFont typeface="Wingdings" panose="05000000000000000000" pitchFamily="2" charset="2"/>
              <a:buChar char="§"/>
            </a:pPr>
            <a:r>
              <a:rPr lang="el-GR" sz="1600" dirty="0"/>
              <a:t>Βεβιασμένης ροής </a:t>
            </a:r>
            <a:r>
              <a:rPr lang="el-GR" sz="1600" dirty="0" err="1"/>
              <a:t>ηλιοθερμικά</a:t>
            </a:r>
            <a:r>
              <a:rPr lang="el-GR" sz="1600" dirty="0"/>
              <a:t> συστήματα με ένα άμεσο δοχείο</a:t>
            </a:r>
            <a:r>
              <a:rPr lang="en-US" sz="1600" dirty="0"/>
              <a:t> (</a:t>
            </a:r>
            <a:r>
              <a:rPr lang="el-GR" sz="1600" dirty="0"/>
              <a:t>χωρίς </a:t>
            </a:r>
            <a:r>
              <a:rPr lang="el-GR" sz="1600" dirty="0" err="1"/>
              <a:t>εναλλάκτη</a:t>
            </a:r>
            <a:r>
              <a:rPr lang="en-US" sz="1600" dirty="0"/>
              <a:t>) </a:t>
            </a:r>
            <a:r>
              <a:rPr lang="el-GR" sz="1600" dirty="0"/>
              <a:t>και ηλεκτρικό στοιχείο ως εφεδρεία</a:t>
            </a:r>
            <a:endParaRPr lang="en-US" sz="1600" dirty="0"/>
          </a:p>
        </p:txBody>
      </p:sp>
      <p:grpSp>
        <p:nvGrpSpPr>
          <p:cNvPr id="9" name="Group 8">
            <a:extLst>
              <a:ext uri="{FF2B5EF4-FFF2-40B4-BE49-F238E27FC236}">
                <a16:creationId xmlns="" xmlns:a16="http://schemas.microsoft.com/office/drawing/2014/main" id="{4891348B-103A-404E-B6AA-76288870C6C3}"/>
              </a:ext>
            </a:extLst>
          </p:cNvPr>
          <p:cNvGrpSpPr/>
          <p:nvPr/>
        </p:nvGrpSpPr>
        <p:grpSpPr>
          <a:xfrm>
            <a:off x="1188000" y="1557001"/>
            <a:ext cx="7498800" cy="4752000"/>
            <a:chOff x="1291790" y="1557001"/>
            <a:chExt cx="7498800" cy="4752000"/>
          </a:xfrm>
        </p:grpSpPr>
        <p:pic>
          <p:nvPicPr>
            <p:cNvPr id="4" name="Picture 3">
              <a:extLst>
                <a:ext uri="{FF2B5EF4-FFF2-40B4-BE49-F238E27FC236}">
                  <a16:creationId xmlns="" xmlns:a16="http://schemas.microsoft.com/office/drawing/2014/main" id="{87227075-80DF-4754-98A7-1D8CDAA6F60D}"/>
                </a:ext>
              </a:extLst>
            </p:cNvPr>
            <p:cNvPicPr>
              <a:picLocks noChangeAspect="1"/>
            </p:cNvPicPr>
            <p:nvPr/>
          </p:nvPicPr>
          <p:blipFill>
            <a:blip r:embed="rId2"/>
            <a:stretch>
              <a:fillRect/>
            </a:stretch>
          </p:blipFill>
          <p:spPr>
            <a:xfrm>
              <a:off x="3388384" y="1557001"/>
              <a:ext cx="5359616" cy="4752000"/>
            </a:xfrm>
            <a:prstGeom prst="rect">
              <a:avLst/>
            </a:prstGeom>
          </p:spPr>
        </p:pic>
        <p:sp>
          <p:nvSpPr>
            <p:cNvPr id="6" name="Rectangle 5">
              <a:extLst>
                <a:ext uri="{FF2B5EF4-FFF2-40B4-BE49-F238E27FC236}">
                  <a16:creationId xmlns="" xmlns:a16="http://schemas.microsoft.com/office/drawing/2014/main" id="{E7B2F4F4-1463-43F0-8ED5-F4065E2481D2}"/>
                </a:ext>
              </a:extLst>
            </p:cNvPr>
            <p:cNvSpPr/>
            <p:nvPr/>
          </p:nvSpPr>
          <p:spPr>
            <a:xfrm>
              <a:off x="7071183" y="2460914"/>
              <a:ext cx="1719407"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a:solidFill>
                    <a:prstClr val="black"/>
                  </a:solidFill>
                </a:rPr>
                <a:t>Παράδειγμα</a:t>
              </a:r>
              <a:endParaRPr lang="en-US" sz="1600" b="1" dirty="0">
                <a:solidFill>
                  <a:prstClr val="black"/>
                </a:solidFill>
              </a:endParaRPr>
            </a:p>
          </p:txBody>
        </p:sp>
        <p:pic>
          <p:nvPicPr>
            <p:cNvPr id="8" name="Picture 7">
              <a:extLst>
                <a:ext uri="{FF2B5EF4-FFF2-40B4-BE49-F238E27FC236}">
                  <a16:creationId xmlns="" xmlns:a16="http://schemas.microsoft.com/office/drawing/2014/main" id="{8AEE3C54-A213-45DF-8531-7E3368DB14F9}"/>
                </a:ext>
              </a:extLst>
            </p:cNvPr>
            <p:cNvPicPr>
              <a:picLocks noChangeAspect="1"/>
            </p:cNvPicPr>
            <p:nvPr/>
          </p:nvPicPr>
          <p:blipFill>
            <a:blip r:embed="rId3"/>
            <a:stretch>
              <a:fillRect/>
            </a:stretch>
          </p:blipFill>
          <p:spPr>
            <a:xfrm>
              <a:off x="1291790" y="4120233"/>
              <a:ext cx="2165143" cy="2123304"/>
            </a:xfrm>
            <a:prstGeom prst="rect">
              <a:avLst/>
            </a:prstGeom>
            <a:ln>
              <a:solidFill>
                <a:schemeClr val="tx1"/>
              </a:solidFill>
            </a:ln>
          </p:spPr>
        </p:pic>
      </p:grpSp>
    </p:spTree>
    <p:extLst>
      <p:ext uri="{BB962C8B-B14F-4D97-AF65-F5344CB8AC3E}">
        <p14:creationId xmlns:p14="http://schemas.microsoft.com/office/powerpoint/2010/main" val="833299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A217C3-0BB2-42E7-8A11-CAADCA0976F1}"/>
              </a:ext>
            </a:extLst>
          </p:cNvPr>
          <p:cNvSpPr>
            <a:spLocks noGrp="1"/>
          </p:cNvSpPr>
          <p:nvPr>
            <p:ph type="title"/>
          </p:nvPr>
        </p:nvSpPr>
        <p:spPr/>
        <p:txBody>
          <a:bodyPr/>
          <a:lstStyle/>
          <a:p>
            <a:r>
              <a:rPr lang="en-US" b="1" dirty="0">
                <a:solidFill>
                  <a:prstClr val="black"/>
                </a:solidFill>
                <a:cs typeface="Arial" pitchFamily="34" charset="0"/>
              </a:rPr>
              <a:t>2. </a:t>
            </a:r>
            <a:r>
              <a:rPr lang="el-GR" b="1" dirty="0">
                <a:solidFill>
                  <a:prstClr val="black"/>
                </a:solidFill>
                <a:cs typeface="Arial" pitchFamily="34" charset="0"/>
              </a:rPr>
              <a:t>Κατηγοριοποίηση των ηλιακών δοχείων</a:t>
            </a:r>
            <a:endParaRPr lang="en-US" dirty="0"/>
          </a:p>
        </p:txBody>
      </p:sp>
      <p:sp>
        <p:nvSpPr>
          <p:cNvPr id="4" name="Rectangle 3">
            <a:extLst>
              <a:ext uri="{FF2B5EF4-FFF2-40B4-BE49-F238E27FC236}">
                <a16:creationId xmlns="" xmlns:a16="http://schemas.microsoft.com/office/drawing/2014/main" id="{E0A7C915-829D-4819-888A-84F04AD6426A}"/>
              </a:ext>
            </a:extLst>
          </p:cNvPr>
          <p:cNvSpPr/>
          <p:nvPr/>
        </p:nvSpPr>
        <p:spPr>
          <a:xfrm>
            <a:off x="432916" y="1557000"/>
            <a:ext cx="6011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Δοχεία υπό πίεση</a:t>
            </a:r>
            <a:r>
              <a:rPr lang="en-US" b="1" dirty="0">
                <a:solidFill>
                  <a:prstClr val="black"/>
                </a:solidFill>
                <a:cs typeface="Arial" pitchFamily="34" charset="0"/>
              </a:rPr>
              <a:t>. </a:t>
            </a:r>
            <a:r>
              <a:rPr lang="el-GR" b="1" dirty="0">
                <a:solidFill>
                  <a:prstClr val="black"/>
                </a:solidFill>
                <a:cs typeface="Arial" pitchFamily="34" charset="0"/>
              </a:rPr>
              <a:t>Έμμεσης διαμόρφωσης</a:t>
            </a:r>
            <a:endParaRPr lang="en-US" b="1" dirty="0">
              <a:solidFill>
                <a:prstClr val="black"/>
              </a:solidFill>
              <a:cs typeface="Arial" pitchFamily="34" charset="0"/>
            </a:endParaRPr>
          </a:p>
        </p:txBody>
      </p:sp>
      <p:sp>
        <p:nvSpPr>
          <p:cNvPr id="5" name="TextBox 4">
            <a:extLst>
              <a:ext uri="{FF2B5EF4-FFF2-40B4-BE49-F238E27FC236}">
                <a16:creationId xmlns="" xmlns:a16="http://schemas.microsoft.com/office/drawing/2014/main" id="{DF550C9B-535A-4DC1-8A01-7B93156A20B6}"/>
              </a:ext>
            </a:extLst>
          </p:cNvPr>
          <p:cNvSpPr txBox="1"/>
          <p:nvPr/>
        </p:nvSpPr>
        <p:spPr>
          <a:xfrm>
            <a:off x="735282" y="2045118"/>
            <a:ext cx="3166016" cy="4031873"/>
          </a:xfrm>
          <a:prstGeom prst="rect">
            <a:avLst/>
          </a:prstGeom>
          <a:noFill/>
        </p:spPr>
        <p:txBody>
          <a:bodyPr wrap="square" rtlCol="0">
            <a:spAutoFit/>
          </a:bodyPr>
          <a:lstStyle/>
          <a:p>
            <a:pPr marL="285750" indent="-285750">
              <a:buFont typeface="Wingdings" panose="05000000000000000000" pitchFamily="2" charset="2"/>
              <a:buChar char="§"/>
            </a:pPr>
            <a:r>
              <a:rPr lang="el-GR" sz="1600" b="1" dirty="0">
                <a:latin typeface="+mj-lt"/>
              </a:rPr>
              <a:t>ΜΟΝΟΥ ΤΟΙΧΩΜΑΤΟΣ ΕΝΑΛΛΑΚΤΗΣ</a:t>
            </a:r>
            <a:r>
              <a:rPr lang="en-US" sz="1600" b="1" dirty="0">
                <a:latin typeface="+mj-lt"/>
              </a:rPr>
              <a:t>. </a:t>
            </a:r>
            <a:r>
              <a:rPr lang="el-GR" sz="1600" b="1" dirty="0">
                <a:latin typeface="+mj-lt"/>
              </a:rPr>
              <a:t>ΜΟΝΟ ΕΣΩΤΕΡΙΚΟ ΠΗΝΙΟ</a:t>
            </a:r>
            <a:endParaRPr lang="en-US" sz="1600" b="1" dirty="0">
              <a:latin typeface="+mj-lt"/>
            </a:endParaRPr>
          </a:p>
          <a:p>
            <a:pPr marL="541338" lvl="1" indent="-285750">
              <a:buFont typeface="Calibri" panose="020F0502020204030204" pitchFamily="34" charset="0"/>
              <a:buChar char="‒"/>
            </a:pPr>
            <a:r>
              <a:rPr lang="el-GR" sz="1600" dirty="0">
                <a:latin typeface="+mj-lt"/>
              </a:rPr>
              <a:t>Τα έμμεσα δοχεία χρησιμοποιούν </a:t>
            </a:r>
            <a:r>
              <a:rPr lang="el-GR" sz="1600" dirty="0" err="1">
                <a:latin typeface="+mj-lt"/>
              </a:rPr>
              <a:t>εναλλάκτη</a:t>
            </a:r>
            <a:r>
              <a:rPr lang="el-GR" sz="1600" dirty="0">
                <a:latin typeface="+mj-lt"/>
              </a:rPr>
              <a:t> </a:t>
            </a:r>
            <a:r>
              <a:rPr lang="el-GR" sz="1600" dirty="0" err="1">
                <a:latin typeface="+mj-lt"/>
              </a:rPr>
              <a:t>θερμοτητας</a:t>
            </a:r>
            <a:r>
              <a:rPr lang="en-US" sz="1600" dirty="0">
                <a:latin typeface="+mj-lt"/>
              </a:rPr>
              <a:t> “</a:t>
            </a:r>
            <a:r>
              <a:rPr lang="el-GR" sz="1600" dirty="0">
                <a:latin typeface="+mj-lt"/>
              </a:rPr>
              <a:t>υγρό σε υγρό</a:t>
            </a:r>
            <a:r>
              <a:rPr lang="en-US" sz="1600" dirty="0">
                <a:latin typeface="+mj-lt"/>
              </a:rPr>
              <a:t>”</a:t>
            </a:r>
            <a:r>
              <a:rPr lang="el-GR" sz="1600" dirty="0">
                <a:latin typeface="+mj-lt"/>
              </a:rPr>
              <a:t>.</a:t>
            </a:r>
            <a:endParaRPr lang="en-US" sz="1600" dirty="0">
              <a:latin typeface="+mj-lt"/>
            </a:endParaRPr>
          </a:p>
          <a:p>
            <a:pPr marL="541338" lvl="1" indent="-285750">
              <a:buFont typeface="Calibri" panose="020F0502020204030204" pitchFamily="34" charset="0"/>
              <a:buChar char="‒"/>
            </a:pPr>
            <a:r>
              <a:rPr lang="el-GR" sz="1600" dirty="0">
                <a:latin typeface="+mj-lt"/>
              </a:rPr>
              <a:t>Οι πιο απλές δεξαμενές έχουν ένα μονού εσωτερικού τοιχώματος </a:t>
            </a:r>
            <a:r>
              <a:rPr lang="el-GR" sz="1600" dirty="0" err="1">
                <a:latin typeface="+mj-lt"/>
              </a:rPr>
              <a:t>εναλλάκτη</a:t>
            </a:r>
            <a:r>
              <a:rPr lang="el-GR" sz="1600" dirty="0">
                <a:latin typeface="+mj-lt"/>
              </a:rPr>
              <a:t> ( πηνίο) . Είναι βυθισμένος στο νερό και στον πάτο της δεξαμενής</a:t>
            </a:r>
          </a:p>
          <a:p>
            <a:pPr marL="541338" lvl="1" indent="-285750">
              <a:buFont typeface="Calibri" panose="020F0502020204030204" pitchFamily="34" charset="0"/>
              <a:buChar char="‒"/>
            </a:pPr>
            <a:r>
              <a:rPr lang="el-GR" sz="1600" b="1" dirty="0">
                <a:latin typeface="+mj-lt"/>
              </a:rPr>
              <a:t>Ο βασικός κίνδυνος είναι η πιθανότητα να μεταφερθούν επιβλαβή σωματίδια στο νερό. </a:t>
            </a:r>
            <a:endParaRPr lang="en-US" sz="1600" b="1" dirty="0">
              <a:latin typeface="+mj-lt"/>
            </a:endParaRPr>
          </a:p>
        </p:txBody>
      </p:sp>
      <p:pic>
        <p:nvPicPr>
          <p:cNvPr id="11" name="Picture 10">
            <a:extLst>
              <a:ext uri="{FF2B5EF4-FFF2-40B4-BE49-F238E27FC236}">
                <a16:creationId xmlns="" xmlns:a16="http://schemas.microsoft.com/office/drawing/2014/main" id="{22B5BA7F-5CF6-48B5-87C3-D93E045390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1298" y="2021657"/>
            <a:ext cx="4780506" cy="3460928"/>
          </a:xfrm>
          <a:prstGeom prst="rect">
            <a:avLst/>
          </a:prstGeom>
          <a:ln>
            <a:solidFill>
              <a:schemeClr val="tx1"/>
            </a:solidFill>
          </a:ln>
        </p:spPr>
      </p:pic>
      <p:sp>
        <p:nvSpPr>
          <p:cNvPr id="13" name="Rectangle 12">
            <a:extLst>
              <a:ext uri="{FF2B5EF4-FFF2-40B4-BE49-F238E27FC236}">
                <a16:creationId xmlns="" xmlns:a16="http://schemas.microsoft.com/office/drawing/2014/main" id="{C4F7ED45-E054-4C04-A1E5-8C2947771534}"/>
              </a:ext>
            </a:extLst>
          </p:cNvPr>
          <p:cNvSpPr/>
          <p:nvPr/>
        </p:nvSpPr>
        <p:spPr>
          <a:xfrm>
            <a:off x="3636000" y="5478003"/>
            <a:ext cx="5328000" cy="830997"/>
          </a:xfrm>
          <a:prstGeom prst="rect">
            <a:avLst/>
          </a:prstGeom>
        </p:spPr>
        <p:txBody>
          <a:bodyPr wrap="square">
            <a:spAutoFit/>
          </a:bodyPr>
          <a:lstStyle/>
          <a:p>
            <a:pPr marL="541338" lvl="1" indent="-285750">
              <a:buFont typeface="Calibri" panose="020F0502020204030204" pitchFamily="34" charset="0"/>
              <a:buChar char="‒"/>
            </a:pPr>
            <a:r>
              <a:rPr lang="el-GR" sz="1600" dirty="0"/>
              <a:t>Ο </a:t>
            </a:r>
            <a:r>
              <a:rPr lang="el-GR" sz="1600" dirty="0" err="1"/>
              <a:t>εναλλάκτης</a:t>
            </a:r>
            <a:r>
              <a:rPr lang="el-GR" sz="1600" dirty="0"/>
              <a:t> είναι σχεδιασμένος για υγρό μέσο όπως  η </a:t>
            </a:r>
            <a:r>
              <a:rPr lang="el-GR" sz="1600" dirty="0" err="1"/>
              <a:t>γλυκόλη</a:t>
            </a:r>
            <a:r>
              <a:rPr lang="el-GR" sz="1600" dirty="0"/>
              <a:t> </a:t>
            </a:r>
            <a:r>
              <a:rPr lang="el-GR" sz="1600" dirty="0" err="1"/>
              <a:t>προπυλενίου</a:t>
            </a:r>
            <a:r>
              <a:rPr lang="en-GB" sz="1600" dirty="0"/>
              <a:t> </a:t>
            </a:r>
            <a:r>
              <a:rPr lang="el-GR" sz="1600" dirty="0" err="1"/>
              <a:t>καιι</a:t>
            </a:r>
            <a:r>
              <a:rPr lang="el-GR" sz="1600" dirty="0"/>
              <a:t> που χρησιμοποιούν και άλλους διαβρωτικούς αναστολείς. </a:t>
            </a:r>
            <a:endParaRPr lang="en-US" sz="1600" dirty="0"/>
          </a:p>
        </p:txBody>
      </p:sp>
    </p:spTree>
    <p:extLst>
      <p:ext uri="{BB962C8B-B14F-4D97-AF65-F5344CB8AC3E}">
        <p14:creationId xmlns:p14="http://schemas.microsoft.com/office/powerpoint/2010/main" val="1912783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AF431C-9232-4049-91D0-D0014EEA0FC7}"/>
              </a:ext>
            </a:extLst>
          </p:cNvPr>
          <p:cNvSpPr>
            <a:spLocks noGrp="1"/>
          </p:cNvSpPr>
          <p:nvPr>
            <p:ph type="title"/>
          </p:nvPr>
        </p:nvSpPr>
        <p:spPr/>
        <p:txBody>
          <a:bodyPr/>
          <a:lstStyle/>
          <a:p>
            <a:r>
              <a:rPr lang="en-US" b="1" dirty="0">
                <a:solidFill>
                  <a:prstClr val="black"/>
                </a:solidFill>
                <a:cs typeface="Arial" pitchFamily="34" charset="0"/>
              </a:rPr>
              <a:t>2. </a:t>
            </a:r>
            <a:r>
              <a:rPr lang="el-GR" b="1" dirty="0">
                <a:solidFill>
                  <a:prstClr val="black"/>
                </a:solidFill>
                <a:cs typeface="Arial" pitchFamily="34" charset="0"/>
              </a:rPr>
              <a:t>Κατηγοριοποίηση των ηλιακών δοχείων</a:t>
            </a:r>
            <a:endParaRPr lang="en-US" dirty="0"/>
          </a:p>
        </p:txBody>
      </p:sp>
      <p:sp>
        <p:nvSpPr>
          <p:cNvPr id="4" name="Rectangle 3">
            <a:extLst>
              <a:ext uri="{FF2B5EF4-FFF2-40B4-BE49-F238E27FC236}">
                <a16:creationId xmlns="" xmlns:a16="http://schemas.microsoft.com/office/drawing/2014/main" id="{692BE068-34DA-43B6-A06B-AA82CC3646FA}"/>
              </a:ext>
            </a:extLst>
          </p:cNvPr>
          <p:cNvSpPr/>
          <p:nvPr/>
        </p:nvSpPr>
        <p:spPr>
          <a:xfrm>
            <a:off x="432916" y="1557000"/>
            <a:ext cx="6011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Δοχεία υπό πίεση</a:t>
            </a:r>
            <a:r>
              <a:rPr lang="en-US" b="1" dirty="0">
                <a:solidFill>
                  <a:prstClr val="black"/>
                </a:solidFill>
                <a:cs typeface="Arial" pitchFamily="34" charset="0"/>
              </a:rPr>
              <a:t>. </a:t>
            </a:r>
            <a:r>
              <a:rPr lang="el-GR" b="1" dirty="0">
                <a:solidFill>
                  <a:prstClr val="black"/>
                </a:solidFill>
                <a:cs typeface="Arial" pitchFamily="34" charset="0"/>
              </a:rPr>
              <a:t>Έμμεσης διαμόρφωσης</a:t>
            </a:r>
            <a:endParaRPr lang="en-US" b="1" dirty="0">
              <a:solidFill>
                <a:prstClr val="black"/>
              </a:solidFill>
              <a:cs typeface="Arial" pitchFamily="34" charset="0"/>
            </a:endParaRPr>
          </a:p>
        </p:txBody>
      </p:sp>
      <p:sp>
        <p:nvSpPr>
          <p:cNvPr id="5" name="TextBox 4">
            <a:extLst>
              <a:ext uri="{FF2B5EF4-FFF2-40B4-BE49-F238E27FC236}">
                <a16:creationId xmlns="" xmlns:a16="http://schemas.microsoft.com/office/drawing/2014/main" id="{B833A85B-961C-43B9-92C0-4516A7BFA39D}"/>
              </a:ext>
            </a:extLst>
          </p:cNvPr>
          <p:cNvSpPr txBox="1"/>
          <p:nvPr/>
        </p:nvSpPr>
        <p:spPr>
          <a:xfrm>
            <a:off x="432916" y="2045118"/>
            <a:ext cx="3491084" cy="3785652"/>
          </a:xfrm>
          <a:prstGeom prst="rect">
            <a:avLst/>
          </a:prstGeom>
          <a:noFill/>
        </p:spPr>
        <p:txBody>
          <a:bodyPr wrap="square" rtlCol="0">
            <a:spAutoFit/>
          </a:bodyPr>
          <a:lstStyle/>
          <a:p>
            <a:pPr marL="285750" indent="-285750">
              <a:buFont typeface="Wingdings" panose="05000000000000000000" pitchFamily="2" charset="2"/>
              <a:buChar char="§"/>
            </a:pPr>
            <a:r>
              <a:rPr lang="el-GR" sz="1600" b="1" dirty="0" err="1"/>
              <a:t>Εναλλάκτης</a:t>
            </a:r>
            <a:r>
              <a:rPr lang="el-GR" sz="1600" b="1" dirty="0"/>
              <a:t> μονού τοιχώματος. Εσωτερικό διπλό πηνίο.</a:t>
            </a:r>
            <a:endParaRPr lang="en-US" sz="1600" dirty="0">
              <a:latin typeface="+mj-lt"/>
            </a:endParaRPr>
          </a:p>
          <a:p>
            <a:pPr marL="541338" lvl="1" indent="-285750">
              <a:buFont typeface="Calibri" panose="020F0502020204030204" pitchFamily="34" charset="0"/>
              <a:buChar char="‒"/>
            </a:pPr>
            <a:r>
              <a:rPr lang="el-GR" sz="1600" dirty="0"/>
              <a:t>Τα μοντέλα διπλού </a:t>
            </a:r>
            <a:r>
              <a:rPr lang="el-GR" sz="1600" dirty="0" err="1"/>
              <a:t>εναλλάκτη</a:t>
            </a:r>
            <a:r>
              <a:rPr lang="el-GR" sz="1600" dirty="0"/>
              <a:t> θερμότητας συνηθίζονται στις </a:t>
            </a:r>
            <a:r>
              <a:rPr lang="el-GR" sz="1600" dirty="0" err="1"/>
              <a:t>ηλιοθερμικές</a:t>
            </a:r>
            <a:r>
              <a:rPr lang="el-GR" sz="1600" dirty="0"/>
              <a:t> εφαρμογές, συνδέοντας τον </a:t>
            </a:r>
            <a:r>
              <a:rPr lang="el-GR" sz="1600" dirty="0" err="1"/>
              <a:t>εναλλάκτη</a:t>
            </a:r>
            <a:r>
              <a:rPr lang="el-GR" sz="1600" dirty="0"/>
              <a:t> που είναι τοποθετημένος στον πάτο του δοχείου στο ηλιακό κύκλωμα των συλλεκτών και τον επάνω </a:t>
            </a:r>
            <a:r>
              <a:rPr lang="el-GR" sz="1600" dirty="0" err="1"/>
              <a:t>εναλλάκτη</a:t>
            </a:r>
            <a:r>
              <a:rPr lang="el-GR" sz="1600" dirty="0"/>
              <a:t> σε οποιοδήποτε λέβητα εφεδρείας. </a:t>
            </a:r>
            <a:endParaRPr lang="en-US" sz="1600" dirty="0"/>
          </a:p>
          <a:p>
            <a:pPr marL="541338" lvl="1" indent="-285750">
              <a:buFont typeface="Calibri" panose="020F0502020204030204" pitchFamily="34" charset="0"/>
              <a:buChar char="‒"/>
            </a:pPr>
            <a:r>
              <a:rPr lang="el-GR" sz="1600" dirty="0"/>
              <a:t>Εναλλακτικά το πάνω πηνίο μπορεί να λειτουργήσει σαν μέσο </a:t>
            </a:r>
            <a:r>
              <a:rPr lang="en-US" sz="1600" dirty="0"/>
              <a:t> </a:t>
            </a:r>
            <a:r>
              <a:rPr lang="el-GR" sz="1600" dirty="0" err="1"/>
              <a:t>αποθέρμανσης</a:t>
            </a:r>
            <a:r>
              <a:rPr lang="el-GR" sz="1600" dirty="0"/>
              <a:t> μέσω ενός άλλου βρόγχου. </a:t>
            </a:r>
            <a:endParaRPr lang="en-US" sz="1600" dirty="0"/>
          </a:p>
        </p:txBody>
      </p:sp>
      <p:pic>
        <p:nvPicPr>
          <p:cNvPr id="13" name="Picture 12">
            <a:extLst>
              <a:ext uri="{FF2B5EF4-FFF2-40B4-BE49-F238E27FC236}">
                <a16:creationId xmlns="" xmlns:a16="http://schemas.microsoft.com/office/drawing/2014/main" id="{B5BE8FD5-07BE-460E-8E15-9945672AF581}"/>
              </a:ext>
            </a:extLst>
          </p:cNvPr>
          <p:cNvPicPr>
            <a:picLocks noChangeAspect="1"/>
          </p:cNvPicPr>
          <p:nvPr/>
        </p:nvPicPr>
        <p:blipFill>
          <a:blip r:embed="rId2"/>
          <a:stretch>
            <a:fillRect/>
          </a:stretch>
        </p:blipFill>
        <p:spPr>
          <a:xfrm>
            <a:off x="4068000" y="1872429"/>
            <a:ext cx="4904762" cy="3428571"/>
          </a:xfrm>
          <a:prstGeom prst="rect">
            <a:avLst/>
          </a:prstGeom>
          <a:ln>
            <a:solidFill>
              <a:schemeClr val="tx1"/>
            </a:solidFill>
          </a:ln>
        </p:spPr>
      </p:pic>
      <p:sp>
        <p:nvSpPr>
          <p:cNvPr id="15" name="Rectangle 14">
            <a:extLst>
              <a:ext uri="{FF2B5EF4-FFF2-40B4-BE49-F238E27FC236}">
                <a16:creationId xmlns="" xmlns:a16="http://schemas.microsoft.com/office/drawing/2014/main" id="{F2FCA1B4-4EAF-4572-B3E7-9C1493673189}"/>
              </a:ext>
            </a:extLst>
          </p:cNvPr>
          <p:cNvSpPr/>
          <p:nvPr/>
        </p:nvSpPr>
        <p:spPr>
          <a:xfrm>
            <a:off x="3644761" y="5259553"/>
            <a:ext cx="5607239" cy="1077218"/>
          </a:xfrm>
          <a:prstGeom prst="rect">
            <a:avLst/>
          </a:prstGeom>
        </p:spPr>
        <p:txBody>
          <a:bodyPr wrap="square">
            <a:spAutoFit/>
          </a:bodyPr>
          <a:lstStyle/>
          <a:p>
            <a:pPr marL="285750" indent="-285750">
              <a:buFont typeface="Calibri" panose="020F0502020204030204" pitchFamily="34" charset="0"/>
              <a:buChar char="‒"/>
            </a:pPr>
            <a:r>
              <a:rPr lang="el-GR" sz="1600" dirty="0"/>
              <a:t>Οι πολλαπλές δεξαμενές δημιουργούν πιο ευέλικτη σχεδίαση:</a:t>
            </a:r>
            <a:r>
              <a:rPr lang="en-US" sz="1600" dirty="0"/>
              <a:t> </a:t>
            </a:r>
            <a:r>
              <a:rPr lang="el-GR" sz="1600" dirty="0"/>
              <a:t>μπορούν να συμπεριλαμβάνουν συμπληρωματικά ηλεκτρικά στοιχεία θέρμανσης</a:t>
            </a:r>
            <a:r>
              <a:rPr lang="en-US" sz="1600" dirty="0"/>
              <a:t>, </a:t>
            </a:r>
            <a:r>
              <a:rPr lang="el-GR" sz="1600" dirty="0"/>
              <a:t>έχουν τουλάχιστον μία ράβδο</a:t>
            </a:r>
            <a:r>
              <a:rPr lang="en-US" sz="1600" dirty="0"/>
              <a:t>,</a:t>
            </a:r>
            <a:r>
              <a:rPr lang="el-GR" sz="1600" dirty="0"/>
              <a:t>στοιχεία ασφαλείας</a:t>
            </a:r>
            <a:r>
              <a:rPr lang="en-US" sz="1600" dirty="0"/>
              <a:t>, </a:t>
            </a:r>
            <a:r>
              <a:rPr lang="el-GR" sz="1600" dirty="0"/>
              <a:t>βοηθητικές </a:t>
            </a:r>
            <a:r>
              <a:rPr lang="en-US" sz="1600" dirty="0"/>
              <a:t>, </a:t>
            </a:r>
            <a:r>
              <a:rPr lang="el-GR" sz="1600" dirty="0"/>
              <a:t>κλπ. </a:t>
            </a:r>
            <a:r>
              <a:rPr lang="en-US" sz="1600" dirty="0"/>
              <a:t> </a:t>
            </a:r>
          </a:p>
        </p:txBody>
      </p:sp>
    </p:spTree>
    <p:extLst>
      <p:ext uri="{BB962C8B-B14F-4D97-AF65-F5344CB8AC3E}">
        <p14:creationId xmlns:p14="http://schemas.microsoft.com/office/powerpoint/2010/main" val="2612951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E24709-917E-4533-BF45-1F7B558625F3}"/>
              </a:ext>
            </a:extLst>
          </p:cNvPr>
          <p:cNvSpPr>
            <a:spLocks noGrp="1"/>
          </p:cNvSpPr>
          <p:nvPr>
            <p:ph type="title"/>
          </p:nvPr>
        </p:nvSpPr>
        <p:spPr/>
        <p:txBody>
          <a:bodyPr/>
          <a:lstStyle/>
          <a:p>
            <a:r>
              <a:rPr lang="en-US" b="1" dirty="0">
                <a:solidFill>
                  <a:prstClr val="black"/>
                </a:solidFill>
                <a:cs typeface="Arial" pitchFamily="34" charset="0"/>
              </a:rPr>
              <a:t>2. </a:t>
            </a:r>
            <a:r>
              <a:rPr lang="el-GR" b="1" dirty="0">
                <a:solidFill>
                  <a:prstClr val="black"/>
                </a:solidFill>
                <a:cs typeface="Arial" pitchFamily="34" charset="0"/>
              </a:rPr>
              <a:t>Κατηγοριοποίηση των ηλιακών δοχείων</a:t>
            </a:r>
            <a:endParaRPr lang="en-US" dirty="0"/>
          </a:p>
        </p:txBody>
      </p:sp>
      <p:sp>
        <p:nvSpPr>
          <p:cNvPr id="4" name="Rectangle 3">
            <a:extLst>
              <a:ext uri="{FF2B5EF4-FFF2-40B4-BE49-F238E27FC236}">
                <a16:creationId xmlns="" xmlns:a16="http://schemas.microsoft.com/office/drawing/2014/main" id="{4D7BA8E3-B0BE-44E4-AA44-B6B7A2697CEC}"/>
              </a:ext>
            </a:extLst>
          </p:cNvPr>
          <p:cNvSpPr/>
          <p:nvPr/>
        </p:nvSpPr>
        <p:spPr>
          <a:xfrm>
            <a:off x="432916" y="1557000"/>
            <a:ext cx="6011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Δοχεία υπό πίεση</a:t>
            </a:r>
            <a:r>
              <a:rPr lang="en-US" b="1" dirty="0">
                <a:solidFill>
                  <a:prstClr val="black"/>
                </a:solidFill>
                <a:cs typeface="Arial" pitchFamily="34" charset="0"/>
              </a:rPr>
              <a:t>. </a:t>
            </a:r>
            <a:r>
              <a:rPr lang="el-GR" b="1" dirty="0">
                <a:solidFill>
                  <a:prstClr val="black"/>
                </a:solidFill>
                <a:cs typeface="Arial" pitchFamily="34" charset="0"/>
              </a:rPr>
              <a:t>Έμμεσης διαμόρφωσης</a:t>
            </a:r>
            <a:endParaRPr lang="en-US" b="1" dirty="0">
              <a:solidFill>
                <a:prstClr val="black"/>
              </a:solidFill>
              <a:cs typeface="Arial" pitchFamily="34" charset="0"/>
            </a:endParaRPr>
          </a:p>
        </p:txBody>
      </p:sp>
      <p:sp>
        <p:nvSpPr>
          <p:cNvPr id="5" name="TextBox 4">
            <a:extLst>
              <a:ext uri="{FF2B5EF4-FFF2-40B4-BE49-F238E27FC236}">
                <a16:creationId xmlns="" xmlns:a16="http://schemas.microsoft.com/office/drawing/2014/main" id="{31FDB040-47A8-4605-A60D-35CEB4121E2C}"/>
              </a:ext>
            </a:extLst>
          </p:cNvPr>
          <p:cNvSpPr txBox="1"/>
          <p:nvPr/>
        </p:nvSpPr>
        <p:spPr>
          <a:xfrm>
            <a:off x="432916" y="2045118"/>
            <a:ext cx="6803084" cy="3785652"/>
          </a:xfrm>
          <a:prstGeom prst="rect">
            <a:avLst/>
          </a:prstGeom>
          <a:noFill/>
        </p:spPr>
        <p:txBody>
          <a:bodyPr wrap="square" rtlCol="0">
            <a:spAutoFit/>
          </a:bodyPr>
          <a:lstStyle/>
          <a:p>
            <a:pPr marL="285750" indent="-285750">
              <a:buFont typeface="Wingdings" panose="05000000000000000000" pitchFamily="2" charset="2"/>
              <a:buChar char="§"/>
            </a:pPr>
            <a:r>
              <a:rPr lang="el-GR" sz="1600" b="1" dirty="0">
                <a:latin typeface="+mj-lt"/>
              </a:rPr>
              <a:t>ΕΝΑΛΛΑΚΤΗΣ ΔΙΠΛΟΥ ΤΟΙΧΩΜΑΤΟΣ</a:t>
            </a:r>
            <a:r>
              <a:rPr lang="en-US" sz="1600" b="1" dirty="0">
                <a:latin typeface="+mj-lt"/>
              </a:rPr>
              <a:t>. </a:t>
            </a:r>
            <a:r>
              <a:rPr lang="el-GR" sz="1600" b="1" dirty="0">
                <a:latin typeface="+mj-lt"/>
              </a:rPr>
              <a:t>ΕΞΩΤΕΡΙΚΟ ΠΗΝΙΟ (ελικοειδής σωλήνας χαλκού)  ΤΥΛΙΓΜΕΝΟ ΠΕΡΙΜΕΤΡΙΚΑ</a:t>
            </a:r>
            <a:endParaRPr lang="en-US" sz="1600" b="1" dirty="0">
              <a:latin typeface="+mj-lt"/>
            </a:endParaRPr>
          </a:p>
          <a:p>
            <a:endParaRPr lang="en-US" sz="1600" dirty="0">
              <a:latin typeface="+mj-lt"/>
            </a:endParaRPr>
          </a:p>
          <a:p>
            <a:pPr marL="625475" lvl="1" indent="-285750">
              <a:buFont typeface="Calibri" panose="020F0502020204030204" pitchFamily="34" charset="0"/>
              <a:buChar char="‒"/>
            </a:pPr>
            <a:r>
              <a:rPr lang="el-GR" sz="1600" dirty="0">
                <a:latin typeface="+mj-lt"/>
              </a:rPr>
              <a:t>Οι </a:t>
            </a:r>
            <a:r>
              <a:rPr lang="el-GR" sz="1600" dirty="0" err="1">
                <a:latin typeface="+mj-lt"/>
              </a:rPr>
              <a:t>εναλλάκτες</a:t>
            </a:r>
            <a:r>
              <a:rPr lang="el-GR" sz="1600" dirty="0">
                <a:latin typeface="+mj-lt"/>
              </a:rPr>
              <a:t> διπλού τοιχώματος έχουν δύο τοιχώματα μεταξύ των δύο υγρών ( του υγρό μέσου μεταφοράς  θερμότητας  και του νερού προς χρήση</a:t>
            </a:r>
            <a:r>
              <a:rPr lang="en-US" sz="1600" dirty="0">
                <a:latin typeface="+mj-lt"/>
              </a:rPr>
              <a:t>). </a:t>
            </a:r>
            <a:r>
              <a:rPr lang="el-GR" sz="1600" dirty="0">
                <a:latin typeface="+mj-lt"/>
              </a:rPr>
              <a:t>Διπλό τοίχωμα χρησιμοποιείται όταν το μέσω μεταφοράς θερμότητας είναι τοξικό</a:t>
            </a:r>
            <a:r>
              <a:rPr lang="en-US" sz="1600" dirty="0">
                <a:latin typeface="+mj-lt"/>
              </a:rPr>
              <a:t>,</a:t>
            </a:r>
            <a:r>
              <a:rPr lang="el-GR" sz="1600" dirty="0">
                <a:latin typeface="+mj-lt"/>
              </a:rPr>
              <a:t> όπως τα αντιψυκτικά υγρά</a:t>
            </a:r>
            <a:r>
              <a:rPr lang="en-US" sz="1600" dirty="0">
                <a:latin typeface="+mj-lt"/>
              </a:rPr>
              <a:t>. </a:t>
            </a:r>
            <a:r>
              <a:rPr lang="el-GR" sz="1600" dirty="0">
                <a:latin typeface="+mj-lt"/>
              </a:rPr>
              <a:t>Χρησιμοποιούνται σαν  μέσο προστασίας σε περίπτωση διαρροής. </a:t>
            </a:r>
            <a:r>
              <a:rPr lang="en-US" sz="1600" dirty="0">
                <a:latin typeface="+mj-lt"/>
              </a:rPr>
              <a:t> </a:t>
            </a:r>
          </a:p>
          <a:p>
            <a:pPr marL="625475" lvl="1" indent="-285750">
              <a:buFont typeface="Calibri" panose="020F0502020204030204" pitchFamily="34" charset="0"/>
              <a:buChar char="‒"/>
            </a:pPr>
            <a:r>
              <a:rPr lang="el-GR" sz="1600" dirty="0">
                <a:latin typeface="+mj-lt"/>
              </a:rPr>
              <a:t>Στα ηλιακά δοχεία , οι αντίστοιχοι </a:t>
            </a:r>
            <a:r>
              <a:rPr lang="el-GR" sz="1600" dirty="0" err="1">
                <a:latin typeface="+mj-lt"/>
              </a:rPr>
              <a:t>εναλλάκτες</a:t>
            </a:r>
            <a:r>
              <a:rPr lang="el-GR" sz="1600" dirty="0">
                <a:latin typeface="+mj-lt"/>
              </a:rPr>
              <a:t> είναι με το πηνίο σε περιτύλιξη</a:t>
            </a:r>
            <a:r>
              <a:rPr lang="en-US" sz="1600" dirty="0">
                <a:latin typeface="+mj-lt"/>
              </a:rPr>
              <a:t>,</a:t>
            </a:r>
            <a:r>
              <a:rPr lang="el-GR" sz="1600" dirty="0">
                <a:latin typeface="+mj-lt"/>
              </a:rPr>
              <a:t> στο οποίο μία σωλήνα είναι περασμένη περιμετρικά και δεμένη στην εξωτερική πλευρά του εσωτερικού δοχείου της δεξαμενής. </a:t>
            </a:r>
            <a:r>
              <a:rPr lang="en-US" sz="1600" dirty="0">
                <a:latin typeface="+mj-lt"/>
              </a:rPr>
              <a:t> </a:t>
            </a:r>
            <a:r>
              <a:rPr lang="el-GR" sz="1600" dirty="0">
                <a:latin typeface="+mj-lt"/>
              </a:rPr>
              <a:t>Η σωλήνα είναι κατάλληλα μονωμένη. </a:t>
            </a:r>
          </a:p>
          <a:p>
            <a:pPr marL="625475" lvl="1" indent="-285750">
              <a:buFont typeface="Calibri" panose="020F0502020204030204" pitchFamily="34" charset="0"/>
              <a:buChar char="‒"/>
            </a:pPr>
            <a:r>
              <a:rPr lang="el-GR" sz="1600" dirty="0">
                <a:latin typeface="+mj-lt"/>
              </a:rPr>
              <a:t>Η αύξηση της ασφάλειας στα δοχεία αυτά μειώνει την απόδοση , εξαιτίας της κίνησης μεταξύ δύο επιφανειών, γι’ αυτό και είναι μεγαλύτερα σε σχέση με τα αντίστοιχα μονού τοιχώματος. </a:t>
            </a:r>
            <a:endParaRPr lang="en-US" sz="1600" dirty="0">
              <a:latin typeface="+mj-lt"/>
            </a:endParaRPr>
          </a:p>
        </p:txBody>
      </p:sp>
      <p:pic>
        <p:nvPicPr>
          <p:cNvPr id="6" name="Picture 5">
            <a:extLst>
              <a:ext uri="{FF2B5EF4-FFF2-40B4-BE49-F238E27FC236}">
                <a16:creationId xmlns="" xmlns:a16="http://schemas.microsoft.com/office/drawing/2014/main" id="{5912FC6A-6C2E-4865-B2E0-7C8D569C578D}"/>
              </a:ext>
            </a:extLst>
          </p:cNvPr>
          <p:cNvPicPr>
            <a:picLocks noChangeAspect="1"/>
          </p:cNvPicPr>
          <p:nvPr/>
        </p:nvPicPr>
        <p:blipFill>
          <a:blip r:embed="rId2"/>
          <a:stretch>
            <a:fillRect/>
          </a:stretch>
        </p:blipFill>
        <p:spPr>
          <a:xfrm>
            <a:off x="7236000" y="2231781"/>
            <a:ext cx="1450800" cy="3845210"/>
          </a:xfrm>
          <a:prstGeom prst="rect">
            <a:avLst/>
          </a:prstGeom>
          <a:ln>
            <a:solidFill>
              <a:schemeClr val="tx1"/>
            </a:solidFill>
          </a:ln>
        </p:spPr>
      </p:pic>
    </p:spTree>
    <p:extLst>
      <p:ext uri="{BB962C8B-B14F-4D97-AF65-F5344CB8AC3E}">
        <p14:creationId xmlns:p14="http://schemas.microsoft.com/office/powerpoint/2010/main" val="663158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017D917-7EB5-4DBE-B642-FA07650C14C1}"/>
              </a:ext>
            </a:extLst>
          </p:cNvPr>
          <p:cNvSpPr>
            <a:spLocks noGrp="1"/>
          </p:cNvSpPr>
          <p:nvPr>
            <p:ph type="title"/>
          </p:nvPr>
        </p:nvSpPr>
        <p:spPr/>
        <p:txBody>
          <a:bodyPr/>
          <a:lstStyle/>
          <a:p>
            <a:r>
              <a:rPr lang="en-US" b="1" dirty="0">
                <a:solidFill>
                  <a:prstClr val="black"/>
                </a:solidFill>
                <a:cs typeface="Arial" pitchFamily="34" charset="0"/>
              </a:rPr>
              <a:t>2. Classification of solar tanks</a:t>
            </a:r>
            <a:endParaRPr lang="en-US" dirty="0"/>
          </a:p>
        </p:txBody>
      </p:sp>
      <p:sp>
        <p:nvSpPr>
          <p:cNvPr id="5" name="Rectangle 4">
            <a:extLst>
              <a:ext uri="{FF2B5EF4-FFF2-40B4-BE49-F238E27FC236}">
                <a16:creationId xmlns="" xmlns:a16="http://schemas.microsoft.com/office/drawing/2014/main" id="{23823D9F-0E79-4988-93DB-BEB4028481A1}"/>
              </a:ext>
            </a:extLst>
          </p:cNvPr>
          <p:cNvSpPr/>
          <p:nvPr/>
        </p:nvSpPr>
        <p:spPr>
          <a:xfrm>
            <a:off x="432916" y="1557000"/>
            <a:ext cx="6011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Δοχεία υπό πίεση</a:t>
            </a:r>
            <a:r>
              <a:rPr lang="en-US" b="1" dirty="0">
                <a:solidFill>
                  <a:prstClr val="black"/>
                </a:solidFill>
                <a:cs typeface="Arial" pitchFamily="34" charset="0"/>
              </a:rPr>
              <a:t>. </a:t>
            </a:r>
            <a:r>
              <a:rPr lang="el-GR" b="1" dirty="0">
                <a:solidFill>
                  <a:prstClr val="black"/>
                </a:solidFill>
                <a:cs typeface="Arial" pitchFamily="34" charset="0"/>
              </a:rPr>
              <a:t>Έμμεσης διαμόρφωσης</a:t>
            </a:r>
            <a:endParaRPr lang="en-US" b="1" dirty="0">
              <a:solidFill>
                <a:prstClr val="black"/>
              </a:solidFill>
              <a:cs typeface="Arial" pitchFamily="34" charset="0"/>
            </a:endParaRPr>
          </a:p>
        </p:txBody>
      </p:sp>
      <p:pic>
        <p:nvPicPr>
          <p:cNvPr id="7" name="Picture 6">
            <a:extLst>
              <a:ext uri="{FF2B5EF4-FFF2-40B4-BE49-F238E27FC236}">
                <a16:creationId xmlns="" xmlns:a16="http://schemas.microsoft.com/office/drawing/2014/main" id="{ADC33B5C-9241-489F-9C9B-2024C8B091CF}"/>
              </a:ext>
            </a:extLst>
          </p:cNvPr>
          <p:cNvPicPr>
            <a:picLocks noChangeAspect="1"/>
          </p:cNvPicPr>
          <p:nvPr/>
        </p:nvPicPr>
        <p:blipFill>
          <a:blip r:embed="rId2"/>
          <a:stretch>
            <a:fillRect/>
          </a:stretch>
        </p:blipFill>
        <p:spPr>
          <a:xfrm>
            <a:off x="576000" y="1989000"/>
            <a:ext cx="6444000" cy="4341487"/>
          </a:xfrm>
          <a:prstGeom prst="rect">
            <a:avLst/>
          </a:prstGeom>
        </p:spPr>
      </p:pic>
      <p:sp>
        <p:nvSpPr>
          <p:cNvPr id="6" name="Rectangle 5">
            <a:extLst>
              <a:ext uri="{FF2B5EF4-FFF2-40B4-BE49-F238E27FC236}">
                <a16:creationId xmlns="" xmlns:a16="http://schemas.microsoft.com/office/drawing/2014/main" id="{AD7412BB-98FC-458D-866F-08449E6B6EF4}"/>
              </a:ext>
            </a:extLst>
          </p:cNvPr>
          <p:cNvSpPr/>
          <p:nvPr/>
        </p:nvSpPr>
        <p:spPr>
          <a:xfrm>
            <a:off x="6012000" y="5733000"/>
            <a:ext cx="1764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a:solidFill>
                  <a:prstClr val="black"/>
                </a:solidFill>
              </a:rPr>
              <a:t>ΠΑΡΑΔΕΙΓΜΑ</a:t>
            </a:r>
            <a:endParaRPr lang="en-US" sz="1600" b="1" dirty="0">
              <a:solidFill>
                <a:prstClr val="black"/>
              </a:solidFill>
            </a:endParaRPr>
          </a:p>
        </p:txBody>
      </p:sp>
      <p:sp>
        <p:nvSpPr>
          <p:cNvPr id="8" name="TextBox 7">
            <a:extLst>
              <a:ext uri="{FF2B5EF4-FFF2-40B4-BE49-F238E27FC236}">
                <a16:creationId xmlns="" xmlns:a16="http://schemas.microsoft.com/office/drawing/2014/main" id="{A62DB183-A6AC-491B-96B9-BE2533D8B00A}"/>
              </a:ext>
            </a:extLst>
          </p:cNvPr>
          <p:cNvSpPr txBox="1"/>
          <p:nvPr/>
        </p:nvSpPr>
        <p:spPr>
          <a:xfrm>
            <a:off x="7056000" y="2061000"/>
            <a:ext cx="1980000" cy="3293209"/>
          </a:xfrm>
          <a:prstGeom prst="rect">
            <a:avLst/>
          </a:prstGeom>
          <a:noFill/>
        </p:spPr>
        <p:txBody>
          <a:bodyPr wrap="square" rtlCol="0">
            <a:spAutoFit/>
          </a:bodyPr>
          <a:lstStyle/>
          <a:p>
            <a:pPr marL="285750" indent="-285750">
              <a:buFont typeface="Wingdings" panose="05000000000000000000" pitchFamily="2" charset="2"/>
              <a:buChar char="§"/>
            </a:pPr>
            <a:r>
              <a:rPr lang="el-GR" sz="1600" dirty="0"/>
              <a:t>Ηλιακά έμμεσα δοχεία αποθήκευσης ζεστού νερού, μονού τοιχώματος.</a:t>
            </a:r>
          </a:p>
          <a:p>
            <a:pPr marL="285750" indent="-285750">
              <a:buFont typeface="Wingdings" panose="05000000000000000000" pitchFamily="2" charset="2"/>
              <a:buChar char="§"/>
            </a:pPr>
            <a:r>
              <a:rPr lang="el-GR" sz="1600" dirty="0"/>
              <a:t>Διαθέσιμα με μονό ή διπλό πηνίο </a:t>
            </a:r>
            <a:r>
              <a:rPr lang="el-GR" sz="1600" dirty="0" err="1"/>
              <a:t>εναλλάκτη</a:t>
            </a:r>
            <a:r>
              <a:rPr lang="el-GR" sz="1600" dirty="0"/>
              <a:t> θερμότητας</a:t>
            </a:r>
            <a:r>
              <a:rPr lang="en-US" sz="1600" dirty="0"/>
              <a:t>.</a:t>
            </a:r>
          </a:p>
          <a:p>
            <a:pPr marL="285750" indent="-285750">
              <a:buFont typeface="Wingdings" panose="05000000000000000000" pitchFamily="2" charset="2"/>
              <a:buChar char="§"/>
            </a:pPr>
            <a:r>
              <a:rPr lang="el-GR" sz="1600" dirty="0"/>
              <a:t>Διαθέσιμα με ή χωρίς ηλεκτρικό στοιχείο</a:t>
            </a:r>
            <a:r>
              <a:rPr lang="en-US" sz="1600" dirty="0"/>
              <a:t>.</a:t>
            </a:r>
          </a:p>
        </p:txBody>
      </p:sp>
    </p:spTree>
    <p:extLst>
      <p:ext uri="{BB962C8B-B14F-4D97-AF65-F5344CB8AC3E}">
        <p14:creationId xmlns:p14="http://schemas.microsoft.com/office/powerpoint/2010/main" val="610170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2741C27E-21F4-4E40-BB8B-0D3FDAC7297F}"/>
              </a:ext>
            </a:extLst>
          </p:cNvPr>
          <p:cNvGrpSpPr/>
          <p:nvPr/>
        </p:nvGrpSpPr>
        <p:grpSpPr>
          <a:xfrm>
            <a:off x="1489519" y="1566331"/>
            <a:ext cx="7356464" cy="4797311"/>
            <a:chOff x="1489519" y="1566331"/>
            <a:chExt cx="7356464" cy="4797311"/>
          </a:xfrm>
        </p:grpSpPr>
        <p:pic>
          <p:nvPicPr>
            <p:cNvPr id="5" name="Picture 4">
              <a:extLst>
                <a:ext uri="{FF2B5EF4-FFF2-40B4-BE49-F238E27FC236}">
                  <a16:creationId xmlns="" xmlns:a16="http://schemas.microsoft.com/office/drawing/2014/main" id="{E2568F63-0B10-4F0A-A7BF-F02ADF6F2370}"/>
                </a:ext>
              </a:extLst>
            </p:cNvPr>
            <p:cNvPicPr>
              <a:picLocks noChangeAspect="1"/>
            </p:cNvPicPr>
            <p:nvPr/>
          </p:nvPicPr>
          <p:blipFill>
            <a:blip r:embed="rId2"/>
            <a:stretch>
              <a:fillRect/>
            </a:stretch>
          </p:blipFill>
          <p:spPr>
            <a:xfrm>
              <a:off x="3636000" y="1566331"/>
              <a:ext cx="5209983" cy="4797311"/>
            </a:xfrm>
            <a:prstGeom prst="rect">
              <a:avLst/>
            </a:prstGeom>
          </p:spPr>
        </p:pic>
        <p:pic>
          <p:nvPicPr>
            <p:cNvPr id="6" name="Picture 5">
              <a:extLst>
                <a:ext uri="{FF2B5EF4-FFF2-40B4-BE49-F238E27FC236}">
                  <a16:creationId xmlns="" xmlns:a16="http://schemas.microsoft.com/office/drawing/2014/main" id="{E797CF8D-7011-413A-9AE9-E87332D4011C}"/>
                </a:ext>
              </a:extLst>
            </p:cNvPr>
            <p:cNvPicPr>
              <a:picLocks noChangeAspect="1"/>
            </p:cNvPicPr>
            <p:nvPr/>
          </p:nvPicPr>
          <p:blipFill>
            <a:blip r:embed="rId3"/>
            <a:stretch>
              <a:fillRect/>
            </a:stretch>
          </p:blipFill>
          <p:spPr>
            <a:xfrm>
              <a:off x="1489519" y="4186324"/>
              <a:ext cx="2165143" cy="2123304"/>
            </a:xfrm>
            <a:prstGeom prst="rect">
              <a:avLst/>
            </a:prstGeom>
            <a:ln>
              <a:solidFill>
                <a:schemeClr val="tx1"/>
              </a:solidFill>
            </a:ln>
          </p:spPr>
        </p:pic>
      </p:grpSp>
      <p:sp>
        <p:nvSpPr>
          <p:cNvPr id="2" name="Title 1">
            <a:extLst>
              <a:ext uri="{FF2B5EF4-FFF2-40B4-BE49-F238E27FC236}">
                <a16:creationId xmlns="" xmlns:a16="http://schemas.microsoft.com/office/drawing/2014/main" id="{9E876059-7247-4463-A762-C853A7594C2E}"/>
              </a:ext>
            </a:extLst>
          </p:cNvPr>
          <p:cNvSpPr>
            <a:spLocks noGrp="1"/>
          </p:cNvSpPr>
          <p:nvPr>
            <p:ph type="title"/>
          </p:nvPr>
        </p:nvSpPr>
        <p:spPr/>
        <p:txBody>
          <a:bodyPr/>
          <a:lstStyle/>
          <a:p>
            <a:r>
              <a:rPr lang="en-US" b="1" dirty="0">
                <a:solidFill>
                  <a:prstClr val="black"/>
                </a:solidFill>
                <a:cs typeface="Arial" pitchFamily="34" charset="0"/>
              </a:rPr>
              <a:t>2. </a:t>
            </a:r>
            <a:r>
              <a:rPr lang="el-GR" b="1" dirty="0">
                <a:solidFill>
                  <a:prstClr val="black"/>
                </a:solidFill>
                <a:cs typeface="Arial" pitchFamily="34" charset="0"/>
              </a:rPr>
              <a:t>Κατηγοριοποίηση των ηλιακών δοχείων</a:t>
            </a:r>
            <a:endParaRPr lang="en-US" dirty="0"/>
          </a:p>
        </p:txBody>
      </p:sp>
      <p:sp>
        <p:nvSpPr>
          <p:cNvPr id="4" name="Rectangle 3">
            <a:extLst>
              <a:ext uri="{FF2B5EF4-FFF2-40B4-BE49-F238E27FC236}">
                <a16:creationId xmlns="" xmlns:a16="http://schemas.microsoft.com/office/drawing/2014/main" id="{43E88817-6836-40B0-B043-042079C4CED9}"/>
              </a:ext>
            </a:extLst>
          </p:cNvPr>
          <p:cNvSpPr/>
          <p:nvPr/>
        </p:nvSpPr>
        <p:spPr>
          <a:xfrm>
            <a:off x="432916" y="1557000"/>
            <a:ext cx="3131084" cy="646331"/>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Δοχεία υπό πίεση</a:t>
            </a:r>
            <a:r>
              <a:rPr lang="en-US" b="1" dirty="0">
                <a:solidFill>
                  <a:prstClr val="black"/>
                </a:solidFill>
                <a:cs typeface="Arial" pitchFamily="34" charset="0"/>
              </a:rPr>
              <a:t>. </a:t>
            </a:r>
            <a:r>
              <a:rPr lang="el-GR" b="1" dirty="0">
                <a:solidFill>
                  <a:prstClr val="black"/>
                </a:solidFill>
                <a:cs typeface="Arial" pitchFamily="34" charset="0"/>
              </a:rPr>
              <a:t>Έμμεσης διαμόρφωσης</a:t>
            </a:r>
            <a:endParaRPr lang="en-US" b="1" dirty="0">
              <a:solidFill>
                <a:prstClr val="black"/>
              </a:solidFill>
              <a:cs typeface="Arial" pitchFamily="34" charset="0"/>
            </a:endParaRPr>
          </a:p>
        </p:txBody>
      </p:sp>
      <p:sp>
        <p:nvSpPr>
          <p:cNvPr id="8" name="TextBox 7">
            <a:extLst>
              <a:ext uri="{FF2B5EF4-FFF2-40B4-BE49-F238E27FC236}">
                <a16:creationId xmlns="" xmlns:a16="http://schemas.microsoft.com/office/drawing/2014/main" id="{FEAEAF97-F027-455E-A9F3-ABCF13DB3B15}"/>
              </a:ext>
            </a:extLst>
          </p:cNvPr>
          <p:cNvSpPr txBox="1"/>
          <p:nvPr/>
        </p:nvSpPr>
        <p:spPr>
          <a:xfrm>
            <a:off x="703117" y="2493000"/>
            <a:ext cx="2593075" cy="1569660"/>
          </a:xfrm>
          <a:prstGeom prst="rect">
            <a:avLst/>
          </a:prstGeom>
          <a:noFill/>
        </p:spPr>
        <p:txBody>
          <a:bodyPr wrap="square" rtlCol="0">
            <a:spAutoFit/>
          </a:bodyPr>
          <a:lstStyle/>
          <a:p>
            <a:pPr marL="342900" indent="-342900">
              <a:buFont typeface="Wingdings" panose="05000000000000000000" pitchFamily="2" charset="2"/>
              <a:buChar char="§"/>
            </a:pPr>
            <a:r>
              <a:rPr lang="el-GR" sz="1600" dirty="0"/>
              <a:t>Έμμεσο </a:t>
            </a:r>
            <a:r>
              <a:rPr lang="el-GR" sz="1600" dirty="0" err="1"/>
              <a:t>ηλιοθερμικό</a:t>
            </a:r>
            <a:r>
              <a:rPr lang="el-GR" sz="1600" dirty="0"/>
              <a:t> σύστημα,  βεβιασμένης ροής με δοχείο αποθήκευσης μονού πηνίου και με εφεδρικό ηλεκτρικό στοιχείο</a:t>
            </a:r>
            <a:endParaRPr lang="en-US" sz="1600" dirty="0"/>
          </a:p>
        </p:txBody>
      </p:sp>
      <p:sp>
        <p:nvSpPr>
          <p:cNvPr id="9" name="Rectangle 8">
            <a:extLst>
              <a:ext uri="{FF2B5EF4-FFF2-40B4-BE49-F238E27FC236}">
                <a16:creationId xmlns="" xmlns:a16="http://schemas.microsoft.com/office/drawing/2014/main" id="{C316C268-A340-48BD-9D63-9A7C76D66B3A}"/>
              </a:ext>
            </a:extLst>
          </p:cNvPr>
          <p:cNvSpPr/>
          <p:nvPr/>
        </p:nvSpPr>
        <p:spPr>
          <a:xfrm>
            <a:off x="7613240" y="2421000"/>
            <a:ext cx="171076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a:solidFill>
                  <a:prstClr val="black"/>
                </a:solidFill>
              </a:rPr>
              <a:t>ΠΑΡΑΔΕΙΓΜΑ</a:t>
            </a:r>
            <a:endParaRPr lang="en-US" sz="1600" b="1" dirty="0">
              <a:solidFill>
                <a:prstClr val="black"/>
              </a:solidFill>
            </a:endParaRPr>
          </a:p>
        </p:txBody>
      </p:sp>
    </p:spTree>
    <p:extLst>
      <p:ext uri="{BB962C8B-B14F-4D97-AF65-F5344CB8AC3E}">
        <p14:creationId xmlns:p14="http://schemas.microsoft.com/office/powerpoint/2010/main" val="250825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C2222E-B5BE-4C0C-9B11-DC08AD623982}"/>
              </a:ext>
            </a:extLst>
          </p:cNvPr>
          <p:cNvSpPr>
            <a:spLocks noGrp="1"/>
          </p:cNvSpPr>
          <p:nvPr>
            <p:ph type="title"/>
          </p:nvPr>
        </p:nvSpPr>
        <p:spPr/>
        <p:txBody>
          <a:bodyPr/>
          <a:lstStyle/>
          <a:p>
            <a:r>
              <a:rPr lang="en-US" b="1" dirty="0">
                <a:solidFill>
                  <a:prstClr val="black"/>
                </a:solidFill>
                <a:cs typeface="Arial" pitchFamily="34" charset="0"/>
              </a:rPr>
              <a:t>2. </a:t>
            </a:r>
            <a:r>
              <a:rPr lang="el-GR" b="1" dirty="0">
                <a:solidFill>
                  <a:prstClr val="black"/>
                </a:solidFill>
                <a:cs typeface="Arial" pitchFamily="34" charset="0"/>
              </a:rPr>
              <a:t>Κατηγοριοποίηση των ηλιακών δοχείων</a:t>
            </a:r>
            <a:endParaRPr lang="en-US" dirty="0"/>
          </a:p>
        </p:txBody>
      </p:sp>
      <p:pic>
        <p:nvPicPr>
          <p:cNvPr id="4" name="Picture 3">
            <a:extLst>
              <a:ext uri="{FF2B5EF4-FFF2-40B4-BE49-F238E27FC236}">
                <a16:creationId xmlns="" xmlns:a16="http://schemas.microsoft.com/office/drawing/2014/main" id="{AFDB0554-38BE-4934-8936-0E2FBD55A45C}"/>
              </a:ext>
            </a:extLst>
          </p:cNvPr>
          <p:cNvPicPr>
            <a:picLocks noChangeAspect="1"/>
          </p:cNvPicPr>
          <p:nvPr/>
        </p:nvPicPr>
        <p:blipFill>
          <a:blip r:embed="rId2"/>
          <a:stretch>
            <a:fillRect/>
          </a:stretch>
        </p:blipFill>
        <p:spPr>
          <a:xfrm>
            <a:off x="2484000" y="1557000"/>
            <a:ext cx="6280078" cy="4824000"/>
          </a:xfrm>
          <a:prstGeom prst="rect">
            <a:avLst/>
          </a:prstGeom>
        </p:spPr>
      </p:pic>
      <p:sp>
        <p:nvSpPr>
          <p:cNvPr id="5" name="Rectangle 4">
            <a:extLst>
              <a:ext uri="{FF2B5EF4-FFF2-40B4-BE49-F238E27FC236}">
                <a16:creationId xmlns="" xmlns:a16="http://schemas.microsoft.com/office/drawing/2014/main" id="{B4DFB8F4-596B-4743-8854-5E1759481D7C}"/>
              </a:ext>
            </a:extLst>
          </p:cNvPr>
          <p:cNvSpPr/>
          <p:nvPr/>
        </p:nvSpPr>
        <p:spPr>
          <a:xfrm>
            <a:off x="432916" y="1557000"/>
            <a:ext cx="1979084" cy="923330"/>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Δοχεία υπό πίεση</a:t>
            </a:r>
            <a:r>
              <a:rPr lang="en-US" b="1" dirty="0">
                <a:solidFill>
                  <a:prstClr val="black"/>
                </a:solidFill>
                <a:cs typeface="Arial" pitchFamily="34" charset="0"/>
              </a:rPr>
              <a:t>. </a:t>
            </a:r>
            <a:r>
              <a:rPr lang="el-GR" b="1" dirty="0">
                <a:solidFill>
                  <a:prstClr val="black"/>
                </a:solidFill>
                <a:cs typeface="Arial" pitchFamily="34" charset="0"/>
              </a:rPr>
              <a:t>Έμμεσης διαμόρφωσης</a:t>
            </a:r>
            <a:endParaRPr lang="en-US" b="1" dirty="0">
              <a:solidFill>
                <a:prstClr val="black"/>
              </a:solidFill>
              <a:cs typeface="Arial" pitchFamily="34" charset="0"/>
            </a:endParaRPr>
          </a:p>
        </p:txBody>
      </p:sp>
      <p:sp>
        <p:nvSpPr>
          <p:cNvPr id="6" name="Rectangle 5">
            <a:extLst>
              <a:ext uri="{FF2B5EF4-FFF2-40B4-BE49-F238E27FC236}">
                <a16:creationId xmlns="" xmlns:a16="http://schemas.microsoft.com/office/drawing/2014/main" id="{B3643F4B-5015-46A6-9C23-E7B317069DB2}"/>
              </a:ext>
            </a:extLst>
          </p:cNvPr>
          <p:cNvSpPr/>
          <p:nvPr/>
        </p:nvSpPr>
        <p:spPr>
          <a:xfrm>
            <a:off x="7528836" y="2421000"/>
            <a:ext cx="1615163"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a:solidFill>
                  <a:prstClr val="black"/>
                </a:solidFill>
              </a:rPr>
              <a:t>ΠΑΡΑΔΕΙΓΜΑ</a:t>
            </a:r>
            <a:endParaRPr lang="en-US" sz="1600" b="1" dirty="0">
              <a:solidFill>
                <a:prstClr val="black"/>
              </a:solidFill>
            </a:endParaRPr>
          </a:p>
        </p:txBody>
      </p:sp>
      <p:sp>
        <p:nvSpPr>
          <p:cNvPr id="7" name="TextBox 6">
            <a:extLst>
              <a:ext uri="{FF2B5EF4-FFF2-40B4-BE49-F238E27FC236}">
                <a16:creationId xmlns="" xmlns:a16="http://schemas.microsoft.com/office/drawing/2014/main" id="{229570C8-7C35-491A-B232-0C25024A3851}"/>
              </a:ext>
            </a:extLst>
          </p:cNvPr>
          <p:cNvSpPr txBox="1"/>
          <p:nvPr/>
        </p:nvSpPr>
        <p:spPr>
          <a:xfrm>
            <a:off x="364274" y="3038843"/>
            <a:ext cx="2058968" cy="2800767"/>
          </a:xfrm>
          <a:prstGeom prst="rect">
            <a:avLst/>
          </a:prstGeom>
          <a:noFill/>
        </p:spPr>
        <p:txBody>
          <a:bodyPr wrap="square" rtlCol="0">
            <a:spAutoFit/>
          </a:bodyPr>
          <a:lstStyle/>
          <a:p>
            <a:pPr marL="342900" indent="-342900">
              <a:buFont typeface="Wingdings" panose="05000000000000000000" pitchFamily="2" charset="2"/>
              <a:buChar char="§"/>
            </a:pPr>
            <a:r>
              <a:rPr lang="el-GR" sz="1600" dirty="0"/>
              <a:t>Έμμεσο </a:t>
            </a:r>
            <a:r>
              <a:rPr lang="el-GR" sz="1600" dirty="0" err="1"/>
              <a:t>ηλιοθερμικό</a:t>
            </a:r>
            <a:r>
              <a:rPr lang="el-GR" sz="1600" dirty="0"/>
              <a:t> σύστημα,  βεβιασμένης ροής με δοχείο αποθήκευσης ζεστού νερού </a:t>
            </a:r>
            <a:r>
              <a:rPr lang="en-US" sz="1600" dirty="0"/>
              <a:t>“</a:t>
            </a:r>
            <a:r>
              <a:rPr lang="el-GR" sz="1600" dirty="0"/>
              <a:t>διπλού πηνίο</a:t>
            </a:r>
            <a:r>
              <a:rPr lang="en-US" sz="1600" dirty="0"/>
              <a:t>” </a:t>
            </a:r>
            <a:r>
              <a:rPr lang="el-GR" sz="1600" dirty="0"/>
              <a:t>και ενίσχυση από εξωτερικό λέβητα αερίου.</a:t>
            </a:r>
            <a:endParaRPr lang="en-US" sz="1600" dirty="0"/>
          </a:p>
        </p:txBody>
      </p:sp>
    </p:spTree>
    <p:extLst>
      <p:ext uri="{BB962C8B-B14F-4D97-AF65-F5344CB8AC3E}">
        <p14:creationId xmlns:p14="http://schemas.microsoft.com/office/powerpoint/2010/main" val="2694064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375B4F-60E2-424D-9A12-9169ECD74635}"/>
              </a:ext>
            </a:extLst>
          </p:cNvPr>
          <p:cNvSpPr>
            <a:spLocks noGrp="1"/>
          </p:cNvSpPr>
          <p:nvPr>
            <p:ph type="title"/>
          </p:nvPr>
        </p:nvSpPr>
        <p:spPr/>
        <p:txBody>
          <a:bodyPr/>
          <a:lstStyle/>
          <a:p>
            <a:r>
              <a:rPr lang="en-US" b="1" dirty="0">
                <a:solidFill>
                  <a:prstClr val="black"/>
                </a:solidFill>
                <a:cs typeface="Arial" pitchFamily="34" charset="0"/>
              </a:rPr>
              <a:t>2. </a:t>
            </a:r>
            <a:r>
              <a:rPr lang="el-GR" b="1" dirty="0">
                <a:solidFill>
                  <a:prstClr val="black"/>
                </a:solidFill>
                <a:cs typeface="Arial" pitchFamily="34" charset="0"/>
              </a:rPr>
              <a:t>Κατηγοριοποίηση των ηλιακών δοχείων</a:t>
            </a:r>
            <a:endParaRPr lang="en-US" dirty="0"/>
          </a:p>
        </p:txBody>
      </p:sp>
      <p:sp>
        <p:nvSpPr>
          <p:cNvPr id="4" name="Rectangle 3">
            <a:extLst>
              <a:ext uri="{FF2B5EF4-FFF2-40B4-BE49-F238E27FC236}">
                <a16:creationId xmlns="" xmlns:a16="http://schemas.microsoft.com/office/drawing/2014/main" id="{B6E714F9-1A42-4F4B-BBA1-C40FCFC7FE94}"/>
              </a:ext>
            </a:extLst>
          </p:cNvPr>
          <p:cNvSpPr/>
          <p:nvPr/>
        </p:nvSpPr>
        <p:spPr>
          <a:xfrm>
            <a:off x="432916" y="1557000"/>
            <a:ext cx="2915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Θερμικές αποθήκες</a:t>
            </a:r>
            <a:endParaRPr lang="en-US" b="1" dirty="0">
              <a:solidFill>
                <a:prstClr val="black"/>
              </a:solidFill>
              <a:cs typeface="Arial" pitchFamily="34" charset="0"/>
            </a:endParaRPr>
          </a:p>
        </p:txBody>
      </p:sp>
      <p:sp>
        <p:nvSpPr>
          <p:cNvPr id="5" name="TextBox 4">
            <a:extLst>
              <a:ext uri="{FF2B5EF4-FFF2-40B4-BE49-F238E27FC236}">
                <a16:creationId xmlns="" xmlns:a16="http://schemas.microsoft.com/office/drawing/2014/main" id="{B424BEDF-6B57-4F55-A33A-D7B278C43B1A}"/>
              </a:ext>
            </a:extLst>
          </p:cNvPr>
          <p:cNvSpPr txBox="1"/>
          <p:nvPr/>
        </p:nvSpPr>
        <p:spPr>
          <a:xfrm>
            <a:off x="180000" y="1950614"/>
            <a:ext cx="6840000" cy="4278094"/>
          </a:xfrm>
          <a:prstGeom prst="rect">
            <a:avLst/>
          </a:prstGeom>
          <a:noFill/>
        </p:spPr>
        <p:txBody>
          <a:bodyPr wrap="square" rtlCol="0">
            <a:spAutoFit/>
          </a:bodyPr>
          <a:lstStyle/>
          <a:p>
            <a:pPr marL="285750" indent="-285750">
              <a:buFont typeface="Wingdings" panose="05000000000000000000" pitchFamily="2" charset="2"/>
              <a:buChar char="§"/>
            </a:pPr>
            <a:r>
              <a:rPr lang="el-GR" sz="1600" dirty="0"/>
              <a:t>Μια θερμική αποθήκη είναι ένας γενικός τρόπος αποθήκευσης και διαχείρισης της θερμότητας ( από ΑΠΕ ή σύνθετα συστήματα).</a:t>
            </a:r>
            <a:endParaRPr lang="en-US" sz="1600" dirty="0"/>
          </a:p>
          <a:p>
            <a:pPr marL="285750" indent="-285750">
              <a:buFont typeface="Wingdings" panose="05000000000000000000" pitchFamily="2" charset="2"/>
              <a:buChar char="§"/>
            </a:pPr>
            <a:r>
              <a:rPr lang="el-GR" sz="1600" dirty="0"/>
              <a:t>Σε μια οικιακή εγκατάσταση</a:t>
            </a:r>
            <a:r>
              <a:rPr lang="en-US" sz="1600" dirty="0"/>
              <a:t>,</a:t>
            </a:r>
            <a:r>
              <a:rPr lang="el-GR" sz="1600" dirty="0"/>
              <a:t> το ζεστό νερό από τους θερμοσίφωνες συνήθως αποθηκεύεται σε καλά μονωμένα δοχεία συσσώρευσης. Οι θερμικές αποθήκες δουλεύουν στην αντίστροφη λογική. Ζεσταίνουν και </a:t>
            </a:r>
            <a:r>
              <a:rPr lang="en-US" sz="1600" dirty="0"/>
              <a:t> </a:t>
            </a:r>
            <a:r>
              <a:rPr lang="el-GR" sz="1600" dirty="0"/>
              <a:t>συσσωρεύουν το πρωτεύον νερό και χρησιμοποιούν την ενέργεια αυτή για να αποδώσουν στιγμιαία το θερμαινόμενο δευτερεύον νερό ( χρήσης)</a:t>
            </a:r>
            <a:endParaRPr lang="en-US" sz="1600" dirty="0"/>
          </a:p>
          <a:p>
            <a:pPr marL="285750" indent="-285750">
              <a:buFont typeface="Wingdings" panose="05000000000000000000" pitchFamily="2" charset="2"/>
              <a:buChar char="§"/>
            </a:pPr>
            <a:r>
              <a:rPr lang="el-GR" sz="1600" dirty="0"/>
              <a:t>Οι ηλιακές θερμικές αποθήκες διαθέτουν τουλάχιστον ένα </a:t>
            </a:r>
            <a:r>
              <a:rPr lang="el-GR" sz="1600" dirty="0" err="1"/>
              <a:t>εναλλάκτη</a:t>
            </a:r>
            <a:r>
              <a:rPr lang="el-GR" sz="1600" dirty="0"/>
              <a:t> θερμότητας, συνήθως σε μορφή ενός εσωτερικού πηνίου από σωλήνα χαλκού βυθισμένο μέσα στο δοχείο που είναι γεμάτο νερό και που την πραγματικότητα είναι το υγρό μέσο μεταφοράς θερμότητας</a:t>
            </a:r>
            <a:r>
              <a:rPr lang="en-US" sz="1600" dirty="0"/>
              <a:t>. </a:t>
            </a:r>
            <a:r>
              <a:rPr lang="el-GR" sz="1600" dirty="0"/>
              <a:t>Το νερό προς χρήση θερμαίνεται καθώς κυκλοφορεί μέσα στο θερμαινόμενο υγρό, μέσο του σωλήνα. </a:t>
            </a:r>
            <a:endParaRPr lang="en-US" sz="1600" b="1" dirty="0"/>
          </a:p>
          <a:p>
            <a:pPr marL="285750" indent="-285750">
              <a:buFont typeface="Wingdings" panose="05000000000000000000" pitchFamily="2" charset="2"/>
              <a:buChar char="§"/>
            </a:pPr>
            <a:r>
              <a:rPr lang="el-GR" sz="1600" dirty="0"/>
              <a:t>¨Ένα πλεονέκτημα της θερμικής αποθήκης σε μια δεξαμενή υπό πίεση , είναι ότι μπορεί να παραμένει ανοιχτή για εξαερισμό. Γιατί δεν υπάρχει πίεση στο δοχείο αλλά μέσα στο πηνίο χαλκού. Αυτό την κάνει ασφαλέστερη και οικονομικότερη από τα δοχείο υπό πίεση.</a:t>
            </a:r>
            <a:endParaRPr lang="en-US" sz="1600" dirty="0"/>
          </a:p>
        </p:txBody>
      </p:sp>
      <p:pic>
        <p:nvPicPr>
          <p:cNvPr id="14" name="Picture 13">
            <a:extLst>
              <a:ext uri="{FF2B5EF4-FFF2-40B4-BE49-F238E27FC236}">
                <a16:creationId xmlns="" xmlns:a16="http://schemas.microsoft.com/office/drawing/2014/main" id="{2AD26B00-5CA2-46D6-8A2A-161822DA8033}"/>
              </a:ext>
            </a:extLst>
          </p:cNvPr>
          <p:cNvPicPr>
            <a:picLocks noChangeAspect="1"/>
          </p:cNvPicPr>
          <p:nvPr/>
        </p:nvPicPr>
        <p:blipFill>
          <a:blip r:embed="rId2"/>
          <a:stretch>
            <a:fillRect/>
          </a:stretch>
        </p:blipFill>
        <p:spPr>
          <a:xfrm>
            <a:off x="6948000" y="1885666"/>
            <a:ext cx="1940025" cy="4423334"/>
          </a:xfrm>
          <a:prstGeom prst="rect">
            <a:avLst/>
          </a:prstGeom>
          <a:ln>
            <a:solidFill>
              <a:schemeClr val="tx1"/>
            </a:solidFill>
          </a:ln>
        </p:spPr>
      </p:pic>
    </p:spTree>
    <p:extLst>
      <p:ext uri="{BB962C8B-B14F-4D97-AF65-F5344CB8AC3E}">
        <p14:creationId xmlns:p14="http://schemas.microsoft.com/office/powerpoint/2010/main" val="157066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b="1" dirty="0"/>
              <a:t>Στόχοι της ενότητας</a:t>
            </a:r>
          </a:p>
        </p:txBody>
      </p:sp>
      <p:sp>
        <p:nvSpPr>
          <p:cNvPr id="9" name="Content Placeholder 8"/>
          <p:cNvSpPr>
            <a:spLocks noGrp="1"/>
          </p:cNvSpPr>
          <p:nvPr>
            <p:ph idx="1"/>
          </p:nvPr>
        </p:nvSpPr>
        <p:spPr>
          <a:xfrm>
            <a:off x="261758" y="1628774"/>
            <a:ext cx="8630242" cy="4248225"/>
          </a:xfrm>
        </p:spPr>
        <p:txBody>
          <a:bodyPr>
            <a:noAutofit/>
          </a:bodyPr>
          <a:lstStyle/>
          <a:p>
            <a:pPr marL="0" indent="0" algn="just">
              <a:buNone/>
            </a:pPr>
            <a:r>
              <a:rPr lang="el-GR" dirty="0">
                <a:latin typeface="+mj-lt"/>
                <a:cs typeface="Arial" pitchFamily="34" charset="0"/>
              </a:rPr>
              <a:t>Στο τέλος της ενότητας θα μπορείτε να</a:t>
            </a:r>
            <a:r>
              <a:rPr lang="en-US" dirty="0">
                <a:latin typeface="+mj-lt"/>
                <a:cs typeface="Arial" pitchFamily="34" charset="0"/>
              </a:rPr>
              <a:t>:</a:t>
            </a:r>
            <a:endParaRPr lang="en-US" sz="1600" dirty="0">
              <a:latin typeface="Arial" pitchFamily="34" charset="0"/>
              <a:cs typeface="Arial" pitchFamily="34" charset="0"/>
            </a:endParaRPr>
          </a:p>
          <a:p>
            <a:pPr lvl="1">
              <a:buFont typeface="+mj-lt"/>
              <a:buAutoNum type="arabicPeriod"/>
            </a:pPr>
            <a:r>
              <a:rPr lang="el-GR" b="1" dirty="0"/>
              <a:t>Καταλαβαίνετε τη βασική λειτουργία των δοχείων αποθήκευσης ζεστού νερού στα </a:t>
            </a:r>
            <a:r>
              <a:rPr lang="el-GR" b="1" dirty="0" err="1"/>
              <a:t>ηλιοθερμικά</a:t>
            </a:r>
            <a:r>
              <a:rPr lang="el-GR" b="1" dirty="0"/>
              <a:t> συστήματα και να συνοψίζεται τις γενικές σχεδιαστικές απαιτήσεις τους.</a:t>
            </a:r>
            <a:endParaRPr lang="en-GB" b="1" dirty="0"/>
          </a:p>
          <a:p>
            <a:pPr lvl="1">
              <a:buFont typeface="+mj-lt"/>
              <a:buAutoNum type="arabicPeriod"/>
            </a:pPr>
            <a:r>
              <a:rPr lang="el-GR" b="1" dirty="0"/>
              <a:t>Εξηγείτε τη θερμική διαστρωμάτωση του νερού που δημιουργείται μέσα στο δοχείο αποθήκευσης, γιατί είναι σημαντικό αυτό το φαινόμενο στις εφαρμογές ηλιακών θερμικών συστημάτων και πως αυτό προωθείτε σε πιο εξελιγμένα ηλιακά δοχεία. </a:t>
            </a:r>
          </a:p>
          <a:p>
            <a:pPr lvl="1">
              <a:buFont typeface="+mj-lt"/>
              <a:buAutoNum type="arabicPeriod"/>
            </a:pPr>
            <a:r>
              <a:rPr lang="el-GR" b="1" dirty="0"/>
              <a:t>Ταξινομείτε</a:t>
            </a:r>
            <a:r>
              <a:rPr lang="en-GB" b="1" dirty="0"/>
              <a:t> </a:t>
            </a:r>
            <a:r>
              <a:rPr lang="el-GR" b="1" dirty="0"/>
              <a:t>τα δοχεία που χρησιμοποιούνται στις εφαρμογές σύμφωνα </a:t>
            </a:r>
            <a:r>
              <a:rPr lang="en-GB" b="1" dirty="0"/>
              <a:t>:</a:t>
            </a:r>
          </a:p>
          <a:p>
            <a:pPr lvl="2"/>
            <a:r>
              <a:rPr lang="el-GR" b="1" dirty="0"/>
              <a:t>Με την πίεση λειτουργίας</a:t>
            </a:r>
          </a:p>
          <a:p>
            <a:pPr lvl="2"/>
            <a:r>
              <a:rPr lang="el-GR" b="1" dirty="0"/>
              <a:t>Με την εφαρμογή</a:t>
            </a:r>
            <a:r>
              <a:rPr lang="en-GB" b="1" dirty="0"/>
              <a:t>, </a:t>
            </a:r>
            <a:r>
              <a:rPr lang="el-GR" b="1" dirty="0"/>
              <a:t>ή τη λειτουργία του δοχείου στο σύστημα</a:t>
            </a:r>
            <a:endParaRPr lang="en-GB" b="1" dirty="0"/>
          </a:p>
          <a:p>
            <a:pPr lvl="1">
              <a:buFont typeface="+mj-lt"/>
              <a:buAutoNum type="arabicPeriod"/>
            </a:pPr>
            <a:r>
              <a:rPr lang="el-GR" b="1" dirty="0">
                <a:solidFill>
                  <a:prstClr val="black"/>
                </a:solidFill>
              </a:rPr>
              <a:t>Περιγράφετε τη βασική δομή και λειτουργία του δοχείο σε σύστημα παραγωγής ζεστού νερού, τα υλικά που περιλαμβάνονται</a:t>
            </a:r>
            <a:r>
              <a:rPr lang="en-GB" b="1" dirty="0">
                <a:solidFill>
                  <a:prstClr val="black"/>
                </a:solidFill>
              </a:rPr>
              <a:t>,</a:t>
            </a:r>
            <a:r>
              <a:rPr lang="el-GR" b="1" dirty="0">
                <a:solidFill>
                  <a:prstClr val="black"/>
                </a:solidFill>
              </a:rPr>
              <a:t>τα εξαρτήματα και τους βασικούς ελέγχους και τα στοιχεία προστασίας.</a:t>
            </a:r>
            <a:endParaRPr lang="en-GB" b="1" dirty="0">
              <a:solidFill>
                <a:prstClr val="black"/>
              </a:solidFill>
            </a:endParaRPr>
          </a:p>
          <a:p>
            <a:pPr lvl="1">
              <a:buFont typeface="+mj-lt"/>
              <a:buAutoNum type="arabicPeriod"/>
            </a:pPr>
            <a:r>
              <a:rPr lang="el-GR" b="1" dirty="0">
                <a:solidFill>
                  <a:prstClr val="black"/>
                </a:solidFill>
              </a:rPr>
              <a:t>Εξηγείτε τη διαδικασία εγκατάστασης ενός δοχείου αποθήκευσης ζεστού νερού.</a:t>
            </a:r>
            <a:endParaRPr lang="en-GB" b="1" dirty="0"/>
          </a:p>
          <a:p>
            <a:pPr marL="914400" lvl="2" indent="0">
              <a:buNone/>
            </a:pPr>
            <a:endParaRPr lang="en-GB" b="1" dirty="0"/>
          </a:p>
        </p:txBody>
      </p:sp>
    </p:spTree>
    <p:extLst>
      <p:ext uri="{BB962C8B-B14F-4D97-AF65-F5344CB8AC3E}">
        <p14:creationId xmlns:p14="http://schemas.microsoft.com/office/powerpoint/2010/main" val="2651264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EF8419-218C-4A5C-AFA0-BF84CFC53E75}"/>
              </a:ext>
            </a:extLst>
          </p:cNvPr>
          <p:cNvSpPr>
            <a:spLocks noGrp="1"/>
          </p:cNvSpPr>
          <p:nvPr>
            <p:ph type="title"/>
          </p:nvPr>
        </p:nvSpPr>
        <p:spPr/>
        <p:txBody>
          <a:bodyPr/>
          <a:lstStyle/>
          <a:p>
            <a:r>
              <a:rPr lang="en-US" b="1" dirty="0">
                <a:solidFill>
                  <a:prstClr val="black"/>
                </a:solidFill>
                <a:cs typeface="Arial" pitchFamily="34" charset="0"/>
              </a:rPr>
              <a:t>2. </a:t>
            </a:r>
            <a:r>
              <a:rPr lang="el-GR" b="1" dirty="0">
                <a:solidFill>
                  <a:prstClr val="black"/>
                </a:solidFill>
                <a:cs typeface="Arial" pitchFamily="34" charset="0"/>
              </a:rPr>
              <a:t>Κατηγοριοποίηση των ηλιακών δοχείων</a:t>
            </a:r>
            <a:endParaRPr lang="en-US" dirty="0"/>
          </a:p>
        </p:txBody>
      </p:sp>
      <p:sp>
        <p:nvSpPr>
          <p:cNvPr id="4" name="Rectangle 3">
            <a:extLst>
              <a:ext uri="{FF2B5EF4-FFF2-40B4-BE49-F238E27FC236}">
                <a16:creationId xmlns="" xmlns:a16="http://schemas.microsoft.com/office/drawing/2014/main" id="{2AD9AAC3-6F26-4109-A415-9B8D59C657B1}"/>
              </a:ext>
            </a:extLst>
          </p:cNvPr>
          <p:cNvSpPr/>
          <p:nvPr/>
        </p:nvSpPr>
        <p:spPr>
          <a:xfrm>
            <a:off x="432916" y="1557000"/>
            <a:ext cx="3059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Θερμικές αποθήκες</a:t>
            </a:r>
            <a:endParaRPr lang="en-US" b="1" dirty="0">
              <a:solidFill>
                <a:prstClr val="black"/>
              </a:solidFill>
              <a:cs typeface="Arial" pitchFamily="34" charset="0"/>
            </a:endParaRPr>
          </a:p>
        </p:txBody>
      </p:sp>
      <p:pic>
        <p:nvPicPr>
          <p:cNvPr id="5" name="Picture 4">
            <a:extLst>
              <a:ext uri="{FF2B5EF4-FFF2-40B4-BE49-F238E27FC236}">
                <a16:creationId xmlns="" xmlns:a16="http://schemas.microsoft.com/office/drawing/2014/main" id="{5AD98A11-924B-4B2E-BB34-2FAEF98DD803}"/>
              </a:ext>
            </a:extLst>
          </p:cNvPr>
          <p:cNvPicPr>
            <a:picLocks noChangeAspect="1"/>
          </p:cNvPicPr>
          <p:nvPr/>
        </p:nvPicPr>
        <p:blipFill>
          <a:blip r:embed="rId2"/>
          <a:stretch>
            <a:fillRect/>
          </a:stretch>
        </p:blipFill>
        <p:spPr>
          <a:xfrm>
            <a:off x="5484674" y="1569125"/>
            <a:ext cx="3394800" cy="4739600"/>
          </a:xfrm>
          <a:prstGeom prst="rect">
            <a:avLst/>
          </a:prstGeom>
        </p:spPr>
      </p:pic>
      <p:sp>
        <p:nvSpPr>
          <p:cNvPr id="6" name="Rectangle 5">
            <a:extLst>
              <a:ext uri="{FF2B5EF4-FFF2-40B4-BE49-F238E27FC236}">
                <a16:creationId xmlns="" xmlns:a16="http://schemas.microsoft.com/office/drawing/2014/main" id="{65BF23C5-9A02-4039-926B-57779BC60F51}"/>
              </a:ext>
            </a:extLst>
          </p:cNvPr>
          <p:cNvSpPr/>
          <p:nvPr/>
        </p:nvSpPr>
        <p:spPr>
          <a:xfrm rot="10800000" flipV="1">
            <a:off x="4572000" y="2049442"/>
            <a:ext cx="165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a:solidFill>
                  <a:prstClr val="black"/>
                </a:solidFill>
              </a:rPr>
              <a:t>ΠΑΡΑΔΕΙΓΜΑ</a:t>
            </a:r>
            <a:endParaRPr lang="en-US" sz="1600" b="1" dirty="0">
              <a:solidFill>
                <a:prstClr val="black"/>
              </a:solidFill>
            </a:endParaRPr>
          </a:p>
        </p:txBody>
      </p:sp>
      <p:sp>
        <p:nvSpPr>
          <p:cNvPr id="7" name="TextBox 6">
            <a:extLst>
              <a:ext uri="{FF2B5EF4-FFF2-40B4-BE49-F238E27FC236}">
                <a16:creationId xmlns="" xmlns:a16="http://schemas.microsoft.com/office/drawing/2014/main" id="{D46F34BA-C6CB-4CE2-AB93-A894B3B21EF1}"/>
              </a:ext>
            </a:extLst>
          </p:cNvPr>
          <p:cNvSpPr txBox="1"/>
          <p:nvPr/>
        </p:nvSpPr>
        <p:spPr>
          <a:xfrm>
            <a:off x="756000" y="1926332"/>
            <a:ext cx="3960000" cy="584775"/>
          </a:xfrm>
          <a:prstGeom prst="rect">
            <a:avLst/>
          </a:prstGeom>
          <a:noFill/>
        </p:spPr>
        <p:txBody>
          <a:bodyPr wrap="square" rtlCol="0">
            <a:spAutoFit/>
          </a:bodyPr>
          <a:lstStyle/>
          <a:p>
            <a:pPr marL="285750" indent="-285750">
              <a:buFont typeface="Wingdings" panose="05000000000000000000" pitchFamily="2" charset="2"/>
              <a:buChar char="§"/>
            </a:pPr>
            <a:r>
              <a:rPr lang="el-GR" sz="1600" dirty="0"/>
              <a:t>Θερμική αποθήκη σχεδιασμένη για συνδυαστικές πηγές θερμότητας. </a:t>
            </a:r>
            <a:endParaRPr lang="en-US" sz="1600" dirty="0"/>
          </a:p>
        </p:txBody>
      </p:sp>
      <p:sp>
        <p:nvSpPr>
          <p:cNvPr id="8" name="TextBox 7">
            <a:extLst>
              <a:ext uri="{FF2B5EF4-FFF2-40B4-BE49-F238E27FC236}">
                <a16:creationId xmlns="" xmlns:a16="http://schemas.microsoft.com/office/drawing/2014/main" id="{C8B751E7-9DAA-4C9E-96AA-0D631C550C38}"/>
              </a:ext>
            </a:extLst>
          </p:cNvPr>
          <p:cNvSpPr txBox="1"/>
          <p:nvPr/>
        </p:nvSpPr>
        <p:spPr>
          <a:xfrm>
            <a:off x="756000" y="5468140"/>
            <a:ext cx="4536000" cy="830997"/>
          </a:xfrm>
          <a:prstGeom prst="rect">
            <a:avLst/>
          </a:prstGeom>
          <a:noFill/>
        </p:spPr>
        <p:txBody>
          <a:bodyPr wrap="square" rtlCol="0">
            <a:spAutoFit/>
          </a:bodyPr>
          <a:lstStyle/>
          <a:p>
            <a:pPr marL="285750" indent="-285750">
              <a:buFont typeface="Wingdings" panose="05000000000000000000" pitchFamily="2" charset="2"/>
              <a:buChar char="§"/>
            </a:pPr>
            <a:r>
              <a:rPr lang="el-GR" sz="1600" b="1" dirty="0"/>
              <a:t>Μια θερμική αποθήκη πρακτικά σχεδιάζεται σαν ένα </a:t>
            </a:r>
            <a:r>
              <a:rPr lang="el-GR" sz="1600" b="1" dirty="0" err="1"/>
              <a:t>κόμπακτ</a:t>
            </a:r>
            <a:r>
              <a:rPr lang="el-GR" sz="1600" b="1" dirty="0"/>
              <a:t> , </a:t>
            </a:r>
            <a:r>
              <a:rPr lang="el-GR" sz="1600" b="1" dirty="0" err="1"/>
              <a:t>θερμοσιφωνικό</a:t>
            </a:r>
            <a:r>
              <a:rPr lang="el-GR" sz="1600" b="1" dirty="0"/>
              <a:t> παθητικό σύστημα θέρμανσης νερού. </a:t>
            </a:r>
            <a:r>
              <a:rPr lang="en-US" sz="1600" b="1" dirty="0"/>
              <a:t> </a:t>
            </a:r>
          </a:p>
        </p:txBody>
      </p:sp>
      <p:pic>
        <p:nvPicPr>
          <p:cNvPr id="9" name="Picture 8">
            <a:extLst>
              <a:ext uri="{FF2B5EF4-FFF2-40B4-BE49-F238E27FC236}">
                <a16:creationId xmlns="" xmlns:a16="http://schemas.microsoft.com/office/drawing/2014/main" id="{442AC82D-2564-4972-A4EF-EBDEB4C3B237}"/>
              </a:ext>
            </a:extLst>
          </p:cNvPr>
          <p:cNvPicPr>
            <a:picLocks noChangeAspect="1"/>
          </p:cNvPicPr>
          <p:nvPr/>
        </p:nvPicPr>
        <p:blipFill>
          <a:blip r:embed="rId3"/>
          <a:stretch>
            <a:fillRect/>
          </a:stretch>
        </p:blipFill>
        <p:spPr>
          <a:xfrm>
            <a:off x="900000" y="2551615"/>
            <a:ext cx="3960000" cy="2904072"/>
          </a:xfrm>
          <a:prstGeom prst="rect">
            <a:avLst/>
          </a:prstGeom>
          <a:ln>
            <a:solidFill>
              <a:schemeClr val="tx1"/>
            </a:solidFill>
          </a:ln>
        </p:spPr>
      </p:pic>
    </p:spTree>
    <p:extLst>
      <p:ext uri="{BB962C8B-B14F-4D97-AF65-F5344CB8AC3E}">
        <p14:creationId xmlns:p14="http://schemas.microsoft.com/office/powerpoint/2010/main" val="3380357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5691CC-C26F-4259-9D14-A3B84708FC12}"/>
              </a:ext>
            </a:extLst>
          </p:cNvPr>
          <p:cNvSpPr>
            <a:spLocks noGrp="1"/>
          </p:cNvSpPr>
          <p:nvPr>
            <p:ph type="title"/>
          </p:nvPr>
        </p:nvSpPr>
        <p:spPr/>
        <p:txBody>
          <a:bodyPr/>
          <a:lstStyle/>
          <a:p>
            <a:r>
              <a:rPr lang="en-US" b="1" dirty="0">
                <a:solidFill>
                  <a:prstClr val="black"/>
                </a:solidFill>
                <a:cs typeface="Arial" pitchFamily="34" charset="0"/>
              </a:rPr>
              <a:t>2. </a:t>
            </a:r>
            <a:r>
              <a:rPr lang="el-GR" b="1" dirty="0">
                <a:solidFill>
                  <a:prstClr val="black"/>
                </a:solidFill>
                <a:cs typeface="Arial" pitchFamily="34" charset="0"/>
              </a:rPr>
              <a:t>Κατηγοριοποίηση των ηλιακών δοχείων</a:t>
            </a:r>
            <a:endParaRPr lang="en-US" dirty="0"/>
          </a:p>
        </p:txBody>
      </p:sp>
      <p:sp>
        <p:nvSpPr>
          <p:cNvPr id="4" name="Rectangle 3">
            <a:extLst>
              <a:ext uri="{FF2B5EF4-FFF2-40B4-BE49-F238E27FC236}">
                <a16:creationId xmlns="" xmlns:a16="http://schemas.microsoft.com/office/drawing/2014/main" id="{E20167F8-1C3D-4743-A3DF-3A33A68992CB}"/>
              </a:ext>
            </a:extLst>
          </p:cNvPr>
          <p:cNvSpPr/>
          <p:nvPr/>
        </p:nvSpPr>
        <p:spPr>
          <a:xfrm>
            <a:off x="432916" y="1557000"/>
            <a:ext cx="5651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Ηλιακά δοχείο ζεστού νερού χωρίς πίεση</a:t>
            </a:r>
            <a:endParaRPr lang="en-US" b="1" dirty="0">
              <a:solidFill>
                <a:prstClr val="black"/>
              </a:solidFill>
              <a:cs typeface="Arial" pitchFamily="34" charset="0"/>
            </a:endParaRPr>
          </a:p>
        </p:txBody>
      </p:sp>
      <p:sp>
        <p:nvSpPr>
          <p:cNvPr id="5" name="TextBox 4">
            <a:extLst>
              <a:ext uri="{FF2B5EF4-FFF2-40B4-BE49-F238E27FC236}">
                <a16:creationId xmlns="" xmlns:a16="http://schemas.microsoft.com/office/drawing/2014/main" id="{05B3125A-46B3-470B-81C1-E01F69168FEB}"/>
              </a:ext>
            </a:extLst>
          </p:cNvPr>
          <p:cNvSpPr txBox="1"/>
          <p:nvPr/>
        </p:nvSpPr>
        <p:spPr>
          <a:xfrm>
            <a:off x="798456" y="1958906"/>
            <a:ext cx="5414808" cy="3785652"/>
          </a:xfrm>
          <a:prstGeom prst="rect">
            <a:avLst/>
          </a:prstGeom>
          <a:noFill/>
        </p:spPr>
        <p:txBody>
          <a:bodyPr wrap="square" rtlCol="0">
            <a:spAutoFit/>
          </a:bodyPr>
          <a:lstStyle/>
          <a:p>
            <a:pPr marL="285750" indent="-285750" algn="just">
              <a:buFont typeface="Wingdings" panose="05000000000000000000" pitchFamily="2" charset="2"/>
              <a:buChar char="§"/>
            </a:pPr>
            <a:r>
              <a:rPr lang="el-GR" sz="1600" b="1" dirty="0"/>
              <a:t>ΗΛΙΟΘΕΡΜΙΚΑ ΣΥΣΤΗΜΑΤΑ ΑΠΟΣΤΡΑΓΓΙΣΗΣ. </a:t>
            </a:r>
            <a:endParaRPr lang="en-US" sz="1600" b="1" dirty="0"/>
          </a:p>
          <a:p>
            <a:pPr marL="542925" lvl="1" indent="-285750" algn="just">
              <a:buFont typeface="Calibri" panose="020F0502020204030204" pitchFamily="34" charset="0"/>
              <a:buChar char="‒"/>
            </a:pPr>
            <a:endParaRPr lang="en-US" sz="1600" dirty="0"/>
          </a:p>
          <a:p>
            <a:pPr marL="542925" lvl="1" indent="-285750">
              <a:buFont typeface="Calibri" panose="020F0502020204030204" pitchFamily="34" charset="0"/>
              <a:buChar char="‒"/>
            </a:pPr>
            <a:r>
              <a:rPr lang="el-GR" sz="1600" dirty="0"/>
              <a:t>Οι δεξαμενές αυτές επιτρέπουν στο νερό από τους ηλιακούς συλλέκτες να μπει μέσα στο δοχείο αποστράγγισης, προστατεύοντας το σύστημα από την ψύξη αλλά και την υπερθέρμανση.</a:t>
            </a:r>
            <a:endParaRPr lang="en-US" sz="1600" dirty="0"/>
          </a:p>
          <a:p>
            <a:pPr marL="542925" lvl="1" indent="-285750">
              <a:buFont typeface="Calibri" panose="020F0502020204030204" pitchFamily="34" charset="0"/>
              <a:buChar char="‒"/>
            </a:pPr>
            <a:r>
              <a:rPr lang="el-GR" sz="1600" dirty="0"/>
              <a:t>Είναι ιδανικές για </a:t>
            </a:r>
            <a:r>
              <a:rPr lang="el-GR" sz="1600" dirty="0" err="1"/>
              <a:t>ηλιοθερμικά</a:t>
            </a:r>
            <a:r>
              <a:rPr lang="el-GR" sz="1600" dirty="0"/>
              <a:t> συστήματα σε περιοχές με μεγάλες μεταβολές στη θερμοκρασία. Αποτελούν μια σημαντική εναλλακτική λύση στα έμμεσα συστήματα </a:t>
            </a:r>
            <a:r>
              <a:rPr lang="el-GR" sz="1600" dirty="0" err="1"/>
              <a:t>γλυκόλης</a:t>
            </a:r>
            <a:r>
              <a:rPr lang="el-GR" sz="1600" dirty="0"/>
              <a:t> , υπό πλήρη πίεση</a:t>
            </a:r>
          </a:p>
          <a:p>
            <a:pPr marL="542925" lvl="1" indent="-285750">
              <a:buFont typeface="Calibri" panose="020F0502020204030204" pitchFamily="34" charset="0"/>
              <a:buChar char="‒"/>
            </a:pPr>
            <a:r>
              <a:rPr lang="el-GR" sz="1600" b="1" dirty="0"/>
              <a:t>Λειτουργούν σε χαμηλές πιέσεις. </a:t>
            </a:r>
            <a:r>
              <a:rPr lang="el-GR" sz="1600" dirty="0"/>
              <a:t>Το ηλιακό </a:t>
            </a:r>
            <a:r>
              <a:rPr lang="el-GR" sz="1600" dirty="0" err="1"/>
              <a:t>κύλωμα</a:t>
            </a:r>
            <a:r>
              <a:rPr lang="el-GR" sz="1600" dirty="0"/>
              <a:t> είναι μερικώς γεμισμένο. </a:t>
            </a:r>
            <a:r>
              <a:rPr lang="en-US" sz="1600" dirty="0"/>
              <a:t> </a:t>
            </a:r>
            <a:r>
              <a:rPr lang="el-GR" sz="1600" dirty="0"/>
              <a:t>Χωρίς </a:t>
            </a:r>
            <a:r>
              <a:rPr lang="el-GR" sz="1600" dirty="0" err="1"/>
              <a:t>γλυκόλη</a:t>
            </a:r>
            <a:r>
              <a:rPr lang="el-GR" sz="1600" dirty="0"/>
              <a:t> , δοχεία διαστολής ,βαλβίδες κλπ. Είναι απλά κατασκευασμένα από ατσάλι , διαθέσιμα με ή χωρίς </a:t>
            </a:r>
            <a:r>
              <a:rPr lang="el-GR" sz="1600" dirty="0" err="1"/>
              <a:t>εναλλάκτη</a:t>
            </a:r>
            <a:r>
              <a:rPr lang="el-GR" sz="1600" dirty="0"/>
              <a:t> και χωρίς απαιτήσεις συντήρησης.</a:t>
            </a:r>
            <a:endParaRPr lang="en-US" sz="1600" dirty="0"/>
          </a:p>
        </p:txBody>
      </p:sp>
      <p:pic>
        <p:nvPicPr>
          <p:cNvPr id="10" name="Picture 9">
            <a:extLst>
              <a:ext uri="{FF2B5EF4-FFF2-40B4-BE49-F238E27FC236}">
                <a16:creationId xmlns="" xmlns:a16="http://schemas.microsoft.com/office/drawing/2014/main" id="{E4317D02-0A1F-48AC-AAFD-6C4E05EF0597}"/>
              </a:ext>
            </a:extLst>
          </p:cNvPr>
          <p:cNvPicPr>
            <a:picLocks noChangeAspect="1"/>
          </p:cNvPicPr>
          <p:nvPr/>
        </p:nvPicPr>
        <p:blipFill>
          <a:blip r:embed="rId2"/>
          <a:stretch>
            <a:fillRect/>
          </a:stretch>
        </p:blipFill>
        <p:spPr>
          <a:xfrm>
            <a:off x="6300000" y="2130997"/>
            <a:ext cx="2534736" cy="3933911"/>
          </a:xfrm>
          <a:prstGeom prst="rect">
            <a:avLst/>
          </a:prstGeom>
          <a:ln>
            <a:solidFill>
              <a:schemeClr val="tx1"/>
            </a:solidFill>
          </a:ln>
        </p:spPr>
      </p:pic>
    </p:spTree>
    <p:extLst>
      <p:ext uri="{BB962C8B-B14F-4D97-AF65-F5344CB8AC3E}">
        <p14:creationId xmlns:p14="http://schemas.microsoft.com/office/powerpoint/2010/main" val="3156696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EA8623-EEDD-4CC7-A7C7-9ABF4B18E17B}"/>
              </a:ext>
            </a:extLst>
          </p:cNvPr>
          <p:cNvSpPr>
            <a:spLocks noGrp="1"/>
          </p:cNvSpPr>
          <p:nvPr>
            <p:ph type="title"/>
          </p:nvPr>
        </p:nvSpPr>
        <p:spPr/>
        <p:txBody>
          <a:bodyPr/>
          <a:lstStyle/>
          <a:p>
            <a:r>
              <a:rPr lang="en-US" b="1" dirty="0">
                <a:solidFill>
                  <a:prstClr val="black"/>
                </a:solidFill>
                <a:cs typeface="Arial" pitchFamily="34" charset="0"/>
              </a:rPr>
              <a:t>2. </a:t>
            </a:r>
            <a:r>
              <a:rPr lang="el-GR" b="1" dirty="0">
                <a:solidFill>
                  <a:prstClr val="black"/>
                </a:solidFill>
                <a:cs typeface="Arial" pitchFamily="34" charset="0"/>
              </a:rPr>
              <a:t>Κατηγοριοποίηση των ηλιακών δοχείων</a:t>
            </a:r>
            <a:endParaRPr lang="en-US" dirty="0"/>
          </a:p>
        </p:txBody>
      </p:sp>
      <p:sp>
        <p:nvSpPr>
          <p:cNvPr id="4" name="Rectangle 3">
            <a:extLst>
              <a:ext uri="{FF2B5EF4-FFF2-40B4-BE49-F238E27FC236}">
                <a16:creationId xmlns="" xmlns:a16="http://schemas.microsoft.com/office/drawing/2014/main" id="{0BB31C31-FF76-4232-9F94-83476838DD10}"/>
              </a:ext>
            </a:extLst>
          </p:cNvPr>
          <p:cNvSpPr/>
          <p:nvPr/>
        </p:nvSpPr>
        <p:spPr>
          <a:xfrm>
            <a:off x="432916" y="1557000"/>
            <a:ext cx="5003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Ηλιακά δοχείο ζεστού νερού χωρίς πίεση</a:t>
            </a:r>
            <a:endParaRPr lang="en-US" b="1" dirty="0">
              <a:solidFill>
                <a:prstClr val="black"/>
              </a:solidFill>
              <a:cs typeface="Arial" pitchFamily="34" charset="0"/>
            </a:endParaRPr>
          </a:p>
        </p:txBody>
      </p:sp>
      <p:sp>
        <p:nvSpPr>
          <p:cNvPr id="5" name="TextBox 4">
            <a:extLst>
              <a:ext uri="{FF2B5EF4-FFF2-40B4-BE49-F238E27FC236}">
                <a16:creationId xmlns="" xmlns:a16="http://schemas.microsoft.com/office/drawing/2014/main" id="{AFC667DF-5183-4467-AE74-7C2620B05CFC}"/>
              </a:ext>
            </a:extLst>
          </p:cNvPr>
          <p:cNvSpPr txBox="1"/>
          <p:nvPr/>
        </p:nvSpPr>
        <p:spPr>
          <a:xfrm>
            <a:off x="798456" y="1958906"/>
            <a:ext cx="5414808" cy="338554"/>
          </a:xfrm>
          <a:prstGeom prst="rect">
            <a:avLst/>
          </a:prstGeom>
          <a:noFill/>
        </p:spPr>
        <p:txBody>
          <a:bodyPr wrap="square" rtlCol="0">
            <a:spAutoFit/>
          </a:bodyPr>
          <a:lstStyle/>
          <a:p>
            <a:pPr marL="285750" indent="-285750" algn="just">
              <a:buFont typeface="Wingdings" panose="05000000000000000000" pitchFamily="2" charset="2"/>
              <a:buChar char="§"/>
            </a:pPr>
            <a:r>
              <a:rPr lang="el-GR" sz="1600" b="1" dirty="0"/>
              <a:t>ΗΛΙΟΘΕΡΜΙΚΑ ΣΥΣΤΗΜΑΤΑ ΑΠΟΣΤΡΑΓΓΙΣΗΣ. </a:t>
            </a:r>
            <a:endParaRPr lang="en-US" sz="1600" b="1" dirty="0"/>
          </a:p>
        </p:txBody>
      </p:sp>
      <p:pic>
        <p:nvPicPr>
          <p:cNvPr id="11" name="Picture 10">
            <a:extLst>
              <a:ext uri="{FF2B5EF4-FFF2-40B4-BE49-F238E27FC236}">
                <a16:creationId xmlns="" xmlns:a16="http://schemas.microsoft.com/office/drawing/2014/main" id="{AC4EB4E8-1B73-4850-9388-6023C2B6BD4C}"/>
              </a:ext>
            </a:extLst>
          </p:cNvPr>
          <p:cNvPicPr>
            <a:picLocks noChangeAspect="1"/>
          </p:cNvPicPr>
          <p:nvPr/>
        </p:nvPicPr>
        <p:blipFill>
          <a:blip r:embed="rId2"/>
          <a:stretch>
            <a:fillRect/>
          </a:stretch>
        </p:blipFill>
        <p:spPr>
          <a:xfrm>
            <a:off x="1692000" y="2297459"/>
            <a:ext cx="6192000" cy="4027681"/>
          </a:xfrm>
          <a:prstGeom prst="rect">
            <a:avLst/>
          </a:prstGeom>
        </p:spPr>
      </p:pic>
      <p:sp>
        <p:nvSpPr>
          <p:cNvPr id="12" name="Rectangle 11">
            <a:extLst>
              <a:ext uri="{FF2B5EF4-FFF2-40B4-BE49-F238E27FC236}">
                <a16:creationId xmlns="" xmlns:a16="http://schemas.microsoft.com/office/drawing/2014/main" id="{465971CA-C413-4648-B261-2BC1CEC710AD}"/>
              </a:ext>
            </a:extLst>
          </p:cNvPr>
          <p:cNvSpPr/>
          <p:nvPr/>
        </p:nvSpPr>
        <p:spPr>
          <a:xfrm rot="10800000" flipV="1">
            <a:off x="6948000" y="2126942"/>
            <a:ext cx="17388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a:solidFill>
                  <a:prstClr val="black"/>
                </a:solidFill>
              </a:rPr>
              <a:t>ΠΑΡΑΔΕΙΓΜΑ</a:t>
            </a:r>
            <a:endParaRPr lang="en-US" sz="1600" b="1" dirty="0">
              <a:solidFill>
                <a:prstClr val="black"/>
              </a:solidFill>
            </a:endParaRPr>
          </a:p>
        </p:txBody>
      </p:sp>
    </p:spTree>
    <p:extLst>
      <p:ext uri="{BB962C8B-B14F-4D97-AF65-F5344CB8AC3E}">
        <p14:creationId xmlns:p14="http://schemas.microsoft.com/office/powerpoint/2010/main" val="1919159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7E1C1C7-B4F6-4159-AFDB-FC7148D0B30B}"/>
              </a:ext>
            </a:extLst>
          </p:cNvPr>
          <p:cNvSpPr>
            <a:spLocks noGrp="1"/>
          </p:cNvSpPr>
          <p:nvPr>
            <p:ph type="title"/>
          </p:nvPr>
        </p:nvSpPr>
        <p:spPr/>
        <p:txBody>
          <a:bodyPr/>
          <a:lstStyle/>
          <a:p>
            <a:r>
              <a:rPr lang="en-US" b="1" dirty="0">
                <a:solidFill>
                  <a:prstClr val="black"/>
                </a:solidFill>
                <a:cs typeface="Arial" pitchFamily="34" charset="0"/>
              </a:rPr>
              <a:t>2. </a:t>
            </a:r>
            <a:r>
              <a:rPr lang="el-GR" b="1" dirty="0">
                <a:solidFill>
                  <a:prstClr val="black"/>
                </a:solidFill>
                <a:cs typeface="Arial" pitchFamily="34" charset="0"/>
              </a:rPr>
              <a:t>Κατηγοριοποίηση των ηλιακών δοχείων</a:t>
            </a:r>
            <a:endParaRPr lang="en-US" dirty="0"/>
          </a:p>
        </p:txBody>
      </p:sp>
      <p:sp>
        <p:nvSpPr>
          <p:cNvPr id="4" name="Rectangle 3">
            <a:extLst>
              <a:ext uri="{FF2B5EF4-FFF2-40B4-BE49-F238E27FC236}">
                <a16:creationId xmlns="" xmlns:a16="http://schemas.microsoft.com/office/drawing/2014/main" id="{741F66E2-1521-42CE-ACC9-74343DFF09E2}"/>
              </a:ext>
            </a:extLst>
          </p:cNvPr>
          <p:cNvSpPr/>
          <p:nvPr/>
        </p:nvSpPr>
        <p:spPr>
          <a:xfrm>
            <a:off x="432916" y="1557000"/>
            <a:ext cx="5147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Ηλιακά δοχείο ζεστού νερού χωρίς πίεση</a:t>
            </a:r>
            <a:endParaRPr lang="en-US" b="1" dirty="0">
              <a:solidFill>
                <a:prstClr val="black"/>
              </a:solidFill>
              <a:cs typeface="Arial" pitchFamily="34" charset="0"/>
            </a:endParaRPr>
          </a:p>
        </p:txBody>
      </p:sp>
      <p:sp>
        <p:nvSpPr>
          <p:cNvPr id="5" name="TextBox 4">
            <a:extLst>
              <a:ext uri="{FF2B5EF4-FFF2-40B4-BE49-F238E27FC236}">
                <a16:creationId xmlns="" xmlns:a16="http://schemas.microsoft.com/office/drawing/2014/main" id="{48FD529B-CECD-4178-B3D7-4548896EFE3E}"/>
              </a:ext>
            </a:extLst>
          </p:cNvPr>
          <p:cNvSpPr txBox="1"/>
          <p:nvPr/>
        </p:nvSpPr>
        <p:spPr>
          <a:xfrm>
            <a:off x="695476" y="2035655"/>
            <a:ext cx="3660524" cy="2308324"/>
          </a:xfrm>
          <a:prstGeom prst="rect">
            <a:avLst/>
          </a:prstGeom>
          <a:noFill/>
        </p:spPr>
        <p:txBody>
          <a:bodyPr wrap="square" rtlCol="0">
            <a:spAutoFit/>
          </a:bodyPr>
          <a:lstStyle/>
          <a:p>
            <a:pPr marL="285750" indent="-285750">
              <a:buFont typeface="Wingdings" panose="05000000000000000000" pitchFamily="2" charset="2"/>
              <a:buChar char="§"/>
            </a:pPr>
            <a:r>
              <a:rPr lang="el-GR" sz="1600" dirty="0"/>
              <a:t>Κατασκευάζονται από χαλκό ή ανοξείδωτο ατσάλι και έχει διαβαθμίσεις σε διαφορετικές πιέσεις λειτουργίας </a:t>
            </a:r>
            <a:r>
              <a:rPr lang="en-US" sz="1600" dirty="0"/>
              <a:t>(</a:t>
            </a:r>
            <a:r>
              <a:rPr lang="el-GR" sz="1600" dirty="0"/>
              <a:t>χαμηλότερες από αυτή του δικτύου</a:t>
            </a:r>
            <a:r>
              <a:rPr lang="en-US" sz="1600" dirty="0"/>
              <a:t>).</a:t>
            </a:r>
            <a:endParaRPr lang="el-GR" sz="1600" dirty="0"/>
          </a:p>
          <a:p>
            <a:pPr marL="285750" indent="-285750">
              <a:buFont typeface="Wingdings" panose="05000000000000000000" pitchFamily="2" charset="2"/>
              <a:buChar char="§"/>
            </a:pPr>
            <a:r>
              <a:rPr lang="el-GR" sz="1600" dirty="0"/>
              <a:t>Στις μέρες μας, αυτές οι δεξαμενές μπορούν να τροποποιηθούν ώστε να υποστηρίξουν συνδυαστικά συστήματα. </a:t>
            </a:r>
            <a:r>
              <a:rPr lang="en-US" sz="1600" dirty="0"/>
              <a:t> </a:t>
            </a:r>
          </a:p>
        </p:txBody>
      </p:sp>
      <p:pic>
        <p:nvPicPr>
          <p:cNvPr id="3" name="Picture 2">
            <a:extLst>
              <a:ext uri="{FF2B5EF4-FFF2-40B4-BE49-F238E27FC236}">
                <a16:creationId xmlns="" xmlns:a16="http://schemas.microsoft.com/office/drawing/2014/main" id="{8AE21EF6-5CBE-42D5-BB58-599A2B3034BC}"/>
              </a:ext>
            </a:extLst>
          </p:cNvPr>
          <p:cNvPicPr>
            <a:picLocks noChangeAspect="1"/>
          </p:cNvPicPr>
          <p:nvPr/>
        </p:nvPicPr>
        <p:blipFill>
          <a:blip r:embed="rId2"/>
          <a:stretch>
            <a:fillRect/>
          </a:stretch>
        </p:blipFill>
        <p:spPr>
          <a:xfrm>
            <a:off x="4356000" y="2099435"/>
            <a:ext cx="4247999" cy="3428995"/>
          </a:xfrm>
          <a:prstGeom prst="rect">
            <a:avLst/>
          </a:prstGeom>
          <a:ln>
            <a:solidFill>
              <a:schemeClr val="tx1"/>
            </a:solidFill>
          </a:ln>
        </p:spPr>
      </p:pic>
      <p:sp>
        <p:nvSpPr>
          <p:cNvPr id="8" name="Rectangle 7">
            <a:extLst>
              <a:ext uri="{FF2B5EF4-FFF2-40B4-BE49-F238E27FC236}">
                <a16:creationId xmlns="" xmlns:a16="http://schemas.microsoft.com/office/drawing/2014/main" id="{53B0A526-8A46-49F8-AFF8-605CBB6E9BC9}"/>
              </a:ext>
            </a:extLst>
          </p:cNvPr>
          <p:cNvSpPr/>
          <p:nvPr/>
        </p:nvSpPr>
        <p:spPr>
          <a:xfrm>
            <a:off x="695476" y="4343979"/>
            <a:ext cx="3660524" cy="1323439"/>
          </a:xfrm>
          <a:prstGeom prst="rect">
            <a:avLst/>
          </a:prstGeom>
        </p:spPr>
        <p:txBody>
          <a:bodyPr wrap="square">
            <a:spAutoFit/>
          </a:bodyPr>
          <a:lstStyle/>
          <a:p>
            <a:pPr marL="285750" indent="-285750">
              <a:buFont typeface="Wingdings" panose="05000000000000000000" pitchFamily="2" charset="2"/>
              <a:buChar char="§"/>
            </a:pPr>
            <a:r>
              <a:rPr lang="el-GR" sz="1600" b="1" dirty="0"/>
              <a:t>Οι δεξαμενές χωρίς πίεση , χρησιμοποιούν λιγότερά υλικά κατασκευής , δεν απαιτούν στοιχεία ασφαλείας και είναι οικονομικότερες</a:t>
            </a:r>
            <a:r>
              <a:rPr lang="el-GR" sz="1600" b="1" dirty="0" smtClean="0"/>
              <a:t>.</a:t>
            </a:r>
            <a:endParaRPr lang="en-US" sz="1600" b="1" dirty="0"/>
          </a:p>
        </p:txBody>
      </p:sp>
    </p:spTree>
    <p:extLst>
      <p:ext uri="{BB962C8B-B14F-4D97-AF65-F5344CB8AC3E}">
        <p14:creationId xmlns:p14="http://schemas.microsoft.com/office/powerpoint/2010/main" val="2665821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167D1A-EBE8-4B9D-8B7B-6B1932F24C96}"/>
              </a:ext>
            </a:extLst>
          </p:cNvPr>
          <p:cNvSpPr>
            <a:spLocks noGrp="1"/>
          </p:cNvSpPr>
          <p:nvPr>
            <p:ph type="title"/>
          </p:nvPr>
        </p:nvSpPr>
        <p:spPr/>
        <p:txBody>
          <a:bodyPr/>
          <a:lstStyle/>
          <a:p>
            <a:r>
              <a:rPr lang="en-US" b="1" dirty="0">
                <a:solidFill>
                  <a:prstClr val="black"/>
                </a:solidFill>
                <a:cs typeface="Arial" pitchFamily="34" charset="0"/>
              </a:rPr>
              <a:t>2. </a:t>
            </a:r>
            <a:r>
              <a:rPr lang="el-GR" b="1" dirty="0">
                <a:solidFill>
                  <a:prstClr val="black"/>
                </a:solidFill>
                <a:cs typeface="Arial" pitchFamily="34" charset="0"/>
              </a:rPr>
              <a:t>Κατηγοριοποίηση των ηλιακών δοχείων</a:t>
            </a:r>
            <a:endParaRPr lang="en-US" dirty="0"/>
          </a:p>
        </p:txBody>
      </p:sp>
      <p:sp>
        <p:nvSpPr>
          <p:cNvPr id="4" name="Rectangle 3">
            <a:extLst>
              <a:ext uri="{FF2B5EF4-FFF2-40B4-BE49-F238E27FC236}">
                <a16:creationId xmlns="" xmlns:a16="http://schemas.microsoft.com/office/drawing/2014/main" id="{D05D45D2-532C-4E44-849A-26714AFAC521}"/>
              </a:ext>
            </a:extLst>
          </p:cNvPr>
          <p:cNvSpPr/>
          <p:nvPr/>
        </p:nvSpPr>
        <p:spPr>
          <a:xfrm>
            <a:off x="684000" y="1898463"/>
            <a:ext cx="4752000" cy="4770537"/>
          </a:xfrm>
          <a:prstGeom prst="rect">
            <a:avLst/>
          </a:prstGeom>
        </p:spPr>
        <p:txBody>
          <a:bodyPr wrap="square">
            <a:spAutoFit/>
          </a:bodyPr>
          <a:lstStyle/>
          <a:p>
            <a:pPr marL="285750" indent="-285750">
              <a:buFont typeface="Wingdings" panose="05000000000000000000" pitchFamily="2" charset="2"/>
              <a:buChar char="§"/>
            </a:pPr>
            <a:r>
              <a:rPr lang="el-GR" sz="1600" dirty="0"/>
              <a:t>Στην ουσία</a:t>
            </a:r>
            <a:r>
              <a:rPr lang="en-US" sz="1600" dirty="0"/>
              <a:t>, </a:t>
            </a:r>
            <a:r>
              <a:rPr lang="el-GR" sz="1600" dirty="0"/>
              <a:t>χρησιμοποιούν τη βαρύτητα για να τροφοδοτήσουν το ζεστό νερό γι’ αυτό και τοποθετούνται ανυψωμένες. </a:t>
            </a:r>
          </a:p>
          <a:p>
            <a:pPr marL="285750" indent="-285750">
              <a:buFont typeface="Wingdings" panose="05000000000000000000" pitchFamily="2" charset="2"/>
              <a:buChar char="§"/>
            </a:pPr>
            <a:r>
              <a:rPr lang="el-GR" sz="1600" dirty="0"/>
              <a:t>Για την αύξηση της πίεσης </a:t>
            </a:r>
            <a:r>
              <a:rPr lang="el-GR" sz="1600" dirty="0" smtClean="0"/>
              <a:t>του ζεστού νερού, </a:t>
            </a:r>
            <a:r>
              <a:rPr lang="el-GR" sz="1600" dirty="0"/>
              <a:t>το σύστημα χρησιμοποιεί ένα </a:t>
            </a:r>
            <a:r>
              <a:rPr lang="el-GR" sz="1600" dirty="0" smtClean="0"/>
              <a:t>δοχείο που τροφοδοτείται με κρύο νερό που στη συνέχεια τροφοδοτεί το </a:t>
            </a:r>
            <a:r>
              <a:rPr lang="el-GR" sz="1600" dirty="0" err="1" smtClean="0"/>
              <a:t>θερμοδοχείο</a:t>
            </a:r>
            <a:r>
              <a:rPr lang="el-GR" sz="1600" dirty="0" smtClean="0"/>
              <a:t> </a:t>
            </a:r>
            <a:endParaRPr lang="el-GR" sz="1600" dirty="0"/>
          </a:p>
          <a:p>
            <a:pPr marL="285750" indent="-285750">
              <a:buFont typeface="Wingdings" panose="05000000000000000000" pitchFamily="2" charset="2"/>
              <a:buChar char="§"/>
            </a:pPr>
            <a:r>
              <a:rPr lang="el-GR" sz="1600" b="1" dirty="0"/>
              <a:t>Το ύψος του δοχείου αυτού σε σχέση με το σημείο εξόδου από το δοχείο ζεστού νερού καθορίζει την πίεση του νερού σε αυτό το σημείο.</a:t>
            </a:r>
            <a:r>
              <a:rPr lang="en-US" sz="1600" b="1" dirty="0"/>
              <a:t> </a:t>
            </a:r>
            <a:r>
              <a:rPr lang="el-GR" sz="1600" dirty="0"/>
              <a:t>Συνήθης πίεση στα σπίτια είναι χαμηλότερη από αυτή του δικτύου </a:t>
            </a:r>
            <a:r>
              <a:rPr lang="en-US" sz="1600" dirty="0"/>
              <a:t> (4-6 bar). </a:t>
            </a:r>
            <a:r>
              <a:rPr lang="el-GR" sz="1600" dirty="0"/>
              <a:t>Απαιτούνται </a:t>
            </a:r>
            <a:r>
              <a:rPr lang="en-US" sz="1600" dirty="0"/>
              <a:t>10m </a:t>
            </a:r>
            <a:r>
              <a:rPr lang="el-GR" sz="1600" dirty="0"/>
              <a:t>ύψος για να λάβεις </a:t>
            </a:r>
            <a:r>
              <a:rPr lang="en-US" sz="1600" dirty="0"/>
              <a:t>1 bar </a:t>
            </a:r>
            <a:r>
              <a:rPr lang="el-GR" sz="1600" dirty="0"/>
              <a:t>πίεση</a:t>
            </a:r>
            <a:r>
              <a:rPr lang="en-US" sz="1600" dirty="0"/>
              <a:t>, </a:t>
            </a:r>
            <a:r>
              <a:rPr lang="el-GR" sz="1600" dirty="0"/>
              <a:t>κάτι που μπορεί να είναι αρκετά περίπλοκο μερικές φορές. </a:t>
            </a:r>
            <a:endParaRPr lang="en-US" sz="1600" dirty="0"/>
          </a:p>
          <a:p>
            <a:pPr marL="285750" indent="-285750">
              <a:buFont typeface="Wingdings" panose="05000000000000000000" pitchFamily="2" charset="2"/>
              <a:buChar char="§"/>
            </a:pPr>
            <a:r>
              <a:rPr lang="el-GR" sz="1600" dirty="0" smtClean="0"/>
              <a:t>Το</a:t>
            </a:r>
            <a:r>
              <a:rPr lang="el-GR" sz="1600" dirty="0"/>
              <a:t> </a:t>
            </a:r>
            <a:r>
              <a:rPr lang="el-GR" sz="1600" dirty="0" smtClean="0"/>
              <a:t>δοχείο νερού χρησιμοποιείται </a:t>
            </a:r>
            <a:r>
              <a:rPr lang="el-GR" sz="1600" dirty="0"/>
              <a:t>και σαν δίοδος εξαερισμού αλλά και σαν δοχείο διαστολής </a:t>
            </a:r>
          </a:p>
          <a:p>
            <a:pPr marL="285750" indent="-285750">
              <a:buFont typeface="Wingdings" panose="05000000000000000000" pitchFamily="2" charset="2"/>
              <a:buChar char="§"/>
            </a:pPr>
            <a:r>
              <a:rPr lang="el-GR" sz="1600" dirty="0"/>
              <a:t>Είναι διαθέσιμα για έμμεσα συστήματα με ένα ή δυο πηνία  </a:t>
            </a:r>
            <a:r>
              <a:rPr lang="el-GR" sz="1600" dirty="0" smtClean="0"/>
              <a:t>(εναλλάκτες</a:t>
            </a:r>
            <a:r>
              <a:rPr lang="el-GR" sz="1600" dirty="0"/>
              <a:t>).</a:t>
            </a:r>
            <a:r>
              <a:rPr lang="en-US" sz="1600" dirty="0"/>
              <a:t> </a:t>
            </a:r>
          </a:p>
          <a:p>
            <a:pPr marL="285750" indent="-285750">
              <a:buFont typeface="Wingdings" panose="05000000000000000000" pitchFamily="2" charset="2"/>
              <a:buChar char="§"/>
            </a:pPr>
            <a:endParaRPr lang="en-US" sz="1600" dirty="0"/>
          </a:p>
        </p:txBody>
      </p:sp>
      <p:sp>
        <p:nvSpPr>
          <p:cNvPr id="5" name="Rectangle 4">
            <a:extLst>
              <a:ext uri="{FF2B5EF4-FFF2-40B4-BE49-F238E27FC236}">
                <a16:creationId xmlns="" xmlns:a16="http://schemas.microsoft.com/office/drawing/2014/main" id="{51BC6570-7031-4BC3-948A-4A50608ADCBF}"/>
              </a:ext>
            </a:extLst>
          </p:cNvPr>
          <p:cNvSpPr/>
          <p:nvPr/>
        </p:nvSpPr>
        <p:spPr>
          <a:xfrm>
            <a:off x="432916" y="1557000"/>
            <a:ext cx="5003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Ηλιακά δοχείο ζεστού νερού χωρίς πίεση</a:t>
            </a:r>
            <a:endParaRPr lang="en-US" b="1" dirty="0">
              <a:solidFill>
                <a:prstClr val="black"/>
              </a:solidFill>
              <a:cs typeface="Arial" pitchFamily="34" charset="0"/>
            </a:endParaRPr>
          </a:p>
        </p:txBody>
      </p:sp>
      <p:pic>
        <p:nvPicPr>
          <p:cNvPr id="6" name="Picture 5">
            <a:extLst>
              <a:ext uri="{FF2B5EF4-FFF2-40B4-BE49-F238E27FC236}">
                <a16:creationId xmlns="" xmlns:a16="http://schemas.microsoft.com/office/drawing/2014/main" id="{D04B6285-1C3F-4D4C-8264-4857DC8DEF49}"/>
              </a:ext>
            </a:extLst>
          </p:cNvPr>
          <p:cNvPicPr>
            <a:picLocks noChangeAspect="1"/>
          </p:cNvPicPr>
          <p:nvPr/>
        </p:nvPicPr>
        <p:blipFill>
          <a:blip r:embed="rId2"/>
          <a:stretch>
            <a:fillRect/>
          </a:stretch>
        </p:blipFill>
        <p:spPr>
          <a:xfrm>
            <a:off x="5436000" y="1845000"/>
            <a:ext cx="3250800" cy="4500686"/>
          </a:xfrm>
          <a:prstGeom prst="rect">
            <a:avLst/>
          </a:prstGeom>
        </p:spPr>
      </p:pic>
      <p:sp>
        <p:nvSpPr>
          <p:cNvPr id="7" name="Rectangle 6">
            <a:extLst>
              <a:ext uri="{FF2B5EF4-FFF2-40B4-BE49-F238E27FC236}">
                <a16:creationId xmlns="" xmlns:a16="http://schemas.microsoft.com/office/drawing/2014/main" id="{9562B5A0-C755-43E8-92E7-F1ED4A878009}"/>
              </a:ext>
            </a:extLst>
          </p:cNvPr>
          <p:cNvSpPr/>
          <p:nvPr/>
        </p:nvSpPr>
        <p:spPr>
          <a:xfrm rot="10800000" flipV="1">
            <a:off x="6516000" y="1740601"/>
            <a:ext cx="165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a:solidFill>
                  <a:prstClr val="black"/>
                </a:solidFill>
              </a:rPr>
              <a:t>ΠΑΡΑΔΕΙΓΜΑ</a:t>
            </a:r>
            <a:endParaRPr lang="en-US" sz="1600" b="1" dirty="0">
              <a:solidFill>
                <a:prstClr val="black"/>
              </a:solidFill>
            </a:endParaRPr>
          </a:p>
        </p:txBody>
      </p:sp>
    </p:spTree>
    <p:extLst>
      <p:ext uri="{BB962C8B-B14F-4D97-AF65-F5344CB8AC3E}">
        <p14:creationId xmlns:p14="http://schemas.microsoft.com/office/powerpoint/2010/main" val="3071139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95FB2E-F7DE-4A47-B44A-8FBD97A8AA1E}"/>
              </a:ext>
            </a:extLst>
          </p:cNvPr>
          <p:cNvSpPr>
            <a:spLocks noGrp="1"/>
          </p:cNvSpPr>
          <p:nvPr>
            <p:ph type="title"/>
          </p:nvPr>
        </p:nvSpPr>
        <p:spPr/>
        <p:txBody>
          <a:bodyPr/>
          <a:lstStyle/>
          <a:p>
            <a:r>
              <a:rPr lang="en-US" b="1" dirty="0">
                <a:solidFill>
                  <a:prstClr val="black"/>
                </a:solidFill>
                <a:cs typeface="Arial" pitchFamily="34" charset="0"/>
              </a:rPr>
              <a:t>2. </a:t>
            </a:r>
            <a:r>
              <a:rPr lang="el-GR" b="1" dirty="0">
                <a:solidFill>
                  <a:prstClr val="black"/>
                </a:solidFill>
                <a:cs typeface="Arial" pitchFamily="34" charset="0"/>
              </a:rPr>
              <a:t>Κατηγοριοποίηση των ηλιακών δοχείων</a:t>
            </a:r>
            <a:endParaRPr lang="en-US" dirty="0"/>
          </a:p>
        </p:txBody>
      </p:sp>
      <p:sp>
        <p:nvSpPr>
          <p:cNvPr id="4" name="Rectangle 3">
            <a:extLst>
              <a:ext uri="{FF2B5EF4-FFF2-40B4-BE49-F238E27FC236}">
                <a16:creationId xmlns="" xmlns:a16="http://schemas.microsoft.com/office/drawing/2014/main" id="{9776E97B-3BFB-47B6-8035-1C9CAA838F39}"/>
              </a:ext>
            </a:extLst>
          </p:cNvPr>
          <p:cNvSpPr/>
          <p:nvPr/>
        </p:nvSpPr>
        <p:spPr>
          <a:xfrm>
            <a:off x="432915" y="1557000"/>
            <a:ext cx="5435079"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Ηλιακά δοχείο ζεστού νερού χωρίς πίεση</a:t>
            </a:r>
            <a:endParaRPr lang="en-US" b="1" dirty="0">
              <a:solidFill>
                <a:prstClr val="black"/>
              </a:solidFill>
              <a:cs typeface="Arial" pitchFamily="34" charset="0"/>
            </a:endParaRPr>
          </a:p>
        </p:txBody>
      </p:sp>
      <p:sp>
        <p:nvSpPr>
          <p:cNvPr id="6" name="TextBox 5">
            <a:extLst>
              <a:ext uri="{FF2B5EF4-FFF2-40B4-BE49-F238E27FC236}">
                <a16:creationId xmlns="" xmlns:a16="http://schemas.microsoft.com/office/drawing/2014/main" id="{EAAE1C99-9954-4075-93D1-A6901BAB43B7}"/>
              </a:ext>
            </a:extLst>
          </p:cNvPr>
          <p:cNvSpPr txBox="1"/>
          <p:nvPr/>
        </p:nvSpPr>
        <p:spPr>
          <a:xfrm>
            <a:off x="3708001" y="1917000"/>
            <a:ext cx="5184000" cy="1077218"/>
          </a:xfrm>
          <a:prstGeom prst="rect">
            <a:avLst/>
          </a:prstGeom>
          <a:noFill/>
        </p:spPr>
        <p:txBody>
          <a:bodyPr wrap="square" rtlCol="0">
            <a:spAutoFit/>
          </a:bodyPr>
          <a:lstStyle/>
          <a:p>
            <a:pPr marL="285750" indent="-285750">
              <a:buFont typeface="Wingdings" panose="05000000000000000000" pitchFamily="2" charset="2"/>
              <a:buChar char="§"/>
            </a:pPr>
            <a:r>
              <a:rPr lang="el-GR" sz="1600" b="1" dirty="0"/>
              <a:t>ΑΜΕΣΑ ΘΕΡΜΟΣΙΦΩΝΙΚΑ ΧΩΡΙΣ ΠΙΕΣΗ ΗΛΙΟΘΕΡΜΙΚΑ ΣΥΣΤΗΜΑΤΑ ΖΕΣΤΟΥ ΝΕΡΟΥ.</a:t>
            </a:r>
          </a:p>
          <a:p>
            <a:pPr marL="285750" indent="-285750">
              <a:buFont typeface="Wingdings" panose="05000000000000000000" pitchFamily="2" charset="2"/>
              <a:buChar char="§"/>
            </a:pPr>
            <a:r>
              <a:rPr lang="en-US" sz="1600" b="1" dirty="0"/>
              <a:t> </a:t>
            </a:r>
            <a:r>
              <a:rPr lang="el-GR" sz="1600" dirty="0"/>
              <a:t>Αυτά τα απλά παθητικά συστήματα χρησιμοποιούν δεξαμενές χωρίς πίεση . (</a:t>
            </a:r>
            <a:r>
              <a:rPr lang="en-US" sz="1600" dirty="0"/>
              <a:t> “cistern-type” </a:t>
            </a:r>
            <a:r>
              <a:rPr lang="el-GR" sz="1600" dirty="0"/>
              <a:t>)</a:t>
            </a:r>
            <a:endParaRPr lang="en-US" sz="1600" dirty="0"/>
          </a:p>
        </p:txBody>
      </p:sp>
      <p:cxnSp>
        <p:nvCxnSpPr>
          <p:cNvPr id="9" name="Straight Connector 8">
            <a:extLst>
              <a:ext uri="{FF2B5EF4-FFF2-40B4-BE49-F238E27FC236}">
                <a16:creationId xmlns="" xmlns:a16="http://schemas.microsoft.com/office/drawing/2014/main" id="{6A903C00-1168-4BA2-9F0F-C2E2674CE614}"/>
              </a:ext>
            </a:extLst>
          </p:cNvPr>
          <p:cNvCxnSpPr>
            <a:cxnSpLocks/>
          </p:cNvCxnSpPr>
          <p:nvPr/>
        </p:nvCxnSpPr>
        <p:spPr>
          <a:xfrm>
            <a:off x="252000" y="0"/>
            <a:ext cx="0" cy="4166157"/>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 xmlns:a16="http://schemas.microsoft.com/office/drawing/2014/main" id="{57C78A83-E49F-4F6A-9FDD-EE9F1C4BB2FD}"/>
              </a:ext>
            </a:extLst>
          </p:cNvPr>
          <p:cNvGrpSpPr/>
          <p:nvPr/>
        </p:nvGrpSpPr>
        <p:grpSpPr>
          <a:xfrm>
            <a:off x="478426" y="2024776"/>
            <a:ext cx="3229574" cy="4233585"/>
            <a:chOff x="550422" y="2024776"/>
            <a:chExt cx="3229574" cy="4233585"/>
          </a:xfrm>
        </p:grpSpPr>
        <p:pic>
          <p:nvPicPr>
            <p:cNvPr id="8" name="Picture 7">
              <a:extLst>
                <a:ext uri="{FF2B5EF4-FFF2-40B4-BE49-F238E27FC236}">
                  <a16:creationId xmlns="" xmlns:a16="http://schemas.microsoft.com/office/drawing/2014/main" id="{0712E477-362B-4C3D-A8D6-ECE7120DB03B}"/>
                </a:ext>
              </a:extLst>
            </p:cNvPr>
            <p:cNvPicPr>
              <a:picLocks noChangeAspect="1"/>
            </p:cNvPicPr>
            <p:nvPr/>
          </p:nvPicPr>
          <p:blipFill>
            <a:blip r:embed="rId2"/>
            <a:stretch>
              <a:fillRect/>
            </a:stretch>
          </p:blipFill>
          <p:spPr>
            <a:xfrm>
              <a:off x="828674" y="2024776"/>
              <a:ext cx="2951322" cy="4233585"/>
            </a:xfrm>
            <a:prstGeom prst="rect">
              <a:avLst/>
            </a:prstGeom>
          </p:spPr>
        </p:pic>
        <p:sp>
          <p:nvSpPr>
            <p:cNvPr id="11" name="Rectangle 10">
              <a:extLst>
                <a:ext uri="{FF2B5EF4-FFF2-40B4-BE49-F238E27FC236}">
                  <a16:creationId xmlns="" xmlns:a16="http://schemas.microsoft.com/office/drawing/2014/main" id="{9A85CAFA-E785-4D9B-9AD4-90FAF8B07D7F}"/>
                </a:ext>
              </a:extLst>
            </p:cNvPr>
            <p:cNvSpPr/>
            <p:nvPr/>
          </p:nvSpPr>
          <p:spPr>
            <a:xfrm rot="5400000" flipV="1">
              <a:off x="-79140" y="3266561"/>
              <a:ext cx="1597678"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indent="-285750">
                <a:buFont typeface="Wingdings" panose="05000000000000000000" pitchFamily="2" charset="2"/>
                <a:buChar char="§"/>
              </a:pPr>
              <a:r>
                <a:rPr lang="el-GR" sz="1600" b="1" dirty="0">
                  <a:solidFill>
                    <a:prstClr val="black"/>
                  </a:solidFill>
                </a:rPr>
                <a:t>ΠΑΡΑΔΕΙΓΜΑ</a:t>
              </a:r>
              <a:endParaRPr lang="en-US" sz="1600" b="1" dirty="0">
                <a:solidFill>
                  <a:prstClr val="black"/>
                </a:solidFill>
              </a:endParaRPr>
            </a:p>
          </p:txBody>
        </p:sp>
      </p:grpSp>
      <p:sp>
        <p:nvSpPr>
          <p:cNvPr id="12" name="TextBox 11">
            <a:extLst>
              <a:ext uri="{FF2B5EF4-FFF2-40B4-BE49-F238E27FC236}">
                <a16:creationId xmlns="" xmlns:a16="http://schemas.microsoft.com/office/drawing/2014/main" id="{D7983324-07FF-4DBD-85A8-8F55FC795342}"/>
              </a:ext>
            </a:extLst>
          </p:cNvPr>
          <p:cNvSpPr txBox="1"/>
          <p:nvPr/>
        </p:nvSpPr>
        <p:spPr>
          <a:xfrm>
            <a:off x="3636000" y="2853000"/>
            <a:ext cx="2448002" cy="3539430"/>
          </a:xfrm>
          <a:prstGeom prst="rect">
            <a:avLst/>
          </a:prstGeom>
          <a:noFill/>
        </p:spPr>
        <p:txBody>
          <a:bodyPr wrap="square" rtlCol="0">
            <a:spAutoFit/>
          </a:bodyPr>
          <a:lstStyle/>
          <a:p>
            <a:pPr marL="285750" indent="-285750" algn="r">
              <a:buFont typeface="Wingdings" panose="05000000000000000000" pitchFamily="2" charset="2"/>
              <a:buChar char="§"/>
            </a:pPr>
            <a:r>
              <a:rPr lang="el-GR" sz="1600" b="1" dirty="0"/>
              <a:t>ΜΕΓΑΛΕΣ ΗΛΙΑΚΕΣ ΔΕΞΑΜΕΝΕΣ ΑΠΟΘΗΚΕΥΣΗΣ ΓΙΑ ΟΙΚΙΑΚΗ Η ΕΜΠΟΡΙΚΗ ΧΡΗΣΗ.</a:t>
            </a:r>
            <a:r>
              <a:rPr lang="en-US" sz="1600" b="1" dirty="0"/>
              <a:t> </a:t>
            </a:r>
            <a:r>
              <a:rPr lang="el-GR" sz="1600" b="1" dirty="0"/>
              <a:t>Τ</a:t>
            </a:r>
            <a:r>
              <a:rPr lang="el-GR" sz="1600" dirty="0"/>
              <a:t>α μεγάλα δοχεία υπό πίεση είναι ακριβά.</a:t>
            </a:r>
            <a:r>
              <a:rPr lang="en-US" sz="1600" dirty="0"/>
              <a:t> </a:t>
            </a:r>
            <a:r>
              <a:rPr lang="el-GR" sz="1600" dirty="0"/>
              <a:t>Η εναλλακτική των δεξαμενών χωρίς πίεση είναι μια απλή και προσιτή τεχνολογία. Μπορούν να προσαρμοστούν και να κατασκευαστούν για το κάθε έργο.</a:t>
            </a:r>
            <a:endParaRPr lang="en-US" sz="1600" dirty="0"/>
          </a:p>
        </p:txBody>
      </p:sp>
      <p:pic>
        <p:nvPicPr>
          <p:cNvPr id="14" name="Picture 13">
            <a:extLst>
              <a:ext uri="{FF2B5EF4-FFF2-40B4-BE49-F238E27FC236}">
                <a16:creationId xmlns="" xmlns:a16="http://schemas.microsoft.com/office/drawing/2014/main" id="{3E373930-8689-42E3-9F12-970C00CAE63A}"/>
              </a:ext>
            </a:extLst>
          </p:cNvPr>
          <p:cNvPicPr>
            <a:picLocks noChangeAspect="1"/>
          </p:cNvPicPr>
          <p:nvPr/>
        </p:nvPicPr>
        <p:blipFill>
          <a:blip r:embed="rId3"/>
          <a:stretch>
            <a:fillRect/>
          </a:stretch>
        </p:blipFill>
        <p:spPr>
          <a:xfrm>
            <a:off x="6156000" y="2932764"/>
            <a:ext cx="2530800" cy="3325597"/>
          </a:xfrm>
          <a:prstGeom prst="rect">
            <a:avLst/>
          </a:prstGeom>
          <a:ln>
            <a:solidFill>
              <a:schemeClr val="tx1"/>
            </a:solidFill>
          </a:ln>
        </p:spPr>
      </p:pic>
    </p:spTree>
    <p:extLst>
      <p:ext uri="{BB962C8B-B14F-4D97-AF65-F5344CB8AC3E}">
        <p14:creationId xmlns:p14="http://schemas.microsoft.com/office/powerpoint/2010/main" val="24222752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E64CE86-1077-4B42-99DF-85B369B883C7}"/>
              </a:ext>
            </a:extLst>
          </p:cNvPr>
          <p:cNvSpPr>
            <a:spLocks noGrp="1"/>
          </p:cNvSpPr>
          <p:nvPr>
            <p:ph type="title"/>
          </p:nvPr>
        </p:nvSpPr>
        <p:spPr/>
        <p:txBody>
          <a:bodyPr/>
          <a:lstStyle/>
          <a:p>
            <a:r>
              <a:rPr lang="en-US" b="1" dirty="0">
                <a:solidFill>
                  <a:prstClr val="black"/>
                </a:solidFill>
                <a:cs typeface="Arial" pitchFamily="34" charset="0"/>
              </a:rPr>
              <a:t>2. </a:t>
            </a:r>
            <a:r>
              <a:rPr lang="el-GR" b="1" dirty="0">
                <a:solidFill>
                  <a:prstClr val="black"/>
                </a:solidFill>
                <a:cs typeface="Arial" pitchFamily="34" charset="0"/>
              </a:rPr>
              <a:t>Κατηγοριοποίηση των ηλιακών δοχείων</a:t>
            </a:r>
            <a:endParaRPr lang="en-US" dirty="0"/>
          </a:p>
        </p:txBody>
      </p:sp>
      <p:sp>
        <p:nvSpPr>
          <p:cNvPr id="6" name="TextBox 5">
            <a:extLst>
              <a:ext uri="{FF2B5EF4-FFF2-40B4-BE49-F238E27FC236}">
                <a16:creationId xmlns="" xmlns:a16="http://schemas.microsoft.com/office/drawing/2014/main" id="{FBCC6DE9-8818-4D9D-8968-753C466F8318}"/>
              </a:ext>
            </a:extLst>
          </p:cNvPr>
          <p:cNvSpPr txBox="1"/>
          <p:nvPr/>
        </p:nvSpPr>
        <p:spPr>
          <a:xfrm>
            <a:off x="756000" y="1943089"/>
            <a:ext cx="3312000" cy="338554"/>
          </a:xfrm>
          <a:prstGeom prst="rect">
            <a:avLst/>
          </a:prstGeom>
          <a:noFill/>
        </p:spPr>
        <p:txBody>
          <a:bodyPr wrap="square" rtlCol="0">
            <a:spAutoFit/>
          </a:bodyPr>
          <a:lstStyle/>
          <a:p>
            <a:pPr marL="285750" indent="-285750">
              <a:buFont typeface="Wingdings" panose="05000000000000000000" pitchFamily="2" charset="2"/>
              <a:buChar char="§"/>
            </a:pPr>
            <a:r>
              <a:rPr lang="el-GR" sz="1600" b="1" dirty="0"/>
              <a:t>ΣΥΣΤΗΜΑ ΜΕ ΜΙΑ ΔΕΞΑΜΕΝΗ</a:t>
            </a:r>
            <a:endParaRPr lang="en-US" sz="1600" dirty="0"/>
          </a:p>
        </p:txBody>
      </p:sp>
      <p:sp>
        <p:nvSpPr>
          <p:cNvPr id="3" name="TextBox 2">
            <a:extLst>
              <a:ext uri="{FF2B5EF4-FFF2-40B4-BE49-F238E27FC236}">
                <a16:creationId xmlns="" xmlns:a16="http://schemas.microsoft.com/office/drawing/2014/main" id="{7806A314-BD72-4B4B-8C01-1F60C536F125}"/>
              </a:ext>
            </a:extLst>
          </p:cNvPr>
          <p:cNvSpPr txBox="1"/>
          <p:nvPr/>
        </p:nvSpPr>
        <p:spPr>
          <a:xfrm>
            <a:off x="1044000" y="2246906"/>
            <a:ext cx="3456001" cy="3785652"/>
          </a:xfrm>
          <a:prstGeom prst="rect">
            <a:avLst/>
          </a:prstGeom>
          <a:noFill/>
        </p:spPr>
        <p:txBody>
          <a:bodyPr wrap="square" rtlCol="0">
            <a:spAutoFit/>
          </a:bodyPr>
          <a:lstStyle/>
          <a:p>
            <a:pPr marL="285750" indent="-285750">
              <a:buFont typeface="Calibri" panose="020F0502020204030204" pitchFamily="34" charset="0"/>
              <a:buChar char="‒"/>
            </a:pPr>
            <a:r>
              <a:rPr lang="el-GR" sz="1600" dirty="0"/>
              <a:t>Στις θερμές περιοχές</a:t>
            </a:r>
            <a:r>
              <a:rPr lang="en-US" sz="1600" dirty="0"/>
              <a:t>, </a:t>
            </a:r>
            <a:r>
              <a:rPr lang="el-GR" sz="1600" dirty="0"/>
              <a:t>τα παθητικά </a:t>
            </a:r>
            <a:r>
              <a:rPr lang="el-GR" sz="1600" dirty="0" err="1"/>
              <a:t>θερμοσιφωνικά</a:t>
            </a:r>
            <a:r>
              <a:rPr lang="el-GR" sz="1600" dirty="0"/>
              <a:t> συστήματα με ενσωματωμένη τη δεξαμενή είναι ευρέως διαδεδομένα. </a:t>
            </a:r>
          </a:p>
          <a:p>
            <a:pPr marL="285750" indent="-285750">
              <a:buFont typeface="Calibri" panose="020F0502020204030204" pitchFamily="34" charset="0"/>
              <a:buChar char="‒"/>
            </a:pPr>
            <a:r>
              <a:rPr lang="el-GR" sz="1600" dirty="0"/>
              <a:t>Με δυνατότητα εφεδρείας  από ηλεκτρικό </a:t>
            </a:r>
          </a:p>
          <a:p>
            <a:pPr marL="285750" indent="-285750">
              <a:buFont typeface="Calibri" panose="020F0502020204030204" pitchFamily="34" charset="0"/>
              <a:buChar char="‒"/>
            </a:pPr>
            <a:r>
              <a:rPr lang="el-GR" sz="1600" dirty="0"/>
              <a:t>Εναλλακτικά</a:t>
            </a:r>
            <a:r>
              <a:rPr lang="en-US" sz="1600" dirty="0"/>
              <a:t>,</a:t>
            </a:r>
            <a:r>
              <a:rPr lang="el-GR" sz="1600" dirty="0"/>
              <a:t> μπορούν να λειτουργήσουν σαν προθερμαντήρες για υφιστάμενο σύστημα θέρμανσης ζεστού νερού. </a:t>
            </a:r>
          </a:p>
          <a:p>
            <a:pPr marL="285750" indent="-285750">
              <a:buFont typeface="Calibri" panose="020F0502020204030204" pitchFamily="34" charset="0"/>
              <a:buChar char="‒"/>
            </a:pPr>
            <a:r>
              <a:rPr lang="el-GR" sz="1600" dirty="0"/>
              <a:t>Είναι για πιέσεις ατμοσφαιρικών συνθηκών και κατασκευάζονται από μέσο ατσάλι με εμαγιέ επιφάνεια ή από ανοξείδωτο ατσάλι</a:t>
            </a:r>
            <a:r>
              <a:rPr lang="en-US" sz="1600" dirty="0"/>
              <a:t>.</a:t>
            </a:r>
          </a:p>
        </p:txBody>
      </p:sp>
      <p:pic>
        <p:nvPicPr>
          <p:cNvPr id="10" name="Picture 9" descr="A close up of a map&#10;&#10;Description generated with high confidence">
            <a:extLst>
              <a:ext uri="{FF2B5EF4-FFF2-40B4-BE49-F238E27FC236}">
                <a16:creationId xmlns="" xmlns:a16="http://schemas.microsoft.com/office/drawing/2014/main" id="{06B837B8-75F7-4FE3-8BC3-7B78CD2096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6752" y="2349000"/>
            <a:ext cx="4293248" cy="3744000"/>
          </a:xfrm>
          <a:prstGeom prst="rect">
            <a:avLst/>
          </a:prstGeom>
          <a:ln>
            <a:solidFill>
              <a:schemeClr val="tx1"/>
            </a:solidFill>
          </a:ln>
        </p:spPr>
      </p:pic>
      <p:sp>
        <p:nvSpPr>
          <p:cNvPr id="11" name="Rectangle 10">
            <a:extLst>
              <a:ext uri="{FF2B5EF4-FFF2-40B4-BE49-F238E27FC236}">
                <a16:creationId xmlns="" xmlns:a16="http://schemas.microsoft.com/office/drawing/2014/main" id="{4430CAB4-5B45-4601-B232-DAA0C7151212}"/>
              </a:ext>
            </a:extLst>
          </p:cNvPr>
          <p:cNvSpPr/>
          <p:nvPr/>
        </p:nvSpPr>
        <p:spPr>
          <a:xfrm>
            <a:off x="432916" y="1557000"/>
            <a:ext cx="8387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Δεξαμενές για συστήματα με πολλαπλές δεξαμενές και συνδυασμένα συστήματα</a:t>
            </a:r>
            <a:endParaRPr lang="en-US" b="1" dirty="0">
              <a:solidFill>
                <a:prstClr val="black"/>
              </a:solidFill>
              <a:cs typeface="Arial" pitchFamily="34" charset="0"/>
            </a:endParaRPr>
          </a:p>
        </p:txBody>
      </p:sp>
    </p:spTree>
    <p:extLst>
      <p:ext uri="{BB962C8B-B14F-4D97-AF65-F5344CB8AC3E}">
        <p14:creationId xmlns:p14="http://schemas.microsoft.com/office/powerpoint/2010/main" val="1338369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71BCBE8-6DF4-4C1D-9D67-6EBFFD70564F}"/>
              </a:ext>
            </a:extLst>
          </p:cNvPr>
          <p:cNvSpPr>
            <a:spLocks noGrp="1"/>
          </p:cNvSpPr>
          <p:nvPr>
            <p:ph type="title"/>
          </p:nvPr>
        </p:nvSpPr>
        <p:spPr/>
        <p:txBody>
          <a:bodyPr/>
          <a:lstStyle/>
          <a:p>
            <a:r>
              <a:rPr lang="en-US" b="1" dirty="0">
                <a:solidFill>
                  <a:prstClr val="black"/>
                </a:solidFill>
                <a:cs typeface="Arial" pitchFamily="34" charset="0"/>
              </a:rPr>
              <a:t>2. </a:t>
            </a:r>
            <a:r>
              <a:rPr lang="el-GR" b="1" dirty="0">
                <a:solidFill>
                  <a:prstClr val="black"/>
                </a:solidFill>
                <a:cs typeface="Arial" pitchFamily="34" charset="0"/>
              </a:rPr>
              <a:t>Κατηγοριοποίηση των ηλιακών δοχείων</a:t>
            </a:r>
            <a:endParaRPr lang="en-US" dirty="0"/>
          </a:p>
        </p:txBody>
      </p:sp>
      <p:sp>
        <p:nvSpPr>
          <p:cNvPr id="4" name="TextBox 3">
            <a:extLst>
              <a:ext uri="{FF2B5EF4-FFF2-40B4-BE49-F238E27FC236}">
                <a16:creationId xmlns="" xmlns:a16="http://schemas.microsoft.com/office/drawing/2014/main" id="{C387C0B0-31BA-4285-B0ED-6CBECA0ED4D2}"/>
              </a:ext>
            </a:extLst>
          </p:cNvPr>
          <p:cNvSpPr txBox="1"/>
          <p:nvPr/>
        </p:nvSpPr>
        <p:spPr>
          <a:xfrm>
            <a:off x="756000" y="1943089"/>
            <a:ext cx="3312000" cy="338554"/>
          </a:xfrm>
          <a:prstGeom prst="rect">
            <a:avLst/>
          </a:prstGeom>
          <a:noFill/>
        </p:spPr>
        <p:txBody>
          <a:bodyPr wrap="square" rtlCol="0">
            <a:spAutoFit/>
          </a:bodyPr>
          <a:lstStyle/>
          <a:p>
            <a:pPr marL="285750" indent="-285750">
              <a:buFont typeface="Wingdings" panose="05000000000000000000" pitchFamily="2" charset="2"/>
              <a:buChar char="§"/>
            </a:pPr>
            <a:r>
              <a:rPr lang="el-GR" sz="1600" b="1" dirty="0"/>
              <a:t>ΣΥΣΤΗΜΑ ΜΕ ΜΙΑ ΔΕΞΑΜΕΝΗ</a:t>
            </a:r>
            <a:endParaRPr lang="en-US" sz="1600" dirty="0"/>
          </a:p>
        </p:txBody>
      </p:sp>
      <p:sp>
        <p:nvSpPr>
          <p:cNvPr id="5" name="Rectangle 4">
            <a:extLst>
              <a:ext uri="{FF2B5EF4-FFF2-40B4-BE49-F238E27FC236}">
                <a16:creationId xmlns="" xmlns:a16="http://schemas.microsoft.com/office/drawing/2014/main" id="{BE59F73A-5282-4ED9-9594-E326AC27E89F}"/>
              </a:ext>
            </a:extLst>
          </p:cNvPr>
          <p:cNvSpPr/>
          <p:nvPr/>
        </p:nvSpPr>
        <p:spPr>
          <a:xfrm>
            <a:off x="432916" y="1557000"/>
            <a:ext cx="8891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Δεξαμενές για συστήματα με πολλαπλές δεξαμενές και συνδυασμένα συστήματα</a:t>
            </a:r>
            <a:endParaRPr lang="en-US" b="1" dirty="0">
              <a:solidFill>
                <a:prstClr val="black"/>
              </a:solidFill>
              <a:cs typeface="Arial" pitchFamily="34" charset="0"/>
            </a:endParaRPr>
          </a:p>
        </p:txBody>
      </p:sp>
      <p:sp>
        <p:nvSpPr>
          <p:cNvPr id="6" name="Rectangle 5">
            <a:extLst>
              <a:ext uri="{FF2B5EF4-FFF2-40B4-BE49-F238E27FC236}">
                <a16:creationId xmlns="" xmlns:a16="http://schemas.microsoft.com/office/drawing/2014/main" id="{144CDB2A-7520-45F1-8844-832AD28AE445}"/>
              </a:ext>
            </a:extLst>
          </p:cNvPr>
          <p:cNvSpPr/>
          <p:nvPr/>
        </p:nvSpPr>
        <p:spPr>
          <a:xfrm>
            <a:off x="1044000" y="2299386"/>
            <a:ext cx="3217024" cy="2308324"/>
          </a:xfrm>
          <a:prstGeom prst="rect">
            <a:avLst/>
          </a:prstGeom>
        </p:spPr>
        <p:txBody>
          <a:bodyPr wrap="square">
            <a:spAutoFit/>
          </a:bodyPr>
          <a:lstStyle/>
          <a:p>
            <a:pPr marL="285750" indent="-285750">
              <a:buFont typeface="Calibri" panose="020F0502020204030204" pitchFamily="34" charset="0"/>
              <a:buChar char="‒"/>
            </a:pPr>
            <a:r>
              <a:rPr lang="el-GR" sz="1600" dirty="0"/>
              <a:t>Σε περιοχές με θερμό κλίμα</a:t>
            </a:r>
            <a:r>
              <a:rPr lang="en-US" sz="1600" dirty="0"/>
              <a:t>, </a:t>
            </a:r>
            <a:r>
              <a:rPr lang="el-GR" sz="1600" dirty="0"/>
              <a:t>σε ενεργά συστήματα (έμμεσα/ άμεσα) , συνήθως έχουν ένα μονό δοχείο αποθήκευσης ( υπό πίεση) με ένα ή δύο πηνία και ενσωματωμένη τουλάχιστον μία ηλεκτρική αντίσταση.</a:t>
            </a:r>
            <a:r>
              <a:rPr lang="en-US" sz="1600" dirty="0"/>
              <a:t> </a:t>
            </a:r>
          </a:p>
          <a:p>
            <a:pPr marL="285750" indent="-285750">
              <a:buFont typeface="Calibri" panose="020F0502020204030204" pitchFamily="34" charset="0"/>
              <a:buChar char="‒"/>
            </a:pPr>
            <a:r>
              <a:rPr lang="el-GR" sz="1600" dirty="0"/>
              <a:t>Λέβητες  αερίου δεν χρησιμοποιούνται.</a:t>
            </a:r>
            <a:endParaRPr lang="en-US" sz="1600" dirty="0"/>
          </a:p>
        </p:txBody>
      </p:sp>
      <p:pic>
        <p:nvPicPr>
          <p:cNvPr id="8" name="Picture 7" descr="A picture containing indoor&#10;&#10;Description generated with high confidence">
            <a:extLst>
              <a:ext uri="{FF2B5EF4-FFF2-40B4-BE49-F238E27FC236}">
                <a16:creationId xmlns="" xmlns:a16="http://schemas.microsoft.com/office/drawing/2014/main" id="{060ECA88-03F1-43D9-9F28-2ED8DAA9BBE4}"/>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4261024" y="2493000"/>
            <a:ext cx="4483743" cy="3429000"/>
          </a:xfrm>
          <a:prstGeom prst="rect">
            <a:avLst/>
          </a:prstGeom>
          <a:ln>
            <a:solidFill>
              <a:schemeClr val="tx1"/>
            </a:solidFill>
          </a:ln>
        </p:spPr>
      </p:pic>
    </p:spTree>
    <p:extLst>
      <p:ext uri="{BB962C8B-B14F-4D97-AF65-F5344CB8AC3E}">
        <p14:creationId xmlns:p14="http://schemas.microsoft.com/office/powerpoint/2010/main" val="2757287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37BF77-80EC-4D3F-80E4-D925641007B5}"/>
              </a:ext>
            </a:extLst>
          </p:cNvPr>
          <p:cNvSpPr>
            <a:spLocks noGrp="1"/>
          </p:cNvSpPr>
          <p:nvPr>
            <p:ph type="title"/>
          </p:nvPr>
        </p:nvSpPr>
        <p:spPr/>
        <p:txBody>
          <a:bodyPr/>
          <a:lstStyle/>
          <a:p>
            <a:r>
              <a:rPr lang="en-US" b="1" dirty="0">
                <a:solidFill>
                  <a:prstClr val="black"/>
                </a:solidFill>
                <a:cs typeface="Arial" pitchFamily="34" charset="0"/>
              </a:rPr>
              <a:t>2. </a:t>
            </a:r>
            <a:r>
              <a:rPr lang="el-GR" b="1" dirty="0">
                <a:solidFill>
                  <a:prstClr val="black"/>
                </a:solidFill>
                <a:cs typeface="Arial" pitchFamily="34" charset="0"/>
              </a:rPr>
              <a:t>Κατηγοριοποίηση των ηλιακών δοχείων</a:t>
            </a:r>
            <a:endParaRPr lang="en-US" dirty="0"/>
          </a:p>
        </p:txBody>
      </p:sp>
      <p:sp>
        <p:nvSpPr>
          <p:cNvPr id="5" name="TextBox 4">
            <a:extLst>
              <a:ext uri="{FF2B5EF4-FFF2-40B4-BE49-F238E27FC236}">
                <a16:creationId xmlns="" xmlns:a16="http://schemas.microsoft.com/office/drawing/2014/main" id="{74E4BC53-93B8-4753-B131-B8237FD7F510}"/>
              </a:ext>
            </a:extLst>
          </p:cNvPr>
          <p:cNvSpPr txBox="1"/>
          <p:nvPr/>
        </p:nvSpPr>
        <p:spPr>
          <a:xfrm>
            <a:off x="755999" y="1943089"/>
            <a:ext cx="3528001" cy="338554"/>
          </a:xfrm>
          <a:prstGeom prst="rect">
            <a:avLst/>
          </a:prstGeom>
          <a:noFill/>
        </p:spPr>
        <p:txBody>
          <a:bodyPr wrap="square" rtlCol="0">
            <a:spAutoFit/>
          </a:bodyPr>
          <a:lstStyle/>
          <a:p>
            <a:pPr marL="285750" indent="-285750">
              <a:buFont typeface="Wingdings" panose="05000000000000000000" pitchFamily="2" charset="2"/>
              <a:buChar char="§"/>
            </a:pPr>
            <a:r>
              <a:rPr lang="el-GR" sz="1600" b="1" dirty="0"/>
              <a:t>ΣΥΣΤΗΜΑ ΔΥΟ ΔΕΞΑΜΕΝΩΝ</a:t>
            </a:r>
            <a:endParaRPr lang="en-US" sz="1600" dirty="0"/>
          </a:p>
        </p:txBody>
      </p:sp>
      <p:sp>
        <p:nvSpPr>
          <p:cNvPr id="6" name="TextBox 5">
            <a:extLst>
              <a:ext uri="{FF2B5EF4-FFF2-40B4-BE49-F238E27FC236}">
                <a16:creationId xmlns="" xmlns:a16="http://schemas.microsoft.com/office/drawing/2014/main" id="{4EFDF576-9C18-490B-BFC1-38F55280D275}"/>
              </a:ext>
            </a:extLst>
          </p:cNvPr>
          <p:cNvSpPr txBox="1"/>
          <p:nvPr/>
        </p:nvSpPr>
        <p:spPr>
          <a:xfrm>
            <a:off x="547201" y="2497315"/>
            <a:ext cx="5040000" cy="2062103"/>
          </a:xfrm>
          <a:prstGeom prst="rect">
            <a:avLst/>
          </a:prstGeom>
          <a:noFill/>
        </p:spPr>
        <p:txBody>
          <a:bodyPr wrap="square" rtlCol="0">
            <a:spAutoFit/>
          </a:bodyPr>
          <a:lstStyle/>
          <a:p>
            <a:pPr marL="285750" indent="-285750">
              <a:buFont typeface="Calibri" panose="020F0502020204030204" pitchFamily="34" charset="0"/>
              <a:buChar char="‒"/>
            </a:pPr>
            <a:r>
              <a:rPr lang="el-GR" sz="1600" dirty="0"/>
              <a:t>Σε ψυχρά κλίματα η χρήση δύο δεξαμενών είναι τυπική</a:t>
            </a:r>
            <a:r>
              <a:rPr lang="en-US" sz="1600" dirty="0"/>
              <a:t>. </a:t>
            </a:r>
            <a:r>
              <a:rPr lang="el-GR" sz="1600" dirty="0"/>
              <a:t>Απαιτούνται για να αποθηκεύουν ζεστό νερό σε πολύ κρύες ή συννεφιασμένες περίοδούς. Επίσης μπορεί μερικές εμπορικές εφαρμογές ή συνδυασμένα συστήματα ( θέρμανση νερού και χώρου) να χρησιμοποιούν δύο δεξαμενές</a:t>
            </a:r>
            <a:r>
              <a:rPr lang="en-US" sz="1600" dirty="0"/>
              <a:t>.</a:t>
            </a:r>
          </a:p>
          <a:p>
            <a:pPr marL="285750" indent="-285750">
              <a:buFont typeface="Calibri" panose="020F0502020204030204" pitchFamily="34" charset="0"/>
              <a:buChar char="‒"/>
            </a:pPr>
            <a:r>
              <a:rPr lang="el-GR" sz="1600" dirty="0"/>
              <a:t>Η μία δεξαμενή αποθηκεύει το ζεστό νερό οπότε δεν χρειάζεται εφεδρικά στοιχεία θέρμανσης του νερού.</a:t>
            </a:r>
            <a:r>
              <a:rPr lang="en-US" sz="1600" dirty="0"/>
              <a:t> </a:t>
            </a:r>
            <a:endParaRPr lang="en-US" sz="1600" dirty="0">
              <a:solidFill>
                <a:srgbClr val="000000"/>
              </a:solidFill>
            </a:endParaRPr>
          </a:p>
        </p:txBody>
      </p:sp>
      <p:sp>
        <p:nvSpPr>
          <p:cNvPr id="8" name="Rectangle 7">
            <a:extLst>
              <a:ext uri="{FF2B5EF4-FFF2-40B4-BE49-F238E27FC236}">
                <a16:creationId xmlns="" xmlns:a16="http://schemas.microsoft.com/office/drawing/2014/main" id="{35938D12-C186-4D6C-BF86-AD01F3DDAF03}"/>
              </a:ext>
            </a:extLst>
          </p:cNvPr>
          <p:cNvSpPr/>
          <p:nvPr/>
        </p:nvSpPr>
        <p:spPr>
          <a:xfrm>
            <a:off x="542566" y="4712202"/>
            <a:ext cx="8144234" cy="1569660"/>
          </a:xfrm>
          <a:prstGeom prst="rect">
            <a:avLst/>
          </a:prstGeom>
        </p:spPr>
        <p:txBody>
          <a:bodyPr wrap="square">
            <a:spAutoFit/>
          </a:bodyPr>
          <a:lstStyle/>
          <a:p>
            <a:pPr marL="285750" indent="-285750">
              <a:buFont typeface="Calibri" panose="020F0502020204030204" pitchFamily="34" charset="0"/>
              <a:buChar char="‒"/>
            </a:pPr>
            <a:r>
              <a:rPr lang="el-GR" sz="1600" dirty="0"/>
              <a:t>Η δεξαμενή αυτή συνδέεται άμεσα με μία δεύτερη </a:t>
            </a:r>
            <a:r>
              <a:rPr lang="en-US" sz="1600" dirty="0"/>
              <a:t>(</a:t>
            </a:r>
            <a:r>
              <a:rPr lang="el-GR" sz="1600" dirty="0"/>
              <a:t>με εσωτερικό </a:t>
            </a:r>
            <a:r>
              <a:rPr lang="el-GR" sz="1600" dirty="0" err="1"/>
              <a:t>εναλλάκτη</a:t>
            </a:r>
            <a:r>
              <a:rPr lang="en-US" sz="1600" dirty="0"/>
              <a:t>)</a:t>
            </a:r>
            <a:r>
              <a:rPr lang="el-GR" sz="1600" dirty="0"/>
              <a:t> η οποία τροφοδοτεί τη βοηθητική πηγή ενέργειας όταν η ηλιακή δεν επαρκεί. Αυτή μπορεί να είναι ένας λέβητας αερίου χωρίς δεξαμενή.</a:t>
            </a:r>
            <a:r>
              <a:rPr lang="en-US" sz="1600" dirty="0"/>
              <a:t>  </a:t>
            </a:r>
            <a:r>
              <a:rPr lang="el-GR" sz="1600" dirty="0"/>
              <a:t>Διαφορετικά μπορεί να είναι ένας τυπικός ηλεκτρικός θερμοσίφωνας ή ένας λέβητας αερίου με δεξαμενή </a:t>
            </a:r>
          </a:p>
          <a:p>
            <a:pPr marL="285750" indent="-285750">
              <a:buFont typeface="Calibri" panose="020F0502020204030204" pitchFamily="34" charset="0"/>
              <a:buChar char="‒"/>
            </a:pPr>
            <a:r>
              <a:rPr lang="el-GR" sz="1600" dirty="0"/>
              <a:t>Η ηλιακή συνεισφορά μπορεί να παρακαμφθεί όταν χρειάζεται , τροφοδοτώντας ζεστό νερό από το κύριο σύστημα. </a:t>
            </a:r>
            <a:endParaRPr lang="en-US" sz="1600" dirty="0"/>
          </a:p>
        </p:txBody>
      </p:sp>
      <p:pic>
        <p:nvPicPr>
          <p:cNvPr id="10" name="Picture 9" descr="A picture containing indoor, wall, cabinet, refrigerator&#10;&#10;Description generated with very high confidence">
            <a:extLst>
              <a:ext uri="{FF2B5EF4-FFF2-40B4-BE49-F238E27FC236}">
                <a16:creationId xmlns="" xmlns:a16="http://schemas.microsoft.com/office/drawing/2014/main" id="{62E35467-FEA8-405B-8428-7EA2E5B027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0000" y="2065284"/>
            <a:ext cx="3168001" cy="2659716"/>
          </a:xfrm>
          <a:prstGeom prst="rect">
            <a:avLst/>
          </a:prstGeom>
          <a:ln>
            <a:solidFill>
              <a:schemeClr val="tx1"/>
            </a:solidFill>
          </a:ln>
        </p:spPr>
      </p:pic>
      <p:sp>
        <p:nvSpPr>
          <p:cNvPr id="11" name="Rectangle 10">
            <a:extLst>
              <a:ext uri="{FF2B5EF4-FFF2-40B4-BE49-F238E27FC236}">
                <a16:creationId xmlns="" xmlns:a16="http://schemas.microsoft.com/office/drawing/2014/main" id="{E0CA3F1A-F7D5-446B-AEE3-EAB2D0609333}"/>
              </a:ext>
            </a:extLst>
          </p:cNvPr>
          <p:cNvSpPr/>
          <p:nvPr/>
        </p:nvSpPr>
        <p:spPr>
          <a:xfrm>
            <a:off x="432916" y="1557000"/>
            <a:ext cx="8711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Δεξαμενές για συστήματα με πολλαπλές δεξαμενές και συνδυασμένα συστήματα</a:t>
            </a:r>
            <a:endParaRPr lang="en-US" b="1" dirty="0">
              <a:solidFill>
                <a:prstClr val="black"/>
              </a:solidFill>
              <a:cs typeface="Arial" pitchFamily="34" charset="0"/>
            </a:endParaRPr>
          </a:p>
        </p:txBody>
      </p:sp>
    </p:spTree>
    <p:extLst>
      <p:ext uri="{BB962C8B-B14F-4D97-AF65-F5344CB8AC3E}">
        <p14:creationId xmlns:p14="http://schemas.microsoft.com/office/powerpoint/2010/main" val="16134727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17527629-A762-42C9-AF6F-BC61CF9427D7}"/>
              </a:ext>
            </a:extLst>
          </p:cNvPr>
          <p:cNvGrpSpPr/>
          <p:nvPr/>
        </p:nvGrpSpPr>
        <p:grpSpPr>
          <a:xfrm>
            <a:off x="1342097" y="1601866"/>
            <a:ext cx="8053903" cy="4706859"/>
            <a:chOff x="1342097" y="1601866"/>
            <a:chExt cx="8053903" cy="4706859"/>
          </a:xfrm>
        </p:grpSpPr>
        <p:pic>
          <p:nvPicPr>
            <p:cNvPr id="8" name="Picture 7">
              <a:extLst>
                <a:ext uri="{FF2B5EF4-FFF2-40B4-BE49-F238E27FC236}">
                  <a16:creationId xmlns="" xmlns:a16="http://schemas.microsoft.com/office/drawing/2014/main" id="{DAEF658F-1327-4539-8869-75BE4858F988}"/>
                </a:ext>
              </a:extLst>
            </p:cNvPr>
            <p:cNvPicPr>
              <a:picLocks noChangeAspect="1"/>
            </p:cNvPicPr>
            <p:nvPr/>
          </p:nvPicPr>
          <p:blipFill>
            <a:blip r:embed="rId2"/>
            <a:stretch>
              <a:fillRect/>
            </a:stretch>
          </p:blipFill>
          <p:spPr>
            <a:xfrm>
              <a:off x="3492000" y="1601866"/>
              <a:ext cx="5304087" cy="4706859"/>
            </a:xfrm>
            <a:prstGeom prst="rect">
              <a:avLst/>
            </a:prstGeom>
          </p:spPr>
        </p:pic>
        <p:sp>
          <p:nvSpPr>
            <p:cNvPr id="9" name="Rectangle 8">
              <a:extLst>
                <a:ext uri="{FF2B5EF4-FFF2-40B4-BE49-F238E27FC236}">
                  <a16:creationId xmlns="" xmlns:a16="http://schemas.microsoft.com/office/drawing/2014/main" id="{785B7ABD-DD52-4A8A-84DB-C8DCE2E7C6AE}"/>
                </a:ext>
              </a:extLst>
            </p:cNvPr>
            <p:cNvSpPr/>
            <p:nvPr/>
          </p:nvSpPr>
          <p:spPr>
            <a:xfrm>
              <a:off x="7596000" y="2349000"/>
              <a:ext cx="1800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a:solidFill>
                    <a:prstClr val="black"/>
                  </a:solidFill>
                </a:rPr>
                <a:t>ΠΑΡΑΔΕΙΓΜΑ</a:t>
              </a:r>
              <a:endParaRPr lang="en-US" sz="1600" b="1" dirty="0">
                <a:solidFill>
                  <a:prstClr val="black"/>
                </a:solidFill>
              </a:endParaRPr>
            </a:p>
          </p:txBody>
        </p:sp>
        <p:pic>
          <p:nvPicPr>
            <p:cNvPr id="7" name="Picture 6">
              <a:extLst>
                <a:ext uri="{FF2B5EF4-FFF2-40B4-BE49-F238E27FC236}">
                  <a16:creationId xmlns="" xmlns:a16="http://schemas.microsoft.com/office/drawing/2014/main" id="{27B23CD7-1471-4588-9D0C-28B8CD801233}"/>
                </a:ext>
              </a:extLst>
            </p:cNvPr>
            <p:cNvPicPr>
              <a:picLocks noChangeAspect="1"/>
            </p:cNvPicPr>
            <p:nvPr/>
          </p:nvPicPr>
          <p:blipFill>
            <a:blip r:embed="rId3"/>
            <a:stretch>
              <a:fillRect/>
            </a:stretch>
          </p:blipFill>
          <p:spPr>
            <a:xfrm>
              <a:off x="1342097" y="4149362"/>
              <a:ext cx="2165143" cy="2123304"/>
            </a:xfrm>
            <a:prstGeom prst="rect">
              <a:avLst/>
            </a:prstGeom>
            <a:ln>
              <a:solidFill>
                <a:schemeClr val="tx1"/>
              </a:solidFill>
            </a:ln>
          </p:spPr>
        </p:pic>
      </p:grpSp>
      <p:sp>
        <p:nvSpPr>
          <p:cNvPr id="2" name="Title 1">
            <a:extLst>
              <a:ext uri="{FF2B5EF4-FFF2-40B4-BE49-F238E27FC236}">
                <a16:creationId xmlns="" xmlns:a16="http://schemas.microsoft.com/office/drawing/2014/main" id="{0769BA65-DC4A-46A7-BAE9-47959BB36140}"/>
              </a:ext>
            </a:extLst>
          </p:cNvPr>
          <p:cNvSpPr>
            <a:spLocks noGrp="1"/>
          </p:cNvSpPr>
          <p:nvPr>
            <p:ph type="title"/>
          </p:nvPr>
        </p:nvSpPr>
        <p:spPr/>
        <p:txBody>
          <a:bodyPr/>
          <a:lstStyle/>
          <a:p>
            <a:r>
              <a:rPr lang="en-US" b="1" dirty="0">
                <a:solidFill>
                  <a:prstClr val="black"/>
                </a:solidFill>
                <a:cs typeface="Arial" pitchFamily="34" charset="0"/>
              </a:rPr>
              <a:t>2. </a:t>
            </a:r>
            <a:r>
              <a:rPr lang="el-GR" b="1" dirty="0">
                <a:solidFill>
                  <a:prstClr val="black"/>
                </a:solidFill>
                <a:cs typeface="Arial" pitchFamily="34" charset="0"/>
              </a:rPr>
              <a:t>Κατηγοριοποίηση των ηλιακών δοχείων</a:t>
            </a:r>
            <a:endParaRPr lang="en-US" dirty="0"/>
          </a:p>
        </p:txBody>
      </p:sp>
      <p:sp>
        <p:nvSpPr>
          <p:cNvPr id="4" name="Rectangle 3">
            <a:extLst>
              <a:ext uri="{FF2B5EF4-FFF2-40B4-BE49-F238E27FC236}">
                <a16:creationId xmlns="" xmlns:a16="http://schemas.microsoft.com/office/drawing/2014/main" id="{2E0C070F-860C-4E5C-BA4F-8B4A34008352}"/>
              </a:ext>
            </a:extLst>
          </p:cNvPr>
          <p:cNvSpPr/>
          <p:nvPr/>
        </p:nvSpPr>
        <p:spPr>
          <a:xfrm>
            <a:off x="347913" y="1470268"/>
            <a:ext cx="3059084" cy="1200329"/>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Δεξαμενές για συστήματα με πολλαπλές δεξαμενές και συνδυασμένα συστήματα</a:t>
            </a:r>
            <a:endParaRPr lang="en-US" b="1" dirty="0">
              <a:solidFill>
                <a:prstClr val="black"/>
              </a:solidFill>
              <a:cs typeface="Arial" pitchFamily="34" charset="0"/>
            </a:endParaRPr>
          </a:p>
        </p:txBody>
      </p:sp>
      <p:sp>
        <p:nvSpPr>
          <p:cNvPr id="11" name="TextBox 10">
            <a:extLst>
              <a:ext uri="{FF2B5EF4-FFF2-40B4-BE49-F238E27FC236}">
                <a16:creationId xmlns="" xmlns:a16="http://schemas.microsoft.com/office/drawing/2014/main" id="{7B078340-DBEE-4F35-AD7F-2EE5135F1867}"/>
              </a:ext>
            </a:extLst>
          </p:cNvPr>
          <p:cNvSpPr txBox="1"/>
          <p:nvPr/>
        </p:nvSpPr>
        <p:spPr>
          <a:xfrm>
            <a:off x="-140055" y="2855703"/>
            <a:ext cx="3672000" cy="1323439"/>
          </a:xfrm>
          <a:prstGeom prst="rect">
            <a:avLst/>
          </a:prstGeom>
          <a:noFill/>
        </p:spPr>
        <p:txBody>
          <a:bodyPr wrap="square" rtlCol="0">
            <a:spAutoFit/>
          </a:bodyPr>
          <a:lstStyle/>
          <a:p>
            <a:pPr marL="541338" lvl="1" indent="-285750">
              <a:buFont typeface="Calibri" panose="020F0502020204030204" pitchFamily="34" charset="0"/>
              <a:buChar char="‒"/>
            </a:pPr>
            <a:r>
              <a:rPr lang="el-GR" sz="1600" dirty="0" err="1"/>
              <a:t>Ηλιοθερμικό</a:t>
            </a:r>
            <a:r>
              <a:rPr lang="el-GR" sz="1600" dirty="0"/>
              <a:t> σύστημα με ηλιακό δοχείο υπό πίεση με μονό εσωτερικό </a:t>
            </a:r>
            <a:r>
              <a:rPr lang="el-GR" sz="1600" dirty="0" err="1"/>
              <a:t>εναλλάκτη</a:t>
            </a:r>
            <a:r>
              <a:rPr lang="el-GR" sz="1600" dirty="0"/>
              <a:t> και σε σειρά με βοηθητική δεξαμενή με λέβητα αερίου. </a:t>
            </a:r>
            <a:endParaRPr lang="en-US" sz="1600" dirty="0"/>
          </a:p>
        </p:txBody>
      </p:sp>
      <p:sp>
        <p:nvSpPr>
          <p:cNvPr id="12" name="TextBox 11">
            <a:extLst>
              <a:ext uri="{FF2B5EF4-FFF2-40B4-BE49-F238E27FC236}">
                <a16:creationId xmlns="" xmlns:a16="http://schemas.microsoft.com/office/drawing/2014/main" id="{9A23CEFC-2604-45F7-8664-2DF0A5ACE740}"/>
              </a:ext>
            </a:extLst>
          </p:cNvPr>
          <p:cNvSpPr txBox="1"/>
          <p:nvPr/>
        </p:nvSpPr>
        <p:spPr>
          <a:xfrm>
            <a:off x="215999" y="2578206"/>
            <a:ext cx="3315945" cy="338554"/>
          </a:xfrm>
          <a:prstGeom prst="rect">
            <a:avLst/>
          </a:prstGeom>
          <a:noFill/>
        </p:spPr>
        <p:txBody>
          <a:bodyPr wrap="square" rtlCol="0">
            <a:spAutoFit/>
          </a:bodyPr>
          <a:lstStyle/>
          <a:p>
            <a:pPr marL="285750" indent="-285750">
              <a:buFont typeface="Wingdings" panose="05000000000000000000" pitchFamily="2" charset="2"/>
              <a:buChar char="§"/>
            </a:pPr>
            <a:r>
              <a:rPr lang="el-GR" sz="1600" b="1" dirty="0"/>
              <a:t>ΣΥΣΤΗΜΑ ΔΥΟ ΔΕΞΑΜΕΝΩΝ</a:t>
            </a:r>
            <a:endParaRPr lang="en-US" sz="1600" dirty="0"/>
          </a:p>
        </p:txBody>
      </p:sp>
    </p:spTree>
    <p:extLst>
      <p:ext uri="{BB962C8B-B14F-4D97-AF65-F5344CB8AC3E}">
        <p14:creationId xmlns:p14="http://schemas.microsoft.com/office/powerpoint/2010/main" val="1704454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2D65A0F-9674-4A47-9F93-1A019CC47357}"/>
              </a:ext>
            </a:extLst>
          </p:cNvPr>
          <p:cNvSpPr>
            <a:spLocks noGrp="1"/>
          </p:cNvSpPr>
          <p:nvPr>
            <p:ph type="title"/>
          </p:nvPr>
        </p:nvSpPr>
        <p:spPr/>
        <p:txBody>
          <a:bodyPr>
            <a:normAutofit/>
          </a:bodyPr>
          <a:lstStyle/>
          <a:p>
            <a:r>
              <a:rPr lang="en-US" b="1" dirty="0"/>
              <a:t>Content</a:t>
            </a:r>
          </a:p>
        </p:txBody>
      </p:sp>
      <p:sp>
        <p:nvSpPr>
          <p:cNvPr id="4" name="Rectangle 3">
            <a:extLst>
              <a:ext uri="{FF2B5EF4-FFF2-40B4-BE49-F238E27FC236}">
                <a16:creationId xmlns="" xmlns:a16="http://schemas.microsoft.com/office/drawing/2014/main" id="{255624FF-ED07-4B3A-835B-B204D00828A4}"/>
              </a:ext>
            </a:extLst>
          </p:cNvPr>
          <p:cNvSpPr/>
          <p:nvPr/>
        </p:nvSpPr>
        <p:spPr>
          <a:xfrm>
            <a:off x="684000" y="1557000"/>
            <a:ext cx="7848000" cy="5293757"/>
          </a:xfrm>
          <a:prstGeom prst="rect">
            <a:avLst/>
          </a:prstGeom>
        </p:spPr>
        <p:txBody>
          <a:bodyPr wrap="square">
            <a:spAutoFit/>
          </a:bodyPr>
          <a:lstStyle/>
          <a:p>
            <a:r>
              <a:rPr lang="el-GR" sz="1600" dirty="0">
                <a:latin typeface="+mj-lt"/>
                <a:cs typeface="Arial" pitchFamily="34" charset="0"/>
              </a:rPr>
              <a:t>Σε αυτή την ενότητα θα καλυφθούν τα θέματα</a:t>
            </a:r>
            <a:r>
              <a:rPr lang="en-US" sz="1600" dirty="0">
                <a:latin typeface="+mj-lt"/>
                <a:cs typeface="Arial" pitchFamily="34" charset="0"/>
              </a:rPr>
              <a:t>:</a:t>
            </a:r>
            <a:endParaRPr lang="en-US" sz="1600" b="1" dirty="0">
              <a:solidFill>
                <a:prstClr val="black"/>
              </a:solidFill>
              <a:latin typeface="+mj-lt"/>
              <a:cs typeface="Arial" pitchFamily="34" charset="0"/>
            </a:endParaRPr>
          </a:p>
          <a:p>
            <a:pPr marL="342900" indent="-342900">
              <a:buFont typeface="+mj-lt"/>
              <a:buAutoNum type="arabicPeriod"/>
            </a:pPr>
            <a:r>
              <a:rPr lang="el-GR" sz="1600" b="1" dirty="0">
                <a:solidFill>
                  <a:prstClr val="black"/>
                </a:solidFill>
                <a:latin typeface="+mj-lt"/>
                <a:cs typeface="Arial" pitchFamily="34" charset="0"/>
              </a:rPr>
              <a:t>ΓΕΝΙΚΕΣ ΠΛΗΡΟΦΟΡΙΕΣ ΓΙΑ ΤΙΣ ΔΕΞΑΜΕΝΕΣ ΑΠΟΘΗΚΕΥΣΗ ΖΕΣΤΟΥ ΝΕΡΟΥ ΣΤΑ ΗΛΙΑΚΑ ΣΥΣΤΗΜΑΤΑ.</a:t>
            </a:r>
            <a:endParaRPr lang="en-US" sz="1600" b="1" dirty="0">
              <a:solidFill>
                <a:prstClr val="black"/>
              </a:solidFill>
              <a:latin typeface="+mj-lt"/>
              <a:cs typeface="Arial" pitchFamily="34" charset="0"/>
            </a:endParaRPr>
          </a:p>
          <a:p>
            <a:pPr marL="742950" lvl="1" indent="-285750">
              <a:buFont typeface="Wingdings" panose="05000000000000000000" pitchFamily="2" charset="2"/>
              <a:buChar char="Ø"/>
            </a:pPr>
            <a:r>
              <a:rPr lang="el-GR" sz="1600" dirty="0">
                <a:solidFill>
                  <a:prstClr val="black"/>
                </a:solidFill>
                <a:latin typeface="+mj-lt"/>
                <a:cs typeface="Arial" pitchFamily="34" charset="0"/>
              </a:rPr>
              <a:t>Βασικές πληροφορίες για τη θέρμανση νερού</a:t>
            </a:r>
            <a:r>
              <a:rPr lang="en-US" sz="1600" dirty="0">
                <a:solidFill>
                  <a:prstClr val="black"/>
                </a:solidFill>
                <a:latin typeface="+mj-lt"/>
                <a:cs typeface="Arial" pitchFamily="34" charset="0"/>
              </a:rPr>
              <a:t>. </a:t>
            </a:r>
            <a:r>
              <a:rPr lang="el-GR" sz="1600" dirty="0">
                <a:solidFill>
                  <a:prstClr val="black"/>
                </a:solidFill>
                <a:latin typeface="+mj-lt"/>
                <a:cs typeface="Arial" pitchFamily="34" charset="0"/>
              </a:rPr>
              <a:t>Αιτιολόγηση των δεξαμενών αποθήκευση ζεστού νερού. </a:t>
            </a:r>
          </a:p>
          <a:p>
            <a:pPr marL="742950" lvl="1" indent="-285750">
              <a:buFont typeface="Wingdings" panose="05000000000000000000" pitchFamily="2" charset="2"/>
              <a:buChar char="Ø"/>
            </a:pPr>
            <a:r>
              <a:rPr lang="el-GR" sz="1600" dirty="0">
                <a:solidFill>
                  <a:prstClr val="black"/>
                </a:solidFill>
                <a:latin typeface="+mj-lt"/>
                <a:cs typeface="Arial" pitchFamily="34" charset="0"/>
              </a:rPr>
              <a:t>Θερμική διαστρωμάτωση του ζεστού νερού. </a:t>
            </a:r>
            <a:endParaRPr lang="en-US" sz="1600" dirty="0">
              <a:solidFill>
                <a:prstClr val="black"/>
              </a:solidFill>
              <a:latin typeface="+mj-lt"/>
              <a:cs typeface="Arial" pitchFamily="34" charset="0"/>
            </a:endParaRPr>
          </a:p>
          <a:p>
            <a:pPr marL="742950" lvl="1" indent="-285750">
              <a:buFont typeface="Wingdings" panose="05000000000000000000" pitchFamily="2" charset="2"/>
              <a:buChar char="Ø"/>
            </a:pPr>
            <a:r>
              <a:rPr lang="el-GR" sz="1600" dirty="0">
                <a:solidFill>
                  <a:prstClr val="black"/>
                </a:solidFill>
                <a:cs typeface="Arial" pitchFamily="34" charset="0"/>
              </a:rPr>
              <a:t>Βασική σχεδίαση και χρήση.</a:t>
            </a:r>
            <a:endParaRPr lang="en-US" sz="1600" dirty="0">
              <a:solidFill>
                <a:prstClr val="black"/>
              </a:solidFill>
              <a:latin typeface="+mj-lt"/>
              <a:cs typeface="Arial" pitchFamily="34" charset="0"/>
            </a:endParaRPr>
          </a:p>
          <a:p>
            <a:pPr marL="342900" indent="-342900">
              <a:buFont typeface="+mj-lt"/>
              <a:buAutoNum type="arabicPeriod"/>
            </a:pPr>
            <a:r>
              <a:rPr lang="el-GR" sz="1600" b="1" dirty="0">
                <a:solidFill>
                  <a:prstClr val="black"/>
                </a:solidFill>
                <a:latin typeface="+mj-lt"/>
                <a:cs typeface="Arial" pitchFamily="34" charset="0"/>
              </a:rPr>
              <a:t>ΚΑΤΗΓΟΡΙΟΠΟΙΗΣΗ ΤΩΝ ΗΛΙΑΚΩΝ ΔΕΞΑΜΕΝΩΝ</a:t>
            </a:r>
            <a:endParaRPr lang="en-US" sz="1600" b="1" dirty="0">
              <a:solidFill>
                <a:prstClr val="black"/>
              </a:solidFill>
              <a:latin typeface="+mj-lt"/>
              <a:cs typeface="Arial" pitchFamily="34" charset="0"/>
            </a:endParaRPr>
          </a:p>
          <a:p>
            <a:pPr marL="742950" lvl="1" indent="-285750">
              <a:buFont typeface="Wingdings" panose="05000000000000000000" pitchFamily="2" charset="2"/>
              <a:buChar char="Ø"/>
            </a:pPr>
            <a:r>
              <a:rPr lang="el-GR" sz="1600" dirty="0">
                <a:solidFill>
                  <a:prstClr val="black"/>
                </a:solidFill>
                <a:latin typeface="+mj-lt"/>
                <a:cs typeface="Arial" pitchFamily="34" charset="0"/>
              </a:rPr>
              <a:t>Γενική κατάταξη</a:t>
            </a:r>
            <a:r>
              <a:rPr lang="en-US" sz="1600" dirty="0">
                <a:solidFill>
                  <a:prstClr val="black"/>
                </a:solidFill>
                <a:latin typeface="+mj-lt"/>
                <a:cs typeface="Arial" pitchFamily="34" charset="0"/>
              </a:rPr>
              <a:t>.</a:t>
            </a:r>
          </a:p>
          <a:p>
            <a:pPr marL="742950" lvl="1" indent="-285750">
              <a:buFont typeface="Wingdings" panose="05000000000000000000" pitchFamily="2" charset="2"/>
              <a:buChar char="Ø"/>
            </a:pPr>
            <a:r>
              <a:rPr lang="el-GR" sz="1600" dirty="0">
                <a:solidFill>
                  <a:prstClr val="black"/>
                </a:solidFill>
                <a:latin typeface="+mj-lt"/>
                <a:cs typeface="Arial" pitchFamily="34" charset="0"/>
              </a:rPr>
              <a:t>Υπό </a:t>
            </a:r>
            <a:r>
              <a:rPr lang="el-GR" sz="1600" dirty="0" smtClean="0">
                <a:solidFill>
                  <a:prstClr val="black"/>
                </a:solidFill>
                <a:latin typeface="+mj-lt"/>
                <a:cs typeface="Arial" pitchFamily="34" charset="0"/>
              </a:rPr>
              <a:t>πίεση</a:t>
            </a:r>
            <a:r>
              <a:rPr lang="en-US" sz="1600" dirty="0" smtClean="0">
                <a:solidFill>
                  <a:prstClr val="black"/>
                </a:solidFill>
                <a:cs typeface="Arial" pitchFamily="34" charset="0"/>
              </a:rPr>
              <a:t>. </a:t>
            </a:r>
            <a:r>
              <a:rPr lang="el-GR" sz="1600" dirty="0">
                <a:solidFill>
                  <a:prstClr val="black"/>
                </a:solidFill>
                <a:cs typeface="Arial" pitchFamily="34" charset="0"/>
              </a:rPr>
              <a:t>Άμεσης διαμόρφωσης</a:t>
            </a:r>
            <a:r>
              <a:rPr lang="en-US" sz="1600" dirty="0">
                <a:solidFill>
                  <a:prstClr val="black"/>
                </a:solidFill>
                <a:cs typeface="Arial" pitchFamily="34" charset="0"/>
              </a:rPr>
              <a:t>.</a:t>
            </a:r>
          </a:p>
          <a:p>
            <a:pPr marL="742950" lvl="1" indent="-285750">
              <a:buFont typeface="Wingdings" panose="05000000000000000000" pitchFamily="2" charset="2"/>
              <a:buChar char="Ø"/>
            </a:pPr>
            <a:r>
              <a:rPr lang="el-GR" sz="1600" dirty="0">
                <a:solidFill>
                  <a:prstClr val="black"/>
                </a:solidFill>
                <a:cs typeface="Arial" pitchFamily="34" charset="0"/>
              </a:rPr>
              <a:t>Υπό </a:t>
            </a:r>
            <a:r>
              <a:rPr lang="el-GR" sz="1600" dirty="0" smtClean="0">
                <a:solidFill>
                  <a:prstClr val="black"/>
                </a:solidFill>
                <a:cs typeface="Arial" pitchFamily="34" charset="0"/>
              </a:rPr>
              <a:t>πίεση</a:t>
            </a:r>
            <a:r>
              <a:rPr lang="en-US" sz="1600" dirty="0" smtClean="0">
                <a:solidFill>
                  <a:prstClr val="black"/>
                </a:solidFill>
                <a:cs typeface="Arial" pitchFamily="34" charset="0"/>
              </a:rPr>
              <a:t>. </a:t>
            </a:r>
            <a:r>
              <a:rPr lang="el-GR" sz="1600" dirty="0">
                <a:solidFill>
                  <a:prstClr val="black"/>
                </a:solidFill>
                <a:cs typeface="Arial" pitchFamily="34" charset="0"/>
              </a:rPr>
              <a:t>Έμμεσης διαμόρφωσης</a:t>
            </a:r>
            <a:r>
              <a:rPr lang="en-US" sz="1600" dirty="0">
                <a:solidFill>
                  <a:prstClr val="black"/>
                </a:solidFill>
                <a:cs typeface="Arial" pitchFamily="34" charset="0"/>
              </a:rPr>
              <a:t>.</a:t>
            </a:r>
          </a:p>
          <a:p>
            <a:pPr marL="742950" lvl="1" indent="-285750">
              <a:buFont typeface="Wingdings" panose="05000000000000000000" pitchFamily="2" charset="2"/>
              <a:buChar char="Ø"/>
            </a:pPr>
            <a:r>
              <a:rPr lang="el-GR" sz="1600" dirty="0">
                <a:cs typeface="Arial" pitchFamily="34" charset="0"/>
              </a:rPr>
              <a:t>Θερμικές αποθήκες</a:t>
            </a:r>
            <a:r>
              <a:rPr lang="en-US" sz="1600" dirty="0">
                <a:cs typeface="Arial" pitchFamily="34" charset="0"/>
              </a:rPr>
              <a:t>.</a:t>
            </a:r>
          </a:p>
          <a:p>
            <a:pPr marL="742950" lvl="1" indent="-285750">
              <a:buFont typeface="Wingdings" panose="05000000000000000000" pitchFamily="2" charset="2"/>
              <a:buChar char="Ø"/>
            </a:pPr>
            <a:r>
              <a:rPr lang="el-GR" sz="1600" dirty="0">
                <a:solidFill>
                  <a:prstClr val="black"/>
                </a:solidFill>
                <a:cs typeface="Arial" pitchFamily="34" charset="0"/>
              </a:rPr>
              <a:t>Χωρίς πίεση</a:t>
            </a:r>
            <a:r>
              <a:rPr lang="en-US" sz="1600" dirty="0">
                <a:solidFill>
                  <a:prstClr val="black"/>
                </a:solidFill>
                <a:cs typeface="Arial" pitchFamily="34" charset="0"/>
              </a:rPr>
              <a:t>.</a:t>
            </a:r>
          </a:p>
          <a:p>
            <a:pPr marL="742950" lvl="1" indent="-285750">
              <a:buFont typeface="Wingdings" panose="05000000000000000000" pitchFamily="2" charset="2"/>
              <a:buChar char="Ø"/>
            </a:pPr>
            <a:r>
              <a:rPr lang="el-GR" sz="1600" dirty="0">
                <a:solidFill>
                  <a:prstClr val="black"/>
                </a:solidFill>
                <a:latin typeface="+mj-lt"/>
                <a:cs typeface="Arial" pitchFamily="34" charset="0"/>
              </a:rPr>
              <a:t>Δοχεία για συνδυαστικά ή με πολλά δοχεία νερού   συστήματα </a:t>
            </a:r>
            <a:r>
              <a:rPr lang="en-US" sz="1600" dirty="0">
                <a:solidFill>
                  <a:prstClr val="black"/>
                </a:solidFill>
                <a:latin typeface="+mj-lt"/>
                <a:cs typeface="Arial" pitchFamily="34" charset="0"/>
              </a:rPr>
              <a:t> .</a:t>
            </a:r>
          </a:p>
          <a:p>
            <a:pPr marL="342900" indent="-342900">
              <a:buFont typeface="+mj-lt"/>
              <a:buAutoNum type="arabicPeriod"/>
            </a:pPr>
            <a:r>
              <a:rPr lang="el-GR" sz="1600" b="1" dirty="0">
                <a:solidFill>
                  <a:prstClr val="black"/>
                </a:solidFill>
                <a:latin typeface="+mj-lt"/>
                <a:cs typeface="Arial" pitchFamily="34" charset="0"/>
              </a:rPr>
              <a:t>ΚΑΤΑΣΚΕΥΗ ΤΩΝ ΔΕΞΑΜΕΝΩΝ ΓΙΑ ΗΛΙΟΘΕΡΜΙΚΑ ΣΥΣΤΗΜΑΤΑ ΖΝΧ</a:t>
            </a:r>
            <a:r>
              <a:rPr lang="en-US" sz="1600" b="1" dirty="0">
                <a:solidFill>
                  <a:prstClr val="black"/>
                </a:solidFill>
                <a:latin typeface="+mj-lt"/>
                <a:cs typeface="Arial" pitchFamily="34" charset="0"/>
              </a:rPr>
              <a:t>.</a:t>
            </a:r>
          </a:p>
          <a:p>
            <a:pPr marL="742950" lvl="1" indent="-285750">
              <a:buFont typeface="Wingdings" panose="05000000000000000000" pitchFamily="2" charset="2"/>
              <a:buChar char="Ø"/>
            </a:pPr>
            <a:r>
              <a:rPr lang="el-GR" sz="1600" dirty="0">
                <a:solidFill>
                  <a:prstClr val="black"/>
                </a:solidFill>
                <a:cs typeface="Arial" pitchFamily="34" charset="0"/>
              </a:rPr>
              <a:t>Τύποι επένδυσης</a:t>
            </a:r>
            <a:r>
              <a:rPr lang="en-US" sz="1600" dirty="0">
                <a:solidFill>
                  <a:prstClr val="black"/>
                </a:solidFill>
                <a:cs typeface="Arial" pitchFamily="34" charset="0"/>
              </a:rPr>
              <a:t>.</a:t>
            </a:r>
          </a:p>
          <a:p>
            <a:pPr marL="342900" indent="-342900">
              <a:buFont typeface="+mj-lt"/>
              <a:buAutoNum type="arabicPeriod"/>
            </a:pPr>
            <a:r>
              <a:rPr lang="el-GR" sz="1600" b="1" dirty="0">
                <a:solidFill>
                  <a:prstClr val="black"/>
                </a:solidFill>
                <a:latin typeface="+mj-lt"/>
                <a:cs typeface="Arial" pitchFamily="34" charset="0"/>
              </a:rPr>
              <a:t>ΛΕΙΤΟΥΡΓΙΑ ΚΑΙ ΣΥΝΤΗΡΗΣΗ</a:t>
            </a:r>
            <a:r>
              <a:rPr lang="en-US" sz="1600" b="1" dirty="0">
                <a:solidFill>
                  <a:prstClr val="black"/>
                </a:solidFill>
                <a:latin typeface="+mj-lt"/>
                <a:cs typeface="Arial" pitchFamily="34" charset="0"/>
              </a:rPr>
              <a:t>.</a:t>
            </a:r>
          </a:p>
          <a:p>
            <a:pPr marL="742950" lvl="1" indent="-285750">
              <a:buFont typeface="Wingdings" panose="05000000000000000000" pitchFamily="2" charset="2"/>
              <a:buChar char="Ø"/>
            </a:pPr>
            <a:r>
              <a:rPr lang="el-GR" sz="1600" dirty="0">
                <a:solidFill>
                  <a:prstClr val="black"/>
                </a:solidFill>
                <a:latin typeface="+mj-lt"/>
                <a:cs typeface="Arial" pitchFamily="34" charset="0"/>
              </a:rPr>
              <a:t>Έγγραφα συστήματος και έργου</a:t>
            </a:r>
            <a:r>
              <a:rPr lang="en-US" sz="1600" dirty="0">
                <a:solidFill>
                  <a:prstClr val="black"/>
                </a:solidFill>
                <a:latin typeface="+mj-lt"/>
                <a:cs typeface="Arial" pitchFamily="34" charset="0"/>
              </a:rPr>
              <a:t>.</a:t>
            </a:r>
          </a:p>
          <a:p>
            <a:pPr marL="742950" lvl="1" indent="-285750">
              <a:buFont typeface="Wingdings" panose="05000000000000000000" pitchFamily="2" charset="2"/>
              <a:buChar char="Ø"/>
            </a:pPr>
            <a:r>
              <a:rPr lang="el-GR" sz="1600" dirty="0">
                <a:solidFill>
                  <a:prstClr val="black"/>
                </a:solidFill>
                <a:latin typeface="+mj-lt"/>
                <a:cs typeface="Arial" pitchFamily="34" charset="0"/>
              </a:rPr>
              <a:t>Γενικές εργασίες εγκατάστασης</a:t>
            </a:r>
            <a:r>
              <a:rPr lang="en-US" sz="1600" dirty="0">
                <a:solidFill>
                  <a:prstClr val="black"/>
                </a:solidFill>
                <a:latin typeface="+mj-lt"/>
                <a:cs typeface="Arial" pitchFamily="34" charset="0"/>
              </a:rPr>
              <a:t>.</a:t>
            </a:r>
          </a:p>
          <a:p>
            <a:pPr marL="742950" lvl="1" indent="-285750">
              <a:buFont typeface="Wingdings" panose="05000000000000000000" pitchFamily="2" charset="2"/>
              <a:buChar char="Ø"/>
            </a:pPr>
            <a:r>
              <a:rPr lang="el-GR" sz="1600" dirty="0" smtClean="0">
                <a:solidFill>
                  <a:prstClr val="black"/>
                </a:solidFill>
                <a:latin typeface="+mj-lt"/>
                <a:cs typeface="Arial" pitchFamily="34" charset="0"/>
              </a:rPr>
              <a:t>Επεξήγηση των εργασιών </a:t>
            </a:r>
            <a:r>
              <a:rPr lang="el-GR" sz="1600" dirty="0">
                <a:solidFill>
                  <a:prstClr val="black"/>
                </a:solidFill>
                <a:latin typeface="+mj-lt"/>
                <a:cs typeface="Arial" pitchFamily="34" charset="0"/>
              </a:rPr>
              <a:t>εγκατάστασης</a:t>
            </a:r>
            <a:r>
              <a:rPr lang="en-US" sz="1600" dirty="0">
                <a:solidFill>
                  <a:prstClr val="black"/>
                </a:solidFill>
                <a:latin typeface="+mj-lt"/>
                <a:cs typeface="Arial" pitchFamily="34" charset="0"/>
              </a:rPr>
              <a:t>.</a:t>
            </a:r>
          </a:p>
          <a:p>
            <a:pPr marL="342900" indent="-342900">
              <a:buFont typeface="+mj-lt"/>
              <a:buAutoNum type="arabicPeriod"/>
            </a:pPr>
            <a:endParaRPr lang="en-US" b="1" dirty="0">
              <a:latin typeface="+mj-lt"/>
            </a:endParaRPr>
          </a:p>
        </p:txBody>
      </p:sp>
    </p:spTree>
    <p:extLst>
      <p:ext uri="{BB962C8B-B14F-4D97-AF65-F5344CB8AC3E}">
        <p14:creationId xmlns:p14="http://schemas.microsoft.com/office/powerpoint/2010/main" val="1526529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AC54A3-99B2-4011-82AB-46A81943A2F9}"/>
              </a:ext>
            </a:extLst>
          </p:cNvPr>
          <p:cNvSpPr>
            <a:spLocks noGrp="1"/>
          </p:cNvSpPr>
          <p:nvPr>
            <p:ph type="title"/>
          </p:nvPr>
        </p:nvSpPr>
        <p:spPr/>
        <p:txBody>
          <a:bodyPr/>
          <a:lstStyle/>
          <a:p>
            <a:r>
              <a:rPr lang="en-US" b="1" dirty="0">
                <a:solidFill>
                  <a:prstClr val="black"/>
                </a:solidFill>
                <a:cs typeface="Arial" pitchFamily="34" charset="0"/>
              </a:rPr>
              <a:t>2. </a:t>
            </a:r>
            <a:r>
              <a:rPr lang="el-GR" b="1" dirty="0">
                <a:solidFill>
                  <a:prstClr val="black"/>
                </a:solidFill>
                <a:cs typeface="Arial" pitchFamily="34" charset="0"/>
              </a:rPr>
              <a:t>Κατηγοριοποίηση των ηλιακών δοχείων</a:t>
            </a:r>
            <a:endParaRPr lang="en-US" dirty="0"/>
          </a:p>
        </p:txBody>
      </p:sp>
      <p:sp>
        <p:nvSpPr>
          <p:cNvPr id="4" name="Rectangle 3">
            <a:extLst>
              <a:ext uri="{FF2B5EF4-FFF2-40B4-BE49-F238E27FC236}">
                <a16:creationId xmlns="" xmlns:a16="http://schemas.microsoft.com/office/drawing/2014/main" id="{223E71DF-4664-4545-BC45-88E82E81B6C3}"/>
              </a:ext>
            </a:extLst>
          </p:cNvPr>
          <p:cNvSpPr/>
          <p:nvPr/>
        </p:nvSpPr>
        <p:spPr>
          <a:xfrm>
            <a:off x="540000" y="3088341"/>
            <a:ext cx="4204208" cy="1815882"/>
          </a:xfrm>
          <a:prstGeom prst="rect">
            <a:avLst/>
          </a:prstGeom>
        </p:spPr>
        <p:txBody>
          <a:bodyPr wrap="square">
            <a:spAutoFit/>
          </a:bodyPr>
          <a:lstStyle/>
          <a:p>
            <a:pPr marL="285750" indent="-285750">
              <a:buFont typeface="Calibri" panose="020F0502020204030204" pitchFamily="34" charset="0"/>
              <a:buChar char="‒"/>
            </a:pPr>
            <a:r>
              <a:rPr lang="el-GR" sz="1600" dirty="0">
                <a:solidFill>
                  <a:srgbClr val="000000"/>
                </a:solidFill>
              </a:rPr>
              <a:t>Μεγάλα κεντρικά συστήματα σε κατοικίες η καταστήματα</a:t>
            </a:r>
            <a:r>
              <a:rPr lang="en-US" sz="1600" dirty="0"/>
              <a:t> </a:t>
            </a:r>
            <a:r>
              <a:rPr lang="el-GR" sz="1600" dirty="0"/>
              <a:t>έχουν αναπτύξει πιο περίπλοκες στρατηγικές αποθήκευσης ζεστού νερού.</a:t>
            </a:r>
          </a:p>
          <a:p>
            <a:pPr marL="285750" indent="-285750">
              <a:buFont typeface="Calibri" panose="020F0502020204030204" pitchFamily="34" charset="0"/>
              <a:buChar char="‒"/>
            </a:pPr>
            <a:r>
              <a:rPr lang="el-GR" sz="1600" dirty="0"/>
              <a:t>Κάποιες εφαρμογές χρησιμοποιούν μικρές ηλιακές δεξαμενές συνδεδεμένες παράλληλα, λειτουργώντας σαν μία μονάδα.</a:t>
            </a:r>
            <a:endParaRPr lang="en-US" sz="1600" dirty="0"/>
          </a:p>
        </p:txBody>
      </p:sp>
      <p:sp>
        <p:nvSpPr>
          <p:cNvPr id="5" name="Rectangle 4">
            <a:extLst>
              <a:ext uri="{FF2B5EF4-FFF2-40B4-BE49-F238E27FC236}">
                <a16:creationId xmlns="" xmlns:a16="http://schemas.microsoft.com/office/drawing/2014/main" id="{7196F306-8968-49CF-BE49-1EFCCC98E759}"/>
              </a:ext>
            </a:extLst>
          </p:cNvPr>
          <p:cNvSpPr/>
          <p:nvPr/>
        </p:nvSpPr>
        <p:spPr>
          <a:xfrm>
            <a:off x="432916" y="1557000"/>
            <a:ext cx="82538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Δεξαμενές για συστήματα με πολλαπλές δεξαμενές και συνδυασμένα συστήματα</a:t>
            </a:r>
            <a:endParaRPr lang="en-US" b="1" dirty="0">
              <a:solidFill>
                <a:prstClr val="black"/>
              </a:solidFill>
              <a:cs typeface="Arial" pitchFamily="34" charset="0"/>
            </a:endParaRPr>
          </a:p>
        </p:txBody>
      </p:sp>
      <p:sp>
        <p:nvSpPr>
          <p:cNvPr id="6" name="TextBox 5">
            <a:extLst>
              <a:ext uri="{FF2B5EF4-FFF2-40B4-BE49-F238E27FC236}">
                <a16:creationId xmlns="" xmlns:a16="http://schemas.microsoft.com/office/drawing/2014/main" id="{34461EE0-923E-42BB-BE56-414DD800594B}"/>
              </a:ext>
            </a:extLst>
          </p:cNvPr>
          <p:cNvSpPr txBox="1"/>
          <p:nvPr/>
        </p:nvSpPr>
        <p:spPr>
          <a:xfrm>
            <a:off x="756000" y="1989000"/>
            <a:ext cx="4032000" cy="338554"/>
          </a:xfrm>
          <a:prstGeom prst="rect">
            <a:avLst/>
          </a:prstGeom>
          <a:noFill/>
        </p:spPr>
        <p:txBody>
          <a:bodyPr wrap="square" rtlCol="0">
            <a:spAutoFit/>
          </a:bodyPr>
          <a:lstStyle/>
          <a:p>
            <a:pPr marL="285750" indent="-285750">
              <a:buFont typeface="Wingdings" panose="05000000000000000000" pitchFamily="2" charset="2"/>
              <a:buChar char="§"/>
            </a:pPr>
            <a:r>
              <a:rPr lang="el-GR" sz="1600" b="1" dirty="0"/>
              <a:t>ΣΥΣΤΗΜΑ ΠΟΛΛΑΠΛΩΝ ΔΕΞΑΜΕΝΩΝ</a:t>
            </a:r>
            <a:endParaRPr lang="en-US" sz="1600" dirty="0"/>
          </a:p>
        </p:txBody>
      </p:sp>
      <p:sp>
        <p:nvSpPr>
          <p:cNvPr id="10" name="Rectangle 9">
            <a:extLst>
              <a:ext uri="{FF2B5EF4-FFF2-40B4-BE49-F238E27FC236}">
                <a16:creationId xmlns="" xmlns:a16="http://schemas.microsoft.com/office/drawing/2014/main" id="{5EF65EFF-CE1A-4493-BF47-697038619596}"/>
              </a:ext>
            </a:extLst>
          </p:cNvPr>
          <p:cNvSpPr/>
          <p:nvPr/>
        </p:nvSpPr>
        <p:spPr>
          <a:xfrm>
            <a:off x="540000" y="4878313"/>
            <a:ext cx="8085600" cy="1323439"/>
          </a:xfrm>
          <a:prstGeom prst="rect">
            <a:avLst/>
          </a:prstGeom>
        </p:spPr>
        <p:txBody>
          <a:bodyPr wrap="square">
            <a:spAutoFit/>
          </a:bodyPr>
          <a:lstStyle/>
          <a:p>
            <a:pPr marL="285750" indent="-285750">
              <a:buFont typeface="Calibri" panose="020F0502020204030204" pitchFamily="34" charset="0"/>
              <a:buChar char="‒"/>
            </a:pPr>
            <a:r>
              <a:rPr lang="el-GR" sz="1600" dirty="0"/>
              <a:t>Αυτό με τη σειρά του τροφοδοτεί το προ θερμασμένο νερό απευθείας στο βασικό εφεδρικό  θερμαντήρα.</a:t>
            </a:r>
            <a:r>
              <a:rPr lang="en-US" sz="1600" dirty="0"/>
              <a:t> </a:t>
            </a:r>
            <a:r>
              <a:rPr lang="el-GR" sz="1600" dirty="0"/>
              <a:t>Η ροή πρέπει να είναι εξισορροπημένη</a:t>
            </a:r>
            <a:r>
              <a:rPr lang="en-US" sz="1600" dirty="0"/>
              <a:t>, </a:t>
            </a:r>
            <a:r>
              <a:rPr lang="el-GR" sz="1600" dirty="0"/>
              <a:t>δηλαδή όσο νερό εξέρχεται από τις δεξαμενές τόσο νερό εισέρχεται . </a:t>
            </a:r>
            <a:endParaRPr lang="en-US" sz="1600" dirty="0"/>
          </a:p>
          <a:p>
            <a:pPr marL="285750" indent="-285750">
              <a:buFont typeface="Calibri" panose="020F0502020204030204" pitchFamily="34" charset="0"/>
              <a:buChar char="‒"/>
            </a:pPr>
            <a:r>
              <a:rPr lang="el-GR" sz="1600" dirty="0"/>
              <a:t>Η εναλλακτική είναι η εγκατάσταση μεγάλων δεξαμενών με πολλαπλούς </a:t>
            </a:r>
            <a:r>
              <a:rPr lang="el-GR" sz="1600" dirty="0" err="1"/>
              <a:t>εναλλάκτες</a:t>
            </a:r>
            <a:r>
              <a:rPr lang="el-GR" sz="1600" dirty="0"/>
              <a:t>  συνδεδεμένους  σε ανεξάρτητους  συλλέκτες ή άλλες ανανεώσιμές πηγές. </a:t>
            </a:r>
            <a:endParaRPr lang="en-US" sz="1600" dirty="0"/>
          </a:p>
        </p:txBody>
      </p:sp>
      <p:pic>
        <p:nvPicPr>
          <p:cNvPr id="3" name="Picture 2">
            <a:extLst>
              <a:ext uri="{FF2B5EF4-FFF2-40B4-BE49-F238E27FC236}">
                <a16:creationId xmlns="" xmlns:a16="http://schemas.microsoft.com/office/drawing/2014/main" id="{39417C3C-E537-447E-860A-6EEDFF1DF84D}"/>
              </a:ext>
            </a:extLst>
          </p:cNvPr>
          <p:cNvPicPr>
            <a:picLocks noChangeAspect="1"/>
          </p:cNvPicPr>
          <p:nvPr/>
        </p:nvPicPr>
        <p:blipFill>
          <a:blip r:embed="rId2"/>
          <a:stretch>
            <a:fillRect/>
          </a:stretch>
        </p:blipFill>
        <p:spPr>
          <a:xfrm>
            <a:off x="4772017" y="2095256"/>
            <a:ext cx="3975983" cy="2544346"/>
          </a:xfrm>
          <a:prstGeom prst="rect">
            <a:avLst/>
          </a:prstGeom>
          <a:ln>
            <a:solidFill>
              <a:schemeClr val="tx1"/>
            </a:solidFill>
          </a:ln>
        </p:spPr>
      </p:pic>
    </p:spTree>
    <p:extLst>
      <p:ext uri="{BB962C8B-B14F-4D97-AF65-F5344CB8AC3E}">
        <p14:creationId xmlns:p14="http://schemas.microsoft.com/office/powerpoint/2010/main" val="14402650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DA2FDF-DADB-457B-899A-68BEA398B332}"/>
              </a:ext>
            </a:extLst>
          </p:cNvPr>
          <p:cNvSpPr>
            <a:spLocks noGrp="1"/>
          </p:cNvSpPr>
          <p:nvPr>
            <p:ph type="title"/>
          </p:nvPr>
        </p:nvSpPr>
        <p:spPr/>
        <p:txBody>
          <a:bodyPr/>
          <a:lstStyle/>
          <a:p>
            <a:r>
              <a:rPr lang="en-US" b="1" dirty="0">
                <a:solidFill>
                  <a:prstClr val="black"/>
                </a:solidFill>
                <a:cs typeface="Arial" pitchFamily="34" charset="0"/>
              </a:rPr>
              <a:t>2. </a:t>
            </a:r>
            <a:r>
              <a:rPr lang="el-GR" b="1" dirty="0">
                <a:solidFill>
                  <a:prstClr val="black"/>
                </a:solidFill>
                <a:cs typeface="Arial" pitchFamily="34" charset="0"/>
              </a:rPr>
              <a:t>Κατηγοριοποίηση των ηλιακών δοχείων</a:t>
            </a:r>
            <a:endParaRPr lang="en-US" dirty="0"/>
          </a:p>
        </p:txBody>
      </p:sp>
      <p:sp>
        <p:nvSpPr>
          <p:cNvPr id="4" name="Rectangle 3">
            <a:extLst>
              <a:ext uri="{FF2B5EF4-FFF2-40B4-BE49-F238E27FC236}">
                <a16:creationId xmlns="" xmlns:a16="http://schemas.microsoft.com/office/drawing/2014/main" id="{0CDB1605-E444-4FAB-9644-5AF5618004C5}"/>
              </a:ext>
            </a:extLst>
          </p:cNvPr>
          <p:cNvSpPr/>
          <p:nvPr/>
        </p:nvSpPr>
        <p:spPr>
          <a:xfrm>
            <a:off x="432916" y="1557000"/>
            <a:ext cx="8711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Δεξαμενές για συστήματα με πολλαπλές δεξαμενές και συνδυασμένα συστήματα</a:t>
            </a:r>
            <a:endParaRPr lang="en-US" b="1" dirty="0">
              <a:solidFill>
                <a:prstClr val="black"/>
              </a:solidFill>
              <a:cs typeface="Arial" pitchFamily="34" charset="0"/>
            </a:endParaRPr>
          </a:p>
        </p:txBody>
      </p:sp>
      <p:sp>
        <p:nvSpPr>
          <p:cNvPr id="5" name="TextBox 4">
            <a:extLst>
              <a:ext uri="{FF2B5EF4-FFF2-40B4-BE49-F238E27FC236}">
                <a16:creationId xmlns="" xmlns:a16="http://schemas.microsoft.com/office/drawing/2014/main" id="{1A89D745-ED0D-483E-8350-28B294D82AAE}"/>
              </a:ext>
            </a:extLst>
          </p:cNvPr>
          <p:cNvSpPr txBox="1"/>
          <p:nvPr/>
        </p:nvSpPr>
        <p:spPr>
          <a:xfrm>
            <a:off x="687907" y="1906703"/>
            <a:ext cx="3456000" cy="338554"/>
          </a:xfrm>
          <a:prstGeom prst="rect">
            <a:avLst/>
          </a:prstGeom>
          <a:noFill/>
        </p:spPr>
        <p:txBody>
          <a:bodyPr wrap="square" rtlCol="0">
            <a:spAutoFit/>
          </a:bodyPr>
          <a:lstStyle/>
          <a:p>
            <a:pPr marL="285750" indent="-285750">
              <a:buFont typeface="Wingdings" panose="05000000000000000000" pitchFamily="2" charset="2"/>
              <a:buChar char="§"/>
            </a:pPr>
            <a:r>
              <a:rPr lang="el-GR" sz="1600" b="1" dirty="0" smtClean="0"/>
              <a:t>ΔΟΧΕΙΑ ΑΔΡΑΝΕΙΑΣ</a:t>
            </a:r>
            <a:endParaRPr lang="en-US" sz="1600" dirty="0"/>
          </a:p>
        </p:txBody>
      </p:sp>
      <p:sp>
        <p:nvSpPr>
          <p:cNvPr id="6" name="Rectangle 5">
            <a:extLst>
              <a:ext uri="{FF2B5EF4-FFF2-40B4-BE49-F238E27FC236}">
                <a16:creationId xmlns="" xmlns:a16="http://schemas.microsoft.com/office/drawing/2014/main" id="{210CC816-A6BC-4A81-A6AD-FFA7B497F464}"/>
              </a:ext>
            </a:extLst>
          </p:cNvPr>
          <p:cNvSpPr/>
          <p:nvPr/>
        </p:nvSpPr>
        <p:spPr>
          <a:xfrm>
            <a:off x="468000" y="2326091"/>
            <a:ext cx="3600000" cy="3539430"/>
          </a:xfrm>
          <a:prstGeom prst="rect">
            <a:avLst/>
          </a:prstGeom>
        </p:spPr>
        <p:txBody>
          <a:bodyPr wrap="square">
            <a:spAutoFit/>
          </a:bodyPr>
          <a:lstStyle/>
          <a:p>
            <a:pPr marL="285750" indent="-285750">
              <a:buFont typeface="Calibri" panose="020F0502020204030204" pitchFamily="34" charset="0"/>
              <a:buChar char="‒"/>
            </a:pPr>
            <a:r>
              <a:rPr lang="en-US" sz="1600" dirty="0"/>
              <a:t>To </a:t>
            </a:r>
            <a:r>
              <a:rPr lang="el-GR" sz="1600" dirty="0" smtClean="0"/>
              <a:t>δοχείο αδράνειας</a:t>
            </a:r>
            <a:r>
              <a:rPr lang="en-US" sz="1600" dirty="0" smtClean="0"/>
              <a:t> </a:t>
            </a:r>
            <a:r>
              <a:rPr lang="el-GR" sz="1600" dirty="0"/>
              <a:t>είναι ένα σύστημα που χρησιμοποιείται για να αντιστέκεται στις αλλαγές και να εξομαλύνει τις διακυμάνσεις.</a:t>
            </a:r>
            <a:r>
              <a:rPr lang="en-US" sz="1600" dirty="0"/>
              <a:t> </a:t>
            </a:r>
            <a:r>
              <a:rPr lang="el-GR" sz="1600" dirty="0"/>
              <a:t>Είναι ένας τρόπος αύξησης της απόδοσης των </a:t>
            </a:r>
            <a:r>
              <a:rPr lang="el-GR" sz="1600" dirty="0" err="1"/>
              <a:t>ηλιοθερμικών</a:t>
            </a:r>
            <a:r>
              <a:rPr lang="el-GR" sz="1600" dirty="0"/>
              <a:t> συστημάτων. </a:t>
            </a:r>
          </a:p>
          <a:p>
            <a:pPr marL="285750" indent="-285750">
              <a:buFont typeface="Calibri" panose="020F0502020204030204" pitchFamily="34" charset="0"/>
              <a:buChar char="‒"/>
            </a:pPr>
            <a:r>
              <a:rPr lang="el-GR" sz="1600" dirty="0"/>
              <a:t>Το μέγεθος τους ποικίλει </a:t>
            </a:r>
            <a:r>
              <a:rPr lang="en-US" sz="1600" dirty="0"/>
              <a:t>,</a:t>
            </a:r>
            <a:r>
              <a:rPr lang="el-GR" sz="1600" dirty="0"/>
              <a:t>είναι γεμάτες με ζεστό νερό από τον ήλιο που διατηρείται σε μια συγκεκριμένη θερμοκρασία. </a:t>
            </a:r>
          </a:p>
          <a:p>
            <a:pPr marL="285750" indent="-285750">
              <a:buFont typeface="Calibri" panose="020F0502020204030204" pitchFamily="34" charset="0"/>
              <a:buChar char="‒"/>
            </a:pPr>
            <a:r>
              <a:rPr lang="el-GR" sz="1600" dirty="0"/>
              <a:t>Αυτό εξοικονομεί ενέργεια , εφόσον δεν χρειάζεται να ζεσταίνεται το νερό από την κρύα κατάσταση και παρέχει άμεσα ζεστό νερό. </a:t>
            </a:r>
            <a:endParaRPr lang="en-US" sz="1600" dirty="0"/>
          </a:p>
        </p:txBody>
      </p:sp>
      <p:pic>
        <p:nvPicPr>
          <p:cNvPr id="3" name="Picture 2">
            <a:extLst>
              <a:ext uri="{FF2B5EF4-FFF2-40B4-BE49-F238E27FC236}">
                <a16:creationId xmlns="" xmlns:a16="http://schemas.microsoft.com/office/drawing/2014/main" id="{98538D8A-3E4B-4CAD-87DD-DE82F3889089}"/>
              </a:ext>
            </a:extLst>
          </p:cNvPr>
          <p:cNvPicPr>
            <a:picLocks noChangeAspect="1"/>
          </p:cNvPicPr>
          <p:nvPr/>
        </p:nvPicPr>
        <p:blipFill>
          <a:blip r:embed="rId2"/>
          <a:stretch>
            <a:fillRect/>
          </a:stretch>
        </p:blipFill>
        <p:spPr>
          <a:xfrm>
            <a:off x="4068000" y="2088000"/>
            <a:ext cx="4713532" cy="4221000"/>
          </a:xfrm>
          <a:prstGeom prst="rect">
            <a:avLst/>
          </a:prstGeom>
          <a:ln>
            <a:solidFill>
              <a:schemeClr val="tx1"/>
            </a:solidFill>
          </a:ln>
        </p:spPr>
      </p:pic>
      <p:sp>
        <p:nvSpPr>
          <p:cNvPr id="7" name="Rectangle 6">
            <a:extLst>
              <a:ext uri="{FF2B5EF4-FFF2-40B4-BE49-F238E27FC236}">
                <a16:creationId xmlns="" xmlns:a16="http://schemas.microsoft.com/office/drawing/2014/main" id="{8E9352B6-B3CB-483E-850E-0C76535D786C}"/>
              </a:ext>
            </a:extLst>
          </p:cNvPr>
          <p:cNvSpPr/>
          <p:nvPr/>
        </p:nvSpPr>
        <p:spPr>
          <a:xfrm>
            <a:off x="7397118" y="1907083"/>
            <a:ext cx="1638882"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a:solidFill>
                  <a:prstClr val="black"/>
                </a:solidFill>
              </a:rPr>
              <a:t>ΠΑΡΑΔΕΙΓΜΑ</a:t>
            </a:r>
            <a:endParaRPr lang="en-US" sz="1600" b="1" dirty="0">
              <a:solidFill>
                <a:prstClr val="black"/>
              </a:solidFill>
            </a:endParaRPr>
          </a:p>
        </p:txBody>
      </p:sp>
      <p:sp>
        <p:nvSpPr>
          <p:cNvPr id="8" name="TextBox 7">
            <a:extLst>
              <a:ext uri="{FF2B5EF4-FFF2-40B4-BE49-F238E27FC236}">
                <a16:creationId xmlns="" xmlns:a16="http://schemas.microsoft.com/office/drawing/2014/main" id="{B04D57F2-1043-40D1-B9A8-4FB56E2BA0D6}"/>
              </a:ext>
            </a:extLst>
          </p:cNvPr>
          <p:cNvSpPr txBox="1"/>
          <p:nvPr/>
        </p:nvSpPr>
        <p:spPr>
          <a:xfrm>
            <a:off x="6300000" y="2326091"/>
            <a:ext cx="2480871" cy="646331"/>
          </a:xfrm>
          <a:prstGeom prst="rect">
            <a:avLst/>
          </a:prstGeom>
          <a:noFill/>
        </p:spPr>
        <p:txBody>
          <a:bodyPr wrap="square" rtlCol="0">
            <a:spAutoFit/>
          </a:bodyPr>
          <a:lstStyle/>
          <a:p>
            <a:pPr algn="r"/>
            <a:r>
              <a:rPr lang="en-US" sz="1200" dirty="0"/>
              <a:t> CALEFFI </a:t>
            </a:r>
            <a:r>
              <a:rPr lang="en-US" sz="1200" dirty="0" err="1"/>
              <a:t>ThermoCon</a:t>
            </a:r>
            <a:r>
              <a:rPr lang="en-US" sz="1200" dirty="0"/>
              <a:t>™ buffer storage tanks (multi-use tank for hydronic apps.). No internal heat exchangers.</a:t>
            </a:r>
          </a:p>
        </p:txBody>
      </p:sp>
    </p:spTree>
    <p:extLst>
      <p:ext uri="{BB962C8B-B14F-4D97-AF65-F5344CB8AC3E}">
        <p14:creationId xmlns:p14="http://schemas.microsoft.com/office/powerpoint/2010/main" val="27871628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B076ECE-B813-43DA-93ED-FC838C5742EB}"/>
              </a:ext>
            </a:extLst>
          </p:cNvPr>
          <p:cNvSpPr>
            <a:spLocks noGrp="1"/>
          </p:cNvSpPr>
          <p:nvPr>
            <p:ph type="title"/>
          </p:nvPr>
        </p:nvSpPr>
        <p:spPr/>
        <p:txBody>
          <a:bodyPr/>
          <a:lstStyle/>
          <a:p>
            <a:r>
              <a:rPr lang="en-US" b="1" dirty="0">
                <a:solidFill>
                  <a:prstClr val="black"/>
                </a:solidFill>
                <a:cs typeface="Arial" pitchFamily="34" charset="0"/>
              </a:rPr>
              <a:t>2. </a:t>
            </a:r>
            <a:r>
              <a:rPr lang="el-GR" b="1" dirty="0">
                <a:solidFill>
                  <a:prstClr val="black"/>
                </a:solidFill>
                <a:cs typeface="Arial" pitchFamily="34" charset="0"/>
              </a:rPr>
              <a:t>Κατηγοριοποίηση των ηλιακών δοχείων</a:t>
            </a:r>
            <a:endParaRPr lang="en-US" dirty="0"/>
          </a:p>
        </p:txBody>
      </p:sp>
      <p:sp>
        <p:nvSpPr>
          <p:cNvPr id="4" name="Rectangle 3">
            <a:extLst>
              <a:ext uri="{FF2B5EF4-FFF2-40B4-BE49-F238E27FC236}">
                <a16:creationId xmlns="" xmlns:a16="http://schemas.microsoft.com/office/drawing/2014/main" id="{52234B0F-2AAE-4035-AAAC-88BC613AD31D}"/>
              </a:ext>
            </a:extLst>
          </p:cNvPr>
          <p:cNvSpPr/>
          <p:nvPr/>
        </p:nvSpPr>
        <p:spPr>
          <a:xfrm>
            <a:off x="432916" y="1557000"/>
            <a:ext cx="8459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Δεξαμενές για συστήματα με πολλαπλές δεξαμενές και συνδυασμένα συστήματα</a:t>
            </a:r>
            <a:endParaRPr lang="en-US" b="1" dirty="0">
              <a:solidFill>
                <a:prstClr val="black"/>
              </a:solidFill>
              <a:cs typeface="Arial" pitchFamily="34" charset="0"/>
            </a:endParaRPr>
          </a:p>
        </p:txBody>
      </p:sp>
      <p:sp>
        <p:nvSpPr>
          <p:cNvPr id="6" name="Rectangle 5">
            <a:extLst>
              <a:ext uri="{FF2B5EF4-FFF2-40B4-BE49-F238E27FC236}">
                <a16:creationId xmlns="" xmlns:a16="http://schemas.microsoft.com/office/drawing/2014/main" id="{967DAD70-5E4C-4D7B-A24B-76038E9DCA86}"/>
              </a:ext>
            </a:extLst>
          </p:cNvPr>
          <p:cNvSpPr/>
          <p:nvPr/>
        </p:nvSpPr>
        <p:spPr>
          <a:xfrm>
            <a:off x="457200" y="2326091"/>
            <a:ext cx="4042800" cy="3046988"/>
          </a:xfrm>
          <a:prstGeom prst="rect">
            <a:avLst/>
          </a:prstGeom>
        </p:spPr>
        <p:txBody>
          <a:bodyPr wrap="square">
            <a:spAutoFit/>
          </a:bodyPr>
          <a:lstStyle/>
          <a:p>
            <a:pPr marL="285750" indent="-285750">
              <a:buFont typeface="Calibri" panose="020F0502020204030204" pitchFamily="34" charset="0"/>
              <a:buChar char="‒"/>
            </a:pPr>
            <a:r>
              <a:rPr lang="en-US" sz="1600" dirty="0"/>
              <a:t>Buffer tanks </a:t>
            </a:r>
            <a:r>
              <a:rPr lang="el-GR" sz="1600" dirty="0"/>
              <a:t>εξελίσσουν τους συσσωρευτές νερού ή τις θερμικές αποθήκες. </a:t>
            </a:r>
            <a:r>
              <a:rPr lang="en-US" sz="1600" dirty="0"/>
              <a:t> </a:t>
            </a:r>
          </a:p>
          <a:p>
            <a:pPr marL="285750" indent="-285750">
              <a:buFont typeface="Calibri" panose="020F0502020204030204" pitchFamily="34" charset="0"/>
              <a:buChar char="‒"/>
            </a:pPr>
            <a:r>
              <a:rPr lang="el-GR" sz="1600" dirty="0" smtClean="0"/>
              <a:t>Τα δοχεία αδράνειας σχεδιάζονται </a:t>
            </a:r>
            <a:r>
              <a:rPr lang="el-GR" sz="1600" dirty="0"/>
              <a:t>προσαρτημένα</a:t>
            </a:r>
            <a:r>
              <a:rPr lang="en-US" sz="1600" dirty="0"/>
              <a:t>,</a:t>
            </a:r>
            <a:r>
              <a:rPr lang="el-GR" sz="1600" dirty="0"/>
              <a:t>στην εσωτερική πλευρά</a:t>
            </a:r>
            <a:r>
              <a:rPr lang="en-US" sz="1600" dirty="0"/>
              <a:t>,</a:t>
            </a:r>
            <a:r>
              <a:rPr lang="el-GR" sz="1600" dirty="0"/>
              <a:t> σε διάφορες θερμικές και ανανεώσιμες πηγές ενέργειας</a:t>
            </a:r>
            <a:r>
              <a:rPr lang="en-US" sz="1600" dirty="0"/>
              <a:t>,</a:t>
            </a:r>
            <a:r>
              <a:rPr lang="el-GR" sz="1600" dirty="0" err="1"/>
              <a:t>εναλλάκτες</a:t>
            </a:r>
            <a:r>
              <a:rPr lang="el-GR" sz="1600" dirty="0"/>
              <a:t> ή βυθισμένοι θερμαντήρες  ή συστήματα πετρελαίου.</a:t>
            </a:r>
            <a:r>
              <a:rPr lang="en-US" sz="1600" dirty="0"/>
              <a:t> </a:t>
            </a:r>
          </a:p>
          <a:p>
            <a:pPr marL="285750" indent="-285750">
              <a:buFont typeface="Calibri" panose="020F0502020204030204" pitchFamily="34" charset="0"/>
              <a:buChar char="‒"/>
            </a:pPr>
            <a:r>
              <a:rPr lang="el-GR" sz="1600" dirty="0"/>
              <a:t>Παρομοίως</a:t>
            </a:r>
            <a:r>
              <a:rPr lang="en-US" sz="1600" dirty="0"/>
              <a:t>, </a:t>
            </a:r>
            <a:r>
              <a:rPr lang="el-GR" sz="1600" dirty="0"/>
              <a:t>στην εξωτερική πλευρά, συνδέονται στο </a:t>
            </a:r>
            <a:r>
              <a:rPr lang="el-GR" sz="1600" dirty="0" smtClean="0"/>
              <a:t>υδραυλικό </a:t>
            </a:r>
            <a:r>
              <a:rPr lang="el-GR" sz="1600" dirty="0"/>
              <a:t>σύστημα για θέρμανση χώρου και έμμεσα για την παραγωγή ΖΝΧ.</a:t>
            </a:r>
            <a:r>
              <a:rPr lang="en-US" sz="1600" dirty="0"/>
              <a:t> </a:t>
            </a:r>
          </a:p>
        </p:txBody>
      </p:sp>
      <p:pic>
        <p:nvPicPr>
          <p:cNvPr id="7" name="Picture 6">
            <a:extLst>
              <a:ext uri="{FF2B5EF4-FFF2-40B4-BE49-F238E27FC236}">
                <a16:creationId xmlns="" xmlns:a16="http://schemas.microsoft.com/office/drawing/2014/main" id="{B473708C-0CA5-4F2C-A939-224D45D2D6B6}"/>
              </a:ext>
            </a:extLst>
          </p:cNvPr>
          <p:cNvPicPr>
            <a:picLocks noChangeAspect="1"/>
          </p:cNvPicPr>
          <p:nvPr/>
        </p:nvPicPr>
        <p:blipFill>
          <a:blip r:embed="rId2"/>
          <a:stretch>
            <a:fillRect/>
          </a:stretch>
        </p:blipFill>
        <p:spPr>
          <a:xfrm>
            <a:off x="4500000" y="1933676"/>
            <a:ext cx="4186800" cy="4359880"/>
          </a:xfrm>
          <a:prstGeom prst="rect">
            <a:avLst/>
          </a:prstGeom>
          <a:ln>
            <a:solidFill>
              <a:schemeClr val="tx1"/>
            </a:solidFill>
          </a:ln>
        </p:spPr>
      </p:pic>
      <p:sp>
        <p:nvSpPr>
          <p:cNvPr id="8" name="Rectangle 7">
            <a:extLst>
              <a:ext uri="{FF2B5EF4-FFF2-40B4-BE49-F238E27FC236}">
                <a16:creationId xmlns="" xmlns:a16="http://schemas.microsoft.com/office/drawing/2014/main" id="{4040B641-8759-43F2-B8C0-E15BC1DCFB41}"/>
              </a:ext>
            </a:extLst>
          </p:cNvPr>
          <p:cNvSpPr/>
          <p:nvPr/>
        </p:nvSpPr>
        <p:spPr>
          <a:xfrm>
            <a:off x="7524000" y="1956934"/>
            <a:ext cx="1620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a:solidFill>
                  <a:prstClr val="black"/>
                </a:solidFill>
              </a:rPr>
              <a:t>ΠΑΡΑΔΕΙΓΜΑ</a:t>
            </a:r>
            <a:endParaRPr lang="en-US" sz="1600" b="1" dirty="0">
              <a:solidFill>
                <a:prstClr val="black"/>
              </a:solidFill>
            </a:endParaRPr>
          </a:p>
        </p:txBody>
      </p:sp>
      <p:sp>
        <p:nvSpPr>
          <p:cNvPr id="9" name="TextBox 8">
            <a:extLst>
              <a:ext uri="{FF2B5EF4-FFF2-40B4-BE49-F238E27FC236}">
                <a16:creationId xmlns="" xmlns:a16="http://schemas.microsoft.com/office/drawing/2014/main" id="{0298784F-D153-439C-813C-519E8E984F32}"/>
              </a:ext>
            </a:extLst>
          </p:cNvPr>
          <p:cNvSpPr txBox="1"/>
          <p:nvPr/>
        </p:nvSpPr>
        <p:spPr>
          <a:xfrm>
            <a:off x="7164000" y="3764695"/>
            <a:ext cx="1522800" cy="830997"/>
          </a:xfrm>
          <a:prstGeom prst="rect">
            <a:avLst/>
          </a:prstGeom>
          <a:noFill/>
        </p:spPr>
        <p:txBody>
          <a:bodyPr wrap="square" rtlCol="0">
            <a:spAutoFit/>
          </a:bodyPr>
          <a:lstStyle/>
          <a:p>
            <a:pPr algn="r"/>
            <a:r>
              <a:rPr lang="en-US" sz="1200" dirty="0"/>
              <a:t> CORDIVARI VT1 Buffer Tank multi-fuel with heat exchanger for solar</a:t>
            </a:r>
          </a:p>
        </p:txBody>
      </p:sp>
      <p:sp>
        <p:nvSpPr>
          <p:cNvPr id="10" name="TextBox 9">
            <a:extLst>
              <a:ext uri="{FF2B5EF4-FFF2-40B4-BE49-F238E27FC236}">
                <a16:creationId xmlns="" xmlns:a16="http://schemas.microsoft.com/office/drawing/2014/main" id="{1A89D745-ED0D-483E-8350-28B294D82AAE}"/>
              </a:ext>
            </a:extLst>
          </p:cNvPr>
          <p:cNvSpPr txBox="1"/>
          <p:nvPr/>
        </p:nvSpPr>
        <p:spPr>
          <a:xfrm>
            <a:off x="687907" y="1906703"/>
            <a:ext cx="3456000" cy="338554"/>
          </a:xfrm>
          <a:prstGeom prst="rect">
            <a:avLst/>
          </a:prstGeom>
          <a:noFill/>
        </p:spPr>
        <p:txBody>
          <a:bodyPr wrap="square" rtlCol="0">
            <a:spAutoFit/>
          </a:bodyPr>
          <a:lstStyle/>
          <a:p>
            <a:pPr marL="285750" indent="-285750">
              <a:buFont typeface="Wingdings" panose="05000000000000000000" pitchFamily="2" charset="2"/>
              <a:buChar char="§"/>
            </a:pPr>
            <a:r>
              <a:rPr lang="el-GR" sz="1600" b="1" dirty="0" smtClean="0"/>
              <a:t>ΔΟΧΕΙΑ ΑΔΡΑΝΕΙΑΣ</a:t>
            </a:r>
            <a:endParaRPr lang="en-US" sz="1600" dirty="0"/>
          </a:p>
        </p:txBody>
      </p:sp>
    </p:spTree>
    <p:extLst>
      <p:ext uri="{BB962C8B-B14F-4D97-AF65-F5344CB8AC3E}">
        <p14:creationId xmlns:p14="http://schemas.microsoft.com/office/powerpoint/2010/main" val="8188700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A2FB85-850E-4E70-B904-435B0AD207A9}"/>
              </a:ext>
            </a:extLst>
          </p:cNvPr>
          <p:cNvSpPr>
            <a:spLocks noGrp="1"/>
          </p:cNvSpPr>
          <p:nvPr>
            <p:ph type="title"/>
          </p:nvPr>
        </p:nvSpPr>
        <p:spPr/>
        <p:txBody>
          <a:bodyPr/>
          <a:lstStyle/>
          <a:p>
            <a:r>
              <a:rPr lang="en-US" b="1" dirty="0">
                <a:solidFill>
                  <a:prstClr val="black"/>
                </a:solidFill>
                <a:cs typeface="Arial" pitchFamily="34" charset="0"/>
              </a:rPr>
              <a:t>2. </a:t>
            </a:r>
            <a:r>
              <a:rPr lang="el-GR" b="1" dirty="0">
                <a:solidFill>
                  <a:prstClr val="black"/>
                </a:solidFill>
                <a:cs typeface="Arial" pitchFamily="34" charset="0"/>
              </a:rPr>
              <a:t>Κατηγοριοποίηση των ηλιακών δοχείων</a:t>
            </a:r>
            <a:endParaRPr lang="en-US" dirty="0"/>
          </a:p>
        </p:txBody>
      </p:sp>
      <p:sp>
        <p:nvSpPr>
          <p:cNvPr id="4" name="Rectangle 3">
            <a:extLst>
              <a:ext uri="{FF2B5EF4-FFF2-40B4-BE49-F238E27FC236}">
                <a16:creationId xmlns="" xmlns:a16="http://schemas.microsoft.com/office/drawing/2014/main" id="{8C7FBF89-EE45-4D69-BFA4-022ED1C82A6A}"/>
              </a:ext>
            </a:extLst>
          </p:cNvPr>
          <p:cNvSpPr/>
          <p:nvPr/>
        </p:nvSpPr>
        <p:spPr>
          <a:xfrm>
            <a:off x="432916" y="1557000"/>
            <a:ext cx="8386168"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Δεξαμενές για συστήματα με πολλαπλές δεξαμενές και συνδυασμένα συστήματα</a:t>
            </a:r>
            <a:endParaRPr lang="en-US" b="1" dirty="0">
              <a:solidFill>
                <a:prstClr val="black"/>
              </a:solidFill>
              <a:cs typeface="Arial" pitchFamily="34" charset="0"/>
            </a:endParaRPr>
          </a:p>
        </p:txBody>
      </p:sp>
      <p:sp>
        <p:nvSpPr>
          <p:cNvPr id="5" name="TextBox 4">
            <a:extLst>
              <a:ext uri="{FF2B5EF4-FFF2-40B4-BE49-F238E27FC236}">
                <a16:creationId xmlns="" xmlns:a16="http://schemas.microsoft.com/office/drawing/2014/main" id="{ED19D463-E9AE-46D1-ABE9-FC74B7F53E07}"/>
              </a:ext>
            </a:extLst>
          </p:cNvPr>
          <p:cNvSpPr txBox="1"/>
          <p:nvPr/>
        </p:nvSpPr>
        <p:spPr>
          <a:xfrm>
            <a:off x="756000" y="1989000"/>
            <a:ext cx="6624000" cy="338554"/>
          </a:xfrm>
          <a:prstGeom prst="rect">
            <a:avLst/>
          </a:prstGeom>
          <a:noFill/>
        </p:spPr>
        <p:txBody>
          <a:bodyPr wrap="square" rtlCol="0">
            <a:spAutoFit/>
          </a:bodyPr>
          <a:lstStyle/>
          <a:p>
            <a:pPr marL="285750" indent="-285750">
              <a:buFont typeface="Wingdings" panose="05000000000000000000" pitchFamily="2" charset="2"/>
              <a:buChar char="§"/>
            </a:pPr>
            <a:r>
              <a:rPr lang="el-GR" sz="1600" b="1" dirty="0" smtClean="0"/>
              <a:t>ΘΕΡΜΟΔΟΧΕΙΑ</a:t>
            </a:r>
            <a:r>
              <a:rPr lang="en-US" sz="1600" b="1" dirty="0" smtClean="0"/>
              <a:t> </a:t>
            </a:r>
            <a:r>
              <a:rPr lang="el-GR" sz="1600" b="1" dirty="0" smtClean="0"/>
              <a:t>ΘΕΡΜΙΚΗΣ ΔΙΑΣΤΡΩΜΑΤΩΣΗΣ</a:t>
            </a:r>
            <a:endParaRPr lang="en-US" sz="1600" dirty="0">
              <a:solidFill>
                <a:srgbClr val="FF0000"/>
              </a:solidFill>
            </a:endParaRPr>
          </a:p>
        </p:txBody>
      </p:sp>
      <p:pic>
        <p:nvPicPr>
          <p:cNvPr id="8" name="Picture 7">
            <a:extLst>
              <a:ext uri="{FF2B5EF4-FFF2-40B4-BE49-F238E27FC236}">
                <a16:creationId xmlns="" xmlns:a16="http://schemas.microsoft.com/office/drawing/2014/main" id="{EC325F7B-DC3E-4618-A8CB-1FDDF2677584}"/>
              </a:ext>
            </a:extLst>
          </p:cNvPr>
          <p:cNvPicPr>
            <a:picLocks noChangeAspect="1"/>
          </p:cNvPicPr>
          <p:nvPr/>
        </p:nvPicPr>
        <p:blipFill>
          <a:blip r:embed="rId2"/>
          <a:stretch>
            <a:fillRect/>
          </a:stretch>
        </p:blipFill>
        <p:spPr>
          <a:xfrm>
            <a:off x="3275084" y="3141000"/>
            <a:ext cx="5544000" cy="3004643"/>
          </a:xfrm>
          <a:prstGeom prst="rect">
            <a:avLst/>
          </a:prstGeom>
          <a:ln>
            <a:solidFill>
              <a:schemeClr val="tx1"/>
            </a:solidFill>
          </a:ln>
        </p:spPr>
      </p:pic>
      <p:sp>
        <p:nvSpPr>
          <p:cNvPr id="9" name="Rectangle 8">
            <a:extLst>
              <a:ext uri="{FF2B5EF4-FFF2-40B4-BE49-F238E27FC236}">
                <a16:creationId xmlns="" xmlns:a16="http://schemas.microsoft.com/office/drawing/2014/main" id="{FD0AA624-DEE3-4E2F-8B55-3CAA00C3E30E}"/>
              </a:ext>
            </a:extLst>
          </p:cNvPr>
          <p:cNvSpPr/>
          <p:nvPr/>
        </p:nvSpPr>
        <p:spPr>
          <a:xfrm>
            <a:off x="900000" y="2326091"/>
            <a:ext cx="7786800" cy="830997"/>
          </a:xfrm>
          <a:prstGeom prst="rect">
            <a:avLst/>
          </a:prstGeom>
        </p:spPr>
        <p:txBody>
          <a:bodyPr wrap="square">
            <a:spAutoFit/>
          </a:bodyPr>
          <a:lstStyle/>
          <a:p>
            <a:pPr marL="285750" indent="-285750">
              <a:buFont typeface="Calibri" panose="020F0502020204030204" pitchFamily="34" charset="0"/>
              <a:buChar char="‒"/>
            </a:pPr>
            <a:r>
              <a:rPr lang="el-GR" sz="1600" dirty="0" err="1" smtClean="0"/>
              <a:t>Θερμοδοχεία</a:t>
            </a:r>
            <a:r>
              <a:rPr lang="el-GR" sz="1600" dirty="0" smtClean="0"/>
              <a:t> με </a:t>
            </a:r>
            <a:r>
              <a:rPr lang="el-GR" sz="1600" dirty="0" err="1" smtClean="0"/>
              <a:t>διαστρωμμάτωση</a:t>
            </a:r>
            <a:r>
              <a:rPr lang="el-GR" sz="1600" dirty="0" smtClean="0"/>
              <a:t> είναι </a:t>
            </a:r>
            <a:r>
              <a:rPr lang="el-GR" sz="1600" dirty="0"/>
              <a:t>τα πιο εξελιγμένα συστήματα αποθήκευσης νερού για κατοικίες και εμπορικές χρήσεις .Έχουν βελτιώσει το φαινόμενο της θερμικής διαστρωμάτωσης του νερού.</a:t>
            </a:r>
            <a:endParaRPr lang="en-US" sz="1600" dirty="0"/>
          </a:p>
        </p:txBody>
      </p:sp>
      <p:sp>
        <p:nvSpPr>
          <p:cNvPr id="10" name="Rectangle 9">
            <a:extLst>
              <a:ext uri="{FF2B5EF4-FFF2-40B4-BE49-F238E27FC236}">
                <a16:creationId xmlns="" xmlns:a16="http://schemas.microsoft.com/office/drawing/2014/main" id="{5AE7B640-580D-4CFA-8225-E72E555774EB}"/>
              </a:ext>
            </a:extLst>
          </p:cNvPr>
          <p:cNvSpPr/>
          <p:nvPr/>
        </p:nvSpPr>
        <p:spPr>
          <a:xfrm>
            <a:off x="900000" y="3096993"/>
            <a:ext cx="2375084" cy="3046988"/>
          </a:xfrm>
          <a:prstGeom prst="rect">
            <a:avLst/>
          </a:prstGeom>
        </p:spPr>
        <p:txBody>
          <a:bodyPr wrap="square">
            <a:spAutoFit/>
          </a:bodyPr>
          <a:lstStyle/>
          <a:p>
            <a:pPr marL="285750" indent="-285750">
              <a:buFont typeface="Calibri" panose="020F0502020204030204" pitchFamily="34" charset="0"/>
              <a:buChar char="‒"/>
            </a:pPr>
            <a:r>
              <a:rPr lang="el-GR" sz="1600" dirty="0"/>
              <a:t>Έχουν ένα αποτελεσματικό υδραυλικό και θερμικό σχεδιασμό βασισμένο στον ηλεκτρικό έλεγχο</a:t>
            </a:r>
            <a:r>
              <a:rPr lang="en-US" sz="1600" dirty="0"/>
              <a:t>. </a:t>
            </a:r>
          </a:p>
          <a:p>
            <a:pPr marL="285750" indent="-285750">
              <a:buFont typeface="Calibri" panose="020F0502020204030204" pitchFamily="34" charset="0"/>
              <a:buChar char="‒"/>
            </a:pPr>
            <a:r>
              <a:rPr lang="el-GR" sz="1600" dirty="0"/>
              <a:t>Επομένως νερό σε διαφορετικές θερμοκρασίες μπορεί να ληφθεί αξιόπιστα για συγκεκριμένες χρήσεις.  </a:t>
            </a:r>
            <a:endParaRPr lang="en-US" sz="1600" dirty="0"/>
          </a:p>
        </p:txBody>
      </p:sp>
    </p:spTree>
    <p:extLst>
      <p:ext uri="{BB962C8B-B14F-4D97-AF65-F5344CB8AC3E}">
        <p14:creationId xmlns:p14="http://schemas.microsoft.com/office/powerpoint/2010/main" val="16296734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CAA9BE-DE32-4023-9032-27C4DCA8FBF8}"/>
              </a:ext>
            </a:extLst>
          </p:cNvPr>
          <p:cNvSpPr>
            <a:spLocks noGrp="1"/>
          </p:cNvSpPr>
          <p:nvPr>
            <p:ph type="title"/>
          </p:nvPr>
        </p:nvSpPr>
        <p:spPr/>
        <p:txBody>
          <a:bodyPr/>
          <a:lstStyle/>
          <a:p>
            <a:r>
              <a:rPr lang="en-US" b="1" dirty="0">
                <a:solidFill>
                  <a:prstClr val="black"/>
                </a:solidFill>
                <a:cs typeface="Arial" pitchFamily="34" charset="0"/>
              </a:rPr>
              <a:t>2. </a:t>
            </a:r>
            <a:r>
              <a:rPr lang="el-GR" b="1" dirty="0">
                <a:solidFill>
                  <a:prstClr val="black"/>
                </a:solidFill>
                <a:cs typeface="Arial" pitchFamily="34" charset="0"/>
              </a:rPr>
              <a:t>Κατηγοριοποίηση των ηλιακών δοχείων</a:t>
            </a:r>
            <a:endParaRPr lang="en-US" dirty="0"/>
          </a:p>
        </p:txBody>
      </p:sp>
      <p:sp>
        <p:nvSpPr>
          <p:cNvPr id="4" name="Rectangle 3">
            <a:extLst>
              <a:ext uri="{FF2B5EF4-FFF2-40B4-BE49-F238E27FC236}">
                <a16:creationId xmlns="" xmlns:a16="http://schemas.microsoft.com/office/drawing/2014/main" id="{16BEB318-3D25-4179-B954-D07435D466A5}"/>
              </a:ext>
            </a:extLst>
          </p:cNvPr>
          <p:cNvSpPr/>
          <p:nvPr/>
        </p:nvSpPr>
        <p:spPr>
          <a:xfrm>
            <a:off x="432916" y="1557000"/>
            <a:ext cx="8387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Δεξαμενές για συστήματα με πολλαπλές δεξαμενές και συνδυασμένα συστήματα</a:t>
            </a:r>
            <a:endParaRPr lang="en-US" b="1" dirty="0">
              <a:solidFill>
                <a:prstClr val="black"/>
              </a:solidFill>
              <a:cs typeface="Arial" pitchFamily="34" charset="0"/>
            </a:endParaRPr>
          </a:p>
        </p:txBody>
      </p:sp>
      <p:sp>
        <p:nvSpPr>
          <p:cNvPr id="5" name="TextBox 4">
            <a:extLst>
              <a:ext uri="{FF2B5EF4-FFF2-40B4-BE49-F238E27FC236}">
                <a16:creationId xmlns="" xmlns:a16="http://schemas.microsoft.com/office/drawing/2014/main" id="{59627721-20CA-4E5D-94A9-775D7A14E567}"/>
              </a:ext>
            </a:extLst>
          </p:cNvPr>
          <p:cNvSpPr txBox="1"/>
          <p:nvPr/>
        </p:nvSpPr>
        <p:spPr>
          <a:xfrm>
            <a:off x="756000" y="1989000"/>
            <a:ext cx="4104000" cy="338554"/>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t>STRATIFICATION THERMAL BUFFER TANKS</a:t>
            </a:r>
            <a:endParaRPr lang="en-US" sz="1600" dirty="0"/>
          </a:p>
        </p:txBody>
      </p:sp>
      <p:pic>
        <p:nvPicPr>
          <p:cNvPr id="6" name="Picture 5">
            <a:extLst>
              <a:ext uri="{FF2B5EF4-FFF2-40B4-BE49-F238E27FC236}">
                <a16:creationId xmlns="" xmlns:a16="http://schemas.microsoft.com/office/drawing/2014/main" id="{75F06AAE-BEDA-46BB-98A8-5FA7CD8BE277}"/>
              </a:ext>
            </a:extLst>
          </p:cNvPr>
          <p:cNvPicPr>
            <a:picLocks noChangeAspect="1"/>
          </p:cNvPicPr>
          <p:nvPr/>
        </p:nvPicPr>
        <p:blipFill>
          <a:blip r:embed="rId2"/>
          <a:stretch>
            <a:fillRect/>
          </a:stretch>
        </p:blipFill>
        <p:spPr>
          <a:xfrm>
            <a:off x="559607" y="2358587"/>
            <a:ext cx="5688737" cy="3950137"/>
          </a:xfrm>
          <a:prstGeom prst="rect">
            <a:avLst/>
          </a:prstGeom>
        </p:spPr>
      </p:pic>
      <p:sp>
        <p:nvSpPr>
          <p:cNvPr id="7" name="Rectangle 6">
            <a:extLst>
              <a:ext uri="{FF2B5EF4-FFF2-40B4-BE49-F238E27FC236}">
                <a16:creationId xmlns="" xmlns:a16="http://schemas.microsoft.com/office/drawing/2014/main" id="{9D1C1FA9-AAB0-4A0B-8233-12151832C7F6}"/>
              </a:ext>
            </a:extLst>
          </p:cNvPr>
          <p:cNvSpPr/>
          <p:nvPr/>
        </p:nvSpPr>
        <p:spPr>
          <a:xfrm>
            <a:off x="252000" y="5805000"/>
            <a:ext cx="2232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indent="-285750">
              <a:buFont typeface="Wingdings" panose="05000000000000000000" pitchFamily="2" charset="2"/>
              <a:buChar char="§"/>
            </a:pPr>
            <a:r>
              <a:rPr lang="el-GR" sz="1600" b="1" dirty="0">
                <a:solidFill>
                  <a:prstClr val="black"/>
                </a:solidFill>
              </a:rPr>
              <a:t>ΠΑΡΑΔΕΙΓΜΑ</a:t>
            </a:r>
            <a:endParaRPr lang="en-US" sz="1600" b="1" dirty="0">
              <a:solidFill>
                <a:prstClr val="black"/>
              </a:solidFill>
            </a:endParaRPr>
          </a:p>
        </p:txBody>
      </p:sp>
      <p:sp>
        <p:nvSpPr>
          <p:cNvPr id="8" name="TextBox 7">
            <a:extLst>
              <a:ext uri="{FF2B5EF4-FFF2-40B4-BE49-F238E27FC236}">
                <a16:creationId xmlns="" xmlns:a16="http://schemas.microsoft.com/office/drawing/2014/main" id="{660CE547-C77D-42E5-9F61-89D32C86607F}"/>
              </a:ext>
            </a:extLst>
          </p:cNvPr>
          <p:cNvSpPr txBox="1"/>
          <p:nvPr/>
        </p:nvSpPr>
        <p:spPr>
          <a:xfrm>
            <a:off x="6300000" y="2061000"/>
            <a:ext cx="2736000" cy="4278094"/>
          </a:xfrm>
          <a:prstGeom prst="rect">
            <a:avLst/>
          </a:prstGeom>
          <a:noFill/>
        </p:spPr>
        <p:txBody>
          <a:bodyPr wrap="square" rtlCol="0">
            <a:spAutoFit/>
          </a:bodyPr>
          <a:lstStyle/>
          <a:p>
            <a:pPr marL="285750" indent="-285750">
              <a:buFont typeface="Wingdings" panose="05000000000000000000" pitchFamily="2" charset="2"/>
              <a:buChar char="§"/>
            </a:pPr>
            <a:r>
              <a:rPr lang="el-GR" sz="1600" dirty="0"/>
              <a:t>Δεξαμενή διαστρωμάτωσης συνδυασμένη σχεδιασμένη για παραγωγή ζεστού νερού και αποθήκευση του για άλλες χρήσεις.</a:t>
            </a:r>
            <a:endParaRPr lang="en-US" sz="1600" dirty="0"/>
          </a:p>
          <a:p>
            <a:pPr marL="285750" indent="-285750">
              <a:buFont typeface="Wingdings" panose="05000000000000000000" pitchFamily="2" charset="2"/>
              <a:buChar char="§"/>
            </a:pPr>
            <a:r>
              <a:rPr lang="el-GR" sz="1600" dirty="0"/>
              <a:t>Λειτουργεί με διαφορετικές θερμικές πηγές, συμπεριλαμβανομένου των ηλιακών. </a:t>
            </a:r>
            <a:endParaRPr lang="en-US" sz="1600" dirty="0"/>
          </a:p>
          <a:p>
            <a:pPr marL="285750" indent="-285750">
              <a:buFont typeface="Wingdings" panose="05000000000000000000" pitchFamily="2" charset="2"/>
              <a:buChar char="§"/>
            </a:pPr>
            <a:r>
              <a:rPr lang="el-GR" sz="1600" dirty="0"/>
              <a:t>Συμπεριλαμβάνει μια συσκευή </a:t>
            </a:r>
            <a:r>
              <a:rPr lang="el-GR" sz="1600" dirty="0" err="1"/>
              <a:t>διστρωμάτωσης</a:t>
            </a:r>
            <a:r>
              <a:rPr lang="el-GR" sz="1600" dirty="0"/>
              <a:t> που επιτρέπει τη συλλογή νερού σε κατάλληλες θερμοκρασίες σε διαφορετικά σημεία. </a:t>
            </a:r>
            <a:endParaRPr lang="en-US" sz="1600" dirty="0"/>
          </a:p>
        </p:txBody>
      </p:sp>
    </p:spTree>
    <p:extLst>
      <p:ext uri="{BB962C8B-B14F-4D97-AF65-F5344CB8AC3E}">
        <p14:creationId xmlns:p14="http://schemas.microsoft.com/office/powerpoint/2010/main" val="1462788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906342-226D-4D95-9E8F-A2DA14B97C83}"/>
              </a:ext>
            </a:extLst>
          </p:cNvPr>
          <p:cNvSpPr>
            <a:spLocks noGrp="1"/>
          </p:cNvSpPr>
          <p:nvPr>
            <p:ph type="title"/>
          </p:nvPr>
        </p:nvSpPr>
        <p:spPr/>
        <p:txBody>
          <a:bodyPr/>
          <a:lstStyle/>
          <a:p>
            <a:r>
              <a:rPr lang="en-US" b="1" dirty="0">
                <a:solidFill>
                  <a:prstClr val="black"/>
                </a:solidFill>
                <a:cs typeface="Arial" pitchFamily="34" charset="0"/>
              </a:rPr>
              <a:t>3. </a:t>
            </a:r>
            <a:r>
              <a:rPr lang="el-GR" b="1" dirty="0">
                <a:solidFill>
                  <a:prstClr val="black"/>
                </a:solidFill>
                <a:cs typeface="Arial" pitchFamily="34" charset="0"/>
              </a:rPr>
              <a:t>Κατασκευή των δεξαμενών για ΖΝΧ</a:t>
            </a:r>
            <a:endParaRPr lang="en-US" dirty="0"/>
          </a:p>
        </p:txBody>
      </p:sp>
      <p:sp>
        <p:nvSpPr>
          <p:cNvPr id="4" name="Rectangle 3">
            <a:extLst>
              <a:ext uri="{FF2B5EF4-FFF2-40B4-BE49-F238E27FC236}">
                <a16:creationId xmlns="" xmlns:a16="http://schemas.microsoft.com/office/drawing/2014/main" id="{C95AF609-CFBB-4BB1-B728-8630B1BD4E8A}"/>
              </a:ext>
            </a:extLst>
          </p:cNvPr>
          <p:cNvSpPr/>
          <p:nvPr/>
        </p:nvSpPr>
        <p:spPr>
          <a:xfrm>
            <a:off x="432916" y="1557000"/>
            <a:ext cx="6587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Τύποι επένδυσης των ηλιακών δεξαμενών</a:t>
            </a:r>
            <a:r>
              <a:rPr lang="en-US" b="1" dirty="0">
                <a:solidFill>
                  <a:prstClr val="black"/>
                </a:solidFill>
                <a:cs typeface="Arial" pitchFamily="34" charset="0"/>
              </a:rPr>
              <a:t>. </a:t>
            </a:r>
          </a:p>
        </p:txBody>
      </p:sp>
      <p:sp>
        <p:nvSpPr>
          <p:cNvPr id="5" name="TextBox 4">
            <a:extLst>
              <a:ext uri="{FF2B5EF4-FFF2-40B4-BE49-F238E27FC236}">
                <a16:creationId xmlns="" xmlns:a16="http://schemas.microsoft.com/office/drawing/2014/main" id="{5639D877-593C-47E2-903F-2F08B7BBA1F8}"/>
              </a:ext>
            </a:extLst>
          </p:cNvPr>
          <p:cNvSpPr txBox="1"/>
          <p:nvPr/>
        </p:nvSpPr>
        <p:spPr>
          <a:xfrm>
            <a:off x="324001" y="1989000"/>
            <a:ext cx="5400000" cy="4524315"/>
          </a:xfrm>
          <a:prstGeom prst="rect">
            <a:avLst/>
          </a:prstGeom>
          <a:noFill/>
        </p:spPr>
        <p:txBody>
          <a:bodyPr wrap="square" rtlCol="0">
            <a:spAutoFit/>
          </a:bodyPr>
          <a:lstStyle/>
          <a:p>
            <a:pPr marL="285750" indent="-285750">
              <a:buFont typeface="Wingdings" panose="05000000000000000000" pitchFamily="2" charset="2"/>
              <a:buChar char="§"/>
            </a:pPr>
            <a:r>
              <a:rPr lang="el-GR" sz="1600" dirty="0"/>
              <a:t>Τα δοχεία αποθήκευσης στις ηλιακές εφαρμογές στις οικιακές εγκαταστάσεις σχεδιάζονται δεδομένου των απαιτήσεων πίεσης. </a:t>
            </a:r>
          </a:p>
          <a:p>
            <a:pPr marL="285750" indent="-285750">
              <a:buFont typeface="Wingdings" panose="05000000000000000000" pitchFamily="2" charset="2"/>
              <a:buChar char="§"/>
            </a:pPr>
            <a:r>
              <a:rPr lang="el-GR" sz="1600" dirty="0"/>
              <a:t>Οι περισσότερες είναι υπό πίεση</a:t>
            </a:r>
            <a:r>
              <a:rPr lang="en-US" sz="1600" dirty="0"/>
              <a:t>. </a:t>
            </a:r>
            <a:r>
              <a:rPr lang="el-GR" sz="1600" b="1" dirty="0"/>
              <a:t>Ο μαλακός χάλυβας  </a:t>
            </a:r>
            <a:r>
              <a:rPr lang="el-GR" sz="1600" dirty="0"/>
              <a:t>είναι το πιο κοινό υλικό επειδή έχει την κατάλληλη αντοχή για πιέσεις </a:t>
            </a:r>
            <a:r>
              <a:rPr lang="en-US" sz="1600" dirty="0"/>
              <a:t>6 bars </a:t>
            </a:r>
            <a:r>
              <a:rPr lang="el-GR" sz="1600" dirty="0"/>
              <a:t>ή περισσότερο , με πάχος τοιχώματος </a:t>
            </a:r>
            <a:r>
              <a:rPr lang="en-US" sz="1600" dirty="0"/>
              <a:t> 2mm-3mm. </a:t>
            </a:r>
          </a:p>
          <a:p>
            <a:pPr marL="285750" indent="-285750">
              <a:buFont typeface="Wingdings" panose="05000000000000000000" pitchFamily="2" charset="2"/>
              <a:buChar char="§"/>
            </a:pPr>
            <a:r>
              <a:rPr lang="el-GR" sz="1600" b="1" dirty="0"/>
              <a:t>Η αντιδιαβρωτική προστασία </a:t>
            </a:r>
            <a:r>
              <a:rPr lang="el-GR" sz="1600" dirty="0"/>
              <a:t>είναι μία  άλλη σημαντική παράμετρος, που επηρεάζεται από τα υλικά κατασκευής, τον τύπο του νερού και τη θερμοκρασία</a:t>
            </a:r>
            <a:r>
              <a:rPr lang="el-GR" sz="1600" b="1" dirty="0"/>
              <a:t>. </a:t>
            </a:r>
            <a:r>
              <a:rPr lang="el-GR" sz="1600" dirty="0"/>
              <a:t>Από την εσωτερική πλευρά επιτυγχάνεται με κατάλληλες επιστρώσεις όπως</a:t>
            </a:r>
            <a:r>
              <a:rPr lang="en-US" sz="1600" b="1" dirty="0"/>
              <a:t>: </a:t>
            </a:r>
            <a:r>
              <a:rPr lang="el-GR" sz="1600" b="1" dirty="0"/>
              <a:t>γυαλί </a:t>
            </a:r>
            <a:r>
              <a:rPr lang="en-US" sz="1600" b="1" dirty="0"/>
              <a:t>, </a:t>
            </a:r>
            <a:r>
              <a:rPr lang="el-GR" sz="1600" b="1" dirty="0"/>
              <a:t>πέτρα</a:t>
            </a:r>
            <a:r>
              <a:rPr lang="en-US" sz="1600" b="1" dirty="0"/>
              <a:t>, </a:t>
            </a:r>
            <a:r>
              <a:rPr lang="el-GR" sz="1600" b="1" dirty="0" err="1"/>
              <a:t>εποξύ</a:t>
            </a:r>
            <a:r>
              <a:rPr lang="en-US" sz="1600" b="1" dirty="0"/>
              <a:t>, </a:t>
            </a:r>
            <a:r>
              <a:rPr lang="el-GR" sz="1600" b="1" dirty="0" err="1"/>
              <a:t>φαινολική</a:t>
            </a:r>
            <a:r>
              <a:rPr lang="el-GR" sz="1600" b="1" dirty="0"/>
              <a:t> ρητίνη</a:t>
            </a:r>
            <a:r>
              <a:rPr lang="en-US" sz="1600" b="1" dirty="0"/>
              <a:t>, </a:t>
            </a:r>
            <a:r>
              <a:rPr lang="el-GR" sz="1600" b="1" dirty="0"/>
              <a:t>τσιμέντο</a:t>
            </a:r>
            <a:r>
              <a:rPr lang="en-US" sz="1600" b="1" dirty="0"/>
              <a:t>, </a:t>
            </a:r>
            <a:r>
              <a:rPr lang="el-GR" sz="1600" b="1" dirty="0" err="1"/>
              <a:t>γαλβάνισμα</a:t>
            </a:r>
            <a:r>
              <a:rPr lang="en-US" sz="1600" b="1" dirty="0"/>
              <a:t>.</a:t>
            </a:r>
          </a:p>
          <a:p>
            <a:pPr marL="285750" indent="-285750">
              <a:buFont typeface="Wingdings" panose="05000000000000000000" pitchFamily="2" charset="2"/>
              <a:buChar char="§"/>
            </a:pPr>
            <a:r>
              <a:rPr lang="el-GR" sz="1600" dirty="0"/>
              <a:t>Εναλλακτικά </a:t>
            </a:r>
            <a:r>
              <a:rPr lang="en-US" sz="1600" dirty="0"/>
              <a:t>, </a:t>
            </a:r>
            <a:r>
              <a:rPr lang="el-GR" sz="1600" dirty="0"/>
              <a:t>η δεξαμενή χρησιμοποιεί μια εσωτερική δεξαμενή κατασκευασμένη από αντιδιαβρωτικά υλικά</a:t>
            </a:r>
            <a:r>
              <a:rPr lang="en-US" sz="1600" dirty="0"/>
              <a:t>: </a:t>
            </a:r>
            <a:r>
              <a:rPr lang="el-GR" sz="1600" dirty="0"/>
              <a:t>λεπτός χαλκός</a:t>
            </a:r>
            <a:r>
              <a:rPr lang="en-US" sz="1600" dirty="0"/>
              <a:t>, </a:t>
            </a:r>
            <a:r>
              <a:rPr lang="el-GR" sz="1600" dirty="0"/>
              <a:t>πολυμερή</a:t>
            </a:r>
            <a:r>
              <a:rPr lang="en-US" sz="1600" dirty="0"/>
              <a:t>. </a:t>
            </a:r>
          </a:p>
          <a:p>
            <a:pPr marL="285750" indent="-285750">
              <a:buFont typeface="Wingdings" panose="05000000000000000000" pitchFamily="2" charset="2"/>
              <a:buChar char="§"/>
            </a:pPr>
            <a:r>
              <a:rPr lang="el-GR" sz="1600" dirty="0"/>
              <a:t>Εθνικά πρότυπα καλύπτουν την κατασκευή των δεξαμενών,  που πρέπει να είναι πιστοποιημένες. </a:t>
            </a:r>
            <a:endParaRPr lang="en-US" sz="1600" dirty="0"/>
          </a:p>
        </p:txBody>
      </p:sp>
      <p:pic>
        <p:nvPicPr>
          <p:cNvPr id="7" name="Picture 6">
            <a:extLst>
              <a:ext uri="{FF2B5EF4-FFF2-40B4-BE49-F238E27FC236}">
                <a16:creationId xmlns="" xmlns:a16="http://schemas.microsoft.com/office/drawing/2014/main" id="{C7E096D3-BFF5-488B-A816-8B2165A19920}"/>
              </a:ext>
            </a:extLst>
          </p:cNvPr>
          <p:cNvPicPr>
            <a:picLocks noChangeAspect="1"/>
          </p:cNvPicPr>
          <p:nvPr/>
        </p:nvPicPr>
        <p:blipFill>
          <a:blip r:embed="rId2"/>
          <a:stretch>
            <a:fillRect/>
          </a:stretch>
        </p:blipFill>
        <p:spPr>
          <a:xfrm>
            <a:off x="5683107" y="1988999"/>
            <a:ext cx="3352893" cy="4312291"/>
          </a:xfrm>
          <a:prstGeom prst="rect">
            <a:avLst/>
          </a:prstGeom>
        </p:spPr>
      </p:pic>
      <p:sp>
        <p:nvSpPr>
          <p:cNvPr id="6" name="Rectangle 5">
            <a:extLst>
              <a:ext uri="{FF2B5EF4-FFF2-40B4-BE49-F238E27FC236}">
                <a16:creationId xmlns="" xmlns:a16="http://schemas.microsoft.com/office/drawing/2014/main" id="{32D8DD5D-ABC7-4547-9455-6C3B77DF37AB}"/>
              </a:ext>
            </a:extLst>
          </p:cNvPr>
          <p:cNvSpPr/>
          <p:nvPr/>
        </p:nvSpPr>
        <p:spPr>
          <a:xfrm>
            <a:off x="7695710" y="1650444"/>
            <a:ext cx="162829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a:solidFill>
                  <a:prstClr val="black"/>
                </a:solidFill>
              </a:rPr>
              <a:t>ΠΑΡΑΔΕΙΓΜΑ</a:t>
            </a:r>
            <a:endParaRPr lang="en-US" sz="1600" b="1" dirty="0">
              <a:solidFill>
                <a:prstClr val="black"/>
              </a:solidFill>
            </a:endParaRPr>
          </a:p>
        </p:txBody>
      </p:sp>
    </p:spTree>
    <p:extLst>
      <p:ext uri="{BB962C8B-B14F-4D97-AF65-F5344CB8AC3E}">
        <p14:creationId xmlns:p14="http://schemas.microsoft.com/office/powerpoint/2010/main" val="13041878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9E844D-92C4-4E0F-AA37-1A6CCA8E031A}"/>
              </a:ext>
            </a:extLst>
          </p:cNvPr>
          <p:cNvSpPr>
            <a:spLocks noGrp="1"/>
          </p:cNvSpPr>
          <p:nvPr>
            <p:ph type="title"/>
          </p:nvPr>
        </p:nvSpPr>
        <p:spPr/>
        <p:txBody>
          <a:bodyPr/>
          <a:lstStyle/>
          <a:p>
            <a:r>
              <a:rPr lang="en-US" b="1" dirty="0">
                <a:solidFill>
                  <a:prstClr val="black"/>
                </a:solidFill>
                <a:cs typeface="Arial" pitchFamily="34" charset="0"/>
              </a:rPr>
              <a:t>3. </a:t>
            </a:r>
            <a:r>
              <a:rPr lang="el-GR" b="1" dirty="0">
                <a:solidFill>
                  <a:prstClr val="black"/>
                </a:solidFill>
                <a:cs typeface="Arial" pitchFamily="34" charset="0"/>
              </a:rPr>
              <a:t>Κατασκευή των δεξαμενών για ΖΝΧ</a:t>
            </a:r>
            <a:endParaRPr lang="en-US" dirty="0"/>
          </a:p>
        </p:txBody>
      </p:sp>
      <p:sp>
        <p:nvSpPr>
          <p:cNvPr id="5" name="Rectangle 4">
            <a:extLst>
              <a:ext uri="{FF2B5EF4-FFF2-40B4-BE49-F238E27FC236}">
                <a16:creationId xmlns="" xmlns:a16="http://schemas.microsoft.com/office/drawing/2014/main" id="{CCE0679F-1196-4CC1-9478-BAD29FB52E58}"/>
              </a:ext>
            </a:extLst>
          </p:cNvPr>
          <p:cNvSpPr/>
          <p:nvPr/>
        </p:nvSpPr>
        <p:spPr>
          <a:xfrm>
            <a:off x="432916" y="1557000"/>
            <a:ext cx="6587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Τύποι επένδυσης των ηλιακών δεξαμενών</a:t>
            </a:r>
            <a:r>
              <a:rPr lang="en-US" b="1" dirty="0">
                <a:solidFill>
                  <a:prstClr val="black"/>
                </a:solidFill>
                <a:cs typeface="Arial" pitchFamily="34" charset="0"/>
              </a:rPr>
              <a:t>. </a:t>
            </a:r>
          </a:p>
        </p:txBody>
      </p:sp>
      <p:graphicFrame>
        <p:nvGraphicFramePr>
          <p:cNvPr id="3" name="Table 2">
            <a:extLst>
              <a:ext uri="{FF2B5EF4-FFF2-40B4-BE49-F238E27FC236}">
                <a16:creationId xmlns="" xmlns:a16="http://schemas.microsoft.com/office/drawing/2014/main" id="{3F0C6046-3D4A-41FA-B4CA-48D517281D36}"/>
              </a:ext>
            </a:extLst>
          </p:cNvPr>
          <p:cNvGraphicFramePr>
            <a:graphicFrameLocks noGrp="1"/>
          </p:cNvGraphicFramePr>
          <p:nvPr>
            <p:extLst>
              <p:ext uri="{D42A27DB-BD31-4B8C-83A1-F6EECF244321}">
                <p14:modId xmlns:p14="http://schemas.microsoft.com/office/powerpoint/2010/main" val="3535478454"/>
              </p:ext>
            </p:extLst>
          </p:nvPr>
        </p:nvGraphicFramePr>
        <p:xfrm>
          <a:off x="828675" y="1950085"/>
          <a:ext cx="7858128" cy="3992880"/>
        </p:xfrm>
        <a:graphic>
          <a:graphicData uri="http://schemas.openxmlformats.org/drawingml/2006/table">
            <a:tbl>
              <a:tblPr firstRow="1" bandRow="1">
                <a:tableStyleId>{616DA210-FB5B-4158-B5E0-FEB733F419BA}</a:tableStyleId>
              </a:tblPr>
              <a:tblGrid>
                <a:gridCol w="359325">
                  <a:extLst>
                    <a:ext uri="{9D8B030D-6E8A-4147-A177-3AD203B41FA5}">
                      <a16:colId xmlns="" xmlns:a16="http://schemas.microsoft.com/office/drawing/2014/main" val="1463993006"/>
                    </a:ext>
                  </a:extLst>
                </a:gridCol>
                <a:gridCol w="3681999">
                  <a:extLst>
                    <a:ext uri="{9D8B030D-6E8A-4147-A177-3AD203B41FA5}">
                      <a16:colId xmlns="" xmlns:a16="http://schemas.microsoft.com/office/drawing/2014/main" val="212692689"/>
                    </a:ext>
                  </a:extLst>
                </a:gridCol>
                <a:gridCol w="350001">
                  <a:extLst>
                    <a:ext uri="{9D8B030D-6E8A-4147-A177-3AD203B41FA5}">
                      <a16:colId xmlns="" xmlns:a16="http://schemas.microsoft.com/office/drawing/2014/main" val="802707506"/>
                    </a:ext>
                  </a:extLst>
                </a:gridCol>
                <a:gridCol w="3466803">
                  <a:extLst>
                    <a:ext uri="{9D8B030D-6E8A-4147-A177-3AD203B41FA5}">
                      <a16:colId xmlns="" xmlns:a16="http://schemas.microsoft.com/office/drawing/2014/main" val="1824116672"/>
                    </a:ext>
                  </a:extLst>
                </a:gridCol>
              </a:tblGrid>
              <a:tr h="144000">
                <a:tc gridSpan="4">
                  <a:txBody>
                    <a:bodyPr/>
                    <a:lstStyle/>
                    <a:p>
                      <a:pPr algn="ctr"/>
                      <a:r>
                        <a:rPr lang="el-GR" sz="1600" dirty="0"/>
                        <a:t>ΑΝΑΓΝΩΡΙΣΗ ΚΑΙ ΣΥΓΚΡΙΣΗ ΤΩΝ ΤΥΠΩΝ ΕΠΕΝΔΥΣΗΣ ΤΩΝ ΗΛΙΑΚΩΝ ΔΟΧΕΙΩΝ ΝΕΡΟΥ</a:t>
                      </a:r>
                      <a:endParaRPr lang="en-US" sz="1600" dirty="0"/>
                    </a:p>
                  </a:txBody>
                  <a:tcPr anchor="ctr"/>
                </a:tc>
                <a:tc hMerge="1">
                  <a:txBody>
                    <a:bodyPr/>
                    <a:lstStyle/>
                    <a:p>
                      <a:endParaRPr lang="en-US"/>
                    </a:p>
                  </a:txBody>
                  <a:tcPr/>
                </a:tc>
                <a:tc hMerge="1">
                  <a:txBody>
                    <a:bodyPr/>
                    <a:lstStyle/>
                    <a:p>
                      <a:endParaRPr lang="en-US" sz="1400" dirty="0"/>
                    </a:p>
                  </a:txBody>
                  <a:tcPr anchor="ctr"/>
                </a:tc>
                <a:tc hMerge="1">
                  <a:txBody>
                    <a:bodyPr/>
                    <a:lstStyle/>
                    <a:p>
                      <a:endParaRPr lang="en-US"/>
                    </a:p>
                  </a:txBody>
                  <a:tcPr/>
                </a:tc>
                <a:extLst>
                  <a:ext uri="{0D108BD9-81ED-4DB2-BD59-A6C34878D82A}">
                    <a16:rowId xmlns="" xmlns:a16="http://schemas.microsoft.com/office/drawing/2014/main" val="1476968781"/>
                  </a:ext>
                </a:extLst>
              </a:tr>
              <a:tr h="545420">
                <a:tc gridSpan="4">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l-GR" sz="1200" b="1" i="1" u="none" strike="noStrike" kern="1200" cap="none" spc="0" normalizeH="0" baseline="0" noProof="0" dirty="0">
                          <a:ln>
                            <a:noFill/>
                          </a:ln>
                          <a:solidFill>
                            <a:prstClr val="black"/>
                          </a:solidFill>
                          <a:effectLst/>
                          <a:uLnTx/>
                          <a:uFillTx/>
                          <a:latin typeface="+mn-lt"/>
                          <a:ea typeface="+mn-ea"/>
                          <a:cs typeface="+mn-cs"/>
                        </a:rPr>
                        <a:t>Αιτίες διάβρωσης και τρόποι προστασίας</a:t>
                      </a:r>
                      <a:r>
                        <a:rPr kumimoji="0" lang="en-US" sz="1200" b="1" i="1" u="none" strike="noStrike" kern="1200" cap="none" spc="0" normalizeH="0" baseline="0" noProof="0" dirty="0">
                          <a:ln>
                            <a:noFill/>
                          </a:ln>
                          <a:solidFill>
                            <a:prstClr val="black"/>
                          </a:solidFill>
                          <a:effectLst/>
                          <a:uLnTx/>
                          <a:uFillTx/>
                          <a:latin typeface="+mn-lt"/>
                          <a:ea typeface="+mn-ea"/>
                          <a:cs typeface="+mn-cs"/>
                        </a:rPr>
                        <a:t>:</a:t>
                      </a:r>
                    </a:p>
                    <a:p>
                      <a:pPr marL="171450" indent="-171450" algn="l">
                        <a:buFont typeface="Arial" panose="020B0604020202020204" pitchFamily="34" charset="0"/>
                        <a:buChar char="•"/>
                      </a:pPr>
                      <a:r>
                        <a:rPr kumimoji="0" lang="el-GR" sz="1200" b="0" i="1" u="none" strike="noStrike" kern="1200" cap="none" spc="0" normalizeH="0" baseline="0" noProof="0" dirty="0">
                          <a:ln>
                            <a:noFill/>
                          </a:ln>
                          <a:solidFill>
                            <a:prstClr val="black"/>
                          </a:solidFill>
                          <a:effectLst/>
                          <a:uLnTx/>
                          <a:uFillTx/>
                          <a:latin typeface="+mn-lt"/>
                          <a:ea typeface="+mn-ea"/>
                          <a:cs typeface="+mn-cs"/>
                        </a:rPr>
                        <a:t>Η επίστρωση ή η επένδυση των δεξαμενών είναι απαραίτητη εξαιτίας του διαλυμένου οξυγόνου που </a:t>
                      </a:r>
                      <a:r>
                        <a:rPr kumimoji="0" lang="el-GR" sz="1200" b="0" i="1" u="none" strike="noStrike" kern="1200" cap="none" spc="0" normalizeH="0" baseline="0" noProof="0" dirty="0" err="1">
                          <a:ln>
                            <a:noFill/>
                          </a:ln>
                          <a:solidFill>
                            <a:prstClr val="black"/>
                          </a:solidFill>
                          <a:effectLst/>
                          <a:uLnTx/>
                          <a:uFillTx/>
                          <a:latin typeface="+mn-lt"/>
                          <a:ea typeface="+mn-ea"/>
                          <a:cs typeface="+mn-cs"/>
                        </a:rPr>
                        <a:t>βρισκεται</a:t>
                      </a:r>
                      <a:r>
                        <a:rPr kumimoji="0" lang="el-GR" sz="1200" b="0" i="1" u="none" strike="noStrike" kern="1200" cap="none" spc="0" normalizeH="0" baseline="0" noProof="0" dirty="0">
                          <a:ln>
                            <a:noFill/>
                          </a:ln>
                          <a:solidFill>
                            <a:prstClr val="black"/>
                          </a:solidFill>
                          <a:effectLst/>
                          <a:uLnTx/>
                          <a:uFillTx/>
                          <a:latin typeface="+mn-lt"/>
                          <a:ea typeface="+mn-ea"/>
                          <a:cs typeface="+mn-cs"/>
                        </a:rPr>
                        <a:t> μέσα στο νερό Το διαλυμένο οξυγόνο διαβρώνει το χάλυβα</a:t>
                      </a:r>
                      <a:r>
                        <a:rPr kumimoji="0" lang="en-US" sz="1200" b="0" i="1" u="none" strike="noStrike" kern="1200" cap="none" spc="0" normalizeH="0" baseline="0" noProof="0" dirty="0">
                          <a:ln>
                            <a:noFill/>
                          </a:ln>
                          <a:solidFill>
                            <a:prstClr val="black"/>
                          </a:solidFill>
                          <a:effectLst/>
                          <a:uLnTx/>
                          <a:uFillTx/>
                          <a:latin typeface="+mn-lt"/>
                          <a:ea typeface="+mn-ea"/>
                          <a:cs typeface="+mn-cs"/>
                        </a:rPr>
                        <a:t>. </a:t>
                      </a:r>
                      <a:r>
                        <a:rPr kumimoji="0" lang="el-GR" sz="1200" b="0" i="1" u="none" strike="noStrike" kern="1200" cap="none" spc="0" normalizeH="0" baseline="0" noProof="0" dirty="0">
                          <a:ln>
                            <a:noFill/>
                          </a:ln>
                          <a:solidFill>
                            <a:prstClr val="black"/>
                          </a:solidFill>
                          <a:effectLst/>
                          <a:uLnTx/>
                          <a:uFillTx/>
                          <a:latin typeface="+mn-lt"/>
                          <a:ea typeface="+mn-ea"/>
                          <a:cs typeface="+mn-cs"/>
                        </a:rPr>
                        <a:t>Επίσης σε περιοχές όπου το </a:t>
                      </a:r>
                      <a:r>
                        <a:rPr kumimoji="0" lang="en-GB" sz="1200" b="0" i="1" u="none" strike="noStrike" kern="1200" cap="none" spc="0" normalizeH="0" baseline="0" noProof="0" dirty="0">
                          <a:ln>
                            <a:noFill/>
                          </a:ln>
                          <a:solidFill>
                            <a:prstClr val="black"/>
                          </a:solidFill>
                          <a:effectLst/>
                          <a:uLnTx/>
                          <a:uFillTx/>
                          <a:latin typeface="+mn-lt"/>
                          <a:ea typeface="+mn-ea"/>
                          <a:cs typeface="+mn-cs"/>
                        </a:rPr>
                        <a:t>pH </a:t>
                      </a:r>
                      <a:r>
                        <a:rPr kumimoji="0" lang="el-GR" sz="1200" b="0" i="1" u="none" strike="noStrike" kern="1200" cap="none" spc="0" normalizeH="0" baseline="0" noProof="0" dirty="0">
                          <a:ln>
                            <a:noFill/>
                          </a:ln>
                          <a:solidFill>
                            <a:prstClr val="black"/>
                          </a:solidFill>
                          <a:effectLst/>
                          <a:uLnTx/>
                          <a:uFillTx/>
                          <a:latin typeface="+mn-lt"/>
                          <a:ea typeface="+mn-ea"/>
                          <a:cs typeface="+mn-cs"/>
                        </a:rPr>
                        <a:t>του νερού είναι χαμηλό και άρα το νερό πολύ όξινο επιταχύνεται η διάβρωση.</a:t>
                      </a:r>
                      <a:r>
                        <a:rPr kumimoji="0" lang="en-US" sz="1200" b="0" i="1" u="none" strike="noStrike" kern="1200" cap="none" spc="0" normalizeH="0" baseline="0" noProof="0" dirty="0">
                          <a:ln>
                            <a:noFill/>
                          </a:ln>
                          <a:solidFill>
                            <a:prstClr val="black"/>
                          </a:solidFill>
                          <a:effectLst/>
                          <a:uLnTx/>
                          <a:uFillTx/>
                          <a:latin typeface="+mn-lt"/>
                          <a:ea typeface="+mn-ea"/>
                          <a:cs typeface="+mn-cs"/>
                        </a:rPr>
                        <a:t> </a:t>
                      </a:r>
                      <a:endParaRPr kumimoji="0" lang="el-GR" sz="1200" b="0" i="1" u="none" strike="noStrike" kern="1200" cap="none" spc="0" normalizeH="0" baseline="0" noProof="0" dirty="0">
                        <a:ln>
                          <a:noFill/>
                        </a:ln>
                        <a:solidFill>
                          <a:prstClr val="black"/>
                        </a:solidFill>
                        <a:effectLst/>
                        <a:uLnTx/>
                        <a:uFillTx/>
                        <a:latin typeface="+mn-lt"/>
                        <a:ea typeface="+mn-ea"/>
                        <a:cs typeface="+mn-cs"/>
                      </a:endParaRPr>
                    </a:p>
                    <a:p>
                      <a:pPr marL="171450" indent="-171450" algn="l">
                        <a:buFont typeface="Arial" panose="020B0604020202020204" pitchFamily="34" charset="0"/>
                        <a:buChar char="•"/>
                      </a:pPr>
                      <a:r>
                        <a:rPr kumimoji="0" lang="el-GR" sz="1200" b="0" i="1" u="none" strike="noStrike" kern="1200" cap="none" spc="0" normalizeH="0" baseline="0" noProof="0" dirty="0">
                          <a:ln>
                            <a:noFill/>
                          </a:ln>
                          <a:solidFill>
                            <a:prstClr val="black"/>
                          </a:solidFill>
                          <a:effectLst/>
                          <a:uLnTx/>
                          <a:uFillTx/>
                          <a:latin typeface="+mn-lt"/>
                          <a:ea typeface="+mn-ea"/>
                          <a:cs typeface="+mn-cs"/>
                        </a:rPr>
                        <a:t>Όταν δύο μέταλλα έρχονται σε επαφή μαζί με νερό</a:t>
                      </a:r>
                      <a:r>
                        <a:rPr kumimoji="0" lang="en-GB" sz="1200" b="0" i="1" u="none" strike="noStrike" kern="1200" cap="none" spc="0" normalizeH="0" baseline="0" noProof="0" dirty="0">
                          <a:ln>
                            <a:noFill/>
                          </a:ln>
                          <a:solidFill>
                            <a:prstClr val="black"/>
                          </a:solidFill>
                          <a:effectLst/>
                          <a:uLnTx/>
                          <a:uFillTx/>
                          <a:latin typeface="+mn-lt"/>
                          <a:ea typeface="+mn-ea"/>
                          <a:cs typeface="+mn-cs"/>
                        </a:rPr>
                        <a:t>, </a:t>
                      </a:r>
                      <a:r>
                        <a:rPr kumimoji="0" lang="el-GR" sz="1200" b="0" i="1" u="none" strike="noStrike" kern="1200" cap="none" spc="0" normalizeH="0" baseline="0" noProof="0" dirty="0">
                          <a:ln>
                            <a:noFill/>
                          </a:ln>
                          <a:solidFill>
                            <a:prstClr val="black"/>
                          </a:solidFill>
                          <a:effectLst/>
                          <a:uLnTx/>
                          <a:uFillTx/>
                          <a:latin typeface="+mn-lt"/>
                          <a:ea typeface="+mn-ea"/>
                          <a:cs typeface="+mn-cs"/>
                        </a:rPr>
                        <a:t>τότε το πιο ευγενές θα αρχίσει να διαβρώνεται πρώτο.  Η ράβδο </a:t>
                      </a:r>
                      <a:r>
                        <a:rPr kumimoji="0" lang="el-GR" sz="1200" b="0" i="1" u="none" strike="noStrike" kern="1200" cap="none" spc="0" normalizeH="0" baseline="0" noProof="0" dirty="0" err="1">
                          <a:ln>
                            <a:noFill/>
                          </a:ln>
                          <a:solidFill>
                            <a:prstClr val="black"/>
                          </a:solidFill>
                          <a:effectLst/>
                          <a:uLnTx/>
                          <a:uFillTx/>
                          <a:latin typeface="+mn-lt"/>
                          <a:ea typeface="+mn-ea"/>
                          <a:cs typeface="+mn-cs"/>
                        </a:rPr>
                        <a:t>ανοδίου</a:t>
                      </a:r>
                      <a:r>
                        <a:rPr kumimoji="0" lang="el-GR" sz="1200" b="0" i="1" u="none" strike="noStrike" kern="1200" cap="none" spc="0" normalizeH="0" baseline="0" noProof="0" dirty="0">
                          <a:ln>
                            <a:noFill/>
                          </a:ln>
                          <a:solidFill>
                            <a:prstClr val="black"/>
                          </a:solidFill>
                          <a:effectLst/>
                          <a:uLnTx/>
                          <a:uFillTx/>
                          <a:latin typeface="+mn-lt"/>
                          <a:ea typeface="+mn-ea"/>
                          <a:cs typeface="+mn-cs"/>
                        </a:rPr>
                        <a:t> θυσιάζεται για να προστατέψει τη δεξαμενή από τη διάβρωση.</a:t>
                      </a:r>
                      <a:r>
                        <a:rPr kumimoji="0" lang="en-US" sz="1200" b="0" i="1" u="none" strike="noStrike" kern="1200" cap="none" spc="0" normalizeH="0" baseline="0" dirty="0">
                          <a:ln>
                            <a:noFill/>
                          </a:ln>
                          <a:solidFill>
                            <a:prstClr val="black"/>
                          </a:solidFill>
                          <a:effectLst/>
                          <a:uLnTx/>
                          <a:uFillTx/>
                          <a:latin typeface="+mn-lt"/>
                          <a:ea typeface="+mn-ea"/>
                          <a:cs typeface="+mn-cs"/>
                        </a:rPr>
                        <a:t> </a:t>
                      </a:r>
                      <a:r>
                        <a:rPr kumimoji="0" lang="el-GR" sz="1200" b="0" i="1" u="none" strike="noStrike" kern="1200" cap="none" spc="0" normalizeH="0" baseline="0" dirty="0" err="1">
                          <a:ln>
                            <a:noFill/>
                          </a:ln>
                          <a:solidFill>
                            <a:prstClr val="black"/>
                          </a:solidFill>
                          <a:effectLst/>
                          <a:uLnTx/>
                          <a:uFillTx/>
                          <a:latin typeface="+mn-lt"/>
                          <a:ea typeface="+mn-ea"/>
                          <a:cs typeface="+mn-cs"/>
                        </a:rPr>
                        <a:t>Έαν</a:t>
                      </a:r>
                      <a:r>
                        <a:rPr kumimoji="0" lang="el-GR" sz="1200" b="0" i="1" u="none" strike="noStrike" kern="1200" cap="none" spc="0" normalizeH="0" baseline="0" dirty="0">
                          <a:ln>
                            <a:noFill/>
                          </a:ln>
                          <a:solidFill>
                            <a:prstClr val="black"/>
                          </a:solidFill>
                          <a:effectLst/>
                          <a:uLnTx/>
                          <a:uFillTx/>
                          <a:latin typeface="+mn-lt"/>
                          <a:ea typeface="+mn-ea"/>
                          <a:cs typeface="+mn-cs"/>
                        </a:rPr>
                        <a:t> </a:t>
                      </a:r>
                      <a:r>
                        <a:rPr kumimoji="0" lang="el-GR" sz="1200" b="0" i="1" u="none" strike="noStrike" kern="1200" cap="none" spc="0" normalizeH="0" baseline="0" dirty="0" err="1">
                          <a:ln>
                            <a:noFill/>
                          </a:ln>
                          <a:solidFill>
                            <a:prstClr val="black"/>
                          </a:solidFill>
                          <a:effectLst/>
                          <a:uLnTx/>
                          <a:uFillTx/>
                          <a:latin typeface="+mn-lt"/>
                          <a:ea typeface="+mn-ea"/>
                          <a:cs typeface="+mn-cs"/>
                        </a:rPr>
                        <a:t>γίνετια</a:t>
                      </a:r>
                      <a:r>
                        <a:rPr kumimoji="0" lang="el-GR" sz="1200" b="0" i="1" u="none" strike="noStrike" kern="1200" cap="none" spc="0" normalizeH="0" baseline="0" dirty="0">
                          <a:ln>
                            <a:noFill/>
                          </a:ln>
                          <a:solidFill>
                            <a:prstClr val="black"/>
                          </a:solidFill>
                          <a:effectLst/>
                          <a:uLnTx/>
                          <a:uFillTx/>
                          <a:latin typeface="+mn-lt"/>
                          <a:ea typeface="+mn-ea"/>
                          <a:cs typeface="+mn-cs"/>
                        </a:rPr>
                        <a:t> τακτική αντικατάσταση στη ράβδο τότε θα συνεχίζει να προστατεύει τη δεξαμενή. </a:t>
                      </a:r>
                      <a:endParaRPr kumimoji="0" lang="en-US" sz="1200" b="0" i="1" u="none" strike="noStrike" kern="1200" cap="none" spc="0" normalizeH="0" baseline="0" dirty="0">
                        <a:ln>
                          <a:noFill/>
                        </a:ln>
                        <a:solidFill>
                          <a:prstClr val="black"/>
                        </a:solidFill>
                        <a:effectLst/>
                        <a:uLnTx/>
                        <a:uFillTx/>
                        <a:latin typeface="+mn-lt"/>
                        <a:ea typeface="+mn-ea"/>
                        <a:cs typeface="+mn-cs"/>
                      </a:endParaRPr>
                    </a:p>
                  </a:txBody>
                  <a:tcPr anchor="ctr"/>
                </a:tc>
                <a:tc hMerge="1">
                  <a:txBody>
                    <a:bodyPr/>
                    <a:lstStyle/>
                    <a:p>
                      <a:endParaRPr lang="en-US"/>
                    </a:p>
                  </a:txBody>
                  <a:tcPr/>
                </a:tc>
                <a:tc hMerge="1">
                  <a:txBody>
                    <a:bodyPr/>
                    <a:lstStyle/>
                    <a:p>
                      <a:pPr algn="ctr"/>
                      <a:endParaRPr lang="en-US" sz="1600" b="1" dirty="0"/>
                    </a:p>
                  </a:txBody>
                  <a:tcPr anchor="ctr"/>
                </a:tc>
                <a:tc hMerge="1">
                  <a:txBody>
                    <a:bodyPr/>
                    <a:lstStyle/>
                    <a:p>
                      <a:endParaRPr lang="en-US"/>
                    </a:p>
                  </a:txBody>
                  <a:tcPr/>
                </a:tc>
                <a:extLst>
                  <a:ext uri="{0D108BD9-81ED-4DB2-BD59-A6C34878D82A}">
                    <a16:rowId xmlns="" xmlns:a16="http://schemas.microsoft.com/office/drawing/2014/main" val="2549367617"/>
                  </a:ext>
                </a:extLst>
              </a:tr>
              <a:tr h="789000">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dirty="0"/>
                        <a:t>GLASS LINED</a:t>
                      </a:r>
                      <a:endParaRPr lang="en-US" sz="1200" b="0" i="0" u="none" strike="noStrike" kern="1200" baseline="0" dirty="0">
                        <a:solidFill>
                          <a:schemeClr val="tx1"/>
                        </a:solidFill>
                        <a:latin typeface="+mn-lt"/>
                        <a:ea typeface="+mn-ea"/>
                        <a:cs typeface="+mn-cs"/>
                      </a:endParaRPr>
                    </a:p>
                  </a:txBody>
                  <a:tcPr vert="vert270" anchor="ctr"/>
                </a:tc>
                <a:tc>
                  <a:txBody>
                    <a:bodyPr/>
                    <a:lstStyle/>
                    <a:p>
                      <a:pPr algn="ctr"/>
                      <a:endParaRPr lang="en-US" sz="1600" b="1" dirty="0"/>
                    </a:p>
                    <a:p>
                      <a:pPr algn="ctr"/>
                      <a:endParaRPr lang="en-US" sz="1600" b="1" dirty="0"/>
                    </a:p>
                    <a:p>
                      <a:pPr algn="ctr"/>
                      <a:endParaRPr lang="en-US" sz="1600" b="1" dirty="0"/>
                    </a:p>
                    <a:p>
                      <a:pPr algn="ctr"/>
                      <a:endParaRPr lang="en-US" sz="1600" b="1" dirty="0"/>
                    </a:p>
                    <a:p>
                      <a:pPr algn="ctr"/>
                      <a:endParaRPr lang="en-US" sz="1600" b="1" dirty="0"/>
                    </a:p>
                    <a:p>
                      <a:pPr algn="ctr"/>
                      <a:endParaRPr lang="en-US" sz="1600" b="1" dirty="0"/>
                    </a:p>
                    <a:p>
                      <a:pPr algn="ctr"/>
                      <a:endParaRPr lang="en-US" sz="1600" b="1" dirty="0"/>
                    </a:p>
                    <a:p>
                      <a:pPr algn="l"/>
                      <a:endParaRPr lang="en-US" sz="16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dirty="0"/>
                        <a:t>STONE LINED</a:t>
                      </a:r>
                      <a:endParaRPr lang="en-US" sz="1200" dirty="0"/>
                    </a:p>
                  </a:txBody>
                  <a:tcPr vert="vert270" anchor="ctr"/>
                </a:tc>
                <a:tc>
                  <a:txBody>
                    <a:bodyPr/>
                    <a:lstStyle/>
                    <a:p>
                      <a:pPr algn="ctr"/>
                      <a:endParaRPr lang="en-US" sz="1600" b="1" dirty="0"/>
                    </a:p>
                    <a:p>
                      <a:pPr algn="ctr"/>
                      <a:endParaRPr lang="en-US" sz="1600" b="1" dirty="0"/>
                    </a:p>
                    <a:p>
                      <a:pPr algn="ctr"/>
                      <a:endParaRPr lang="en-US" sz="1600" b="1" dirty="0"/>
                    </a:p>
                    <a:p>
                      <a:pPr algn="ctr"/>
                      <a:endParaRPr lang="en-US" sz="1600" b="1" dirty="0"/>
                    </a:p>
                    <a:p>
                      <a:pPr algn="ctr"/>
                      <a:endParaRPr lang="en-US" sz="1600" b="1" dirty="0"/>
                    </a:p>
                    <a:p>
                      <a:pPr algn="ctr"/>
                      <a:endParaRPr lang="en-US" sz="1600" b="1" dirty="0"/>
                    </a:p>
                    <a:p>
                      <a:pPr algn="ctr"/>
                      <a:endParaRPr lang="en-US" sz="1600" b="1" dirty="0"/>
                    </a:p>
                    <a:p>
                      <a:pPr algn="ctr"/>
                      <a:endParaRPr lang="en-US" sz="1600" b="1" dirty="0"/>
                    </a:p>
                    <a:p>
                      <a:pPr algn="ctr"/>
                      <a:endParaRPr lang="en-US" sz="1600" b="1" dirty="0"/>
                    </a:p>
                  </a:txBody>
                  <a:tcPr anchor="ctr"/>
                </a:tc>
                <a:extLst>
                  <a:ext uri="{0D108BD9-81ED-4DB2-BD59-A6C34878D82A}">
                    <a16:rowId xmlns="" xmlns:a16="http://schemas.microsoft.com/office/drawing/2014/main" val="3073017756"/>
                  </a:ext>
                </a:extLst>
              </a:tr>
            </a:tbl>
          </a:graphicData>
        </a:graphic>
      </p:graphicFrame>
      <p:pic>
        <p:nvPicPr>
          <p:cNvPr id="7" name="Picture 6">
            <a:extLst>
              <a:ext uri="{FF2B5EF4-FFF2-40B4-BE49-F238E27FC236}">
                <a16:creationId xmlns="" xmlns:a16="http://schemas.microsoft.com/office/drawing/2014/main" id="{28696008-6D9F-46FA-943F-CDCBC4E18877}"/>
              </a:ext>
            </a:extLst>
          </p:cNvPr>
          <p:cNvPicPr>
            <a:picLocks noChangeAspect="1"/>
          </p:cNvPicPr>
          <p:nvPr/>
        </p:nvPicPr>
        <p:blipFill>
          <a:blip r:embed="rId2"/>
          <a:stretch>
            <a:fillRect/>
          </a:stretch>
        </p:blipFill>
        <p:spPr>
          <a:xfrm>
            <a:off x="5305855" y="4118565"/>
            <a:ext cx="3202937" cy="2101474"/>
          </a:xfrm>
          <a:prstGeom prst="rect">
            <a:avLst/>
          </a:prstGeom>
          <a:ln>
            <a:noFill/>
          </a:ln>
        </p:spPr>
      </p:pic>
      <p:pic>
        <p:nvPicPr>
          <p:cNvPr id="8" name="Picture 7">
            <a:extLst>
              <a:ext uri="{FF2B5EF4-FFF2-40B4-BE49-F238E27FC236}">
                <a16:creationId xmlns="" xmlns:a16="http://schemas.microsoft.com/office/drawing/2014/main" id="{E928F613-88BE-4191-8C6D-0E9B1D999840}"/>
              </a:ext>
            </a:extLst>
          </p:cNvPr>
          <p:cNvPicPr>
            <a:picLocks noChangeAspect="1"/>
          </p:cNvPicPr>
          <p:nvPr/>
        </p:nvPicPr>
        <p:blipFill>
          <a:blip r:embed="rId3"/>
          <a:stretch>
            <a:fillRect/>
          </a:stretch>
        </p:blipFill>
        <p:spPr>
          <a:xfrm>
            <a:off x="1260000" y="4079829"/>
            <a:ext cx="3456000" cy="2154066"/>
          </a:xfrm>
          <a:prstGeom prst="rect">
            <a:avLst/>
          </a:prstGeom>
          <a:ln>
            <a:noFill/>
          </a:ln>
        </p:spPr>
      </p:pic>
    </p:spTree>
    <p:extLst>
      <p:ext uri="{BB962C8B-B14F-4D97-AF65-F5344CB8AC3E}">
        <p14:creationId xmlns:p14="http://schemas.microsoft.com/office/powerpoint/2010/main" val="16972086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821CAA-F6C5-4B23-93B5-92EC5FE04454}"/>
              </a:ext>
            </a:extLst>
          </p:cNvPr>
          <p:cNvSpPr>
            <a:spLocks noGrp="1"/>
          </p:cNvSpPr>
          <p:nvPr>
            <p:ph type="title"/>
          </p:nvPr>
        </p:nvSpPr>
        <p:spPr/>
        <p:txBody>
          <a:bodyPr/>
          <a:lstStyle/>
          <a:p>
            <a:r>
              <a:rPr lang="en-US" b="1" dirty="0">
                <a:solidFill>
                  <a:prstClr val="black"/>
                </a:solidFill>
                <a:cs typeface="Arial" pitchFamily="34" charset="0"/>
              </a:rPr>
              <a:t>3. </a:t>
            </a:r>
            <a:r>
              <a:rPr lang="el-GR" b="1" dirty="0">
                <a:solidFill>
                  <a:prstClr val="black"/>
                </a:solidFill>
                <a:cs typeface="Arial" pitchFamily="34" charset="0"/>
              </a:rPr>
              <a:t>Κατασκευή των δεξαμενών για ΖΝΧ</a:t>
            </a:r>
            <a:endParaRPr lang="en-US" dirty="0"/>
          </a:p>
        </p:txBody>
      </p:sp>
      <p:sp>
        <p:nvSpPr>
          <p:cNvPr id="5" name="Title 1">
            <a:extLst>
              <a:ext uri="{FF2B5EF4-FFF2-40B4-BE49-F238E27FC236}">
                <a16:creationId xmlns="" xmlns:a16="http://schemas.microsoft.com/office/drawing/2014/main" id="{16C1BB3B-1583-4AD1-98DA-8A03CD9AACF9}"/>
              </a:ext>
            </a:extLst>
          </p:cNvPr>
          <p:cNvSpPr txBox="1">
            <a:spLocks/>
          </p:cNvSpPr>
          <p:nvPr/>
        </p:nvSpPr>
        <p:spPr>
          <a:xfrm>
            <a:off x="1979712" y="0"/>
            <a:ext cx="6707088" cy="1124744"/>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2400" kern="1200">
                <a:solidFill>
                  <a:schemeClr val="tx1"/>
                </a:solidFill>
                <a:latin typeface="+mj-lt"/>
                <a:ea typeface="+mj-ea"/>
                <a:cs typeface="+mj-cs"/>
              </a:defRPr>
            </a:lvl1pPr>
          </a:lstStyle>
          <a:p>
            <a:endParaRPr lang="en-US" dirty="0"/>
          </a:p>
        </p:txBody>
      </p:sp>
      <p:sp>
        <p:nvSpPr>
          <p:cNvPr id="6" name="Rectangle 5">
            <a:extLst>
              <a:ext uri="{FF2B5EF4-FFF2-40B4-BE49-F238E27FC236}">
                <a16:creationId xmlns="" xmlns:a16="http://schemas.microsoft.com/office/drawing/2014/main" id="{CB8E9CA4-4FF3-4D4B-80F6-4997356EA66F}"/>
              </a:ext>
            </a:extLst>
          </p:cNvPr>
          <p:cNvSpPr/>
          <p:nvPr/>
        </p:nvSpPr>
        <p:spPr>
          <a:xfrm>
            <a:off x="432916" y="1557000"/>
            <a:ext cx="6587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Τύποι επένδυσης των ηλιακών δεξαμενών</a:t>
            </a:r>
            <a:r>
              <a:rPr lang="en-US" b="1" dirty="0">
                <a:solidFill>
                  <a:prstClr val="black"/>
                </a:solidFill>
                <a:cs typeface="Arial" pitchFamily="34" charset="0"/>
              </a:rPr>
              <a:t>. </a:t>
            </a:r>
          </a:p>
        </p:txBody>
      </p:sp>
      <p:graphicFrame>
        <p:nvGraphicFramePr>
          <p:cNvPr id="7" name="Table 6">
            <a:extLst>
              <a:ext uri="{FF2B5EF4-FFF2-40B4-BE49-F238E27FC236}">
                <a16:creationId xmlns="" xmlns:a16="http://schemas.microsoft.com/office/drawing/2014/main" id="{2BBEF6E5-3BAB-4DA9-9413-0D372459D8BC}"/>
              </a:ext>
            </a:extLst>
          </p:cNvPr>
          <p:cNvGraphicFramePr>
            <a:graphicFrameLocks noGrp="1"/>
          </p:cNvGraphicFramePr>
          <p:nvPr>
            <p:extLst>
              <p:ext uri="{D42A27DB-BD31-4B8C-83A1-F6EECF244321}">
                <p14:modId xmlns:p14="http://schemas.microsoft.com/office/powerpoint/2010/main" val="2892579034"/>
              </p:ext>
            </p:extLst>
          </p:nvPr>
        </p:nvGraphicFramePr>
        <p:xfrm>
          <a:off x="828000" y="2061000"/>
          <a:ext cx="7858126" cy="4598660"/>
        </p:xfrm>
        <a:graphic>
          <a:graphicData uri="http://schemas.openxmlformats.org/drawingml/2006/table">
            <a:tbl>
              <a:tblPr firstRow="1" bandRow="1">
                <a:tableStyleId>{616DA210-FB5B-4158-B5E0-FEB733F419BA}</a:tableStyleId>
              </a:tblPr>
              <a:tblGrid>
                <a:gridCol w="2020661">
                  <a:extLst>
                    <a:ext uri="{9D8B030D-6E8A-4147-A177-3AD203B41FA5}">
                      <a16:colId xmlns="" xmlns:a16="http://schemas.microsoft.com/office/drawing/2014/main" val="1463993006"/>
                    </a:ext>
                  </a:extLst>
                </a:gridCol>
                <a:gridCol w="2020661">
                  <a:extLst>
                    <a:ext uri="{9D8B030D-6E8A-4147-A177-3AD203B41FA5}">
                      <a16:colId xmlns="" xmlns:a16="http://schemas.microsoft.com/office/drawing/2014/main" val="3603067345"/>
                    </a:ext>
                  </a:extLst>
                </a:gridCol>
                <a:gridCol w="3816804">
                  <a:extLst>
                    <a:ext uri="{9D8B030D-6E8A-4147-A177-3AD203B41FA5}">
                      <a16:colId xmlns="" xmlns:a16="http://schemas.microsoft.com/office/drawing/2014/main" val="802707506"/>
                    </a:ext>
                  </a:extLst>
                </a:gridCol>
              </a:tblGrid>
              <a:tr h="361940">
                <a:tc gridSpan="3">
                  <a:txBody>
                    <a:bodyPr/>
                    <a:lstStyle/>
                    <a:p>
                      <a:pPr algn="ctr"/>
                      <a:r>
                        <a:rPr lang="el-GR" sz="1600" dirty="0"/>
                        <a:t>ΑΝΑΓΝΩΡΙΣΗ ΚΑΙ ΣΥΓΚΡΙΣΗ ΤΩΝ ΤΥΠΩΝ ΕΠΕΝΔΥΣΗΣ ΤΩΝ ΗΛΙΑΚΩΝ ΔΟΧΕΙΩΝ ΝΕΡΟΥ</a:t>
                      </a:r>
                      <a:endParaRPr lang="en-US" sz="1600" dirty="0"/>
                    </a:p>
                  </a:txBody>
                  <a:tcPr anchor="ctr"/>
                </a:tc>
                <a:tc hMerge="1">
                  <a:txBody>
                    <a:bodyPr/>
                    <a:lstStyle/>
                    <a:p>
                      <a:endParaRPr lang="en-US"/>
                    </a:p>
                  </a:txBody>
                  <a:tcPr/>
                </a:tc>
                <a:tc hMerge="1">
                  <a:txBody>
                    <a:bodyPr/>
                    <a:lstStyle/>
                    <a:p>
                      <a:endParaRPr lang="en-US" sz="1400" dirty="0"/>
                    </a:p>
                  </a:txBody>
                  <a:tcPr anchor="ctr"/>
                </a:tc>
                <a:extLst>
                  <a:ext uri="{0D108BD9-81ED-4DB2-BD59-A6C34878D82A}">
                    <a16:rowId xmlns="" xmlns:a16="http://schemas.microsoft.com/office/drawing/2014/main" val="1476968781"/>
                  </a:ext>
                </a:extLst>
              </a:tr>
              <a:tr h="243580">
                <a:tc gridSpan="2">
                  <a:txBody>
                    <a:bodyPr/>
                    <a:lstStyle/>
                    <a:p>
                      <a:pPr algn="ctr"/>
                      <a:r>
                        <a:rPr lang="el-GR" sz="1600" b="1" dirty="0"/>
                        <a:t>ΓΥΑΛΙ</a:t>
                      </a:r>
                      <a:r>
                        <a:rPr lang="en-US" sz="1600" b="1" dirty="0"/>
                        <a:t>(</a:t>
                      </a:r>
                      <a:r>
                        <a:rPr lang="el-GR" sz="1600" b="1" dirty="0"/>
                        <a:t>Η ΕΜΑΓΙΕ ΠΟΡΣΕΛΑΝΗ</a:t>
                      </a:r>
                      <a:r>
                        <a:rPr lang="en-US" sz="1600" b="1" dirty="0"/>
                        <a:t>)</a:t>
                      </a:r>
                    </a:p>
                  </a:txBody>
                  <a:tcPr anchor="ctr"/>
                </a:tc>
                <a:tc hMerge="1">
                  <a:txBody>
                    <a:bodyPr/>
                    <a:lstStyle/>
                    <a:p>
                      <a:endParaRPr lang="en-US"/>
                    </a:p>
                  </a:txBody>
                  <a:tcPr/>
                </a:tc>
                <a:tc>
                  <a:txBody>
                    <a:bodyPr/>
                    <a:lstStyle/>
                    <a:p>
                      <a:pPr algn="ctr"/>
                      <a:r>
                        <a:rPr lang="el-GR" sz="1600" b="1" dirty="0"/>
                        <a:t>ΠΕΤΡΑ</a:t>
                      </a:r>
                      <a:endParaRPr lang="en-US" sz="1600" b="1" dirty="0"/>
                    </a:p>
                  </a:txBody>
                  <a:tcPr anchor="ctr"/>
                </a:tc>
                <a:extLst>
                  <a:ext uri="{0D108BD9-81ED-4DB2-BD59-A6C34878D82A}">
                    <a16:rowId xmlns="" xmlns:a16="http://schemas.microsoft.com/office/drawing/2014/main" val="3073017756"/>
                  </a:ext>
                </a:extLst>
              </a:tr>
              <a:tr h="873680">
                <a:tc gridSpan="2">
                  <a:txBody>
                    <a:bodyPr/>
                    <a:lstStyle/>
                    <a:p>
                      <a:pPr marL="171450" indent="-171450">
                        <a:buFont typeface="Arial" panose="020B0604020202020204" pitchFamily="34" charset="0"/>
                        <a:buChar char="•"/>
                      </a:pPr>
                      <a:r>
                        <a:rPr lang="el-GR" sz="1200" b="0" i="0" u="none" strike="noStrike" kern="1200" baseline="0" dirty="0">
                          <a:solidFill>
                            <a:schemeClr val="tx1"/>
                          </a:solidFill>
                          <a:latin typeface="+mn-lt"/>
                          <a:ea typeface="+mn-ea"/>
                          <a:cs typeface="+mn-cs"/>
                        </a:rPr>
                        <a:t>Ευρέως διαδεδομένη στα ηλιακά αλλά και σε άλλα θερμικά συστήματα. </a:t>
                      </a:r>
                    </a:p>
                    <a:p>
                      <a:pPr marL="171450" indent="-171450">
                        <a:buFont typeface="Arial" panose="020B0604020202020204" pitchFamily="34" charset="0"/>
                        <a:buChar char="•"/>
                      </a:pPr>
                      <a:r>
                        <a:rPr lang="el-GR" sz="1200" b="0" i="0" u="none" strike="noStrike" kern="1200" baseline="0" dirty="0">
                          <a:solidFill>
                            <a:schemeClr val="tx1"/>
                          </a:solidFill>
                          <a:latin typeface="+mn-lt"/>
                          <a:ea typeface="+mn-ea"/>
                          <a:cs typeface="+mn-cs"/>
                        </a:rPr>
                        <a:t>Μαζικής παραγωγής και διαθέσιμα σε όλα τα μεγέθη</a:t>
                      </a:r>
                      <a:r>
                        <a:rPr lang="en-US" sz="1200" b="0" i="0" u="none" strike="noStrike" kern="1200" baseline="0" dirty="0">
                          <a:solidFill>
                            <a:schemeClr val="tx1"/>
                          </a:solidFill>
                          <a:latin typeface="+mn-lt"/>
                          <a:ea typeface="+mn-ea"/>
                          <a:cs typeface="+mn-cs"/>
                        </a:rPr>
                        <a:t>.</a:t>
                      </a:r>
                    </a:p>
                    <a:p>
                      <a:pPr marL="171450" indent="-171450">
                        <a:buFont typeface="Arial" panose="020B0604020202020204" pitchFamily="34" charset="0"/>
                        <a:buChar char="•"/>
                      </a:pPr>
                      <a:r>
                        <a:rPr lang="el-GR" sz="1200" b="0" i="0" u="none" strike="noStrike" kern="1200" baseline="0" dirty="0">
                          <a:solidFill>
                            <a:schemeClr val="tx1"/>
                          </a:solidFill>
                          <a:latin typeface="+mn-lt"/>
                          <a:ea typeface="+mn-ea"/>
                          <a:cs typeface="+mn-cs"/>
                        </a:rPr>
                        <a:t>Προστασία από το οξύ και το οξυγόνο στο νερό.</a:t>
                      </a:r>
                      <a:r>
                        <a:rPr lang="en-US" sz="1200" b="0" i="0" u="none" strike="noStrike" kern="1200" baseline="0" dirty="0">
                          <a:solidFill>
                            <a:schemeClr val="tx1"/>
                          </a:solidFill>
                          <a:latin typeface="+mn-lt"/>
                          <a:ea typeface="+mn-ea"/>
                          <a:cs typeface="+mn-cs"/>
                        </a:rPr>
                        <a:t>. </a:t>
                      </a:r>
                    </a:p>
                    <a:p>
                      <a:pPr marL="171450" indent="-171450">
                        <a:buFont typeface="Arial" panose="020B0604020202020204" pitchFamily="34" charset="0"/>
                        <a:buChar char="•"/>
                      </a:pPr>
                      <a:r>
                        <a:rPr lang="el-GR" sz="1200" b="0" i="0" u="none" strike="noStrike" kern="1200" baseline="0" dirty="0">
                          <a:solidFill>
                            <a:schemeClr val="tx1"/>
                          </a:solidFill>
                          <a:latin typeface="+mn-lt"/>
                          <a:ea typeface="+mn-ea"/>
                          <a:cs typeface="+mn-cs"/>
                        </a:rPr>
                        <a:t>Ράβδοι </a:t>
                      </a:r>
                      <a:r>
                        <a:rPr lang="el-GR" sz="1200" b="0" i="0" u="none" strike="noStrike" kern="1200" baseline="0" dirty="0" err="1">
                          <a:solidFill>
                            <a:schemeClr val="tx1"/>
                          </a:solidFill>
                          <a:latin typeface="+mn-lt"/>
                          <a:ea typeface="+mn-ea"/>
                          <a:cs typeface="+mn-cs"/>
                        </a:rPr>
                        <a:t>ανοδίου</a:t>
                      </a:r>
                      <a:r>
                        <a:rPr lang="el-GR" sz="1200" b="0" i="0" u="none" strike="noStrike" kern="1200" baseline="0" dirty="0">
                          <a:solidFill>
                            <a:schemeClr val="tx1"/>
                          </a:solidFill>
                          <a:latin typeface="+mn-lt"/>
                          <a:ea typeface="+mn-ea"/>
                          <a:cs typeface="+mn-cs"/>
                        </a:rPr>
                        <a:t> χρησιμοποιούνται για περαιτέρω προστασία από τη διάβρωση. </a:t>
                      </a: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l-GR" sz="1200" b="0" i="0" u="none" strike="noStrike" kern="1200" baseline="0" dirty="0">
                          <a:solidFill>
                            <a:schemeClr val="tx1"/>
                          </a:solidFill>
                          <a:latin typeface="+mn-lt"/>
                          <a:ea typeface="+mn-ea"/>
                          <a:cs typeface="+mn-cs"/>
                        </a:rPr>
                        <a:t>Είναι πολύ λεπτή επίστρωση και σχετικά εύθραυστή </a:t>
                      </a:r>
                      <a:r>
                        <a:rPr lang="en-US" sz="1200" b="0" i="0" u="none" strike="noStrike" kern="1200" baseline="0" dirty="0">
                          <a:solidFill>
                            <a:schemeClr val="tx1"/>
                          </a:solidFill>
                          <a:latin typeface="+mn-lt"/>
                          <a:ea typeface="+mn-ea"/>
                          <a:cs typeface="+mn-cs"/>
                        </a:rPr>
                        <a:t>Glass lining is a very thin layer sprayed relatively fragile, </a:t>
                      </a:r>
                      <a:r>
                        <a:rPr lang="el-GR" sz="1200" b="0" i="0" u="none" strike="noStrike" kern="1200" baseline="0" dirty="0">
                          <a:solidFill>
                            <a:schemeClr val="tx1"/>
                          </a:solidFill>
                          <a:latin typeface="+mn-lt"/>
                          <a:ea typeface="+mn-ea"/>
                          <a:cs typeface="+mn-cs"/>
                        </a:rPr>
                        <a:t>υπερευαίσθητη στους κεραυνούς και στις υψηλές θερμοκρασίες.</a:t>
                      </a:r>
                      <a:r>
                        <a:rPr lang="en-US" sz="1200" b="0" i="0" u="none" strike="noStrike" kern="1200" baseline="0" dirty="0">
                          <a:solidFill>
                            <a:schemeClr val="tx1"/>
                          </a:solidFill>
                          <a:latin typeface="+mn-lt"/>
                          <a:ea typeface="+mn-ea"/>
                          <a:cs typeface="+mn-cs"/>
                        </a:rPr>
                        <a:t>  </a:t>
                      </a:r>
                    </a:p>
                    <a:p>
                      <a:pPr marL="171450" indent="-171450">
                        <a:buFont typeface="Arial" panose="020B0604020202020204" pitchFamily="34" charset="0"/>
                        <a:buChar char="•"/>
                      </a:pPr>
                      <a:r>
                        <a:rPr lang="el-GR" sz="1200" b="0" i="0" u="none" strike="noStrike" kern="1200" baseline="0" dirty="0">
                          <a:solidFill>
                            <a:schemeClr val="tx1"/>
                          </a:solidFill>
                          <a:latin typeface="+mn-lt"/>
                          <a:ea typeface="+mn-ea"/>
                          <a:cs typeface="+mn-cs"/>
                        </a:rPr>
                        <a:t>Περιοδική συντήρηση για την αντικατάσταση των </a:t>
                      </a:r>
                      <a:r>
                        <a:rPr lang="el-GR" sz="1200" b="0" i="0" u="none" strike="noStrike" kern="1200" baseline="0" dirty="0" err="1">
                          <a:solidFill>
                            <a:schemeClr val="tx1"/>
                          </a:solidFill>
                          <a:latin typeface="+mn-lt"/>
                          <a:ea typeface="+mn-ea"/>
                          <a:cs typeface="+mn-cs"/>
                        </a:rPr>
                        <a:t>ανοδίων</a:t>
                      </a:r>
                      <a:r>
                        <a:rPr lang="en-US" sz="1200" b="0" i="0" u="none" strike="noStrike" kern="1200" baseline="0" dirty="0">
                          <a:solidFill>
                            <a:schemeClr val="tx1"/>
                          </a:solidFill>
                          <a:latin typeface="+mn-lt"/>
                          <a:ea typeface="+mn-ea"/>
                          <a:cs typeface="+mn-cs"/>
                        </a:rPr>
                        <a:t>.</a:t>
                      </a:r>
                    </a:p>
                  </a:txBody>
                  <a:tcPr/>
                </a:tc>
                <a:tc hMerge="1">
                  <a:txBody>
                    <a:bodyPr/>
                    <a:lstStyle/>
                    <a:p>
                      <a:endParaRPr lang="en-US"/>
                    </a:p>
                  </a:txBody>
                  <a:tcPr/>
                </a:tc>
                <a:tc>
                  <a:txBody>
                    <a:bodyPr/>
                    <a:lstStyle/>
                    <a:p>
                      <a:pPr marL="171450" indent="-171450">
                        <a:buFont typeface="Arial" panose="020B0604020202020204" pitchFamily="34" charset="0"/>
                        <a:buChar char="•"/>
                      </a:pPr>
                      <a:r>
                        <a:rPr lang="el-GR" sz="1200" b="0" i="0" u="none" strike="noStrike" kern="1200" baseline="0" dirty="0">
                          <a:solidFill>
                            <a:schemeClr val="tx1"/>
                          </a:solidFill>
                          <a:latin typeface="+mn-lt"/>
                          <a:ea typeface="+mn-ea"/>
                          <a:cs typeface="+mn-cs"/>
                        </a:rPr>
                        <a:t>Εφαρμογή λεπτής στρώσης τσιμέντου θείου. Μετά το ψήσιμο της δεξαμενής , ένα λεπτό στρώμα πέτρας καλύπτει το εσωτερικό τοίχωμα της. </a:t>
                      </a:r>
                      <a:r>
                        <a:rPr lang="en-US" sz="1200" b="0" i="0" u="none" strike="noStrike" kern="1200" baseline="0" dirty="0">
                          <a:solidFill>
                            <a:schemeClr val="tx1"/>
                          </a:solidFill>
                          <a:latin typeface="+mn-lt"/>
                          <a:ea typeface="+mn-ea"/>
                          <a:cs typeface="+mn-cs"/>
                        </a:rPr>
                        <a:t> </a:t>
                      </a:r>
                    </a:p>
                    <a:p>
                      <a:pPr marL="171450" indent="-171450">
                        <a:buFont typeface="Arial" panose="020B0604020202020204" pitchFamily="34" charset="0"/>
                        <a:buChar char="•"/>
                      </a:pPr>
                      <a:r>
                        <a:rPr lang="el-GR" sz="1200" b="0" i="0" u="none" strike="noStrike" kern="1200" baseline="0" dirty="0">
                          <a:solidFill>
                            <a:schemeClr val="tx1"/>
                          </a:solidFill>
                          <a:latin typeface="+mn-lt"/>
                          <a:ea typeface="+mn-ea"/>
                          <a:cs typeface="+mn-cs"/>
                        </a:rPr>
                        <a:t>Είναι πολύ σκληρό για να σπάσει.</a:t>
                      </a: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l-GR" sz="1200" b="0" i="0" u="none" strike="noStrike" kern="1200" baseline="0" dirty="0">
                          <a:solidFill>
                            <a:schemeClr val="tx1"/>
                          </a:solidFill>
                          <a:latin typeface="+mn-lt"/>
                          <a:ea typeface="+mn-ea"/>
                          <a:cs typeface="+mn-cs"/>
                        </a:rPr>
                        <a:t>Κανονικά δεν χρησιμοποιείται ράβδος </a:t>
                      </a:r>
                      <a:r>
                        <a:rPr lang="el-GR" sz="1200" b="0" i="0" u="none" strike="noStrike" kern="1200" baseline="0" dirty="0" err="1">
                          <a:solidFill>
                            <a:schemeClr val="tx1"/>
                          </a:solidFill>
                          <a:latin typeface="+mn-lt"/>
                          <a:ea typeface="+mn-ea"/>
                          <a:cs typeface="+mn-cs"/>
                        </a:rPr>
                        <a:t>ανοδίου</a:t>
                      </a:r>
                      <a:r>
                        <a:rPr lang="el-GR" sz="1200" b="0" i="0" u="none" strike="noStrike" kern="1200" baseline="0" dirty="0">
                          <a:solidFill>
                            <a:schemeClr val="tx1"/>
                          </a:solidFill>
                          <a:latin typeface="+mn-lt"/>
                          <a:ea typeface="+mn-ea"/>
                          <a:cs typeface="+mn-cs"/>
                        </a:rPr>
                        <a:t>.</a:t>
                      </a:r>
                    </a:p>
                    <a:p>
                      <a:pPr marL="171450" indent="-171450">
                        <a:buFont typeface="Arial" panose="020B0604020202020204" pitchFamily="34" charset="0"/>
                        <a:buChar char="•"/>
                      </a:pPr>
                      <a:r>
                        <a:rPr lang="el-GR" sz="1200" b="0" i="0" u="none" strike="noStrike" kern="1200" baseline="0" dirty="0">
                          <a:solidFill>
                            <a:schemeClr val="tx1"/>
                          </a:solidFill>
                          <a:latin typeface="+mn-lt"/>
                          <a:ea typeface="+mn-ea"/>
                          <a:cs typeface="+mn-cs"/>
                        </a:rPr>
                        <a:t>Ζυγίζουν </a:t>
                      </a:r>
                      <a:r>
                        <a:rPr lang="en-US" sz="1200" b="0" i="0" u="none" strike="noStrike" kern="1200" baseline="0" dirty="0">
                          <a:solidFill>
                            <a:schemeClr val="tx1"/>
                          </a:solidFill>
                          <a:latin typeface="+mn-lt"/>
                          <a:ea typeface="+mn-ea"/>
                          <a:cs typeface="+mn-cs"/>
                        </a:rPr>
                        <a:t> 50% </a:t>
                      </a:r>
                      <a:r>
                        <a:rPr lang="el-GR" sz="1200" b="0" i="0" u="none" strike="noStrike" kern="1200" baseline="0" dirty="0">
                          <a:solidFill>
                            <a:schemeClr val="tx1"/>
                          </a:solidFill>
                          <a:latin typeface="+mn-lt"/>
                          <a:ea typeface="+mn-ea"/>
                          <a:cs typeface="+mn-cs"/>
                        </a:rPr>
                        <a:t> περισσότερο από τις αντίστοιχες με επίστρωση γυαλιού.</a:t>
                      </a:r>
                      <a:r>
                        <a:rPr lang="en-US" sz="1200" b="0" i="0" u="none" strike="noStrike" kern="1200" baseline="0" dirty="0">
                          <a:solidFill>
                            <a:schemeClr val="tx1"/>
                          </a:solidFill>
                          <a:latin typeface="+mn-lt"/>
                          <a:ea typeface="+mn-ea"/>
                          <a:cs typeface="+mn-cs"/>
                        </a:rPr>
                        <a:t> </a:t>
                      </a:r>
                      <a:endParaRPr lang="en-US" sz="1200" dirty="0"/>
                    </a:p>
                  </a:txBody>
                  <a:tcPr/>
                </a:tc>
                <a:extLst>
                  <a:ext uri="{0D108BD9-81ED-4DB2-BD59-A6C34878D82A}">
                    <a16:rowId xmlns="" xmlns:a16="http://schemas.microsoft.com/office/drawing/2014/main" val="1397473529"/>
                  </a:ext>
                </a:extLst>
              </a:tr>
              <a:tr h="15742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mn-lt"/>
                          <a:ea typeface="+mn-ea"/>
                          <a:cs typeface="+mn-cs"/>
                        </a:rPr>
                        <a:t>EPOXY </a:t>
                      </a:r>
                      <a:r>
                        <a:rPr kumimoji="0" lang="el-GR" sz="1600" b="1" i="0" u="none" strike="noStrike" kern="1200" cap="none" spc="0" normalizeH="0" baseline="0" noProof="0" dirty="0">
                          <a:ln>
                            <a:noFill/>
                          </a:ln>
                          <a:solidFill>
                            <a:prstClr val="black"/>
                          </a:solidFill>
                          <a:effectLst/>
                          <a:uLnTx/>
                          <a:uFillTx/>
                          <a:latin typeface="+mn-lt"/>
                          <a:ea typeface="+mn-ea"/>
                          <a:cs typeface="+mn-cs"/>
                        </a:rPr>
                        <a:t>ΚΑΙ ΦΑΙΝΟΛΙΚΗ ΡΗΤΙΝΗ</a:t>
                      </a:r>
                      <a:endParaRPr kumimoji="0" lang="en-US" sz="1600" b="1" i="0" u="none" strike="noStrike" kern="1200" cap="none" spc="0" normalizeH="0" baseline="0" noProof="0" dirty="0">
                        <a:ln>
                          <a:noFill/>
                        </a:ln>
                        <a:solidFill>
                          <a:prstClr val="black"/>
                        </a:solidFill>
                        <a:effectLst/>
                        <a:uLnTx/>
                        <a:uFillTx/>
                        <a:latin typeface="+mn-lt"/>
                        <a:ea typeface="+mn-ea"/>
                        <a:cs typeface="+mn-cs"/>
                      </a:endParaRPr>
                    </a:p>
                  </a:txBody>
                  <a:tcPr/>
                </a:tc>
                <a:tc hMerge="1">
                  <a:txBody>
                    <a:bodyPr/>
                    <a:lstStyle/>
                    <a:p>
                      <a:endParaRPr lang="en-US"/>
                    </a:p>
                  </a:txBody>
                  <a:tcPr/>
                </a:tc>
                <a:tc>
                  <a:txBody>
                    <a:bodyPr/>
                    <a:lstStyle/>
                    <a:p>
                      <a:pPr marL="0" indent="0" algn="ctr">
                        <a:buFont typeface="Arial" panose="020B0604020202020204" pitchFamily="34" charset="0"/>
                        <a:buNone/>
                      </a:pPr>
                      <a:r>
                        <a:rPr lang="el-GR" sz="1600" b="1" dirty="0"/>
                        <a:t>ΤΣΙΜΕΝΤΟ</a:t>
                      </a:r>
                      <a:endParaRPr lang="en-US" sz="1600" b="1" dirty="0"/>
                    </a:p>
                  </a:txBody>
                  <a:tcPr/>
                </a:tc>
                <a:extLst>
                  <a:ext uri="{0D108BD9-81ED-4DB2-BD59-A6C34878D82A}">
                    <a16:rowId xmlns="" xmlns:a16="http://schemas.microsoft.com/office/drawing/2014/main" val="1901407761"/>
                  </a:ext>
                </a:extLst>
              </a:tr>
              <a:tr h="421540">
                <a:tc gridSpan="2">
                  <a:txBody>
                    <a:bodyPr/>
                    <a:lstStyle/>
                    <a:p>
                      <a:pPr marL="171450" indent="-171450" algn="l" defTabSz="914400" rtl="0" eaLnBrk="1" latinLnBrk="0" hangingPunct="1">
                        <a:buFont typeface="Arial" panose="020B0604020202020204" pitchFamily="34" charset="0"/>
                        <a:buChar char="•"/>
                      </a:pPr>
                      <a:r>
                        <a:rPr lang="el-GR" sz="1200" b="0" i="0" u="none" strike="noStrike" kern="1200" baseline="0" dirty="0">
                          <a:solidFill>
                            <a:schemeClr val="tx1"/>
                          </a:solidFill>
                          <a:latin typeface="+mn-lt"/>
                          <a:ea typeface="+mn-ea"/>
                          <a:cs typeface="+mn-cs"/>
                        </a:rPr>
                        <a:t>Χρησιμοποιείται κυρίως σε μεγάλες δεξαμενές</a:t>
                      </a:r>
                      <a:endParaRPr lang="en-US" sz="1200" b="0" i="0" u="none" strike="noStrike" kern="1200" baseline="0" dirty="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r>
                        <a:rPr lang="el-GR" sz="1200" b="0" i="0" u="none" strike="noStrike" kern="1200" baseline="0" dirty="0">
                          <a:solidFill>
                            <a:schemeClr val="tx1"/>
                          </a:solidFill>
                          <a:latin typeface="+mn-lt"/>
                          <a:ea typeface="+mn-ea"/>
                          <a:cs typeface="+mn-cs"/>
                        </a:rPr>
                        <a:t>Μπορεί να  εφαρμοστεί από το προσωπικό που κάνει την εγκατάσταση.</a:t>
                      </a:r>
                      <a:endParaRPr lang="en-US" sz="1200" b="0" i="0" u="none" strike="noStrike" kern="1200" baseline="0" dirty="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r>
                        <a:rPr lang="el-GR" sz="1200" b="0" i="0" u="none" strike="noStrike" kern="1200" baseline="0" dirty="0">
                          <a:solidFill>
                            <a:schemeClr val="tx1"/>
                          </a:solidFill>
                          <a:latin typeface="+mn-lt"/>
                          <a:ea typeface="+mn-ea"/>
                          <a:cs typeface="+mn-cs"/>
                        </a:rPr>
                        <a:t>Συνήθως εφαρμόζεται από τον κατασκευαστή</a:t>
                      </a:r>
                      <a:r>
                        <a:rPr lang="en-US" sz="1200" b="0" i="0" u="none" strike="noStrike" kern="1200" baseline="0" dirty="0">
                          <a:solidFill>
                            <a:schemeClr val="tx1"/>
                          </a:solidFill>
                          <a:latin typeface="+mn-lt"/>
                          <a:ea typeface="+mn-ea"/>
                          <a:cs typeface="+mn-cs"/>
                        </a:rPr>
                        <a:t>.</a:t>
                      </a:r>
                    </a:p>
                  </a:txBody>
                  <a:tcPr/>
                </a:tc>
                <a:tc hMerge="1">
                  <a:txBody>
                    <a:bodyPr/>
                    <a:lstStyle/>
                    <a:p>
                      <a:endParaRPr lang="en-US"/>
                    </a:p>
                  </a:txBody>
                  <a:tcPr/>
                </a:tc>
                <a:tc>
                  <a:txBody>
                    <a:bodyPr/>
                    <a:lstStyle/>
                    <a:p>
                      <a:pPr marL="171450" indent="-171450" algn="l" defTabSz="914400" rtl="0" eaLnBrk="1" latinLnBrk="0" hangingPunct="1">
                        <a:buFont typeface="Arial" panose="020B0604020202020204" pitchFamily="34" charset="0"/>
                        <a:buChar char="•"/>
                      </a:pPr>
                      <a:r>
                        <a:rPr lang="el-GR" sz="1200" b="0" i="0" u="none" strike="noStrike" kern="1200" baseline="0" dirty="0">
                          <a:solidFill>
                            <a:schemeClr val="tx1"/>
                          </a:solidFill>
                          <a:latin typeface="+mn-lt"/>
                          <a:ea typeface="+mn-ea"/>
                          <a:cs typeface="+mn-cs"/>
                        </a:rPr>
                        <a:t>Χρησιμοποιείται κυρίως σε μεγάλες δεξαμενές</a:t>
                      </a:r>
                      <a:endParaRPr lang="en-US" sz="1200" b="0" i="0" u="none" strike="noStrike" kern="1200" baseline="0" dirty="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r>
                        <a:rPr lang="el-GR" sz="1200" b="0" i="0" u="none" strike="noStrike" kern="1200" baseline="0" dirty="0">
                          <a:solidFill>
                            <a:schemeClr val="tx1"/>
                          </a:solidFill>
                          <a:latin typeface="+mn-lt"/>
                          <a:ea typeface="+mn-ea"/>
                          <a:cs typeface="+mn-cs"/>
                        </a:rPr>
                        <a:t>Είναι παρόμοιο με την επίστρωση πέτρας , αλλά δεν ψήνεται</a:t>
                      </a:r>
                      <a:endParaRPr lang="en-US" sz="1200" b="0" i="0" u="none" strike="noStrike" kern="1200" baseline="0" dirty="0">
                        <a:solidFill>
                          <a:schemeClr val="tx1"/>
                        </a:solidFill>
                        <a:latin typeface="+mn-lt"/>
                        <a:ea typeface="+mn-ea"/>
                        <a:cs typeface="+mn-cs"/>
                      </a:endParaRPr>
                    </a:p>
                  </a:txBody>
                  <a:tcPr/>
                </a:tc>
                <a:extLst>
                  <a:ext uri="{0D108BD9-81ED-4DB2-BD59-A6C34878D82A}">
                    <a16:rowId xmlns="" xmlns:a16="http://schemas.microsoft.com/office/drawing/2014/main" val="2025666939"/>
                  </a:ext>
                </a:extLst>
              </a:tr>
              <a:tr h="334060">
                <a:tc>
                  <a:txBody>
                    <a:bodyPr/>
                    <a:lstStyle/>
                    <a:p>
                      <a:pPr marL="0" indent="0" algn="ctr">
                        <a:buFont typeface="Arial" panose="020B0604020202020204" pitchFamily="34" charset="0"/>
                        <a:buNone/>
                      </a:pPr>
                      <a:r>
                        <a:rPr kumimoji="0" lang="el-GR" sz="1600" b="1" i="0" u="none" strike="noStrike" kern="1200" cap="none" spc="0" normalizeH="0" baseline="0" dirty="0">
                          <a:ln>
                            <a:noFill/>
                          </a:ln>
                          <a:solidFill>
                            <a:prstClr val="black"/>
                          </a:solidFill>
                          <a:effectLst/>
                          <a:uLnTx/>
                          <a:uFillTx/>
                          <a:latin typeface="+mn-lt"/>
                          <a:ea typeface="+mn-ea"/>
                          <a:cs typeface="+mn-cs"/>
                        </a:rPr>
                        <a:t>ΓΑΛΒΑΝΙΣΜΕΝΟ ΑΤΣΑΛΙ</a:t>
                      </a:r>
                      <a:endParaRPr kumimoji="0" lang="en-US" sz="1600" b="1" i="0" u="none" strike="noStrike" kern="1200" cap="none" spc="0" normalizeH="0" baseline="0" dirty="0">
                        <a:ln>
                          <a:noFill/>
                        </a:ln>
                        <a:solidFill>
                          <a:prstClr val="black"/>
                        </a:solidFill>
                        <a:effectLst/>
                        <a:uLnTx/>
                        <a:uFillTx/>
                        <a:latin typeface="+mn-lt"/>
                        <a:ea typeface="+mn-ea"/>
                        <a:cs typeface="+mn-cs"/>
                      </a:endParaRPr>
                    </a:p>
                  </a:txBody>
                  <a:tcPr anchor="ctr"/>
                </a:tc>
                <a:tc gridSpan="2">
                  <a:txBody>
                    <a:bodyPr/>
                    <a:lstStyle/>
                    <a:p>
                      <a:pPr marL="171450" indent="-171450" algn="l" defTabSz="914400" rtl="0" eaLnBrk="1" latinLnBrk="0" hangingPunct="1">
                        <a:buFont typeface="Arial" panose="020B0604020202020204" pitchFamily="34" charset="0"/>
                        <a:buChar char="•"/>
                      </a:pPr>
                      <a:r>
                        <a:rPr lang="el-GR" sz="1200" b="0" i="0" u="none" strike="noStrike" kern="1200" baseline="0" dirty="0">
                          <a:solidFill>
                            <a:schemeClr val="tx1"/>
                          </a:solidFill>
                          <a:latin typeface="+mn-lt"/>
                          <a:ea typeface="+mn-ea"/>
                          <a:cs typeface="+mn-cs"/>
                        </a:rPr>
                        <a:t>Κατασκευάζονται με εμβάπτιση της δεξαμενής από χάλυβα σε </a:t>
                      </a:r>
                      <a:r>
                        <a:rPr lang="el-GR" sz="1200" b="0" i="0" u="none" strike="noStrike" kern="1200" baseline="0" dirty="0" err="1">
                          <a:solidFill>
                            <a:schemeClr val="tx1"/>
                          </a:solidFill>
                          <a:latin typeface="+mn-lt"/>
                          <a:ea typeface="+mn-ea"/>
                          <a:cs typeface="+mn-cs"/>
                        </a:rPr>
                        <a:t>τετηγμένο</a:t>
                      </a:r>
                      <a:r>
                        <a:rPr lang="el-GR" sz="1200" b="0" i="0" u="none" strike="noStrike" kern="1200" baseline="0" dirty="0">
                          <a:solidFill>
                            <a:schemeClr val="tx1"/>
                          </a:solidFill>
                          <a:latin typeface="+mn-lt"/>
                          <a:ea typeface="+mn-ea"/>
                          <a:cs typeface="+mn-cs"/>
                        </a:rPr>
                        <a:t> ψευδάργυρο. </a:t>
                      </a:r>
                      <a:endParaRPr lang="en-US" sz="1200" b="0" i="0" u="none" strike="noStrike" kern="1200" baseline="0" dirty="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r>
                        <a:rPr lang="el-GR" sz="1200" b="0" i="0" u="none" strike="noStrike" kern="1200" baseline="0" dirty="0">
                          <a:solidFill>
                            <a:schemeClr val="tx1"/>
                          </a:solidFill>
                          <a:latin typeface="+mn-lt"/>
                          <a:ea typeface="+mn-ea"/>
                          <a:cs typeface="+mn-cs"/>
                        </a:rPr>
                        <a:t>Δεν χρησιμοποιούνται συχνά εξαιτίας της διάβρωσης μεταξύ χάλυβα και ψευδαργύρου.</a:t>
                      </a:r>
                    </a:p>
                    <a:p>
                      <a:pPr marL="171450" indent="-171450" algn="l" defTabSz="914400" rtl="0" eaLnBrk="1" latinLnBrk="0" hangingPunct="1">
                        <a:buFont typeface="Arial" panose="020B0604020202020204" pitchFamily="34" charset="0"/>
                        <a:buChar char="•"/>
                      </a:pPr>
                      <a:r>
                        <a:rPr lang="el-GR" sz="1200" b="0" i="0" u="none" strike="noStrike" kern="1200" baseline="0" dirty="0">
                          <a:solidFill>
                            <a:schemeClr val="tx1"/>
                          </a:solidFill>
                          <a:latin typeface="+mn-lt"/>
                          <a:ea typeface="+mn-ea"/>
                          <a:cs typeface="+mn-cs"/>
                        </a:rPr>
                        <a:t>Απαιτείται σύστημα σωληνώσεων.</a:t>
                      </a:r>
                      <a:endParaRPr lang="en-US" sz="1200" b="0" i="0" u="none" strike="noStrike" kern="1200" baseline="0" dirty="0">
                        <a:solidFill>
                          <a:schemeClr val="tx1"/>
                        </a:solidFill>
                        <a:latin typeface="+mn-lt"/>
                        <a:ea typeface="+mn-ea"/>
                        <a:cs typeface="+mn-cs"/>
                      </a:endParaRPr>
                    </a:p>
                  </a:txBody>
                  <a:tcPr>
                    <a:solidFill>
                      <a:schemeClr val="bg1">
                        <a:alpha val="20000"/>
                      </a:schemeClr>
                    </a:solidFill>
                  </a:tcPr>
                </a:tc>
                <a:tc hMerge="1">
                  <a:txBody>
                    <a:bodyPr/>
                    <a:lstStyle/>
                    <a:p>
                      <a:pPr marL="171450" indent="-171450" algn="l" defTabSz="914400" rtl="0" eaLnBrk="1" latinLnBrk="0" hangingPunct="1">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txBody>
                  <a:tcPr>
                    <a:solidFill>
                      <a:schemeClr val="bg1">
                        <a:alpha val="20000"/>
                      </a:schemeClr>
                    </a:solidFill>
                  </a:tcPr>
                </a:tc>
                <a:extLst>
                  <a:ext uri="{0D108BD9-81ED-4DB2-BD59-A6C34878D82A}">
                    <a16:rowId xmlns="" xmlns:a16="http://schemas.microsoft.com/office/drawing/2014/main" val="858497332"/>
                  </a:ext>
                </a:extLst>
              </a:tr>
            </a:tbl>
          </a:graphicData>
        </a:graphic>
      </p:graphicFrame>
    </p:spTree>
    <p:extLst>
      <p:ext uri="{BB962C8B-B14F-4D97-AF65-F5344CB8AC3E}">
        <p14:creationId xmlns:p14="http://schemas.microsoft.com/office/powerpoint/2010/main" val="40519373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04129A-0397-4227-8F6B-56E6579BFFC8}"/>
              </a:ext>
            </a:extLst>
          </p:cNvPr>
          <p:cNvSpPr>
            <a:spLocks noGrp="1"/>
          </p:cNvSpPr>
          <p:nvPr>
            <p:ph type="title"/>
          </p:nvPr>
        </p:nvSpPr>
        <p:spPr/>
        <p:txBody>
          <a:bodyPr/>
          <a:lstStyle/>
          <a:p>
            <a:r>
              <a:rPr lang="en-US" b="1" dirty="0"/>
              <a:t>4. </a:t>
            </a:r>
            <a:r>
              <a:rPr lang="el-GR" b="1" dirty="0"/>
              <a:t>Εγκατάσταση και συντήρηση των δεξαμενών ΖΝΧ</a:t>
            </a:r>
            <a:endParaRPr lang="en-US" b="1" dirty="0"/>
          </a:p>
        </p:txBody>
      </p:sp>
      <p:sp>
        <p:nvSpPr>
          <p:cNvPr id="3" name="Rectangle 2">
            <a:extLst>
              <a:ext uri="{FF2B5EF4-FFF2-40B4-BE49-F238E27FC236}">
                <a16:creationId xmlns="" xmlns:a16="http://schemas.microsoft.com/office/drawing/2014/main" id="{CA14F82E-308F-457A-8507-D865381F28D8}"/>
              </a:ext>
            </a:extLst>
          </p:cNvPr>
          <p:cNvSpPr/>
          <p:nvPr/>
        </p:nvSpPr>
        <p:spPr>
          <a:xfrm>
            <a:off x="432916" y="1557000"/>
            <a:ext cx="3563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Έγγραφα συστήματος και έργου</a:t>
            </a:r>
            <a:endParaRPr lang="en-US" b="1" dirty="0">
              <a:solidFill>
                <a:prstClr val="black"/>
              </a:solidFill>
              <a:cs typeface="Arial" pitchFamily="34" charset="0"/>
            </a:endParaRPr>
          </a:p>
        </p:txBody>
      </p:sp>
      <p:pic>
        <p:nvPicPr>
          <p:cNvPr id="6" name="Picture 5">
            <a:extLst>
              <a:ext uri="{FF2B5EF4-FFF2-40B4-BE49-F238E27FC236}">
                <a16:creationId xmlns="" xmlns:a16="http://schemas.microsoft.com/office/drawing/2014/main" id="{0395B4C7-3EFC-4B17-8906-551BD7DA9363}"/>
              </a:ext>
            </a:extLst>
          </p:cNvPr>
          <p:cNvPicPr>
            <a:picLocks noChangeAspect="1"/>
          </p:cNvPicPr>
          <p:nvPr/>
        </p:nvPicPr>
        <p:blipFill>
          <a:blip r:embed="rId2"/>
          <a:stretch>
            <a:fillRect/>
          </a:stretch>
        </p:blipFill>
        <p:spPr>
          <a:xfrm>
            <a:off x="828674" y="1993318"/>
            <a:ext cx="8135325" cy="4387534"/>
          </a:xfrm>
          <a:prstGeom prst="rect">
            <a:avLst/>
          </a:prstGeom>
        </p:spPr>
      </p:pic>
      <p:sp>
        <p:nvSpPr>
          <p:cNvPr id="5" name="Rectangle 4">
            <a:extLst>
              <a:ext uri="{FF2B5EF4-FFF2-40B4-BE49-F238E27FC236}">
                <a16:creationId xmlns="" xmlns:a16="http://schemas.microsoft.com/office/drawing/2014/main" id="{76C8AB91-3109-43CA-B532-33C29EC34A37}"/>
              </a:ext>
            </a:extLst>
          </p:cNvPr>
          <p:cNvSpPr/>
          <p:nvPr/>
        </p:nvSpPr>
        <p:spPr>
          <a:xfrm>
            <a:off x="7092000" y="1926332"/>
            <a:ext cx="2088000" cy="2554545"/>
          </a:xfrm>
          <a:prstGeom prst="rect">
            <a:avLst/>
          </a:prstGeom>
        </p:spPr>
        <p:txBody>
          <a:bodyPr wrap="square">
            <a:spAutoFit/>
          </a:bodyPr>
          <a:lstStyle/>
          <a:p>
            <a:pPr marL="285750" indent="-285750">
              <a:buFont typeface="Wingdings" panose="05000000000000000000" pitchFamily="2" charset="2"/>
              <a:buChar char="§"/>
            </a:pPr>
            <a:r>
              <a:rPr lang="el-GR" sz="1600" dirty="0">
                <a:solidFill>
                  <a:prstClr val="black"/>
                </a:solidFill>
              </a:rPr>
              <a:t>Η δεξαμενή ενσωματώνεται στο ηλιακό σύστημα. Σε μικρά έργα το εγχειρίδιο εγκατάστασης της δεξαμενής είναι μία σημαντική αναφορά για τον εγκαταστάτη. </a:t>
            </a:r>
            <a:endParaRPr lang="en-US" dirty="0"/>
          </a:p>
        </p:txBody>
      </p:sp>
      <p:sp>
        <p:nvSpPr>
          <p:cNvPr id="7" name="Rectangle 6">
            <a:extLst>
              <a:ext uri="{FF2B5EF4-FFF2-40B4-BE49-F238E27FC236}">
                <a16:creationId xmlns="" xmlns:a16="http://schemas.microsoft.com/office/drawing/2014/main" id="{9E52E3B2-F748-4B1C-BB8F-D846D5E6F874}"/>
              </a:ext>
            </a:extLst>
          </p:cNvPr>
          <p:cNvSpPr/>
          <p:nvPr/>
        </p:nvSpPr>
        <p:spPr>
          <a:xfrm>
            <a:off x="5004000" y="1765217"/>
            <a:ext cx="1800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a:solidFill>
                  <a:prstClr val="black"/>
                </a:solidFill>
              </a:rPr>
              <a:t>ΠΑΡΑΔΕΙΓΜΑ</a:t>
            </a:r>
            <a:endParaRPr lang="en-US" sz="1600" b="1" dirty="0">
              <a:solidFill>
                <a:prstClr val="black"/>
              </a:solidFill>
            </a:endParaRPr>
          </a:p>
        </p:txBody>
      </p:sp>
    </p:spTree>
    <p:extLst>
      <p:ext uri="{BB962C8B-B14F-4D97-AF65-F5344CB8AC3E}">
        <p14:creationId xmlns:p14="http://schemas.microsoft.com/office/powerpoint/2010/main" val="11149392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4F11F4-105F-4238-ACF4-EA857BA86B57}"/>
              </a:ext>
            </a:extLst>
          </p:cNvPr>
          <p:cNvSpPr>
            <a:spLocks noGrp="1"/>
          </p:cNvSpPr>
          <p:nvPr>
            <p:ph type="title"/>
          </p:nvPr>
        </p:nvSpPr>
        <p:spPr/>
        <p:txBody>
          <a:bodyPr/>
          <a:lstStyle/>
          <a:p>
            <a:r>
              <a:rPr lang="en-US" b="1" dirty="0"/>
              <a:t>4. </a:t>
            </a:r>
            <a:r>
              <a:rPr lang="el-GR" b="1" dirty="0"/>
              <a:t>Εγκατάσταση και συντήρηση των δεξαμενών ΖΝΧ</a:t>
            </a:r>
            <a:endParaRPr lang="en-US" dirty="0"/>
          </a:p>
        </p:txBody>
      </p:sp>
      <p:sp>
        <p:nvSpPr>
          <p:cNvPr id="4" name="Rectangle 3">
            <a:extLst>
              <a:ext uri="{FF2B5EF4-FFF2-40B4-BE49-F238E27FC236}">
                <a16:creationId xmlns="" xmlns:a16="http://schemas.microsoft.com/office/drawing/2014/main" id="{DE76B0BB-A3ED-44E1-86A2-C664A1B0929E}"/>
              </a:ext>
            </a:extLst>
          </p:cNvPr>
          <p:cNvSpPr/>
          <p:nvPr/>
        </p:nvSpPr>
        <p:spPr>
          <a:xfrm>
            <a:off x="432916" y="1557000"/>
            <a:ext cx="4715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Γενικές διαδικασίες εγκατάστασης</a:t>
            </a:r>
            <a:endParaRPr lang="en-US" b="1" dirty="0">
              <a:solidFill>
                <a:prstClr val="black"/>
              </a:solidFill>
              <a:cs typeface="Arial" pitchFamily="34" charset="0"/>
            </a:endParaRPr>
          </a:p>
        </p:txBody>
      </p:sp>
      <p:sp>
        <p:nvSpPr>
          <p:cNvPr id="5" name="Rectangle 4">
            <a:extLst>
              <a:ext uri="{FF2B5EF4-FFF2-40B4-BE49-F238E27FC236}">
                <a16:creationId xmlns="" xmlns:a16="http://schemas.microsoft.com/office/drawing/2014/main" id="{1DF809AD-6E65-4F60-84C1-0A9F20F47616}"/>
              </a:ext>
            </a:extLst>
          </p:cNvPr>
          <p:cNvSpPr/>
          <p:nvPr/>
        </p:nvSpPr>
        <p:spPr>
          <a:xfrm>
            <a:off x="252000" y="4600858"/>
            <a:ext cx="1944000" cy="1785104"/>
          </a:xfrm>
          <a:prstGeom prst="rect">
            <a:avLst/>
          </a:prstGeom>
        </p:spPr>
        <p:txBody>
          <a:bodyPr wrap="square">
            <a:spAutoFit/>
          </a:bodyPr>
          <a:lstStyle/>
          <a:p>
            <a:pPr marL="85725" indent="-85725">
              <a:buFont typeface="Arial" panose="020B0604020202020204" pitchFamily="34" charset="0"/>
              <a:buChar char="."/>
            </a:pPr>
            <a:r>
              <a:rPr lang="el-GR" sz="1000" dirty="0" err="1">
                <a:solidFill>
                  <a:prstClr val="black"/>
                </a:solidFill>
              </a:rPr>
              <a:t>Ξεπακετάρισμα</a:t>
            </a:r>
            <a:r>
              <a:rPr lang="el-GR" sz="1000" dirty="0">
                <a:solidFill>
                  <a:prstClr val="black"/>
                </a:solidFill>
              </a:rPr>
              <a:t> και έλεγχος υλικών</a:t>
            </a:r>
            <a:r>
              <a:rPr lang="en-US" sz="1000" dirty="0">
                <a:solidFill>
                  <a:prstClr val="black"/>
                </a:solidFill>
              </a:rPr>
              <a:t>.</a:t>
            </a:r>
          </a:p>
          <a:p>
            <a:pPr marL="85725" indent="-85725">
              <a:buFont typeface="Arial" panose="020B0604020202020204" pitchFamily="34" charset="0"/>
              <a:buChar char="."/>
            </a:pPr>
            <a:r>
              <a:rPr lang="el-GR" sz="1000" dirty="0">
                <a:solidFill>
                  <a:prstClr val="black"/>
                </a:solidFill>
              </a:rPr>
              <a:t>Μελέτη εγγράφων</a:t>
            </a:r>
            <a:r>
              <a:rPr lang="en-US" sz="1000" dirty="0">
                <a:solidFill>
                  <a:prstClr val="black"/>
                </a:solidFill>
              </a:rPr>
              <a:t>.</a:t>
            </a:r>
          </a:p>
          <a:p>
            <a:pPr marL="85725" indent="-85725">
              <a:buFont typeface="Arial" panose="020B0604020202020204" pitchFamily="34" charset="0"/>
              <a:buChar char="."/>
            </a:pPr>
            <a:r>
              <a:rPr lang="el-GR" sz="1000" dirty="0">
                <a:solidFill>
                  <a:prstClr val="black"/>
                </a:solidFill>
              </a:rPr>
              <a:t>Συστάσεις ασφαλείας</a:t>
            </a:r>
            <a:r>
              <a:rPr lang="en-US" sz="1000" dirty="0">
                <a:solidFill>
                  <a:prstClr val="black"/>
                </a:solidFill>
              </a:rPr>
              <a:t>.</a:t>
            </a:r>
          </a:p>
          <a:p>
            <a:pPr marL="85725" indent="-85725">
              <a:buFont typeface="Arial" panose="020B0604020202020204" pitchFamily="34" charset="0"/>
              <a:buChar char="."/>
            </a:pPr>
            <a:r>
              <a:rPr lang="el-GR" sz="1000" dirty="0">
                <a:solidFill>
                  <a:prstClr val="black"/>
                </a:solidFill>
              </a:rPr>
              <a:t>Προετοιμασία υλικών και διαμόρφωση της δεξαμενής</a:t>
            </a:r>
            <a:r>
              <a:rPr lang="en-US" sz="1000" dirty="0">
                <a:solidFill>
                  <a:prstClr val="black"/>
                </a:solidFill>
              </a:rPr>
              <a:t>.</a:t>
            </a:r>
          </a:p>
          <a:p>
            <a:pPr marL="85725" indent="-85725">
              <a:buFont typeface="Arial" panose="020B0604020202020204" pitchFamily="34" charset="0"/>
              <a:buChar char="."/>
            </a:pPr>
            <a:r>
              <a:rPr lang="el-GR" sz="1000" dirty="0">
                <a:solidFill>
                  <a:prstClr val="black"/>
                </a:solidFill>
              </a:rPr>
              <a:t>Θέση και διόρθωση</a:t>
            </a:r>
            <a:r>
              <a:rPr lang="en-US" sz="1000" dirty="0">
                <a:solidFill>
                  <a:prstClr val="black"/>
                </a:solidFill>
              </a:rPr>
              <a:t>.</a:t>
            </a:r>
          </a:p>
          <a:p>
            <a:pPr marL="85725" indent="-85725">
              <a:buFont typeface="Arial" panose="020B0604020202020204" pitchFamily="34" charset="0"/>
              <a:buChar char="."/>
            </a:pPr>
            <a:r>
              <a:rPr lang="el-GR" sz="1000" dirty="0">
                <a:solidFill>
                  <a:prstClr val="black"/>
                </a:solidFill>
              </a:rPr>
              <a:t>Ακολουθείστε τους  κανονισμούς</a:t>
            </a:r>
            <a:r>
              <a:rPr lang="en-US" sz="1000" dirty="0">
                <a:solidFill>
                  <a:prstClr val="black"/>
                </a:solidFill>
              </a:rPr>
              <a:t>.</a:t>
            </a:r>
          </a:p>
          <a:p>
            <a:pPr marL="285750" indent="-285750">
              <a:buFont typeface="Wingdings" panose="05000000000000000000" pitchFamily="2" charset="2"/>
              <a:buChar char="§"/>
            </a:pPr>
            <a:endParaRPr lang="en-US" sz="1000" dirty="0">
              <a:solidFill>
                <a:prstClr val="black"/>
              </a:solidFill>
            </a:endParaRPr>
          </a:p>
          <a:p>
            <a:pPr marL="285750" indent="-285750">
              <a:buFont typeface="Wingdings" panose="05000000000000000000" pitchFamily="2" charset="2"/>
              <a:buChar char="§"/>
            </a:pPr>
            <a:endParaRPr lang="en-US" sz="1000" dirty="0"/>
          </a:p>
        </p:txBody>
      </p:sp>
      <p:sp>
        <p:nvSpPr>
          <p:cNvPr id="7" name="Rectangle 6">
            <a:extLst>
              <a:ext uri="{FF2B5EF4-FFF2-40B4-BE49-F238E27FC236}">
                <a16:creationId xmlns="" xmlns:a16="http://schemas.microsoft.com/office/drawing/2014/main" id="{088D8A21-4F5B-4430-A2B3-78EFE2BA19A3}"/>
              </a:ext>
            </a:extLst>
          </p:cNvPr>
          <p:cNvSpPr/>
          <p:nvPr/>
        </p:nvSpPr>
        <p:spPr>
          <a:xfrm>
            <a:off x="2916000" y="2061000"/>
            <a:ext cx="2553545" cy="792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l-GR" sz="1600" b="1" dirty="0"/>
              <a:t>ΗΛΙΑΚΟ ΣΥΣΤΗΜΑ ΖΝΧ-ΕΡΓΑΣΙΕΣ ΕΓΚΑΤΑΣΤΑΣΗΣ</a:t>
            </a:r>
            <a:endParaRPr lang="en-US" sz="1600" b="1" dirty="0"/>
          </a:p>
        </p:txBody>
      </p:sp>
      <p:cxnSp>
        <p:nvCxnSpPr>
          <p:cNvPr id="10" name="Straight Arrow Connector 9">
            <a:extLst>
              <a:ext uri="{FF2B5EF4-FFF2-40B4-BE49-F238E27FC236}">
                <a16:creationId xmlns="" xmlns:a16="http://schemas.microsoft.com/office/drawing/2014/main" id="{043628DB-C01B-406E-97C6-91EDC013A52F}"/>
              </a:ext>
            </a:extLst>
          </p:cNvPr>
          <p:cNvCxnSpPr>
            <a:cxnSpLocks/>
            <a:endCxn id="7" idx="1"/>
          </p:cNvCxnSpPr>
          <p:nvPr/>
        </p:nvCxnSpPr>
        <p:spPr>
          <a:xfrm>
            <a:off x="2484288" y="2457000"/>
            <a:ext cx="43171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 xmlns:a16="http://schemas.microsoft.com/office/drawing/2014/main" id="{DB1D96C6-66AC-46C3-93F7-442B4CEF0F5A}"/>
              </a:ext>
            </a:extLst>
          </p:cNvPr>
          <p:cNvCxnSpPr>
            <a:cxnSpLocks/>
            <a:stCxn id="7" idx="3"/>
          </p:cNvCxnSpPr>
          <p:nvPr/>
        </p:nvCxnSpPr>
        <p:spPr>
          <a:xfrm>
            <a:off x="5469545" y="2457000"/>
            <a:ext cx="42552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 xmlns:a16="http://schemas.microsoft.com/office/drawing/2014/main" id="{3081C1D7-94F8-4B92-A42D-AC2A0253C7A6}"/>
              </a:ext>
            </a:extLst>
          </p:cNvPr>
          <p:cNvSpPr txBox="1"/>
          <p:nvPr/>
        </p:nvSpPr>
        <p:spPr>
          <a:xfrm>
            <a:off x="2899986" y="3069000"/>
            <a:ext cx="2592000" cy="584775"/>
          </a:xfrm>
          <a:prstGeom prst="rect">
            <a:avLst/>
          </a:prstGeom>
          <a:solidFill>
            <a:schemeClr val="accent5">
              <a:lumMod val="20000"/>
              <a:lumOff val="80000"/>
            </a:schemeClr>
          </a:solidFill>
          <a:ln>
            <a:solidFill>
              <a:schemeClr val="accent1">
                <a:lumMod val="75000"/>
              </a:schemeClr>
            </a:solidFill>
          </a:ln>
        </p:spPr>
        <p:txBody>
          <a:bodyPr wrap="square" rtlCol="0">
            <a:spAutoFit/>
          </a:bodyPr>
          <a:lstStyle/>
          <a:p>
            <a:pPr algn="ctr"/>
            <a:r>
              <a:rPr lang="el-GR" sz="1600" b="1" dirty="0"/>
              <a:t>Εγκατάσταση Δεξαμενών αποθήκευσης νερού</a:t>
            </a:r>
            <a:endParaRPr lang="en-US" sz="1600" b="1" dirty="0"/>
          </a:p>
        </p:txBody>
      </p:sp>
      <p:cxnSp>
        <p:nvCxnSpPr>
          <p:cNvPr id="22" name="Straight Connector 21">
            <a:extLst>
              <a:ext uri="{FF2B5EF4-FFF2-40B4-BE49-F238E27FC236}">
                <a16:creationId xmlns="" xmlns:a16="http://schemas.microsoft.com/office/drawing/2014/main" id="{1A756A80-EC91-4C88-9B27-C2D77B83DEFA}"/>
              </a:ext>
            </a:extLst>
          </p:cNvPr>
          <p:cNvCxnSpPr>
            <a:cxnSpLocks/>
            <a:stCxn id="7" idx="2"/>
            <a:endCxn id="17" idx="0"/>
          </p:cNvCxnSpPr>
          <p:nvPr/>
        </p:nvCxnSpPr>
        <p:spPr>
          <a:xfrm>
            <a:off x="4192773" y="2853000"/>
            <a:ext cx="3213" cy="2160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 xmlns:a16="http://schemas.microsoft.com/office/drawing/2014/main" id="{4C1E1A64-A428-4593-BEB4-493C3E4A186C}"/>
              </a:ext>
            </a:extLst>
          </p:cNvPr>
          <p:cNvSpPr/>
          <p:nvPr/>
        </p:nvSpPr>
        <p:spPr>
          <a:xfrm>
            <a:off x="420375" y="3787266"/>
            <a:ext cx="1548000" cy="792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l-GR" sz="1600" b="1" dirty="0"/>
              <a:t>Εργασίες –πριν την εγκατάσταση</a:t>
            </a:r>
            <a:endParaRPr lang="en-US" sz="1600" b="1" dirty="0"/>
          </a:p>
        </p:txBody>
      </p:sp>
      <p:sp>
        <p:nvSpPr>
          <p:cNvPr id="24" name="Rectangle 23">
            <a:extLst>
              <a:ext uri="{FF2B5EF4-FFF2-40B4-BE49-F238E27FC236}">
                <a16:creationId xmlns="" xmlns:a16="http://schemas.microsoft.com/office/drawing/2014/main" id="{FCB7B54C-31DC-4AAA-8C77-798A2A3AF308}"/>
              </a:ext>
            </a:extLst>
          </p:cNvPr>
          <p:cNvSpPr/>
          <p:nvPr/>
        </p:nvSpPr>
        <p:spPr>
          <a:xfrm>
            <a:off x="2115075" y="3787266"/>
            <a:ext cx="1548000" cy="792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l-GR" sz="1600" b="1" dirty="0"/>
              <a:t>Εγκατάσταση συνδέσεων νερού</a:t>
            </a:r>
            <a:endParaRPr lang="en-US" sz="1600" b="1" dirty="0"/>
          </a:p>
        </p:txBody>
      </p:sp>
      <p:sp>
        <p:nvSpPr>
          <p:cNvPr id="25" name="Rectangle 24">
            <a:extLst>
              <a:ext uri="{FF2B5EF4-FFF2-40B4-BE49-F238E27FC236}">
                <a16:creationId xmlns="" xmlns:a16="http://schemas.microsoft.com/office/drawing/2014/main" id="{35E490C5-4B81-4C05-A840-7DEC38FB9289}"/>
              </a:ext>
            </a:extLst>
          </p:cNvPr>
          <p:cNvSpPr/>
          <p:nvPr/>
        </p:nvSpPr>
        <p:spPr>
          <a:xfrm>
            <a:off x="3825072" y="3787266"/>
            <a:ext cx="1548000" cy="792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l-GR" sz="1600" b="1" dirty="0"/>
              <a:t>Ηλεκτρολογική σύνδεση</a:t>
            </a:r>
            <a:endParaRPr lang="en-US" sz="1600" b="1" dirty="0"/>
          </a:p>
        </p:txBody>
      </p:sp>
      <p:sp>
        <p:nvSpPr>
          <p:cNvPr id="26" name="Rectangle 25">
            <a:extLst>
              <a:ext uri="{FF2B5EF4-FFF2-40B4-BE49-F238E27FC236}">
                <a16:creationId xmlns="" xmlns:a16="http://schemas.microsoft.com/office/drawing/2014/main" id="{1264C2B2-E5D9-44D2-9B60-88B9DC9B49A6}"/>
              </a:ext>
            </a:extLst>
          </p:cNvPr>
          <p:cNvSpPr/>
          <p:nvPr/>
        </p:nvSpPr>
        <p:spPr>
          <a:xfrm>
            <a:off x="5552100" y="3787266"/>
            <a:ext cx="1548000" cy="792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l-GR" sz="1600" b="1" dirty="0"/>
              <a:t>Εργασίες εκκίνησης</a:t>
            </a:r>
            <a:endParaRPr lang="en-US" sz="1600" b="1" dirty="0"/>
          </a:p>
        </p:txBody>
      </p:sp>
      <p:sp>
        <p:nvSpPr>
          <p:cNvPr id="27" name="Rectangle 26">
            <a:extLst>
              <a:ext uri="{FF2B5EF4-FFF2-40B4-BE49-F238E27FC236}">
                <a16:creationId xmlns="" xmlns:a16="http://schemas.microsoft.com/office/drawing/2014/main" id="{B1AA7892-F2EA-48C5-867D-3F7FC62BBB37}"/>
              </a:ext>
            </a:extLst>
          </p:cNvPr>
          <p:cNvSpPr/>
          <p:nvPr/>
        </p:nvSpPr>
        <p:spPr>
          <a:xfrm>
            <a:off x="7246800" y="3787266"/>
            <a:ext cx="1548000" cy="792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l-GR" sz="1600" b="1" dirty="0"/>
              <a:t>Εργασίες συντήρησης</a:t>
            </a:r>
            <a:endParaRPr lang="en-US" sz="1600" b="1" dirty="0"/>
          </a:p>
        </p:txBody>
      </p:sp>
      <p:cxnSp>
        <p:nvCxnSpPr>
          <p:cNvPr id="29" name="Straight Arrow Connector 28">
            <a:extLst>
              <a:ext uri="{FF2B5EF4-FFF2-40B4-BE49-F238E27FC236}">
                <a16:creationId xmlns="" xmlns:a16="http://schemas.microsoft.com/office/drawing/2014/main" id="{39274AD0-E33F-4957-A3A6-0F5B99FE0075}"/>
              </a:ext>
            </a:extLst>
          </p:cNvPr>
          <p:cNvCxnSpPr>
            <a:stCxn id="23" idx="3"/>
            <a:endCxn id="24" idx="1"/>
          </p:cNvCxnSpPr>
          <p:nvPr/>
        </p:nvCxnSpPr>
        <p:spPr>
          <a:xfrm>
            <a:off x="1968375" y="4183266"/>
            <a:ext cx="1467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 xmlns:a16="http://schemas.microsoft.com/office/drawing/2014/main" id="{A47DEBF4-F0F0-4C61-81DD-BBEB590A8017}"/>
              </a:ext>
            </a:extLst>
          </p:cNvPr>
          <p:cNvCxnSpPr>
            <a:stCxn id="24" idx="3"/>
            <a:endCxn id="25" idx="1"/>
          </p:cNvCxnSpPr>
          <p:nvPr/>
        </p:nvCxnSpPr>
        <p:spPr>
          <a:xfrm>
            <a:off x="3663075" y="4183266"/>
            <a:ext cx="16199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 xmlns:a16="http://schemas.microsoft.com/office/drawing/2014/main" id="{0D7414A9-831C-4892-8984-D57E9275790C}"/>
              </a:ext>
            </a:extLst>
          </p:cNvPr>
          <p:cNvCxnSpPr>
            <a:stCxn id="25" idx="3"/>
            <a:endCxn id="26" idx="1"/>
          </p:cNvCxnSpPr>
          <p:nvPr/>
        </p:nvCxnSpPr>
        <p:spPr>
          <a:xfrm>
            <a:off x="5373072" y="4183266"/>
            <a:ext cx="17902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 xmlns:a16="http://schemas.microsoft.com/office/drawing/2014/main" id="{3BB88040-4F32-4CBC-9405-7EC0C5DEBEA2}"/>
              </a:ext>
            </a:extLst>
          </p:cNvPr>
          <p:cNvCxnSpPr>
            <a:stCxn id="26" idx="3"/>
            <a:endCxn id="27" idx="1"/>
          </p:cNvCxnSpPr>
          <p:nvPr/>
        </p:nvCxnSpPr>
        <p:spPr>
          <a:xfrm>
            <a:off x="7100100" y="4183266"/>
            <a:ext cx="1467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7" name="Connector: Elbow 36">
            <a:extLst>
              <a:ext uri="{FF2B5EF4-FFF2-40B4-BE49-F238E27FC236}">
                <a16:creationId xmlns="" xmlns:a16="http://schemas.microsoft.com/office/drawing/2014/main" id="{3386CA92-F2C0-40C8-98A5-64382D25AAD0}"/>
              </a:ext>
            </a:extLst>
          </p:cNvPr>
          <p:cNvCxnSpPr>
            <a:stCxn id="17" idx="2"/>
            <a:endCxn id="23" idx="0"/>
          </p:cNvCxnSpPr>
          <p:nvPr/>
        </p:nvCxnSpPr>
        <p:spPr>
          <a:xfrm rot="5400000">
            <a:off x="2628436" y="2219715"/>
            <a:ext cx="133491" cy="3001611"/>
          </a:xfrm>
          <a:prstGeom prst="bentConnector3">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 xmlns:a16="http://schemas.microsoft.com/office/drawing/2014/main" id="{E376741B-2CA0-4AE0-9602-23A1D7FE509A}"/>
              </a:ext>
            </a:extLst>
          </p:cNvPr>
          <p:cNvCxnSpPr>
            <a:stCxn id="17" idx="2"/>
            <a:endCxn id="24" idx="0"/>
          </p:cNvCxnSpPr>
          <p:nvPr/>
        </p:nvCxnSpPr>
        <p:spPr>
          <a:xfrm rot="5400000">
            <a:off x="3475786" y="3067065"/>
            <a:ext cx="133491" cy="1306911"/>
          </a:xfrm>
          <a:prstGeom prst="bentConnector3">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 xmlns:a16="http://schemas.microsoft.com/office/drawing/2014/main" id="{ADEC85B0-B376-47BC-90EC-CC3369857664}"/>
              </a:ext>
            </a:extLst>
          </p:cNvPr>
          <p:cNvCxnSpPr>
            <a:stCxn id="17" idx="2"/>
            <a:endCxn id="25" idx="0"/>
          </p:cNvCxnSpPr>
          <p:nvPr/>
        </p:nvCxnSpPr>
        <p:spPr>
          <a:xfrm rot="16200000" flipH="1">
            <a:off x="4330784" y="3518977"/>
            <a:ext cx="133491" cy="403086"/>
          </a:xfrm>
          <a:prstGeom prst="bentConnector3">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 xmlns:a16="http://schemas.microsoft.com/office/drawing/2014/main" id="{B7F3EB0C-557E-4BB0-A170-C6FB72ACA802}"/>
              </a:ext>
            </a:extLst>
          </p:cNvPr>
          <p:cNvCxnSpPr>
            <a:stCxn id="17" idx="2"/>
            <a:endCxn id="26" idx="0"/>
          </p:cNvCxnSpPr>
          <p:nvPr/>
        </p:nvCxnSpPr>
        <p:spPr>
          <a:xfrm rot="16200000" flipH="1">
            <a:off x="5194298" y="2655463"/>
            <a:ext cx="133491" cy="2130114"/>
          </a:xfrm>
          <a:prstGeom prst="bentConnector3">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 xmlns:a16="http://schemas.microsoft.com/office/drawing/2014/main" id="{4C305E5E-A52E-467B-8225-A06198547447}"/>
              </a:ext>
            </a:extLst>
          </p:cNvPr>
          <p:cNvCxnSpPr>
            <a:stCxn id="17" idx="2"/>
            <a:endCxn id="27" idx="0"/>
          </p:cNvCxnSpPr>
          <p:nvPr/>
        </p:nvCxnSpPr>
        <p:spPr>
          <a:xfrm rot="16200000" flipH="1">
            <a:off x="6041648" y="1808113"/>
            <a:ext cx="133491" cy="3824814"/>
          </a:xfrm>
          <a:prstGeom prst="bentConnector3">
            <a:avLst/>
          </a:prstGeom>
          <a:ln>
            <a:prstDash val="sysDash"/>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 xmlns:a16="http://schemas.microsoft.com/office/drawing/2014/main" id="{121864EA-9B69-4637-ADA3-80226422A901}"/>
              </a:ext>
            </a:extLst>
          </p:cNvPr>
          <p:cNvSpPr/>
          <p:nvPr/>
        </p:nvSpPr>
        <p:spPr>
          <a:xfrm>
            <a:off x="2064336" y="4600858"/>
            <a:ext cx="1816623" cy="1631216"/>
          </a:xfrm>
          <a:prstGeom prst="rect">
            <a:avLst/>
          </a:prstGeom>
        </p:spPr>
        <p:txBody>
          <a:bodyPr wrap="square">
            <a:spAutoFit/>
          </a:bodyPr>
          <a:lstStyle/>
          <a:p>
            <a:pPr marL="85725" indent="-85725">
              <a:buFont typeface="Arial" panose="020B0604020202020204" pitchFamily="34" charset="0"/>
              <a:buChar char="."/>
            </a:pPr>
            <a:r>
              <a:rPr lang="en-US" sz="1000" dirty="0">
                <a:solidFill>
                  <a:prstClr val="black"/>
                </a:solidFill>
              </a:rPr>
              <a:t>(</a:t>
            </a:r>
            <a:r>
              <a:rPr lang="el-GR" sz="1000" dirty="0">
                <a:solidFill>
                  <a:prstClr val="black"/>
                </a:solidFill>
              </a:rPr>
              <a:t>Βεβιασμένη</a:t>
            </a:r>
            <a:r>
              <a:rPr lang="en-US" sz="1000" dirty="0">
                <a:solidFill>
                  <a:prstClr val="black"/>
                </a:solidFill>
              </a:rPr>
              <a:t>) </a:t>
            </a:r>
            <a:r>
              <a:rPr lang="el-GR" sz="1000" dirty="0">
                <a:solidFill>
                  <a:prstClr val="black"/>
                </a:solidFill>
              </a:rPr>
              <a:t>Περιπτώσεις</a:t>
            </a:r>
            <a:r>
              <a:rPr lang="en-US" sz="1000" dirty="0">
                <a:solidFill>
                  <a:prstClr val="black"/>
                </a:solidFill>
              </a:rPr>
              <a:t>: </a:t>
            </a:r>
            <a:r>
              <a:rPr lang="el-GR" sz="1000" dirty="0">
                <a:solidFill>
                  <a:prstClr val="black"/>
                </a:solidFill>
              </a:rPr>
              <a:t>μία</a:t>
            </a:r>
            <a:r>
              <a:rPr lang="en-US" sz="1000" dirty="0">
                <a:solidFill>
                  <a:prstClr val="black"/>
                </a:solidFill>
              </a:rPr>
              <a:t>-</a:t>
            </a:r>
            <a:r>
              <a:rPr lang="el-GR" sz="1000" dirty="0">
                <a:solidFill>
                  <a:prstClr val="black"/>
                </a:solidFill>
              </a:rPr>
              <a:t>δεξαμενή</a:t>
            </a:r>
            <a:r>
              <a:rPr lang="en-US" sz="1000" dirty="0">
                <a:solidFill>
                  <a:prstClr val="black"/>
                </a:solidFill>
              </a:rPr>
              <a:t>, </a:t>
            </a:r>
            <a:r>
              <a:rPr lang="el-GR" sz="1000" dirty="0">
                <a:solidFill>
                  <a:prstClr val="black"/>
                </a:solidFill>
              </a:rPr>
              <a:t>δύο δεξαμενές ή μία δεξαμενή και ένας λέβητας εφεδρείας.</a:t>
            </a:r>
            <a:r>
              <a:rPr lang="en-US" sz="1000" dirty="0">
                <a:solidFill>
                  <a:prstClr val="black"/>
                </a:solidFill>
              </a:rPr>
              <a:t> </a:t>
            </a:r>
          </a:p>
          <a:p>
            <a:pPr marL="85725" indent="-85725">
              <a:buFont typeface="Arial" panose="020B0604020202020204" pitchFamily="34" charset="0"/>
              <a:buChar char="."/>
            </a:pPr>
            <a:r>
              <a:rPr lang="el-GR" sz="1000" dirty="0">
                <a:solidFill>
                  <a:prstClr val="black"/>
                </a:solidFill>
              </a:rPr>
              <a:t>Σύνδεση πρωτεύοντος κυκλώματος</a:t>
            </a:r>
            <a:r>
              <a:rPr lang="en-US" sz="1000" dirty="0">
                <a:solidFill>
                  <a:prstClr val="black"/>
                </a:solidFill>
              </a:rPr>
              <a:t>. </a:t>
            </a:r>
          </a:p>
          <a:p>
            <a:pPr marL="85725" indent="-85725">
              <a:buFont typeface="Arial" panose="020B0604020202020204" pitchFamily="34" charset="0"/>
              <a:buChar char="."/>
            </a:pPr>
            <a:r>
              <a:rPr lang="el-GR" sz="1000" dirty="0">
                <a:solidFill>
                  <a:prstClr val="black"/>
                </a:solidFill>
              </a:rPr>
              <a:t>Γέμισμά του συστήματος</a:t>
            </a:r>
            <a:r>
              <a:rPr lang="en-US" sz="1000" dirty="0">
                <a:solidFill>
                  <a:prstClr val="black"/>
                </a:solidFill>
              </a:rPr>
              <a:t>, </a:t>
            </a:r>
            <a:r>
              <a:rPr lang="el-GR" sz="1000" dirty="0">
                <a:solidFill>
                  <a:prstClr val="black"/>
                </a:solidFill>
              </a:rPr>
              <a:t>έλεγχος και διορθώσεις. </a:t>
            </a:r>
            <a:endParaRPr lang="en-US" sz="1000" dirty="0">
              <a:solidFill>
                <a:prstClr val="black"/>
              </a:solidFill>
            </a:endParaRPr>
          </a:p>
          <a:p>
            <a:pPr marL="85725" indent="-85725">
              <a:buFont typeface="Arial" panose="020B0604020202020204" pitchFamily="34" charset="0"/>
              <a:buChar char="."/>
            </a:pPr>
            <a:r>
              <a:rPr lang="el-GR" sz="1000" dirty="0">
                <a:solidFill>
                  <a:prstClr val="black"/>
                </a:solidFill>
              </a:rPr>
              <a:t>Σύνδεση δευτερεύοντος</a:t>
            </a:r>
            <a:r>
              <a:rPr lang="en-US" sz="1000" dirty="0">
                <a:solidFill>
                  <a:prstClr val="black"/>
                </a:solidFill>
              </a:rPr>
              <a:t>. </a:t>
            </a:r>
            <a:r>
              <a:rPr lang="el-GR" sz="1000" dirty="0">
                <a:solidFill>
                  <a:prstClr val="black"/>
                </a:solidFill>
              </a:rPr>
              <a:t>Ταμπέλες στα στοιχεία. </a:t>
            </a:r>
            <a:endParaRPr lang="en-US" sz="1000" dirty="0">
              <a:solidFill>
                <a:prstClr val="black"/>
              </a:solidFill>
            </a:endParaRPr>
          </a:p>
        </p:txBody>
      </p:sp>
      <p:sp>
        <p:nvSpPr>
          <p:cNvPr id="47" name="Rectangle 46">
            <a:extLst>
              <a:ext uri="{FF2B5EF4-FFF2-40B4-BE49-F238E27FC236}">
                <a16:creationId xmlns="" xmlns:a16="http://schemas.microsoft.com/office/drawing/2014/main" id="{4F50D641-A5C7-41F3-BDDD-79CE574A8D0E}"/>
              </a:ext>
            </a:extLst>
          </p:cNvPr>
          <p:cNvSpPr/>
          <p:nvPr/>
        </p:nvSpPr>
        <p:spPr>
          <a:xfrm>
            <a:off x="3742516" y="4600858"/>
            <a:ext cx="1765483" cy="1477328"/>
          </a:xfrm>
          <a:prstGeom prst="rect">
            <a:avLst/>
          </a:prstGeom>
        </p:spPr>
        <p:txBody>
          <a:bodyPr wrap="square">
            <a:spAutoFit/>
          </a:bodyPr>
          <a:lstStyle/>
          <a:p>
            <a:pPr marL="85725" indent="-85725">
              <a:buFont typeface="Arial" panose="020B0604020202020204" pitchFamily="34" charset="0"/>
              <a:buChar char="."/>
            </a:pPr>
            <a:r>
              <a:rPr lang="el-GR" sz="1000" dirty="0">
                <a:solidFill>
                  <a:prstClr val="black"/>
                </a:solidFill>
              </a:rPr>
              <a:t>Προετοιμασία για το τμήμα του κυκλώματος για τις δεξαμενές.</a:t>
            </a:r>
            <a:endParaRPr lang="en-US" sz="1000" dirty="0">
              <a:solidFill>
                <a:prstClr val="black"/>
              </a:solidFill>
            </a:endParaRPr>
          </a:p>
          <a:p>
            <a:pPr marL="85725" indent="-85725">
              <a:buFont typeface="Arial" panose="020B0604020202020204" pitchFamily="34" charset="0"/>
              <a:buChar char="."/>
            </a:pPr>
            <a:r>
              <a:rPr lang="el-GR" sz="1000" dirty="0">
                <a:solidFill>
                  <a:prstClr val="black"/>
                </a:solidFill>
              </a:rPr>
              <a:t>Σύνδεση ηλεκτρολογικών στοιχείων. </a:t>
            </a:r>
            <a:endParaRPr lang="en-US" sz="1000" dirty="0">
              <a:solidFill>
                <a:prstClr val="black"/>
              </a:solidFill>
            </a:endParaRPr>
          </a:p>
          <a:p>
            <a:pPr marL="85725" indent="-85725">
              <a:buFont typeface="Arial" panose="020B0604020202020204" pitchFamily="34" charset="0"/>
              <a:buChar char="."/>
            </a:pPr>
            <a:r>
              <a:rPr lang="el-GR" sz="1000" dirty="0">
                <a:solidFill>
                  <a:prstClr val="black"/>
                </a:solidFill>
              </a:rPr>
              <a:t>Σύνδεση των </a:t>
            </a:r>
            <a:r>
              <a:rPr lang="el-GR" sz="1000" dirty="0" smtClean="0">
                <a:solidFill>
                  <a:prstClr val="black"/>
                </a:solidFill>
              </a:rPr>
              <a:t>θερμίστορ </a:t>
            </a:r>
            <a:r>
              <a:rPr lang="el-GR" sz="1000" dirty="0">
                <a:solidFill>
                  <a:prstClr val="black"/>
                </a:solidFill>
              </a:rPr>
              <a:t>στους ηλιακούς ελεγκτές</a:t>
            </a:r>
            <a:r>
              <a:rPr lang="en-US" sz="1000" dirty="0">
                <a:solidFill>
                  <a:prstClr val="black"/>
                </a:solidFill>
              </a:rPr>
              <a:t>.</a:t>
            </a:r>
          </a:p>
          <a:p>
            <a:pPr marL="85725" indent="-85725">
              <a:buFont typeface="Arial" panose="020B0604020202020204" pitchFamily="34" charset="0"/>
              <a:buChar char="."/>
            </a:pPr>
            <a:r>
              <a:rPr lang="el-GR" sz="1000" dirty="0">
                <a:solidFill>
                  <a:prstClr val="black"/>
                </a:solidFill>
              </a:rPr>
              <a:t>Σύνδεση θερμοστάτη για τη λειτουργία του</a:t>
            </a:r>
            <a:r>
              <a:rPr lang="en-US" sz="1000" dirty="0">
                <a:solidFill>
                  <a:prstClr val="black"/>
                </a:solidFill>
              </a:rPr>
              <a:t>.</a:t>
            </a:r>
          </a:p>
        </p:txBody>
      </p:sp>
      <p:sp>
        <p:nvSpPr>
          <p:cNvPr id="48" name="Rectangle 47">
            <a:extLst>
              <a:ext uri="{FF2B5EF4-FFF2-40B4-BE49-F238E27FC236}">
                <a16:creationId xmlns="" xmlns:a16="http://schemas.microsoft.com/office/drawing/2014/main" id="{3B16A9BB-FE28-4221-B601-C9BB0FA387B1}"/>
              </a:ext>
            </a:extLst>
          </p:cNvPr>
          <p:cNvSpPr/>
          <p:nvPr/>
        </p:nvSpPr>
        <p:spPr>
          <a:xfrm>
            <a:off x="5469545" y="4600858"/>
            <a:ext cx="1816624" cy="1631216"/>
          </a:xfrm>
          <a:prstGeom prst="rect">
            <a:avLst/>
          </a:prstGeom>
        </p:spPr>
        <p:txBody>
          <a:bodyPr wrap="square">
            <a:spAutoFit/>
          </a:bodyPr>
          <a:lstStyle/>
          <a:p>
            <a:pPr marL="85725" indent="-85725">
              <a:buFont typeface="Arial" panose="020B0604020202020204" pitchFamily="34" charset="0"/>
              <a:buChar char="."/>
            </a:pPr>
            <a:r>
              <a:rPr lang="el-GR" sz="1000" dirty="0">
                <a:solidFill>
                  <a:prstClr val="black"/>
                </a:solidFill>
              </a:rPr>
              <a:t>Επιβεβαίωση ότι οι συλλέκτες είναι σε λειτουργία</a:t>
            </a:r>
            <a:endParaRPr lang="en-US" sz="1000" dirty="0">
              <a:solidFill>
                <a:prstClr val="black"/>
              </a:solidFill>
            </a:endParaRPr>
          </a:p>
          <a:p>
            <a:pPr marL="85725" indent="-85725">
              <a:buFont typeface="Arial" panose="020B0604020202020204" pitchFamily="34" charset="0"/>
              <a:buChar char="."/>
            </a:pPr>
            <a:r>
              <a:rPr lang="el-GR" sz="1000" dirty="0">
                <a:solidFill>
                  <a:prstClr val="black"/>
                </a:solidFill>
              </a:rPr>
              <a:t>Έλεγχος της συνέχειας των λειτουργιών θέρμανσης</a:t>
            </a:r>
            <a:r>
              <a:rPr lang="en-US" sz="1000" dirty="0">
                <a:solidFill>
                  <a:prstClr val="black"/>
                </a:solidFill>
              </a:rPr>
              <a:t>, </a:t>
            </a:r>
            <a:r>
              <a:rPr lang="el-GR" sz="1000" dirty="0">
                <a:solidFill>
                  <a:prstClr val="black"/>
                </a:solidFill>
              </a:rPr>
              <a:t>σε διαφορετικές ρυθμίσεις λειτουργίας και ελέγχου. Κάνε ρυθμίσεις</a:t>
            </a:r>
            <a:r>
              <a:rPr lang="en-US" sz="1000" dirty="0">
                <a:solidFill>
                  <a:prstClr val="black"/>
                </a:solidFill>
              </a:rPr>
              <a:t>.</a:t>
            </a:r>
          </a:p>
          <a:p>
            <a:pPr marL="85725" indent="-85725">
              <a:buFont typeface="Arial" panose="020B0604020202020204" pitchFamily="34" charset="0"/>
              <a:buChar char="."/>
            </a:pPr>
            <a:r>
              <a:rPr lang="el-GR" sz="1000" dirty="0">
                <a:solidFill>
                  <a:prstClr val="black"/>
                </a:solidFill>
              </a:rPr>
              <a:t>Μόνωσε δεξαμενές και σωλήνες</a:t>
            </a:r>
            <a:r>
              <a:rPr lang="en-US" sz="1000" dirty="0">
                <a:solidFill>
                  <a:prstClr val="black"/>
                </a:solidFill>
              </a:rPr>
              <a:t>.</a:t>
            </a:r>
          </a:p>
        </p:txBody>
      </p:sp>
      <p:sp>
        <p:nvSpPr>
          <p:cNvPr id="49" name="Rectangle 48">
            <a:extLst>
              <a:ext uri="{FF2B5EF4-FFF2-40B4-BE49-F238E27FC236}">
                <a16:creationId xmlns="" xmlns:a16="http://schemas.microsoft.com/office/drawing/2014/main" id="{1F592EDE-0AF4-4185-95E3-C20B381A2CF7}"/>
              </a:ext>
            </a:extLst>
          </p:cNvPr>
          <p:cNvSpPr/>
          <p:nvPr/>
        </p:nvSpPr>
        <p:spPr>
          <a:xfrm>
            <a:off x="7286169" y="4600858"/>
            <a:ext cx="1713110" cy="1015663"/>
          </a:xfrm>
          <a:prstGeom prst="rect">
            <a:avLst/>
          </a:prstGeom>
        </p:spPr>
        <p:txBody>
          <a:bodyPr wrap="square">
            <a:spAutoFit/>
          </a:bodyPr>
          <a:lstStyle/>
          <a:p>
            <a:pPr marL="85725" indent="-85725">
              <a:buFont typeface="Arial" panose="020B0604020202020204" pitchFamily="34" charset="0"/>
              <a:buChar char="."/>
            </a:pPr>
            <a:r>
              <a:rPr lang="el-GR" sz="1000" dirty="0">
                <a:solidFill>
                  <a:prstClr val="black"/>
                </a:solidFill>
              </a:rPr>
              <a:t>Κάνε προληπτική και περιοδική συντήρηση και καθάρισμα. Αντικατάστησε αλλοιωμένε στοιχεία της δεξαμενής</a:t>
            </a:r>
            <a:r>
              <a:rPr lang="en-US" sz="1000" dirty="0">
                <a:solidFill>
                  <a:prstClr val="black"/>
                </a:solidFill>
              </a:rPr>
              <a:t>.</a:t>
            </a:r>
          </a:p>
          <a:p>
            <a:pPr marL="85725" indent="-85725">
              <a:buFont typeface="Arial" panose="020B0604020202020204" pitchFamily="34" charset="0"/>
              <a:buChar char="."/>
            </a:pPr>
            <a:r>
              <a:rPr lang="el-GR" sz="1000" dirty="0">
                <a:solidFill>
                  <a:prstClr val="black"/>
                </a:solidFill>
              </a:rPr>
              <a:t>Επιδιόρθωσε το σύστημα. </a:t>
            </a:r>
            <a:endParaRPr lang="en-US" sz="1000" dirty="0">
              <a:solidFill>
                <a:prstClr val="black"/>
              </a:solidFill>
            </a:endParaRPr>
          </a:p>
        </p:txBody>
      </p:sp>
      <p:pic>
        <p:nvPicPr>
          <p:cNvPr id="53" name="Picture 52" descr="A picture containing indoor, wall, floor&#10;&#10;Description generated with very high confidence">
            <a:extLst>
              <a:ext uri="{FF2B5EF4-FFF2-40B4-BE49-F238E27FC236}">
                <a16:creationId xmlns="" xmlns:a16="http://schemas.microsoft.com/office/drawing/2014/main" id="{78721429-39CC-41BC-8684-132D9CEB6C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5475" y="1701000"/>
            <a:ext cx="2320642" cy="1650234"/>
          </a:xfrm>
          <a:prstGeom prst="rect">
            <a:avLst/>
          </a:prstGeom>
          <a:ln>
            <a:solidFill>
              <a:schemeClr val="tx1"/>
            </a:solidFill>
          </a:ln>
        </p:spPr>
      </p:pic>
      <p:sp>
        <p:nvSpPr>
          <p:cNvPr id="55" name="Rectangle 54">
            <a:extLst>
              <a:ext uri="{FF2B5EF4-FFF2-40B4-BE49-F238E27FC236}">
                <a16:creationId xmlns="" xmlns:a16="http://schemas.microsoft.com/office/drawing/2014/main" id="{59866C52-86D0-4E32-9FA5-71299248ECCE}"/>
              </a:ext>
            </a:extLst>
          </p:cNvPr>
          <p:cNvSpPr/>
          <p:nvPr/>
        </p:nvSpPr>
        <p:spPr>
          <a:xfrm>
            <a:off x="2005720" y="2480516"/>
            <a:ext cx="1187542" cy="461665"/>
          </a:xfrm>
          <a:prstGeom prst="rect">
            <a:avLst/>
          </a:prstGeom>
        </p:spPr>
        <p:txBody>
          <a:bodyPr wrap="square">
            <a:spAutoFit/>
          </a:bodyPr>
          <a:lstStyle/>
          <a:p>
            <a:r>
              <a:rPr lang="el-GR" sz="1200" dirty="0">
                <a:solidFill>
                  <a:prstClr val="black"/>
                </a:solidFill>
              </a:rPr>
              <a:t>Προετοιμασία</a:t>
            </a:r>
          </a:p>
          <a:p>
            <a:r>
              <a:rPr lang="el-GR" sz="1200" dirty="0">
                <a:solidFill>
                  <a:prstClr val="black"/>
                </a:solidFill>
              </a:rPr>
              <a:t>Εργασιών</a:t>
            </a:r>
            <a:endParaRPr lang="en-US" dirty="0"/>
          </a:p>
        </p:txBody>
      </p:sp>
      <p:sp>
        <p:nvSpPr>
          <p:cNvPr id="56" name="Rectangle 55">
            <a:extLst>
              <a:ext uri="{FF2B5EF4-FFF2-40B4-BE49-F238E27FC236}">
                <a16:creationId xmlns="" xmlns:a16="http://schemas.microsoft.com/office/drawing/2014/main" id="{237739CC-6CED-461B-9DBD-E1FF7D8017D3}"/>
              </a:ext>
            </a:extLst>
          </p:cNvPr>
          <p:cNvSpPr/>
          <p:nvPr/>
        </p:nvSpPr>
        <p:spPr>
          <a:xfrm>
            <a:off x="5508000" y="2480516"/>
            <a:ext cx="1152000" cy="461665"/>
          </a:xfrm>
          <a:prstGeom prst="rect">
            <a:avLst/>
          </a:prstGeom>
        </p:spPr>
        <p:txBody>
          <a:bodyPr wrap="square">
            <a:spAutoFit/>
          </a:bodyPr>
          <a:lstStyle/>
          <a:p>
            <a:r>
              <a:rPr lang="el-GR" sz="1200" dirty="0">
                <a:solidFill>
                  <a:prstClr val="black"/>
                </a:solidFill>
              </a:rPr>
              <a:t>ΕΡΓΑΣΙΕΣ ΛΕΙΤΟΥΡΓΙΑΣ</a:t>
            </a:r>
            <a:endParaRPr lang="en-US" dirty="0"/>
          </a:p>
        </p:txBody>
      </p:sp>
    </p:spTree>
    <p:extLst>
      <p:ext uri="{BB962C8B-B14F-4D97-AF65-F5344CB8AC3E}">
        <p14:creationId xmlns:p14="http://schemas.microsoft.com/office/powerpoint/2010/main" val="1425813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5A85C58-737E-43A1-90D6-7E156F8E28C7}"/>
              </a:ext>
            </a:extLst>
          </p:cNvPr>
          <p:cNvSpPr>
            <a:spLocks noGrp="1"/>
          </p:cNvSpPr>
          <p:nvPr>
            <p:ph type="title"/>
          </p:nvPr>
        </p:nvSpPr>
        <p:spPr/>
        <p:txBody>
          <a:bodyPr/>
          <a:lstStyle/>
          <a:p>
            <a:r>
              <a:rPr lang="en-US" b="1" dirty="0"/>
              <a:t>1. </a:t>
            </a:r>
            <a:r>
              <a:rPr lang="el-GR" b="1" dirty="0">
                <a:solidFill>
                  <a:prstClr val="black"/>
                </a:solidFill>
                <a:cs typeface="Arial" pitchFamily="34" charset="0"/>
              </a:rPr>
              <a:t>Γενικές πληροφορίες για τα δοχεία αποθήκευσης ζεστού νερού</a:t>
            </a:r>
            <a:endParaRPr lang="en-US" dirty="0"/>
          </a:p>
        </p:txBody>
      </p:sp>
      <p:sp>
        <p:nvSpPr>
          <p:cNvPr id="4" name="Rectangle 3">
            <a:extLst>
              <a:ext uri="{FF2B5EF4-FFF2-40B4-BE49-F238E27FC236}">
                <a16:creationId xmlns="" xmlns:a16="http://schemas.microsoft.com/office/drawing/2014/main" id="{8AD65C5A-4ABE-4846-BFE4-308DC4F85FB6}"/>
              </a:ext>
            </a:extLst>
          </p:cNvPr>
          <p:cNvSpPr/>
          <p:nvPr/>
        </p:nvSpPr>
        <p:spPr>
          <a:xfrm>
            <a:off x="479678" y="1414669"/>
            <a:ext cx="7451084" cy="646331"/>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Βασικές πληροφορίες για τη θέρμανση νερού</a:t>
            </a:r>
            <a:r>
              <a:rPr lang="en-US" b="1" dirty="0">
                <a:solidFill>
                  <a:prstClr val="black"/>
                </a:solidFill>
                <a:cs typeface="Arial" pitchFamily="34" charset="0"/>
              </a:rPr>
              <a:t>. </a:t>
            </a:r>
            <a:r>
              <a:rPr lang="el-GR" b="1" dirty="0">
                <a:solidFill>
                  <a:prstClr val="black"/>
                </a:solidFill>
                <a:cs typeface="Arial" pitchFamily="34" charset="0"/>
              </a:rPr>
              <a:t>Αιτιολόγηση των δεξαμενών αποθήκευση ζεστού νερού</a:t>
            </a:r>
            <a:endParaRPr lang="en-US" b="1" dirty="0"/>
          </a:p>
        </p:txBody>
      </p:sp>
      <p:sp>
        <p:nvSpPr>
          <p:cNvPr id="5" name="TextBox 4">
            <a:extLst>
              <a:ext uri="{FF2B5EF4-FFF2-40B4-BE49-F238E27FC236}">
                <a16:creationId xmlns="" xmlns:a16="http://schemas.microsoft.com/office/drawing/2014/main" id="{769770E9-FE9A-4775-8745-2EBF6B1C82C3}"/>
              </a:ext>
            </a:extLst>
          </p:cNvPr>
          <p:cNvSpPr txBox="1"/>
          <p:nvPr/>
        </p:nvSpPr>
        <p:spPr>
          <a:xfrm>
            <a:off x="479678" y="1989000"/>
            <a:ext cx="6756322" cy="2800767"/>
          </a:xfrm>
          <a:prstGeom prst="rect">
            <a:avLst/>
          </a:prstGeom>
          <a:noFill/>
        </p:spPr>
        <p:txBody>
          <a:bodyPr wrap="square" rtlCol="0">
            <a:spAutoFit/>
          </a:bodyPr>
          <a:lstStyle/>
          <a:p>
            <a:pPr marL="285750" indent="-285750">
              <a:buFont typeface="Wingdings" panose="05000000000000000000" pitchFamily="2" charset="2"/>
              <a:buChar char="§"/>
            </a:pPr>
            <a:r>
              <a:rPr lang="en-US" sz="1600" dirty="0"/>
              <a:t>1kWh </a:t>
            </a:r>
            <a:r>
              <a:rPr lang="el-GR" sz="1600" dirty="0"/>
              <a:t>θερμικής ενέργειας μπορεί να θερμάνει 30λτ νερού από τους </a:t>
            </a:r>
            <a:r>
              <a:rPr lang="en-US" sz="1600" dirty="0"/>
              <a:t>15ºC</a:t>
            </a:r>
            <a:r>
              <a:rPr lang="el-GR" sz="1600" dirty="0"/>
              <a:t> στους </a:t>
            </a:r>
            <a:r>
              <a:rPr lang="en-US" sz="1600" dirty="0"/>
              <a:t> below 40ºC. </a:t>
            </a:r>
            <a:r>
              <a:rPr lang="el-GR" sz="1600" dirty="0"/>
              <a:t>Μία οικογένεια 5ατόμων χρειάζεται καθημερινά 10-</a:t>
            </a:r>
            <a:r>
              <a:rPr lang="en-US" sz="1600" dirty="0"/>
              <a:t>15kWh</a:t>
            </a:r>
            <a:r>
              <a:rPr lang="el-GR" sz="1600" dirty="0"/>
              <a:t> για ζεστό νερό</a:t>
            </a:r>
            <a:r>
              <a:rPr lang="en-US" sz="1600" dirty="0"/>
              <a:t>. </a:t>
            </a:r>
            <a:r>
              <a:rPr lang="el-GR" sz="1600" dirty="0"/>
              <a:t>Η ηλιακή ενέργεια μπορεί να αντισταθμίσει την ενέργεια αυτή στο </a:t>
            </a:r>
            <a:r>
              <a:rPr lang="en-US" sz="1600" b="1" dirty="0"/>
              <a:t> 50-90% .  </a:t>
            </a:r>
          </a:p>
          <a:p>
            <a:pPr marL="285750" indent="-285750">
              <a:buFont typeface="Wingdings" panose="05000000000000000000" pitchFamily="2" charset="2"/>
              <a:buChar char="§"/>
            </a:pPr>
            <a:r>
              <a:rPr lang="el-GR" sz="1600" dirty="0"/>
              <a:t>Η ακριβής εκτίμηση εξαρτάται από τον τύπο του συλλέκτη, τη διαμόρφωση του συστήματος και το τοπικό κλίμα. Το χειμώνα οι </a:t>
            </a:r>
            <a:r>
              <a:rPr lang="el-GR" sz="1600" dirty="0" smtClean="0"/>
              <a:t>απαιτήσεις </a:t>
            </a:r>
            <a:r>
              <a:rPr lang="el-GR" sz="1600" dirty="0"/>
              <a:t>είναι μεγαλύτερες σε ΖΝΧ. </a:t>
            </a:r>
          </a:p>
          <a:p>
            <a:pPr marL="285750" indent="-285750">
              <a:buFont typeface="Wingdings" panose="05000000000000000000" pitchFamily="2" charset="2"/>
              <a:buChar char="§"/>
            </a:pPr>
            <a:r>
              <a:rPr lang="el-GR" sz="1600" dirty="0"/>
              <a:t>Συνήθως το νερό ζεσταίνεται με χρήση ηλεκτρικής ενέργειας ή αερίου.</a:t>
            </a:r>
            <a:r>
              <a:rPr lang="en-US" sz="1600" dirty="0"/>
              <a:t> </a:t>
            </a:r>
            <a:r>
              <a:rPr lang="el-GR" sz="1600" dirty="0"/>
              <a:t>Τα συνήθη συστήματα περιλαμβάνουν θέρμανση και μετά αποθήκευση του ζεστού νερού, έτσι εξασφαλίζεται το ζεστό νερό και εξοικονομούνται καύσιμα.</a:t>
            </a:r>
            <a:endParaRPr lang="en-US" sz="1600" dirty="0"/>
          </a:p>
        </p:txBody>
      </p:sp>
      <p:pic>
        <p:nvPicPr>
          <p:cNvPr id="7" name="Picture 6">
            <a:extLst>
              <a:ext uri="{FF2B5EF4-FFF2-40B4-BE49-F238E27FC236}">
                <a16:creationId xmlns="" xmlns:a16="http://schemas.microsoft.com/office/drawing/2014/main" id="{77FB2CAD-4974-4616-9357-B965DE442044}"/>
              </a:ext>
            </a:extLst>
          </p:cNvPr>
          <p:cNvPicPr>
            <a:picLocks noChangeAspect="1"/>
          </p:cNvPicPr>
          <p:nvPr/>
        </p:nvPicPr>
        <p:blipFill>
          <a:blip r:embed="rId2"/>
          <a:stretch>
            <a:fillRect/>
          </a:stretch>
        </p:blipFill>
        <p:spPr>
          <a:xfrm>
            <a:off x="7164000" y="2061000"/>
            <a:ext cx="1533525" cy="3124200"/>
          </a:xfrm>
          <a:prstGeom prst="rect">
            <a:avLst/>
          </a:prstGeom>
          <a:ln>
            <a:solidFill>
              <a:schemeClr val="tx1"/>
            </a:solidFill>
          </a:ln>
        </p:spPr>
      </p:pic>
      <p:sp>
        <p:nvSpPr>
          <p:cNvPr id="8" name="Rectangle 7">
            <a:extLst>
              <a:ext uri="{FF2B5EF4-FFF2-40B4-BE49-F238E27FC236}">
                <a16:creationId xmlns="" xmlns:a16="http://schemas.microsoft.com/office/drawing/2014/main" id="{166F0A10-CB08-4CE6-A2E2-BF4DA33FB3CE}"/>
              </a:ext>
            </a:extLst>
          </p:cNvPr>
          <p:cNvSpPr/>
          <p:nvPr/>
        </p:nvSpPr>
        <p:spPr>
          <a:xfrm>
            <a:off x="512333" y="4746728"/>
            <a:ext cx="6579667" cy="1077218"/>
          </a:xfrm>
          <a:prstGeom prst="rect">
            <a:avLst/>
          </a:prstGeom>
        </p:spPr>
        <p:txBody>
          <a:bodyPr wrap="square">
            <a:spAutoFit/>
          </a:bodyPr>
          <a:lstStyle/>
          <a:p>
            <a:pPr marL="285750" indent="-285750">
              <a:buFont typeface="Wingdings" panose="05000000000000000000" pitchFamily="2" charset="2"/>
              <a:buChar char="§"/>
            </a:pPr>
            <a:r>
              <a:rPr lang="el-GR" sz="1600" dirty="0"/>
              <a:t>Τα ηλιακά συστήματα δε ζεσταίνουν το νερό τη στιγμή που απαιτείται η κατανάλωση του.</a:t>
            </a:r>
            <a:r>
              <a:rPr lang="en-US" sz="1600" dirty="0"/>
              <a:t> </a:t>
            </a:r>
            <a:r>
              <a:rPr lang="el-GR" sz="1600" dirty="0"/>
              <a:t> Οι ανάγκες είναι συνήθως το πρωί και αργά το απόγευμα. Απαιτείται λοιπόν αποθήκευση του ζεστού νερού για να είναι διαθέσιμο όταν χρειάζεται</a:t>
            </a:r>
            <a:endParaRPr lang="en-US" sz="1600" dirty="0"/>
          </a:p>
        </p:txBody>
      </p:sp>
    </p:spTree>
    <p:extLst>
      <p:ext uri="{BB962C8B-B14F-4D97-AF65-F5344CB8AC3E}">
        <p14:creationId xmlns:p14="http://schemas.microsoft.com/office/powerpoint/2010/main" val="20864682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173692-2CE1-4CFE-8302-98FA1607FD11}"/>
              </a:ext>
            </a:extLst>
          </p:cNvPr>
          <p:cNvSpPr>
            <a:spLocks noGrp="1"/>
          </p:cNvSpPr>
          <p:nvPr>
            <p:ph type="title"/>
          </p:nvPr>
        </p:nvSpPr>
        <p:spPr/>
        <p:txBody>
          <a:bodyPr/>
          <a:lstStyle/>
          <a:p>
            <a:r>
              <a:rPr lang="en-US" b="1" dirty="0"/>
              <a:t>4. </a:t>
            </a:r>
            <a:r>
              <a:rPr lang="el-GR" b="1" dirty="0"/>
              <a:t>Εγκατάσταση και συντήρηση των δεξαμενών ΖΝΧ</a:t>
            </a:r>
            <a:endParaRPr lang="en-US" dirty="0"/>
          </a:p>
        </p:txBody>
      </p:sp>
      <p:sp>
        <p:nvSpPr>
          <p:cNvPr id="4" name="Rectangle 3">
            <a:extLst>
              <a:ext uri="{FF2B5EF4-FFF2-40B4-BE49-F238E27FC236}">
                <a16:creationId xmlns="" xmlns:a16="http://schemas.microsoft.com/office/drawing/2014/main" id="{E39C67E0-4DF1-4839-B646-9043A58401D7}"/>
              </a:ext>
            </a:extLst>
          </p:cNvPr>
          <p:cNvSpPr/>
          <p:nvPr/>
        </p:nvSpPr>
        <p:spPr>
          <a:xfrm>
            <a:off x="432916" y="1557000"/>
            <a:ext cx="8099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Παρουσίαση των γενικών εργασιών εγκατάστασης</a:t>
            </a:r>
            <a:endParaRPr lang="en-US" b="1" dirty="0">
              <a:solidFill>
                <a:prstClr val="black"/>
              </a:solidFill>
              <a:cs typeface="Arial" pitchFamily="34" charset="0"/>
            </a:endParaRPr>
          </a:p>
        </p:txBody>
      </p:sp>
      <p:sp>
        <p:nvSpPr>
          <p:cNvPr id="5" name="TextBox 4">
            <a:extLst>
              <a:ext uri="{FF2B5EF4-FFF2-40B4-BE49-F238E27FC236}">
                <a16:creationId xmlns="" xmlns:a16="http://schemas.microsoft.com/office/drawing/2014/main" id="{E02035A0-3E44-4C76-A306-80E3D0809171}"/>
              </a:ext>
            </a:extLst>
          </p:cNvPr>
          <p:cNvSpPr txBox="1"/>
          <p:nvPr/>
        </p:nvSpPr>
        <p:spPr>
          <a:xfrm>
            <a:off x="709934" y="1926332"/>
            <a:ext cx="3671999" cy="338554"/>
          </a:xfrm>
          <a:prstGeom prst="rect">
            <a:avLst/>
          </a:prstGeom>
          <a:noFill/>
        </p:spPr>
        <p:txBody>
          <a:bodyPr wrap="square" rtlCol="0">
            <a:spAutoFit/>
          </a:bodyPr>
          <a:lstStyle/>
          <a:p>
            <a:pPr marL="285750" indent="-285750">
              <a:buFont typeface="Wingdings" panose="05000000000000000000" pitchFamily="2" charset="2"/>
              <a:buChar char="§"/>
            </a:pPr>
            <a:r>
              <a:rPr lang="el-GR" sz="1600" b="1" dirty="0"/>
              <a:t>ΕΡΓΑΣΙΕΣ ΠΡΟ ΕΓΚΑΤΑΣΤΑΣΗΣ </a:t>
            </a:r>
            <a:endParaRPr lang="en-US" sz="1600" dirty="0"/>
          </a:p>
        </p:txBody>
      </p:sp>
      <p:sp>
        <p:nvSpPr>
          <p:cNvPr id="6" name="TextBox 5">
            <a:extLst>
              <a:ext uri="{FF2B5EF4-FFF2-40B4-BE49-F238E27FC236}">
                <a16:creationId xmlns="" xmlns:a16="http://schemas.microsoft.com/office/drawing/2014/main" id="{C3DBB4FA-C010-4172-A452-D1C08EE8D1CA}"/>
              </a:ext>
            </a:extLst>
          </p:cNvPr>
          <p:cNvSpPr txBox="1"/>
          <p:nvPr/>
        </p:nvSpPr>
        <p:spPr>
          <a:xfrm>
            <a:off x="180000" y="2277000"/>
            <a:ext cx="6408000" cy="4278094"/>
          </a:xfrm>
          <a:prstGeom prst="rect">
            <a:avLst/>
          </a:prstGeom>
          <a:noFill/>
        </p:spPr>
        <p:txBody>
          <a:bodyPr wrap="square" rtlCol="0">
            <a:spAutoFit/>
          </a:bodyPr>
          <a:lstStyle/>
          <a:p>
            <a:pPr marL="285750" indent="-285750">
              <a:buFont typeface="Calibri" panose="020F0502020204030204" pitchFamily="34" charset="0"/>
              <a:buChar char="‒"/>
            </a:pPr>
            <a:r>
              <a:rPr lang="el-GR" sz="1600" b="1" dirty="0"/>
              <a:t>Ανοίγοντας τα υλικά </a:t>
            </a:r>
            <a:r>
              <a:rPr lang="en-US" sz="1600" b="1" dirty="0"/>
              <a:t>.</a:t>
            </a:r>
          </a:p>
          <a:p>
            <a:pPr marL="742950" lvl="1" indent="-285750">
              <a:buFont typeface="Arial" panose="020B0604020202020204" pitchFamily="34" charset="0"/>
              <a:buChar char="."/>
            </a:pPr>
            <a:r>
              <a:rPr lang="el-GR" sz="1600" dirty="0"/>
              <a:t>Έλεγχος υλικών για πιθανές ζημιές</a:t>
            </a:r>
            <a:r>
              <a:rPr lang="en-US" sz="1600" dirty="0"/>
              <a:t>.</a:t>
            </a:r>
          </a:p>
          <a:p>
            <a:pPr marL="742950" lvl="1" indent="-285750">
              <a:buFont typeface="Arial" panose="020B0604020202020204" pitchFamily="34" charset="0"/>
              <a:buChar char="."/>
            </a:pPr>
            <a:r>
              <a:rPr lang="el-GR" sz="1600" dirty="0"/>
              <a:t>Επιβεβαίωση της λίστας των υλικών. </a:t>
            </a:r>
            <a:endParaRPr lang="en-US" sz="1600" dirty="0"/>
          </a:p>
          <a:p>
            <a:pPr marL="742950" lvl="1" indent="-285750">
              <a:buFont typeface="Arial" panose="020B0604020202020204" pitchFamily="34" charset="0"/>
              <a:buChar char="."/>
            </a:pPr>
            <a:r>
              <a:rPr lang="el-GR" sz="1600" dirty="0"/>
              <a:t>Ανάλυση των εγχειριδίων εγκατάστασης και συντήρησης</a:t>
            </a:r>
            <a:r>
              <a:rPr lang="en-US" sz="1600" dirty="0"/>
              <a:t>.</a:t>
            </a:r>
          </a:p>
          <a:p>
            <a:pPr marL="742950" lvl="1" indent="-285750">
              <a:buFont typeface="Arial" panose="020B0604020202020204" pitchFamily="34" charset="0"/>
              <a:buChar char="."/>
            </a:pPr>
            <a:r>
              <a:rPr lang="el-GR" sz="1600" dirty="0"/>
              <a:t>Ανάλυση της δομής του συστήματος</a:t>
            </a:r>
            <a:r>
              <a:rPr lang="en-US" sz="1600" dirty="0"/>
              <a:t>.</a:t>
            </a:r>
          </a:p>
          <a:p>
            <a:pPr marL="285750" indent="-285750">
              <a:buFont typeface="Calibri" panose="020F0502020204030204" pitchFamily="34" charset="0"/>
              <a:buChar char="‒"/>
            </a:pPr>
            <a:r>
              <a:rPr lang="el-GR" sz="1600" b="1" dirty="0"/>
              <a:t>Θέση</a:t>
            </a:r>
            <a:r>
              <a:rPr lang="en-US" sz="1600" b="1" dirty="0"/>
              <a:t>.</a:t>
            </a:r>
          </a:p>
          <a:p>
            <a:pPr marL="742950" lvl="1" indent="-285750">
              <a:buFont typeface="Arial" panose="020B0604020202020204" pitchFamily="34" charset="0"/>
              <a:buChar char="."/>
            </a:pPr>
            <a:r>
              <a:rPr lang="el-GR" sz="1600" dirty="0"/>
              <a:t>Κοντά στο σημείο παροχής του ζεστού νερού</a:t>
            </a:r>
            <a:r>
              <a:rPr lang="en-US" sz="1600" dirty="0"/>
              <a:t>.</a:t>
            </a:r>
          </a:p>
          <a:p>
            <a:pPr marL="742950" lvl="1" indent="-285750">
              <a:buFont typeface="Arial" panose="020B0604020202020204" pitchFamily="34" charset="0"/>
              <a:buChar char="."/>
            </a:pPr>
            <a:r>
              <a:rPr lang="el-GR" sz="1600" dirty="0"/>
              <a:t>Εσωτερικά και προστασία από την ψύξη</a:t>
            </a:r>
            <a:r>
              <a:rPr lang="en-US" sz="1600" dirty="0"/>
              <a:t>.</a:t>
            </a:r>
          </a:p>
          <a:p>
            <a:pPr marL="742950" lvl="1" indent="-285750">
              <a:buFont typeface="Arial" panose="020B0604020202020204" pitchFamily="34" charset="0"/>
              <a:buChar char="."/>
            </a:pPr>
            <a:r>
              <a:rPr lang="el-GR" sz="1600" dirty="0"/>
              <a:t>Πρόβλεψη για προστασία της περιοχής από πιθανές διαρροές</a:t>
            </a:r>
            <a:r>
              <a:rPr lang="en-US" sz="1600" dirty="0"/>
              <a:t>.</a:t>
            </a:r>
          </a:p>
          <a:p>
            <a:pPr marL="742950" lvl="1" indent="-285750">
              <a:buFont typeface="Arial" panose="020B0604020202020204" pitchFamily="34" charset="0"/>
              <a:buChar char="."/>
            </a:pPr>
            <a:r>
              <a:rPr lang="el-GR" sz="1600" dirty="0"/>
              <a:t>Επαρκής χώρος για την επίβλεψη της δεξαμενής</a:t>
            </a:r>
            <a:r>
              <a:rPr lang="en-US" sz="1600" dirty="0"/>
              <a:t>.</a:t>
            </a:r>
          </a:p>
          <a:p>
            <a:pPr marL="742950" lvl="1" indent="-285750">
              <a:buFont typeface="Arial" panose="020B0604020202020204" pitchFamily="34" charset="0"/>
              <a:buChar char="."/>
            </a:pPr>
            <a:r>
              <a:rPr lang="el-GR" sz="1600" dirty="0"/>
              <a:t>Σταθεροποίηση της δεξαμενής για την αποφυγή καταστροφής της .</a:t>
            </a:r>
          </a:p>
          <a:p>
            <a:pPr lvl="1"/>
            <a:r>
              <a:rPr lang="el-GR" sz="1600" b="1" dirty="0"/>
              <a:t>Θέματα ασφάλειας και κανονισμών</a:t>
            </a:r>
            <a:r>
              <a:rPr lang="en-US" sz="1600" b="1" dirty="0"/>
              <a:t>.</a:t>
            </a:r>
          </a:p>
          <a:p>
            <a:pPr marL="742950" lvl="1" indent="-285750">
              <a:buFont typeface="Arial" panose="020B0604020202020204" pitchFamily="34" charset="0"/>
              <a:buChar char="."/>
            </a:pPr>
            <a:r>
              <a:rPr lang="el-GR" sz="1600" dirty="0"/>
              <a:t>Σύμφωνα με τους τοπικούς κανονισμούς</a:t>
            </a:r>
            <a:endParaRPr lang="en-US" sz="1600" dirty="0"/>
          </a:p>
          <a:p>
            <a:pPr marL="742950" lvl="1" indent="-285750">
              <a:buFont typeface="Arial" panose="020B0604020202020204" pitchFamily="34" charset="0"/>
              <a:buChar char="."/>
            </a:pPr>
            <a:r>
              <a:rPr lang="el-GR" sz="1600" dirty="0"/>
              <a:t>Χρησιμοποίησε υλικά ασφαλείας</a:t>
            </a:r>
            <a:r>
              <a:rPr lang="en-US" sz="1600" dirty="0"/>
              <a:t>.</a:t>
            </a:r>
          </a:p>
          <a:p>
            <a:pPr marL="742950" lvl="1" indent="-285750">
              <a:buFont typeface="Arial" panose="020B0604020202020204" pitchFamily="34" charset="0"/>
              <a:buChar char="."/>
            </a:pPr>
            <a:r>
              <a:rPr lang="el-GR" sz="1600" dirty="0"/>
              <a:t>Ακολούθησε τις οδηγίες εγκατάστασης</a:t>
            </a:r>
          </a:p>
          <a:p>
            <a:pPr marL="742950" lvl="1" indent="-285750">
              <a:buFont typeface="Arial" panose="020B0604020202020204" pitchFamily="34" charset="0"/>
              <a:buChar char="."/>
            </a:pPr>
            <a:r>
              <a:rPr lang="el-GR" sz="1600" dirty="0"/>
              <a:t>Σεβάσου τα όρια αντοχής τους υλικού. </a:t>
            </a:r>
            <a:endParaRPr lang="en-US" sz="1600" dirty="0"/>
          </a:p>
        </p:txBody>
      </p:sp>
      <p:sp>
        <p:nvSpPr>
          <p:cNvPr id="7" name="Rectangle 6">
            <a:extLst>
              <a:ext uri="{FF2B5EF4-FFF2-40B4-BE49-F238E27FC236}">
                <a16:creationId xmlns="" xmlns:a16="http://schemas.microsoft.com/office/drawing/2014/main" id="{C300EE22-5658-4ABC-BBC4-2518138D29CD}"/>
              </a:ext>
            </a:extLst>
          </p:cNvPr>
          <p:cNvSpPr/>
          <p:nvPr/>
        </p:nvSpPr>
        <p:spPr>
          <a:xfrm>
            <a:off x="5076000" y="1745561"/>
            <a:ext cx="3672000" cy="1815882"/>
          </a:xfrm>
          <a:prstGeom prst="rect">
            <a:avLst/>
          </a:prstGeom>
        </p:spPr>
        <p:txBody>
          <a:bodyPr wrap="square">
            <a:spAutoFit/>
          </a:bodyPr>
          <a:lstStyle/>
          <a:p>
            <a:pPr marL="285750" indent="-285750">
              <a:buFont typeface="Calibri" panose="020F0502020204030204" pitchFamily="34" charset="0"/>
              <a:buChar char="‒"/>
            </a:pPr>
            <a:r>
              <a:rPr lang="el-GR" sz="1600" b="1" dirty="0"/>
              <a:t>Προετοιμασία Δεξαμενών/ Διαμορφώσεις</a:t>
            </a:r>
            <a:r>
              <a:rPr lang="en-US" sz="1600" b="1" dirty="0"/>
              <a:t>.</a:t>
            </a:r>
          </a:p>
          <a:p>
            <a:pPr marL="742950" lvl="1" indent="-285750">
              <a:buFont typeface="Arial" panose="020B0604020202020204" pitchFamily="34" charset="0"/>
              <a:buChar char="."/>
            </a:pPr>
            <a:r>
              <a:rPr lang="el-GR" sz="1600" dirty="0"/>
              <a:t>Εγκατάσταση της αντίσταση, των </a:t>
            </a:r>
            <a:r>
              <a:rPr lang="el-GR" sz="1600" dirty="0" smtClean="0"/>
              <a:t>θερμίστορ </a:t>
            </a:r>
            <a:r>
              <a:rPr lang="el-GR" sz="1600" dirty="0"/>
              <a:t>και των βαλβίδων</a:t>
            </a:r>
            <a:r>
              <a:rPr lang="en-US" sz="1600" dirty="0"/>
              <a:t> </a:t>
            </a:r>
            <a:r>
              <a:rPr lang="el-GR" sz="1600" dirty="0"/>
              <a:t>Ετοίμασε τα εξαρτήματα των βαλβίδων</a:t>
            </a:r>
            <a:r>
              <a:rPr lang="en-US" sz="1600" dirty="0"/>
              <a:t>.</a:t>
            </a:r>
          </a:p>
          <a:p>
            <a:pPr marL="742950" lvl="1" indent="-285750">
              <a:buFont typeface="Arial" panose="020B0604020202020204" pitchFamily="34" charset="0"/>
              <a:buChar char="."/>
            </a:pPr>
            <a:r>
              <a:rPr lang="el-GR" sz="1600" dirty="0"/>
              <a:t>Κλείσε καλά τις βάνες</a:t>
            </a:r>
            <a:r>
              <a:rPr lang="en-US" sz="1600" dirty="0"/>
              <a:t>.</a:t>
            </a:r>
            <a:endParaRPr lang="en-US" dirty="0"/>
          </a:p>
        </p:txBody>
      </p:sp>
      <p:pic>
        <p:nvPicPr>
          <p:cNvPr id="8" name="Picture 7">
            <a:extLst>
              <a:ext uri="{FF2B5EF4-FFF2-40B4-BE49-F238E27FC236}">
                <a16:creationId xmlns="" xmlns:a16="http://schemas.microsoft.com/office/drawing/2014/main" id="{2CC51BF8-0042-47FF-9EBC-DC4476E6FEB2}"/>
              </a:ext>
            </a:extLst>
          </p:cNvPr>
          <p:cNvPicPr>
            <a:picLocks noChangeAspect="1"/>
          </p:cNvPicPr>
          <p:nvPr/>
        </p:nvPicPr>
        <p:blipFill>
          <a:blip r:embed="rId2"/>
          <a:stretch>
            <a:fillRect/>
          </a:stretch>
        </p:blipFill>
        <p:spPr>
          <a:xfrm>
            <a:off x="6521850" y="3598842"/>
            <a:ext cx="2658150" cy="3268224"/>
          </a:xfrm>
          <a:prstGeom prst="rect">
            <a:avLst/>
          </a:prstGeom>
        </p:spPr>
      </p:pic>
      <p:sp>
        <p:nvSpPr>
          <p:cNvPr id="9" name="Rectangle 8">
            <a:extLst>
              <a:ext uri="{FF2B5EF4-FFF2-40B4-BE49-F238E27FC236}">
                <a16:creationId xmlns="" xmlns:a16="http://schemas.microsoft.com/office/drawing/2014/main" id="{F30FE6C0-F657-4FD4-9EA9-09CF32F12118}"/>
              </a:ext>
            </a:extLst>
          </p:cNvPr>
          <p:cNvSpPr/>
          <p:nvPr/>
        </p:nvSpPr>
        <p:spPr>
          <a:xfrm>
            <a:off x="7500750" y="5922546"/>
            <a:ext cx="167925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a:solidFill>
                  <a:prstClr val="black"/>
                </a:solidFill>
              </a:rPr>
              <a:t>ΠΑΡΑΔΕΙΓΜΑ</a:t>
            </a:r>
            <a:endParaRPr lang="en-US" sz="1600" b="1" dirty="0">
              <a:solidFill>
                <a:prstClr val="black"/>
              </a:solidFill>
            </a:endParaRPr>
          </a:p>
        </p:txBody>
      </p:sp>
    </p:spTree>
    <p:extLst>
      <p:ext uri="{BB962C8B-B14F-4D97-AF65-F5344CB8AC3E}">
        <p14:creationId xmlns:p14="http://schemas.microsoft.com/office/powerpoint/2010/main" val="1583872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857382-551B-40FE-B260-CF16E9E0FC24}"/>
              </a:ext>
            </a:extLst>
          </p:cNvPr>
          <p:cNvSpPr>
            <a:spLocks noGrp="1"/>
          </p:cNvSpPr>
          <p:nvPr>
            <p:ph type="title"/>
          </p:nvPr>
        </p:nvSpPr>
        <p:spPr/>
        <p:txBody>
          <a:bodyPr/>
          <a:lstStyle/>
          <a:p>
            <a:r>
              <a:rPr lang="en-US" b="1" dirty="0"/>
              <a:t>4. </a:t>
            </a:r>
            <a:r>
              <a:rPr lang="el-GR" b="1" dirty="0"/>
              <a:t>Εγκατάσταση και συντήρηση των δεξαμενών ΖΝΧ</a:t>
            </a:r>
            <a:endParaRPr lang="en-US" dirty="0"/>
          </a:p>
        </p:txBody>
      </p:sp>
      <p:sp>
        <p:nvSpPr>
          <p:cNvPr id="4" name="Rectangle 3">
            <a:extLst>
              <a:ext uri="{FF2B5EF4-FFF2-40B4-BE49-F238E27FC236}">
                <a16:creationId xmlns="" xmlns:a16="http://schemas.microsoft.com/office/drawing/2014/main" id="{4F15C39B-63E8-4915-B672-26BD7DB6C569}"/>
              </a:ext>
            </a:extLst>
          </p:cNvPr>
          <p:cNvSpPr/>
          <p:nvPr/>
        </p:nvSpPr>
        <p:spPr>
          <a:xfrm>
            <a:off x="432916" y="1557000"/>
            <a:ext cx="5363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Παρουσίαση των γενικών εργασιών εγκατάστασης</a:t>
            </a:r>
            <a:endParaRPr lang="en-US" b="1" dirty="0">
              <a:solidFill>
                <a:prstClr val="black"/>
              </a:solidFill>
              <a:cs typeface="Arial" pitchFamily="34" charset="0"/>
            </a:endParaRPr>
          </a:p>
        </p:txBody>
      </p:sp>
      <p:sp>
        <p:nvSpPr>
          <p:cNvPr id="5" name="TextBox 4">
            <a:extLst>
              <a:ext uri="{FF2B5EF4-FFF2-40B4-BE49-F238E27FC236}">
                <a16:creationId xmlns="" xmlns:a16="http://schemas.microsoft.com/office/drawing/2014/main" id="{013B12DB-A407-4D9B-A2B9-A4D7628A7228}"/>
              </a:ext>
            </a:extLst>
          </p:cNvPr>
          <p:cNvSpPr txBox="1"/>
          <p:nvPr/>
        </p:nvSpPr>
        <p:spPr>
          <a:xfrm>
            <a:off x="756000" y="1941721"/>
            <a:ext cx="2880000" cy="338554"/>
          </a:xfrm>
          <a:prstGeom prst="rect">
            <a:avLst/>
          </a:prstGeom>
          <a:noFill/>
        </p:spPr>
        <p:txBody>
          <a:bodyPr wrap="square" rtlCol="0">
            <a:spAutoFit/>
          </a:bodyPr>
          <a:lstStyle/>
          <a:p>
            <a:pPr marL="285750" indent="-285750">
              <a:buFont typeface="Wingdings" panose="05000000000000000000" pitchFamily="2" charset="2"/>
              <a:buChar char="§"/>
            </a:pPr>
            <a:r>
              <a:rPr lang="el-GR" sz="1600" b="1" dirty="0"/>
              <a:t>ΕΓΚΑΤΑΣΤΑΣΗ ΔΕΞΑΜΕΝΩΝ</a:t>
            </a:r>
            <a:endParaRPr lang="en-US" sz="1600" dirty="0"/>
          </a:p>
        </p:txBody>
      </p:sp>
      <p:sp>
        <p:nvSpPr>
          <p:cNvPr id="6" name="TextBox 5">
            <a:extLst>
              <a:ext uri="{FF2B5EF4-FFF2-40B4-BE49-F238E27FC236}">
                <a16:creationId xmlns="" xmlns:a16="http://schemas.microsoft.com/office/drawing/2014/main" id="{3A677299-CF6D-4015-9CCE-796F25C4185C}"/>
              </a:ext>
            </a:extLst>
          </p:cNvPr>
          <p:cNvSpPr txBox="1"/>
          <p:nvPr/>
        </p:nvSpPr>
        <p:spPr>
          <a:xfrm>
            <a:off x="6948000" y="2264886"/>
            <a:ext cx="1902744" cy="3293209"/>
          </a:xfrm>
          <a:prstGeom prst="rect">
            <a:avLst/>
          </a:prstGeom>
          <a:noFill/>
        </p:spPr>
        <p:txBody>
          <a:bodyPr wrap="square" rtlCol="0">
            <a:spAutoFit/>
          </a:bodyPr>
          <a:lstStyle/>
          <a:p>
            <a:pPr marL="285750" indent="-285750">
              <a:buFont typeface="Calibri" panose="020F0502020204030204" pitchFamily="34" charset="0"/>
              <a:buChar char="‒"/>
            </a:pPr>
            <a:r>
              <a:rPr lang="el-GR" sz="1600" dirty="0"/>
              <a:t>Οι σωλήνες νερού εξαρτώνται από το είδος του συστήματος που έχει σχεδιαστεί. </a:t>
            </a:r>
            <a:endParaRPr lang="en-US" sz="1600" dirty="0"/>
          </a:p>
          <a:p>
            <a:pPr marL="285750" indent="-285750">
              <a:buFont typeface="Calibri" panose="020F0502020204030204" pitchFamily="34" charset="0"/>
              <a:buChar char="‒"/>
            </a:pPr>
            <a:r>
              <a:rPr lang="el-GR" sz="1600" dirty="0"/>
              <a:t>Σε ένα έμμεσο σύστημα μίας δεξαμενής</a:t>
            </a:r>
            <a:r>
              <a:rPr lang="en-US" sz="1600" dirty="0"/>
              <a:t>,</a:t>
            </a:r>
            <a:r>
              <a:rPr lang="el-GR" sz="1600" dirty="0"/>
              <a:t> μόλις εγκατασταθούν οι ηλιακοί σωλήνες πρέπει να ελεγχθούν </a:t>
            </a:r>
            <a:endParaRPr lang="en-US" sz="1600" dirty="0"/>
          </a:p>
        </p:txBody>
      </p:sp>
      <p:pic>
        <p:nvPicPr>
          <p:cNvPr id="7" name="Picture 6">
            <a:extLst>
              <a:ext uri="{FF2B5EF4-FFF2-40B4-BE49-F238E27FC236}">
                <a16:creationId xmlns="" xmlns:a16="http://schemas.microsoft.com/office/drawing/2014/main" id="{8C2E293A-E431-480E-A4C4-3D1E3AECD933}"/>
              </a:ext>
            </a:extLst>
          </p:cNvPr>
          <p:cNvPicPr>
            <a:picLocks noChangeAspect="1"/>
          </p:cNvPicPr>
          <p:nvPr/>
        </p:nvPicPr>
        <p:blipFill>
          <a:blip r:embed="rId2"/>
          <a:stretch>
            <a:fillRect/>
          </a:stretch>
        </p:blipFill>
        <p:spPr>
          <a:xfrm>
            <a:off x="817934" y="2295664"/>
            <a:ext cx="6040421" cy="4013061"/>
          </a:xfrm>
          <a:prstGeom prst="rect">
            <a:avLst/>
          </a:prstGeom>
        </p:spPr>
      </p:pic>
      <p:sp>
        <p:nvSpPr>
          <p:cNvPr id="8" name="Rectangle 7">
            <a:extLst>
              <a:ext uri="{FF2B5EF4-FFF2-40B4-BE49-F238E27FC236}">
                <a16:creationId xmlns="" xmlns:a16="http://schemas.microsoft.com/office/drawing/2014/main" id="{91367650-C6A1-41AB-9A81-F0CD6EF1C659}"/>
              </a:ext>
            </a:extLst>
          </p:cNvPr>
          <p:cNvSpPr/>
          <p:nvPr/>
        </p:nvSpPr>
        <p:spPr>
          <a:xfrm>
            <a:off x="5333255" y="2082348"/>
            <a:ext cx="1902745"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a:solidFill>
                  <a:prstClr val="black"/>
                </a:solidFill>
              </a:rPr>
              <a:t>ΠΑΡΑΔΕΙΓΜΑ</a:t>
            </a:r>
            <a:endParaRPr lang="en-US" sz="1600" b="1" dirty="0">
              <a:solidFill>
                <a:prstClr val="black"/>
              </a:solidFill>
            </a:endParaRPr>
          </a:p>
        </p:txBody>
      </p:sp>
    </p:spTree>
    <p:extLst>
      <p:ext uri="{BB962C8B-B14F-4D97-AF65-F5344CB8AC3E}">
        <p14:creationId xmlns:p14="http://schemas.microsoft.com/office/powerpoint/2010/main" val="5026095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96A4412-421B-453A-97E6-825ACB55D348}"/>
              </a:ext>
            </a:extLst>
          </p:cNvPr>
          <p:cNvSpPr>
            <a:spLocks noGrp="1"/>
          </p:cNvSpPr>
          <p:nvPr>
            <p:ph type="title"/>
          </p:nvPr>
        </p:nvSpPr>
        <p:spPr/>
        <p:txBody>
          <a:bodyPr/>
          <a:lstStyle/>
          <a:p>
            <a:r>
              <a:rPr lang="en-US" b="1" dirty="0"/>
              <a:t>4. </a:t>
            </a:r>
            <a:r>
              <a:rPr lang="el-GR" b="1" dirty="0"/>
              <a:t>Εγκατάσταση και συντήρηση των δεξαμενών ΖΝΧ</a:t>
            </a:r>
            <a:endParaRPr lang="en-US" dirty="0"/>
          </a:p>
        </p:txBody>
      </p:sp>
      <p:sp>
        <p:nvSpPr>
          <p:cNvPr id="4" name="Rectangle 3">
            <a:extLst>
              <a:ext uri="{FF2B5EF4-FFF2-40B4-BE49-F238E27FC236}">
                <a16:creationId xmlns="" xmlns:a16="http://schemas.microsoft.com/office/drawing/2014/main" id="{878678BB-FB2E-419F-B56C-8CC14D44A664}"/>
              </a:ext>
            </a:extLst>
          </p:cNvPr>
          <p:cNvSpPr/>
          <p:nvPr/>
        </p:nvSpPr>
        <p:spPr>
          <a:xfrm>
            <a:off x="432916" y="1557000"/>
            <a:ext cx="5579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Παρουσίαση των γενικών εργασιών εγκατάστασης</a:t>
            </a:r>
            <a:endParaRPr lang="en-US" b="1" dirty="0">
              <a:solidFill>
                <a:prstClr val="black"/>
              </a:solidFill>
              <a:cs typeface="Arial" pitchFamily="34" charset="0"/>
            </a:endParaRPr>
          </a:p>
        </p:txBody>
      </p:sp>
      <p:sp>
        <p:nvSpPr>
          <p:cNvPr id="5" name="TextBox 4">
            <a:extLst>
              <a:ext uri="{FF2B5EF4-FFF2-40B4-BE49-F238E27FC236}">
                <a16:creationId xmlns="" xmlns:a16="http://schemas.microsoft.com/office/drawing/2014/main" id="{23BFE479-0FAA-4245-9AA9-BAA8A2235D6D}"/>
              </a:ext>
            </a:extLst>
          </p:cNvPr>
          <p:cNvSpPr txBox="1"/>
          <p:nvPr/>
        </p:nvSpPr>
        <p:spPr>
          <a:xfrm>
            <a:off x="709935" y="1926332"/>
            <a:ext cx="2880000" cy="338554"/>
          </a:xfrm>
          <a:prstGeom prst="rect">
            <a:avLst/>
          </a:prstGeom>
          <a:noFill/>
        </p:spPr>
        <p:txBody>
          <a:bodyPr wrap="square" rtlCol="0">
            <a:spAutoFit/>
          </a:bodyPr>
          <a:lstStyle/>
          <a:p>
            <a:pPr marL="285750" indent="-285750">
              <a:buFont typeface="Wingdings" panose="05000000000000000000" pitchFamily="2" charset="2"/>
              <a:buChar char="§"/>
            </a:pPr>
            <a:r>
              <a:rPr lang="el-GR" sz="1600" b="1" dirty="0"/>
              <a:t>ΕΡΓΑΣΙΕΣ ΕΓΚΑΤΑΣΤΑΣΗΣ</a:t>
            </a:r>
            <a:endParaRPr lang="en-US" sz="1600" dirty="0"/>
          </a:p>
        </p:txBody>
      </p:sp>
      <p:pic>
        <p:nvPicPr>
          <p:cNvPr id="7" name="Picture 6">
            <a:extLst>
              <a:ext uri="{FF2B5EF4-FFF2-40B4-BE49-F238E27FC236}">
                <a16:creationId xmlns="" xmlns:a16="http://schemas.microsoft.com/office/drawing/2014/main" id="{800F6590-B59F-4F92-8C59-3FB9D197A957}"/>
              </a:ext>
            </a:extLst>
          </p:cNvPr>
          <p:cNvPicPr>
            <a:picLocks noChangeAspect="1"/>
          </p:cNvPicPr>
          <p:nvPr/>
        </p:nvPicPr>
        <p:blipFill>
          <a:blip r:embed="rId2"/>
          <a:stretch>
            <a:fillRect/>
          </a:stretch>
        </p:blipFill>
        <p:spPr>
          <a:xfrm>
            <a:off x="755999" y="2205000"/>
            <a:ext cx="6001401" cy="4103725"/>
          </a:xfrm>
          <a:prstGeom prst="rect">
            <a:avLst/>
          </a:prstGeom>
        </p:spPr>
      </p:pic>
      <p:sp>
        <p:nvSpPr>
          <p:cNvPr id="8" name="TextBox 7">
            <a:extLst>
              <a:ext uri="{FF2B5EF4-FFF2-40B4-BE49-F238E27FC236}">
                <a16:creationId xmlns="" xmlns:a16="http://schemas.microsoft.com/office/drawing/2014/main" id="{98B0DB06-8AAB-4398-89DE-3E44416C74F1}"/>
              </a:ext>
            </a:extLst>
          </p:cNvPr>
          <p:cNvSpPr txBox="1"/>
          <p:nvPr/>
        </p:nvSpPr>
        <p:spPr>
          <a:xfrm>
            <a:off x="6730090" y="2056676"/>
            <a:ext cx="2449910" cy="2062103"/>
          </a:xfrm>
          <a:prstGeom prst="rect">
            <a:avLst/>
          </a:prstGeom>
          <a:noFill/>
        </p:spPr>
        <p:txBody>
          <a:bodyPr wrap="square" rtlCol="0">
            <a:spAutoFit/>
          </a:bodyPr>
          <a:lstStyle/>
          <a:p>
            <a:pPr marL="285750" indent="-285750">
              <a:buFont typeface="Calibri" panose="020F0502020204030204" pitchFamily="34" charset="0"/>
              <a:buChar char="‒"/>
            </a:pPr>
            <a:r>
              <a:rPr lang="el-GR" sz="1600" dirty="0"/>
              <a:t>Κάποια ηλεκτρολογικά υλικά, όπως η αντίσταση ή τα </a:t>
            </a:r>
            <a:r>
              <a:rPr lang="el-GR" sz="1600" dirty="0" smtClean="0"/>
              <a:t>θερμίστορ </a:t>
            </a:r>
            <a:r>
              <a:rPr lang="el-GR" sz="1600" dirty="0"/>
              <a:t>είναι προαιρετικά και πρέπει να εγκατασταθούν στη δεξαμενή και να συνδεθούν κατάλληλα. </a:t>
            </a:r>
            <a:endParaRPr lang="en-US" sz="1600" dirty="0"/>
          </a:p>
        </p:txBody>
      </p:sp>
      <p:sp>
        <p:nvSpPr>
          <p:cNvPr id="9" name="Rectangle 8">
            <a:extLst>
              <a:ext uri="{FF2B5EF4-FFF2-40B4-BE49-F238E27FC236}">
                <a16:creationId xmlns="" xmlns:a16="http://schemas.microsoft.com/office/drawing/2014/main" id="{BE385C9E-B808-4647-A2B2-310C12A9D3F2}"/>
              </a:ext>
            </a:extLst>
          </p:cNvPr>
          <p:cNvSpPr/>
          <p:nvPr/>
        </p:nvSpPr>
        <p:spPr>
          <a:xfrm>
            <a:off x="5220000" y="2061000"/>
            <a:ext cx="165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a:solidFill>
                  <a:prstClr val="black"/>
                </a:solidFill>
              </a:rPr>
              <a:t>ΠΑΡΑΔΕΙΓΜΑ</a:t>
            </a:r>
            <a:endParaRPr lang="en-US" sz="1600" b="1" dirty="0">
              <a:solidFill>
                <a:prstClr val="black"/>
              </a:solidFill>
            </a:endParaRPr>
          </a:p>
        </p:txBody>
      </p:sp>
      <p:pic>
        <p:nvPicPr>
          <p:cNvPr id="10" name="Picture 9">
            <a:extLst>
              <a:ext uri="{FF2B5EF4-FFF2-40B4-BE49-F238E27FC236}">
                <a16:creationId xmlns="" xmlns:a16="http://schemas.microsoft.com/office/drawing/2014/main" id="{1B97C681-7CB3-423D-BA19-C451679B3149}"/>
              </a:ext>
            </a:extLst>
          </p:cNvPr>
          <p:cNvPicPr>
            <a:picLocks noChangeAspect="1"/>
          </p:cNvPicPr>
          <p:nvPr/>
        </p:nvPicPr>
        <p:blipFill rotWithShape="1">
          <a:blip r:embed="rId3"/>
          <a:srcRect l="3564" t="3655" r="2503" b="4980"/>
          <a:stretch/>
        </p:blipFill>
        <p:spPr>
          <a:xfrm>
            <a:off x="6803465" y="4365000"/>
            <a:ext cx="1883336" cy="1800000"/>
          </a:xfrm>
          <a:prstGeom prst="rect">
            <a:avLst/>
          </a:prstGeom>
          <a:ln>
            <a:solidFill>
              <a:schemeClr val="tx1"/>
            </a:solidFill>
          </a:ln>
        </p:spPr>
      </p:pic>
    </p:spTree>
    <p:extLst>
      <p:ext uri="{BB962C8B-B14F-4D97-AF65-F5344CB8AC3E}">
        <p14:creationId xmlns:p14="http://schemas.microsoft.com/office/powerpoint/2010/main" val="25728756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7DDD17-F3FE-44D3-9A8C-CA1B92403FF3}"/>
              </a:ext>
            </a:extLst>
          </p:cNvPr>
          <p:cNvSpPr>
            <a:spLocks noGrp="1"/>
          </p:cNvSpPr>
          <p:nvPr>
            <p:ph type="title"/>
          </p:nvPr>
        </p:nvSpPr>
        <p:spPr/>
        <p:txBody>
          <a:bodyPr/>
          <a:lstStyle/>
          <a:p>
            <a:r>
              <a:rPr lang="en-US" b="1" dirty="0"/>
              <a:t>4. </a:t>
            </a:r>
            <a:r>
              <a:rPr lang="el-GR" b="1" dirty="0"/>
              <a:t>Εγκατάσταση και συντήρηση των δεξαμενών ΖΝΧ</a:t>
            </a:r>
            <a:endParaRPr lang="en-US" dirty="0"/>
          </a:p>
        </p:txBody>
      </p:sp>
      <p:sp>
        <p:nvSpPr>
          <p:cNvPr id="4" name="Rectangle 3">
            <a:extLst>
              <a:ext uri="{FF2B5EF4-FFF2-40B4-BE49-F238E27FC236}">
                <a16:creationId xmlns="" xmlns:a16="http://schemas.microsoft.com/office/drawing/2014/main" id="{504423D7-0A27-4303-93CA-09A65469187D}"/>
              </a:ext>
            </a:extLst>
          </p:cNvPr>
          <p:cNvSpPr/>
          <p:nvPr/>
        </p:nvSpPr>
        <p:spPr>
          <a:xfrm>
            <a:off x="432916" y="1557000"/>
            <a:ext cx="5651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Παρουσίαση των γενικών εργασιών εγκατάστασης</a:t>
            </a:r>
            <a:endParaRPr lang="en-US" b="1" dirty="0">
              <a:solidFill>
                <a:prstClr val="black"/>
              </a:solidFill>
              <a:cs typeface="Arial" pitchFamily="34" charset="0"/>
            </a:endParaRPr>
          </a:p>
        </p:txBody>
      </p:sp>
      <p:sp>
        <p:nvSpPr>
          <p:cNvPr id="5" name="TextBox 4">
            <a:extLst>
              <a:ext uri="{FF2B5EF4-FFF2-40B4-BE49-F238E27FC236}">
                <a16:creationId xmlns="" xmlns:a16="http://schemas.microsoft.com/office/drawing/2014/main" id="{19A5DE9E-CB3C-41CE-A4B3-6709E5973D2B}"/>
              </a:ext>
            </a:extLst>
          </p:cNvPr>
          <p:cNvSpPr txBox="1"/>
          <p:nvPr/>
        </p:nvSpPr>
        <p:spPr>
          <a:xfrm>
            <a:off x="709935" y="1926332"/>
            <a:ext cx="2880000" cy="338554"/>
          </a:xfrm>
          <a:prstGeom prst="rect">
            <a:avLst/>
          </a:prstGeom>
          <a:noFill/>
        </p:spPr>
        <p:txBody>
          <a:bodyPr wrap="square" rtlCol="0">
            <a:spAutoFit/>
          </a:bodyPr>
          <a:lstStyle/>
          <a:p>
            <a:pPr marL="285750" indent="-285750">
              <a:buFont typeface="Wingdings" panose="05000000000000000000" pitchFamily="2" charset="2"/>
              <a:buChar char="§"/>
            </a:pPr>
            <a:r>
              <a:rPr lang="el-GR" sz="1600" b="1" dirty="0"/>
              <a:t>ΕΡΓΑΣΙΕΣ ΛΕΙΤΟΥΡΓΙΑΣ</a:t>
            </a:r>
            <a:endParaRPr lang="en-US" sz="1600" dirty="0"/>
          </a:p>
        </p:txBody>
      </p:sp>
      <p:pic>
        <p:nvPicPr>
          <p:cNvPr id="6" name="Picture 5">
            <a:extLst>
              <a:ext uri="{FF2B5EF4-FFF2-40B4-BE49-F238E27FC236}">
                <a16:creationId xmlns="" xmlns:a16="http://schemas.microsoft.com/office/drawing/2014/main" id="{97066381-5E9B-4E63-9BC8-4F70FCE409E7}"/>
              </a:ext>
            </a:extLst>
          </p:cNvPr>
          <p:cNvPicPr>
            <a:picLocks noChangeAspect="1"/>
          </p:cNvPicPr>
          <p:nvPr/>
        </p:nvPicPr>
        <p:blipFill>
          <a:blip r:embed="rId2"/>
          <a:stretch>
            <a:fillRect/>
          </a:stretch>
        </p:blipFill>
        <p:spPr>
          <a:xfrm>
            <a:off x="806954" y="2270580"/>
            <a:ext cx="6120000" cy="4032062"/>
          </a:xfrm>
          <a:prstGeom prst="rect">
            <a:avLst/>
          </a:prstGeom>
        </p:spPr>
      </p:pic>
      <p:sp>
        <p:nvSpPr>
          <p:cNvPr id="7" name="Rectangle 6">
            <a:extLst>
              <a:ext uri="{FF2B5EF4-FFF2-40B4-BE49-F238E27FC236}">
                <a16:creationId xmlns="" xmlns:a16="http://schemas.microsoft.com/office/drawing/2014/main" id="{CB237EDF-1218-4C17-81C8-FA011CC9642E}"/>
              </a:ext>
            </a:extLst>
          </p:cNvPr>
          <p:cNvSpPr/>
          <p:nvPr/>
        </p:nvSpPr>
        <p:spPr>
          <a:xfrm>
            <a:off x="5333255" y="2095609"/>
            <a:ext cx="1690717"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a:solidFill>
                  <a:prstClr val="black"/>
                </a:solidFill>
              </a:rPr>
              <a:t>ΠΑΡΑΔΕΙΓΜΑ</a:t>
            </a:r>
            <a:endParaRPr lang="en-US" sz="1600" b="1" dirty="0">
              <a:solidFill>
                <a:prstClr val="black"/>
              </a:solidFill>
            </a:endParaRPr>
          </a:p>
        </p:txBody>
      </p:sp>
      <p:sp>
        <p:nvSpPr>
          <p:cNvPr id="8" name="TextBox 7">
            <a:extLst>
              <a:ext uri="{FF2B5EF4-FFF2-40B4-BE49-F238E27FC236}">
                <a16:creationId xmlns="" xmlns:a16="http://schemas.microsoft.com/office/drawing/2014/main" id="{7CD6BB37-0FF3-4166-B665-D8DDD2C61122}"/>
              </a:ext>
            </a:extLst>
          </p:cNvPr>
          <p:cNvSpPr txBox="1"/>
          <p:nvPr/>
        </p:nvSpPr>
        <p:spPr>
          <a:xfrm>
            <a:off x="6804000" y="2133000"/>
            <a:ext cx="2340000" cy="1815882"/>
          </a:xfrm>
          <a:prstGeom prst="rect">
            <a:avLst/>
          </a:prstGeom>
          <a:noFill/>
        </p:spPr>
        <p:txBody>
          <a:bodyPr wrap="square" rtlCol="0">
            <a:spAutoFit/>
          </a:bodyPr>
          <a:lstStyle/>
          <a:p>
            <a:pPr marL="285750" indent="-285750">
              <a:buFont typeface="Calibri" panose="020F0502020204030204" pitchFamily="34" charset="0"/>
              <a:buChar char="‒"/>
            </a:pPr>
            <a:r>
              <a:rPr lang="el-GR" sz="1600" b="1" dirty="0"/>
              <a:t>Εκκίνηση συστήματος. </a:t>
            </a:r>
            <a:r>
              <a:rPr lang="el-GR" sz="1600" dirty="0"/>
              <a:t>Μόλις το σύστημα ελεγχθεί όλες οι άλλες εργασίες μπορούν να ολοκληρωθούν. </a:t>
            </a:r>
            <a:r>
              <a:rPr lang="el-GR" sz="1600" dirty="0" err="1"/>
              <a:t>Π.χ</a:t>
            </a:r>
            <a:r>
              <a:rPr lang="el-GR" sz="1600" dirty="0"/>
              <a:t> μονώσεις</a:t>
            </a:r>
            <a:endParaRPr lang="en-US" sz="1600" dirty="0"/>
          </a:p>
        </p:txBody>
      </p:sp>
      <p:pic>
        <p:nvPicPr>
          <p:cNvPr id="9" name="Picture 8">
            <a:extLst>
              <a:ext uri="{FF2B5EF4-FFF2-40B4-BE49-F238E27FC236}">
                <a16:creationId xmlns="" xmlns:a16="http://schemas.microsoft.com/office/drawing/2014/main" id="{67C686E3-6838-456B-A39D-19CE77776020}"/>
              </a:ext>
            </a:extLst>
          </p:cNvPr>
          <p:cNvPicPr>
            <a:picLocks noChangeAspect="1"/>
          </p:cNvPicPr>
          <p:nvPr/>
        </p:nvPicPr>
        <p:blipFill>
          <a:blip r:embed="rId3"/>
          <a:stretch>
            <a:fillRect/>
          </a:stretch>
        </p:blipFill>
        <p:spPr>
          <a:xfrm>
            <a:off x="6222488" y="4221000"/>
            <a:ext cx="2464312" cy="1953149"/>
          </a:xfrm>
          <a:prstGeom prst="rect">
            <a:avLst/>
          </a:prstGeom>
        </p:spPr>
      </p:pic>
    </p:spTree>
    <p:extLst>
      <p:ext uri="{BB962C8B-B14F-4D97-AF65-F5344CB8AC3E}">
        <p14:creationId xmlns:p14="http://schemas.microsoft.com/office/powerpoint/2010/main" val="3079412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4A98B-AC07-4C51-B40E-5D6C8BD8E7A9}"/>
              </a:ext>
            </a:extLst>
          </p:cNvPr>
          <p:cNvSpPr>
            <a:spLocks noGrp="1"/>
          </p:cNvSpPr>
          <p:nvPr>
            <p:ph type="title"/>
          </p:nvPr>
        </p:nvSpPr>
        <p:spPr/>
        <p:txBody>
          <a:bodyPr/>
          <a:lstStyle/>
          <a:p>
            <a:r>
              <a:rPr lang="en-US" b="1" dirty="0"/>
              <a:t>4. </a:t>
            </a:r>
            <a:r>
              <a:rPr lang="el-GR" b="1" dirty="0"/>
              <a:t>Εγκατάσταση και συντήρηση των δεξαμενών ΖΝΧ</a:t>
            </a:r>
            <a:endParaRPr lang="en-US" dirty="0"/>
          </a:p>
        </p:txBody>
      </p:sp>
      <p:sp>
        <p:nvSpPr>
          <p:cNvPr id="4" name="Rectangle 3">
            <a:extLst>
              <a:ext uri="{FF2B5EF4-FFF2-40B4-BE49-F238E27FC236}">
                <a16:creationId xmlns="" xmlns:a16="http://schemas.microsoft.com/office/drawing/2014/main" id="{CB65AE25-7216-4EE4-8672-47344D42942D}"/>
              </a:ext>
            </a:extLst>
          </p:cNvPr>
          <p:cNvSpPr/>
          <p:nvPr/>
        </p:nvSpPr>
        <p:spPr>
          <a:xfrm>
            <a:off x="432916" y="1557000"/>
            <a:ext cx="5579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Παρουσίαση των γενικών εργασιών εγκατάστασης</a:t>
            </a:r>
            <a:endParaRPr lang="en-US" b="1" dirty="0">
              <a:solidFill>
                <a:prstClr val="black"/>
              </a:solidFill>
              <a:cs typeface="Arial" pitchFamily="34" charset="0"/>
            </a:endParaRPr>
          </a:p>
        </p:txBody>
      </p:sp>
      <p:sp>
        <p:nvSpPr>
          <p:cNvPr id="5" name="TextBox 4">
            <a:extLst>
              <a:ext uri="{FF2B5EF4-FFF2-40B4-BE49-F238E27FC236}">
                <a16:creationId xmlns="" xmlns:a16="http://schemas.microsoft.com/office/drawing/2014/main" id="{AEABAE77-DDDC-4929-820D-9ACC043F684C}"/>
              </a:ext>
            </a:extLst>
          </p:cNvPr>
          <p:cNvSpPr txBox="1"/>
          <p:nvPr/>
        </p:nvSpPr>
        <p:spPr>
          <a:xfrm>
            <a:off x="709935" y="1926332"/>
            <a:ext cx="2494065" cy="338554"/>
          </a:xfrm>
          <a:prstGeom prst="rect">
            <a:avLst/>
          </a:prstGeom>
          <a:noFill/>
        </p:spPr>
        <p:txBody>
          <a:bodyPr wrap="square" rtlCol="0">
            <a:spAutoFit/>
          </a:bodyPr>
          <a:lstStyle/>
          <a:p>
            <a:pPr marL="285750" indent="-285750">
              <a:buFont typeface="Wingdings" panose="05000000000000000000" pitchFamily="2" charset="2"/>
              <a:buChar char="§"/>
            </a:pPr>
            <a:r>
              <a:rPr lang="el-GR" sz="1600" b="1" dirty="0"/>
              <a:t>ΕΡΓΑΣΙΕΣ ΣΥΝΤΗΡΗΣΗΣ</a:t>
            </a:r>
            <a:endParaRPr lang="en-US" sz="1600" dirty="0"/>
          </a:p>
        </p:txBody>
      </p:sp>
      <p:pic>
        <p:nvPicPr>
          <p:cNvPr id="6" name="Picture 5">
            <a:extLst>
              <a:ext uri="{FF2B5EF4-FFF2-40B4-BE49-F238E27FC236}">
                <a16:creationId xmlns="" xmlns:a16="http://schemas.microsoft.com/office/drawing/2014/main" id="{0ED02DD1-ECB9-46C9-9B18-D8794D601884}"/>
              </a:ext>
            </a:extLst>
          </p:cNvPr>
          <p:cNvPicPr>
            <a:picLocks noChangeAspect="1"/>
          </p:cNvPicPr>
          <p:nvPr/>
        </p:nvPicPr>
        <p:blipFill>
          <a:blip r:embed="rId2"/>
          <a:stretch>
            <a:fillRect/>
          </a:stretch>
        </p:blipFill>
        <p:spPr>
          <a:xfrm>
            <a:off x="1044000" y="2277000"/>
            <a:ext cx="5976000" cy="3985755"/>
          </a:xfrm>
          <a:prstGeom prst="rect">
            <a:avLst/>
          </a:prstGeom>
        </p:spPr>
      </p:pic>
      <p:sp>
        <p:nvSpPr>
          <p:cNvPr id="7" name="Rectangle 6">
            <a:extLst>
              <a:ext uri="{FF2B5EF4-FFF2-40B4-BE49-F238E27FC236}">
                <a16:creationId xmlns="" xmlns:a16="http://schemas.microsoft.com/office/drawing/2014/main" id="{DFC2ACD8-892D-430E-97C9-4EF576BBFBBA}"/>
              </a:ext>
            </a:extLst>
          </p:cNvPr>
          <p:cNvSpPr/>
          <p:nvPr/>
        </p:nvSpPr>
        <p:spPr>
          <a:xfrm>
            <a:off x="6300000" y="2061000"/>
            <a:ext cx="1728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a:solidFill>
                  <a:prstClr val="black"/>
                </a:solidFill>
              </a:rPr>
              <a:t>ΠΑΡΑΔΕΙΓΜΑ</a:t>
            </a:r>
            <a:endParaRPr lang="en-US" sz="1600" b="1" dirty="0">
              <a:solidFill>
                <a:prstClr val="black"/>
              </a:solidFill>
            </a:endParaRPr>
          </a:p>
        </p:txBody>
      </p:sp>
      <p:sp>
        <p:nvSpPr>
          <p:cNvPr id="8" name="TextBox 7">
            <a:extLst>
              <a:ext uri="{FF2B5EF4-FFF2-40B4-BE49-F238E27FC236}">
                <a16:creationId xmlns="" xmlns:a16="http://schemas.microsoft.com/office/drawing/2014/main" id="{5E1247A6-9941-4526-A91D-C5345083F5A0}"/>
              </a:ext>
            </a:extLst>
          </p:cNvPr>
          <p:cNvSpPr txBox="1"/>
          <p:nvPr/>
        </p:nvSpPr>
        <p:spPr>
          <a:xfrm>
            <a:off x="7092000" y="2493000"/>
            <a:ext cx="1800000" cy="2308324"/>
          </a:xfrm>
          <a:prstGeom prst="rect">
            <a:avLst/>
          </a:prstGeom>
          <a:noFill/>
        </p:spPr>
        <p:txBody>
          <a:bodyPr wrap="square" rtlCol="0">
            <a:spAutoFit/>
          </a:bodyPr>
          <a:lstStyle/>
          <a:p>
            <a:pPr marL="285750" indent="-285750">
              <a:buFont typeface="Calibri" panose="020F0502020204030204" pitchFamily="34" charset="0"/>
              <a:buChar char="‒"/>
            </a:pPr>
            <a:r>
              <a:rPr lang="el-GR" sz="1600" b="1" dirty="0"/>
              <a:t>Περιοδική συντήρηση</a:t>
            </a:r>
            <a:r>
              <a:rPr lang="en-US" sz="1600" dirty="0"/>
              <a:t>. </a:t>
            </a:r>
            <a:endParaRPr lang="el-GR" sz="1600" dirty="0"/>
          </a:p>
          <a:p>
            <a:r>
              <a:rPr lang="el-GR" sz="1600" dirty="0"/>
              <a:t>Ο ιδιοκτήτης πρέπει να κανονίσει απλές  επιθεωρήσεις και συντηρήσεις από κατάλληλο προσωπικό .</a:t>
            </a:r>
            <a:endParaRPr lang="en-US" sz="1600" dirty="0"/>
          </a:p>
        </p:txBody>
      </p:sp>
    </p:spTree>
    <p:extLst>
      <p:ext uri="{BB962C8B-B14F-4D97-AF65-F5344CB8AC3E}">
        <p14:creationId xmlns:p14="http://schemas.microsoft.com/office/powerpoint/2010/main" val="30094636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88FFF9-87B5-44EF-83A1-DEB9D599D811}"/>
              </a:ext>
            </a:extLst>
          </p:cNvPr>
          <p:cNvSpPr>
            <a:spLocks noGrp="1"/>
          </p:cNvSpPr>
          <p:nvPr>
            <p:ph type="title"/>
          </p:nvPr>
        </p:nvSpPr>
        <p:spPr/>
        <p:txBody>
          <a:bodyPr/>
          <a:lstStyle/>
          <a:p>
            <a:r>
              <a:rPr lang="en-US" b="1" dirty="0"/>
              <a:t>4. </a:t>
            </a:r>
            <a:r>
              <a:rPr lang="el-GR" b="1" dirty="0"/>
              <a:t>Εγκατάσταση και συντήρηση των δεξαμενών ΖΝΧ</a:t>
            </a:r>
            <a:endParaRPr lang="en-US" dirty="0"/>
          </a:p>
        </p:txBody>
      </p:sp>
      <p:sp>
        <p:nvSpPr>
          <p:cNvPr id="4" name="Rectangle 3">
            <a:extLst>
              <a:ext uri="{FF2B5EF4-FFF2-40B4-BE49-F238E27FC236}">
                <a16:creationId xmlns="" xmlns:a16="http://schemas.microsoft.com/office/drawing/2014/main" id="{22A4800F-734F-4063-A1F8-F2C30BDA6122}"/>
              </a:ext>
            </a:extLst>
          </p:cNvPr>
          <p:cNvSpPr/>
          <p:nvPr/>
        </p:nvSpPr>
        <p:spPr>
          <a:xfrm>
            <a:off x="432916" y="1557000"/>
            <a:ext cx="6371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Παρουσίαση των γενικών εργασιών εγκατάστασης</a:t>
            </a:r>
            <a:endParaRPr lang="en-US" b="1" dirty="0">
              <a:solidFill>
                <a:prstClr val="black"/>
              </a:solidFill>
              <a:cs typeface="Arial" pitchFamily="34" charset="0"/>
            </a:endParaRPr>
          </a:p>
        </p:txBody>
      </p:sp>
      <p:sp>
        <p:nvSpPr>
          <p:cNvPr id="5" name="TextBox 4">
            <a:extLst>
              <a:ext uri="{FF2B5EF4-FFF2-40B4-BE49-F238E27FC236}">
                <a16:creationId xmlns="" xmlns:a16="http://schemas.microsoft.com/office/drawing/2014/main" id="{EEF9DBB5-BD67-45B4-ACA5-091DC5145956}"/>
              </a:ext>
            </a:extLst>
          </p:cNvPr>
          <p:cNvSpPr txBox="1"/>
          <p:nvPr/>
        </p:nvSpPr>
        <p:spPr>
          <a:xfrm>
            <a:off x="709935" y="1926332"/>
            <a:ext cx="2494065" cy="338554"/>
          </a:xfrm>
          <a:prstGeom prst="rect">
            <a:avLst/>
          </a:prstGeom>
          <a:noFill/>
        </p:spPr>
        <p:txBody>
          <a:bodyPr wrap="square" rtlCol="0">
            <a:spAutoFit/>
          </a:bodyPr>
          <a:lstStyle/>
          <a:p>
            <a:pPr marL="285750" indent="-285750">
              <a:buFont typeface="Wingdings" panose="05000000000000000000" pitchFamily="2" charset="2"/>
              <a:buChar char="§"/>
            </a:pPr>
            <a:r>
              <a:rPr lang="el-GR" sz="1600" b="1" dirty="0"/>
              <a:t>ΕΡΓΑΣΙΕΣ ΣΥΝΤΗΡΗΣΗΣ</a:t>
            </a:r>
            <a:endParaRPr lang="en-US" sz="1600" dirty="0"/>
          </a:p>
        </p:txBody>
      </p:sp>
      <p:pic>
        <p:nvPicPr>
          <p:cNvPr id="6" name="Picture 5">
            <a:extLst>
              <a:ext uri="{FF2B5EF4-FFF2-40B4-BE49-F238E27FC236}">
                <a16:creationId xmlns="" xmlns:a16="http://schemas.microsoft.com/office/drawing/2014/main" id="{0FD5A7E0-46E2-4EC5-9745-912D48943E6D}"/>
              </a:ext>
            </a:extLst>
          </p:cNvPr>
          <p:cNvPicPr>
            <a:picLocks noChangeAspect="1"/>
          </p:cNvPicPr>
          <p:nvPr/>
        </p:nvPicPr>
        <p:blipFill>
          <a:blip r:embed="rId2"/>
          <a:stretch>
            <a:fillRect/>
          </a:stretch>
        </p:blipFill>
        <p:spPr>
          <a:xfrm>
            <a:off x="828000" y="2264886"/>
            <a:ext cx="6311537" cy="4086418"/>
          </a:xfrm>
          <a:prstGeom prst="rect">
            <a:avLst/>
          </a:prstGeom>
        </p:spPr>
      </p:pic>
      <p:sp>
        <p:nvSpPr>
          <p:cNvPr id="7" name="Rectangle 6">
            <a:extLst>
              <a:ext uri="{FF2B5EF4-FFF2-40B4-BE49-F238E27FC236}">
                <a16:creationId xmlns="" xmlns:a16="http://schemas.microsoft.com/office/drawing/2014/main" id="{B083C600-23D6-45C5-B62C-9523FD60E647}"/>
              </a:ext>
            </a:extLst>
          </p:cNvPr>
          <p:cNvSpPr/>
          <p:nvPr/>
        </p:nvSpPr>
        <p:spPr>
          <a:xfrm>
            <a:off x="3636000" y="2189311"/>
            <a:ext cx="1872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a:solidFill>
                  <a:prstClr val="black"/>
                </a:solidFill>
              </a:rPr>
              <a:t>ΠΑΡΑΔΕΙΓΜΑ</a:t>
            </a:r>
            <a:endParaRPr lang="en-US" sz="1600" b="1" dirty="0">
              <a:solidFill>
                <a:prstClr val="black"/>
              </a:solidFill>
            </a:endParaRPr>
          </a:p>
        </p:txBody>
      </p:sp>
      <p:sp>
        <p:nvSpPr>
          <p:cNvPr id="8" name="TextBox 7">
            <a:extLst>
              <a:ext uri="{FF2B5EF4-FFF2-40B4-BE49-F238E27FC236}">
                <a16:creationId xmlns="" xmlns:a16="http://schemas.microsoft.com/office/drawing/2014/main" id="{FFF088BF-44A2-4A1A-9146-0C7217E3A987}"/>
              </a:ext>
            </a:extLst>
          </p:cNvPr>
          <p:cNvSpPr txBox="1"/>
          <p:nvPr/>
        </p:nvSpPr>
        <p:spPr>
          <a:xfrm>
            <a:off x="7020000" y="2307348"/>
            <a:ext cx="1872000" cy="2062103"/>
          </a:xfrm>
          <a:prstGeom prst="rect">
            <a:avLst/>
          </a:prstGeom>
          <a:noFill/>
        </p:spPr>
        <p:txBody>
          <a:bodyPr wrap="square" rtlCol="0">
            <a:spAutoFit/>
          </a:bodyPr>
          <a:lstStyle/>
          <a:p>
            <a:pPr marL="285750" indent="-285750">
              <a:buFont typeface="Calibri" panose="020F0502020204030204" pitchFamily="34" charset="0"/>
              <a:buChar char="‒"/>
            </a:pPr>
            <a:r>
              <a:rPr lang="el-GR" sz="1600" b="1" dirty="0"/>
              <a:t>Επισκευή</a:t>
            </a:r>
          </a:p>
          <a:p>
            <a:r>
              <a:rPr lang="el-GR" sz="1600" dirty="0"/>
              <a:t>Οι κατασκευαστές παρέχουν οδηγού επίλυσης προβλημάτων και προσωπικό για τη διάγνωση και την επισκευή.</a:t>
            </a:r>
            <a:r>
              <a:rPr lang="en-US" sz="1600" dirty="0"/>
              <a:t> </a:t>
            </a:r>
          </a:p>
        </p:txBody>
      </p:sp>
    </p:spTree>
    <p:extLst>
      <p:ext uri="{BB962C8B-B14F-4D97-AF65-F5344CB8AC3E}">
        <p14:creationId xmlns:p14="http://schemas.microsoft.com/office/powerpoint/2010/main" val="9619400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78F6048-20D7-4D70-A5A1-84AFC1321F8C}"/>
              </a:ext>
            </a:extLst>
          </p:cNvPr>
          <p:cNvSpPr>
            <a:spLocks noGrp="1"/>
          </p:cNvSpPr>
          <p:nvPr>
            <p:ph type="title"/>
          </p:nvPr>
        </p:nvSpPr>
        <p:spPr/>
        <p:txBody>
          <a:bodyPr/>
          <a:lstStyle/>
          <a:p>
            <a:r>
              <a:rPr lang="el-GR" dirty="0"/>
              <a:t>Π</a:t>
            </a:r>
            <a:r>
              <a:rPr lang="el-GR" dirty="0" smtClean="0"/>
              <a:t>ερίληψη</a:t>
            </a:r>
            <a:endParaRPr lang="en-US" dirty="0"/>
          </a:p>
        </p:txBody>
      </p:sp>
      <p:sp>
        <p:nvSpPr>
          <p:cNvPr id="4" name="Rectangle 3">
            <a:extLst>
              <a:ext uri="{FF2B5EF4-FFF2-40B4-BE49-F238E27FC236}">
                <a16:creationId xmlns="" xmlns:a16="http://schemas.microsoft.com/office/drawing/2014/main" id="{5310692E-D7C3-4575-BFCC-808543D777F4}"/>
              </a:ext>
            </a:extLst>
          </p:cNvPr>
          <p:cNvSpPr/>
          <p:nvPr/>
        </p:nvSpPr>
        <p:spPr>
          <a:xfrm>
            <a:off x="396000" y="1413000"/>
            <a:ext cx="8099084" cy="369332"/>
          </a:xfrm>
          <a:prstGeom prst="rect">
            <a:avLst/>
          </a:prstGeom>
        </p:spPr>
        <p:txBody>
          <a:bodyPr wrap="square">
            <a:spAutoFit/>
          </a:bodyPr>
          <a:lstStyle/>
          <a:p>
            <a:r>
              <a:rPr lang="el-GR" dirty="0">
                <a:solidFill>
                  <a:prstClr val="black"/>
                </a:solidFill>
                <a:cs typeface="Arial" pitchFamily="34" charset="0"/>
              </a:rPr>
              <a:t>Αυτές είναι οι σημαντικές ιδέες που παρουσιάστηκαν στην ενότητα:</a:t>
            </a:r>
            <a:endParaRPr lang="en-US" dirty="0">
              <a:solidFill>
                <a:prstClr val="black"/>
              </a:solidFill>
              <a:cs typeface="Arial" pitchFamily="34" charset="0"/>
            </a:endParaRPr>
          </a:p>
        </p:txBody>
      </p:sp>
      <p:sp>
        <p:nvSpPr>
          <p:cNvPr id="5" name="TextBox 4">
            <a:extLst>
              <a:ext uri="{FF2B5EF4-FFF2-40B4-BE49-F238E27FC236}">
                <a16:creationId xmlns="" xmlns:a16="http://schemas.microsoft.com/office/drawing/2014/main" id="{CB4C656A-31F1-41E5-9BAE-66CBF8ADCE60}"/>
              </a:ext>
            </a:extLst>
          </p:cNvPr>
          <p:cNvSpPr txBox="1"/>
          <p:nvPr/>
        </p:nvSpPr>
        <p:spPr>
          <a:xfrm>
            <a:off x="108000" y="1701000"/>
            <a:ext cx="9033424" cy="4401205"/>
          </a:xfrm>
          <a:prstGeom prst="rect">
            <a:avLst/>
          </a:prstGeom>
          <a:noFill/>
        </p:spPr>
        <p:txBody>
          <a:bodyPr wrap="square" rtlCol="0">
            <a:spAutoFit/>
          </a:bodyPr>
          <a:lstStyle/>
          <a:p>
            <a:pPr marL="285750" indent="-285750">
              <a:buFont typeface="Wingdings" panose="05000000000000000000" pitchFamily="2" charset="2"/>
              <a:buChar char="§"/>
            </a:pPr>
            <a:r>
              <a:rPr lang="el-GR" sz="1400" dirty="0"/>
              <a:t>Ηλιακές δεξαμενές αποθήκευσης ζεστού νερού</a:t>
            </a:r>
            <a:r>
              <a:rPr lang="en-US" sz="1400" dirty="0"/>
              <a:t>:</a:t>
            </a:r>
          </a:p>
          <a:p>
            <a:pPr marL="742950" lvl="1" indent="-285750">
              <a:buFont typeface="Calibri" panose="020F0502020204030204" pitchFamily="34" charset="0"/>
              <a:buChar char="‒"/>
            </a:pPr>
            <a:r>
              <a:rPr lang="el-GR" sz="1400" dirty="0"/>
              <a:t>Παρέχουν ένα τρόπο αποθήκευσης της ηλιακής θερμικής ενέργειας, διασφαλίζοντας την διαθεσιμότητα της όταν χρειάζεται.   </a:t>
            </a:r>
            <a:endParaRPr lang="en-US" sz="1400" dirty="0"/>
          </a:p>
          <a:p>
            <a:pPr marL="742950" lvl="1" indent="-285750">
              <a:buFont typeface="Calibri" panose="020F0502020204030204" pitchFamily="34" charset="0"/>
              <a:buChar char="‒"/>
            </a:pPr>
            <a:r>
              <a:rPr lang="el-GR" sz="1400" dirty="0"/>
              <a:t>Λειτουργούν κατά βάση σύμφωνα με τη φυσική θερμική διαστρωμάτωση του νερού.</a:t>
            </a:r>
            <a:endParaRPr lang="en-US" sz="1400" dirty="0"/>
          </a:p>
          <a:p>
            <a:pPr marL="742950" lvl="1" indent="-285750">
              <a:buFont typeface="Calibri" panose="020F0502020204030204" pitchFamily="34" charset="0"/>
              <a:buChar char="‒"/>
            </a:pPr>
            <a:r>
              <a:rPr lang="el-GR" sz="1400" dirty="0"/>
              <a:t>Επίσης</a:t>
            </a:r>
            <a:r>
              <a:rPr lang="en-US" sz="1400" dirty="0"/>
              <a:t>, </a:t>
            </a:r>
            <a:r>
              <a:rPr lang="el-GR" sz="1400" dirty="0"/>
              <a:t>σχεδιάζονται με αντοχή στη θερμοκρασία, τις πιέσεις , τη διάβρωση και τις απώλειες θέρμανσης.</a:t>
            </a:r>
            <a:endParaRPr lang="en-US" sz="1400" dirty="0"/>
          </a:p>
          <a:p>
            <a:pPr marL="742950" lvl="1" indent="-285750">
              <a:buFont typeface="Calibri" panose="020F0502020204030204" pitchFamily="34" charset="0"/>
              <a:buChar char="‒"/>
            </a:pPr>
            <a:r>
              <a:rPr lang="el-GR" sz="1400" dirty="0"/>
              <a:t>Ταξινομούνται βάσει του πως τροφοδοτούνται το κρύο νερού</a:t>
            </a:r>
            <a:r>
              <a:rPr lang="en-US" sz="1400" dirty="0"/>
              <a:t>:</a:t>
            </a:r>
          </a:p>
          <a:p>
            <a:pPr marL="1200150" lvl="2" indent="-285750">
              <a:buFont typeface="Arial" panose="020B0604020202020204" pitchFamily="34" charset="0"/>
              <a:buChar char="."/>
            </a:pPr>
            <a:r>
              <a:rPr lang="el-GR" sz="1400" dirty="0"/>
              <a:t>Υπό πίεση</a:t>
            </a:r>
            <a:r>
              <a:rPr lang="en-US" sz="1400" dirty="0"/>
              <a:t>. </a:t>
            </a:r>
            <a:r>
              <a:rPr lang="el-GR" sz="1400" dirty="0"/>
              <a:t>Λειτουργούν με την πίεση του δικτύου</a:t>
            </a:r>
            <a:r>
              <a:rPr lang="en-US" sz="1400" dirty="0"/>
              <a:t>. </a:t>
            </a:r>
            <a:r>
              <a:rPr lang="el-GR" sz="1400" dirty="0"/>
              <a:t>Άμεσα ή έμμεσα</a:t>
            </a:r>
            <a:r>
              <a:rPr lang="en-US" sz="1400" dirty="0"/>
              <a:t>.</a:t>
            </a:r>
          </a:p>
          <a:p>
            <a:pPr marL="1200150" lvl="2" indent="-285750">
              <a:buFont typeface="Arial" panose="020B0604020202020204" pitchFamily="34" charset="0"/>
              <a:buChar char="."/>
            </a:pPr>
            <a:r>
              <a:rPr lang="el-GR" sz="1400" dirty="0"/>
              <a:t>Χωρίς πίεση</a:t>
            </a:r>
            <a:r>
              <a:rPr lang="en-US" sz="1400" dirty="0"/>
              <a:t>. </a:t>
            </a:r>
            <a:r>
              <a:rPr lang="el-GR" sz="1400" dirty="0"/>
              <a:t>Δουλεύουν σε χαμηλές πιέσεις. Όχι τόσο συχνό σύστημα . </a:t>
            </a:r>
          </a:p>
          <a:p>
            <a:pPr marL="1200150" lvl="2" indent="-285750">
              <a:buFont typeface="Arial" panose="020B0604020202020204" pitchFamily="34" charset="0"/>
              <a:buChar char="."/>
            </a:pPr>
            <a:r>
              <a:rPr lang="el-GR" sz="1400" dirty="0"/>
              <a:t>Θερμικές Αποθήκες </a:t>
            </a:r>
            <a:r>
              <a:rPr lang="en-US" sz="1400" dirty="0"/>
              <a:t>. </a:t>
            </a:r>
            <a:r>
              <a:rPr lang="el-GR" sz="1400" dirty="0"/>
              <a:t>Αδρανής χωρίς πίεση δεξαμενές με πηνία </a:t>
            </a:r>
            <a:r>
              <a:rPr lang="el-GR" sz="1400" dirty="0" err="1"/>
              <a:t>εναλλάκτες</a:t>
            </a:r>
            <a:r>
              <a:rPr lang="el-GR" sz="1400" dirty="0"/>
              <a:t> για άμεση απόδοση ζεστού νερού. </a:t>
            </a:r>
            <a:endParaRPr lang="en-US" sz="1400" dirty="0"/>
          </a:p>
          <a:p>
            <a:pPr marL="742950" lvl="1" indent="-285750">
              <a:buFont typeface="Calibri" panose="020F0502020204030204" pitchFamily="34" charset="0"/>
              <a:buChar char="‒"/>
            </a:pPr>
            <a:r>
              <a:rPr lang="el-GR" sz="1400" dirty="0"/>
              <a:t>Μπορούν να ταξινομηθούν σύμφωνα με τις εφαρμογές ή το ρόλο τους στο ηλιακό σύστημα</a:t>
            </a:r>
            <a:r>
              <a:rPr lang="en-US" sz="1400" dirty="0"/>
              <a:t> :</a:t>
            </a:r>
          </a:p>
          <a:p>
            <a:pPr marL="1200150" lvl="2" indent="-285750">
              <a:buFont typeface="Arial" panose="020B0604020202020204" pitchFamily="34" charset="0"/>
              <a:buChar char="."/>
            </a:pPr>
            <a:r>
              <a:rPr lang="el-GR" sz="1400" dirty="0"/>
              <a:t>Δεξαμενές αποθήκευσης ΖΝΧ. Με </a:t>
            </a:r>
            <a:r>
              <a:rPr lang="el-GR" sz="1400" dirty="0" err="1"/>
              <a:t>εναλλάκτη</a:t>
            </a:r>
            <a:r>
              <a:rPr lang="el-GR" sz="1400" dirty="0"/>
              <a:t> ή χωρίς</a:t>
            </a:r>
            <a:r>
              <a:rPr lang="en-US" sz="1400" dirty="0"/>
              <a:t>, </a:t>
            </a:r>
            <a:r>
              <a:rPr lang="el-GR" sz="1400" dirty="0"/>
              <a:t>με</a:t>
            </a:r>
            <a:r>
              <a:rPr lang="en-US" sz="1400" dirty="0"/>
              <a:t>/</a:t>
            </a:r>
            <a:r>
              <a:rPr lang="el-GR" sz="1400" dirty="0"/>
              <a:t>χωρίς εφεδρεία</a:t>
            </a:r>
            <a:r>
              <a:rPr lang="en-US" sz="1400" dirty="0"/>
              <a:t>.</a:t>
            </a:r>
          </a:p>
          <a:p>
            <a:pPr marL="1200150" lvl="2" indent="-285750">
              <a:buFont typeface="Arial" panose="020B0604020202020204" pitchFamily="34" charset="0"/>
              <a:buChar char="."/>
            </a:pPr>
            <a:r>
              <a:rPr lang="el-GR" sz="1400" dirty="0"/>
              <a:t>Δ</a:t>
            </a:r>
            <a:r>
              <a:rPr lang="el-GR" sz="1400" dirty="0" smtClean="0"/>
              <a:t>οχεία αδράνειας. Πολλαπλών εφαρμογών</a:t>
            </a:r>
            <a:r>
              <a:rPr lang="en-US" sz="1400" dirty="0" smtClean="0"/>
              <a:t>. </a:t>
            </a:r>
            <a:r>
              <a:rPr lang="el-GR" sz="1400" dirty="0"/>
              <a:t>Κάνει αποδοτικότερο </a:t>
            </a:r>
            <a:r>
              <a:rPr lang="el-GR" sz="1400" dirty="0" smtClean="0"/>
              <a:t>το </a:t>
            </a:r>
            <a:r>
              <a:rPr lang="el-GR" sz="1400" dirty="0"/>
              <a:t>ηλιακό σύστημα παραγωγής ζεστού νερού</a:t>
            </a:r>
            <a:r>
              <a:rPr lang="en-US" sz="1400" dirty="0"/>
              <a:t>.</a:t>
            </a:r>
          </a:p>
          <a:p>
            <a:pPr marL="1200150" lvl="2" indent="-285750">
              <a:buFont typeface="Arial" panose="020B0604020202020204" pitchFamily="34" charset="0"/>
              <a:buChar char="."/>
            </a:pPr>
            <a:r>
              <a:rPr lang="el-GR" sz="1400" dirty="0"/>
              <a:t>Δεξαμενές </a:t>
            </a:r>
            <a:r>
              <a:rPr lang="el-GR" sz="1400" dirty="0" smtClean="0"/>
              <a:t>διαστρωμάτωσης</a:t>
            </a:r>
            <a:r>
              <a:rPr lang="en-US" sz="1400" dirty="0" smtClean="0"/>
              <a:t>. </a:t>
            </a:r>
            <a:r>
              <a:rPr lang="el-GR" sz="1400" dirty="0"/>
              <a:t>Παρέχουν ζεστό νερό σε </a:t>
            </a:r>
            <a:r>
              <a:rPr lang="el-GR" sz="1400" dirty="0" smtClean="0"/>
              <a:t>στρώματα </a:t>
            </a:r>
            <a:r>
              <a:rPr lang="el-GR" sz="1400" dirty="0"/>
              <a:t>σε διαφορετικές θερμοκρασίες. </a:t>
            </a:r>
            <a:endParaRPr lang="en-US" sz="1400" dirty="0"/>
          </a:p>
          <a:p>
            <a:pPr marL="742950" lvl="1" indent="-285750">
              <a:buFont typeface="Calibri" panose="020F0502020204030204" pitchFamily="34" charset="0"/>
              <a:buChar char="‒"/>
            </a:pPr>
            <a:r>
              <a:rPr lang="el-GR" sz="1400" dirty="0"/>
              <a:t>Κατασκευάζονται από μαλακό χάλυβα</a:t>
            </a:r>
            <a:r>
              <a:rPr lang="en-US" sz="1400" dirty="0"/>
              <a:t>, </a:t>
            </a:r>
            <a:r>
              <a:rPr lang="el-GR" sz="1400" dirty="0"/>
              <a:t>ανοξείδωτο ατσάλι ή χαλκό</a:t>
            </a:r>
            <a:r>
              <a:rPr lang="en-US" sz="1400" dirty="0"/>
              <a:t>, </a:t>
            </a:r>
            <a:r>
              <a:rPr lang="el-GR" sz="1400" dirty="0"/>
              <a:t>με μονό ή διπλό τοίχωμα </a:t>
            </a:r>
            <a:r>
              <a:rPr lang="en-US" sz="1400" dirty="0"/>
              <a:t>, </a:t>
            </a:r>
            <a:r>
              <a:rPr lang="el-GR" sz="1400" dirty="0"/>
              <a:t>ένα στρώμα μόνωσης </a:t>
            </a:r>
            <a:r>
              <a:rPr lang="en-US" sz="1400" dirty="0"/>
              <a:t>, </a:t>
            </a:r>
            <a:r>
              <a:rPr lang="el-GR" sz="1400" dirty="0"/>
              <a:t>στοιχεία προστασίας</a:t>
            </a:r>
            <a:r>
              <a:rPr lang="en-US" sz="1400" dirty="0"/>
              <a:t>(</a:t>
            </a:r>
            <a:r>
              <a:rPr lang="el-GR" sz="1400" dirty="0"/>
              <a:t>ράβδους </a:t>
            </a:r>
            <a:r>
              <a:rPr lang="el-GR" sz="1400" dirty="0" err="1"/>
              <a:t>ανοδίου</a:t>
            </a:r>
            <a:r>
              <a:rPr lang="el-GR" sz="1400" dirty="0"/>
              <a:t> και θερμοστάτες</a:t>
            </a:r>
            <a:r>
              <a:rPr lang="en-US" sz="1400" dirty="0"/>
              <a:t>) </a:t>
            </a:r>
            <a:r>
              <a:rPr lang="el-GR" sz="1400" dirty="0"/>
              <a:t>και πολλά ανοίγματα για τις συνδέσεις των σωληνώσεων και άλλα  στοιχεία ( εφεδρικά στοιχεία θέρμανσης, θερμίστορ)</a:t>
            </a:r>
            <a:r>
              <a:rPr lang="en-US" sz="1400" dirty="0"/>
              <a:t>. </a:t>
            </a:r>
            <a:r>
              <a:rPr lang="el-GR" sz="1400" dirty="0"/>
              <a:t>Η  πιο κοινή δεξαμενή  </a:t>
            </a:r>
            <a:r>
              <a:rPr lang="el-GR" sz="1400" dirty="0" smtClean="0"/>
              <a:t>(από μαλακό </a:t>
            </a:r>
            <a:r>
              <a:rPr lang="el-GR" sz="1400" dirty="0"/>
              <a:t>χάλυβα) έχει μια εσωτερική επίστρωση από λεπτό γυαλί ( εμαγιέ)</a:t>
            </a:r>
            <a:r>
              <a:rPr lang="en-US" sz="1400" dirty="0"/>
              <a:t>.</a:t>
            </a:r>
          </a:p>
          <a:p>
            <a:pPr marL="742950" lvl="1" indent="-285750">
              <a:buFont typeface="Calibri" panose="020F0502020204030204" pitchFamily="34" charset="0"/>
              <a:buChar char="‒"/>
            </a:pPr>
            <a:r>
              <a:rPr lang="el-GR" sz="1400" dirty="0"/>
              <a:t>Πρέπει να εγκαθίστανται σύμφωνα με τις οδηγίες του κατασκευαστή.</a:t>
            </a:r>
            <a:endParaRPr lang="en-US" sz="1400" dirty="0"/>
          </a:p>
        </p:txBody>
      </p:sp>
    </p:spTree>
    <p:extLst>
      <p:ext uri="{BB962C8B-B14F-4D97-AF65-F5344CB8AC3E}">
        <p14:creationId xmlns:p14="http://schemas.microsoft.com/office/powerpoint/2010/main" val="38038854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6FB6C6-45F2-43ED-8B5E-E17C2B7FB35D}"/>
              </a:ext>
            </a:extLst>
          </p:cNvPr>
          <p:cNvSpPr>
            <a:spLocks noGrp="1"/>
          </p:cNvSpPr>
          <p:nvPr>
            <p:ph type="title"/>
          </p:nvPr>
        </p:nvSpPr>
        <p:spPr/>
        <p:txBody>
          <a:bodyPr/>
          <a:lstStyle/>
          <a:p>
            <a:r>
              <a:rPr lang="el-GR" dirty="0"/>
              <a:t>Βιβλιογραφία</a:t>
            </a:r>
            <a:endParaRPr lang="en-US" dirty="0"/>
          </a:p>
        </p:txBody>
      </p:sp>
      <p:sp>
        <p:nvSpPr>
          <p:cNvPr id="4" name="Rectangle 3">
            <a:extLst>
              <a:ext uri="{FF2B5EF4-FFF2-40B4-BE49-F238E27FC236}">
                <a16:creationId xmlns="" xmlns:a16="http://schemas.microsoft.com/office/drawing/2014/main" id="{76916603-A31C-4125-B814-8BD241D2EAB5}"/>
              </a:ext>
            </a:extLst>
          </p:cNvPr>
          <p:cNvSpPr/>
          <p:nvPr/>
        </p:nvSpPr>
        <p:spPr>
          <a:xfrm>
            <a:off x="395288" y="1629000"/>
            <a:ext cx="8291512" cy="3539430"/>
          </a:xfrm>
          <a:prstGeom prst="rect">
            <a:avLst/>
          </a:prstGeom>
        </p:spPr>
        <p:txBody>
          <a:bodyPr wrap="square">
            <a:spAutoFit/>
          </a:bodyPr>
          <a:lstStyle/>
          <a:p>
            <a:pPr marL="285750" indent="-285750">
              <a:buFont typeface="Wingdings" panose="05000000000000000000" pitchFamily="2" charset="2"/>
              <a:buChar char="§"/>
            </a:pPr>
            <a:r>
              <a:rPr lang="el-GR" sz="1600" dirty="0">
                <a:solidFill>
                  <a:prstClr val="black"/>
                </a:solidFill>
                <a:cs typeface="Arial" pitchFamily="34" charset="0"/>
              </a:rPr>
              <a:t>Επιπλέον πληροφορίες και πηγές</a:t>
            </a:r>
            <a:r>
              <a:rPr lang="en-US" sz="1600" dirty="0">
                <a:solidFill>
                  <a:prstClr val="black"/>
                </a:solidFill>
                <a:cs typeface="Arial" pitchFamily="34" charset="0"/>
              </a:rPr>
              <a:t>:</a:t>
            </a:r>
          </a:p>
          <a:p>
            <a:pPr marL="285750" indent="-285750">
              <a:buFont typeface="Arial" panose="020B0604020202020204" pitchFamily="34" charset="0"/>
              <a:buChar char="•"/>
            </a:pPr>
            <a:endParaRPr lang="en-US" sz="1600" dirty="0">
              <a:solidFill>
                <a:prstClr val="black"/>
              </a:solidFill>
              <a:cs typeface="Arial" pitchFamily="34" charset="0"/>
            </a:endParaRPr>
          </a:p>
          <a:p>
            <a:pPr marL="742950" lvl="1" indent="-285750">
              <a:buFont typeface="Calibri" panose="020F0502020204030204" pitchFamily="34" charset="0"/>
              <a:buChar char="‒"/>
            </a:pPr>
            <a:r>
              <a:rPr lang="en-US" sz="1600" dirty="0">
                <a:solidFill>
                  <a:prstClr val="black"/>
                </a:solidFill>
                <a:cs typeface="Arial" pitchFamily="34" charset="0"/>
              </a:rPr>
              <a:t>YouTube videos about (solar) hot water tanks installation and servicing:</a:t>
            </a:r>
          </a:p>
          <a:p>
            <a:pPr lvl="2"/>
            <a:endParaRPr lang="en-US" sz="1600" b="1" dirty="0"/>
          </a:p>
          <a:p>
            <a:pPr marL="1257300" lvl="2" indent="-342900">
              <a:buFont typeface="+mj-lt"/>
              <a:buAutoNum type="arabicPeriod"/>
            </a:pPr>
            <a:r>
              <a:rPr lang="es-ES" sz="1600" i="1" dirty="0" err="1"/>
              <a:t>Principle</a:t>
            </a:r>
            <a:r>
              <a:rPr lang="es-ES" sz="1600" i="1" dirty="0"/>
              <a:t> and </a:t>
            </a:r>
            <a:r>
              <a:rPr lang="es-ES" sz="1600" i="1" dirty="0" err="1"/>
              <a:t>ilustration</a:t>
            </a:r>
            <a:r>
              <a:rPr lang="es-ES" sz="1600" i="1" dirty="0"/>
              <a:t> </a:t>
            </a:r>
            <a:r>
              <a:rPr lang="es-ES" sz="1600" i="1" dirty="0" err="1"/>
              <a:t>of</a:t>
            </a:r>
            <a:r>
              <a:rPr lang="es-ES" sz="1600" i="1" dirty="0"/>
              <a:t> </a:t>
            </a:r>
            <a:r>
              <a:rPr lang="es-ES" sz="1600" i="1" dirty="0" err="1"/>
              <a:t>hot</a:t>
            </a:r>
            <a:r>
              <a:rPr lang="es-ES" sz="1600" i="1" dirty="0"/>
              <a:t> </a:t>
            </a:r>
            <a:r>
              <a:rPr lang="es-ES" sz="1600" i="1" dirty="0" err="1"/>
              <a:t>water</a:t>
            </a:r>
            <a:r>
              <a:rPr lang="es-ES" sz="1600" i="1" dirty="0"/>
              <a:t> </a:t>
            </a:r>
            <a:r>
              <a:rPr lang="es-ES" sz="1600" i="1" dirty="0" err="1"/>
              <a:t>tank</a:t>
            </a:r>
            <a:r>
              <a:rPr lang="es-ES" sz="1600" i="1" dirty="0"/>
              <a:t> </a:t>
            </a:r>
            <a:r>
              <a:rPr lang="es-ES" sz="1600" i="1" dirty="0" err="1"/>
              <a:t>stratifying</a:t>
            </a:r>
            <a:r>
              <a:rPr lang="es-ES" sz="1600" i="1" dirty="0"/>
              <a:t>. </a:t>
            </a:r>
            <a:r>
              <a:rPr lang="en-US" sz="1600" dirty="0">
                <a:solidFill>
                  <a:prstClr val="black"/>
                </a:solidFill>
                <a:cs typeface="Arial" pitchFamily="34" charset="0"/>
              </a:rPr>
              <a:t>Available</a:t>
            </a:r>
            <a:r>
              <a:rPr lang="en-US" sz="1600" i="1" dirty="0"/>
              <a:t> </a:t>
            </a:r>
            <a:r>
              <a:rPr lang="en-US" sz="1600" dirty="0">
                <a:hlinkClick r:id="rId2"/>
              </a:rPr>
              <a:t>Here</a:t>
            </a:r>
            <a:r>
              <a:rPr lang="en-US" sz="1600" dirty="0"/>
              <a:t>.</a:t>
            </a:r>
          </a:p>
          <a:p>
            <a:pPr marL="1257300" lvl="2" indent="-342900">
              <a:buFont typeface="+mj-lt"/>
              <a:buAutoNum type="arabicPeriod"/>
            </a:pPr>
            <a:r>
              <a:rPr lang="es-ES" sz="1600" i="1" dirty="0" err="1"/>
              <a:t>Principle</a:t>
            </a:r>
            <a:r>
              <a:rPr lang="es-ES" sz="1600" i="1" dirty="0"/>
              <a:t> </a:t>
            </a:r>
            <a:r>
              <a:rPr lang="es-ES" sz="1600" i="1" dirty="0" err="1"/>
              <a:t>of</a:t>
            </a:r>
            <a:r>
              <a:rPr lang="es-ES" sz="1600" i="1" dirty="0"/>
              <a:t> buffer </a:t>
            </a:r>
            <a:r>
              <a:rPr lang="es-ES" sz="1600" i="1" dirty="0" err="1"/>
              <a:t>tanks</a:t>
            </a:r>
            <a:r>
              <a:rPr lang="es-ES" sz="1600" b="1" dirty="0"/>
              <a:t>. </a:t>
            </a:r>
            <a:r>
              <a:rPr lang="en-US" sz="1600" dirty="0">
                <a:solidFill>
                  <a:prstClr val="black"/>
                </a:solidFill>
                <a:cs typeface="Arial" pitchFamily="34" charset="0"/>
              </a:rPr>
              <a:t>Available</a:t>
            </a:r>
            <a:r>
              <a:rPr lang="en-US" sz="1600" i="1" dirty="0"/>
              <a:t> </a:t>
            </a:r>
            <a:r>
              <a:rPr lang="en-US" sz="1600" dirty="0">
                <a:hlinkClick r:id="rId3"/>
              </a:rPr>
              <a:t>Here</a:t>
            </a:r>
            <a:r>
              <a:rPr lang="en-US" sz="1600" dirty="0"/>
              <a:t>.</a:t>
            </a:r>
          </a:p>
          <a:p>
            <a:pPr marL="1257300" lvl="2" indent="-342900">
              <a:buFont typeface="+mj-lt"/>
              <a:buAutoNum type="arabicPeriod"/>
            </a:pPr>
            <a:r>
              <a:rPr lang="es-ES" sz="1600" i="1" dirty="0" err="1"/>
              <a:t>SuperStor</a:t>
            </a:r>
            <a:r>
              <a:rPr lang="es-ES" sz="1600" i="1" dirty="0"/>
              <a:t> Pro </a:t>
            </a:r>
            <a:r>
              <a:rPr lang="es-ES" sz="1600" i="1" dirty="0" err="1"/>
              <a:t>description</a:t>
            </a:r>
            <a:r>
              <a:rPr lang="es-ES" sz="1600" i="1" dirty="0"/>
              <a:t> (</a:t>
            </a:r>
            <a:r>
              <a:rPr lang="es-ES" sz="1600" i="1" dirty="0" err="1"/>
              <a:t>from</a:t>
            </a:r>
            <a:r>
              <a:rPr lang="es-ES" sz="1600" i="1" dirty="0"/>
              <a:t> HTP </a:t>
            </a:r>
            <a:r>
              <a:rPr lang="es-ES" sz="1600" i="1" dirty="0" err="1"/>
              <a:t>manufacturer</a:t>
            </a:r>
            <a:r>
              <a:rPr lang="es-ES" sz="1600" i="1" dirty="0"/>
              <a:t>). </a:t>
            </a:r>
            <a:r>
              <a:rPr lang="es-ES" sz="1600" dirty="0" err="1"/>
              <a:t>Available</a:t>
            </a:r>
            <a:r>
              <a:rPr lang="es-ES" sz="1600" dirty="0"/>
              <a:t> </a:t>
            </a:r>
            <a:r>
              <a:rPr lang="es-ES" sz="1600" dirty="0">
                <a:hlinkClick r:id="rId4"/>
              </a:rPr>
              <a:t>Here.</a:t>
            </a:r>
            <a:endParaRPr lang="es-ES" sz="1600" dirty="0"/>
          </a:p>
          <a:p>
            <a:pPr marL="1257300" lvl="2" indent="-342900">
              <a:buFont typeface="+mj-lt"/>
              <a:buAutoNum type="arabicPeriod"/>
            </a:pPr>
            <a:r>
              <a:rPr lang="en-US" sz="1600" i="1" dirty="0" err="1"/>
              <a:t>StorMaxx</a:t>
            </a:r>
            <a:r>
              <a:rPr lang="en-US" sz="1600" i="1" dirty="0"/>
              <a:t> Solar Thermal Tanks production (from </a:t>
            </a:r>
            <a:r>
              <a:rPr lang="en-US" sz="1600" i="1" dirty="0" err="1"/>
              <a:t>SunMaxx</a:t>
            </a:r>
            <a:r>
              <a:rPr lang="en-US" sz="1600" i="1" dirty="0"/>
              <a:t> Solar). </a:t>
            </a:r>
            <a:r>
              <a:rPr lang="es-ES" sz="1600" dirty="0" err="1"/>
              <a:t>Available</a:t>
            </a:r>
            <a:r>
              <a:rPr lang="es-ES" sz="1600" dirty="0"/>
              <a:t> </a:t>
            </a:r>
            <a:r>
              <a:rPr lang="es-ES" sz="1600" dirty="0">
                <a:hlinkClick r:id="rId5"/>
              </a:rPr>
              <a:t>Here</a:t>
            </a:r>
            <a:r>
              <a:rPr lang="es-ES" sz="1600" dirty="0"/>
              <a:t>.</a:t>
            </a:r>
          </a:p>
          <a:p>
            <a:pPr marL="1257300" lvl="2" indent="-342900">
              <a:buFont typeface="+mj-lt"/>
              <a:buAutoNum type="arabicPeriod"/>
            </a:pPr>
            <a:r>
              <a:rPr lang="en-US" sz="1600" i="1" dirty="0" err="1"/>
              <a:t>Apricus</a:t>
            </a:r>
            <a:r>
              <a:rPr lang="en-US" sz="1600" i="1" dirty="0"/>
              <a:t>. </a:t>
            </a:r>
            <a:r>
              <a:rPr lang="en-US" sz="1600" dirty="0"/>
              <a:t>Complete series of videos about dimensioning and installing manufacturer </a:t>
            </a:r>
            <a:r>
              <a:rPr lang="en-US" sz="1600" dirty="0" err="1"/>
              <a:t>Apricus’s</a:t>
            </a:r>
            <a:r>
              <a:rPr lang="en-US" sz="1600" dirty="0"/>
              <a:t> SWH systems, including the solar tank</a:t>
            </a:r>
            <a:r>
              <a:rPr lang="en-US" sz="1600" i="1" dirty="0"/>
              <a:t>. </a:t>
            </a:r>
            <a:r>
              <a:rPr lang="en-US" sz="1600" dirty="0">
                <a:solidFill>
                  <a:prstClr val="black"/>
                </a:solidFill>
                <a:cs typeface="Arial" pitchFamily="34" charset="0"/>
              </a:rPr>
              <a:t>Available</a:t>
            </a:r>
            <a:r>
              <a:rPr lang="en-US" sz="1600" i="1" dirty="0"/>
              <a:t> </a:t>
            </a:r>
            <a:r>
              <a:rPr lang="en-US" sz="1600" dirty="0">
                <a:hlinkClick r:id="rId6"/>
              </a:rPr>
              <a:t>Here</a:t>
            </a:r>
            <a:r>
              <a:rPr lang="en-US" sz="1600" dirty="0"/>
              <a:t>.</a:t>
            </a:r>
          </a:p>
          <a:p>
            <a:pPr marL="1257300" lvl="2" indent="-342900">
              <a:buFont typeface="+mj-lt"/>
              <a:buAutoNum type="arabicPeriod"/>
            </a:pPr>
            <a:r>
              <a:rPr lang="es-ES" sz="1600" i="1" dirty="0"/>
              <a:t>Hot </a:t>
            </a:r>
            <a:r>
              <a:rPr lang="es-ES" sz="1600" i="1" dirty="0" err="1"/>
              <a:t>water</a:t>
            </a:r>
            <a:r>
              <a:rPr lang="es-ES" sz="1600" i="1" dirty="0"/>
              <a:t> </a:t>
            </a:r>
            <a:r>
              <a:rPr lang="es-ES" sz="1600" i="1" dirty="0" err="1"/>
              <a:t>cylinder</a:t>
            </a:r>
            <a:r>
              <a:rPr lang="es-ES" sz="1600" i="1" dirty="0"/>
              <a:t> </a:t>
            </a:r>
            <a:r>
              <a:rPr lang="es-ES" sz="1600" i="1" dirty="0" err="1"/>
              <a:t>maintenance</a:t>
            </a:r>
            <a:r>
              <a:rPr lang="es-ES" sz="1600" i="1" dirty="0"/>
              <a:t>. </a:t>
            </a:r>
            <a:r>
              <a:rPr lang="en-US" sz="1600" dirty="0">
                <a:solidFill>
                  <a:prstClr val="black"/>
                </a:solidFill>
                <a:cs typeface="Arial" pitchFamily="34" charset="0"/>
              </a:rPr>
              <a:t>Available</a:t>
            </a:r>
            <a:r>
              <a:rPr lang="en-US" sz="1600" i="1" dirty="0"/>
              <a:t> </a:t>
            </a:r>
            <a:r>
              <a:rPr lang="en-US" sz="1600" dirty="0">
                <a:hlinkClick r:id="rId7"/>
              </a:rPr>
              <a:t>Here</a:t>
            </a:r>
            <a:r>
              <a:rPr lang="en-US" sz="1600" dirty="0"/>
              <a:t>.</a:t>
            </a:r>
          </a:p>
          <a:p>
            <a:pPr lvl="1"/>
            <a:endParaRPr lang="en-US" sz="1600" dirty="0">
              <a:solidFill>
                <a:prstClr val="black"/>
              </a:solidFill>
              <a:cs typeface="Arial" pitchFamily="34" charset="0"/>
            </a:endParaRPr>
          </a:p>
          <a:p>
            <a:pPr marL="742950" lvl="1" indent="-285750">
              <a:buFont typeface="Calibri" panose="020F0502020204030204" pitchFamily="34" charset="0"/>
              <a:buChar char="‒"/>
            </a:pPr>
            <a:r>
              <a:rPr lang="en-US" sz="1600" dirty="0">
                <a:solidFill>
                  <a:prstClr val="black"/>
                </a:solidFill>
                <a:cs typeface="Arial" pitchFamily="34" charset="0"/>
              </a:rPr>
              <a:t>(Book) </a:t>
            </a:r>
            <a:r>
              <a:rPr lang="en-US" sz="1600" i="1" dirty="0">
                <a:solidFill>
                  <a:prstClr val="black"/>
                </a:solidFill>
                <a:cs typeface="Arial" pitchFamily="34" charset="0"/>
              </a:rPr>
              <a:t>Materials used for manufacturing domestic hot water systems &amp; comments on their reliability</a:t>
            </a:r>
            <a:r>
              <a:rPr lang="en-US" sz="1600" dirty="0">
                <a:solidFill>
                  <a:prstClr val="black"/>
                </a:solidFill>
                <a:cs typeface="Arial" pitchFamily="34" charset="0"/>
              </a:rPr>
              <a:t>. Ed.: European Commission. Author: </a:t>
            </a:r>
            <a:r>
              <a:rPr lang="en-US" sz="1600" dirty="0" err="1">
                <a:solidFill>
                  <a:prstClr val="black"/>
                </a:solidFill>
                <a:cs typeface="Arial" pitchFamily="34" charset="0"/>
              </a:rPr>
              <a:t>Exergia</a:t>
            </a:r>
            <a:r>
              <a:rPr lang="en-US" sz="1600" dirty="0">
                <a:solidFill>
                  <a:prstClr val="black"/>
                </a:solidFill>
                <a:cs typeface="Arial" pitchFamily="34" charset="0"/>
              </a:rPr>
              <a:t>. Available </a:t>
            </a:r>
            <a:r>
              <a:rPr lang="en-US" sz="1600" dirty="0">
                <a:solidFill>
                  <a:prstClr val="black"/>
                </a:solidFill>
                <a:cs typeface="Arial" pitchFamily="34" charset="0"/>
                <a:hlinkClick r:id="rId8"/>
              </a:rPr>
              <a:t>here</a:t>
            </a:r>
            <a:r>
              <a:rPr lang="en-US" sz="1600" dirty="0">
                <a:solidFill>
                  <a:prstClr val="black"/>
                </a:solidFill>
                <a:cs typeface="Arial" pitchFamily="34" charset="0"/>
              </a:rPr>
              <a:t>.</a:t>
            </a:r>
          </a:p>
        </p:txBody>
      </p:sp>
    </p:spTree>
    <p:extLst>
      <p:ext uri="{BB962C8B-B14F-4D97-AF65-F5344CB8AC3E}">
        <p14:creationId xmlns:p14="http://schemas.microsoft.com/office/powerpoint/2010/main" val="809516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3BF668-C317-405D-A01C-05B23D68B4CA}"/>
              </a:ext>
            </a:extLst>
          </p:cNvPr>
          <p:cNvSpPr>
            <a:spLocks noGrp="1"/>
          </p:cNvSpPr>
          <p:nvPr>
            <p:ph type="title"/>
          </p:nvPr>
        </p:nvSpPr>
        <p:spPr/>
        <p:txBody>
          <a:bodyPr/>
          <a:lstStyle/>
          <a:p>
            <a:r>
              <a:rPr lang="en-US" b="1" dirty="0"/>
              <a:t>1. </a:t>
            </a:r>
            <a:r>
              <a:rPr lang="el-GR" b="1" dirty="0">
                <a:solidFill>
                  <a:prstClr val="black"/>
                </a:solidFill>
                <a:cs typeface="Arial" pitchFamily="34" charset="0"/>
              </a:rPr>
              <a:t>Γενικές πληροφορίες για τα δοχεία αποθήκευσης ζεστού νερού</a:t>
            </a:r>
            <a:endParaRPr lang="en-US" dirty="0"/>
          </a:p>
        </p:txBody>
      </p:sp>
      <p:sp>
        <p:nvSpPr>
          <p:cNvPr id="4" name="Rectangle 3">
            <a:extLst>
              <a:ext uri="{FF2B5EF4-FFF2-40B4-BE49-F238E27FC236}">
                <a16:creationId xmlns="" xmlns:a16="http://schemas.microsoft.com/office/drawing/2014/main" id="{6D808A56-B8AF-4584-9D94-585C7F5CDEE3}"/>
              </a:ext>
            </a:extLst>
          </p:cNvPr>
          <p:cNvSpPr/>
          <p:nvPr/>
        </p:nvSpPr>
        <p:spPr>
          <a:xfrm>
            <a:off x="432916" y="1557000"/>
            <a:ext cx="5291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Θερμική διαστρωμάτωση του ζεστού νερού</a:t>
            </a:r>
            <a:r>
              <a:rPr lang="en-US" b="1" dirty="0">
                <a:solidFill>
                  <a:prstClr val="black"/>
                </a:solidFill>
                <a:cs typeface="Arial" pitchFamily="34" charset="0"/>
              </a:rPr>
              <a:t>.</a:t>
            </a:r>
          </a:p>
        </p:txBody>
      </p:sp>
      <p:sp>
        <p:nvSpPr>
          <p:cNvPr id="5" name="TextBox 4">
            <a:extLst>
              <a:ext uri="{FF2B5EF4-FFF2-40B4-BE49-F238E27FC236}">
                <a16:creationId xmlns="" xmlns:a16="http://schemas.microsoft.com/office/drawing/2014/main" id="{FF4B7D82-BE40-41C2-A34A-D17A7C81A8D7}"/>
              </a:ext>
            </a:extLst>
          </p:cNvPr>
          <p:cNvSpPr txBox="1"/>
          <p:nvPr/>
        </p:nvSpPr>
        <p:spPr>
          <a:xfrm>
            <a:off x="642600" y="1825393"/>
            <a:ext cx="8249400" cy="1077218"/>
          </a:xfrm>
          <a:prstGeom prst="rect">
            <a:avLst/>
          </a:prstGeom>
          <a:noFill/>
        </p:spPr>
        <p:txBody>
          <a:bodyPr wrap="square" rtlCol="0">
            <a:spAutoFit/>
          </a:bodyPr>
          <a:lstStyle/>
          <a:p>
            <a:pPr marL="285750" indent="-285750">
              <a:buFont typeface="Wingdings" panose="05000000000000000000" pitchFamily="2" charset="2"/>
              <a:buChar char="§"/>
            </a:pPr>
            <a:r>
              <a:rPr lang="el-GR" sz="1600" dirty="0"/>
              <a:t>Το ζεστό νερό είναι λιγότερο πυκνό από το κρύο, έτσι έχει την τάση να ανεβαίνει και να κάθεται πάνω από το κρύο νερό.</a:t>
            </a:r>
            <a:r>
              <a:rPr lang="en-US" sz="1600" dirty="0"/>
              <a:t> </a:t>
            </a:r>
            <a:r>
              <a:rPr lang="el-GR" sz="1600" dirty="0"/>
              <a:t>Συνεπώς</a:t>
            </a:r>
            <a:r>
              <a:rPr lang="en-US" sz="1600" dirty="0"/>
              <a:t>,</a:t>
            </a:r>
            <a:r>
              <a:rPr lang="el-GR" sz="1600" dirty="0"/>
              <a:t> το ζεστό νερό τραβιέται από το πάνω μέρος της δεξαμενής για χρήση, που βρίσκεται το πιο ζεστό νερό</a:t>
            </a:r>
            <a:r>
              <a:rPr lang="en-US" sz="1600" dirty="0"/>
              <a:t>. </a:t>
            </a:r>
            <a:r>
              <a:rPr lang="el-GR" sz="1600" dirty="0"/>
              <a:t>Κατά την ίδια λογική το φρέσκο κρύο νερό εισάγεται στον πάτο της δεξαμενής. </a:t>
            </a:r>
            <a:r>
              <a:rPr lang="en-US" sz="1600" dirty="0"/>
              <a:t> </a:t>
            </a:r>
          </a:p>
        </p:txBody>
      </p:sp>
      <p:pic>
        <p:nvPicPr>
          <p:cNvPr id="7" name="Picture 6">
            <a:extLst>
              <a:ext uri="{FF2B5EF4-FFF2-40B4-BE49-F238E27FC236}">
                <a16:creationId xmlns="" xmlns:a16="http://schemas.microsoft.com/office/drawing/2014/main" id="{000785BC-2CDF-491F-A507-2718B4E130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0000" y="2900910"/>
            <a:ext cx="3962400" cy="1933575"/>
          </a:xfrm>
          <a:prstGeom prst="rect">
            <a:avLst/>
          </a:prstGeom>
          <a:ln>
            <a:solidFill>
              <a:schemeClr val="tx1"/>
            </a:solidFill>
          </a:ln>
        </p:spPr>
      </p:pic>
      <p:sp>
        <p:nvSpPr>
          <p:cNvPr id="8" name="Rectangle 7">
            <a:extLst>
              <a:ext uri="{FF2B5EF4-FFF2-40B4-BE49-F238E27FC236}">
                <a16:creationId xmlns="" xmlns:a16="http://schemas.microsoft.com/office/drawing/2014/main" id="{0794246D-8757-496F-A158-E4D447CFF6EC}"/>
              </a:ext>
            </a:extLst>
          </p:cNvPr>
          <p:cNvSpPr/>
          <p:nvPr/>
        </p:nvSpPr>
        <p:spPr>
          <a:xfrm>
            <a:off x="642600" y="2871686"/>
            <a:ext cx="4147800" cy="1077218"/>
          </a:xfrm>
          <a:prstGeom prst="rect">
            <a:avLst/>
          </a:prstGeom>
        </p:spPr>
        <p:txBody>
          <a:bodyPr wrap="square">
            <a:spAutoFit/>
          </a:bodyPr>
          <a:lstStyle/>
          <a:p>
            <a:pPr marL="285750" indent="-285750">
              <a:buFont typeface="Wingdings" panose="05000000000000000000" pitchFamily="2" charset="2"/>
              <a:buChar char="§"/>
            </a:pPr>
            <a:r>
              <a:rPr lang="el-GR" sz="1600" dirty="0"/>
              <a:t>Είναι ρεαλιστικό ένα δοχείο να έχει κατά το ήμισυ ζεστό και κατά το ήμισυ κρύο νερό. Αυτό αναφέρεται ως θερμική διαστρωμάτωση ή στρωματοποίηση.</a:t>
            </a:r>
            <a:r>
              <a:rPr lang="en-US" sz="1600" dirty="0"/>
              <a:t> </a:t>
            </a:r>
          </a:p>
        </p:txBody>
      </p:sp>
      <p:sp>
        <p:nvSpPr>
          <p:cNvPr id="10" name="Rectangle 9">
            <a:extLst>
              <a:ext uri="{FF2B5EF4-FFF2-40B4-BE49-F238E27FC236}">
                <a16:creationId xmlns="" xmlns:a16="http://schemas.microsoft.com/office/drawing/2014/main" id="{EEBA86DC-E464-4B31-86EC-B6E6ECB70216}"/>
              </a:ext>
            </a:extLst>
          </p:cNvPr>
          <p:cNvSpPr/>
          <p:nvPr/>
        </p:nvSpPr>
        <p:spPr>
          <a:xfrm>
            <a:off x="644184" y="3848337"/>
            <a:ext cx="4146215" cy="1323439"/>
          </a:xfrm>
          <a:prstGeom prst="rect">
            <a:avLst/>
          </a:prstGeom>
        </p:spPr>
        <p:txBody>
          <a:bodyPr wrap="square">
            <a:spAutoFit/>
          </a:bodyPr>
          <a:lstStyle/>
          <a:p>
            <a:pPr marL="285750" lvl="0" indent="-285750">
              <a:buFont typeface="Wingdings" panose="05000000000000000000" pitchFamily="2" charset="2"/>
              <a:buChar char="§"/>
            </a:pPr>
            <a:r>
              <a:rPr lang="el-GR" sz="1600" dirty="0">
                <a:solidFill>
                  <a:prstClr val="black"/>
                </a:solidFill>
              </a:rPr>
              <a:t>Τα δοχεία είναι κατασκευασμένα να ενισχύουν τη διαστρωμάτωση ώστε να μεγιστοποιείται η παροχή ζεστού νερού μειώνοντας τις αναταράξεις κατά την  εισαγωγή κρύου νερού στο δοχείο. </a:t>
            </a:r>
            <a:endParaRPr lang="en-US" sz="1600" dirty="0">
              <a:solidFill>
                <a:prstClr val="black"/>
              </a:solidFill>
            </a:endParaRPr>
          </a:p>
        </p:txBody>
      </p:sp>
      <p:sp>
        <p:nvSpPr>
          <p:cNvPr id="9" name="Rectangle 9">
            <a:extLst>
              <a:ext uri="{FF2B5EF4-FFF2-40B4-BE49-F238E27FC236}">
                <a16:creationId xmlns="" xmlns:a16="http://schemas.microsoft.com/office/drawing/2014/main" id="{92392AF5-3C17-4D97-AB9D-E45300F09F4F}"/>
              </a:ext>
            </a:extLst>
          </p:cNvPr>
          <p:cNvSpPr/>
          <p:nvPr/>
        </p:nvSpPr>
        <p:spPr>
          <a:xfrm>
            <a:off x="642600" y="5040284"/>
            <a:ext cx="8249400" cy="1077218"/>
          </a:xfrm>
          <a:prstGeom prst="rect">
            <a:avLst/>
          </a:prstGeom>
        </p:spPr>
        <p:txBody>
          <a:bodyPr wrap="square">
            <a:spAutoFit/>
          </a:bodyPr>
          <a:lstStyle/>
          <a:p>
            <a:pPr marL="285750" indent="-285750">
              <a:buFont typeface="Wingdings" panose="05000000000000000000" pitchFamily="2" charset="2"/>
              <a:buChar char="§"/>
            </a:pPr>
            <a:r>
              <a:rPr lang="el-GR" sz="1600" dirty="0"/>
              <a:t>Η απόδοση των ηλιακών συλλεκτών είναι μεγαλύτερη όταν θερμαίνουν κρύο νερό.</a:t>
            </a:r>
            <a:r>
              <a:rPr lang="en-US" sz="1600" dirty="0"/>
              <a:t> </a:t>
            </a:r>
            <a:r>
              <a:rPr lang="el-GR" sz="1600" dirty="0"/>
              <a:t>Επομένως</a:t>
            </a:r>
            <a:r>
              <a:rPr lang="en-US" sz="1600" dirty="0"/>
              <a:t>, </a:t>
            </a:r>
            <a:r>
              <a:rPr lang="el-GR" sz="1600" dirty="0"/>
              <a:t>η διαστρωμάτωση πρέπει να λαμβάνεται υπόψη στη σχεδίαση αποτελεσματικών ηλιακών δοχείων</a:t>
            </a:r>
            <a:r>
              <a:rPr lang="en-US" sz="1600" dirty="0"/>
              <a:t>. </a:t>
            </a:r>
            <a:r>
              <a:rPr lang="el-GR" sz="1600" dirty="0"/>
              <a:t>Οι ηλιακές συνδέσεις θέρμανσης θα βρίσκονται πάντα στην κάτω περιοχή τους ώστε να εξασφαλίζεται η θέρμανση του πιο κρύου νερού.  </a:t>
            </a:r>
            <a:endParaRPr lang="en-US" sz="1600" dirty="0"/>
          </a:p>
        </p:txBody>
      </p:sp>
    </p:spTree>
    <p:extLst>
      <p:ext uri="{BB962C8B-B14F-4D97-AF65-F5344CB8AC3E}">
        <p14:creationId xmlns:p14="http://schemas.microsoft.com/office/powerpoint/2010/main" val="1776423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DD61CA-95A8-4C12-B11A-3BA7965A7CBF}"/>
              </a:ext>
            </a:extLst>
          </p:cNvPr>
          <p:cNvSpPr>
            <a:spLocks noGrp="1"/>
          </p:cNvSpPr>
          <p:nvPr>
            <p:ph type="title"/>
          </p:nvPr>
        </p:nvSpPr>
        <p:spPr/>
        <p:txBody>
          <a:bodyPr/>
          <a:lstStyle/>
          <a:p>
            <a:r>
              <a:rPr lang="en-US" b="1" dirty="0"/>
              <a:t>1. </a:t>
            </a:r>
            <a:r>
              <a:rPr lang="el-GR" b="1" dirty="0">
                <a:solidFill>
                  <a:prstClr val="black"/>
                </a:solidFill>
                <a:cs typeface="Arial" pitchFamily="34" charset="0"/>
              </a:rPr>
              <a:t>Γενικές πληροφορίες για τα δοχεία αποθήκευσης ζεστού νερού</a:t>
            </a:r>
            <a:endParaRPr lang="en-US" dirty="0"/>
          </a:p>
        </p:txBody>
      </p:sp>
      <p:sp>
        <p:nvSpPr>
          <p:cNvPr id="4" name="TextBox 3">
            <a:extLst>
              <a:ext uri="{FF2B5EF4-FFF2-40B4-BE49-F238E27FC236}">
                <a16:creationId xmlns="" xmlns:a16="http://schemas.microsoft.com/office/drawing/2014/main" id="{C93A4FD8-78CE-4F9E-BE11-7BA3224A5E09}"/>
              </a:ext>
            </a:extLst>
          </p:cNvPr>
          <p:cNvSpPr txBox="1"/>
          <p:nvPr/>
        </p:nvSpPr>
        <p:spPr>
          <a:xfrm>
            <a:off x="376385" y="1991003"/>
            <a:ext cx="4195615" cy="3539430"/>
          </a:xfrm>
          <a:prstGeom prst="rect">
            <a:avLst/>
          </a:prstGeom>
          <a:noFill/>
        </p:spPr>
        <p:txBody>
          <a:bodyPr wrap="square" rtlCol="0">
            <a:spAutoFit/>
          </a:bodyPr>
          <a:lstStyle/>
          <a:p>
            <a:pPr marL="285750" indent="-285750">
              <a:buFont typeface="Wingdings" panose="05000000000000000000" pitchFamily="2" charset="2"/>
              <a:buChar char="§"/>
            </a:pPr>
            <a:r>
              <a:rPr lang="el-GR" sz="1600" b="1" dirty="0"/>
              <a:t>Ένα δοχείο ζεστού νερού για ηλιακά συστήματα είναι ένα δοχείο καλά σχεδιασμένο να δέχεται την ηλιακή πηγή θερμότητας.</a:t>
            </a:r>
            <a:r>
              <a:rPr lang="en-US" sz="1600" b="1" dirty="0"/>
              <a:t> </a:t>
            </a:r>
            <a:r>
              <a:rPr lang="el-GR" sz="1600" dirty="0"/>
              <a:t>Έχουν κάποιες ιδιαιτερότητας</a:t>
            </a:r>
            <a:r>
              <a:rPr lang="en-US" sz="1600" dirty="0"/>
              <a:t>. </a:t>
            </a:r>
            <a:r>
              <a:rPr lang="el-GR" sz="1600" dirty="0"/>
              <a:t>Πάνω από όλα</a:t>
            </a:r>
            <a:r>
              <a:rPr lang="en-US" sz="1600" dirty="0"/>
              <a:t>,</a:t>
            </a:r>
            <a:r>
              <a:rPr lang="el-GR" sz="1600" dirty="0"/>
              <a:t> η δεξαμενή πρέπει</a:t>
            </a:r>
            <a:r>
              <a:rPr lang="en-US" sz="1600" dirty="0"/>
              <a:t>:</a:t>
            </a:r>
          </a:p>
          <a:p>
            <a:pPr marL="742950" lvl="1" indent="-285750">
              <a:buFont typeface="Calibri" panose="020F0502020204030204" pitchFamily="34" charset="0"/>
              <a:buChar char="‒"/>
            </a:pPr>
            <a:r>
              <a:rPr lang="el-GR" sz="1600" b="1" dirty="0"/>
              <a:t>Να είναι κατάλληλη για λειτουργία σε υψηλές θερμοκρασίες</a:t>
            </a:r>
            <a:r>
              <a:rPr lang="en-US" sz="1600" b="1" dirty="0"/>
              <a:t>.</a:t>
            </a:r>
            <a:r>
              <a:rPr lang="el-GR" sz="1600" b="1" dirty="0"/>
              <a:t> </a:t>
            </a:r>
            <a:r>
              <a:rPr lang="el-GR" sz="1600" dirty="0"/>
              <a:t>Τα ηλιακά συστήματα ζεστού νερού μπορούν να θερμάνουν το νερό πολύ πάνω από τους </a:t>
            </a:r>
            <a:r>
              <a:rPr lang="en-US" sz="1600" dirty="0"/>
              <a:t>60ºC</a:t>
            </a:r>
            <a:r>
              <a:rPr lang="el-GR" sz="1600" dirty="0"/>
              <a:t> που λειτουργούν τα κλασικά οικιακά συστήματα. </a:t>
            </a:r>
            <a:endParaRPr lang="en-US" sz="1600" dirty="0"/>
          </a:p>
          <a:p>
            <a:pPr marL="742950" lvl="1" indent="-285750">
              <a:buFont typeface="Calibri" panose="020F0502020204030204" pitchFamily="34" charset="0"/>
              <a:buChar char="‒"/>
            </a:pPr>
            <a:r>
              <a:rPr lang="el-GR" sz="1600" b="1" dirty="0"/>
              <a:t>Να είναι κατάλληλα για διαφορετικές εγκαταστάσεις και συγκεκριμένες λειτουργίες </a:t>
            </a:r>
            <a:r>
              <a:rPr lang="en-US" sz="1600" b="1" dirty="0"/>
              <a:t>. </a:t>
            </a:r>
            <a:endParaRPr lang="en-US" sz="1600" dirty="0"/>
          </a:p>
        </p:txBody>
      </p:sp>
      <p:pic>
        <p:nvPicPr>
          <p:cNvPr id="7" name="Picture 6">
            <a:extLst>
              <a:ext uri="{FF2B5EF4-FFF2-40B4-BE49-F238E27FC236}">
                <a16:creationId xmlns="" xmlns:a16="http://schemas.microsoft.com/office/drawing/2014/main" id="{F454BD65-CF44-4649-BE91-3D1E93F30D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2817" y="1928528"/>
            <a:ext cx="4195615" cy="3704704"/>
          </a:xfrm>
          <a:prstGeom prst="rect">
            <a:avLst/>
          </a:prstGeom>
          <a:ln>
            <a:solidFill>
              <a:schemeClr val="tx1"/>
            </a:solidFill>
          </a:ln>
        </p:spPr>
      </p:pic>
      <p:sp>
        <p:nvSpPr>
          <p:cNvPr id="10" name="Rectangle 9">
            <a:extLst>
              <a:ext uri="{FF2B5EF4-FFF2-40B4-BE49-F238E27FC236}">
                <a16:creationId xmlns="" xmlns:a16="http://schemas.microsoft.com/office/drawing/2014/main" id="{39232F50-CFF0-4FF8-8A3A-56AA01D1E431}"/>
              </a:ext>
            </a:extLst>
          </p:cNvPr>
          <p:cNvSpPr/>
          <p:nvPr/>
        </p:nvSpPr>
        <p:spPr>
          <a:xfrm>
            <a:off x="432916" y="1557000"/>
            <a:ext cx="7451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Βασική σχεδίαση και χρήση</a:t>
            </a:r>
            <a:r>
              <a:rPr lang="en-US" b="1" dirty="0">
                <a:solidFill>
                  <a:prstClr val="black"/>
                </a:solidFill>
                <a:cs typeface="Arial" pitchFamily="34" charset="0"/>
              </a:rPr>
              <a:t>.</a:t>
            </a:r>
          </a:p>
        </p:txBody>
      </p:sp>
      <p:sp>
        <p:nvSpPr>
          <p:cNvPr id="11" name="Rectangle 10">
            <a:extLst>
              <a:ext uri="{FF2B5EF4-FFF2-40B4-BE49-F238E27FC236}">
                <a16:creationId xmlns="" xmlns:a16="http://schemas.microsoft.com/office/drawing/2014/main" id="{10FB4D14-B760-4522-A3B6-9128EB9174BC}"/>
              </a:ext>
            </a:extLst>
          </p:cNvPr>
          <p:cNvSpPr/>
          <p:nvPr/>
        </p:nvSpPr>
        <p:spPr>
          <a:xfrm>
            <a:off x="612000" y="5694220"/>
            <a:ext cx="7672117" cy="584775"/>
          </a:xfrm>
          <a:prstGeom prst="rect">
            <a:avLst/>
          </a:prstGeom>
        </p:spPr>
        <p:txBody>
          <a:bodyPr wrap="square">
            <a:spAutoFit/>
          </a:bodyPr>
          <a:lstStyle/>
          <a:p>
            <a:r>
              <a:rPr lang="el-GR" sz="1600" dirty="0"/>
              <a:t>Καλή επιλογή και </a:t>
            </a:r>
            <a:r>
              <a:rPr lang="el-GR" sz="1600" dirty="0" err="1"/>
              <a:t>διαστασιολόγηση</a:t>
            </a:r>
            <a:r>
              <a:rPr lang="en-US" sz="1600" dirty="0"/>
              <a:t>,</a:t>
            </a:r>
            <a:r>
              <a:rPr lang="el-GR" sz="1600" dirty="0"/>
              <a:t> σύμφωνα και με τη διάσταση του συλλέκτη. </a:t>
            </a:r>
            <a:r>
              <a:rPr lang="en-US" sz="1600" dirty="0"/>
              <a:t> </a:t>
            </a:r>
            <a:r>
              <a:rPr lang="el-GR" sz="1600" dirty="0"/>
              <a:t>Το δοχείο συνεισφέρει στη συνολική απόδοση του συστήματος.</a:t>
            </a:r>
            <a:endParaRPr lang="en-US" sz="1600" dirty="0"/>
          </a:p>
        </p:txBody>
      </p:sp>
    </p:spTree>
    <p:extLst>
      <p:ext uri="{BB962C8B-B14F-4D97-AF65-F5344CB8AC3E}">
        <p14:creationId xmlns:p14="http://schemas.microsoft.com/office/powerpoint/2010/main" val="2978269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645BB1-E7FE-4CD2-AC56-6C50CCFEB0AB}"/>
              </a:ext>
            </a:extLst>
          </p:cNvPr>
          <p:cNvSpPr>
            <a:spLocks noGrp="1"/>
          </p:cNvSpPr>
          <p:nvPr>
            <p:ph type="title"/>
          </p:nvPr>
        </p:nvSpPr>
        <p:spPr/>
        <p:txBody>
          <a:bodyPr/>
          <a:lstStyle/>
          <a:p>
            <a:r>
              <a:rPr lang="en-US" b="1" dirty="0"/>
              <a:t>1. </a:t>
            </a:r>
            <a:r>
              <a:rPr lang="el-GR" b="1" dirty="0">
                <a:solidFill>
                  <a:prstClr val="black"/>
                </a:solidFill>
                <a:cs typeface="Arial" pitchFamily="34" charset="0"/>
              </a:rPr>
              <a:t>Γενικές πληροφορίες για τα δοχεία αποθήκευσης ζεστού νερού</a:t>
            </a:r>
            <a:endParaRPr lang="en-US" dirty="0"/>
          </a:p>
        </p:txBody>
      </p:sp>
      <p:sp>
        <p:nvSpPr>
          <p:cNvPr id="4" name="Rectangle 3">
            <a:extLst>
              <a:ext uri="{FF2B5EF4-FFF2-40B4-BE49-F238E27FC236}">
                <a16:creationId xmlns="" xmlns:a16="http://schemas.microsoft.com/office/drawing/2014/main" id="{B4575C5D-D86E-450B-AA7C-2C3D6D8BAA14}"/>
              </a:ext>
            </a:extLst>
          </p:cNvPr>
          <p:cNvSpPr/>
          <p:nvPr/>
        </p:nvSpPr>
        <p:spPr>
          <a:xfrm>
            <a:off x="468000" y="1439042"/>
            <a:ext cx="5651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Βασική σχεδίαση και χρήση</a:t>
            </a:r>
            <a:r>
              <a:rPr lang="en-US" b="1" dirty="0">
                <a:solidFill>
                  <a:prstClr val="black"/>
                </a:solidFill>
                <a:cs typeface="Arial" pitchFamily="34" charset="0"/>
              </a:rPr>
              <a:t>.</a:t>
            </a:r>
          </a:p>
        </p:txBody>
      </p:sp>
      <p:sp>
        <p:nvSpPr>
          <p:cNvPr id="5" name="TextBox 4">
            <a:extLst>
              <a:ext uri="{FF2B5EF4-FFF2-40B4-BE49-F238E27FC236}">
                <a16:creationId xmlns="" xmlns:a16="http://schemas.microsoft.com/office/drawing/2014/main" id="{2E38EBC3-8822-4C3D-A9BC-3B0AB74B3719}"/>
              </a:ext>
            </a:extLst>
          </p:cNvPr>
          <p:cNvSpPr txBox="1"/>
          <p:nvPr/>
        </p:nvSpPr>
        <p:spPr>
          <a:xfrm>
            <a:off x="396000" y="1701000"/>
            <a:ext cx="6408000" cy="4524315"/>
          </a:xfrm>
          <a:prstGeom prst="rect">
            <a:avLst/>
          </a:prstGeom>
          <a:noFill/>
        </p:spPr>
        <p:txBody>
          <a:bodyPr wrap="square" rtlCol="0">
            <a:spAutoFit/>
          </a:bodyPr>
          <a:lstStyle/>
          <a:p>
            <a:pPr marL="285750" indent="-285750">
              <a:buFont typeface="Wingdings" panose="05000000000000000000" pitchFamily="2" charset="2"/>
              <a:buChar char="§"/>
            </a:pPr>
            <a:r>
              <a:rPr lang="el-GR" sz="1600" dirty="0"/>
              <a:t>Το δοχείο ζεστού νερού απόλυτα εναρμονισμένο με τις γεννήτριες θέρμανσης και τις απαιτήσεις του καταναλωτή </a:t>
            </a:r>
            <a:r>
              <a:rPr lang="en-US" sz="1600" dirty="0"/>
              <a:t> </a:t>
            </a:r>
            <a:r>
              <a:rPr lang="el-GR" sz="1600" dirty="0"/>
              <a:t>πληροί τα ακόλουθα κριτήρια:</a:t>
            </a:r>
            <a:endParaRPr lang="en-US" sz="1600" dirty="0"/>
          </a:p>
          <a:p>
            <a:pPr marL="742950" lvl="1" indent="-285750">
              <a:buFont typeface="Calibri" panose="020F0502020204030204" pitchFamily="34" charset="0"/>
              <a:buChar char="‒"/>
            </a:pPr>
            <a:r>
              <a:rPr lang="el-GR" sz="1600" dirty="0"/>
              <a:t>Είναι σωστά επιλεγμένο για το ρόλο του στο σύστημα</a:t>
            </a:r>
          </a:p>
          <a:p>
            <a:pPr marL="742950" lvl="1" indent="-285750">
              <a:buFont typeface="Calibri" panose="020F0502020204030204" pitchFamily="34" charset="0"/>
              <a:buChar char="‒"/>
            </a:pPr>
            <a:r>
              <a:rPr lang="el-GR" sz="1600" dirty="0"/>
              <a:t>Είναι κατάλληλο για το εύρος της θερμοκρασίας και της πίεσης λειτουργίας του συστήματος. </a:t>
            </a:r>
          </a:p>
          <a:p>
            <a:pPr marL="742950" lvl="1" indent="-285750">
              <a:buFont typeface="Calibri" panose="020F0502020204030204" pitchFamily="34" charset="0"/>
              <a:buChar char="‒"/>
            </a:pPr>
            <a:r>
              <a:rPr lang="el-GR" sz="1600" dirty="0"/>
              <a:t>Είναι ικανό να παράγει μία αποτελεσματική διαστρωμάτωση θερμοκρασιών. </a:t>
            </a:r>
          </a:p>
          <a:p>
            <a:pPr marL="742950" lvl="1" indent="-285750">
              <a:buFont typeface="Calibri" panose="020F0502020204030204" pitchFamily="34" charset="0"/>
              <a:buChar char="‒"/>
            </a:pPr>
            <a:r>
              <a:rPr lang="el-GR" sz="1600" dirty="0"/>
              <a:t>Έχει καλή μόνωση</a:t>
            </a:r>
            <a:r>
              <a:rPr lang="en-US" sz="1600" dirty="0"/>
              <a:t>. </a:t>
            </a:r>
            <a:r>
              <a:rPr lang="el-GR" sz="1600" dirty="0"/>
              <a:t>Αποθηκεύει ιδανικά το ζεστό νερό με τις ελάχιστες απώλειες.</a:t>
            </a:r>
            <a:endParaRPr lang="en-US" sz="1600" dirty="0"/>
          </a:p>
          <a:p>
            <a:pPr marL="742950" lvl="1" indent="-285750">
              <a:buFont typeface="Calibri" panose="020F0502020204030204" pitchFamily="34" charset="0"/>
              <a:buChar char="‒"/>
            </a:pPr>
            <a:r>
              <a:rPr lang="el-GR" sz="1600" dirty="0"/>
              <a:t>Έχει καλή αντίσταση στη διάβρωση.</a:t>
            </a:r>
            <a:endParaRPr lang="en-US" sz="1600" dirty="0"/>
          </a:p>
          <a:p>
            <a:pPr marL="742950" lvl="1" indent="-285750">
              <a:buFont typeface="Calibri" panose="020F0502020204030204" pitchFamily="34" charset="0"/>
              <a:buChar char="‒"/>
            </a:pPr>
            <a:r>
              <a:rPr lang="el-GR" sz="1600" dirty="0"/>
              <a:t>Είναι καλά προστατευμένο </a:t>
            </a:r>
            <a:r>
              <a:rPr lang="en-US" sz="1600" dirty="0"/>
              <a:t>(</a:t>
            </a:r>
            <a:r>
              <a:rPr lang="el-GR" sz="1600" dirty="0"/>
              <a:t>από τις περιβαλλοντικές συνθήκες</a:t>
            </a:r>
            <a:r>
              <a:rPr lang="en-US" sz="1600" dirty="0"/>
              <a:t>).</a:t>
            </a:r>
          </a:p>
          <a:p>
            <a:pPr marL="742950" lvl="1" indent="-285750">
              <a:buFont typeface="Calibri" panose="020F0502020204030204" pitchFamily="34" charset="0"/>
              <a:buChar char="‒"/>
            </a:pPr>
            <a:r>
              <a:rPr lang="el-GR" sz="1600" dirty="0"/>
              <a:t>Έχει ιδανική εγκατάσταση προς χάριν της απόδοσης και της ασφάλειας</a:t>
            </a:r>
            <a:r>
              <a:rPr lang="en-US" sz="1600" dirty="0"/>
              <a:t>,</a:t>
            </a:r>
            <a:r>
              <a:rPr lang="el-GR" sz="1600" dirty="0"/>
              <a:t> συμπεριλαμβανομένου των σωληνώσεων</a:t>
            </a:r>
            <a:r>
              <a:rPr lang="en-US" sz="1600" dirty="0"/>
              <a:t>, </a:t>
            </a:r>
            <a:r>
              <a:rPr lang="el-GR" sz="1600" dirty="0"/>
              <a:t>και της συμφωνίας με τους κανονισμούς. </a:t>
            </a:r>
            <a:endParaRPr lang="en-US" sz="1600" dirty="0"/>
          </a:p>
          <a:p>
            <a:pPr marL="742950" lvl="1" indent="-285750">
              <a:buFont typeface="Calibri" panose="020F0502020204030204" pitchFamily="34" charset="0"/>
              <a:buChar char="‒"/>
            </a:pPr>
            <a:r>
              <a:rPr lang="el-GR" sz="1600" dirty="0"/>
              <a:t>Έχει μεγάλη διάρκεια ζωής και έχει προσιτή τιμή. </a:t>
            </a:r>
            <a:r>
              <a:rPr lang="en-US" sz="1600" dirty="0"/>
              <a:t> </a:t>
            </a:r>
          </a:p>
          <a:p>
            <a:pPr marL="742950" lvl="1" indent="-285750">
              <a:buFont typeface="Calibri" panose="020F0502020204030204" pitchFamily="34" charset="0"/>
              <a:buChar char="‒"/>
            </a:pPr>
            <a:r>
              <a:rPr lang="el-GR" sz="1600" dirty="0"/>
              <a:t>Έχει εύκολη συντήρηση και επισκευή</a:t>
            </a:r>
            <a:r>
              <a:rPr lang="en-US" sz="1600" dirty="0"/>
              <a:t>.</a:t>
            </a:r>
          </a:p>
          <a:p>
            <a:pPr marL="742950" lvl="1" indent="-285750">
              <a:buFont typeface="Calibri" panose="020F0502020204030204" pitchFamily="34" charset="0"/>
              <a:buChar char="‒"/>
            </a:pPr>
            <a:r>
              <a:rPr lang="el-GR" sz="1600" dirty="0"/>
              <a:t>Είναι πιστοποιημένο προϊόν</a:t>
            </a:r>
            <a:r>
              <a:rPr lang="en-US" sz="1600" dirty="0"/>
              <a:t>. </a:t>
            </a:r>
            <a:r>
              <a:rPr lang="el-GR" sz="1600" dirty="0"/>
              <a:t>Πληροί τις ελάχιστες προδιαγραφές</a:t>
            </a:r>
            <a:endParaRPr lang="en-US" sz="1600" dirty="0"/>
          </a:p>
        </p:txBody>
      </p:sp>
      <p:pic>
        <p:nvPicPr>
          <p:cNvPr id="6" name="Picture 5">
            <a:extLst>
              <a:ext uri="{FF2B5EF4-FFF2-40B4-BE49-F238E27FC236}">
                <a16:creationId xmlns="" xmlns:a16="http://schemas.microsoft.com/office/drawing/2014/main" id="{24D12713-424D-4E64-A4AB-D16E1FD716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4941" y="1989000"/>
            <a:ext cx="2500024" cy="1777795"/>
          </a:xfrm>
          <a:prstGeom prst="rect">
            <a:avLst/>
          </a:prstGeom>
          <a:ln>
            <a:solidFill>
              <a:schemeClr val="tx1"/>
            </a:solidFill>
          </a:ln>
        </p:spPr>
      </p:pic>
      <p:pic>
        <p:nvPicPr>
          <p:cNvPr id="10" name="Picture 9">
            <a:extLst>
              <a:ext uri="{FF2B5EF4-FFF2-40B4-BE49-F238E27FC236}">
                <a16:creationId xmlns="" xmlns:a16="http://schemas.microsoft.com/office/drawing/2014/main" id="{CB518977-D95E-4170-9295-2A1C9963BE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6138" y="4077000"/>
            <a:ext cx="2507862" cy="1777795"/>
          </a:xfrm>
          <a:prstGeom prst="rect">
            <a:avLst/>
          </a:prstGeom>
          <a:ln>
            <a:solidFill>
              <a:schemeClr val="tx1"/>
            </a:solidFill>
          </a:ln>
        </p:spPr>
      </p:pic>
    </p:spTree>
    <p:extLst>
      <p:ext uri="{BB962C8B-B14F-4D97-AF65-F5344CB8AC3E}">
        <p14:creationId xmlns:p14="http://schemas.microsoft.com/office/powerpoint/2010/main" val="3202736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4FAB1E-C733-45FB-9B40-B494809E5C4C}"/>
              </a:ext>
            </a:extLst>
          </p:cNvPr>
          <p:cNvSpPr>
            <a:spLocks noGrp="1"/>
          </p:cNvSpPr>
          <p:nvPr>
            <p:ph type="title"/>
          </p:nvPr>
        </p:nvSpPr>
        <p:spPr/>
        <p:txBody>
          <a:bodyPr/>
          <a:lstStyle/>
          <a:p>
            <a:r>
              <a:rPr lang="en-US" b="1" dirty="0"/>
              <a:t>2. </a:t>
            </a:r>
            <a:r>
              <a:rPr lang="el-GR" b="1" dirty="0">
                <a:solidFill>
                  <a:prstClr val="black"/>
                </a:solidFill>
                <a:cs typeface="Arial" pitchFamily="34" charset="0"/>
              </a:rPr>
              <a:t>Κατηγοριοποίηση των ηλιακών δοχείων</a:t>
            </a:r>
            <a:endParaRPr lang="en-US" dirty="0"/>
          </a:p>
        </p:txBody>
      </p:sp>
      <p:sp>
        <p:nvSpPr>
          <p:cNvPr id="5" name="Rectangle 4">
            <a:extLst>
              <a:ext uri="{FF2B5EF4-FFF2-40B4-BE49-F238E27FC236}">
                <a16:creationId xmlns="" xmlns:a16="http://schemas.microsoft.com/office/drawing/2014/main" id="{18958EAE-4137-4701-A60C-4FB1A5B80020}"/>
              </a:ext>
            </a:extLst>
          </p:cNvPr>
          <p:cNvSpPr/>
          <p:nvPr/>
        </p:nvSpPr>
        <p:spPr>
          <a:xfrm>
            <a:off x="432915" y="1557000"/>
            <a:ext cx="2627081"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Γενική ταξινόμηση</a:t>
            </a:r>
            <a:r>
              <a:rPr lang="en-US" b="1" dirty="0">
                <a:solidFill>
                  <a:prstClr val="black"/>
                </a:solidFill>
                <a:cs typeface="Arial" pitchFamily="34" charset="0"/>
              </a:rPr>
              <a:t>.</a:t>
            </a:r>
          </a:p>
        </p:txBody>
      </p:sp>
      <p:sp>
        <p:nvSpPr>
          <p:cNvPr id="3" name="TextBox 2">
            <a:extLst>
              <a:ext uri="{FF2B5EF4-FFF2-40B4-BE49-F238E27FC236}">
                <a16:creationId xmlns="" xmlns:a16="http://schemas.microsoft.com/office/drawing/2014/main" id="{A6B102A6-54B1-459B-B788-6A8016F947A5}"/>
              </a:ext>
            </a:extLst>
          </p:cNvPr>
          <p:cNvSpPr txBox="1"/>
          <p:nvPr/>
        </p:nvSpPr>
        <p:spPr>
          <a:xfrm>
            <a:off x="760004" y="1876056"/>
            <a:ext cx="4747996" cy="584775"/>
          </a:xfrm>
          <a:prstGeom prst="rect">
            <a:avLst/>
          </a:prstGeom>
          <a:noFill/>
        </p:spPr>
        <p:txBody>
          <a:bodyPr wrap="square" rtlCol="0">
            <a:spAutoFit/>
          </a:bodyPr>
          <a:lstStyle/>
          <a:p>
            <a:pPr marL="285750" indent="-285750">
              <a:buFont typeface="Wingdings" panose="05000000000000000000" pitchFamily="2" charset="2"/>
              <a:buChar char="§"/>
            </a:pPr>
            <a:r>
              <a:rPr lang="el-GR" sz="1600" i="1" dirty="0"/>
              <a:t>Σύμφωνα με τον τρόπο παροχής του κρύου νερού στο δοχείο και τη βασική απόδοση του. </a:t>
            </a:r>
            <a:endParaRPr lang="en-US" sz="1600" i="1" dirty="0"/>
          </a:p>
        </p:txBody>
      </p:sp>
      <p:sp>
        <p:nvSpPr>
          <p:cNvPr id="4" name="Rectangle 3">
            <a:extLst>
              <a:ext uri="{FF2B5EF4-FFF2-40B4-BE49-F238E27FC236}">
                <a16:creationId xmlns="" xmlns:a16="http://schemas.microsoft.com/office/drawing/2014/main" id="{442BA305-CCA9-49D3-B554-0FFC3D72CEC0}"/>
              </a:ext>
            </a:extLst>
          </p:cNvPr>
          <p:cNvSpPr/>
          <p:nvPr/>
        </p:nvSpPr>
        <p:spPr>
          <a:xfrm>
            <a:off x="2248423" y="2637000"/>
            <a:ext cx="2098656" cy="6381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a:t>
            </a:r>
            <a:r>
              <a:rPr lang="el-GR" sz="1600" b="1" dirty="0"/>
              <a:t>Ηλιακό</a:t>
            </a:r>
            <a:r>
              <a:rPr lang="en-US" sz="1600" b="1" dirty="0"/>
              <a:t>) </a:t>
            </a:r>
            <a:r>
              <a:rPr lang="el-GR" sz="1600" b="1" dirty="0"/>
              <a:t>Δοχεία αποθήκευσης ζεστού νερού</a:t>
            </a:r>
            <a:endParaRPr lang="en-US" sz="1600" b="1" dirty="0"/>
          </a:p>
        </p:txBody>
      </p:sp>
      <p:sp>
        <p:nvSpPr>
          <p:cNvPr id="8" name="Rectangle 7">
            <a:extLst>
              <a:ext uri="{FF2B5EF4-FFF2-40B4-BE49-F238E27FC236}">
                <a16:creationId xmlns="" xmlns:a16="http://schemas.microsoft.com/office/drawing/2014/main" id="{494D6141-216A-4BF3-B68E-A5AD3AA52D50}"/>
              </a:ext>
            </a:extLst>
          </p:cNvPr>
          <p:cNvSpPr/>
          <p:nvPr/>
        </p:nvSpPr>
        <p:spPr>
          <a:xfrm>
            <a:off x="1329615" y="3645000"/>
            <a:ext cx="1188000" cy="63815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l-GR" sz="1600" dirty="0"/>
              <a:t>Υπό πίεση</a:t>
            </a:r>
            <a:endParaRPr lang="en-US" sz="1600" dirty="0"/>
          </a:p>
        </p:txBody>
      </p:sp>
      <p:sp>
        <p:nvSpPr>
          <p:cNvPr id="9" name="Rectangle 8">
            <a:extLst>
              <a:ext uri="{FF2B5EF4-FFF2-40B4-BE49-F238E27FC236}">
                <a16:creationId xmlns="" xmlns:a16="http://schemas.microsoft.com/office/drawing/2014/main" id="{03102CF7-B6A3-46BD-B73E-5F25DC5FBFF8}"/>
              </a:ext>
            </a:extLst>
          </p:cNvPr>
          <p:cNvSpPr/>
          <p:nvPr/>
        </p:nvSpPr>
        <p:spPr>
          <a:xfrm>
            <a:off x="3995085" y="3645000"/>
            <a:ext cx="1188000" cy="63815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l-GR" sz="1600" dirty="0"/>
              <a:t>Χωρίς -πίεση</a:t>
            </a:r>
            <a:endParaRPr lang="en-US" sz="1600" dirty="0"/>
          </a:p>
        </p:txBody>
      </p:sp>
      <p:sp>
        <p:nvSpPr>
          <p:cNvPr id="10" name="Rectangle 9">
            <a:extLst>
              <a:ext uri="{FF2B5EF4-FFF2-40B4-BE49-F238E27FC236}">
                <a16:creationId xmlns="" xmlns:a16="http://schemas.microsoft.com/office/drawing/2014/main" id="{AB384047-FFEB-4E88-AEB4-62552927B54D}"/>
              </a:ext>
            </a:extLst>
          </p:cNvPr>
          <p:cNvSpPr/>
          <p:nvPr/>
        </p:nvSpPr>
        <p:spPr>
          <a:xfrm>
            <a:off x="2617609" y="3645000"/>
            <a:ext cx="1305477" cy="63815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l-GR" sz="1600" dirty="0" err="1" smtClean="0">
                <a:solidFill>
                  <a:schemeClr val="tx1"/>
                </a:solidFill>
              </a:rPr>
              <a:t>Θερμοδοχείο</a:t>
            </a:r>
            <a:endParaRPr lang="en-US" sz="1600" dirty="0">
              <a:solidFill>
                <a:schemeClr val="tx1"/>
              </a:solidFill>
            </a:endParaRPr>
          </a:p>
        </p:txBody>
      </p:sp>
      <p:sp>
        <p:nvSpPr>
          <p:cNvPr id="12" name="Rectangle 11">
            <a:extLst>
              <a:ext uri="{FF2B5EF4-FFF2-40B4-BE49-F238E27FC236}">
                <a16:creationId xmlns="" xmlns:a16="http://schemas.microsoft.com/office/drawing/2014/main" id="{ED170F4E-4142-45B4-8F2A-C65CA9D820D1}"/>
              </a:ext>
            </a:extLst>
          </p:cNvPr>
          <p:cNvSpPr/>
          <p:nvPr/>
        </p:nvSpPr>
        <p:spPr>
          <a:xfrm>
            <a:off x="529607" y="4725000"/>
            <a:ext cx="1379889" cy="576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l-GR" sz="1600" dirty="0"/>
              <a:t>Άμεσης</a:t>
            </a:r>
            <a:r>
              <a:rPr lang="en-US" sz="1600" dirty="0"/>
              <a:t> </a:t>
            </a:r>
            <a:r>
              <a:rPr lang="el-GR" sz="1600" dirty="0"/>
              <a:t>διαμόρφωσης</a:t>
            </a:r>
            <a:endParaRPr lang="en-US" sz="1600" dirty="0"/>
          </a:p>
        </p:txBody>
      </p:sp>
      <p:sp>
        <p:nvSpPr>
          <p:cNvPr id="13" name="Rectangle 12">
            <a:extLst>
              <a:ext uri="{FF2B5EF4-FFF2-40B4-BE49-F238E27FC236}">
                <a16:creationId xmlns="" xmlns:a16="http://schemas.microsoft.com/office/drawing/2014/main" id="{4A748D8A-F1D8-4ACF-9F61-E8399A65219E}"/>
              </a:ext>
            </a:extLst>
          </p:cNvPr>
          <p:cNvSpPr/>
          <p:nvPr/>
        </p:nvSpPr>
        <p:spPr>
          <a:xfrm>
            <a:off x="2015085" y="4725000"/>
            <a:ext cx="1391287" cy="576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l-GR" sz="1600" dirty="0"/>
              <a:t>Έμμεσης</a:t>
            </a:r>
            <a:r>
              <a:rPr lang="en-US" sz="1600" dirty="0"/>
              <a:t> </a:t>
            </a:r>
            <a:r>
              <a:rPr lang="el-GR" sz="1600" dirty="0"/>
              <a:t>διαμόρφωσης</a:t>
            </a:r>
            <a:endParaRPr lang="en-US" sz="1600" dirty="0"/>
          </a:p>
        </p:txBody>
      </p:sp>
      <p:cxnSp>
        <p:nvCxnSpPr>
          <p:cNvPr id="14" name="Connector: Elbow 13">
            <a:extLst>
              <a:ext uri="{FF2B5EF4-FFF2-40B4-BE49-F238E27FC236}">
                <a16:creationId xmlns="" xmlns:a16="http://schemas.microsoft.com/office/drawing/2014/main" id="{62D2970D-4871-47F3-B614-311EC134BAFC}"/>
              </a:ext>
            </a:extLst>
          </p:cNvPr>
          <p:cNvCxnSpPr>
            <a:cxnSpLocks/>
            <a:stCxn id="8" idx="2"/>
            <a:endCxn id="12" idx="0"/>
          </p:cNvCxnSpPr>
          <p:nvPr/>
        </p:nvCxnSpPr>
        <p:spPr>
          <a:xfrm rot="5400000">
            <a:off x="1350663" y="4152047"/>
            <a:ext cx="441843" cy="704063"/>
          </a:xfrm>
          <a:prstGeom prst="bentConnector3">
            <a:avLst/>
          </a:prstGeom>
          <a:ln w="25400"/>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 xmlns:a16="http://schemas.microsoft.com/office/drawing/2014/main" id="{28F9BA86-1964-4E25-A1CC-EFA0807B2D47}"/>
              </a:ext>
            </a:extLst>
          </p:cNvPr>
          <p:cNvCxnSpPr>
            <a:cxnSpLocks/>
            <a:stCxn id="8" idx="2"/>
            <a:endCxn id="13" idx="0"/>
          </p:cNvCxnSpPr>
          <p:nvPr/>
        </p:nvCxnSpPr>
        <p:spPr>
          <a:xfrm rot="16200000" flipH="1">
            <a:off x="2096251" y="4110521"/>
            <a:ext cx="441843" cy="787114"/>
          </a:xfrm>
          <a:prstGeom prst="bentConnector3">
            <a:avLst/>
          </a:prstGeom>
          <a:ln w="25400"/>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 xmlns:a16="http://schemas.microsoft.com/office/drawing/2014/main" id="{FDCAC82F-CF6D-4E9D-8863-52C725D39E68}"/>
              </a:ext>
            </a:extLst>
          </p:cNvPr>
          <p:cNvCxnSpPr>
            <a:cxnSpLocks/>
            <a:stCxn id="4" idx="2"/>
            <a:endCxn id="8" idx="0"/>
          </p:cNvCxnSpPr>
          <p:nvPr/>
        </p:nvCxnSpPr>
        <p:spPr>
          <a:xfrm rot="5400000">
            <a:off x="2425762" y="2773010"/>
            <a:ext cx="369843" cy="1374136"/>
          </a:xfrm>
          <a:prstGeom prst="bentConnector3">
            <a:avLst/>
          </a:prstGeom>
          <a:ln w="25400"/>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 xmlns:a16="http://schemas.microsoft.com/office/drawing/2014/main" id="{A7EAD8C9-4B20-42B1-BF74-E9F2F0746EE9}"/>
              </a:ext>
            </a:extLst>
          </p:cNvPr>
          <p:cNvCxnSpPr>
            <a:cxnSpLocks/>
            <a:stCxn id="4" idx="2"/>
            <a:endCxn id="10" idx="0"/>
          </p:cNvCxnSpPr>
          <p:nvPr/>
        </p:nvCxnSpPr>
        <p:spPr>
          <a:xfrm rot="5400000">
            <a:off x="3099129" y="3446377"/>
            <a:ext cx="369843" cy="27403"/>
          </a:xfrm>
          <a:prstGeom prst="bentConnector3">
            <a:avLst/>
          </a:prstGeom>
          <a:ln w="25400"/>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 xmlns:a16="http://schemas.microsoft.com/office/drawing/2014/main" id="{453EF3D2-9FF1-42FC-B35F-6D75FD755BFD}"/>
              </a:ext>
            </a:extLst>
          </p:cNvPr>
          <p:cNvCxnSpPr>
            <a:cxnSpLocks/>
            <a:stCxn id="4" idx="2"/>
            <a:endCxn id="9" idx="0"/>
          </p:cNvCxnSpPr>
          <p:nvPr/>
        </p:nvCxnSpPr>
        <p:spPr>
          <a:xfrm rot="16200000" flipH="1">
            <a:off x="3758497" y="2814411"/>
            <a:ext cx="369843" cy="1291334"/>
          </a:xfrm>
          <a:prstGeom prst="bentConnector3">
            <a:avLst/>
          </a:prstGeom>
          <a:ln w="2540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 xmlns:a16="http://schemas.microsoft.com/office/drawing/2014/main" id="{58E1F2DA-3EBC-4502-967C-CECC72E905FE}"/>
              </a:ext>
            </a:extLst>
          </p:cNvPr>
          <p:cNvSpPr txBox="1"/>
          <p:nvPr/>
        </p:nvSpPr>
        <p:spPr>
          <a:xfrm>
            <a:off x="5579999" y="1837284"/>
            <a:ext cx="3312000" cy="830997"/>
          </a:xfrm>
          <a:prstGeom prst="rect">
            <a:avLst/>
          </a:prstGeom>
          <a:noFill/>
        </p:spPr>
        <p:txBody>
          <a:bodyPr wrap="square" rtlCol="0">
            <a:spAutoFit/>
          </a:bodyPr>
          <a:lstStyle/>
          <a:p>
            <a:pPr marL="285750" indent="-285750">
              <a:buFont typeface="Wingdings" panose="05000000000000000000" pitchFamily="2" charset="2"/>
              <a:buChar char="§"/>
            </a:pPr>
            <a:r>
              <a:rPr lang="el-GR" sz="1600" i="1" dirty="0"/>
              <a:t>Σύμφωνα με τις εφαρμογές</a:t>
            </a:r>
            <a:r>
              <a:rPr lang="en-US" sz="1600" i="1" dirty="0"/>
              <a:t>, </a:t>
            </a:r>
            <a:r>
              <a:rPr lang="el-GR" sz="1600" i="1" dirty="0"/>
              <a:t>ή συγκεκριμένες λειτουργίες του δοχείου</a:t>
            </a:r>
            <a:endParaRPr lang="en-US" sz="1600" i="1" dirty="0"/>
          </a:p>
        </p:txBody>
      </p:sp>
      <p:cxnSp>
        <p:nvCxnSpPr>
          <p:cNvPr id="46" name="Straight Connector 45">
            <a:extLst>
              <a:ext uri="{FF2B5EF4-FFF2-40B4-BE49-F238E27FC236}">
                <a16:creationId xmlns="" xmlns:a16="http://schemas.microsoft.com/office/drawing/2014/main" id="{8BB932F2-3406-4B7D-B6A8-D9492D07B99C}"/>
              </a:ext>
            </a:extLst>
          </p:cNvPr>
          <p:cNvCxnSpPr>
            <a:cxnSpLocks/>
          </p:cNvCxnSpPr>
          <p:nvPr/>
        </p:nvCxnSpPr>
        <p:spPr>
          <a:xfrm>
            <a:off x="5436000" y="1998843"/>
            <a:ext cx="0" cy="4166157"/>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 xmlns:a16="http://schemas.microsoft.com/office/drawing/2014/main" id="{7D70D288-30E6-4F3D-8C1C-A82B94B1AACD}"/>
              </a:ext>
            </a:extLst>
          </p:cNvPr>
          <p:cNvSpPr/>
          <p:nvPr/>
        </p:nvSpPr>
        <p:spPr>
          <a:xfrm>
            <a:off x="6125400" y="2637000"/>
            <a:ext cx="2016000" cy="6381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a:t>
            </a:r>
            <a:r>
              <a:rPr lang="el-GR" sz="1600" b="1" dirty="0"/>
              <a:t>Ηλιακό</a:t>
            </a:r>
            <a:r>
              <a:rPr lang="en-US" sz="1600" b="1" dirty="0"/>
              <a:t>) </a:t>
            </a:r>
            <a:r>
              <a:rPr lang="el-GR" sz="1600" b="1" dirty="0"/>
              <a:t>Δοχεία αποθήκευσης ζεστού νερού</a:t>
            </a:r>
            <a:endParaRPr lang="en-US" sz="1600" b="1" dirty="0"/>
          </a:p>
        </p:txBody>
      </p:sp>
      <p:sp>
        <p:nvSpPr>
          <p:cNvPr id="50" name="Rectangle 49">
            <a:extLst>
              <a:ext uri="{FF2B5EF4-FFF2-40B4-BE49-F238E27FC236}">
                <a16:creationId xmlns="" xmlns:a16="http://schemas.microsoft.com/office/drawing/2014/main" id="{0373D302-F8ED-4DE0-AEC7-2B68925BCA91}"/>
              </a:ext>
            </a:extLst>
          </p:cNvPr>
          <p:cNvSpPr/>
          <p:nvPr/>
        </p:nvSpPr>
        <p:spPr>
          <a:xfrm>
            <a:off x="5579999" y="3707190"/>
            <a:ext cx="1298057" cy="51381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l-GR" sz="1600" dirty="0"/>
              <a:t>Οικιακό ΖΝΧ</a:t>
            </a:r>
            <a:endParaRPr lang="en-US" sz="1600" dirty="0"/>
          </a:p>
        </p:txBody>
      </p:sp>
      <p:cxnSp>
        <p:nvCxnSpPr>
          <p:cNvPr id="52" name="Connector: Elbow 51">
            <a:extLst>
              <a:ext uri="{FF2B5EF4-FFF2-40B4-BE49-F238E27FC236}">
                <a16:creationId xmlns="" xmlns:a16="http://schemas.microsoft.com/office/drawing/2014/main" id="{DB612AE3-9671-4A8F-8FA2-10B3F8D980A2}"/>
              </a:ext>
            </a:extLst>
          </p:cNvPr>
          <p:cNvCxnSpPr>
            <a:cxnSpLocks/>
            <a:stCxn id="49" idx="2"/>
            <a:endCxn id="50" idx="0"/>
          </p:cNvCxnSpPr>
          <p:nvPr/>
        </p:nvCxnSpPr>
        <p:spPr>
          <a:xfrm rot="5400000">
            <a:off x="6465198" y="3038987"/>
            <a:ext cx="432033" cy="904372"/>
          </a:xfrm>
          <a:prstGeom prst="bentConnector3">
            <a:avLst/>
          </a:prstGeom>
          <a:ln w="25400"/>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 xmlns:a16="http://schemas.microsoft.com/office/drawing/2014/main" id="{75E3700A-68AE-4C44-A37D-3F0C21F06E8C}"/>
              </a:ext>
            </a:extLst>
          </p:cNvPr>
          <p:cNvSpPr/>
          <p:nvPr/>
        </p:nvSpPr>
        <p:spPr>
          <a:xfrm>
            <a:off x="6878057" y="4427189"/>
            <a:ext cx="2085942" cy="73890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l-GR" sz="1600" dirty="0" smtClean="0"/>
              <a:t>Δοχεία </a:t>
            </a:r>
            <a:r>
              <a:rPr lang="el-GR" sz="1600" dirty="0" err="1" smtClean="0"/>
              <a:t>δράνειας</a:t>
            </a:r>
            <a:endParaRPr lang="en-US" sz="1600" dirty="0"/>
          </a:p>
        </p:txBody>
      </p:sp>
      <p:sp>
        <p:nvSpPr>
          <p:cNvPr id="56" name="Rectangle 55">
            <a:extLst>
              <a:ext uri="{FF2B5EF4-FFF2-40B4-BE49-F238E27FC236}">
                <a16:creationId xmlns="" xmlns:a16="http://schemas.microsoft.com/office/drawing/2014/main" id="{2E86C169-860E-451B-89F5-5C4F0ED997BE}"/>
              </a:ext>
            </a:extLst>
          </p:cNvPr>
          <p:cNvSpPr/>
          <p:nvPr/>
        </p:nvSpPr>
        <p:spPr>
          <a:xfrm>
            <a:off x="7360608" y="5589000"/>
            <a:ext cx="1747392" cy="720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l-GR" sz="1600" dirty="0"/>
              <a:t>Δοχεία </a:t>
            </a:r>
            <a:r>
              <a:rPr lang="el-GR" sz="1600" dirty="0" smtClean="0"/>
              <a:t>με </a:t>
            </a:r>
            <a:r>
              <a:rPr lang="el-GR" sz="1600" dirty="0" err="1" smtClean="0"/>
              <a:t>διαστρωμμάτωση</a:t>
            </a:r>
            <a:endParaRPr lang="en-US" sz="1600" dirty="0"/>
          </a:p>
        </p:txBody>
      </p:sp>
      <p:sp>
        <p:nvSpPr>
          <p:cNvPr id="76" name="TextBox 75">
            <a:extLst>
              <a:ext uri="{FF2B5EF4-FFF2-40B4-BE49-F238E27FC236}">
                <a16:creationId xmlns="" xmlns:a16="http://schemas.microsoft.com/office/drawing/2014/main" id="{780DEDE8-9296-4D21-8386-7C10716EBC7E}"/>
              </a:ext>
            </a:extLst>
          </p:cNvPr>
          <p:cNvSpPr txBox="1"/>
          <p:nvPr/>
        </p:nvSpPr>
        <p:spPr>
          <a:xfrm>
            <a:off x="5336006" y="5293337"/>
            <a:ext cx="2043994" cy="1384995"/>
          </a:xfrm>
          <a:prstGeom prst="rect">
            <a:avLst/>
          </a:prstGeom>
          <a:noFill/>
        </p:spPr>
        <p:txBody>
          <a:bodyPr wrap="square" rtlCol="0">
            <a:spAutoFit/>
          </a:bodyPr>
          <a:lstStyle/>
          <a:p>
            <a:pPr algn="r"/>
            <a:r>
              <a:rPr lang="el-GR" sz="1200" b="1" dirty="0"/>
              <a:t>Γενικά χρησιμοποιούνται</a:t>
            </a:r>
            <a:r>
              <a:rPr lang="en-US" sz="1200" b="1" dirty="0"/>
              <a:t>:</a:t>
            </a:r>
          </a:p>
          <a:p>
            <a:pPr marL="171450" indent="-171450" algn="r">
              <a:buFont typeface="Arial" panose="020B0604020202020204" pitchFamily="34" charset="0"/>
              <a:buChar char="•"/>
            </a:pPr>
            <a:r>
              <a:rPr lang="el-GR" sz="1200" b="1" dirty="0"/>
              <a:t>Συστήμα μονού δοχείου</a:t>
            </a:r>
          </a:p>
          <a:p>
            <a:pPr marL="171450" indent="-171450" algn="r">
              <a:buFont typeface="Arial" panose="020B0604020202020204" pitchFamily="34" charset="0"/>
              <a:buChar char="•"/>
            </a:pPr>
            <a:r>
              <a:rPr lang="el-GR" sz="1200" b="1" dirty="0"/>
              <a:t> Σύστημα πολλαπλών δεξαμενών</a:t>
            </a:r>
            <a:endParaRPr lang="en-US" sz="1200" b="1" dirty="0"/>
          </a:p>
          <a:p>
            <a:pPr marL="171450" indent="-171450" algn="r">
              <a:buFont typeface="Arial" panose="020B0604020202020204" pitchFamily="34" charset="0"/>
              <a:buChar char="•"/>
            </a:pPr>
            <a:r>
              <a:rPr lang="el-GR" sz="1200" b="1" dirty="0"/>
              <a:t>Συνδυαστικά συστήματα</a:t>
            </a:r>
            <a:r>
              <a:rPr lang="en-US" sz="1200" b="1" dirty="0"/>
              <a:t> </a:t>
            </a:r>
          </a:p>
          <a:p>
            <a:pPr algn="r"/>
            <a:r>
              <a:rPr lang="en-US" sz="1200" b="1" dirty="0"/>
              <a:t>(</a:t>
            </a:r>
            <a:r>
              <a:rPr lang="el-GR" sz="1200" b="1" dirty="0"/>
              <a:t>Θέρμανσης νερού και χώρων</a:t>
            </a:r>
            <a:r>
              <a:rPr lang="en-US" sz="1200" b="1" dirty="0"/>
              <a:t>)</a:t>
            </a:r>
          </a:p>
        </p:txBody>
      </p:sp>
      <p:sp>
        <p:nvSpPr>
          <p:cNvPr id="78" name="Rectangle 77">
            <a:extLst>
              <a:ext uri="{FF2B5EF4-FFF2-40B4-BE49-F238E27FC236}">
                <a16:creationId xmlns="" xmlns:a16="http://schemas.microsoft.com/office/drawing/2014/main" id="{EB337496-F7CD-4EC7-9182-27EE017C46AF}"/>
              </a:ext>
            </a:extLst>
          </p:cNvPr>
          <p:cNvSpPr/>
          <p:nvPr/>
        </p:nvSpPr>
        <p:spPr>
          <a:xfrm>
            <a:off x="396000" y="5589000"/>
            <a:ext cx="2218373" cy="576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l-GR" sz="1600" dirty="0" err="1"/>
              <a:t>Εναλλάκτες</a:t>
            </a:r>
            <a:r>
              <a:rPr lang="el-GR" sz="1600" dirty="0"/>
              <a:t> θερμότητας μονού τοιχώματος </a:t>
            </a:r>
            <a:endParaRPr lang="en-US" sz="1600" dirty="0"/>
          </a:p>
        </p:txBody>
      </p:sp>
      <p:sp>
        <p:nvSpPr>
          <p:cNvPr id="79" name="Rectangle 78">
            <a:extLst>
              <a:ext uri="{FF2B5EF4-FFF2-40B4-BE49-F238E27FC236}">
                <a16:creationId xmlns="" xmlns:a16="http://schemas.microsoft.com/office/drawing/2014/main" id="{181BC30C-F624-4214-B090-6434917B1AB5}"/>
              </a:ext>
            </a:extLst>
          </p:cNvPr>
          <p:cNvSpPr/>
          <p:nvPr/>
        </p:nvSpPr>
        <p:spPr>
          <a:xfrm>
            <a:off x="2756611" y="5589000"/>
            <a:ext cx="2426474" cy="576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l-GR" sz="1600" dirty="0"/>
              <a:t>Διπλού τοιχώματος </a:t>
            </a:r>
            <a:r>
              <a:rPr lang="el-GR" sz="1600" dirty="0" err="1"/>
              <a:t>εναλλάκτες</a:t>
            </a:r>
            <a:r>
              <a:rPr lang="en-US" sz="1600" dirty="0"/>
              <a:t> </a:t>
            </a:r>
          </a:p>
        </p:txBody>
      </p:sp>
      <p:cxnSp>
        <p:nvCxnSpPr>
          <p:cNvPr id="81" name="Connector: Elbow 80">
            <a:extLst>
              <a:ext uri="{FF2B5EF4-FFF2-40B4-BE49-F238E27FC236}">
                <a16:creationId xmlns="" xmlns:a16="http://schemas.microsoft.com/office/drawing/2014/main" id="{849178C1-46DF-4BE8-9444-6EC26003EE65}"/>
              </a:ext>
            </a:extLst>
          </p:cNvPr>
          <p:cNvCxnSpPr>
            <a:cxnSpLocks/>
          </p:cNvCxnSpPr>
          <p:nvPr/>
        </p:nvCxnSpPr>
        <p:spPr>
          <a:xfrm rot="5400000">
            <a:off x="1937841" y="4842229"/>
            <a:ext cx="288000" cy="1205542"/>
          </a:xfrm>
          <a:prstGeom prst="bentConnector3">
            <a:avLst/>
          </a:prstGeom>
          <a:ln w="25400"/>
        </p:spPr>
        <p:style>
          <a:lnRef idx="1">
            <a:schemeClr val="accent1"/>
          </a:lnRef>
          <a:fillRef idx="0">
            <a:schemeClr val="accent1"/>
          </a:fillRef>
          <a:effectRef idx="0">
            <a:schemeClr val="accent1"/>
          </a:effectRef>
          <a:fontRef idx="minor">
            <a:schemeClr val="tx1"/>
          </a:fontRef>
        </p:style>
      </p:cxnSp>
      <p:cxnSp>
        <p:nvCxnSpPr>
          <p:cNvPr id="83" name="Connector: Elbow 82">
            <a:extLst>
              <a:ext uri="{FF2B5EF4-FFF2-40B4-BE49-F238E27FC236}">
                <a16:creationId xmlns="" xmlns:a16="http://schemas.microsoft.com/office/drawing/2014/main" id="{4EA4A577-927C-4EF1-94A9-E799CA19BD37}"/>
              </a:ext>
            </a:extLst>
          </p:cNvPr>
          <p:cNvCxnSpPr>
            <a:cxnSpLocks/>
            <a:stCxn id="13" idx="2"/>
            <a:endCxn id="79" idx="0"/>
          </p:cNvCxnSpPr>
          <p:nvPr/>
        </p:nvCxnSpPr>
        <p:spPr>
          <a:xfrm rot="16200000" flipH="1">
            <a:off x="3196288" y="4815440"/>
            <a:ext cx="288000" cy="1259119"/>
          </a:xfrm>
          <a:prstGeom prst="bentConnector3">
            <a:avLst/>
          </a:prstGeom>
          <a:ln w="25400"/>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 xmlns:a16="http://schemas.microsoft.com/office/drawing/2014/main" id="{6779AAFE-A9ED-49E3-BE69-693EE54BEAAF}"/>
              </a:ext>
            </a:extLst>
          </p:cNvPr>
          <p:cNvSpPr/>
          <p:nvPr/>
        </p:nvSpPr>
        <p:spPr>
          <a:xfrm>
            <a:off x="7362157" y="3501000"/>
            <a:ext cx="1457843" cy="51381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l-GR" sz="1600" dirty="0" smtClean="0"/>
              <a:t>Δοχεία ειδικής σχεδίασης</a:t>
            </a:r>
            <a:endParaRPr lang="en-US" sz="1600" dirty="0"/>
          </a:p>
        </p:txBody>
      </p:sp>
      <p:cxnSp>
        <p:nvCxnSpPr>
          <p:cNvPr id="88" name="Connector: Elbow 87">
            <a:extLst>
              <a:ext uri="{FF2B5EF4-FFF2-40B4-BE49-F238E27FC236}">
                <a16:creationId xmlns="" xmlns:a16="http://schemas.microsoft.com/office/drawing/2014/main" id="{7B7AE86A-D3CA-4637-AE25-12D95D17D14A}"/>
              </a:ext>
            </a:extLst>
          </p:cNvPr>
          <p:cNvCxnSpPr>
            <a:cxnSpLocks/>
            <a:stCxn id="49" idx="2"/>
            <a:endCxn id="84" idx="0"/>
          </p:cNvCxnSpPr>
          <p:nvPr/>
        </p:nvCxnSpPr>
        <p:spPr>
          <a:xfrm rot="16200000" flipH="1">
            <a:off x="7499318" y="2909238"/>
            <a:ext cx="225843" cy="957679"/>
          </a:xfrm>
          <a:prstGeom prst="bentConnector3">
            <a:avLst>
              <a:gd name="adj1" fmla="val 50000"/>
            </a:avLst>
          </a:prstGeom>
          <a:ln w="25400"/>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 xmlns:a16="http://schemas.microsoft.com/office/drawing/2014/main" id="{2723B039-6DEC-45E7-A62F-DC72151CBFE8}"/>
              </a:ext>
            </a:extLst>
          </p:cNvPr>
          <p:cNvCxnSpPr>
            <a:cxnSpLocks/>
            <a:stCxn id="56" idx="0"/>
            <a:endCxn id="54" idx="2"/>
          </p:cNvCxnSpPr>
          <p:nvPr/>
        </p:nvCxnSpPr>
        <p:spPr>
          <a:xfrm rot="16200000" flipV="1">
            <a:off x="7866212" y="5220908"/>
            <a:ext cx="422908" cy="313276"/>
          </a:xfrm>
          <a:prstGeom prst="bentConnector3">
            <a:avLst/>
          </a:prstGeom>
          <a:ln w="25400"/>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 xmlns:a16="http://schemas.microsoft.com/office/drawing/2014/main" id="{AB22996B-9D5E-4E10-AB0D-58A3E31D3801}"/>
              </a:ext>
            </a:extLst>
          </p:cNvPr>
          <p:cNvSpPr/>
          <p:nvPr/>
        </p:nvSpPr>
        <p:spPr>
          <a:xfrm>
            <a:off x="3816469" y="4726996"/>
            <a:ext cx="1545232" cy="44184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l-GR" sz="1600" dirty="0"/>
              <a:t>Δοχεία αποστράγγισης</a:t>
            </a:r>
            <a:endParaRPr lang="en-US" sz="1600" dirty="0"/>
          </a:p>
        </p:txBody>
      </p:sp>
      <p:cxnSp>
        <p:nvCxnSpPr>
          <p:cNvPr id="11" name="Straight Connector 10">
            <a:extLst>
              <a:ext uri="{FF2B5EF4-FFF2-40B4-BE49-F238E27FC236}">
                <a16:creationId xmlns="" xmlns:a16="http://schemas.microsoft.com/office/drawing/2014/main" id="{48BF3878-EE5A-4C7B-ABAA-426B2F1A6FAF}"/>
              </a:ext>
            </a:extLst>
          </p:cNvPr>
          <p:cNvCxnSpPr>
            <a:cxnSpLocks/>
            <a:stCxn id="9" idx="2"/>
            <a:endCxn id="34" idx="0"/>
          </p:cNvCxnSpPr>
          <p:nvPr/>
        </p:nvCxnSpPr>
        <p:spPr>
          <a:xfrm>
            <a:off x="4589085" y="4283157"/>
            <a:ext cx="0" cy="443839"/>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 xmlns:a16="http://schemas.microsoft.com/office/drawing/2014/main" id="{5CB3F0AC-ED02-4B37-86BB-0DBA08549EAB}"/>
              </a:ext>
            </a:extLst>
          </p:cNvPr>
          <p:cNvSpPr/>
          <p:nvPr/>
        </p:nvSpPr>
        <p:spPr>
          <a:xfrm>
            <a:off x="5436000" y="4211820"/>
            <a:ext cx="1683281" cy="646331"/>
          </a:xfrm>
          <a:prstGeom prst="rect">
            <a:avLst/>
          </a:prstGeom>
        </p:spPr>
        <p:txBody>
          <a:bodyPr wrap="square">
            <a:spAutoFit/>
          </a:bodyPr>
          <a:lstStyle/>
          <a:p>
            <a:r>
              <a:rPr lang="en-US" sz="1200" dirty="0"/>
              <a:t>.</a:t>
            </a:r>
            <a:r>
              <a:rPr lang="el-GR" sz="1200" dirty="0"/>
              <a:t>Με σερπαντίνα</a:t>
            </a:r>
            <a:endParaRPr lang="en-US" sz="1200" dirty="0"/>
          </a:p>
          <a:p>
            <a:r>
              <a:rPr lang="en-US" sz="1200" dirty="0"/>
              <a:t>. </a:t>
            </a:r>
            <a:r>
              <a:rPr lang="el-GR" sz="1200" dirty="0"/>
              <a:t>Χωρίς σερπαντίνα</a:t>
            </a:r>
            <a:r>
              <a:rPr lang="en-US" sz="1200" dirty="0"/>
              <a:t>. </a:t>
            </a:r>
            <a:endParaRPr lang="el-GR" sz="1200" dirty="0"/>
          </a:p>
          <a:p>
            <a:r>
              <a:rPr lang="el-GR" sz="1200" dirty="0"/>
              <a:t>Με /Χωρίς εφεδρεία</a:t>
            </a:r>
            <a:endParaRPr lang="en-US" sz="1200" dirty="0"/>
          </a:p>
        </p:txBody>
      </p:sp>
      <p:cxnSp>
        <p:nvCxnSpPr>
          <p:cNvPr id="18" name="Connector: Elbow 17">
            <a:extLst>
              <a:ext uri="{FF2B5EF4-FFF2-40B4-BE49-F238E27FC236}">
                <a16:creationId xmlns="" xmlns:a16="http://schemas.microsoft.com/office/drawing/2014/main" id="{1663E4DA-1887-4BEE-A4B9-D93B14EEF12C}"/>
              </a:ext>
            </a:extLst>
          </p:cNvPr>
          <p:cNvCxnSpPr>
            <a:cxnSpLocks/>
            <a:stCxn id="49" idx="2"/>
            <a:endCxn id="54" idx="0"/>
          </p:cNvCxnSpPr>
          <p:nvPr/>
        </p:nvCxnSpPr>
        <p:spPr>
          <a:xfrm rot="16200000" flipH="1">
            <a:off x="6951198" y="3457359"/>
            <a:ext cx="1152032" cy="787628"/>
          </a:xfrm>
          <a:prstGeom prst="bentConnector3">
            <a:avLst>
              <a:gd name="adj1" fmla="val 50000"/>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446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63EF0E-1CEA-4A16-8956-641669B1D4C8}"/>
              </a:ext>
            </a:extLst>
          </p:cNvPr>
          <p:cNvSpPr>
            <a:spLocks noGrp="1"/>
          </p:cNvSpPr>
          <p:nvPr>
            <p:ph type="title"/>
          </p:nvPr>
        </p:nvSpPr>
        <p:spPr/>
        <p:txBody>
          <a:bodyPr/>
          <a:lstStyle/>
          <a:p>
            <a:r>
              <a:rPr lang="en-US" b="1" dirty="0"/>
              <a:t>2. </a:t>
            </a:r>
            <a:r>
              <a:rPr lang="el-GR" b="1" dirty="0">
                <a:solidFill>
                  <a:prstClr val="black"/>
                </a:solidFill>
                <a:cs typeface="Arial" pitchFamily="34" charset="0"/>
              </a:rPr>
              <a:t>Κατηγοριοποίηση των ηλιακών δοχείων</a:t>
            </a:r>
            <a:endParaRPr lang="en-US" dirty="0"/>
          </a:p>
        </p:txBody>
      </p:sp>
      <p:sp>
        <p:nvSpPr>
          <p:cNvPr id="4" name="Rectangle 3">
            <a:extLst>
              <a:ext uri="{FF2B5EF4-FFF2-40B4-BE49-F238E27FC236}">
                <a16:creationId xmlns="" xmlns:a16="http://schemas.microsoft.com/office/drawing/2014/main" id="{06DBF372-0B62-414E-B9BC-8C969A2AE137}"/>
              </a:ext>
            </a:extLst>
          </p:cNvPr>
          <p:cNvSpPr/>
          <p:nvPr/>
        </p:nvSpPr>
        <p:spPr>
          <a:xfrm>
            <a:off x="432916" y="1557000"/>
            <a:ext cx="6011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Δοχεία υπό πίεση</a:t>
            </a:r>
            <a:r>
              <a:rPr lang="en-US" b="1" dirty="0">
                <a:solidFill>
                  <a:prstClr val="black"/>
                </a:solidFill>
                <a:cs typeface="Arial" pitchFamily="34" charset="0"/>
              </a:rPr>
              <a:t>. </a:t>
            </a:r>
            <a:r>
              <a:rPr lang="el-GR" b="1" dirty="0">
                <a:solidFill>
                  <a:prstClr val="black"/>
                </a:solidFill>
                <a:cs typeface="Arial" pitchFamily="34" charset="0"/>
              </a:rPr>
              <a:t>Άμεσης διαμόρφωσης</a:t>
            </a:r>
            <a:endParaRPr lang="en-US" b="1" dirty="0">
              <a:solidFill>
                <a:prstClr val="black"/>
              </a:solidFill>
              <a:cs typeface="Arial" pitchFamily="34" charset="0"/>
            </a:endParaRPr>
          </a:p>
        </p:txBody>
      </p:sp>
      <p:sp>
        <p:nvSpPr>
          <p:cNvPr id="6" name="TextBox 5">
            <a:extLst>
              <a:ext uri="{FF2B5EF4-FFF2-40B4-BE49-F238E27FC236}">
                <a16:creationId xmlns="" xmlns:a16="http://schemas.microsoft.com/office/drawing/2014/main" id="{9B0B9954-FFDD-402D-A658-01DACF401DC2}"/>
              </a:ext>
            </a:extLst>
          </p:cNvPr>
          <p:cNvSpPr txBox="1"/>
          <p:nvPr/>
        </p:nvSpPr>
        <p:spPr>
          <a:xfrm>
            <a:off x="410412" y="1989000"/>
            <a:ext cx="4682107" cy="4524315"/>
          </a:xfrm>
          <a:prstGeom prst="rect">
            <a:avLst/>
          </a:prstGeom>
          <a:noFill/>
        </p:spPr>
        <p:txBody>
          <a:bodyPr wrap="square" rtlCol="0">
            <a:spAutoFit/>
          </a:bodyPr>
          <a:lstStyle/>
          <a:p>
            <a:pPr marL="285750" indent="-285750">
              <a:buFont typeface="Wingdings" panose="05000000000000000000" pitchFamily="2" charset="2"/>
              <a:buChar char="§"/>
            </a:pPr>
            <a:r>
              <a:rPr lang="el-GR" sz="1600" dirty="0" err="1" smtClean="0"/>
              <a:t>Θερμοδοχεία</a:t>
            </a:r>
            <a:r>
              <a:rPr lang="el-GR" sz="1600" dirty="0" smtClean="0"/>
              <a:t> </a:t>
            </a:r>
            <a:r>
              <a:rPr lang="el-GR" sz="1600" dirty="0"/>
              <a:t>υπό πίεση είναι τα πιο κοινά στις οικιακές </a:t>
            </a:r>
            <a:r>
              <a:rPr lang="el-GR" sz="1600" dirty="0" smtClean="0"/>
              <a:t>εγκαταστάσεις</a:t>
            </a:r>
            <a:endParaRPr lang="el-GR" sz="1600" dirty="0"/>
          </a:p>
          <a:p>
            <a:pPr marL="285750" indent="-285750">
              <a:buFont typeface="Wingdings" panose="05000000000000000000" pitchFamily="2" charset="2"/>
              <a:buChar char="§"/>
            </a:pPr>
            <a:r>
              <a:rPr lang="el-GR" sz="1600" dirty="0"/>
              <a:t>Υπό πίεση σημαίνει ότι το κρύο νερό τροφοδοτείται απευθείας από το δίκτυο και  άρα αποδίδει  ζεστό νερό στην ίδια πίεση </a:t>
            </a:r>
            <a:r>
              <a:rPr lang="en-US" sz="1600" dirty="0"/>
              <a:t>(6 bar </a:t>
            </a:r>
            <a:r>
              <a:rPr lang="el-GR" sz="1600" dirty="0"/>
              <a:t>ή λιγότερο</a:t>
            </a:r>
            <a:r>
              <a:rPr lang="en-US" sz="1600" dirty="0"/>
              <a:t>).</a:t>
            </a:r>
          </a:p>
          <a:p>
            <a:pPr marL="285750" indent="-285750">
              <a:buFont typeface="Wingdings" panose="05000000000000000000" pitchFamily="2" charset="2"/>
              <a:buChar char="§"/>
            </a:pPr>
            <a:r>
              <a:rPr lang="el-GR" sz="1600" dirty="0"/>
              <a:t>Τα δοχεία υπό πίεση απαιτούν δοχεία διαστολής ώστε να επιτρέψουν τη διαστολή του νερού στο σύστημα</a:t>
            </a:r>
            <a:r>
              <a:rPr lang="en-US" sz="1600" dirty="0"/>
              <a:t> </a:t>
            </a:r>
            <a:r>
              <a:rPr lang="el-GR" sz="1600" dirty="0"/>
              <a:t>καθώς θερμαίνεται</a:t>
            </a:r>
            <a:r>
              <a:rPr lang="en-US" sz="1600" dirty="0"/>
              <a:t>. </a:t>
            </a:r>
            <a:r>
              <a:rPr lang="el-GR" sz="1600" dirty="0"/>
              <a:t>Επίσης διαθέτουν μηχανισμούς ασφαλείας όπως βαλβίδες εκτόνωσης και δίδυμους θερμοστάτες.</a:t>
            </a:r>
            <a:r>
              <a:rPr lang="en-US" sz="1600" dirty="0"/>
              <a:t> </a:t>
            </a:r>
          </a:p>
          <a:p>
            <a:pPr marL="285750" indent="-285750">
              <a:buFont typeface="Wingdings" panose="05000000000000000000" pitchFamily="2" charset="2"/>
              <a:buChar char="§"/>
            </a:pPr>
            <a:r>
              <a:rPr lang="el-GR" sz="1600" b="1" dirty="0"/>
              <a:t>Η άμεσης διαμόρφωσης είναι τα απλούστερα ηλιακά δοχεία νερού. </a:t>
            </a:r>
            <a:r>
              <a:rPr lang="el-GR" sz="1600" dirty="0"/>
              <a:t>Μπορούν να χρησιμοποιηθούν σε άμεσα ή έμμεσα συστήματα με προσθήκη ενός </a:t>
            </a:r>
            <a:r>
              <a:rPr lang="el-GR" sz="1600" dirty="0" err="1"/>
              <a:t>εναλλάκτη</a:t>
            </a:r>
            <a:r>
              <a:rPr lang="el-GR" sz="1600" b="1" dirty="0"/>
              <a:t>. </a:t>
            </a:r>
            <a:r>
              <a:rPr lang="el-GR" sz="1600" dirty="0"/>
              <a:t>Αλλά και ως δεξαμενές προσωρινής αποθήκευσης</a:t>
            </a:r>
            <a:r>
              <a:rPr lang="el-GR" sz="1600" b="1" dirty="0"/>
              <a:t>.</a:t>
            </a:r>
          </a:p>
          <a:p>
            <a:pPr marL="285750" indent="-285750">
              <a:buFont typeface="Wingdings" panose="05000000000000000000" pitchFamily="2" charset="2"/>
              <a:buChar char="§"/>
            </a:pPr>
            <a:r>
              <a:rPr lang="el-GR" sz="1600" dirty="0"/>
              <a:t>Είναι ακριβά και μεγάλα</a:t>
            </a:r>
            <a:r>
              <a:rPr lang="en-US" sz="1600" dirty="0"/>
              <a:t> </a:t>
            </a:r>
            <a:r>
              <a:rPr lang="el-GR" sz="1600" dirty="0"/>
              <a:t>και απαιτούν πιστοποιήσεις</a:t>
            </a:r>
            <a:r>
              <a:rPr lang="en-US" sz="1600" dirty="0"/>
              <a:t>.</a:t>
            </a:r>
          </a:p>
        </p:txBody>
      </p:sp>
      <p:pic>
        <p:nvPicPr>
          <p:cNvPr id="10" name="Picture 9">
            <a:extLst>
              <a:ext uri="{FF2B5EF4-FFF2-40B4-BE49-F238E27FC236}">
                <a16:creationId xmlns="" xmlns:a16="http://schemas.microsoft.com/office/drawing/2014/main" id="{BEDCBD4E-C8C2-4043-97A9-13C46D2E74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2519" y="2101445"/>
            <a:ext cx="3641069" cy="3098782"/>
          </a:xfrm>
          <a:prstGeom prst="rect">
            <a:avLst/>
          </a:prstGeom>
          <a:ln>
            <a:solidFill>
              <a:schemeClr val="tx1"/>
            </a:solidFill>
          </a:ln>
        </p:spPr>
      </p:pic>
      <p:sp>
        <p:nvSpPr>
          <p:cNvPr id="11" name="Rectangle 10">
            <a:extLst>
              <a:ext uri="{FF2B5EF4-FFF2-40B4-BE49-F238E27FC236}">
                <a16:creationId xmlns="" xmlns:a16="http://schemas.microsoft.com/office/drawing/2014/main" id="{292E5E01-932E-4416-BD9B-6CB4A3C87F2E}"/>
              </a:ext>
            </a:extLst>
          </p:cNvPr>
          <p:cNvSpPr/>
          <p:nvPr/>
        </p:nvSpPr>
        <p:spPr>
          <a:xfrm>
            <a:off x="5092520" y="5231782"/>
            <a:ext cx="3696550" cy="1323439"/>
          </a:xfrm>
          <a:prstGeom prst="rect">
            <a:avLst/>
          </a:prstGeom>
        </p:spPr>
        <p:txBody>
          <a:bodyPr wrap="square">
            <a:spAutoFit/>
          </a:bodyPr>
          <a:lstStyle/>
          <a:p>
            <a:pPr marL="285750" indent="-285750">
              <a:buFont typeface="Calibri" panose="020F0502020204030204" pitchFamily="34" charset="0"/>
              <a:buChar char="‒"/>
            </a:pPr>
            <a:r>
              <a:rPr lang="el-GR" sz="1600" dirty="0"/>
              <a:t>Στο σύστημα αυτό το νερό θερμαίνεται άμεσα από το ηλιακό κύκλωμα. Το δοχείο μπορεί να διαθέτει ηλεκτρική αντίσταση σαν εφεδρεία. </a:t>
            </a:r>
            <a:endParaRPr lang="en-US" sz="1600" dirty="0"/>
          </a:p>
        </p:txBody>
      </p:sp>
    </p:spTree>
    <p:extLst>
      <p:ext uri="{BB962C8B-B14F-4D97-AF65-F5344CB8AC3E}">
        <p14:creationId xmlns:p14="http://schemas.microsoft.com/office/powerpoint/2010/main" val="2152322486"/>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15644</TotalTime>
  <Words>4580</Words>
  <Application>Microsoft Office PowerPoint</Application>
  <PresentationFormat>Προβολή στην οθόνη (4:3)</PresentationFormat>
  <Paragraphs>433</Paragraphs>
  <Slides>47</Slides>
  <Notes>2</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47</vt:i4>
      </vt:variant>
    </vt:vector>
  </HeadingPairs>
  <TitlesOfParts>
    <vt:vector size="51" baseType="lpstr">
      <vt:lpstr>Arial</vt:lpstr>
      <vt:lpstr>Calibri</vt:lpstr>
      <vt:lpstr>Wingdings</vt:lpstr>
      <vt:lpstr>2_Office Theme</vt:lpstr>
      <vt:lpstr>Κεφάλαιο 2.2. ΑΠΟΘΗΚΕΥΣΗ ΘΕΡΜΟΤΗΤΑΣ. ΒΑΣΙΚΕΣ ΕΝΝΟΙΕΣ</vt:lpstr>
      <vt:lpstr>Στόχοι της ενότητας</vt:lpstr>
      <vt:lpstr>Content</vt:lpstr>
      <vt:lpstr>1. Γενικές πληροφορίες για τα δοχεία αποθήκευσης ζεστού νερού</vt:lpstr>
      <vt:lpstr>1. Γενικές πληροφορίες για τα δοχεία αποθήκευσης ζεστού νερού</vt:lpstr>
      <vt:lpstr>1. Γενικές πληροφορίες για τα δοχεία αποθήκευσης ζεστού νερού</vt:lpstr>
      <vt:lpstr>1. Γενικές πληροφορίες για τα δοχεία αποθήκευσης ζεστού νερού</vt:lpstr>
      <vt:lpstr>2. Κατηγοριοποίηση των ηλιακών δοχείων</vt:lpstr>
      <vt:lpstr>2. Κατηγοριοποίηση των ηλιακών δοχείων</vt:lpstr>
      <vt:lpstr>2. Κατηγοριοποίηση των ηλιακών δοχείων</vt:lpstr>
      <vt:lpstr>2. Κατηγοριοποίηση των ηλιακών δοχείων</vt:lpstr>
      <vt:lpstr>2. Κατηγοριοποίηση των ηλιακών δοχείων</vt:lpstr>
      <vt:lpstr>2. Κατηγοριοποίηση των ηλιακών δοχείων</vt:lpstr>
      <vt:lpstr>2. Κατηγοριοποίηση των ηλιακών δοχείων</vt:lpstr>
      <vt:lpstr>2. Κατηγοριοποίηση των ηλιακών δοχείων</vt:lpstr>
      <vt:lpstr>2. Classification of solar tanks</vt:lpstr>
      <vt:lpstr>2. Κατηγοριοποίηση των ηλιακών δοχείων</vt:lpstr>
      <vt:lpstr>2. Κατηγοριοποίηση των ηλιακών δοχείων</vt:lpstr>
      <vt:lpstr>2. Κατηγοριοποίηση των ηλιακών δοχείων</vt:lpstr>
      <vt:lpstr>2. Κατηγοριοποίηση των ηλιακών δοχείων</vt:lpstr>
      <vt:lpstr>2. Κατηγοριοποίηση των ηλιακών δοχείων</vt:lpstr>
      <vt:lpstr>2. Κατηγοριοποίηση των ηλιακών δοχείων</vt:lpstr>
      <vt:lpstr>2. Κατηγοριοποίηση των ηλιακών δοχείων</vt:lpstr>
      <vt:lpstr>2. Κατηγοριοποίηση των ηλιακών δοχείων</vt:lpstr>
      <vt:lpstr>2. Κατηγοριοποίηση των ηλιακών δοχείων</vt:lpstr>
      <vt:lpstr>2. Κατηγοριοποίηση των ηλιακών δοχείων</vt:lpstr>
      <vt:lpstr>2. Κατηγοριοποίηση των ηλιακών δοχείων</vt:lpstr>
      <vt:lpstr>2. Κατηγοριοποίηση των ηλιακών δοχείων</vt:lpstr>
      <vt:lpstr>2. Κατηγοριοποίηση των ηλιακών δοχείων</vt:lpstr>
      <vt:lpstr>2. Κατηγοριοποίηση των ηλιακών δοχείων</vt:lpstr>
      <vt:lpstr>2. Κατηγοριοποίηση των ηλιακών δοχείων</vt:lpstr>
      <vt:lpstr>2. Κατηγοριοποίηση των ηλιακών δοχείων</vt:lpstr>
      <vt:lpstr>2. Κατηγοριοποίηση των ηλιακών δοχείων</vt:lpstr>
      <vt:lpstr>2. Κατηγοριοποίηση των ηλιακών δοχείων</vt:lpstr>
      <vt:lpstr>3. Κατασκευή των δεξαμενών για ΖΝΧ</vt:lpstr>
      <vt:lpstr>3. Κατασκευή των δεξαμενών για ΖΝΧ</vt:lpstr>
      <vt:lpstr>3. Κατασκευή των δεξαμενών για ΖΝΧ</vt:lpstr>
      <vt:lpstr>4. Εγκατάσταση και συντήρηση των δεξαμενών ΖΝΧ</vt:lpstr>
      <vt:lpstr>4. Εγκατάσταση και συντήρηση των δεξαμενών ΖΝΧ</vt:lpstr>
      <vt:lpstr>4. Εγκατάσταση και συντήρηση των δεξαμενών ΖΝΧ</vt:lpstr>
      <vt:lpstr>4. Εγκατάσταση και συντήρηση των δεξαμενών ΖΝΧ</vt:lpstr>
      <vt:lpstr>4. Εγκατάσταση και συντήρηση των δεξαμενών ΖΝΧ</vt:lpstr>
      <vt:lpstr>4. Εγκατάσταση και συντήρηση των δεξαμενών ΖΝΧ</vt:lpstr>
      <vt:lpstr>4. Εγκατάσταση και συντήρηση των δεξαμενών ΖΝΧ</vt:lpstr>
      <vt:lpstr>4. Εγκατάσταση και συντήρηση των δεξαμενών ΖΝΧ</vt:lpstr>
      <vt:lpstr>Περίληψη</vt:lpstr>
      <vt:lpstr>Βιβλιογραφία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ptsimpoukli</dc:creator>
  <cp:lastModifiedBy>Maria Zisiadou</cp:lastModifiedBy>
  <cp:revision>570</cp:revision>
  <cp:lastPrinted>2019-03-28T10:31:57Z</cp:lastPrinted>
  <dcterms:created xsi:type="dcterms:W3CDTF">2017-12-11T10:59:29Z</dcterms:created>
  <dcterms:modified xsi:type="dcterms:W3CDTF">2019-11-26T11:21:18Z</dcterms:modified>
</cp:coreProperties>
</file>