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comment1.xml" ContentType="application/vnd.openxmlformats-officedocument.presentationml.comments+xml"/>
  <Override PartName="/ppt/notesSlides/notesSlide30.xml" ContentType="application/vnd.openxmlformats-officedocument.presentationml.notesSlide+xml"/>
  <Override PartName="/ppt/comments/comment2.xml" ContentType="application/vnd.openxmlformats-officedocument.presentationml.comments+xml"/>
  <Override PartName="/ppt/notesSlides/notesSlide31.xml" ContentType="application/vnd.openxmlformats-officedocument.presentationml.notesSlide+xml"/>
  <Override PartName="/ppt/comments/comment3.xml" ContentType="application/vnd.openxmlformats-officedocument.presentationml.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omments/comment4.xml" ContentType="application/vnd.openxmlformats-officedocument.presentationml.comments+xml"/>
  <Override PartName="/ppt/notesSlides/notesSlide34.xml" ContentType="application/vnd.openxmlformats-officedocument.presentationml.notesSlide+xml"/>
  <Override PartName="/ppt/comments/comment5.xml" ContentType="application/vnd.openxmlformats-officedocument.presentationml.comment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omments/comment6.xml" ContentType="application/vnd.openxmlformats-officedocument.presentationml.comment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omments/comment7.xml" ContentType="application/vnd.openxmlformats-officedocument.presentationml.comment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08"/>
  </p:notesMasterIdLst>
  <p:sldIdLst>
    <p:sldId id="256" r:id="rId2"/>
    <p:sldId id="257" r:id="rId3"/>
    <p:sldId id="298" r:id="rId4"/>
    <p:sldId id="350" r:id="rId5"/>
    <p:sldId id="258" r:id="rId6"/>
    <p:sldId id="351" r:id="rId7"/>
    <p:sldId id="405" r:id="rId8"/>
    <p:sldId id="261" r:id="rId9"/>
    <p:sldId id="266" r:id="rId10"/>
    <p:sldId id="267" r:id="rId11"/>
    <p:sldId id="262" r:id="rId12"/>
    <p:sldId id="352" r:id="rId13"/>
    <p:sldId id="438" r:id="rId14"/>
    <p:sldId id="439" r:id="rId15"/>
    <p:sldId id="265" r:id="rId16"/>
    <p:sldId id="353" r:id="rId17"/>
    <p:sldId id="437" r:id="rId18"/>
    <p:sldId id="354" r:id="rId19"/>
    <p:sldId id="300" r:id="rId20"/>
    <p:sldId id="273" r:id="rId21"/>
    <p:sldId id="355" r:id="rId22"/>
    <p:sldId id="356" r:id="rId23"/>
    <p:sldId id="357" r:id="rId24"/>
    <p:sldId id="358" r:id="rId25"/>
    <p:sldId id="364" r:id="rId26"/>
    <p:sldId id="362" r:id="rId27"/>
    <p:sldId id="363" r:id="rId28"/>
    <p:sldId id="359" r:id="rId29"/>
    <p:sldId id="360" r:id="rId30"/>
    <p:sldId id="361" r:id="rId31"/>
    <p:sldId id="366" r:id="rId32"/>
    <p:sldId id="367" r:id="rId33"/>
    <p:sldId id="368" r:id="rId34"/>
    <p:sldId id="369" r:id="rId35"/>
    <p:sldId id="370" r:id="rId36"/>
    <p:sldId id="272" r:id="rId37"/>
    <p:sldId id="371" r:id="rId38"/>
    <p:sldId id="372" r:id="rId39"/>
    <p:sldId id="373" r:id="rId40"/>
    <p:sldId id="374" r:id="rId41"/>
    <p:sldId id="375" r:id="rId42"/>
    <p:sldId id="376" r:id="rId43"/>
    <p:sldId id="377" r:id="rId44"/>
    <p:sldId id="378" r:id="rId45"/>
    <p:sldId id="379" r:id="rId46"/>
    <p:sldId id="380" r:id="rId47"/>
    <p:sldId id="381" r:id="rId48"/>
    <p:sldId id="382" r:id="rId49"/>
    <p:sldId id="383" r:id="rId50"/>
    <p:sldId id="404" r:id="rId51"/>
    <p:sldId id="385" r:id="rId52"/>
    <p:sldId id="386" r:id="rId53"/>
    <p:sldId id="387" r:id="rId54"/>
    <p:sldId id="388" r:id="rId55"/>
    <p:sldId id="389" r:id="rId56"/>
    <p:sldId id="395" r:id="rId57"/>
    <p:sldId id="396" r:id="rId58"/>
    <p:sldId id="397" r:id="rId59"/>
    <p:sldId id="390" r:id="rId60"/>
    <p:sldId id="391" r:id="rId61"/>
    <p:sldId id="393" r:id="rId62"/>
    <p:sldId id="392" r:id="rId63"/>
    <p:sldId id="394" r:id="rId64"/>
    <p:sldId id="384" r:id="rId65"/>
    <p:sldId id="398" r:id="rId66"/>
    <p:sldId id="399" r:id="rId67"/>
    <p:sldId id="400" r:id="rId68"/>
    <p:sldId id="401" r:id="rId69"/>
    <p:sldId id="402" r:id="rId70"/>
    <p:sldId id="403" r:id="rId71"/>
    <p:sldId id="343" r:id="rId72"/>
    <p:sldId id="344" r:id="rId73"/>
    <p:sldId id="316" r:id="rId74"/>
    <p:sldId id="317" r:id="rId75"/>
    <p:sldId id="313" r:id="rId76"/>
    <p:sldId id="435" r:id="rId77"/>
    <p:sldId id="436" r:id="rId78"/>
    <p:sldId id="320" r:id="rId79"/>
    <p:sldId id="409" r:id="rId80"/>
    <p:sldId id="410" r:id="rId81"/>
    <p:sldId id="411" r:id="rId82"/>
    <p:sldId id="412" r:id="rId83"/>
    <p:sldId id="413" r:id="rId84"/>
    <p:sldId id="414" r:id="rId85"/>
    <p:sldId id="415" r:id="rId86"/>
    <p:sldId id="416" r:id="rId87"/>
    <p:sldId id="417" r:id="rId88"/>
    <p:sldId id="418" r:id="rId89"/>
    <p:sldId id="419" r:id="rId90"/>
    <p:sldId id="420" r:id="rId91"/>
    <p:sldId id="421" r:id="rId92"/>
    <p:sldId id="426" r:id="rId93"/>
    <p:sldId id="423" r:id="rId94"/>
    <p:sldId id="424" r:id="rId95"/>
    <p:sldId id="425" r:id="rId96"/>
    <p:sldId id="427" r:id="rId97"/>
    <p:sldId id="428" r:id="rId98"/>
    <p:sldId id="429" r:id="rId99"/>
    <p:sldId id="430" r:id="rId100"/>
    <p:sldId id="431" r:id="rId101"/>
    <p:sldId id="432" r:id="rId102"/>
    <p:sldId id="433" r:id="rId103"/>
    <p:sldId id="434" r:id="rId104"/>
    <p:sldId id="340" r:id="rId105"/>
    <p:sldId id="259" r:id="rId106"/>
    <p:sldId id="260" r:id="rId107"/>
  </p:sldIdLst>
  <p:sldSz cx="9144000" cy="6858000" type="screen4x3"/>
  <p:notesSz cx="6797675" cy="9926638"/>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otte Krückenmeier" initials="CK" lastIdx="13" clrIdx="0">
    <p:extLst>
      <p:ext uri="{19B8F6BF-5375-455C-9EA6-DF929625EA0E}">
        <p15:presenceInfo xmlns="" xmlns:p15="http://schemas.microsoft.com/office/powerpoint/2012/main" userId="S-1-5-21-4016306522-585153816-2923391097-13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D8E8"/>
    <a:srgbClr val="E9EDF4"/>
    <a:srgbClr val="4F81BD"/>
    <a:srgbClr val="A6A6A6"/>
    <a:srgbClr val="C3C3C3"/>
    <a:srgbClr val="D66F2A"/>
    <a:srgbClr val="E5762F"/>
    <a:srgbClr val="843C0C"/>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Helle Formatvorlag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71" autoAdjust="0"/>
    <p:restoredTop sz="96357" autoAdjust="0"/>
  </p:normalViewPr>
  <p:slideViewPr>
    <p:cSldViewPr snapToGrid="0">
      <p:cViewPr varScale="1">
        <p:scale>
          <a:sx n="72" d="100"/>
          <a:sy n="72" d="100"/>
        </p:scale>
        <p:origin x="-1278"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commentAuthors" Target="commentAuthor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12-14T12:40:55.054" idx="3">
    <p:pos x="10" y="10"/>
    <p:text>Bilder</p:text>
    <p:extLst>
      <p:ext uri="{C676402C-5697-4E1C-873F-D02D1690AC5C}">
        <p15:threadingInfo xmlns=""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8-12-14T12:41:04.727" idx="5">
    <p:pos x="10" y="10"/>
    <p:text>Bild</p:text>
    <p:extLst>
      <p:ext uri="{C676402C-5697-4E1C-873F-D02D1690AC5C}">
        <p15:threadingInfo xmlns="" xmlns:p15="http://schemas.microsoft.com/office/powerpoint/2012/main" timeZoneBias="-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8-12-14T12:41:09.713" idx="6">
    <p:pos x="10" y="10"/>
    <p:text>Bild</p:text>
    <p:extLst>
      <p:ext uri="{C676402C-5697-4E1C-873F-D02D1690AC5C}">
        <p15:threadingInfo xmlns="" xmlns:p15="http://schemas.microsoft.com/office/powerpoint/2012/main" timeZoneBias="-6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8-12-14T13:53:09.690" idx="7">
    <p:pos x="10" y="10"/>
    <p:text>Bild</p:text>
    <p:extLst>
      <p:ext uri="{C676402C-5697-4E1C-873F-D02D1690AC5C}">
        <p15:threadingInfo xmlns="" xmlns:p15="http://schemas.microsoft.com/office/powerpoint/2012/main" timeZoneBias="-6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8-12-14T14:09:14.278" idx="8">
    <p:pos x="10" y="10"/>
    <p:text>Bild</p:text>
    <p:extLst>
      <p:ext uri="{C676402C-5697-4E1C-873F-D02D1690AC5C}">
        <p15:threadingInfo xmlns="" xmlns:p15="http://schemas.microsoft.com/office/powerpoint/2012/main" timeZoneBias="-6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18-12-14T14:29:54.635" idx="10">
    <p:pos x="36" y="114"/>
    <p:text>Bilder</p:text>
    <p:extLst>
      <p:ext uri="{C676402C-5697-4E1C-873F-D02D1690AC5C}">
        <p15:threadingInfo xmlns="" xmlns:p15="http://schemas.microsoft.com/office/powerpoint/2012/main" timeZoneBias="-6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18-12-19T13:51:58.939" idx="12">
    <p:pos x="38" y="32"/>
    <p:text>Richtigkeit und Bilder</p:text>
    <p:extLst>
      <p:ext uri="{C676402C-5697-4E1C-873F-D02D1690AC5C}">
        <p15:threadingInfo xmlns=""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1" y="0"/>
            <a:ext cx="2945659" cy="496332"/>
          </a:xfrm>
          <a:prstGeom prst="rect">
            <a:avLst/>
          </a:prstGeom>
        </p:spPr>
        <p:txBody>
          <a:bodyPr vert="horz" lIns="91285" tIns="45642" rIns="91285" bIns="45642" rtlCol="0"/>
          <a:lstStyle>
            <a:lvl1pPr algn="l">
              <a:defRPr sz="1200"/>
            </a:lvl1pPr>
          </a:lstStyle>
          <a:p>
            <a:endParaRPr lang="el-GR"/>
          </a:p>
        </p:txBody>
      </p:sp>
      <p:sp>
        <p:nvSpPr>
          <p:cNvPr id="3" name="2 - Θέση ημερομηνίας"/>
          <p:cNvSpPr>
            <a:spLocks noGrp="1"/>
          </p:cNvSpPr>
          <p:nvPr>
            <p:ph type="dt" idx="1"/>
          </p:nvPr>
        </p:nvSpPr>
        <p:spPr>
          <a:xfrm>
            <a:off x="3850443" y="0"/>
            <a:ext cx="2945659" cy="496332"/>
          </a:xfrm>
          <a:prstGeom prst="rect">
            <a:avLst/>
          </a:prstGeom>
        </p:spPr>
        <p:txBody>
          <a:bodyPr vert="horz" lIns="91285" tIns="45642" rIns="91285" bIns="45642" rtlCol="0"/>
          <a:lstStyle>
            <a:lvl1pPr algn="r">
              <a:defRPr sz="1200"/>
            </a:lvl1pPr>
          </a:lstStyle>
          <a:p>
            <a:fld id="{E62C10A0-F87B-4BFF-AD3A-8310E448460F}" type="datetimeFigureOut">
              <a:rPr lang="el-GR" smtClean="0"/>
              <a:t>15/3/2020</a:t>
            </a:fld>
            <a:endParaRPr lang="el-GR"/>
          </a:p>
        </p:txBody>
      </p:sp>
      <p:sp>
        <p:nvSpPr>
          <p:cNvPr id="4" name="3 - Θέση εικόνας διαφάνειας"/>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285" tIns="45642" rIns="91285" bIns="45642" rtlCol="0" anchor="ctr"/>
          <a:lstStyle/>
          <a:p>
            <a:endParaRPr lang="el-GR"/>
          </a:p>
        </p:txBody>
      </p:sp>
      <p:sp>
        <p:nvSpPr>
          <p:cNvPr id="5" name="4 - Θέση σημειώσεων"/>
          <p:cNvSpPr>
            <a:spLocks noGrp="1"/>
          </p:cNvSpPr>
          <p:nvPr>
            <p:ph type="body" sz="quarter" idx="3"/>
          </p:nvPr>
        </p:nvSpPr>
        <p:spPr>
          <a:xfrm>
            <a:off x="679768" y="4715154"/>
            <a:ext cx="5438140" cy="4466987"/>
          </a:xfrm>
          <a:prstGeom prst="rect">
            <a:avLst/>
          </a:prstGeom>
        </p:spPr>
        <p:txBody>
          <a:bodyPr vert="horz" lIns="91285" tIns="45642" rIns="91285" bIns="45642"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1" y="9428584"/>
            <a:ext cx="2945659" cy="496332"/>
          </a:xfrm>
          <a:prstGeom prst="rect">
            <a:avLst/>
          </a:prstGeom>
        </p:spPr>
        <p:txBody>
          <a:bodyPr vert="horz" lIns="91285" tIns="45642" rIns="91285" bIns="45642"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50443" y="9428584"/>
            <a:ext cx="2945659" cy="496332"/>
          </a:xfrm>
          <a:prstGeom prst="rect">
            <a:avLst/>
          </a:prstGeom>
        </p:spPr>
        <p:txBody>
          <a:bodyPr vert="horz" lIns="91285" tIns="45642" rIns="91285" bIns="45642" rtlCol="0" anchor="b"/>
          <a:lstStyle>
            <a:lvl1pPr algn="r">
              <a:defRPr sz="1200"/>
            </a:lvl1pPr>
          </a:lstStyle>
          <a:p>
            <a:fld id="{D51933F7-9C1D-42A8-B27F-F697341C8CBF}" type="slidenum">
              <a:rPr lang="el-GR" smtClean="0"/>
              <a:t>‹#›</a:t>
            </a:fld>
            <a:endParaRPr lang="el-GR"/>
          </a:p>
        </p:txBody>
      </p:sp>
    </p:spTree>
    <p:extLst>
      <p:ext uri="{BB962C8B-B14F-4D97-AF65-F5344CB8AC3E}">
        <p14:creationId xmlns:p14="http://schemas.microsoft.com/office/powerpoint/2010/main" val="4189782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a:t>
            </a:fld>
            <a:endParaRPr lang="el-GR"/>
          </a:p>
        </p:txBody>
      </p:sp>
    </p:spTree>
    <p:extLst>
      <p:ext uri="{BB962C8B-B14F-4D97-AF65-F5344CB8AC3E}">
        <p14:creationId xmlns:p14="http://schemas.microsoft.com/office/powerpoint/2010/main" val="29461791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Source: HS Bochum </a:t>
            </a:r>
          </a:p>
        </p:txBody>
      </p:sp>
      <p:sp>
        <p:nvSpPr>
          <p:cNvPr id="4" name="Foliennummernplatzhalter 3"/>
          <p:cNvSpPr>
            <a:spLocks noGrp="1"/>
          </p:cNvSpPr>
          <p:nvPr>
            <p:ph type="sldNum" sz="quarter" idx="10"/>
          </p:nvPr>
        </p:nvSpPr>
        <p:spPr/>
        <p:txBody>
          <a:bodyPr/>
          <a:lstStyle/>
          <a:p>
            <a:fld id="{D51933F7-9C1D-42A8-B27F-F697341C8CBF}" type="slidenum">
              <a:rPr lang="el-GR" smtClean="0"/>
              <a:t>13</a:t>
            </a:fld>
            <a:endParaRPr lang="el-GR"/>
          </a:p>
        </p:txBody>
      </p:sp>
    </p:spTree>
    <p:extLst>
      <p:ext uri="{BB962C8B-B14F-4D97-AF65-F5344CB8AC3E}">
        <p14:creationId xmlns:p14="http://schemas.microsoft.com/office/powerpoint/2010/main" val="2748333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Source: HS Bochum </a:t>
            </a: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14</a:t>
            </a:fld>
            <a:endParaRPr lang="el-GR"/>
          </a:p>
        </p:txBody>
      </p:sp>
    </p:spTree>
    <p:extLst>
      <p:ext uri="{BB962C8B-B14F-4D97-AF65-F5344CB8AC3E}">
        <p14:creationId xmlns:p14="http://schemas.microsoft.com/office/powerpoint/2010/main" val="3879382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15</a:t>
            </a:fld>
            <a:endParaRPr lang="el-GR"/>
          </a:p>
        </p:txBody>
      </p:sp>
    </p:spTree>
    <p:extLst>
      <p:ext uri="{BB962C8B-B14F-4D97-AF65-F5344CB8AC3E}">
        <p14:creationId xmlns:p14="http://schemas.microsoft.com/office/powerpoint/2010/main" val="1386368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Source:</a:t>
            </a:r>
            <a:r>
              <a:rPr lang="de-DE" baseline="0" dirty="0"/>
              <a:t> HS Bochum </a:t>
            </a:r>
            <a:endParaRPr lang="de-DE" dirty="0"/>
          </a:p>
        </p:txBody>
      </p:sp>
      <p:sp>
        <p:nvSpPr>
          <p:cNvPr id="4" name="Foliennummernplatzhalter 3"/>
          <p:cNvSpPr>
            <a:spLocks noGrp="1"/>
          </p:cNvSpPr>
          <p:nvPr>
            <p:ph type="sldNum" sz="quarter" idx="5"/>
          </p:nvPr>
        </p:nvSpPr>
        <p:spPr/>
        <p:txBody>
          <a:bodyPr/>
          <a:lstStyle/>
          <a:p>
            <a:fld id="{D51933F7-9C1D-42A8-B27F-F697341C8CBF}" type="slidenum">
              <a:rPr lang="el-GR" smtClean="0"/>
              <a:t>17</a:t>
            </a:fld>
            <a:endParaRPr lang="el-GR"/>
          </a:p>
        </p:txBody>
      </p:sp>
    </p:spTree>
    <p:extLst>
      <p:ext uri="{BB962C8B-B14F-4D97-AF65-F5344CB8AC3E}">
        <p14:creationId xmlns:p14="http://schemas.microsoft.com/office/powerpoint/2010/main" val="36360537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Geothermie- Energie aus dem Inneren der Erde (Werner Bußmann)</a:t>
            </a:r>
          </a:p>
          <a:p>
            <a:endParaRPr lang="de-DE" dirty="0"/>
          </a:p>
          <a:p>
            <a:r>
              <a:rPr lang="de-DE" dirty="0" err="1"/>
              <a:t>Überabeiten</a:t>
            </a:r>
            <a:endParaRPr lang="de-DE" dirty="0"/>
          </a:p>
          <a:p>
            <a:endParaRPr lang="de-DE" dirty="0"/>
          </a:p>
        </p:txBody>
      </p:sp>
      <p:sp>
        <p:nvSpPr>
          <p:cNvPr id="4" name="Foliennummernplatzhalter 3"/>
          <p:cNvSpPr>
            <a:spLocks noGrp="1"/>
          </p:cNvSpPr>
          <p:nvPr>
            <p:ph type="sldNum" sz="quarter" idx="5"/>
          </p:nvPr>
        </p:nvSpPr>
        <p:spPr/>
        <p:txBody>
          <a:bodyPr/>
          <a:lstStyle/>
          <a:p>
            <a:fld id="{D51933F7-9C1D-42A8-B27F-F697341C8CBF}" type="slidenum">
              <a:rPr lang="el-GR" smtClean="0"/>
              <a:t>19</a:t>
            </a:fld>
            <a:endParaRPr lang="el-GR"/>
          </a:p>
        </p:txBody>
      </p:sp>
    </p:spTree>
    <p:extLst>
      <p:ext uri="{BB962C8B-B14F-4D97-AF65-F5344CB8AC3E}">
        <p14:creationId xmlns:p14="http://schemas.microsoft.com/office/powerpoint/2010/main" val="34361618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20</a:t>
            </a:fld>
            <a:endParaRPr lang="el-GR"/>
          </a:p>
        </p:txBody>
      </p:sp>
    </p:spTree>
    <p:extLst>
      <p:ext uri="{BB962C8B-B14F-4D97-AF65-F5344CB8AC3E}">
        <p14:creationId xmlns:p14="http://schemas.microsoft.com/office/powerpoint/2010/main" val="24515008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Source: http://www.gmg.ruhr-uni-bochum.de/petrologie/geochemie_uebung.html/ Prof. </a:t>
            </a:r>
            <a:r>
              <a:rPr lang="de-DE" dirty="0" err="1"/>
              <a:t>Schertl</a:t>
            </a:r>
            <a:endParaRPr lang="de-DE" dirty="0"/>
          </a:p>
        </p:txBody>
      </p:sp>
      <p:sp>
        <p:nvSpPr>
          <p:cNvPr id="4" name="Foliennummernplatzhalter 3"/>
          <p:cNvSpPr>
            <a:spLocks noGrp="1"/>
          </p:cNvSpPr>
          <p:nvPr>
            <p:ph type="sldNum" sz="quarter" idx="5"/>
          </p:nvPr>
        </p:nvSpPr>
        <p:spPr/>
        <p:txBody>
          <a:bodyPr/>
          <a:lstStyle/>
          <a:p>
            <a:fld id="{D51933F7-9C1D-42A8-B27F-F697341C8CBF}" type="slidenum">
              <a:rPr lang="el-GR" smtClean="0"/>
              <a:t>21</a:t>
            </a:fld>
            <a:endParaRPr lang="el-GR"/>
          </a:p>
        </p:txBody>
      </p:sp>
    </p:spTree>
    <p:extLst>
      <p:ext uri="{BB962C8B-B14F-4D97-AF65-F5344CB8AC3E}">
        <p14:creationId xmlns:p14="http://schemas.microsoft.com/office/powerpoint/2010/main" val="12329715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Source: http://www.gmg.ruhr-uni-bochum.de/petrologie/geochemie_uebung.html Prof. </a:t>
            </a:r>
            <a:r>
              <a:rPr lang="de-DE" dirty="0" err="1"/>
              <a:t>Schertl</a:t>
            </a:r>
            <a:endParaRPr lang="de-DE" dirty="0"/>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22</a:t>
            </a:fld>
            <a:endParaRPr lang="el-GR"/>
          </a:p>
        </p:txBody>
      </p:sp>
    </p:spTree>
    <p:extLst>
      <p:ext uri="{BB962C8B-B14F-4D97-AF65-F5344CB8AC3E}">
        <p14:creationId xmlns:p14="http://schemas.microsoft.com/office/powerpoint/2010/main" val="40964736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Source: http://www.gmg.ruhr-uni-bochum.de/petrologie/geochemie_uebung.html Prof. </a:t>
            </a:r>
            <a:r>
              <a:rPr lang="de-DE" dirty="0" err="1"/>
              <a:t>Schertl</a:t>
            </a:r>
            <a:endParaRPr lang="de-DE" dirty="0"/>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23</a:t>
            </a:fld>
            <a:endParaRPr lang="el-GR"/>
          </a:p>
        </p:txBody>
      </p:sp>
    </p:spTree>
    <p:extLst>
      <p:ext uri="{BB962C8B-B14F-4D97-AF65-F5344CB8AC3E}">
        <p14:creationId xmlns:p14="http://schemas.microsoft.com/office/powerpoint/2010/main" val="19908884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Source: http://www.gmg.ruhr-uni-bochum.de/petrologie/geochemie_uebung.html Prof. </a:t>
            </a:r>
            <a:r>
              <a:rPr lang="de-DE" dirty="0" err="1"/>
              <a:t>Schertl</a:t>
            </a:r>
            <a:endParaRPr lang="de-DE" dirty="0"/>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24</a:t>
            </a:fld>
            <a:endParaRPr lang="el-GR"/>
          </a:p>
        </p:txBody>
      </p:sp>
    </p:spTree>
    <p:extLst>
      <p:ext uri="{BB962C8B-B14F-4D97-AF65-F5344CB8AC3E}">
        <p14:creationId xmlns:p14="http://schemas.microsoft.com/office/powerpoint/2010/main" val="4157133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u="sng" dirty="0"/>
              <a:t>Guidelines for the Trainer</a:t>
            </a:r>
          </a:p>
          <a:p>
            <a:endParaRPr lang="el-GR"/>
          </a:p>
          <a:p>
            <a:r>
              <a:rPr lang="en-US" dirty="0"/>
              <a:t>This .ppt file is a template to be used from VET providers in order for them to prepare the training material. </a:t>
            </a:r>
          </a:p>
          <a:p>
            <a:endParaRPr lang="el-GR"/>
          </a:p>
          <a:p>
            <a:r>
              <a:rPr lang="en-US" dirty="0"/>
              <a:t>We suggest </a:t>
            </a:r>
            <a:r>
              <a:rPr lang="en-US" b="1" dirty="0"/>
              <a:t>30 up to 40 .ppt slides </a:t>
            </a:r>
            <a:r>
              <a:rPr lang="en-US" dirty="0"/>
              <a:t>for one (1) hour of the training program. </a:t>
            </a:r>
            <a:endParaRPr lang="el-GR"/>
          </a:p>
          <a:p>
            <a:endParaRPr lang="en-US" dirty="0"/>
          </a:p>
          <a:p>
            <a:r>
              <a:rPr lang="en-US" dirty="0"/>
              <a:t>There are 3 </a:t>
            </a:r>
            <a:r>
              <a:rPr lang="en-US" u="sng" dirty="0"/>
              <a:t>predefined slides </a:t>
            </a:r>
            <a:r>
              <a:rPr lang="en-US" dirty="0"/>
              <a:t>to be filled in by you, entitled “</a:t>
            </a:r>
            <a:r>
              <a:rPr lang="en-US" b="1" dirty="0"/>
              <a:t>Module Objectives</a:t>
            </a:r>
            <a:r>
              <a:rPr lang="en-US" dirty="0"/>
              <a:t>”, “</a:t>
            </a:r>
            <a:r>
              <a:rPr lang="en-US" b="1" dirty="0"/>
              <a:t>Conclusion</a:t>
            </a:r>
            <a:r>
              <a:rPr lang="en-US" dirty="0"/>
              <a:t>”, “</a:t>
            </a:r>
            <a:r>
              <a:rPr lang="en-US" b="1" dirty="0"/>
              <a:t>End of module</a:t>
            </a:r>
            <a:r>
              <a:rPr lang="en-US" dirty="0"/>
              <a:t>”. </a:t>
            </a:r>
            <a:endParaRPr lang="el-GR"/>
          </a:p>
          <a:p>
            <a:endParaRPr lang="en-US" dirty="0"/>
          </a:p>
          <a:p>
            <a:pPr lvl="0"/>
            <a:r>
              <a:rPr lang="en-US" dirty="0"/>
              <a:t>Material should be sent in editable format. </a:t>
            </a:r>
            <a:endParaRPr lang="el-GR"/>
          </a:p>
          <a:p>
            <a:pPr lvl="0"/>
            <a:endParaRPr lang="en-US" dirty="0"/>
          </a:p>
          <a:p>
            <a:pPr lvl="0">
              <a:buFont typeface="Wingdings" pitchFamily="2" charset="2"/>
              <a:buChar char="§"/>
            </a:pPr>
            <a:r>
              <a:rPr lang="en-US" dirty="0"/>
              <a:t>Suggested font: Arial</a:t>
            </a:r>
            <a:endParaRPr lang="el-GR"/>
          </a:p>
          <a:p>
            <a:pPr lvl="0">
              <a:buFont typeface="Wingdings" pitchFamily="2" charset="2"/>
              <a:buChar char="§"/>
            </a:pPr>
            <a:r>
              <a:rPr lang="en-US" dirty="0"/>
              <a:t>Required font size: 16</a:t>
            </a:r>
            <a:endParaRPr lang="el-GR"/>
          </a:p>
          <a:p>
            <a:pPr lvl="0">
              <a:buFont typeface="Wingdings" pitchFamily="2" charset="2"/>
              <a:buChar char="§"/>
            </a:pPr>
            <a:r>
              <a:rPr lang="en-US" dirty="0"/>
              <a:t>Suggested line spacing: 1,5</a:t>
            </a:r>
            <a:endParaRPr lang="el-GR"/>
          </a:p>
          <a:p>
            <a:pPr lvl="0">
              <a:buFont typeface="Wingdings" pitchFamily="2" charset="2"/>
              <a:buChar char="§"/>
            </a:pPr>
            <a:r>
              <a:rPr lang="en-US" dirty="0"/>
              <a:t>ppt/pptx file should have a clear structure and defined units and unique slide titles</a:t>
            </a:r>
            <a:endParaRPr lang="el-GR"/>
          </a:p>
          <a:p>
            <a:pPr lvl="0">
              <a:buFont typeface="Wingdings" pitchFamily="2" charset="2"/>
              <a:buChar char="§"/>
            </a:pPr>
            <a:r>
              <a:rPr lang="en-US" dirty="0"/>
              <a:t>ppt/pptx slide contents should not exceed the predefined margins</a:t>
            </a:r>
            <a:endParaRPr lang="el-GR"/>
          </a:p>
          <a:p>
            <a:pPr lvl="0">
              <a:buFont typeface="Wingdings" pitchFamily="2" charset="2"/>
              <a:buChar char="§"/>
            </a:pPr>
            <a:r>
              <a:rPr lang="en-US" dirty="0"/>
              <a:t>Images, diagrams </a:t>
            </a:r>
            <a:r>
              <a:rPr lang="en-US" dirty="0" err="1"/>
              <a:t>etc</a:t>
            </a:r>
            <a:r>
              <a:rPr lang="en-US"/>
              <a:t> should be accompanied with a description</a:t>
            </a:r>
            <a:endParaRPr lang="el-GR"/>
          </a:p>
          <a:p>
            <a:pPr lvl="0">
              <a:buFont typeface="Wingdings" pitchFamily="2" charset="2"/>
              <a:buChar char="§"/>
            </a:pPr>
            <a:r>
              <a:rPr lang="en-US"/>
              <a:t>If you want to include comprehension questions (multiple choice, multiple responses, true/false, matching etc.) to enhance users’ understanding of the theory, you should embody them in the </a:t>
            </a:r>
            <a:r>
              <a:rPr lang="en-US" err="1"/>
              <a:t>ppt</a:t>
            </a:r>
            <a:r>
              <a:rPr lang="en-US"/>
              <a:t>/</a:t>
            </a:r>
            <a:r>
              <a:rPr lang="en-US" err="1"/>
              <a:t>pptx</a:t>
            </a:r>
            <a:r>
              <a:rPr lang="en-US"/>
              <a:t> file.</a:t>
            </a:r>
            <a:endParaRPr lang="el-GR"/>
          </a:p>
          <a:p>
            <a:pPr lvl="0">
              <a:buFont typeface="Wingdings" pitchFamily="2" charset="2"/>
              <a:buChar char="§"/>
            </a:pPr>
            <a:r>
              <a:rPr lang="en-US"/>
              <a:t>Questions that will be used for self assessment and final assessment quizzes should follow a predefined format that will be sent from SQLearn in an .</a:t>
            </a:r>
            <a:r>
              <a:rPr lang="en-US" err="1"/>
              <a:t>xls</a:t>
            </a:r>
            <a:r>
              <a:rPr lang="en-US"/>
              <a:t> file</a:t>
            </a:r>
            <a:endParaRPr lang="el-GR"/>
          </a:p>
          <a:p>
            <a:endParaRPr lang="el-GR"/>
          </a:p>
        </p:txBody>
      </p:sp>
      <p:sp>
        <p:nvSpPr>
          <p:cNvPr id="4" name="3 - Θέση αριθμού διαφάνειας"/>
          <p:cNvSpPr>
            <a:spLocks noGrp="1"/>
          </p:cNvSpPr>
          <p:nvPr>
            <p:ph type="sldNum" sz="quarter" idx="10"/>
          </p:nvPr>
        </p:nvSpPr>
        <p:spPr/>
        <p:txBody>
          <a:bodyPr/>
          <a:lstStyle/>
          <a:p>
            <a:fld id="{D51933F7-9C1D-42A8-B27F-F697341C8CBF}" type="slidenum">
              <a:rPr lang="el-GR" smtClean="0"/>
              <a:t>2</a:t>
            </a:fld>
            <a:endParaRPr lang="el-GR"/>
          </a:p>
        </p:txBody>
      </p:sp>
    </p:spTree>
    <p:extLst>
      <p:ext uri="{BB962C8B-B14F-4D97-AF65-F5344CB8AC3E}">
        <p14:creationId xmlns:p14="http://schemas.microsoft.com/office/powerpoint/2010/main" val="41237279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Source: http://www.gmg.ruhr-uni-bochum.de/petrologie/geochemie_uebung.html Prof. </a:t>
            </a:r>
            <a:r>
              <a:rPr lang="de-DE" dirty="0" err="1"/>
              <a:t>Schertl</a:t>
            </a:r>
            <a:endParaRPr lang="de-DE" dirty="0"/>
          </a:p>
          <a:p>
            <a:endParaRPr lang="de-DE" dirty="0"/>
          </a:p>
        </p:txBody>
      </p:sp>
      <p:sp>
        <p:nvSpPr>
          <p:cNvPr id="4" name="Foliennummernplatzhalter 3"/>
          <p:cNvSpPr>
            <a:spLocks noGrp="1"/>
          </p:cNvSpPr>
          <p:nvPr>
            <p:ph type="sldNum" sz="quarter" idx="5"/>
          </p:nvPr>
        </p:nvSpPr>
        <p:spPr/>
        <p:txBody>
          <a:bodyPr/>
          <a:lstStyle/>
          <a:p>
            <a:fld id="{D51933F7-9C1D-42A8-B27F-F697341C8CBF}" type="slidenum">
              <a:rPr lang="el-GR" smtClean="0"/>
              <a:t>25</a:t>
            </a:fld>
            <a:endParaRPr lang="el-GR"/>
          </a:p>
        </p:txBody>
      </p:sp>
    </p:spTree>
    <p:extLst>
      <p:ext uri="{BB962C8B-B14F-4D97-AF65-F5344CB8AC3E}">
        <p14:creationId xmlns:p14="http://schemas.microsoft.com/office/powerpoint/2010/main" val="34544174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Source: http://www.gmg.ruhr-uni-bochum.de/petrologie/geochemie_uebung.html Prof. </a:t>
            </a:r>
            <a:r>
              <a:rPr lang="de-DE" dirty="0" err="1"/>
              <a:t>Schertl</a:t>
            </a:r>
            <a:endParaRPr lang="de-DE" dirty="0"/>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26</a:t>
            </a:fld>
            <a:endParaRPr lang="el-GR"/>
          </a:p>
        </p:txBody>
      </p:sp>
    </p:spTree>
    <p:extLst>
      <p:ext uri="{BB962C8B-B14F-4D97-AF65-F5344CB8AC3E}">
        <p14:creationId xmlns:p14="http://schemas.microsoft.com/office/powerpoint/2010/main" val="13620759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Source: http://www.gmg.ruhr-uni-bochum.de/petrologie/geochemie_uebung.html</a:t>
            </a: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28</a:t>
            </a:fld>
            <a:endParaRPr lang="el-GR"/>
          </a:p>
        </p:txBody>
      </p:sp>
    </p:spTree>
    <p:extLst>
      <p:ext uri="{BB962C8B-B14F-4D97-AF65-F5344CB8AC3E}">
        <p14:creationId xmlns:p14="http://schemas.microsoft.com/office/powerpoint/2010/main" val="35458759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Source: http://www.gmg.ruhr-uni-bochum.de/petrologie/geochemie_uebung.html Prof. </a:t>
            </a:r>
            <a:r>
              <a:rPr lang="de-DE" dirty="0" err="1"/>
              <a:t>Schertl</a:t>
            </a:r>
            <a:endParaRPr lang="de-DE" dirty="0"/>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29</a:t>
            </a:fld>
            <a:endParaRPr lang="el-GR"/>
          </a:p>
        </p:txBody>
      </p:sp>
    </p:spTree>
    <p:extLst>
      <p:ext uri="{BB962C8B-B14F-4D97-AF65-F5344CB8AC3E}">
        <p14:creationId xmlns:p14="http://schemas.microsoft.com/office/powerpoint/2010/main" val="20908302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Source: http://www.gmg.ruhr-uni-bochum.de/petrologie/geochemie_uebung.htmlProf. </a:t>
            </a:r>
            <a:r>
              <a:rPr lang="de-DE" dirty="0" err="1"/>
              <a:t>Schertl</a:t>
            </a:r>
            <a:endParaRPr lang="de-DE" dirty="0"/>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31</a:t>
            </a:fld>
            <a:endParaRPr lang="el-GR"/>
          </a:p>
        </p:txBody>
      </p:sp>
    </p:spTree>
    <p:extLst>
      <p:ext uri="{BB962C8B-B14F-4D97-AF65-F5344CB8AC3E}">
        <p14:creationId xmlns:p14="http://schemas.microsoft.com/office/powerpoint/2010/main" val="33239607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Source: http://www.gmg.ruhr-uni-bochum.de/petrologie/geochemie_uebung.htmlProf. </a:t>
            </a:r>
            <a:r>
              <a:rPr lang="de-DE" dirty="0" err="1"/>
              <a:t>Schertl</a:t>
            </a:r>
            <a:endParaRPr lang="de-DE" dirty="0"/>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33</a:t>
            </a:fld>
            <a:endParaRPr lang="el-GR"/>
          </a:p>
        </p:txBody>
      </p:sp>
    </p:spTree>
    <p:extLst>
      <p:ext uri="{BB962C8B-B14F-4D97-AF65-F5344CB8AC3E}">
        <p14:creationId xmlns:p14="http://schemas.microsoft.com/office/powerpoint/2010/main" val="8465444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Source: http://www.gmg.ruhr-uni-bochum.de/petrologie/geochemie_uebung.htmlProf. </a:t>
            </a:r>
            <a:r>
              <a:rPr lang="de-DE" dirty="0" err="1"/>
              <a:t>Schertl</a:t>
            </a:r>
            <a:endParaRPr lang="de-DE" dirty="0"/>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34</a:t>
            </a:fld>
            <a:endParaRPr lang="el-GR"/>
          </a:p>
        </p:txBody>
      </p:sp>
    </p:spTree>
    <p:extLst>
      <p:ext uri="{BB962C8B-B14F-4D97-AF65-F5344CB8AC3E}">
        <p14:creationId xmlns:p14="http://schemas.microsoft.com/office/powerpoint/2010/main" val="11228185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36</a:t>
            </a:fld>
            <a:endParaRPr lang="el-GR"/>
          </a:p>
        </p:txBody>
      </p:sp>
    </p:spTree>
    <p:extLst>
      <p:ext uri="{BB962C8B-B14F-4D97-AF65-F5344CB8AC3E}">
        <p14:creationId xmlns:p14="http://schemas.microsoft.com/office/powerpoint/2010/main" val="15228294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Source: http://www.gmg.ruhr-uni-bochum.de/petrologie/magmatite.html.de Prof. </a:t>
            </a:r>
            <a:r>
              <a:rPr lang="de-DE" dirty="0" err="1"/>
              <a:t>Schertl</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38</a:t>
            </a:fld>
            <a:endParaRPr lang="el-GR"/>
          </a:p>
        </p:txBody>
      </p:sp>
    </p:spTree>
    <p:extLst>
      <p:ext uri="{BB962C8B-B14F-4D97-AF65-F5344CB8AC3E}">
        <p14:creationId xmlns:p14="http://schemas.microsoft.com/office/powerpoint/2010/main" val="502089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Source: http://www.gmg.ruhr-uni-bochum.de/petrologie/magmatite.html.de Prof. </a:t>
            </a:r>
            <a:r>
              <a:rPr lang="de-DE" dirty="0" err="1"/>
              <a:t>Schertl</a:t>
            </a:r>
            <a:endParaRPr lang="de-DE" dirty="0"/>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39</a:t>
            </a:fld>
            <a:endParaRPr lang="el-GR"/>
          </a:p>
        </p:txBody>
      </p:sp>
    </p:spTree>
    <p:extLst>
      <p:ext uri="{BB962C8B-B14F-4D97-AF65-F5344CB8AC3E}">
        <p14:creationId xmlns:p14="http://schemas.microsoft.com/office/powerpoint/2010/main" val="1883521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51933F7-9C1D-42A8-B27F-F697341C8CBF}" type="slidenum">
              <a:rPr lang="el-GR" smtClean="0"/>
              <a:t>5</a:t>
            </a:fld>
            <a:endParaRPr lang="el-GR"/>
          </a:p>
        </p:txBody>
      </p:sp>
    </p:spTree>
    <p:extLst>
      <p:ext uri="{BB962C8B-B14F-4D97-AF65-F5344CB8AC3E}">
        <p14:creationId xmlns:p14="http://schemas.microsoft.com/office/powerpoint/2010/main" val="12584212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Source: http://www.gmg.ruhr-uni-bochum.de/petrologie/magmatite.html.de Prof. </a:t>
            </a:r>
            <a:r>
              <a:rPr lang="de-DE" dirty="0" err="1"/>
              <a:t>Schertl</a:t>
            </a:r>
            <a:endParaRPr lang="de-DE" dirty="0"/>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40</a:t>
            </a:fld>
            <a:endParaRPr lang="el-GR"/>
          </a:p>
        </p:txBody>
      </p:sp>
    </p:spTree>
    <p:extLst>
      <p:ext uri="{BB962C8B-B14F-4D97-AF65-F5344CB8AC3E}">
        <p14:creationId xmlns:p14="http://schemas.microsoft.com/office/powerpoint/2010/main" val="36262125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https://commons.wikimedia.org/wiki/File:Qapf_diagram_plutonic_05.svg, Public Domain</a:t>
            </a:r>
          </a:p>
        </p:txBody>
      </p:sp>
      <p:sp>
        <p:nvSpPr>
          <p:cNvPr id="4" name="Foliennummernplatzhalter 3"/>
          <p:cNvSpPr>
            <a:spLocks noGrp="1"/>
          </p:cNvSpPr>
          <p:nvPr>
            <p:ph type="sldNum" sz="quarter" idx="10"/>
          </p:nvPr>
        </p:nvSpPr>
        <p:spPr/>
        <p:txBody>
          <a:bodyPr/>
          <a:lstStyle/>
          <a:p>
            <a:fld id="{D51933F7-9C1D-42A8-B27F-F697341C8CBF}" type="slidenum">
              <a:rPr lang="el-GR" smtClean="0"/>
              <a:t>42</a:t>
            </a:fld>
            <a:endParaRPr lang="el-GR"/>
          </a:p>
        </p:txBody>
      </p:sp>
    </p:spTree>
    <p:extLst>
      <p:ext uri="{BB962C8B-B14F-4D97-AF65-F5344CB8AC3E}">
        <p14:creationId xmlns:p14="http://schemas.microsoft.com/office/powerpoint/2010/main" val="33927610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Source: http://www.gmg.ruhr-uni-bochum.de/petrologie/magmatite.html.de Prof. </a:t>
            </a:r>
            <a:r>
              <a:rPr lang="de-DE" dirty="0" err="1"/>
              <a:t>Schertl</a:t>
            </a:r>
            <a:endParaRPr lang="de-DE" dirty="0"/>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44</a:t>
            </a:fld>
            <a:endParaRPr lang="el-GR"/>
          </a:p>
        </p:txBody>
      </p:sp>
    </p:spTree>
    <p:extLst>
      <p:ext uri="{BB962C8B-B14F-4D97-AF65-F5344CB8AC3E}">
        <p14:creationId xmlns:p14="http://schemas.microsoft.com/office/powerpoint/2010/main" val="1747875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Source: http://www.gmg.ruhr-uni-bochum.de/petrologie/magmatite.html.de Prof. </a:t>
            </a:r>
            <a:r>
              <a:rPr lang="de-DE" dirty="0" err="1"/>
              <a:t>Schertl</a:t>
            </a:r>
            <a:endParaRPr lang="de-DE" dirty="0"/>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45</a:t>
            </a:fld>
            <a:endParaRPr lang="el-GR"/>
          </a:p>
        </p:txBody>
      </p:sp>
    </p:spTree>
    <p:extLst>
      <p:ext uri="{BB962C8B-B14F-4D97-AF65-F5344CB8AC3E}">
        <p14:creationId xmlns:p14="http://schemas.microsoft.com/office/powerpoint/2010/main" val="25792898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Source: http://www.gmg.ruhr-uni-bochum.de/petrologie/magmatite.html.de Prof. </a:t>
            </a:r>
            <a:r>
              <a:rPr lang="de-DE" dirty="0" err="1"/>
              <a:t>Schertl</a:t>
            </a:r>
            <a:endParaRPr lang="de-DE" dirty="0"/>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46</a:t>
            </a:fld>
            <a:endParaRPr lang="el-GR"/>
          </a:p>
        </p:txBody>
      </p:sp>
    </p:spTree>
    <p:extLst>
      <p:ext uri="{BB962C8B-B14F-4D97-AF65-F5344CB8AC3E}">
        <p14:creationId xmlns:p14="http://schemas.microsoft.com/office/powerpoint/2010/main" val="6074004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Source: http://www.gmg.ruhr-uni-bochum.de/petrologie/magmatite.html.de Prof. </a:t>
            </a:r>
            <a:r>
              <a:rPr lang="de-DE" dirty="0" err="1"/>
              <a:t>Schertl</a:t>
            </a:r>
            <a:endParaRPr lang="de-DE" dirty="0"/>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47</a:t>
            </a:fld>
            <a:endParaRPr lang="el-GR"/>
          </a:p>
        </p:txBody>
      </p:sp>
    </p:spTree>
    <p:extLst>
      <p:ext uri="{BB962C8B-B14F-4D97-AF65-F5344CB8AC3E}">
        <p14:creationId xmlns:p14="http://schemas.microsoft.com/office/powerpoint/2010/main" val="8245451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https://commons.wikimedia.org/wiki/File:Qapf_diagram_plutonic_05.svg, Public Domain</a:t>
            </a:r>
          </a:p>
        </p:txBody>
      </p:sp>
      <p:sp>
        <p:nvSpPr>
          <p:cNvPr id="4" name="Foliennummernplatzhalter 3"/>
          <p:cNvSpPr>
            <a:spLocks noGrp="1"/>
          </p:cNvSpPr>
          <p:nvPr>
            <p:ph type="sldNum" sz="quarter" idx="10"/>
          </p:nvPr>
        </p:nvSpPr>
        <p:spPr/>
        <p:txBody>
          <a:bodyPr/>
          <a:lstStyle/>
          <a:p>
            <a:fld id="{D51933F7-9C1D-42A8-B27F-F697341C8CBF}" type="slidenum">
              <a:rPr lang="el-GR" smtClean="0"/>
              <a:t>48</a:t>
            </a:fld>
            <a:endParaRPr lang="el-GR"/>
          </a:p>
        </p:txBody>
      </p:sp>
    </p:spTree>
    <p:extLst>
      <p:ext uri="{BB962C8B-B14F-4D97-AF65-F5344CB8AC3E}">
        <p14:creationId xmlns:p14="http://schemas.microsoft.com/office/powerpoint/2010/main" val="834322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Source: http://www.gmg.ruhr-uni-bochum.de/petrologie/sedimente.html Prof. </a:t>
            </a:r>
            <a:r>
              <a:rPr lang="de-DE" dirty="0" err="1"/>
              <a:t>Schertl</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52</a:t>
            </a:fld>
            <a:endParaRPr lang="el-GR"/>
          </a:p>
        </p:txBody>
      </p:sp>
    </p:spTree>
    <p:extLst>
      <p:ext uri="{BB962C8B-B14F-4D97-AF65-F5344CB8AC3E}">
        <p14:creationId xmlns:p14="http://schemas.microsoft.com/office/powerpoint/2010/main" val="31028290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Sources</a:t>
            </a:r>
            <a:r>
              <a:rPr lang="de-DE" dirty="0"/>
              <a:t>:</a:t>
            </a:r>
            <a:r>
              <a:rPr lang="de-DE" baseline="0" dirty="0"/>
              <a:t> https://de.wikipedia.org/wiki/Muscheln#/media/File:Bivalvia.jpg, CC BY 2.5; </a:t>
            </a:r>
          </a:p>
          <a:p>
            <a:r>
              <a:rPr lang="de-DE" baseline="0" dirty="0"/>
              <a:t>https://de.wikipedia.org/wiki/Seelilien_und_Haarsterne#/media/File:Trochiten_-_Erkerode.jpg, CC BY-SA 3.0;</a:t>
            </a:r>
          </a:p>
          <a:p>
            <a:r>
              <a:rPr lang="de-DE" baseline="0" dirty="0"/>
              <a:t> https://commons.wikimedia.org/wiki/File:JoultersCayOoids.jpg, </a:t>
            </a:r>
            <a:r>
              <a:rPr lang="de-DE" baseline="0" dirty="0" err="1"/>
              <a:t>public</a:t>
            </a:r>
            <a:r>
              <a:rPr lang="de-DE" baseline="0" dirty="0"/>
              <a:t> </a:t>
            </a:r>
            <a:r>
              <a:rPr lang="de-DE" baseline="0" dirty="0" err="1"/>
              <a:t>domain</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54</a:t>
            </a:fld>
            <a:endParaRPr lang="el-GR"/>
          </a:p>
        </p:txBody>
      </p:sp>
    </p:spTree>
    <p:extLst>
      <p:ext uri="{BB962C8B-B14F-4D97-AF65-F5344CB8AC3E}">
        <p14:creationId xmlns:p14="http://schemas.microsoft.com/office/powerpoint/2010/main" val="28412323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 Breitenbach,</a:t>
            </a:r>
            <a:r>
              <a:rPr lang="de-DE" baseline="0" dirty="0"/>
              <a:t> RUB GMG</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55</a:t>
            </a:fld>
            <a:endParaRPr lang="el-GR"/>
          </a:p>
        </p:txBody>
      </p:sp>
    </p:spTree>
    <p:extLst>
      <p:ext uri="{BB962C8B-B14F-4D97-AF65-F5344CB8AC3E}">
        <p14:creationId xmlns:p14="http://schemas.microsoft.com/office/powerpoint/2010/main" val="543507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Source:</a:t>
            </a:r>
            <a:r>
              <a:rPr lang="de-DE" baseline="0" dirty="0"/>
              <a:t> https://commons.wikimedia.org/wiki/File:Jordens_inre.jpg, CC-BY-SA-3.0-migrated</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6</a:t>
            </a:fld>
            <a:endParaRPr lang="el-GR"/>
          </a:p>
        </p:txBody>
      </p:sp>
    </p:spTree>
    <p:extLst>
      <p:ext uri="{BB962C8B-B14F-4D97-AF65-F5344CB8AC3E}">
        <p14:creationId xmlns:p14="http://schemas.microsoft.com/office/powerpoint/2010/main" val="17762446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Source: http://www.gmg.ruhr-uni-bochum.de/petrologie/metamorphite.html</a:t>
            </a:r>
          </a:p>
        </p:txBody>
      </p:sp>
      <p:sp>
        <p:nvSpPr>
          <p:cNvPr id="4" name="Foliennummernplatzhalter 3"/>
          <p:cNvSpPr>
            <a:spLocks noGrp="1"/>
          </p:cNvSpPr>
          <p:nvPr>
            <p:ph type="sldNum" sz="quarter" idx="10"/>
          </p:nvPr>
        </p:nvSpPr>
        <p:spPr/>
        <p:txBody>
          <a:bodyPr/>
          <a:lstStyle/>
          <a:p>
            <a:fld id="{D51933F7-9C1D-42A8-B27F-F697341C8CBF}" type="slidenum">
              <a:rPr lang="el-GR" smtClean="0"/>
              <a:t>64</a:t>
            </a:fld>
            <a:endParaRPr lang="el-GR"/>
          </a:p>
        </p:txBody>
      </p:sp>
    </p:spTree>
    <p:extLst>
      <p:ext uri="{BB962C8B-B14F-4D97-AF65-F5344CB8AC3E}">
        <p14:creationId xmlns:p14="http://schemas.microsoft.com/office/powerpoint/2010/main" val="5991576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Source: http://www.gmg.ruhr-uni-bochum.de/petrologie/metamorphite.html</a:t>
            </a:r>
          </a:p>
        </p:txBody>
      </p:sp>
      <p:sp>
        <p:nvSpPr>
          <p:cNvPr id="4" name="Foliennummernplatzhalter 3"/>
          <p:cNvSpPr>
            <a:spLocks noGrp="1"/>
          </p:cNvSpPr>
          <p:nvPr>
            <p:ph type="sldNum" sz="quarter" idx="10"/>
          </p:nvPr>
        </p:nvSpPr>
        <p:spPr/>
        <p:txBody>
          <a:bodyPr/>
          <a:lstStyle/>
          <a:p>
            <a:fld id="{D51933F7-9C1D-42A8-B27F-F697341C8CBF}" type="slidenum">
              <a:rPr lang="el-GR" smtClean="0"/>
              <a:t>65</a:t>
            </a:fld>
            <a:endParaRPr lang="el-GR"/>
          </a:p>
        </p:txBody>
      </p:sp>
    </p:spTree>
    <p:extLst>
      <p:ext uri="{BB962C8B-B14F-4D97-AF65-F5344CB8AC3E}">
        <p14:creationId xmlns:p14="http://schemas.microsoft.com/office/powerpoint/2010/main" val="30011089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Source: http://www.gmg.ruhr-uni-bochum.de/petrologie/metamorphite.html</a:t>
            </a: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66</a:t>
            </a:fld>
            <a:endParaRPr lang="el-GR"/>
          </a:p>
        </p:txBody>
      </p:sp>
    </p:spTree>
    <p:extLst>
      <p:ext uri="{BB962C8B-B14F-4D97-AF65-F5344CB8AC3E}">
        <p14:creationId xmlns:p14="http://schemas.microsoft.com/office/powerpoint/2010/main" val="32048383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Source: http://www.gmg.ruhr-uni-bochum.de/petrologie/metamorphite.html</a:t>
            </a: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67</a:t>
            </a:fld>
            <a:endParaRPr lang="el-GR"/>
          </a:p>
        </p:txBody>
      </p:sp>
    </p:spTree>
    <p:extLst>
      <p:ext uri="{BB962C8B-B14F-4D97-AF65-F5344CB8AC3E}">
        <p14:creationId xmlns:p14="http://schemas.microsoft.com/office/powerpoint/2010/main" val="7587940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Source: http://www.gmg.ruhr-uni-bochum.de/petrologie/metamorphite.html</a:t>
            </a: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68</a:t>
            </a:fld>
            <a:endParaRPr lang="el-GR"/>
          </a:p>
        </p:txBody>
      </p:sp>
    </p:spTree>
    <p:extLst>
      <p:ext uri="{BB962C8B-B14F-4D97-AF65-F5344CB8AC3E}">
        <p14:creationId xmlns:p14="http://schemas.microsoft.com/office/powerpoint/2010/main" val="32888272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Source: http://www.gmg.ruhr-uni-bochum.de/petrologie/metamorphite.html</a:t>
            </a: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69</a:t>
            </a:fld>
            <a:endParaRPr lang="el-GR"/>
          </a:p>
        </p:txBody>
      </p:sp>
    </p:spTree>
    <p:extLst>
      <p:ext uri="{BB962C8B-B14F-4D97-AF65-F5344CB8AC3E}">
        <p14:creationId xmlns:p14="http://schemas.microsoft.com/office/powerpoint/2010/main" val="26193936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Source: http://www.gmg.ruhr-uni-bochum.de/petrologie/metamorphite.html</a:t>
            </a: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70</a:t>
            </a:fld>
            <a:endParaRPr lang="el-GR"/>
          </a:p>
        </p:txBody>
      </p:sp>
    </p:spTree>
    <p:extLst>
      <p:ext uri="{BB962C8B-B14F-4D97-AF65-F5344CB8AC3E}">
        <p14:creationId xmlns:p14="http://schemas.microsoft.com/office/powerpoint/2010/main" val="32390323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2846">
              <a:defRPr/>
            </a:pPr>
            <a:r>
              <a:rPr lang="de-DE" dirty="0"/>
              <a:t>Source: http://www.gmg.ruhr-uni-bochum.de/petrologie/metamorphite.html</a:t>
            </a:r>
          </a:p>
          <a:p>
            <a:endParaRPr lang="de-DE" dirty="0"/>
          </a:p>
        </p:txBody>
      </p:sp>
      <p:sp>
        <p:nvSpPr>
          <p:cNvPr id="4" name="Foliennummernplatzhalter 3"/>
          <p:cNvSpPr>
            <a:spLocks noGrp="1"/>
          </p:cNvSpPr>
          <p:nvPr>
            <p:ph type="sldNum" sz="quarter" idx="5"/>
          </p:nvPr>
        </p:nvSpPr>
        <p:spPr/>
        <p:txBody>
          <a:bodyPr/>
          <a:lstStyle/>
          <a:p>
            <a:fld id="{D51933F7-9C1D-42A8-B27F-F697341C8CBF}" type="slidenum">
              <a:rPr lang="el-GR" smtClean="0"/>
              <a:t>71</a:t>
            </a:fld>
            <a:endParaRPr lang="el-GR"/>
          </a:p>
        </p:txBody>
      </p:sp>
    </p:spTree>
    <p:extLst>
      <p:ext uri="{BB962C8B-B14F-4D97-AF65-F5344CB8AC3E}">
        <p14:creationId xmlns:p14="http://schemas.microsoft.com/office/powerpoint/2010/main" val="452523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Pic</a:t>
            </a:r>
            <a:r>
              <a:rPr lang="de-DE" dirty="0"/>
              <a:t>: HS BO</a:t>
            </a:r>
          </a:p>
        </p:txBody>
      </p:sp>
      <p:sp>
        <p:nvSpPr>
          <p:cNvPr id="4" name="Foliennummernplatzhalter 3"/>
          <p:cNvSpPr>
            <a:spLocks noGrp="1"/>
          </p:cNvSpPr>
          <p:nvPr>
            <p:ph type="sldNum" sz="quarter" idx="10"/>
          </p:nvPr>
        </p:nvSpPr>
        <p:spPr/>
        <p:txBody>
          <a:bodyPr/>
          <a:lstStyle/>
          <a:p>
            <a:fld id="{D51933F7-9C1D-42A8-B27F-F697341C8CBF}" type="slidenum">
              <a:rPr lang="el-GR" smtClean="0"/>
              <a:t>72</a:t>
            </a:fld>
            <a:endParaRPr lang="el-GR"/>
          </a:p>
        </p:txBody>
      </p:sp>
    </p:spTree>
    <p:extLst>
      <p:ext uri="{BB962C8B-B14F-4D97-AF65-F5344CB8AC3E}">
        <p14:creationId xmlns:p14="http://schemas.microsoft.com/office/powerpoint/2010/main" val="4288086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Source</a:t>
            </a:r>
            <a:r>
              <a:rPr lang="de-DE" baseline="0" dirty="0"/>
              <a:t>: HS Bochum</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73</a:t>
            </a:fld>
            <a:endParaRPr lang="el-GR"/>
          </a:p>
        </p:txBody>
      </p:sp>
    </p:spTree>
    <p:extLst>
      <p:ext uri="{BB962C8B-B14F-4D97-AF65-F5344CB8AC3E}">
        <p14:creationId xmlns:p14="http://schemas.microsoft.com/office/powerpoint/2010/main" val="1144243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Table: Hochschule Bochum</a:t>
            </a:r>
          </a:p>
        </p:txBody>
      </p:sp>
      <p:sp>
        <p:nvSpPr>
          <p:cNvPr id="4" name="Foliennummernplatzhalter 3"/>
          <p:cNvSpPr>
            <a:spLocks noGrp="1"/>
          </p:cNvSpPr>
          <p:nvPr>
            <p:ph type="sldNum" sz="quarter" idx="10"/>
          </p:nvPr>
        </p:nvSpPr>
        <p:spPr/>
        <p:txBody>
          <a:bodyPr/>
          <a:lstStyle/>
          <a:p>
            <a:fld id="{D51933F7-9C1D-42A8-B27F-F697341C8CBF}" type="slidenum">
              <a:rPr lang="el-GR" smtClean="0"/>
              <a:t>7</a:t>
            </a:fld>
            <a:endParaRPr lang="el-GR"/>
          </a:p>
        </p:txBody>
      </p:sp>
    </p:spTree>
    <p:extLst>
      <p:ext uri="{BB962C8B-B14F-4D97-AF65-F5344CB8AC3E}">
        <p14:creationId xmlns:p14="http://schemas.microsoft.com/office/powerpoint/2010/main" val="9694954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HS Bochum </a:t>
            </a:r>
          </a:p>
        </p:txBody>
      </p:sp>
      <p:sp>
        <p:nvSpPr>
          <p:cNvPr id="4" name="Foliennummernplatzhalter 3"/>
          <p:cNvSpPr>
            <a:spLocks noGrp="1"/>
          </p:cNvSpPr>
          <p:nvPr>
            <p:ph type="sldNum" sz="quarter" idx="5"/>
          </p:nvPr>
        </p:nvSpPr>
        <p:spPr/>
        <p:txBody>
          <a:bodyPr/>
          <a:lstStyle/>
          <a:p>
            <a:fld id="{D51933F7-9C1D-42A8-B27F-F697341C8CBF}" type="slidenum">
              <a:rPr lang="el-GR" smtClean="0"/>
              <a:t>74</a:t>
            </a:fld>
            <a:endParaRPr lang="el-GR"/>
          </a:p>
        </p:txBody>
      </p:sp>
    </p:spTree>
    <p:extLst>
      <p:ext uri="{BB962C8B-B14F-4D97-AF65-F5344CB8AC3E}">
        <p14:creationId xmlns:p14="http://schemas.microsoft.com/office/powerpoint/2010/main" val="29644441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HS</a:t>
            </a:r>
            <a:r>
              <a:rPr lang="de-DE" baseline="0" dirty="0"/>
              <a:t> Bochum </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75</a:t>
            </a:fld>
            <a:endParaRPr lang="el-GR"/>
          </a:p>
        </p:txBody>
      </p:sp>
    </p:spTree>
    <p:extLst>
      <p:ext uri="{BB962C8B-B14F-4D97-AF65-F5344CB8AC3E}">
        <p14:creationId xmlns:p14="http://schemas.microsoft.com/office/powerpoint/2010/main" val="7287727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Source: Wikipedia</a:t>
            </a:r>
            <a:r>
              <a:rPr lang="de-DE" baseline="0" dirty="0"/>
              <a:t> (Gemeinfrei)</a:t>
            </a:r>
            <a:endParaRPr lang="de-DE" dirty="0"/>
          </a:p>
          <a:p>
            <a:endParaRPr lang="de-DE" dirty="0"/>
          </a:p>
        </p:txBody>
      </p:sp>
      <p:sp>
        <p:nvSpPr>
          <p:cNvPr id="4" name="Foliennummernplatzhalter 3"/>
          <p:cNvSpPr>
            <a:spLocks noGrp="1"/>
          </p:cNvSpPr>
          <p:nvPr>
            <p:ph type="sldNum" sz="quarter" idx="5"/>
          </p:nvPr>
        </p:nvSpPr>
        <p:spPr/>
        <p:txBody>
          <a:bodyPr/>
          <a:lstStyle/>
          <a:p>
            <a:fld id="{D51933F7-9C1D-42A8-B27F-F697341C8CBF}" type="slidenum">
              <a:rPr lang="el-GR" smtClean="0"/>
              <a:t>76</a:t>
            </a:fld>
            <a:endParaRPr lang="el-GR"/>
          </a:p>
        </p:txBody>
      </p:sp>
    </p:spTree>
    <p:extLst>
      <p:ext uri="{BB962C8B-B14F-4D97-AF65-F5344CB8AC3E}">
        <p14:creationId xmlns:p14="http://schemas.microsoft.com/office/powerpoint/2010/main" val="26733830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Source:</a:t>
            </a:r>
            <a:r>
              <a:rPr lang="de-DE" baseline="0" dirty="0"/>
              <a:t> Wikipedia CC-BY-SA-3.0, </a:t>
            </a:r>
            <a:r>
              <a:rPr lang="de-DE" baseline="0" dirty="0" err="1"/>
              <a:t>CreativeCommons</a:t>
            </a:r>
            <a:r>
              <a:rPr lang="de-DE" baseline="0" dirty="0"/>
              <a:t> "Slate </a:t>
            </a:r>
            <a:r>
              <a:rPr lang="de-DE" baseline="0" dirty="0" err="1"/>
              <a:t>outcrop</a:t>
            </a:r>
            <a:r>
              <a:rPr lang="de-DE" baseline="0" dirty="0"/>
              <a:t>, </a:t>
            </a:r>
            <a:r>
              <a:rPr lang="de-DE" baseline="0" dirty="0" err="1"/>
              <a:t>Trevone</a:t>
            </a:r>
            <a:r>
              <a:rPr lang="de-DE" baseline="0" dirty="0"/>
              <a:t>, Cornwall„ CC BY-NC 2.0 </a:t>
            </a:r>
            <a:endParaRPr lang="de-DE" dirty="0"/>
          </a:p>
        </p:txBody>
      </p:sp>
      <p:sp>
        <p:nvSpPr>
          <p:cNvPr id="4" name="Foliennummernplatzhalter 3"/>
          <p:cNvSpPr>
            <a:spLocks noGrp="1"/>
          </p:cNvSpPr>
          <p:nvPr>
            <p:ph type="sldNum" sz="quarter" idx="5"/>
          </p:nvPr>
        </p:nvSpPr>
        <p:spPr/>
        <p:txBody>
          <a:bodyPr/>
          <a:lstStyle/>
          <a:p>
            <a:fld id="{D51933F7-9C1D-42A8-B27F-F697341C8CBF}" type="slidenum">
              <a:rPr lang="el-GR" smtClean="0"/>
              <a:t>77</a:t>
            </a:fld>
            <a:endParaRPr lang="el-GR"/>
          </a:p>
        </p:txBody>
      </p:sp>
    </p:spTree>
    <p:extLst>
      <p:ext uri="{BB962C8B-B14F-4D97-AF65-F5344CB8AC3E}">
        <p14:creationId xmlns:p14="http://schemas.microsoft.com/office/powerpoint/2010/main" val="29019427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51933F7-9C1D-42A8-B27F-F697341C8CBF}" type="slidenum">
              <a:rPr lang="el-GR" smtClean="0"/>
              <a:t>78</a:t>
            </a:fld>
            <a:endParaRPr lang="el-GR"/>
          </a:p>
        </p:txBody>
      </p:sp>
    </p:spTree>
    <p:extLst>
      <p:ext uri="{BB962C8B-B14F-4D97-AF65-F5344CB8AC3E}">
        <p14:creationId xmlns:p14="http://schemas.microsoft.com/office/powerpoint/2010/main" val="21654053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HS Bochum 	</a:t>
            </a:r>
          </a:p>
        </p:txBody>
      </p:sp>
      <p:sp>
        <p:nvSpPr>
          <p:cNvPr id="4" name="Foliennummernplatzhalter 3"/>
          <p:cNvSpPr>
            <a:spLocks noGrp="1"/>
          </p:cNvSpPr>
          <p:nvPr>
            <p:ph type="sldNum" sz="quarter" idx="10"/>
          </p:nvPr>
        </p:nvSpPr>
        <p:spPr/>
        <p:txBody>
          <a:bodyPr/>
          <a:lstStyle/>
          <a:p>
            <a:fld id="{D51933F7-9C1D-42A8-B27F-F697341C8CBF}" type="slidenum">
              <a:rPr lang="el-GR" smtClean="0"/>
              <a:t>79</a:t>
            </a:fld>
            <a:endParaRPr lang="el-GR"/>
          </a:p>
        </p:txBody>
      </p:sp>
    </p:spTree>
    <p:extLst>
      <p:ext uri="{BB962C8B-B14F-4D97-AF65-F5344CB8AC3E}">
        <p14:creationId xmlns:p14="http://schemas.microsoft.com/office/powerpoint/2010/main" val="27922453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Hs</a:t>
            </a:r>
            <a:r>
              <a:rPr lang="de-DE" dirty="0"/>
              <a:t> Bochum </a:t>
            </a:r>
          </a:p>
        </p:txBody>
      </p:sp>
      <p:sp>
        <p:nvSpPr>
          <p:cNvPr id="4" name="Foliennummernplatzhalter 3"/>
          <p:cNvSpPr>
            <a:spLocks noGrp="1"/>
          </p:cNvSpPr>
          <p:nvPr>
            <p:ph type="sldNum" sz="quarter" idx="10"/>
          </p:nvPr>
        </p:nvSpPr>
        <p:spPr/>
        <p:txBody>
          <a:bodyPr/>
          <a:lstStyle/>
          <a:p>
            <a:fld id="{D51933F7-9C1D-42A8-B27F-F697341C8CBF}" type="slidenum">
              <a:rPr lang="el-GR" smtClean="0"/>
              <a:t>80</a:t>
            </a:fld>
            <a:endParaRPr lang="el-GR"/>
          </a:p>
        </p:txBody>
      </p:sp>
    </p:spTree>
    <p:extLst>
      <p:ext uri="{BB962C8B-B14F-4D97-AF65-F5344CB8AC3E}">
        <p14:creationId xmlns:p14="http://schemas.microsoft.com/office/powerpoint/2010/main" val="7867779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HS Bochum </a:t>
            </a:r>
          </a:p>
        </p:txBody>
      </p:sp>
      <p:sp>
        <p:nvSpPr>
          <p:cNvPr id="4" name="Foliennummernplatzhalter 3"/>
          <p:cNvSpPr>
            <a:spLocks noGrp="1"/>
          </p:cNvSpPr>
          <p:nvPr>
            <p:ph type="sldNum" sz="quarter" idx="10"/>
          </p:nvPr>
        </p:nvSpPr>
        <p:spPr/>
        <p:txBody>
          <a:bodyPr/>
          <a:lstStyle/>
          <a:p>
            <a:fld id="{D51933F7-9C1D-42A8-B27F-F697341C8CBF}" type="slidenum">
              <a:rPr lang="el-GR" smtClean="0"/>
              <a:t>81</a:t>
            </a:fld>
            <a:endParaRPr lang="el-GR"/>
          </a:p>
        </p:txBody>
      </p:sp>
    </p:spTree>
    <p:extLst>
      <p:ext uri="{BB962C8B-B14F-4D97-AF65-F5344CB8AC3E}">
        <p14:creationId xmlns:p14="http://schemas.microsoft.com/office/powerpoint/2010/main" val="286611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82</a:t>
            </a:fld>
            <a:endParaRPr lang="el-GR"/>
          </a:p>
        </p:txBody>
      </p:sp>
    </p:spTree>
    <p:extLst>
      <p:ext uri="{BB962C8B-B14F-4D97-AF65-F5344CB8AC3E}">
        <p14:creationId xmlns:p14="http://schemas.microsoft.com/office/powerpoint/2010/main" val="34181996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Source: HS</a:t>
            </a:r>
            <a:r>
              <a:rPr lang="de-DE" baseline="0" dirty="0"/>
              <a:t> Bochum</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90</a:t>
            </a:fld>
            <a:endParaRPr lang="el-GR"/>
          </a:p>
        </p:txBody>
      </p:sp>
    </p:spTree>
    <p:extLst>
      <p:ext uri="{BB962C8B-B14F-4D97-AF65-F5344CB8AC3E}">
        <p14:creationId xmlns:p14="http://schemas.microsoft.com/office/powerpoint/2010/main" val="1383813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51933F7-9C1D-42A8-B27F-F697341C8CBF}" type="slidenum">
              <a:rPr lang="el-GR" smtClean="0"/>
              <a:t>8</a:t>
            </a:fld>
            <a:endParaRPr lang="el-GR"/>
          </a:p>
        </p:txBody>
      </p:sp>
    </p:spTree>
    <p:extLst>
      <p:ext uri="{BB962C8B-B14F-4D97-AF65-F5344CB8AC3E}">
        <p14:creationId xmlns:p14="http://schemas.microsoft.com/office/powerpoint/2010/main" val="16555626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Source: gemeinfrei</a:t>
            </a:r>
          </a:p>
        </p:txBody>
      </p:sp>
      <p:sp>
        <p:nvSpPr>
          <p:cNvPr id="4" name="Foliennummernplatzhalter 3"/>
          <p:cNvSpPr>
            <a:spLocks noGrp="1"/>
          </p:cNvSpPr>
          <p:nvPr>
            <p:ph type="sldNum" sz="quarter" idx="10"/>
          </p:nvPr>
        </p:nvSpPr>
        <p:spPr/>
        <p:txBody>
          <a:bodyPr/>
          <a:lstStyle/>
          <a:p>
            <a:fld id="{D51933F7-9C1D-42A8-B27F-F697341C8CBF}" type="slidenum">
              <a:rPr lang="el-GR" smtClean="0"/>
              <a:t>98</a:t>
            </a:fld>
            <a:endParaRPr lang="el-GR"/>
          </a:p>
        </p:txBody>
      </p:sp>
    </p:spTree>
    <p:extLst>
      <p:ext uri="{BB962C8B-B14F-4D97-AF65-F5344CB8AC3E}">
        <p14:creationId xmlns:p14="http://schemas.microsoft.com/office/powerpoint/2010/main" val="38023109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https://www.geothermie.nrw.de/geothermie_basisversion/?lang=de</a:t>
            </a:r>
          </a:p>
        </p:txBody>
      </p:sp>
      <p:sp>
        <p:nvSpPr>
          <p:cNvPr id="4" name="Foliennummernplatzhalter 3"/>
          <p:cNvSpPr>
            <a:spLocks noGrp="1"/>
          </p:cNvSpPr>
          <p:nvPr>
            <p:ph type="sldNum" sz="quarter" idx="10"/>
          </p:nvPr>
        </p:nvSpPr>
        <p:spPr/>
        <p:txBody>
          <a:bodyPr/>
          <a:lstStyle/>
          <a:p>
            <a:fld id="{D51933F7-9C1D-42A8-B27F-F697341C8CBF}" type="slidenum">
              <a:rPr lang="el-GR" smtClean="0"/>
              <a:t>99</a:t>
            </a:fld>
            <a:endParaRPr lang="el-GR"/>
          </a:p>
        </p:txBody>
      </p:sp>
    </p:spTree>
    <p:extLst>
      <p:ext uri="{BB962C8B-B14F-4D97-AF65-F5344CB8AC3E}">
        <p14:creationId xmlns:p14="http://schemas.microsoft.com/office/powerpoint/2010/main" val="27295117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HS Bochum </a:t>
            </a:r>
          </a:p>
        </p:txBody>
      </p:sp>
      <p:sp>
        <p:nvSpPr>
          <p:cNvPr id="4" name="Foliennummernplatzhalter 3"/>
          <p:cNvSpPr>
            <a:spLocks noGrp="1"/>
          </p:cNvSpPr>
          <p:nvPr>
            <p:ph type="sldNum" sz="quarter" idx="10"/>
          </p:nvPr>
        </p:nvSpPr>
        <p:spPr/>
        <p:txBody>
          <a:bodyPr/>
          <a:lstStyle/>
          <a:p>
            <a:fld id="{D51933F7-9C1D-42A8-B27F-F697341C8CBF}" type="slidenum">
              <a:rPr lang="el-GR" smtClean="0"/>
              <a:t>100</a:t>
            </a:fld>
            <a:endParaRPr lang="el-GR"/>
          </a:p>
        </p:txBody>
      </p:sp>
    </p:spTree>
    <p:extLst>
      <p:ext uri="{BB962C8B-B14F-4D97-AF65-F5344CB8AC3E}">
        <p14:creationId xmlns:p14="http://schemas.microsoft.com/office/powerpoint/2010/main" val="41015164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https://www.geothermie.nrw.de</a:t>
            </a:r>
          </a:p>
        </p:txBody>
      </p:sp>
      <p:sp>
        <p:nvSpPr>
          <p:cNvPr id="4" name="Foliennummernplatzhalter 3"/>
          <p:cNvSpPr>
            <a:spLocks noGrp="1"/>
          </p:cNvSpPr>
          <p:nvPr>
            <p:ph type="sldNum" sz="quarter" idx="10"/>
          </p:nvPr>
        </p:nvSpPr>
        <p:spPr/>
        <p:txBody>
          <a:bodyPr/>
          <a:lstStyle/>
          <a:p>
            <a:fld id="{D51933F7-9C1D-42A8-B27F-F697341C8CBF}" type="slidenum">
              <a:rPr lang="el-GR" smtClean="0"/>
              <a:t>101</a:t>
            </a:fld>
            <a:endParaRPr lang="el-GR"/>
          </a:p>
        </p:txBody>
      </p:sp>
    </p:spTree>
    <p:extLst>
      <p:ext uri="{BB962C8B-B14F-4D97-AF65-F5344CB8AC3E}">
        <p14:creationId xmlns:p14="http://schemas.microsoft.com/office/powerpoint/2010/main" val="755707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https://www.geothermie.nrw.de</a:t>
            </a:r>
          </a:p>
        </p:txBody>
      </p:sp>
      <p:sp>
        <p:nvSpPr>
          <p:cNvPr id="4" name="Foliennummernplatzhalter 3"/>
          <p:cNvSpPr>
            <a:spLocks noGrp="1"/>
          </p:cNvSpPr>
          <p:nvPr>
            <p:ph type="sldNum" sz="quarter" idx="10"/>
          </p:nvPr>
        </p:nvSpPr>
        <p:spPr/>
        <p:txBody>
          <a:bodyPr/>
          <a:lstStyle/>
          <a:p>
            <a:fld id="{D51933F7-9C1D-42A8-B27F-F697341C8CBF}" type="slidenum">
              <a:rPr lang="el-GR" smtClean="0"/>
              <a:t>102</a:t>
            </a:fld>
            <a:endParaRPr lang="el-GR"/>
          </a:p>
        </p:txBody>
      </p:sp>
    </p:spTree>
    <p:extLst>
      <p:ext uri="{BB962C8B-B14F-4D97-AF65-F5344CB8AC3E}">
        <p14:creationId xmlns:p14="http://schemas.microsoft.com/office/powerpoint/2010/main" val="164285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https://www.geothermie.nrw.de</a:t>
            </a:r>
          </a:p>
        </p:txBody>
      </p:sp>
      <p:sp>
        <p:nvSpPr>
          <p:cNvPr id="4" name="Foliennummernplatzhalter 3"/>
          <p:cNvSpPr>
            <a:spLocks noGrp="1"/>
          </p:cNvSpPr>
          <p:nvPr>
            <p:ph type="sldNum" sz="quarter" idx="10"/>
          </p:nvPr>
        </p:nvSpPr>
        <p:spPr/>
        <p:txBody>
          <a:bodyPr/>
          <a:lstStyle/>
          <a:p>
            <a:fld id="{D51933F7-9C1D-42A8-B27F-F697341C8CBF}" type="slidenum">
              <a:rPr lang="el-GR" smtClean="0"/>
              <a:t>103</a:t>
            </a:fld>
            <a:endParaRPr lang="el-GR"/>
          </a:p>
        </p:txBody>
      </p:sp>
    </p:spTree>
    <p:extLst>
      <p:ext uri="{BB962C8B-B14F-4D97-AF65-F5344CB8AC3E}">
        <p14:creationId xmlns:p14="http://schemas.microsoft.com/office/powerpoint/2010/main" val="397048756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D51933F7-9C1D-42A8-B27F-F697341C8CBF}" type="slidenum">
              <a:rPr lang="el-GR" smtClean="0"/>
              <a:t>105</a:t>
            </a:fld>
            <a:endParaRPr lang="el-GR"/>
          </a:p>
        </p:txBody>
      </p:sp>
    </p:spTree>
    <p:extLst>
      <p:ext uri="{BB962C8B-B14F-4D97-AF65-F5344CB8AC3E}">
        <p14:creationId xmlns:p14="http://schemas.microsoft.com/office/powerpoint/2010/main" val="316882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9</a:t>
            </a:fld>
            <a:endParaRPr lang="el-GR"/>
          </a:p>
        </p:txBody>
      </p:sp>
    </p:spTree>
    <p:extLst>
      <p:ext uri="{BB962C8B-B14F-4D97-AF65-F5344CB8AC3E}">
        <p14:creationId xmlns:p14="http://schemas.microsoft.com/office/powerpoint/2010/main" val="2677149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51933F7-9C1D-42A8-B27F-F697341C8CBF}" type="slidenum">
              <a:rPr lang="el-GR" smtClean="0"/>
              <a:t>10</a:t>
            </a:fld>
            <a:endParaRPr lang="el-GR"/>
          </a:p>
        </p:txBody>
      </p:sp>
    </p:spTree>
    <p:extLst>
      <p:ext uri="{BB962C8B-B14F-4D97-AF65-F5344CB8AC3E}">
        <p14:creationId xmlns:p14="http://schemas.microsoft.com/office/powerpoint/2010/main" val="1466728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51933F7-9C1D-42A8-B27F-F697341C8CBF}" type="slidenum">
              <a:rPr lang="el-GR" smtClean="0"/>
              <a:t>11</a:t>
            </a:fld>
            <a:endParaRPr lang="el-GR"/>
          </a:p>
        </p:txBody>
      </p:sp>
    </p:spTree>
    <p:extLst>
      <p:ext uri="{BB962C8B-B14F-4D97-AF65-F5344CB8AC3E}">
        <p14:creationId xmlns:p14="http://schemas.microsoft.com/office/powerpoint/2010/main" val="21022912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995936" y="1988840"/>
            <a:ext cx="4822304" cy="1470025"/>
          </a:xfrm>
        </p:spPr>
        <p:txBody>
          <a:bodyPr anchor="b">
            <a:normAutofit/>
          </a:bodyPr>
          <a:lstStyle>
            <a:lvl1pPr algn="r">
              <a:defRPr sz="2800"/>
            </a:lvl1pPr>
          </a:lstStyle>
          <a:p>
            <a:r>
              <a:rPr lang="en-US"/>
              <a:t>Click to edit Master title style</a:t>
            </a:r>
            <a:endParaRPr lang="el-GR"/>
          </a:p>
        </p:txBody>
      </p:sp>
      <p:sp>
        <p:nvSpPr>
          <p:cNvPr id="3" name="Subtitle 2"/>
          <p:cNvSpPr>
            <a:spLocks noGrp="1"/>
          </p:cNvSpPr>
          <p:nvPr>
            <p:ph type="subTitle" idx="1"/>
          </p:nvPr>
        </p:nvSpPr>
        <p:spPr>
          <a:xfrm>
            <a:off x="4572000" y="3573016"/>
            <a:ext cx="4248472" cy="1752600"/>
          </a:xfrm>
        </p:spPr>
        <p:txBody>
          <a:bodyPr>
            <a:normAutofit/>
          </a:bodyPr>
          <a:lstStyle>
            <a:lvl1pPr marL="0" indent="0" algn="r">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l-GR"/>
          </a:p>
        </p:txBody>
      </p:sp>
    </p:spTree>
    <p:extLst>
      <p:ext uri="{BB962C8B-B14F-4D97-AF65-F5344CB8AC3E}">
        <p14:creationId xmlns:p14="http://schemas.microsoft.com/office/powerpoint/2010/main" val="2926138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79712" y="0"/>
            <a:ext cx="6707088" cy="1124744"/>
          </a:xfrm>
        </p:spPr>
        <p:txBody>
          <a:bodyPr>
            <a:normAutofit/>
          </a:bodyPr>
          <a:lstStyle>
            <a:lvl1pPr algn="r">
              <a:defRPr sz="2400"/>
            </a:lvl1pPr>
          </a:lstStyle>
          <a:p>
            <a:r>
              <a:rPr lang="en-US"/>
              <a:t>Click to edit Master title style</a:t>
            </a:r>
            <a:endParaRPr lang="el-GR"/>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Tree>
    <p:extLst>
      <p:ext uri="{BB962C8B-B14F-4D97-AF65-F5344CB8AC3E}">
        <p14:creationId xmlns:p14="http://schemas.microsoft.com/office/powerpoint/2010/main" val="11711275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A77810-D08D-4F04-8111-0848C471F8E3}" type="datetimeFigureOut">
              <a:rPr lang="el-GR" smtClean="0"/>
              <a:pPr/>
              <a:t>15/3/2020</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0A6221-E4EE-4882-A7E2-5D7E7229B80D}" type="slidenum">
              <a:rPr lang="el-GR" smtClean="0"/>
              <a:pPr/>
              <a:t>‹#›</a:t>
            </a:fld>
            <a:endParaRPr lang="el-GR"/>
          </a:p>
        </p:txBody>
      </p:sp>
    </p:spTree>
    <p:extLst>
      <p:ext uri="{BB962C8B-B14F-4D97-AF65-F5344CB8AC3E}">
        <p14:creationId xmlns:p14="http://schemas.microsoft.com/office/powerpoint/2010/main" val="1435590991"/>
      </p:ext>
    </p:extLst>
  </p:cSld>
  <p:clrMap bg1="lt1" tx1="dk1" bg2="lt2" tx2="dk2" accent1="accent1" accent2="accent2" accent3="accent3" accent4="accent4" accent5="accent5" accent6="accent6" hlink="hlink" folHlink="folHlink"/>
  <p:sldLayoutIdLst>
    <p:sldLayoutId id="2147483685" r:id="rId1"/>
    <p:sldLayoutId id="2147483686"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comments" Target="../comments/commen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comments" Target="../comments/comment4.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comments" Target="../comments/comment5.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comments" Target="../comments/commen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55.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comments" Target="../comments/comment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7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61.jpg"/><Relationship Id="rId5" Type="http://schemas.openxmlformats.org/officeDocument/2006/relationships/image" Target="../media/image60.png"/><Relationship Id="rId4" Type="http://schemas.openxmlformats.org/officeDocument/2006/relationships/image" Target="../media/image59.png"/></Relationships>
</file>

<file path=ppt/slides/_rels/slide7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https://www.gd.nrw.de/pr_od.htm"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9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b">
            <a:normAutofit/>
          </a:bodyPr>
          <a:lstStyle/>
          <a:p>
            <a:r>
              <a:rPr lang="ru-RU" dirty="0">
                <a:latin typeface="Arial" panose="020B0604020202020204" pitchFamily="34" charset="0"/>
                <a:cs typeface="Arial" panose="020B0604020202020204" pitchFamily="34" charset="0"/>
              </a:rPr>
              <a:t>Геологически принципи и обмен на земна </a:t>
            </a:r>
            <a:r>
              <a:rPr lang="ru-RU" dirty="0" smtClean="0">
                <a:latin typeface="Arial" panose="020B0604020202020204" pitchFamily="34" charset="0"/>
                <a:cs typeface="Arial" panose="020B0604020202020204" pitchFamily="34" charset="0"/>
              </a:rPr>
              <a:t>топлина</a:t>
            </a:r>
            <a:endParaRPr lang="el-GR"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p:txBody>
          <a:bodyPr vert="horz" lIns="91440" tIns="45720" rIns="91440" bIns="45720" rtlCol="0" anchor="t">
            <a:normAutofit/>
          </a:bodyPr>
          <a:lstStyle/>
          <a:p>
            <a:r>
              <a:rPr lang="en-US" dirty="0">
                <a:cs typeface="Calibri"/>
              </a:rPr>
              <a:t>1.5</a:t>
            </a:r>
          </a:p>
        </p:txBody>
      </p:sp>
    </p:spTree>
    <p:extLst>
      <p:ext uri="{BB962C8B-B14F-4D97-AF65-F5344CB8AC3E}">
        <p14:creationId xmlns:p14="http://schemas.microsoft.com/office/powerpoint/2010/main" val="72179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712" y="0"/>
            <a:ext cx="6707088" cy="1124744"/>
          </a:xfrm>
        </p:spPr>
        <p:txBody>
          <a:bodyPr/>
          <a:lstStyle/>
          <a:p>
            <a:r>
              <a:rPr lang="bg-BG" dirty="0">
                <a:latin typeface="Arial" panose="020B0604020202020204" pitchFamily="34" charset="0"/>
                <a:cs typeface="Arial" panose="020B0604020202020204" pitchFamily="34" charset="0"/>
              </a:rPr>
              <a:t>Основни </a:t>
            </a:r>
            <a:r>
              <a:rPr lang="bg-BG" dirty="0" smtClean="0">
                <a:latin typeface="Arial" panose="020B0604020202020204" pitchFamily="34" charset="0"/>
                <a:cs typeface="Arial" panose="020B0604020202020204" pitchFamily="34" charset="0"/>
              </a:rPr>
              <a:t>определения</a:t>
            </a:r>
            <a:endParaRPr lang="el-GR" dirty="0"/>
          </a:p>
        </p:txBody>
      </p:sp>
      <p:sp>
        <p:nvSpPr>
          <p:cNvPr id="3" name="Content Placeholder 2"/>
          <p:cNvSpPr>
            <a:spLocks noGrp="1"/>
          </p:cNvSpPr>
          <p:nvPr>
            <p:ph idx="1"/>
          </p:nvPr>
        </p:nvSpPr>
        <p:spPr>
          <a:xfrm>
            <a:off x="457200" y="1397479"/>
            <a:ext cx="8488392" cy="4960189"/>
          </a:xfrm>
        </p:spPr>
        <p:txBody>
          <a:bodyPr>
            <a:normAutofit/>
          </a:bodyPr>
          <a:lstStyle/>
          <a:p>
            <a:pPr marL="0" indent="0">
              <a:lnSpc>
                <a:spcPct val="150000"/>
              </a:lnSpc>
              <a:buNone/>
            </a:pPr>
            <a:r>
              <a:rPr lang="ru-RU" sz="1600" b="1" dirty="0">
                <a:latin typeface="Arial" panose="020B0604020202020204" pitchFamily="34" charset="0"/>
                <a:cs typeface="Arial" panose="020B0604020202020204" pitchFamily="34" charset="0"/>
              </a:rPr>
              <a:t>Остатъчна топлина (аккреционна топлина)</a:t>
            </a:r>
          </a:p>
          <a:p>
            <a:pPr marL="0" indent="0">
              <a:lnSpc>
                <a:spcPct val="150000"/>
              </a:lnSpc>
              <a:buNone/>
            </a:pPr>
            <a:endParaRPr lang="ru-RU" sz="1600" b="1"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Голяма част от топлината идва от времето, когато земята се е образувала преди 4,7 милиарда години. Между 30% и 50% от наличната геотермална топлина се счита за остатъчна топлина от процесите по това време. Земята, подобно на другите планети на нашата Слънчева система, произхожда от космически облак от газ, прах и скали. Скупчаването, причинено от гравитацията и все по-силното компресиране на материята (натрупване), както и освободената топлина от множество въздействия от метеорит, </a:t>
            </a:r>
            <a:r>
              <a:rPr lang="ru-RU" sz="1600" dirty="0" smtClean="0">
                <a:latin typeface="Arial" panose="020B0604020202020204" pitchFamily="34" charset="0"/>
                <a:cs typeface="Arial" panose="020B0604020202020204" pitchFamily="34" charset="0"/>
              </a:rPr>
              <a:t>предизвикват </a:t>
            </a:r>
            <a:r>
              <a:rPr lang="ru-RU" sz="1600" dirty="0">
                <a:latin typeface="Arial" panose="020B0604020202020204" pitchFamily="34" charset="0"/>
                <a:cs typeface="Arial" panose="020B0604020202020204" pitchFamily="34" charset="0"/>
              </a:rPr>
              <a:t>постоянно нагряване на младата земя до екстензивното топене. Следователно остатъчната топлина от времето на образуването на земята се нарича също аккреционна топлина.</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569857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E46BE200-E03C-4E8E-92E2-545B14A77A0B}"/>
              </a:ext>
            </a:extLst>
          </p:cNvPr>
          <p:cNvSpPr>
            <a:spLocks noGrp="1"/>
          </p:cNvSpPr>
          <p:nvPr>
            <p:ph type="title"/>
          </p:nvPr>
        </p:nvSpPr>
        <p:spPr/>
        <p:txBody>
          <a:bodyPr/>
          <a:lstStyle/>
          <a:p>
            <a:r>
              <a:rPr lang="bg-BG" dirty="0">
                <a:latin typeface="Arial" panose="020B0604020202020204" pitchFamily="34" charset="0"/>
                <a:cs typeface="Arial" panose="020B0604020202020204" pitchFamily="34" charset="0"/>
              </a:rPr>
              <a:t>Геотермална </a:t>
            </a:r>
            <a:r>
              <a:rPr lang="bg-BG" dirty="0" smtClean="0">
                <a:latin typeface="Arial" panose="020B0604020202020204" pitchFamily="34" charset="0"/>
                <a:cs typeface="Arial" panose="020B0604020202020204" pitchFamily="34" charset="0"/>
              </a:rPr>
              <a:t>енергия</a:t>
            </a:r>
            <a:endParaRPr lang="de-DE" dirty="0"/>
          </a:p>
        </p:txBody>
      </p:sp>
      <p:sp>
        <p:nvSpPr>
          <p:cNvPr id="3" name="Inhaltsplatzhalter 2">
            <a:extLst>
              <a:ext uri="{FF2B5EF4-FFF2-40B4-BE49-F238E27FC236}">
                <a16:creationId xmlns:a16="http://schemas.microsoft.com/office/drawing/2014/main" xmlns="" id="{E830A503-39F3-4808-843F-D161AD632774}"/>
              </a:ext>
            </a:extLst>
          </p:cNvPr>
          <p:cNvSpPr>
            <a:spLocks noGrp="1"/>
          </p:cNvSpPr>
          <p:nvPr>
            <p:ph idx="1"/>
          </p:nvPr>
        </p:nvSpPr>
        <p:spPr>
          <a:xfrm>
            <a:off x="457200" y="1600200"/>
            <a:ext cx="3946358" cy="4525963"/>
          </a:xfrm>
        </p:spPr>
        <p:txBody>
          <a:bodyPr>
            <a:normAutofit/>
          </a:bodyPr>
          <a:lstStyle/>
          <a:p>
            <a:pPr marL="0" indent="0">
              <a:lnSpc>
                <a:spcPct val="150000"/>
              </a:lnSpc>
              <a:buNone/>
            </a:pPr>
            <a:r>
              <a:rPr lang="ru-RU" sz="1600" dirty="0">
                <a:latin typeface="Arial" panose="020B0604020202020204" pitchFamily="34" charset="0"/>
                <a:cs typeface="Arial" panose="020B0604020202020204" pitchFamily="34" charset="0"/>
              </a:rPr>
              <a:t>Въз основа на конкретния обект и геоложките карти може да се определи геоложки профил на обекта.</a:t>
            </a:r>
          </a:p>
          <a:p>
            <a:pPr marL="0" indent="0">
              <a:lnSpc>
                <a:spcPct val="150000"/>
              </a:lnSpc>
              <a:buNone/>
            </a:pPr>
            <a:r>
              <a:rPr lang="ru-RU" sz="1600" dirty="0">
                <a:latin typeface="Arial" panose="020B0604020202020204" pitchFamily="34" charset="0"/>
                <a:cs typeface="Arial" panose="020B0604020202020204" pitchFamily="34" charset="0"/>
              </a:rPr>
              <a:t>Тогава различните геоложки слоеве могат да имат </a:t>
            </a:r>
            <a:r>
              <a:rPr lang="ru-RU" sz="1600" dirty="0" smtClean="0">
                <a:latin typeface="Arial" panose="020B0604020202020204" pitchFamily="34" charset="0"/>
                <a:cs typeface="Arial" panose="020B0604020202020204" pitchFamily="34" charset="0"/>
              </a:rPr>
              <a:t>различни физически </a:t>
            </a:r>
            <a:r>
              <a:rPr lang="ru-RU" sz="1600" dirty="0">
                <a:latin typeface="Arial" panose="020B0604020202020204" pitchFamily="34" charset="0"/>
                <a:cs typeface="Arial" panose="020B0604020202020204" pitchFamily="34" charset="0"/>
              </a:rPr>
              <a:t>свойства</a:t>
            </a:r>
            <a:r>
              <a:rPr lang="ru-RU" sz="1600" dirty="0" smtClean="0">
                <a:latin typeface="Arial" panose="020B0604020202020204" pitchFamily="34" charset="0"/>
                <a:cs typeface="Arial" panose="020B0604020202020204" pitchFamily="34" charset="0"/>
              </a:rPr>
              <a:t>.</a:t>
            </a:r>
            <a:endParaRPr lang="de-DE" sz="1600" dirty="0">
              <a:latin typeface="Arial" panose="020B0604020202020204" pitchFamily="34" charset="0"/>
              <a:cs typeface="Arial" panose="020B0604020202020204" pitchFamily="34" charset="0"/>
            </a:endParaRPr>
          </a:p>
        </p:txBody>
      </p:sp>
      <p:pic>
        <p:nvPicPr>
          <p:cNvPr id="4" name="Grafik 1">
            <a:extLst>
              <a:ext uri="{FF2B5EF4-FFF2-40B4-BE49-F238E27FC236}">
                <a16:creationId xmlns:a16="http://schemas.microsoft.com/office/drawing/2014/main" xmlns="" id="{23BDE7B9-0431-4227-8B48-5104D768E8F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58" t="4487" r="4040" b="4383"/>
          <a:stretch/>
        </p:blipFill>
        <p:spPr bwMode="auto">
          <a:xfrm>
            <a:off x="4572000" y="1443789"/>
            <a:ext cx="4259179" cy="6497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a:extLst>
              <a:ext uri="{FF2B5EF4-FFF2-40B4-BE49-F238E27FC236}">
                <a16:creationId xmlns:a16="http://schemas.microsoft.com/office/drawing/2014/main" xmlns="" id="{09810DEA-30FB-4564-8546-338D5153450D}"/>
              </a:ext>
            </a:extLst>
          </p:cNvPr>
          <p:cNvSpPr txBox="1"/>
          <p:nvPr/>
        </p:nvSpPr>
        <p:spPr>
          <a:xfrm>
            <a:off x="5217581" y="1600200"/>
            <a:ext cx="3102581" cy="338554"/>
          </a:xfrm>
          <a:prstGeom prst="rect">
            <a:avLst/>
          </a:prstGeom>
          <a:solidFill>
            <a:schemeClr val="bg1"/>
          </a:solidFill>
        </p:spPr>
        <p:txBody>
          <a:bodyPr wrap="none" rtlCol="0">
            <a:spAutoFit/>
          </a:bodyPr>
          <a:lstStyle/>
          <a:p>
            <a:r>
              <a:rPr lang="ru-RU" sz="1600" b="1" dirty="0">
                <a:latin typeface="Arial" panose="020B0604020202020204" pitchFamily="34" charset="0"/>
                <a:cs typeface="Arial" panose="020B0604020202020204" pitchFamily="34" charset="0"/>
              </a:rPr>
              <a:t>Геология на сондаж в </a:t>
            </a:r>
            <a:r>
              <a:rPr lang="ru-RU" sz="1600" b="1" dirty="0" smtClean="0">
                <a:latin typeface="Arial" panose="020B0604020202020204" pitchFamily="34" charset="0"/>
                <a:cs typeface="Arial" panose="020B0604020202020204" pitchFamily="34" charset="0"/>
              </a:rPr>
              <a:t>Бохум</a:t>
            </a:r>
            <a:endParaRPr lang="de-DE"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840582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E4EA275-3BB0-4284-B246-FD77E7F503D0}"/>
              </a:ext>
            </a:extLst>
          </p:cNvPr>
          <p:cNvSpPr>
            <a:spLocks noGrp="1"/>
          </p:cNvSpPr>
          <p:nvPr>
            <p:ph type="title"/>
          </p:nvPr>
        </p:nvSpPr>
        <p:spPr>
          <a:xfrm>
            <a:off x="1979712" y="0"/>
            <a:ext cx="6707088" cy="1124744"/>
          </a:xfrm>
        </p:spPr>
        <p:txBody>
          <a:bodyPr/>
          <a:lstStyle/>
          <a:p>
            <a:r>
              <a:rPr lang="bg-BG" dirty="0">
                <a:latin typeface="Arial" panose="020B0604020202020204" pitchFamily="34" charset="0"/>
                <a:cs typeface="Arial" panose="020B0604020202020204" pitchFamily="34" charset="0"/>
              </a:rPr>
              <a:t>Геотермална </a:t>
            </a:r>
            <a:r>
              <a:rPr lang="bg-BG" dirty="0" smtClean="0">
                <a:latin typeface="Arial" panose="020B0604020202020204" pitchFamily="34" charset="0"/>
                <a:cs typeface="Arial" panose="020B0604020202020204" pitchFamily="34" charset="0"/>
              </a:rPr>
              <a:t>енергия</a:t>
            </a:r>
            <a:endParaRPr lang="de-DE" dirty="0"/>
          </a:p>
        </p:txBody>
      </p:sp>
      <p:pic>
        <p:nvPicPr>
          <p:cNvPr id="4" name="Grafik 3">
            <a:extLst>
              <a:ext uri="{FF2B5EF4-FFF2-40B4-BE49-F238E27FC236}">
                <a16:creationId xmlns:a16="http://schemas.microsoft.com/office/drawing/2014/main" xmlns="" id="{AB05876D-2BBF-4D95-B718-E2D56403BB17}"/>
              </a:ext>
            </a:extLst>
          </p:cNvPr>
          <p:cNvPicPr>
            <a:picLocks noChangeAspect="1"/>
          </p:cNvPicPr>
          <p:nvPr/>
        </p:nvPicPr>
        <p:blipFill>
          <a:blip r:embed="rId3"/>
          <a:stretch>
            <a:fillRect/>
          </a:stretch>
        </p:blipFill>
        <p:spPr>
          <a:xfrm>
            <a:off x="3852253" y="1965581"/>
            <a:ext cx="4834547" cy="4359018"/>
          </a:xfrm>
          <a:prstGeom prst="rect">
            <a:avLst/>
          </a:prstGeom>
        </p:spPr>
      </p:pic>
      <p:sp>
        <p:nvSpPr>
          <p:cNvPr id="3" name="Inhaltsplatzhalter 2">
            <a:extLst>
              <a:ext uri="{FF2B5EF4-FFF2-40B4-BE49-F238E27FC236}">
                <a16:creationId xmlns:a16="http://schemas.microsoft.com/office/drawing/2014/main" xmlns="" id="{1A9302C8-397A-4C36-A9F6-5C856FFAAA91}"/>
              </a:ext>
            </a:extLst>
          </p:cNvPr>
          <p:cNvSpPr>
            <a:spLocks noGrp="1"/>
          </p:cNvSpPr>
          <p:nvPr>
            <p:ph idx="1"/>
          </p:nvPr>
        </p:nvSpPr>
        <p:spPr>
          <a:xfrm>
            <a:off x="457201" y="1600201"/>
            <a:ext cx="3395052" cy="4576464"/>
          </a:xfrm>
          <a:solidFill>
            <a:schemeClr val="bg1"/>
          </a:solidFill>
        </p:spPr>
        <p:txBody>
          <a:bodyPr>
            <a:normAutofit/>
          </a:bodyPr>
          <a:lstStyle/>
          <a:p>
            <a:pPr marL="0" indent="0">
              <a:lnSpc>
                <a:spcPct val="150000"/>
              </a:lnSpc>
              <a:buNone/>
            </a:pPr>
            <a:r>
              <a:rPr lang="ru-RU" sz="1600" dirty="0">
                <a:latin typeface="Arial" panose="020B0604020202020204" pitchFamily="34" charset="0"/>
                <a:cs typeface="Arial" panose="020B0604020202020204" pitchFamily="34" charset="0"/>
              </a:rPr>
              <a:t>Геоложките служби и държавните служби често предлагат помощни средства за планиране въз основа на геологията на даден обект.</a:t>
            </a:r>
          </a:p>
          <a:p>
            <a:pPr marL="0" indent="0">
              <a:lnSpc>
                <a:spcPct val="150000"/>
              </a:lnSpc>
              <a:buNone/>
            </a:pPr>
            <a:r>
              <a:rPr lang="ru-RU" sz="1600" dirty="0">
                <a:latin typeface="Arial" panose="020B0604020202020204" pitchFamily="34" charset="0"/>
                <a:cs typeface="Arial" panose="020B0604020202020204" pitchFamily="34" charset="0"/>
              </a:rPr>
              <a:t>В зависимост от </a:t>
            </a:r>
            <a:r>
              <a:rPr lang="ru-RU" sz="1600" dirty="0" smtClean="0">
                <a:latin typeface="Arial" panose="020B0604020202020204" pitchFamily="34" charset="0"/>
                <a:cs typeface="Arial" panose="020B0604020202020204" pitchFamily="34" charset="0"/>
              </a:rPr>
              <a:t>експлоатационния</a:t>
            </a:r>
          </a:p>
          <a:p>
            <a:pPr marL="0" indent="0">
              <a:lnSpc>
                <a:spcPct val="150000"/>
              </a:lnSpc>
              <a:buNone/>
            </a:pPr>
            <a:r>
              <a:rPr lang="ru-RU" sz="1600" dirty="0" smtClean="0">
                <a:latin typeface="Arial" panose="020B0604020202020204" pitchFamily="34" charset="0"/>
                <a:cs typeface="Arial" panose="020B0604020202020204" pitchFamily="34" charset="0"/>
              </a:rPr>
              <a:t>живот </a:t>
            </a:r>
            <a:r>
              <a:rPr lang="ru-RU" sz="1600" dirty="0">
                <a:latin typeface="Arial" panose="020B0604020202020204" pitchFamily="34" charset="0"/>
                <a:cs typeface="Arial" panose="020B0604020202020204" pitchFamily="34" charset="0"/>
              </a:rPr>
              <a:t>на година (h / a), може </a:t>
            </a:r>
            <a:r>
              <a:rPr lang="ru-RU" sz="1600" dirty="0" smtClean="0">
                <a:latin typeface="Arial" panose="020B0604020202020204" pitchFamily="34" charset="0"/>
                <a:cs typeface="Arial" panose="020B0604020202020204" pitchFamily="34" charset="0"/>
              </a:rPr>
              <a:t>да</a:t>
            </a:r>
          </a:p>
          <a:p>
            <a:pPr marL="0" indent="0">
              <a:lnSpc>
                <a:spcPct val="150000"/>
              </a:lnSpc>
              <a:buNone/>
            </a:pPr>
            <a:r>
              <a:rPr lang="ru-RU" sz="1600" dirty="0" smtClean="0">
                <a:latin typeface="Arial" panose="020B0604020202020204" pitchFamily="34" charset="0"/>
                <a:cs typeface="Arial" panose="020B0604020202020204" pitchFamily="34" charset="0"/>
              </a:rPr>
              <a:t>се </a:t>
            </a:r>
            <a:r>
              <a:rPr lang="ru-RU" sz="1600" dirty="0">
                <a:latin typeface="Arial" panose="020B0604020202020204" pitchFamily="34" charset="0"/>
                <a:cs typeface="Arial" panose="020B0604020202020204" pitchFamily="34" charset="0"/>
              </a:rPr>
              <a:t>определи геотермалният </a:t>
            </a:r>
            <a:endParaRPr lang="ru-RU" sz="1600" dirty="0" smtClean="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добив </a:t>
            </a:r>
            <a:r>
              <a:rPr lang="ru-RU" sz="1600" dirty="0">
                <a:latin typeface="Arial" panose="020B0604020202020204" pitchFamily="34" charset="0"/>
                <a:cs typeface="Arial" panose="020B0604020202020204" pitchFamily="34" charset="0"/>
              </a:rPr>
              <a:t>на сондаж - в зависимост </a:t>
            </a:r>
            <a:endParaRPr lang="ru-RU" sz="1600" dirty="0" smtClean="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от геологията.</a:t>
            </a:r>
            <a:endParaRPr lang="de-DE" sz="1600" dirty="0">
              <a:latin typeface="Arial" panose="020B0604020202020204" pitchFamily="34" charset="0"/>
              <a:cs typeface="Arial" panose="020B0604020202020204" pitchFamily="34" charset="0"/>
            </a:endParaRPr>
          </a:p>
        </p:txBody>
      </p:sp>
      <p:sp>
        <p:nvSpPr>
          <p:cNvPr id="5" name="Textfeld 4">
            <a:extLst>
              <a:ext uri="{FF2B5EF4-FFF2-40B4-BE49-F238E27FC236}">
                <a16:creationId xmlns:a16="http://schemas.microsoft.com/office/drawing/2014/main" xmlns="" id="{EF5D07BD-941F-482A-812B-3981BA2F218A}"/>
              </a:ext>
            </a:extLst>
          </p:cNvPr>
          <p:cNvSpPr txBox="1"/>
          <p:nvPr/>
        </p:nvSpPr>
        <p:spPr>
          <a:xfrm>
            <a:off x="7378429" y="4145090"/>
            <a:ext cx="1308371" cy="461665"/>
          </a:xfrm>
          <a:prstGeom prst="rect">
            <a:avLst/>
          </a:prstGeom>
          <a:solidFill>
            <a:schemeClr val="bg1"/>
          </a:solidFill>
        </p:spPr>
        <p:txBody>
          <a:bodyPr wrap="none" rtlCol="0">
            <a:spAutoFit/>
          </a:bodyPr>
          <a:lstStyle/>
          <a:p>
            <a:r>
              <a:rPr lang="de-DE" sz="1200" dirty="0">
                <a:latin typeface="Arial" panose="020B0604020202020204" pitchFamily="34" charset="0"/>
                <a:cs typeface="Arial" panose="020B0604020202020204" pitchFamily="34" charset="0"/>
              </a:rPr>
              <a:t>geothermal </a:t>
            </a:r>
            <a:r>
              <a:rPr lang="de-DE" sz="1200" dirty="0" err="1">
                <a:latin typeface="Arial" panose="020B0604020202020204" pitchFamily="34" charset="0"/>
                <a:cs typeface="Arial" panose="020B0604020202020204" pitchFamily="34" charset="0"/>
              </a:rPr>
              <a:t>yield</a:t>
            </a:r>
            <a:r>
              <a:rPr lang="de-DE" sz="1200" dirty="0">
                <a:latin typeface="Arial" panose="020B0604020202020204" pitchFamily="34" charset="0"/>
                <a:cs typeface="Arial" panose="020B0604020202020204" pitchFamily="34" charset="0"/>
              </a:rPr>
              <a:t/>
            </a:r>
            <a:br>
              <a:rPr lang="de-DE" sz="1200" dirty="0">
                <a:latin typeface="Arial" panose="020B0604020202020204" pitchFamily="34" charset="0"/>
                <a:cs typeface="Arial" panose="020B0604020202020204" pitchFamily="34" charset="0"/>
              </a:rPr>
            </a:br>
            <a:r>
              <a:rPr lang="de-DE" sz="1200" dirty="0">
                <a:latin typeface="Arial" panose="020B0604020202020204" pitchFamily="34" charset="0"/>
                <a:cs typeface="Arial" panose="020B0604020202020204" pitchFamily="34" charset="0"/>
              </a:rPr>
              <a:t>[kWh/</a:t>
            </a:r>
            <a:r>
              <a:rPr lang="de-DE" sz="1200" dirty="0" err="1">
                <a:latin typeface="Arial" panose="020B0604020202020204" pitchFamily="34" charset="0"/>
                <a:cs typeface="Arial" panose="020B0604020202020204" pitchFamily="34" charset="0"/>
              </a:rPr>
              <a:t>ma</a:t>
            </a:r>
            <a:r>
              <a:rPr lang="de-DE" sz="1200" dirty="0">
                <a:latin typeface="Arial" panose="020B0604020202020204" pitchFamily="34" charset="0"/>
                <a:cs typeface="Arial" panose="020B0604020202020204" pitchFamily="34" charset="0"/>
              </a:rPr>
              <a:t>]</a:t>
            </a:r>
          </a:p>
        </p:txBody>
      </p:sp>
      <p:sp>
        <p:nvSpPr>
          <p:cNvPr id="6" name="Textfeld 5">
            <a:extLst>
              <a:ext uri="{FF2B5EF4-FFF2-40B4-BE49-F238E27FC236}">
                <a16:creationId xmlns:a16="http://schemas.microsoft.com/office/drawing/2014/main" xmlns="" id="{10665BF9-78A0-41A7-8320-88935A00BA91}"/>
              </a:ext>
            </a:extLst>
          </p:cNvPr>
          <p:cNvSpPr txBox="1"/>
          <p:nvPr/>
        </p:nvSpPr>
        <p:spPr>
          <a:xfrm>
            <a:off x="5233737" y="5715000"/>
            <a:ext cx="1830950" cy="461665"/>
          </a:xfrm>
          <a:prstGeom prst="rect">
            <a:avLst/>
          </a:prstGeom>
          <a:solidFill>
            <a:schemeClr val="bg1"/>
          </a:solidFill>
        </p:spPr>
        <p:txBody>
          <a:bodyPr wrap="none" rtlCol="0">
            <a:spAutoFit/>
          </a:bodyPr>
          <a:lstStyle/>
          <a:p>
            <a:r>
              <a:rPr lang="de-DE" sz="1200" dirty="0">
                <a:latin typeface="Arial" panose="020B0604020202020204" pitchFamily="34" charset="0"/>
                <a:cs typeface="Arial" panose="020B0604020202020204" pitchFamily="34" charset="0"/>
              </a:rPr>
              <a:t>Geothermal potential</a:t>
            </a:r>
            <a:r>
              <a:rPr lang="en-US" sz="1200" dirty="0">
                <a:latin typeface="Arial" panose="020B0604020202020204" pitchFamily="34" charset="0"/>
                <a:cs typeface="Arial" panose="020B0604020202020204" pitchFamily="34" charset="0"/>
              </a:rPr>
              <a:t> for</a:t>
            </a:r>
          </a:p>
          <a:p>
            <a:r>
              <a:rPr lang="en-US" sz="1200" dirty="0">
                <a:latin typeface="Arial" panose="020B0604020202020204" pitchFamily="34" charset="0"/>
                <a:cs typeface="Arial" panose="020B0604020202020204" pitchFamily="34" charset="0"/>
              </a:rPr>
              <a:t> 40m long probes</a:t>
            </a: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526824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FD5B098-8A54-40FE-A7F1-A712955883F6}"/>
              </a:ext>
            </a:extLst>
          </p:cNvPr>
          <p:cNvSpPr>
            <a:spLocks noGrp="1"/>
          </p:cNvSpPr>
          <p:nvPr>
            <p:ph type="title"/>
          </p:nvPr>
        </p:nvSpPr>
        <p:spPr/>
        <p:txBody>
          <a:bodyPr/>
          <a:lstStyle/>
          <a:p>
            <a:r>
              <a:rPr lang="bg-BG" dirty="0">
                <a:latin typeface="Arial" panose="020B0604020202020204" pitchFamily="34" charset="0"/>
                <a:cs typeface="Arial" panose="020B0604020202020204" pitchFamily="34" charset="0"/>
              </a:rPr>
              <a:t>Геотермална </a:t>
            </a:r>
            <a:r>
              <a:rPr lang="bg-BG" dirty="0" smtClean="0">
                <a:latin typeface="Arial" panose="020B0604020202020204" pitchFamily="34" charset="0"/>
                <a:cs typeface="Arial" panose="020B0604020202020204" pitchFamily="34" charset="0"/>
              </a:rPr>
              <a:t>енергия</a:t>
            </a:r>
            <a:endParaRPr lang="de-DE" dirty="0"/>
          </a:p>
        </p:txBody>
      </p:sp>
      <p:sp>
        <p:nvSpPr>
          <p:cNvPr id="3" name="Inhaltsplatzhalter 2">
            <a:extLst>
              <a:ext uri="{FF2B5EF4-FFF2-40B4-BE49-F238E27FC236}">
                <a16:creationId xmlns:a16="http://schemas.microsoft.com/office/drawing/2014/main" xmlns="" id="{232F9417-8458-44DC-B656-EF6085FE8E63}"/>
              </a:ext>
            </a:extLst>
          </p:cNvPr>
          <p:cNvSpPr>
            <a:spLocks noGrp="1"/>
          </p:cNvSpPr>
          <p:nvPr>
            <p:ph idx="1"/>
          </p:nvPr>
        </p:nvSpPr>
        <p:spPr>
          <a:xfrm>
            <a:off x="457200" y="1626704"/>
            <a:ext cx="8229600" cy="4525963"/>
          </a:xfrm>
        </p:spPr>
        <p:txBody>
          <a:bodyPr>
            <a:normAutofit/>
          </a:bodyPr>
          <a:lstStyle/>
          <a:p>
            <a:pPr marL="0" indent="0">
              <a:buNone/>
            </a:pPr>
            <a:r>
              <a:rPr lang="ru-RU" sz="1600" dirty="0">
                <a:latin typeface="Arial" panose="020B0604020202020204" pitchFamily="34" charset="0"/>
                <a:cs typeface="Arial" panose="020B0604020202020204" pitchFamily="34" charset="0"/>
              </a:rPr>
              <a:t>Тази информация често е достъпна по специфичен за местоположението </a:t>
            </a:r>
            <a:r>
              <a:rPr lang="ru-RU" sz="1600" dirty="0" smtClean="0">
                <a:latin typeface="Arial" panose="020B0604020202020204" pitchFamily="34" charset="0"/>
                <a:cs typeface="Arial" panose="020B0604020202020204" pitchFamily="34" charset="0"/>
              </a:rPr>
              <a:t>начин.</a:t>
            </a:r>
            <a:endParaRPr lang="de-DE" sz="1600"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xmlns="" id="{D80CC457-1419-469B-967A-0352A6434D25}"/>
              </a:ext>
            </a:extLst>
          </p:cNvPr>
          <p:cNvPicPr>
            <a:picLocks noChangeAspect="1"/>
          </p:cNvPicPr>
          <p:nvPr/>
        </p:nvPicPr>
        <p:blipFill>
          <a:blip r:embed="rId3"/>
          <a:stretch>
            <a:fillRect/>
          </a:stretch>
        </p:blipFill>
        <p:spPr>
          <a:xfrm>
            <a:off x="1517276" y="1943427"/>
            <a:ext cx="5925640" cy="4525963"/>
          </a:xfrm>
          <a:prstGeom prst="rect">
            <a:avLst/>
          </a:prstGeom>
        </p:spPr>
      </p:pic>
      <p:sp>
        <p:nvSpPr>
          <p:cNvPr id="5" name="Rechteck 4">
            <a:extLst>
              <a:ext uri="{FF2B5EF4-FFF2-40B4-BE49-F238E27FC236}">
                <a16:creationId xmlns:a16="http://schemas.microsoft.com/office/drawing/2014/main" xmlns="" id="{F178E62B-DF12-4304-92B6-CA048F319960}"/>
              </a:ext>
            </a:extLst>
          </p:cNvPr>
          <p:cNvSpPr/>
          <p:nvPr/>
        </p:nvSpPr>
        <p:spPr>
          <a:xfrm>
            <a:off x="1580699" y="2220088"/>
            <a:ext cx="3667161" cy="523220"/>
          </a:xfrm>
          <a:prstGeom prst="rect">
            <a:avLst/>
          </a:prstGeom>
          <a:solidFill>
            <a:schemeClr val="bg1"/>
          </a:solidFill>
        </p:spPr>
        <p:txBody>
          <a:bodyPr wrap="square">
            <a:spAutoFit/>
          </a:bodyPr>
          <a:lstStyle/>
          <a:p>
            <a:r>
              <a:rPr lang="ru-RU" sz="1400" b="1" dirty="0">
                <a:latin typeface="Arial" panose="020B0604020202020204" pitchFamily="34" charset="0"/>
                <a:cs typeface="Arial" panose="020B0604020202020204" pitchFamily="34" charset="0"/>
              </a:rPr>
              <a:t>Геотермален добив за геотермални</a:t>
            </a:r>
          </a:p>
          <a:p>
            <a:r>
              <a:rPr lang="ru-RU" sz="1400" b="1" dirty="0">
                <a:latin typeface="Arial" panose="020B0604020202020204" pitchFamily="34" charset="0"/>
                <a:cs typeface="Arial" panose="020B0604020202020204" pitchFamily="34" charset="0"/>
              </a:rPr>
              <a:t> сонди с различна </a:t>
            </a:r>
            <a:r>
              <a:rPr lang="ru-RU" sz="1400" b="1" dirty="0" smtClean="0">
                <a:latin typeface="Arial" panose="020B0604020202020204" pitchFamily="34" charset="0"/>
                <a:cs typeface="Arial" panose="020B0604020202020204" pitchFamily="34" charset="0"/>
              </a:rPr>
              <a:t>дължина</a:t>
            </a:r>
            <a:endParaRPr lang="de-DE" sz="1400" b="1" dirty="0">
              <a:latin typeface="Arial"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xmlns="" id="{4265A99C-F4C3-43E1-9170-BF9F9C447F61}"/>
              </a:ext>
            </a:extLst>
          </p:cNvPr>
          <p:cNvSpPr txBox="1"/>
          <p:nvPr/>
        </p:nvSpPr>
        <p:spPr>
          <a:xfrm>
            <a:off x="6323162" y="2828836"/>
            <a:ext cx="2307042" cy="430887"/>
          </a:xfrm>
          <a:prstGeom prst="rect">
            <a:avLst/>
          </a:prstGeom>
          <a:solidFill>
            <a:schemeClr val="bg1"/>
          </a:solidFill>
        </p:spPr>
        <p:txBody>
          <a:bodyPr wrap="none" rtlCol="0">
            <a:spAutoFit/>
          </a:bodyPr>
          <a:lstStyle/>
          <a:p>
            <a:r>
              <a:rPr lang="ru-RU" sz="1100" b="1" dirty="0">
                <a:latin typeface="Arial" panose="020B0604020202020204" pitchFamily="34" charset="0"/>
                <a:cs typeface="Arial" panose="020B0604020202020204" pitchFamily="34" charset="0"/>
              </a:rPr>
              <a:t>Средно аритметично</a:t>
            </a:r>
          </a:p>
          <a:p>
            <a:r>
              <a:rPr lang="ru-RU" sz="1100" b="1" dirty="0">
                <a:latin typeface="Arial" panose="020B0604020202020204" pitchFamily="34" charset="0"/>
                <a:cs typeface="Arial" panose="020B0604020202020204" pitchFamily="34" charset="0"/>
              </a:rPr>
              <a:t>геотермален добив [кВтч / </a:t>
            </a:r>
            <a:r>
              <a:rPr lang="ru-RU" sz="1100" b="1" dirty="0" smtClean="0">
                <a:latin typeface="Arial" panose="020B0604020202020204" pitchFamily="34" charset="0"/>
                <a:cs typeface="Arial" panose="020B0604020202020204" pitchFamily="34" charset="0"/>
              </a:rPr>
              <a:t>ма]</a:t>
            </a:r>
            <a:endParaRPr lang="de-DE" sz="11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578769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3AF4B59-448B-46CB-9C67-C274D97FE11A}"/>
              </a:ext>
            </a:extLst>
          </p:cNvPr>
          <p:cNvSpPr>
            <a:spLocks noGrp="1"/>
          </p:cNvSpPr>
          <p:nvPr>
            <p:ph type="title"/>
          </p:nvPr>
        </p:nvSpPr>
        <p:spPr/>
        <p:txBody>
          <a:bodyPr/>
          <a:lstStyle/>
          <a:p>
            <a:r>
              <a:rPr lang="bg-BG" dirty="0">
                <a:latin typeface="Arial" panose="020B0604020202020204" pitchFamily="34" charset="0"/>
                <a:cs typeface="Arial" panose="020B0604020202020204" pitchFamily="34" charset="0"/>
              </a:rPr>
              <a:t>Геотермална </a:t>
            </a:r>
            <a:r>
              <a:rPr lang="bg-BG" dirty="0" smtClean="0">
                <a:latin typeface="Arial" panose="020B0604020202020204" pitchFamily="34" charset="0"/>
                <a:cs typeface="Arial" panose="020B0604020202020204" pitchFamily="34" charset="0"/>
              </a:rPr>
              <a:t>енергия</a:t>
            </a:r>
            <a:endParaRPr lang="de-DE" dirty="0"/>
          </a:p>
        </p:txBody>
      </p:sp>
      <p:sp>
        <p:nvSpPr>
          <p:cNvPr id="3" name="Inhaltsplatzhalter 2">
            <a:extLst>
              <a:ext uri="{FF2B5EF4-FFF2-40B4-BE49-F238E27FC236}">
                <a16:creationId xmlns:a16="http://schemas.microsoft.com/office/drawing/2014/main" xmlns="" id="{12C57759-85C3-4489-AB14-B4BA170100AE}"/>
              </a:ext>
            </a:extLst>
          </p:cNvPr>
          <p:cNvSpPr>
            <a:spLocks noGrp="1"/>
          </p:cNvSpPr>
          <p:nvPr>
            <p:ph idx="1"/>
          </p:nvPr>
        </p:nvSpPr>
        <p:spPr/>
        <p:txBody>
          <a:bodyPr>
            <a:normAutofit/>
          </a:bodyPr>
          <a:lstStyle/>
          <a:p>
            <a:pPr marL="0" indent="0">
              <a:lnSpc>
                <a:spcPct val="150000"/>
              </a:lnSpc>
              <a:buNone/>
            </a:pPr>
            <a:r>
              <a:rPr lang="ru-RU" sz="1600" dirty="0" smtClean="0">
                <a:latin typeface="Arial" panose="020B0604020202020204" pitchFamily="34" charset="0"/>
                <a:cs typeface="Arial" panose="020B0604020202020204" pitchFamily="34" charset="0"/>
              </a:rPr>
              <a:t>На пример, </a:t>
            </a:r>
            <a:r>
              <a:rPr lang="ru-RU" sz="1600" dirty="0">
                <a:latin typeface="Arial" panose="020B0604020202020204" pitchFamily="34" charset="0"/>
                <a:cs typeface="Arial" panose="020B0604020202020204" pitchFamily="34" charset="0"/>
              </a:rPr>
              <a:t>на сондажен метър</a:t>
            </a:r>
          </a:p>
          <a:p>
            <a:pPr marL="0" indent="0">
              <a:lnSpc>
                <a:spcPct val="150000"/>
              </a:lnSpc>
              <a:buNone/>
            </a:pPr>
            <a:r>
              <a:rPr lang="ru-RU" sz="1600" b="1" dirty="0">
                <a:latin typeface="Arial" panose="020B0604020202020204" pitchFamily="34" charset="0"/>
                <a:cs typeface="Arial" panose="020B0604020202020204" pitchFamily="34" charset="0"/>
              </a:rPr>
              <a:t>127 kWh годишно</a:t>
            </a:r>
          </a:p>
          <a:p>
            <a:pPr marL="0" indent="0">
              <a:lnSpc>
                <a:spcPct val="150000"/>
              </a:lnSpc>
              <a:buNone/>
            </a:pPr>
            <a:r>
              <a:rPr lang="ru-RU" sz="1600" dirty="0">
                <a:latin typeface="Arial" panose="020B0604020202020204" pitchFamily="34" charset="0"/>
                <a:cs typeface="Arial" panose="020B0604020202020204" pitchFamily="34" charset="0"/>
              </a:rPr>
              <a:t> може да се изтегли.</a:t>
            </a:r>
          </a:p>
          <a:p>
            <a:pPr marL="0" indent="0">
              <a:lnSpc>
                <a:spcPct val="150000"/>
              </a:lnSpc>
              <a:buNone/>
            </a:pPr>
            <a:r>
              <a:rPr lang="ru-RU" sz="1600" dirty="0">
                <a:latin typeface="Arial" panose="020B0604020202020204" pitchFamily="34" charset="0"/>
                <a:cs typeface="Arial" panose="020B0604020202020204" pitchFamily="34" charset="0"/>
              </a:rPr>
              <a:t>Това предполага 1800 работни часа </a:t>
            </a:r>
            <a:r>
              <a:rPr lang="ru-RU" sz="1600" dirty="0" smtClean="0">
                <a:latin typeface="Arial" panose="020B0604020202020204" pitchFamily="34" charset="0"/>
                <a:cs typeface="Arial" panose="020B0604020202020204" pitchFamily="34" charset="0"/>
              </a:rPr>
              <a:t>годишно.</a:t>
            </a:r>
            <a:endParaRPr lang="de-DE" sz="1600" dirty="0">
              <a:latin typeface="Arial" panose="020B0604020202020204" pitchFamily="34" charset="0"/>
              <a:cs typeface="Arial" panose="020B0604020202020204" pitchFamily="34" charset="0"/>
            </a:endParaRPr>
          </a:p>
        </p:txBody>
      </p:sp>
      <p:pic>
        <p:nvPicPr>
          <p:cNvPr id="4" name="Picture 2" descr="C:\Users\Geothermiezentrum\AppData\Local\Microsoft\Windows\Temporary Internet Files\Content.Outlook\PL4R92WN\Zwischenablage03.jpg">
            <a:extLst>
              <a:ext uri="{FF2B5EF4-FFF2-40B4-BE49-F238E27FC236}">
                <a16:creationId xmlns:a16="http://schemas.microsoft.com/office/drawing/2014/main" xmlns="" id="{4F99CC86-09D2-4395-B27B-64301E27E3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803" t="-1" b="4392"/>
          <a:stretch/>
        </p:blipFill>
        <p:spPr bwMode="auto">
          <a:xfrm>
            <a:off x="5558591" y="1370792"/>
            <a:ext cx="2142686" cy="517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a:extLst>
              <a:ext uri="{FF2B5EF4-FFF2-40B4-BE49-F238E27FC236}">
                <a16:creationId xmlns:a16="http://schemas.microsoft.com/office/drawing/2014/main" xmlns="" id="{9A65DF68-320F-42CB-8EE4-5710F0415467}"/>
              </a:ext>
            </a:extLst>
          </p:cNvPr>
          <p:cNvSpPr txBox="1"/>
          <p:nvPr/>
        </p:nvSpPr>
        <p:spPr>
          <a:xfrm>
            <a:off x="6424801" y="2418348"/>
            <a:ext cx="1664238" cy="600164"/>
          </a:xfrm>
          <a:prstGeom prst="rect">
            <a:avLst/>
          </a:prstGeom>
          <a:solidFill>
            <a:schemeClr val="bg1"/>
          </a:solidFill>
        </p:spPr>
        <p:txBody>
          <a:bodyPr wrap="none" rtlCol="0">
            <a:spAutoFit/>
          </a:bodyPr>
          <a:lstStyle/>
          <a:p>
            <a:r>
              <a:rPr lang="ru-RU" sz="1100" b="1" dirty="0">
                <a:latin typeface="Arial" panose="020B0604020202020204" pitchFamily="34" charset="0"/>
                <a:cs typeface="Arial" panose="020B0604020202020204" pitchFamily="34" charset="0"/>
              </a:rPr>
              <a:t>Средно аритметично</a:t>
            </a:r>
          </a:p>
          <a:p>
            <a:r>
              <a:rPr lang="ru-RU" sz="1100" b="1" dirty="0" smtClean="0">
                <a:latin typeface="Arial" panose="020B0604020202020204" pitchFamily="34" charset="0"/>
                <a:cs typeface="Arial" panose="020B0604020202020204" pitchFamily="34" charset="0"/>
              </a:rPr>
              <a:t>геотермален</a:t>
            </a:r>
            <a:endParaRPr lang="ru-RU" sz="1100" b="1" dirty="0">
              <a:latin typeface="Arial" panose="020B0604020202020204" pitchFamily="34" charset="0"/>
              <a:cs typeface="Arial" panose="020B0604020202020204" pitchFamily="34" charset="0"/>
            </a:endParaRPr>
          </a:p>
          <a:p>
            <a:r>
              <a:rPr lang="ru-RU" sz="1100" b="1" dirty="0">
                <a:latin typeface="Arial" panose="020B0604020202020204" pitchFamily="34" charset="0"/>
                <a:cs typeface="Arial" panose="020B0604020202020204" pitchFamily="34" charset="0"/>
              </a:rPr>
              <a:t>добив [кВтч / ma]</a:t>
            </a:r>
            <a:endParaRPr lang="de-DE" sz="11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983742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135620D-E801-4E34-8FBD-20A59DE13A74}"/>
              </a:ext>
            </a:extLst>
          </p:cNvPr>
          <p:cNvSpPr>
            <a:spLocks noGrp="1"/>
          </p:cNvSpPr>
          <p:nvPr>
            <p:ph type="title"/>
          </p:nvPr>
        </p:nvSpPr>
        <p:spPr/>
        <p:txBody>
          <a:bodyPr/>
          <a:lstStyle/>
          <a:p>
            <a:r>
              <a:rPr lang="bg-BG" dirty="0">
                <a:latin typeface="Arial" panose="020B0604020202020204" pitchFamily="34" charset="0"/>
                <a:cs typeface="Arial" panose="020B0604020202020204" pitchFamily="34" charset="0"/>
              </a:rPr>
              <a:t>Геотермална </a:t>
            </a:r>
            <a:r>
              <a:rPr lang="bg-BG" dirty="0" smtClean="0">
                <a:latin typeface="Arial" panose="020B0604020202020204" pitchFamily="34" charset="0"/>
                <a:cs typeface="Arial" panose="020B0604020202020204" pitchFamily="34" charset="0"/>
              </a:rPr>
              <a:t>енергия</a:t>
            </a:r>
            <a:endParaRPr lang="de-DE" dirty="0"/>
          </a:p>
        </p:txBody>
      </p:sp>
      <p:sp>
        <p:nvSpPr>
          <p:cNvPr id="3" name="Inhaltsplatzhalter 2">
            <a:extLst>
              <a:ext uri="{FF2B5EF4-FFF2-40B4-BE49-F238E27FC236}">
                <a16:creationId xmlns:a16="http://schemas.microsoft.com/office/drawing/2014/main" xmlns="" id="{AD46E4D2-A932-43C2-BBA7-C6380C520226}"/>
              </a:ext>
            </a:extLst>
          </p:cNvPr>
          <p:cNvSpPr>
            <a:spLocks noGrp="1"/>
          </p:cNvSpPr>
          <p:nvPr>
            <p:ph idx="1"/>
          </p:nvPr>
        </p:nvSpPr>
        <p:spPr/>
        <p:txBody>
          <a:bodyPr>
            <a:normAutofit/>
          </a:bodyPr>
          <a:lstStyle/>
          <a:p>
            <a:pPr marL="0" indent="0">
              <a:lnSpc>
                <a:spcPct val="150000"/>
              </a:lnSpc>
              <a:buNone/>
            </a:pPr>
            <a:r>
              <a:rPr lang="ru-RU" sz="1600" b="1" dirty="0">
                <a:latin typeface="Arial" panose="020B0604020202020204" pitchFamily="34" charset="0"/>
                <a:cs typeface="Arial" panose="020B0604020202020204" pitchFamily="34" charset="0"/>
              </a:rPr>
              <a:t>Специфична скорост на извличане на топлина</a:t>
            </a:r>
          </a:p>
          <a:p>
            <a:pPr marL="0" indent="0">
              <a:lnSpc>
                <a:spcPct val="150000"/>
              </a:lnSpc>
              <a:buNone/>
            </a:pPr>
            <a:endParaRPr lang="ru-RU" sz="1600" b="1"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В геотермалната енергия капацитетът за извличане е количеството топлина, което техническата система извлича от подземната повърхност в секунда. Тя се изразява във ватове.</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В случай на геотермална енергия близо до повърхността, тя често се дава по отношение на метър дължина на сондажа, при което тази стойност след това зависи от дълбочината. 50 W / m е типична средна стойност за капацитета на изтегляне на метър в близостна повърхностна геотермална енергия</a:t>
            </a:r>
            <a:r>
              <a:rPr lang="ru-RU" sz="1600" dirty="0" smtClean="0">
                <a:latin typeface="Arial" panose="020B0604020202020204" pitchFamily="34" charset="0"/>
                <a:cs typeface="Arial" panose="020B0604020202020204" pitchFamily="34" charset="0"/>
              </a:rPr>
              <a:t>.</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631084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smtClean="0">
                <a:latin typeface="Arial" panose="020B0604020202020204" pitchFamily="34" charset="0"/>
                <a:cs typeface="Arial" panose="020B0604020202020204" pitchFamily="34" charset="0"/>
              </a:rPr>
              <a:t>Заключение</a:t>
            </a:r>
            <a:endParaRPr lang="el-GR"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marL="0" indent="0">
              <a:lnSpc>
                <a:spcPct val="150000"/>
              </a:lnSpc>
              <a:buNone/>
            </a:pPr>
            <a:r>
              <a:rPr lang="en-US" sz="1600" i="1" dirty="0">
                <a:latin typeface="Arial" panose="020B0604020202020204" pitchFamily="34" charset="0"/>
                <a:cs typeface="Arial" panose="020B0604020202020204" pitchFamily="34" charset="0"/>
              </a:rPr>
              <a:t>      </a:t>
            </a:r>
            <a:r>
              <a:rPr lang="ru-RU" sz="1600" i="1" dirty="0">
                <a:latin typeface="Arial" panose="020B0604020202020204" pitchFamily="34" charset="0"/>
                <a:cs typeface="Arial" panose="020B0604020202020204" pitchFamily="34" charset="0"/>
              </a:rPr>
              <a:t>Вече завършихте модула </a:t>
            </a:r>
            <a:r>
              <a:rPr lang="ru-RU" sz="1600" i="1" dirty="0" smtClean="0">
                <a:latin typeface="Arial" panose="020B0604020202020204" pitchFamily="34" charset="0"/>
                <a:cs typeface="Arial" panose="020B0604020202020204" pitchFamily="34" charset="0"/>
              </a:rPr>
              <a:t>и </a:t>
            </a:r>
            <a:r>
              <a:rPr lang="ru-RU" sz="1600" i="1" dirty="0">
                <a:latin typeface="Arial" panose="020B0604020202020204" pitchFamily="34" charset="0"/>
                <a:cs typeface="Arial" panose="020B0604020202020204" pitchFamily="34" charset="0"/>
              </a:rPr>
              <a:t>сте в състояние </a:t>
            </a:r>
            <a:r>
              <a:rPr lang="ru-RU" sz="1600" i="1" dirty="0" smtClean="0">
                <a:latin typeface="Arial" panose="020B0604020202020204" pitchFamily="34" charset="0"/>
                <a:cs typeface="Arial" panose="020B0604020202020204" pitchFamily="34" charset="0"/>
              </a:rPr>
              <a:t>да:</a:t>
            </a:r>
            <a:r>
              <a:rPr lang="en-US" sz="1600" dirty="0" smtClean="0">
                <a:latin typeface="Arial" panose="020B0604020202020204" pitchFamily="34" charset="0"/>
                <a:cs typeface="Arial" panose="020B0604020202020204" pitchFamily="34" charset="0"/>
              </a:rPr>
              <a:t/>
            </a:r>
            <a:br>
              <a:rPr lang="en-US" sz="1600" dirty="0" smtClean="0">
                <a:latin typeface="Arial" panose="020B0604020202020204" pitchFamily="34" charset="0"/>
                <a:cs typeface="Arial" panose="020B0604020202020204" pitchFamily="34" charset="0"/>
              </a:rPr>
            </a:br>
            <a:endParaRPr lang="el-GR" sz="1600" dirty="0" smtClean="0">
              <a:latin typeface="Arial" panose="020B0604020202020204" pitchFamily="34" charset="0"/>
              <a:cs typeface="Arial" panose="020B0604020202020204" pitchFamily="34" charset="0"/>
            </a:endParaRPr>
          </a:p>
          <a:p>
            <a:pPr>
              <a:lnSpc>
                <a:spcPct val="150000"/>
              </a:lnSpc>
              <a:buFont typeface="+mj-lt"/>
              <a:buAutoNum type="arabicPeriod"/>
            </a:pPr>
            <a:r>
              <a:rPr lang="ru-RU" sz="1600" dirty="0" smtClean="0">
                <a:latin typeface="Arial" panose="020B0604020202020204" pitchFamily="34" charset="0"/>
                <a:cs typeface="Arial" panose="020B0604020202020204" pitchFamily="34" charset="0"/>
              </a:rPr>
              <a:t>Познавате </a:t>
            </a:r>
            <a:r>
              <a:rPr lang="ru-RU" sz="1600" dirty="0">
                <a:latin typeface="Arial" panose="020B0604020202020204" pitchFamily="34" charset="0"/>
                <a:cs typeface="Arial" panose="020B0604020202020204" pitchFamily="34" charset="0"/>
              </a:rPr>
              <a:t>важни определения по отношение на геологията</a:t>
            </a:r>
          </a:p>
          <a:p>
            <a:pPr>
              <a:lnSpc>
                <a:spcPct val="150000"/>
              </a:lnSpc>
              <a:buFont typeface="+mj-lt"/>
              <a:buAutoNum type="arabicPeriod"/>
            </a:pPr>
            <a:r>
              <a:rPr lang="ru-RU" sz="1600" dirty="0" smtClean="0">
                <a:latin typeface="Arial" panose="020B0604020202020204" pitchFamily="34" charset="0"/>
                <a:cs typeface="Arial" panose="020B0604020202020204" pitchFamily="34" charset="0"/>
              </a:rPr>
              <a:t>Разбирате </a:t>
            </a:r>
            <a:r>
              <a:rPr lang="ru-RU" sz="1600" dirty="0">
                <a:latin typeface="Arial" panose="020B0604020202020204" pitchFamily="34" charset="0"/>
                <a:cs typeface="Arial" panose="020B0604020202020204" pitchFamily="34" charset="0"/>
              </a:rPr>
              <a:t>геоложки и геотермални принципи</a:t>
            </a:r>
          </a:p>
          <a:p>
            <a:pPr>
              <a:lnSpc>
                <a:spcPct val="150000"/>
              </a:lnSpc>
              <a:buFont typeface="+mj-lt"/>
              <a:buAutoNum type="arabicPeriod"/>
            </a:pPr>
            <a:r>
              <a:rPr lang="ru-RU" sz="1600" dirty="0" smtClean="0">
                <a:latin typeface="Arial" panose="020B0604020202020204" pitchFamily="34" charset="0"/>
                <a:cs typeface="Arial" panose="020B0604020202020204" pitchFamily="34" charset="0"/>
              </a:rPr>
              <a:t>Знаете </a:t>
            </a:r>
            <a:r>
              <a:rPr lang="ru-RU" sz="1600" dirty="0">
                <a:latin typeface="Arial" panose="020B0604020202020204" pitchFamily="34" charset="0"/>
                <a:cs typeface="Arial" panose="020B0604020202020204" pitchFamily="34" charset="0"/>
              </a:rPr>
              <a:t>за видовете скали и тяхната проводимост</a:t>
            </a:r>
          </a:p>
          <a:p>
            <a:pPr>
              <a:lnSpc>
                <a:spcPct val="150000"/>
              </a:lnSpc>
              <a:buFont typeface="+mj-lt"/>
              <a:buAutoNum type="arabicPeriod"/>
            </a:pPr>
            <a:r>
              <a:rPr lang="ru-RU" sz="1600" dirty="0" smtClean="0">
                <a:latin typeface="Arial" panose="020B0604020202020204" pitchFamily="34" charset="0"/>
                <a:cs typeface="Arial" panose="020B0604020202020204" pitchFamily="34" charset="0"/>
              </a:rPr>
              <a:t>Разграничите </a:t>
            </a:r>
            <a:r>
              <a:rPr lang="ru-RU" sz="1600" dirty="0">
                <a:latin typeface="Arial" panose="020B0604020202020204" pitchFamily="34" charset="0"/>
                <a:cs typeface="Arial" panose="020B0604020202020204" pitchFamily="34" charset="0"/>
              </a:rPr>
              <a:t>различните методи за геотермална употреба</a:t>
            </a:r>
          </a:p>
          <a:p>
            <a:pPr>
              <a:lnSpc>
                <a:spcPct val="150000"/>
              </a:lnSpc>
              <a:buFont typeface="+mj-lt"/>
              <a:buAutoNum type="arabicPeriod"/>
            </a:pPr>
            <a:r>
              <a:rPr lang="ru-RU" sz="1600" dirty="0" smtClean="0">
                <a:latin typeface="Arial" panose="020B0604020202020204" pitchFamily="34" charset="0"/>
                <a:cs typeface="Arial" panose="020B0604020202020204" pitchFamily="34" charset="0"/>
              </a:rPr>
              <a:t>Знаете </a:t>
            </a:r>
            <a:r>
              <a:rPr lang="ru-RU" sz="1600" dirty="0">
                <a:latin typeface="Arial" panose="020B0604020202020204" pitchFamily="34" charset="0"/>
                <a:cs typeface="Arial" panose="020B0604020202020204" pitchFamily="34" charset="0"/>
              </a:rPr>
              <a:t>за различните компоненти за </a:t>
            </a:r>
            <a:r>
              <a:rPr lang="ru-RU" sz="1600" dirty="0" smtClean="0">
                <a:latin typeface="Arial" panose="020B0604020202020204" pitchFamily="34" charset="0"/>
                <a:cs typeface="Arial" panose="020B0604020202020204" pitchFamily="34" charset="0"/>
              </a:rPr>
              <a:t>пробиване</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923976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995936" y="1988840"/>
            <a:ext cx="4822304" cy="1470025"/>
          </a:xfrm>
        </p:spPr>
        <p:txBody>
          <a:bodyPr/>
          <a:lstStyle/>
          <a:p>
            <a:r>
              <a:rPr lang="en-US" dirty="0">
                <a:latin typeface="Arial" panose="020B0604020202020204" pitchFamily="34" charset="0"/>
                <a:cs typeface="Arial" panose="020B0604020202020204" pitchFamily="34" charset="0"/>
              </a:rPr>
              <a:t>End of Module</a:t>
            </a:r>
            <a:endParaRPr lang="el-GR" dirty="0">
              <a:latin typeface="Arial" panose="020B0604020202020204" pitchFamily="34" charset="0"/>
              <a:cs typeface="Arial" panose="020B0604020202020204" pitchFamily="34" charset="0"/>
            </a:endParaRPr>
          </a:p>
        </p:txBody>
      </p:sp>
      <p:sp>
        <p:nvSpPr>
          <p:cNvPr id="5" name="Subtitle 4"/>
          <p:cNvSpPr>
            <a:spLocks noGrp="1"/>
          </p:cNvSpPr>
          <p:nvPr>
            <p:ph type="subTitle" idx="1"/>
          </p:nvPr>
        </p:nvSpPr>
        <p:spPr/>
        <p:txBody>
          <a:bodyPr/>
          <a:lstStyle/>
          <a:p>
            <a:r>
              <a:rPr lang="en-US" dirty="0">
                <a:latin typeface="Arial" panose="020B0604020202020204" pitchFamily="34" charset="0"/>
                <a:cs typeface="Arial" panose="020B0604020202020204" pitchFamily="34" charset="0"/>
              </a:rPr>
              <a:t>Geological Principles and heat exchange</a:t>
            </a:r>
          </a:p>
        </p:txBody>
      </p:sp>
    </p:spTree>
    <p:extLst>
      <p:ext uri="{BB962C8B-B14F-4D97-AF65-F5344CB8AC3E}">
        <p14:creationId xmlns:p14="http://schemas.microsoft.com/office/powerpoint/2010/main" val="1292207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a:latin typeface="Arial" panose="020B0604020202020204" pitchFamily="34" charset="0"/>
                <a:cs typeface="Arial" panose="020B0604020202020204" pitchFamily="34" charset="0"/>
              </a:rPr>
              <a:t>Основни </a:t>
            </a:r>
            <a:r>
              <a:rPr lang="bg-BG" dirty="0" smtClean="0">
                <a:latin typeface="Arial" panose="020B0604020202020204" pitchFamily="34" charset="0"/>
                <a:cs typeface="Arial" panose="020B0604020202020204" pitchFamily="34" charset="0"/>
              </a:rPr>
              <a:t>определения</a:t>
            </a:r>
            <a:endParaRPr lang="el-GR"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Autofit/>
          </a:bodyPr>
          <a:lstStyle/>
          <a:p>
            <a:pPr marL="0" indent="0">
              <a:lnSpc>
                <a:spcPct val="150000"/>
              </a:lnSpc>
              <a:buNone/>
            </a:pPr>
            <a:r>
              <a:rPr lang="ru-RU" sz="1600" b="1" dirty="0">
                <a:latin typeface="Arial" panose="020B0604020202020204" pitchFamily="34" charset="0"/>
                <a:cs typeface="Arial" panose="020B0604020202020204" pitchFamily="34" charset="0"/>
              </a:rPr>
              <a:t>Радиоактивен разпад</a:t>
            </a:r>
          </a:p>
          <a:p>
            <a:pPr marL="0" indent="0">
              <a:lnSpc>
                <a:spcPct val="150000"/>
              </a:lnSpc>
              <a:buNone/>
            </a:pPr>
            <a:endParaRPr lang="ru-RU" sz="1600" b="1"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Въпреки това, с дял от 50-70%, основната част се приписва на разпада на естествените радиоактивни елементи в скалите. Разпадането на радиоактивни изотопи като уран 238, уран 235, торий 232 или калий 40, които присъстват в земното тяло, е непрекъснат процес и осигурява постоянна доставка на топлина. Днес се приема, че тези радиоактивни елементи са обогатени в скалите на континенталната </a:t>
            </a:r>
            <a:r>
              <a:rPr lang="ru-RU" sz="1600" dirty="0" smtClean="0">
                <a:latin typeface="Arial" panose="020B0604020202020204" pitchFamily="34" charset="0"/>
                <a:cs typeface="Arial" panose="020B0604020202020204" pitchFamily="34" charset="0"/>
              </a:rPr>
              <a:t>кора.</a:t>
            </a:r>
            <a:r>
              <a:rPr lang="de-DE" sz="1600" dirty="0">
                <a:latin typeface="Arial" panose="020B0604020202020204" pitchFamily="34" charset="0"/>
                <a:cs typeface="Arial" panose="020B0604020202020204" pitchFamily="34" charset="0"/>
              </a:rPr>
              <a:t/>
            </a:r>
            <a:br>
              <a:rPr lang="de-DE" sz="1600" dirty="0">
                <a:latin typeface="Arial" panose="020B0604020202020204" pitchFamily="34" charset="0"/>
                <a:cs typeface="Arial" panose="020B0604020202020204" pitchFamily="34" charset="0"/>
              </a:rPr>
            </a:b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75474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bg-BG" dirty="0">
                <a:latin typeface="Arial" panose="020B0604020202020204" pitchFamily="34" charset="0"/>
                <a:cs typeface="Arial" panose="020B0604020202020204" pitchFamily="34" charset="0"/>
              </a:rPr>
              <a:t>Основни </a:t>
            </a:r>
            <a:r>
              <a:rPr lang="bg-BG" dirty="0" smtClean="0">
                <a:latin typeface="Arial" panose="020B0604020202020204" pitchFamily="34" charset="0"/>
                <a:cs typeface="Arial" panose="020B0604020202020204" pitchFamily="34" charset="0"/>
              </a:rPr>
              <a:t>определения</a:t>
            </a:r>
            <a:endParaRPr lang="en-GB"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p:txBody>
          <a:bodyPr>
            <a:normAutofit/>
          </a:bodyPr>
          <a:lstStyle/>
          <a:p>
            <a:pPr marL="0" indent="0">
              <a:lnSpc>
                <a:spcPct val="150000"/>
              </a:lnSpc>
              <a:buNone/>
            </a:pPr>
            <a:r>
              <a:rPr lang="ru-RU" sz="1600" b="1" dirty="0">
                <a:latin typeface="Arial" panose="020B0604020202020204" pitchFamily="34" charset="0"/>
                <a:cs typeface="Arial" panose="020B0604020202020204" pitchFamily="34" charset="0"/>
              </a:rPr>
              <a:t>Влияние на климата</a:t>
            </a:r>
          </a:p>
          <a:p>
            <a:pPr marL="0" indent="0">
              <a:lnSpc>
                <a:spcPct val="150000"/>
              </a:lnSpc>
              <a:buNone/>
            </a:pPr>
            <a:endParaRPr lang="ru-RU" sz="1600" b="1"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Ефектите от климата са видими само в най-горните метри на земната кора и следователно представляват само много малка част от общия потенциал.</a:t>
            </a:r>
          </a:p>
          <a:p>
            <a:pPr marL="0" indent="0">
              <a:lnSpc>
                <a:spcPct val="150000"/>
              </a:lnSpc>
              <a:buNone/>
            </a:pPr>
            <a:r>
              <a:rPr lang="ru-RU" sz="1600" dirty="0">
                <a:latin typeface="Arial" panose="020B0604020202020204" pitchFamily="34" charset="0"/>
                <a:cs typeface="Arial" panose="020B0604020202020204" pitchFamily="34" charset="0"/>
              </a:rPr>
              <a:t>Това се вижда от факта, че почвата в Германия може да бъде замразена до дълбочина около един метър през зимата, но през лятото се загрява значително.</a:t>
            </a:r>
          </a:p>
          <a:p>
            <a:pPr marL="0" indent="0">
              <a:lnSpc>
                <a:spcPct val="150000"/>
              </a:lnSpc>
              <a:buNone/>
            </a:pPr>
            <a:r>
              <a:rPr lang="ru-RU" sz="1600" dirty="0">
                <a:latin typeface="Arial" panose="020B0604020202020204" pitchFamily="34" charset="0"/>
                <a:cs typeface="Arial" panose="020B0604020202020204" pitchFamily="34" charset="0"/>
              </a:rPr>
              <a:t>В допълнение към директния път чрез слънчева радиация, входящата топлина се случва и косвено чрез топлообмен с въздуха или чрез пропускане на дъждовна вода. Ефектът на сезонната температура, известен още като сезонна промяна, намалява с увеличаване на дълбочината</a:t>
            </a:r>
            <a:r>
              <a:rPr lang="ru-RU" sz="1600" dirty="0" smtClean="0">
                <a:latin typeface="Arial" panose="020B0604020202020204" pitchFamily="34" charset="0"/>
                <a:cs typeface="Arial" panose="020B0604020202020204" pitchFamily="34" charset="0"/>
              </a:rPr>
              <a:t>.</a:t>
            </a:r>
            <a:endParaRPr lang="en-GB" dirty="0"/>
          </a:p>
        </p:txBody>
      </p:sp>
    </p:spTree>
    <p:extLst>
      <p:ext uri="{BB962C8B-B14F-4D97-AF65-F5344CB8AC3E}">
        <p14:creationId xmlns:p14="http://schemas.microsoft.com/office/powerpoint/2010/main" val="4600257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a:latin typeface="Arial" panose="020B0604020202020204" pitchFamily="34" charset="0"/>
                <a:cs typeface="Arial" panose="020B0604020202020204" pitchFamily="34" charset="0"/>
              </a:rPr>
              <a:t>Основни </a:t>
            </a:r>
            <a:r>
              <a:rPr lang="bg-BG" dirty="0" smtClean="0">
                <a:latin typeface="Arial" panose="020B0604020202020204" pitchFamily="34" charset="0"/>
                <a:cs typeface="Arial" panose="020B0604020202020204" pitchFamily="34" charset="0"/>
              </a:rPr>
              <a:t>определения</a:t>
            </a:r>
            <a:endParaRPr lang="el-GR" dirty="0"/>
          </a:p>
        </p:txBody>
      </p:sp>
      <p:sp>
        <p:nvSpPr>
          <p:cNvPr id="3" name="Content Placeholder 2"/>
          <p:cNvSpPr>
            <a:spLocks noGrp="1"/>
          </p:cNvSpPr>
          <p:nvPr>
            <p:ph idx="1"/>
          </p:nvPr>
        </p:nvSpPr>
        <p:spPr>
          <a:xfrm>
            <a:off x="457200" y="1393166"/>
            <a:ext cx="8229600" cy="4722962"/>
          </a:xfrm>
        </p:spPr>
        <p:txBody>
          <a:bodyPr>
            <a:normAutofit/>
          </a:bodyPr>
          <a:lstStyle/>
          <a:p>
            <a:pPr marL="0" indent="0">
              <a:lnSpc>
                <a:spcPct val="160000"/>
              </a:lnSpc>
              <a:buNone/>
            </a:pPr>
            <a:r>
              <a:rPr lang="ru-RU" sz="1600" b="1" dirty="0">
                <a:latin typeface="Arial" panose="020B0604020202020204" pitchFamily="34" charset="0"/>
                <a:cs typeface="Arial" panose="020B0604020202020204" pitchFamily="34" charset="0"/>
              </a:rPr>
              <a:t>Температури в земната повърхност през годината в Централна </a:t>
            </a:r>
            <a:r>
              <a:rPr lang="ru-RU" sz="1600" b="1" dirty="0" smtClean="0">
                <a:latin typeface="Arial" panose="020B0604020202020204" pitchFamily="34" charset="0"/>
                <a:cs typeface="Arial" panose="020B0604020202020204" pitchFamily="34" charset="0"/>
              </a:rPr>
              <a:t>Европа</a:t>
            </a:r>
            <a:endParaRPr lang="en-US" sz="1600" b="1"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xmlns="" id="{81AF4568-89A5-42A9-8453-2720A1EB9525}"/>
              </a:ext>
            </a:extLst>
          </p:cNvPr>
          <p:cNvSpPr txBox="1"/>
          <p:nvPr/>
        </p:nvSpPr>
        <p:spPr>
          <a:xfrm>
            <a:off x="457200" y="1868765"/>
            <a:ext cx="3995530" cy="4524315"/>
          </a:xfrm>
          <a:prstGeom prst="rect">
            <a:avLst/>
          </a:prstGeom>
          <a:noFill/>
        </p:spPr>
        <p:txBody>
          <a:bodyPr wrap="square" rtlCol="0">
            <a:spAutoFit/>
          </a:bodyPr>
          <a:lstStyle/>
          <a:p>
            <a:pPr>
              <a:lnSpc>
                <a:spcPct val="150000"/>
              </a:lnSpc>
            </a:pPr>
            <a:r>
              <a:rPr lang="ru-RU" sz="1600" dirty="0">
                <a:latin typeface="Arial" panose="020B0604020202020204" pitchFamily="34" charset="0"/>
                <a:cs typeface="Arial" panose="020B0604020202020204" pitchFamily="34" charset="0"/>
              </a:rPr>
              <a:t>На определена дълбочина има </a:t>
            </a:r>
            <a:r>
              <a:rPr lang="ru-RU" sz="1600" dirty="0" smtClean="0">
                <a:latin typeface="Arial" panose="020B0604020202020204" pitchFamily="34" charset="0"/>
                <a:cs typeface="Arial" panose="020B0604020202020204" pitchFamily="34" charset="0"/>
              </a:rPr>
              <a:t>състояние на </a:t>
            </a:r>
            <a:r>
              <a:rPr lang="ru-RU" sz="1600" dirty="0">
                <a:latin typeface="Arial" panose="020B0604020202020204" pitchFamily="34" charset="0"/>
                <a:cs typeface="Arial" panose="020B0604020202020204" pitchFamily="34" charset="0"/>
              </a:rPr>
              <a:t>равновесие между външната </a:t>
            </a:r>
            <a:r>
              <a:rPr lang="ru-RU" sz="1600" dirty="0" smtClean="0">
                <a:latin typeface="Arial" panose="020B0604020202020204" pitchFamily="34" charset="0"/>
                <a:cs typeface="Arial" panose="020B0604020202020204" pitchFamily="34" charset="0"/>
              </a:rPr>
              <a:t>страна и </a:t>
            </a:r>
            <a:r>
              <a:rPr lang="ru-RU" sz="1600" dirty="0">
                <a:latin typeface="Arial" panose="020B0604020202020204" pitchFamily="34" charset="0"/>
                <a:cs typeface="Arial" panose="020B0604020202020204" pitchFamily="34" charset="0"/>
              </a:rPr>
              <a:t>вътрешната температура на земята.</a:t>
            </a:r>
          </a:p>
          <a:p>
            <a:pPr>
              <a:lnSpc>
                <a:spcPct val="150000"/>
              </a:lnSpc>
            </a:pPr>
            <a:endParaRPr lang="ru-RU" sz="1600"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Там климата, </a:t>
            </a:r>
            <a:r>
              <a:rPr lang="ru-RU" sz="1600" dirty="0" smtClean="0">
                <a:latin typeface="Arial" panose="020B0604020202020204" pitchFamily="34" charset="0"/>
                <a:cs typeface="Arial" panose="020B0604020202020204" pitchFamily="34" charset="0"/>
              </a:rPr>
              <a:t>предизвикващ</a:t>
            </a:r>
            <a:endParaRPr lang="ru-RU" sz="1600" dirty="0">
              <a:latin typeface="Arial" panose="020B0604020202020204" pitchFamily="34" charset="0"/>
              <a:cs typeface="Arial" panose="020B0604020202020204" pitchFamily="34" charset="0"/>
            </a:endParaRPr>
          </a:p>
          <a:p>
            <a:pPr>
              <a:lnSpc>
                <a:spcPct val="150000"/>
              </a:lnSpc>
            </a:pPr>
            <a:r>
              <a:rPr lang="ru-RU" sz="1600" dirty="0" smtClean="0">
                <a:latin typeface="Arial" panose="020B0604020202020204" pitchFamily="34" charset="0"/>
                <a:cs typeface="Arial" panose="020B0604020202020204" pitchFamily="34" charset="0"/>
              </a:rPr>
              <a:t>Колебанията, </a:t>
            </a:r>
            <a:r>
              <a:rPr lang="ru-RU" sz="1600" dirty="0">
                <a:latin typeface="Arial" panose="020B0604020202020204" pitchFamily="34" charset="0"/>
                <a:cs typeface="Arial" panose="020B0604020202020204" pitchFamily="34" charset="0"/>
              </a:rPr>
              <a:t>вече не </a:t>
            </a:r>
            <a:r>
              <a:rPr lang="ru-RU" sz="1600" dirty="0" smtClean="0">
                <a:latin typeface="Arial" panose="020B0604020202020204" pitchFamily="34" charset="0"/>
                <a:cs typeface="Arial" panose="020B0604020202020204" pitchFamily="34" charset="0"/>
              </a:rPr>
              <a:t>може </a:t>
            </a:r>
            <a:r>
              <a:rPr lang="ru-RU" sz="1600" dirty="0">
                <a:latin typeface="Arial" panose="020B0604020202020204" pitchFamily="34" charset="0"/>
                <a:cs typeface="Arial" panose="020B0604020202020204" pitchFamily="34" charset="0"/>
              </a:rPr>
              <a:t>да </a:t>
            </a:r>
            <a:r>
              <a:rPr lang="ru-RU" sz="1600" dirty="0" smtClean="0">
                <a:latin typeface="Arial" panose="020B0604020202020204" pitchFamily="34" charset="0"/>
                <a:cs typeface="Arial" panose="020B0604020202020204" pitchFamily="34" charset="0"/>
              </a:rPr>
              <a:t>бъде</a:t>
            </a:r>
            <a:endParaRPr lang="ru-RU" sz="1600" dirty="0">
              <a:latin typeface="Arial" panose="020B0604020202020204" pitchFamily="34" charset="0"/>
              <a:cs typeface="Arial" panose="020B0604020202020204" pitchFamily="34" charset="0"/>
            </a:endParaRPr>
          </a:p>
          <a:p>
            <a:pPr>
              <a:lnSpc>
                <a:spcPct val="150000"/>
              </a:lnSpc>
            </a:pPr>
            <a:r>
              <a:rPr lang="ru-RU" sz="1600" dirty="0" smtClean="0">
                <a:latin typeface="Arial" panose="020B0604020202020204" pitchFamily="34" charset="0"/>
                <a:cs typeface="Arial" panose="020B0604020202020204" pitchFamily="34" charset="0"/>
              </a:rPr>
              <a:t>определящ </a:t>
            </a:r>
            <a:r>
              <a:rPr lang="ru-RU" sz="1600" dirty="0">
                <a:latin typeface="Arial" panose="020B0604020202020204" pitchFamily="34" charset="0"/>
                <a:cs typeface="Arial" panose="020B0604020202020204" pitchFamily="34" charset="0"/>
              </a:rPr>
              <a:t>и температурата</a:t>
            </a:r>
          </a:p>
          <a:p>
            <a:pPr>
              <a:lnSpc>
                <a:spcPct val="150000"/>
              </a:lnSpc>
            </a:pPr>
            <a:r>
              <a:rPr lang="ru-RU" sz="1600" dirty="0">
                <a:latin typeface="Arial" panose="020B0604020202020204" pitchFamily="34" charset="0"/>
                <a:cs typeface="Arial" panose="020B0604020202020204" pitchFamily="34" charset="0"/>
              </a:rPr>
              <a:t>съответства на средната годишна </a:t>
            </a:r>
            <a:r>
              <a:rPr lang="ru-RU" sz="1600" dirty="0" smtClean="0">
                <a:latin typeface="Arial" panose="020B0604020202020204" pitchFamily="34" charset="0"/>
                <a:cs typeface="Arial" panose="020B0604020202020204" pitchFamily="34" charset="0"/>
              </a:rPr>
              <a:t>стойност на температура </a:t>
            </a:r>
            <a:r>
              <a:rPr lang="ru-RU" sz="1600" dirty="0">
                <a:latin typeface="Arial" panose="020B0604020202020204" pitchFamily="34" charset="0"/>
                <a:cs typeface="Arial" panose="020B0604020202020204" pitchFamily="34" charset="0"/>
              </a:rPr>
              <a:t>при </a:t>
            </a:r>
            <a:r>
              <a:rPr lang="ru-RU" sz="1600" dirty="0" smtClean="0">
                <a:latin typeface="Arial" panose="020B0604020202020204" pitchFamily="34" charset="0"/>
                <a:cs typeface="Arial" panose="020B0604020202020204" pitchFamily="34" charset="0"/>
              </a:rPr>
              <a:t>съответното местоположение целогодишно.</a:t>
            </a:r>
            <a:endParaRPr lang="en-US" sz="1600" dirty="0">
              <a:latin typeface="Arial" panose="020B0604020202020204" pitchFamily="34" charset="0"/>
              <a:cs typeface="Arial" panose="020B0604020202020204" pitchFamily="34" charset="0"/>
            </a:endParaRPr>
          </a:p>
        </p:txBody>
      </p:sp>
      <p:pic>
        <p:nvPicPr>
          <p:cNvPr id="10" name="Grafik 9"/>
          <p:cNvPicPr>
            <a:picLocks noChangeAspect="1"/>
          </p:cNvPicPr>
          <p:nvPr/>
        </p:nvPicPr>
        <p:blipFill>
          <a:blip r:embed="rId3"/>
          <a:stretch>
            <a:fillRect/>
          </a:stretch>
        </p:blipFill>
        <p:spPr>
          <a:xfrm>
            <a:off x="4452730" y="2339808"/>
            <a:ext cx="4691270" cy="3021489"/>
          </a:xfrm>
          <a:prstGeom prst="rect">
            <a:avLst/>
          </a:prstGeom>
        </p:spPr>
      </p:pic>
    </p:spTree>
    <p:extLst>
      <p:ext uri="{BB962C8B-B14F-4D97-AF65-F5344CB8AC3E}">
        <p14:creationId xmlns:p14="http://schemas.microsoft.com/office/powerpoint/2010/main" val="36118685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8F0D924-D729-4D4A-B350-72F7037694C3}"/>
              </a:ext>
            </a:extLst>
          </p:cNvPr>
          <p:cNvSpPr>
            <a:spLocks noGrp="1"/>
          </p:cNvSpPr>
          <p:nvPr>
            <p:ph type="title"/>
          </p:nvPr>
        </p:nvSpPr>
        <p:spPr/>
        <p:txBody>
          <a:bodyPr/>
          <a:lstStyle/>
          <a:p>
            <a:r>
              <a:rPr lang="bg-BG" dirty="0">
                <a:latin typeface="Arial" panose="020B0604020202020204" pitchFamily="34" charset="0"/>
                <a:cs typeface="Arial" panose="020B0604020202020204" pitchFamily="34" charset="0"/>
              </a:rPr>
              <a:t>Основни </a:t>
            </a:r>
            <a:r>
              <a:rPr lang="bg-BG" dirty="0" smtClean="0">
                <a:latin typeface="Arial" panose="020B0604020202020204" pitchFamily="34" charset="0"/>
                <a:cs typeface="Arial" panose="020B0604020202020204" pitchFamily="34" charset="0"/>
              </a:rPr>
              <a:t>определения</a:t>
            </a:r>
            <a:endParaRPr lang="de-DE" dirty="0"/>
          </a:p>
        </p:txBody>
      </p:sp>
      <p:sp>
        <p:nvSpPr>
          <p:cNvPr id="3" name="Inhaltsplatzhalter 2">
            <a:extLst>
              <a:ext uri="{FF2B5EF4-FFF2-40B4-BE49-F238E27FC236}">
                <a16:creationId xmlns:a16="http://schemas.microsoft.com/office/drawing/2014/main" xmlns="" id="{194E60E4-1C75-4D21-94E7-87E1A64A32B5}"/>
              </a:ext>
            </a:extLst>
          </p:cNvPr>
          <p:cNvSpPr>
            <a:spLocks noGrp="1"/>
          </p:cNvSpPr>
          <p:nvPr>
            <p:ph idx="1"/>
          </p:nvPr>
        </p:nvSpPr>
        <p:spPr/>
        <p:txBody>
          <a:bodyPr>
            <a:normAutofit lnSpcReduction="10000"/>
          </a:bodyPr>
          <a:lstStyle/>
          <a:p>
            <a:pPr marL="0" indent="0">
              <a:lnSpc>
                <a:spcPct val="150000"/>
              </a:lnSpc>
              <a:buNone/>
            </a:pPr>
            <a:r>
              <a:rPr lang="ru-RU" sz="1600" b="1" dirty="0">
                <a:latin typeface="Arial" panose="020B0604020202020204" pitchFamily="34" charset="0"/>
                <a:cs typeface="Arial" panose="020B0604020202020204" pitchFamily="34" charset="0"/>
              </a:rPr>
              <a:t>Температури в земната повърхност през годината в Централна </a:t>
            </a:r>
            <a:r>
              <a:rPr lang="ru-RU" sz="1600" b="1" dirty="0" smtClean="0">
                <a:latin typeface="Arial" panose="020B0604020202020204" pitchFamily="34" charset="0"/>
                <a:cs typeface="Arial" panose="020B0604020202020204" pitchFamily="34" charset="0"/>
              </a:rPr>
              <a:t>Европа</a:t>
            </a:r>
            <a:endParaRPr lang="en-US" sz="1600" b="1" dirty="0" smtClean="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Измерване на дълбочина 1,5 м под </a:t>
            </a:r>
            <a:endParaRPr lang="ru-RU" sz="1600" dirty="0" smtClean="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повърхност </a:t>
            </a:r>
            <a:r>
              <a:rPr lang="ru-RU" sz="1600" dirty="0">
                <a:latin typeface="Arial" panose="020B0604020202020204" pitchFamily="34" charset="0"/>
                <a:cs typeface="Arial" panose="020B0604020202020204" pitchFamily="34" charset="0"/>
              </a:rPr>
              <a:t>(зелено)</a:t>
            </a:r>
          </a:p>
          <a:p>
            <a:pPr marL="0" indent="0">
              <a:lnSpc>
                <a:spcPct val="150000"/>
              </a:lnSpc>
              <a:buNone/>
            </a:pPr>
            <a:r>
              <a:rPr lang="ru-RU" sz="1600" dirty="0" smtClean="0">
                <a:latin typeface="Arial" panose="020B0604020202020204" pitchFamily="34" charset="0"/>
                <a:cs typeface="Arial" panose="020B0604020202020204" pitchFamily="34" charset="0"/>
              </a:rPr>
              <a:t>          Подземната </a:t>
            </a:r>
            <a:r>
              <a:rPr lang="ru-RU" sz="1600" dirty="0">
                <a:latin typeface="Arial" panose="020B0604020202020204" pitchFamily="34" charset="0"/>
                <a:cs typeface="Arial" panose="020B0604020202020204" pitchFamily="34" charset="0"/>
              </a:rPr>
              <a:t>температура следва </a:t>
            </a:r>
            <a:endParaRPr lang="ru-RU" sz="1600" dirty="0" smtClean="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 </a:t>
            </a:r>
            <a:r>
              <a:rPr lang="ru-RU" sz="1600" dirty="0" smtClean="0">
                <a:latin typeface="Arial" panose="020B0604020202020204" pitchFamily="34" charset="0"/>
                <a:cs typeface="Arial" panose="020B0604020202020204" pitchFamily="34" charset="0"/>
              </a:rPr>
              <a:t>         температурата сезонен </a:t>
            </a:r>
            <a:r>
              <a:rPr lang="ru-RU" sz="1600" dirty="0">
                <a:latin typeface="Arial" panose="020B0604020202020204" pitchFamily="34" charset="0"/>
                <a:cs typeface="Arial" panose="020B0604020202020204" pitchFamily="34" charset="0"/>
              </a:rPr>
              <a:t>курс на </a:t>
            </a:r>
            <a:endParaRPr lang="ru-RU" sz="1600" dirty="0" smtClean="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 </a:t>
            </a:r>
            <a:r>
              <a:rPr lang="ru-RU" sz="1600" dirty="0" smtClean="0">
                <a:latin typeface="Arial" panose="020B0604020202020204" pitchFamily="34" charset="0"/>
                <a:cs typeface="Arial" panose="020B0604020202020204" pitchFamily="34" charset="0"/>
              </a:rPr>
              <a:t>         температурата </a:t>
            </a:r>
            <a:r>
              <a:rPr lang="ru-RU" sz="1600" dirty="0">
                <a:latin typeface="Arial" panose="020B0604020202020204" pitchFamily="34" charset="0"/>
                <a:cs typeface="Arial" panose="020B0604020202020204" pitchFamily="34" charset="0"/>
              </a:rPr>
              <a:t>на </a:t>
            </a:r>
            <a:r>
              <a:rPr lang="ru-RU" sz="1600" dirty="0" smtClean="0">
                <a:latin typeface="Arial" panose="020B0604020202020204" pitchFamily="34" charset="0"/>
                <a:cs typeface="Arial" panose="020B0604020202020204" pitchFamily="34" charset="0"/>
              </a:rPr>
              <a:t>въздуха (минимум:</a:t>
            </a:r>
          </a:p>
          <a:p>
            <a:pPr marL="0" indent="0">
              <a:lnSpc>
                <a:spcPct val="150000"/>
              </a:lnSpc>
              <a:buNone/>
            </a:pPr>
            <a:r>
              <a:rPr lang="ru-RU" sz="1600" dirty="0">
                <a:latin typeface="Arial" panose="020B0604020202020204" pitchFamily="34" charset="0"/>
                <a:cs typeface="Arial" panose="020B0604020202020204" pitchFamily="34" charset="0"/>
              </a:rPr>
              <a:t> </a:t>
            </a:r>
            <a:r>
              <a:rPr lang="ru-RU" sz="1600" dirty="0" smtClean="0">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3 ° C през февруари / максимум: 14 ° C през август).</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Измерване 30m дълбочина под земната повърхност (тъмносиньо)</a:t>
            </a:r>
          </a:p>
          <a:p>
            <a:pPr marL="0" indent="0">
              <a:lnSpc>
                <a:spcPct val="150000"/>
              </a:lnSpc>
              <a:buNone/>
            </a:pPr>
            <a:r>
              <a:rPr lang="ru-RU" sz="1600" dirty="0" smtClean="0">
                <a:latin typeface="Arial" panose="020B0604020202020204" pitchFamily="34" charset="0"/>
                <a:cs typeface="Arial" panose="020B0604020202020204" pitchFamily="34" charset="0"/>
              </a:rPr>
              <a:t>          Подземната </a:t>
            </a:r>
            <a:r>
              <a:rPr lang="ru-RU" sz="1600" dirty="0">
                <a:latin typeface="Arial" panose="020B0604020202020204" pitchFamily="34" charset="0"/>
                <a:cs typeface="Arial" panose="020B0604020202020204" pitchFamily="34" charset="0"/>
              </a:rPr>
              <a:t>температура е - независимо</a:t>
            </a:r>
          </a:p>
          <a:p>
            <a:pPr marL="0" indent="0">
              <a:lnSpc>
                <a:spcPct val="150000"/>
              </a:lnSpc>
              <a:buNone/>
            </a:pPr>
            <a:r>
              <a:rPr lang="ru-RU" sz="1600" dirty="0" smtClean="0">
                <a:latin typeface="Arial" panose="020B0604020202020204" pitchFamily="34" charset="0"/>
                <a:cs typeface="Arial" panose="020B0604020202020204" pitchFamily="34" charset="0"/>
              </a:rPr>
              <a:t>          на </a:t>
            </a:r>
            <a:r>
              <a:rPr lang="ru-RU" sz="1600" dirty="0">
                <a:latin typeface="Arial" panose="020B0604020202020204" pitchFamily="34" charset="0"/>
                <a:cs typeface="Arial" panose="020B0604020202020204" pitchFamily="34" charset="0"/>
              </a:rPr>
              <a:t>сезона и времето - постоянно малко под 10 ° C</a:t>
            </a:r>
            <a:r>
              <a:rPr lang="ru-RU" sz="1600" dirty="0" smtClean="0">
                <a:latin typeface="Arial" panose="020B0604020202020204" pitchFamily="34" charset="0"/>
                <a:cs typeface="Arial" panose="020B0604020202020204" pitchFamily="34" charset="0"/>
              </a:rPr>
              <a:t>)</a:t>
            </a:r>
            <a:endParaRPr lang="de-DE" sz="1600" dirty="0">
              <a:latin typeface="Arial" panose="020B0604020202020204" pitchFamily="34" charset="0"/>
              <a:cs typeface="Arial" panose="020B0604020202020204" pitchFamily="34" charset="0"/>
            </a:endParaRPr>
          </a:p>
        </p:txBody>
      </p:sp>
      <p:pic>
        <p:nvPicPr>
          <p:cNvPr id="5" name="Grafik 4"/>
          <p:cNvPicPr>
            <a:picLocks noChangeAspect="1"/>
          </p:cNvPicPr>
          <p:nvPr/>
        </p:nvPicPr>
        <p:blipFill>
          <a:blip r:embed="rId3"/>
          <a:stretch>
            <a:fillRect/>
          </a:stretch>
        </p:blipFill>
        <p:spPr>
          <a:xfrm>
            <a:off x="5089178" y="2112064"/>
            <a:ext cx="3318460" cy="1876425"/>
          </a:xfrm>
          <a:prstGeom prst="rect">
            <a:avLst/>
          </a:prstGeom>
        </p:spPr>
      </p:pic>
    </p:spTree>
    <p:extLst>
      <p:ext uri="{BB962C8B-B14F-4D97-AF65-F5344CB8AC3E}">
        <p14:creationId xmlns:p14="http://schemas.microsoft.com/office/powerpoint/2010/main" val="511694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a:latin typeface="Arial" panose="020B0604020202020204" pitchFamily="34" charset="0"/>
                <a:cs typeface="Arial" panose="020B0604020202020204" pitchFamily="34" charset="0"/>
              </a:rPr>
              <a:t>Основни </a:t>
            </a:r>
            <a:r>
              <a:rPr lang="bg-BG" dirty="0" smtClean="0">
                <a:latin typeface="Arial" panose="020B0604020202020204" pitchFamily="34" charset="0"/>
                <a:cs typeface="Arial" panose="020B0604020202020204" pitchFamily="34" charset="0"/>
              </a:rPr>
              <a:t>определения</a:t>
            </a:r>
            <a:endParaRPr lang="el-GR" dirty="0"/>
          </a:p>
        </p:txBody>
      </p:sp>
      <p:sp>
        <p:nvSpPr>
          <p:cNvPr id="3" name="Content Placeholder 2"/>
          <p:cNvSpPr>
            <a:spLocks noGrp="1"/>
          </p:cNvSpPr>
          <p:nvPr>
            <p:ph idx="1"/>
          </p:nvPr>
        </p:nvSpPr>
        <p:spPr>
          <a:xfrm>
            <a:off x="457200" y="1476023"/>
            <a:ext cx="8229600" cy="4958644"/>
          </a:xfrm>
        </p:spPr>
        <p:txBody>
          <a:bodyPr>
            <a:normAutofit lnSpcReduction="10000"/>
          </a:bodyPr>
          <a:lstStyle/>
          <a:p>
            <a:pPr marL="0" indent="0">
              <a:lnSpc>
                <a:spcPct val="150000"/>
              </a:lnSpc>
              <a:buNone/>
            </a:pPr>
            <a:r>
              <a:rPr lang="ru-RU" sz="1600" b="1" dirty="0">
                <a:latin typeface="Arial" panose="020B0604020202020204" pitchFamily="34" charset="0"/>
                <a:cs typeface="Arial" panose="020B0604020202020204" pitchFamily="34" charset="0"/>
              </a:rPr>
              <a:t>Наземен топлинен поток</a:t>
            </a:r>
          </a:p>
          <a:p>
            <a:pPr marL="0" indent="0">
              <a:lnSpc>
                <a:spcPct val="150000"/>
              </a:lnSpc>
              <a:buNone/>
            </a:pPr>
            <a:endParaRPr lang="ru-RU" sz="1600" b="1"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Наземният топлинен поток описва топлинния транспорт от земната вътрешност до земната повърхност. Движещата сила тук е температурният градиент от земното ядро, което е около 5 000-7 000 ° C горещо, до земната повърхност, която е средно 15 ° C хладна. Преносът на топлина от земното ядро ​​към повърхността се нарича "топлинен поток". Топлинният транспорт се осъществява от една страна чрез механизмите на топлопроводи в твърдата скала, а от друга - чрез конвекция, както при възходящите термални води.</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За </a:t>
            </a:r>
            <a:r>
              <a:rPr lang="ru-RU" sz="1600" dirty="0" smtClean="0">
                <a:latin typeface="Arial" panose="020B0604020202020204" pitchFamily="34" charset="0"/>
                <a:cs typeface="Arial" panose="020B0604020202020204" pitchFamily="34" charset="0"/>
              </a:rPr>
              <a:t>информация:</a:t>
            </a: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Конвекция: https://www.youtube.com/watch?v=7Ryr9SeZB9c</a:t>
            </a:r>
          </a:p>
          <a:p>
            <a:pPr marL="0" indent="0">
              <a:lnSpc>
                <a:spcPct val="150000"/>
              </a:lnSpc>
              <a:buNone/>
            </a:pPr>
            <a:r>
              <a:rPr lang="ru-RU" sz="1600" dirty="0" smtClean="0">
                <a:latin typeface="Arial" panose="020B0604020202020204" pitchFamily="34" charset="0"/>
                <a:cs typeface="Arial" panose="020B0604020202020204" pitchFamily="34" charset="0"/>
              </a:rPr>
              <a:t>Топлопровеждане: </a:t>
            </a:r>
            <a:r>
              <a:rPr lang="ru-RU" sz="1600" dirty="0">
                <a:latin typeface="Arial" panose="020B0604020202020204" pitchFamily="34" charset="0"/>
                <a:cs typeface="Arial" panose="020B0604020202020204" pitchFamily="34" charset="0"/>
              </a:rPr>
              <a:t>https://</a:t>
            </a:r>
            <a:r>
              <a:rPr lang="ru-RU" sz="1600" dirty="0" smtClean="0">
                <a:latin typeface="Arial" panose="020B0604020202020204" pitchFamily="34" charset="0"/>
                <a:cs typeface="Arial" panose="020B0604020202020204" pitchFamily="34" charset="0"/>
              </a:rPr>
              <a:t>www.youtube.com/watch?v=tMTJ2aftQs4</a:t>
            </a:r>
            <a:r>
              <a:rPr lang="en-US" sz="1600" dirty="0" smtClean="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8732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bg-BG" dirty="0">
                <a:latin typeface="Arial" panose="020B0604020202020204" pitchFamily="34" charset="0"/>
                <a:cs typeface="Arial" panose="020B0604020202020204" pitchFamily="34" charset="0"/>
              </a:rPr>
              <a:t>Основни </a:t>
            </a:r>
            <a:r>
              <a:rPr lang="bg-BG" dirty="0" smtClean="0">
                <a:latin typeface="Arial" panose="020B0604020202020204" pitchFamily="34" charset="0"/>
                <a:cs typeface="Arial" panose="020B0604020202020204" pitchFamily="34" charset="0"/>
              </a:rPr>
              <a:t>определения</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p:txBody>
          <a:bodyPr>
            <a:normAutofit/>
          </a:bodyPr>
          <a:lstStyle/>
          <a:p>
            <a:pPr marL="0" indent="0">
              <a:lnSpc>
                <a:spcPct val="150000"/>
              </a:lnSpc>
              <a:buNone/>
            </a:pPr>
            <a:r>
              <a:rPr lang="ru-RU" sz="1600" b="1" dirty="0">
                <a:latin typeface="Arial" panose="020B0604020202020204" pitchFamily="34" charset="0"/>
                <a:cs typeface="Arial" panose="020B0604020202020204" pitchFamily="34" charset="0"/>
              </a:rPr>
              <a:t>Геотермален градиент</a:t>
            </a:r>
          </a:p>
          <a:p>
            <a:pPr marL="0" indent="0">
              <a:lnSpc>
                <a:spcPct val="150000"/>
              </a:lnSpc>
              <a:buNone/>
            </a:pPr>
            <a:endParaRPr lang="ru-RU" sz="1600" b="1"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За геотермалната енергия наземният топлинен поток е важен параметър за изчисляване на подаването на топлина от земната вътрешност. Това води до така наречения геотермален градиент, който показва повишаване на температурата на дълбочина. Естествената средна плътност на топлинния поток на земната повърхност е 65 mW / m², което съответства на среден геотермален градиент от 3 ° C на 100 m. В зависимост от местоположението и геоложката ситуация обаче тези стойности могат да бъдат много различни. В световен мащаб геотермалните градиенти от 10 - 20 ° C / 100 m или по-високи не са рядкост във вулканично активни зони</a:t>
            </a:r>
            <a:r>
              <a:rPr lang="ru-RU" sz="1600" dirty="0" smtClean="0">
                <a:latin typeface="Arial" panose="020B0604020202020204" pitchFamily="34" charset="0"/>
                <a:cs typeface="Arial" panose="020B0604020202020204" pitchFamily="34" charset="0"/>
              </a:rPr>
              <a:t>.</a:t>
            </a:r>
            <a:endParaRPr lang="de-DE" dirty="0"/>
          </a:p>
        </p:txBody>
      </p:sp>
    </p:spTree>
    <p:extLst>
      <p:ext uri="{BB962C8B-B14F-4D97-AF65-F5344CB8AC3E}">
        <p14:creationId xmlns:p14="http://schemas.microsoft.com/office/powerpoint/2010/main" val="21564037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1C91444-9B4E-4AF4-B8C0-776695EBA37B}"/>
              </a:ext>
            </a:extLst>
          </p:cNvPr>
          <p:cNvSpPr>
            <a:spLocks noGrp="1"/>
          </p:cNvSpPr>
          <p:nvPr>
            <p:ph type="title"/>
          </p:nvPr>
        </p:nvSpPr>
        <p:spPr/>
        <p:txBody>
          <a:bodyPr/>
          <a:lstStyle/>
          <a:p>
            <a:r>
              <a:rPr lang="bg-BG" dirty="0">
                <a:latin typeface="Arial" panose="020B0604020202020204" pitchFamily="34" charset="0"/>
                <a:cs typeface="Arial" panose="020B0604020202020204" pitchFamily="34" charset="0"/>
              </a:rPr>
              <a:t>Основни </a:t>
            </a:r>
            <a:r>
              <a:rPr lang="bg-BG" dirty="0" smtClean="0">
                <a:latin typeface="Arial" panose="020B0604020202020204" pitchFamily="34" charset="0"/>
                <a:cs typeface="Arial" panose="020B0604020202020204" pitchFamily="34" charset="0"/>
              </a:rPr>
              <a:t>определения</a:t>
            </a:r>
            <a:endParaRPr lang="de-DE" dirty="0"/>
          </a:p>
        </p:txBody>
      </p:sp>
      <p:sp>
        <p:nvSpPr>
          <p:cNvPr id="4" name="Inhaltsplatzhalter 3">
            <a:extLst>
              <a:ext uri="{FF2B5EF4-FFF2-40B4-BE49-F238E27FC236}">
                <a16:creationId xmlns:a16="http://schemas.microsoft.com/office/drawing/2014/main" xmlns="" id="{B5CA6946-57AD-485F-898C-3E8E804254F7}"/>
              </a:ext>
            </a:extLst>
          </p:cNvPr>
          <p:cNvSpPr>
            <a:spLocks noGrp="1"/>
          </p:cNvSpPr>
          <p:nvPr>
            <p:ph idx="1"/>
          </p:nvPr>
        </p:nvSpPr>
        <p:spPr/>
        <p:txBody>
          <a:bodyPr>
            <a:normAutofit/>
          </a:bodyPr>
          <a:lstStyle/>
          <a:p>
            <a:pPr marL="0" indent="0">
              <a:buNone/>
            </a:pPr>
            <a:r>
              <a:rPr lang="ru-RU" sz="1600" b="1" dirty="0">
                <a:latin typeface="Arial" panose="020B0604020202020204" pitchFamily="34" charset="0"/>
                <a:cs typeface="Arial" panose="020B0604020202020204" pitchFamily="34" charset="0"/>
              </a:rPr>
              <a:t>Температурни градиенти за различни места в </a:t>
            </a:r>
            <a:r>
              <a:rPr lang="ru-RU" sz="1600" b="1" dirty="0" smtClean="0">
                <a:latin typeface="Arial" panose="020B0604020202020204" pitchFamily="34" charset="0"/>
                <a:cs typeface="Arial" panose="020B0604020202020204" pitchFamily="34" charset="0"/>
              </a:rPr>
              <a:t>Европа</a:t>
            </a:r>
            <a:endParaRPr lang="de-DE" sz="1600" b="1" dirty="0">
              <a:latin typeface="Arial" panose="020B0604020202020204" pitchFamily="34" charset="0"/>
              <a:cs typeface="Arial" panose="020B0604020202020204" pitchFamily="34" charset="0"/>
            </a:endParaRPr>
          </a:p>
        </p:txBody>
      </p:sp>
      <p:sp>
        <p:nvSpPr>
          <p:cNvPr id="5" name="Textfeld 4">
            <a:extLst>
              <a:ext uri="{FF2B5EF4-FFF2-40B4-BE49-F238E27FC236}">
                <a16:creationId xmlns:a16="http://schemas.microsoft.com/office/drawing/2014/main" xmlns="" id="{F4F1ED03-998E-4F2D-97D3-320BB8C48F9B}"/>
              </a:ext>
            </a:extLst>
          </p:cNvPr>
          <p:cNvSpPr txBox="1"/>
          <p:nvPr/>
        </p:nvSpPr>
        <p:spPr>
          <a:xfrm>
            <a:off x="319922" y="2708506"/>
            <a:ext cx="3212998" cy="1524007"/>
          </a:xfrm>
          <a:prstGeom prst="rect">
            <a:avLst/>
          </a:prstGeom>
          <a:noFill/>
        </p:spPr>
        <p:txBody>
          <a:bodyPr wrap="square" rtlCol="0">
            <a:spAutoFit/>
          </a:bodyPr>
          <a:lstStyle/>
          <a:p>
            <a:pPr>
              <a:lnSpc>
                <a:spcPct val="150000"/>
              </a:lnSpc>
            </a:pPr>
            <a:r>
              <a:rPr lang="ru-RU" sz="1600" dirty="0">
                <a:latin typeface="Arial" panose="020B0604020202020204" pitchFamily="34" charset="0"/>
                <a:cs typeface="Arial" panose="020B0604020202020204" pitchFamily="34" charset="0"/>
              </a:rPr>
              <a:t>Графиката показва колко различни температурни градиенти могат да бъдат на различни места.</a:t>
            </a:r>
            <a:endParaRPr lang="de-DE" sz="1600" dirty="0">
              <a:latin typeface="Arial" panose="020B0604020202020204" pitchFamily="34" charset="0"/>
              <a:cs typeface="Arial" panose="020B0604020202020204" pitchFamily="34" charset="0"/>
            </a:endParaRPr>
          </a:p>
        </p:txBody>
      </p:sp>
      <p:pic>
        <p:nvPicPr>
          <p:cNvPr id="10" name="Grafik 9"/>
          <p:cNvPicPr>
            <a:picLocks noChangeAspect="1"/>
          </p:cNvPicPr>
          <p:nvPr/>
        </p:nvPicPr>
        <p:blipFill>
          <a:blip r:embed="rId3"/>
          <a:stretch>
            <a:fillRect/>
          </a:stretch>
        </p:blipFill>
        <p:spPr>
          <a:xfrm>
            <a:off x="3532920" y="2017754"/>
            <a:ext cx="5566887" cy="3690853"/>
          </a:xfrm>
          <a:prstGeom prst="rect">
            <a:avLst/>
          </a:prstGeom>
        </p:spPr>
      </p:pic>
      <p:sp>
        <p:nvSpPr>
          <p:cNvPr id="11" name="Textfeld 10"/>
          <p:cNvSpPr txBox="1"/>
          <p:nvPr/>
        </p:nvSpPr>
        <p:spPr>
          <a:xfrm>
            <a:off x="6423447" y="4953321"/>
            <a:ext cx="2720553" cy="461665"/>
          </a:xfrm>
          <a:prstGeom prst="rect">
            <a:avLst/>
          </a:prstGeom>
          <a:noFill/>
        </p:spPr>
        <p:txBody>
          <a:bodyPr wrap="none" rtlCol="0">
            <a:spAutoFit/>
          </a:bodyPr>
          <a:lstStyle/>
          <a:p>
            <a:r>
              <a:rPr lang="bg-BG" sz="1200" dirty="0">
                <a:latin typeface="Arial" panose="020B0604020202020204" pitchFamily="34" charset="0"/>
                <a:cs typeface="Arial" panose="020B0604020202020204" pitchFamily="34" charset="0"/>
              </a:rPr>
              <a:t>Континентално дълбоко сондиране</a:t>
            </a:r>
          </a:p>
          <a:p>
            <a:r>
              <a:rPr lang="bg-BG" sz="1200" dirty="0">
                <a:latin typeface="Arial" panose="020B0604020202020204" pitchFamily="34" charset="0"/>
                <a:cs typeface="Arial" panose="020B0604020202020204" pitchFamily="34" charset="0"/>
              </a:rPr>
              <a:t> (</a:t>
            </a:r>
            <a:r>
              <a:rPr lang="de-DE" sz="1200" dirty="0" smtClean="0">
                <a:latin typeface="Arial" panose="020B0604020202020204" pitchFamily="34" charset="0"/>
                <a:cs typeface="Arial" panose="020B0604020202020204" pitchFamily="34" charset="0"/>
              </a:rPr>
              <a:t>Oberpfalz)</a:t>
            </a:r>
            <a:endParaRPr lang="de-DE" sz="1200" dirty="0">
              <a:latin typeface="Arial" panose="020B0604020202020204" pitchFamily="34" charset="0"/>
              <a:cs typeface="Arial" panose="020B0604020202020204" pitchFamily="34" charset="0"/>
            </a:endParaRPr>
          </a:p>
        </p:txBody>
      </p:sp>
      <p:sp>
        <p:nvSpPr>
          <p:cNvPr id="12" name="Textfeld 11"/>
          <p:cNvSpPr txBox="1"/>
          <p:nvPr/>
        </p:nvSpPr>
        <p:spPr>
          <a:xfrm>
            <a:off x="6673659" y="3723035"/>
            <a:ext cx="1194606" cy="646331"/>
          </a:xfrm>
          <a:prstGeom prst="rect">
            <a:avLst/>
          </a:prstGeom>
          <a:noFill/>
        </p:spPr>
        <p:txBody>
          <a:bodyPr wrap="square" rtlCol="0">
            <a:spAutoFit/>
          </a:bodyPr>
          <a:lstStyle/>
          <a:p>
            <a:r>
              <a:rPr lang="de-DE" sz="1200" dirty="0">
                <a:latin typeface="Arial" panose="020B0604020202020204" pitchFamily="34" charset="0"/>
                <a:cs typeface="Arial" panose="020B0604020202020204" pitchFamily="34" charset="0"/>
              </a:rPr>
              <a:t>Friedland</a:t>
            </a:r>
          </a:p>
          <a:p>
            <a:r>
              <a:rPr lang="de-DE" sz="1200" dirty="0" smtClean="0">
                <a:latin typeface="Arial" panose="020B0604020202020204" pitchFamily="34" charset="0"/>
                <a:cs typeface="Arial" panose="020B0604020202020204" pitchFamily="34" charset="0"/>
              </a:rPr>
              <a:t>(</a:t>
            </a:r>
            <a:r>
              <a:rPr lang="bg-BG" sz="1200" dirty="0" smtClean="0">
                <a:latin typeface="Arial" panose="020B0604020202020204" pitchFamily="34" charset="0"/>
                <a:cs typeface="Arial" panose="020B0604020202020204" pitchFamily="34" charset="0"/>
              </a:rPr>
              <a:t>Североизточна Германия)</a:t>
            </a:r>
            <a:endParaRPr lang="de-DE" sz="1200" dirty="0">
              <a:latin typeface="Arial" panose="020B0604020202020204" pitchFamily="34" charset="0"/>
              <a:cs typeface="Arial" panose="020B0604020202020204" pitchFamily="34" charset="0"/>
            </a:endParaRPr>
          </a:p>
        </p:txBody>
      </p:sp>
      <p:sp>
        <p:nvSpPr>
          <p:cNvPr id="13" name="Textfeld 12"/>
          <p:cNvSpPr txBox="1"/>
          <p:nvPr/>
        </p:nvSpPr>
        <p:spPr>
          <a:xfrm>
            <a:off x="6316363" y="3214791"/>
            <a:ext cx="2081019" cy="461665"/>
          </a:xfrm>
          <a:prstGeom prst="rect">
            <a:avLst/>
          </a:prstGeom>
          <a:noFill/>
        </p:spPr>
        <p:txBody>
          <a:bodyPr wrap="square" rtlCol="0">
            <a:spAutoFit/>
          </a:bodyPr>
          <a:lstStyle/>
          <a:p>
            <a:r>
              <a:rPr lang="de-DE" sz="1200" dirty="0" err="1">
                <a:latin typeface="Arial" panose="020B0604020202020204" pitchFamily="34" charset="0"/>
                <a:cs typeface="Arial" panose="020B0604020202020204" pitchFamily="34" charset="0"/>
              </a:rPr>
              <a:t>Soultz</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sous</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Foréts</a:t>
            </a:r>
            <a:endParaRPr lang="de-DE" sz="1200" dirty="0">
              <a:latin typeface="Arial" panose="020B0604020202020204" pitchFamily="34" charset="0"/>
              <a:cs typeface="Arial" panose="020B0604020202020204" pitchFamily="34" charset="0"/>
            </a:endParaRPr>
          </a:p>
          <a:p>
            <a:r>
              <a:rPr lang="de-DE" sz="1200" dirty="0">
                <a:latin typeface="Arial" panose="020B0604020202020204" pitchFamily="34" charset="0"/>
                <a:cs typeface="Arial" panose="020B0604020202020204" pitchFamily="34" charset="0"/>
              </a:rPr>
              <a:t> </a:t>
            </a:r>
            <a:r>
              <a:rPr lang="de-DE" sz="1200" dirty="0" smtClean="0">
                <a:latin typeface="Arial" panose="020B0604020202020204" pitchFamily="34" charset="0"/>
                <a:cs typeface="Arial" panose="020B0604020202020204" pitchFamily="34" charset="0"/>
              </a:rPr>
              <a:t>(</a:t>
            </a:r>
            <a:r>
              <a:rPr lang="bg-BG" sz="1200" dirty="0" smtClean="0">
                <a:latin typeface="Arial" panose="020B0604020202020204" pitchFamily="34" charset="0"/>
                <a:cs typeface="Arial" panose="020B0604020202020204" pitchFamily="34" charset="0"/>
              </a:rPr>
              <a:t>Франция</a:t>
            </a:r>
            <a:r>
              <a:rPr lang="de-DE" sz="1200" dirty="0" smtClean="0">
                <a:latin typeface="Arial" panose="020B0604020202020204" pitchFamily="34" charset="0"/>
                <a:cs typeface="Arial" panose="020B0604020202020204" pitchFamily="34" charset="0"/>
              </a:rPr>
              <a:t>)</a:t>
            </a:r>
            <a:endParaRPr lang="de-DE" sz="1200" dirty="0">
              <a:latin typeface="Arial" panose="020B0604020202020204" pitchFamily="34" charset="0"/>
              <a:cs typeface="Arial" panose="020B0604020202020204" pitchFamily="34" charset="0"/>
            </a:endParaRPr>
          </a:p>
        </p:txBody>
      </p:sp>
      <p:sp>
        <p:nvSpPr>
          <p:cNvPr id="14" name="Textfeld 13"/>
          <p:cNvSpPr txBox="1"/>
          <p:nvPr/>
        </p:nvSpPr>
        <p:spPr>
          <a:xfrm>
            <a:off x="8315753" y="3632345"/>
            <a:ext cx="864339" cy="461665"/>
          </a:xfrm>
          <a:prstGeom prst="rect">
            <a:avLst/>
          </a:prstGeom>
          <a:noFill/>
        </p:spPr>
        <p:txBody>
          <a:bodyPr wrap="none" rtlCol="0">
            <a:spAutoFit/>
          </a:bodyPr>
          <a:lstStyle/>
          <a:p>
            <a:r>
              <a:rPr lang="de-DE" sz="1200" dirty="0" err="1">
                <a:latin typeface="Arial" panose="020B0604020202020204" pitchFamily="34" charset="0"/>
                <a:cs typeface="Arial" panose="020B0604020202020204" pitchFamily="34" charset="0"/>
              </a:rPr>
              <a:t>Larderello</a:t>
            </a:r>
            <a:endParaRPr lang="de-DE" sz="1200" dirty="0">
              <a:latin typeface="Arial" panose="020B0604020202020204" pitchFamily="34" charset="0"/>
              <a:cs typeface="Arial" panose="020B0604020202020204" pitchFamily="34" charset="0"/>
            </a:endParaRPr>
          </a:p>
          <a:p>
            <a:r>
              <a:rPr lang="de-DE" sz="1200" dirty="0" smtClean="0">
                <a:latin typeface="Arial" panose="020B0604020202020204" pitchFamily="34" charset="0"/>
                <a:cs typeface="Arial" panose="020B0604020202020204" pitchFamily="34" charset="0"/>
              </a:rPr>
              <a:t>(</a:t>
            </a:r>
            <a:r>
              <a:rPr lang="bg-BG" sz="1200" dirty="0" smtClean="0">
                <a:latin typeface="Arial" panose="020B0604020202020204" pitchFamily="34" charset="0"/>
                <a:cs typeface="Arial" panose="020B0604020202020204" pitchFamily="34" charset="0"/>
              </a:rPr>
              <a:t>Италия</a:t>
            </a:r>
            <a:r>
              <a:rPr lang="de-DE" sz="1200" dirty="0" smtClean="0">
                <a:latin typeface="Arial" panose="020B0604020202020204" pitchFamily="34" charset="0"/>
                <a:cs typeface="Arial" panose="020B0604020202020204" pitchFamily="34" charset="0"/>
              </a:rPr>
              <a:t>)</a:t>
            </a: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23968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bg-BG" dirty="0">
                <a:latin typeface="Arial" panose="020B0604020202020204" pitchFamily="34" charset="0"/>
                <a:cs typeface="Arial" panose="020B0604020202020204" pitchFamily="34" charset="0"/>
              </a:rPr>
              <a:t>Геотермална енергия и </a:t>
            </a:r>
            <a:r>
              <a:rPr lang="bg-BG" dirty="0" smtClean="0">
                <a:latin typeface="Arial" panose="020B0604020202020204" pitchFamily="34" charset="0"/>
                <a:cs typeface="Arial" panose="020B0604020202020204" pitchFamily="34" charset="0"/>
              </a:rPr>
              <a:t>геология</a:t>
            </a:r>
            <a:endParaRPr lang="de-DE" dirty="0">
              <a:latin typeface="Arial" panose="020B0604020202020204" pitchFamily="34" charset="0"/>
              <a:cs typeface="Arial" panose="020B0604020202020204" pitchFamily="34" charset="0"/>
            </a:endParaRPr>
          </a:p>
        </p:txBody>
      </p:sp>
      <p:sp>
        <p:nvSpPr>
          <p:cNvPr id="6" name="Inhaltsplatzhalter 5">
            <a:extLst>
              <a:ext uri="{FF2B5EF4-FFF2-40B4-BE49-F238E27FC236}">
                <a16:creationId xmlns:a16="http://schemas.microsoft.com/office/drawing/2014/main" xmlns="" id="{4660A4DB-2AED-4DD4-AD49-3CB1F529176C}"/>
              </a:ext>
            </a:extLst>
          </p:cNvPr>
          <p:cNvSpPr>
            <a:spLocks noGrp="1"/>
          </p:cNvSpPr>
          <p:nvPr>
            <p:ph idx="1"/>
          </p:nvPr>
        </p:nvSpPr>
        <p:spPr/>
        <p:txBody>
          <a:bodyPr>
            <a:normAutofit/>
          </a:bodyPr>
          <a:lstStyle/>
          <a:p>
            <a:pPr marL="0" indent="0">
              <a:lnSpc>
                <a:spcPct val="150000"/>
              </a:lnSpc>
              <a:buNone/>
            </a:pPr>
            <a:r>
              <a:rPr lang="ru-RU" sz="1600" dirty="0">
                <a:latin typeface="Arial" panose="020B0604020202020204" pitchFamily="34" charset="0"/>
                <a:cs typeface="Arial" panose="020B0604020202020204" pitchFamily="34" charset="0"/>
              </a:rPr>
              <a:t>За да можете да използвате геотермалната енергия и да инсталирате подходяща система, първо трябва да се справите с геоложките условия на съответното местоположение. За това е необходимо да се запознаете с основите на геологията.</a:t>
            </a:r>
          </a:p>
          <a:p>
            <a:pPr marL="0" indent="0">
              <a:lnSpc>
                <a:spcPct val="150000"/>
              </a:lnSpc>
              <a:buNone/>
            </a:pPr>
            <a:r>
              <a:rPr lang="ru-RU" sz="1600" dirty="0">
                <a:latin typeface="Arial" panose="020B0604020202020204" pitchFamily="34" charset="0"/>
                <a:cs typeface="Arial" panose="020B0604020202020204" pitchFamily="34" charset="0"/>
              </a:rPr>
              <a:t>Те са илюстрирани в следния </a:t>
            </a:r>
            <a:r>
              <a:rPr lang="ru-RU" sz="1600" dirty="0" smtClean="0">
                <a:latin typeface="Arial" panose="020B0604020202020204" pitchFamily="34" charset="0"/>
                <a:cs typeface="Arial" panose="020B0604020202020204" pitchFamily="34" charset="0"/>
              </a:rPr>
              <a:t>раздел:</a:t>
            </a:r>
            <a:r>
              <a:rPr lang="en-US" sz="1600" dirty="0" smtClean="0">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57852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5BCC735-2741-4082-8708-93CBA2256683}"/>
              </a:ext>
            </a:extLst>
          </p:cNvPr>
          <p:cNvSpPr>
            <a:spLocks noGrp="1"/>
          </p:cNvSpPr>
          <p:nvPr>
            <p:ph type="title"/>
          </p:nvPr>
        </p:nvSpPr>
        <p:spPr/>
        <p:txBody>
          <a:bodyPr/>
          <a:lstStyle/>
          <a:p>
            <a:r>
              <a:rPr lang="bg-BG" dirty="0">
                <a:latin typeface="Arial" panose="020B0604020202020204" pitchFamily="34" charset="0"/>
                <a:cs typeface="Arial" panose="020B0604020202020204" pitchFamily="34" charset="0"/>
              </a:rPr>
              <a:t>Геоложки основи- Минерали</a:t>
            </a: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xmlns="" id="{78BE2C5C-3D61-4B1E-ACE4-DBA6A36675F9}"/>
              </a:ext>
            </a:extLst>
          </p:cNvPr>
          <p:cNvSpPr>
            <a:spLocks noGrp="1"/>
          </p:cNvSpPr>
          <p:nvPr>
            <p:ph idx="1"/>
          </p:nvPr>
        </p:nvSpPr>
        <p:spPr>
          <a:xfrm>
            <a:off x="457200" y="1600200"/>
            <a:ext cx="8229600" cy="4251959"/>
          </a:xfrm>
        </p:spPr>
        <p:txBody>
          <a:bodyPr>
            <a:normAutofit/>
          </a:bodyPr>
          <a:lstStyle/>
          <a:p>
            <a:pPr marL="0" indent="0">
              <a:lnSpc>
                <a:spcPct val="150000"/>
              </a:lnSpc>
              <a:buNone/>
            </a:pPr>
            <a:r>
              <a:rPr lang="ru-RU" sz="1600" b="1" dirty="0">
                <a:latin typeface="Arial" panose="020B0604020202020204" pitchFamily="34" charset="0"/>
                <a:cs typeface="Arial" panose="020B0604020202020204" pitchFamily="34" charset="0"/>
              </a:rPr>
              <a:t>Какво представляват минералите?</a:t>
            </a:r>
          </a:p>
          <a:p>
            <a:pPr marL="0" indent="0">
              <a:lnSpc>
                <a:spcPct val="150000"/>
              </a:lnSpc>
              <a:buNone/>
            </a:pPr>
            <a:r>
              <a:rPr lang="ru-RU" sz="1600" dirty="0">
                <a:latin typeface="Arial" panose="020B0604020202020204" pitchFamily="34" charset="0"/>
                <a:cs typeface="Arial" panose="020B0604020202020204" pitchFamily="34" charset="0"/>
              </a:rPr>
              <a:t>Минералите са градивните елементи на скалите.</a:t>
            </a:r>
          </a:p>
          <a:p>
            <a:pPr marL="0" indent="0">
              <a:lnSpc>
                <a:spcPct val="150000"/>
              </a:lnSpc>
              <a:buNone/>
            </a:pPr>
            <a:r>
              <a:rPr lang="ru-RU" sz="1600" dirty="0">
                <a:latin typeface="Arial" panose="020B0604020202020204" pitchFamily="34" charset="0"/>
                <a:cs typeface="Arial" panose="020B0604020202020204" pitchFamily="34" charset="0"/>
              </a:rPr>
              <a:t>По дефиниция минералът е хомогенно, кристално, обикновено неорганично твърдо вещество с определен химичен състав.</a:t>
            </a:r>
          </a:p>
          <a:p>
            <a:pPr marL="0" indent="0">
              <a:lnSpc>
                <a:spcPct val="150000"/>
              </a:lnSpc>
              <a:buNone/>
            </a:pPr>
            <a:r>
              <a:rPr lang="ru-RU" sz="1600" dirty="0">
                <a:latin typeface="Arial" panose="020B0604020202020204" pitchFamily="34" charset="0"/>
                <a:cs typeface="Arial" panose="020B0604020202020204" pitchFamily="34" charset="0"/>
              </a:rPr>
              <a:t>Минералите са разделени на следните подгрупи според техните химични свойства:</a:t>
            </a:r>
          </a:p>
          <a:p>
            <a:pPr marL="0" indent="0">
              <a:lnSpc>
                <a:spcPct val="150000"/>
              </a:lnSpc>
              <a:buNone/>
            </a:pPr>
            <a:r>
              <a:rPr lang="ru-RU" sz="1600" dirty="0" smtClean="0">
                <a:latin typeface="Arial" panose="020B0604020202020204" pitchFamily="34" charset="0"/>
                <a:cs typeface="Arial" panose="020B0604020202020204" pitchFamily="34" charset="0"/>
              </a:rPr>
              <a:t>- силикати</a:t>
            </a: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 карбонати</a:t>
            </a: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 оксиди</a:t>
            </a: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 сулфиди</a:t>
            </a: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 сулфати</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865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bg-BG" dirty="0">
                <a:latin typeface="Arial" panose="020B0604020202020204" pitchFamily="34" charset="0"/>
                <a:cs typeface="Arial" panose="020B0604020202020204" pitchFamily="34" charset="0"/>
              </a:rPr>
              <a:t>Цели на </a:t>
            </a:r>
            <a:r>
              <a:rPr lang="bg-BG" dirty="0" smtClean="0">
                <a:latin typeface="Arial" panose="020B0604020202020204" pitchFamily="34" charset="0"/>
                <a:cs typeface="Arial" panose="020B0604020202020204" pitchFamily="34" charset="0"/>
              </a:rPr>
              <a:t>модула</a:t>
            </a:r>
            <a:endParaRPr lang="el-GR" dirty="0">
              <a:latin typeface="Arial" panose="020B0604020202020204" pitchFamily="34" charset="0"/>
              <a:cs typeface="Arial" panose="020B0604020202020204" pitchFamily="34" charset="0"/>
            </a:endParaRPr>
          </a:p>
        </p:txBody>
      </p:sp>
      <p:sp>
        <p:nvSpPr>
          <p:cNvPr id="9" name="Content Placeholder 8"/>
          <p:cNvSpPr>
            <a:spLocks noGrp="1"/>
          </p:cNvSpPr>
          <p:nvPr>
            <p:ph idx="1"/>
          </p:nvPr>
        </p:nvSpPr>
        <p:spPr/>
        <p:txBody>
          <a:bodyPr>
            <a:normAutofit/>
          </a:bodyPr>
          <a:lstStyle/>
          <a:p>
            <a:pPr marL="0" indent="0">
              <a:lnSpc>
                <a:spcPct val="150000"/>
              </a:lnSpc>
              <a:buNone/>
            </a:pPr>
            <a:r>
              <a:rPr lang="ru-RU" sz="1600" dirty="0">
                <a:latin typeface="Arial" panose="020B0604020202020204" pitchFamily="34" charset="0"/>
                <a:cs typeface="Arial" panose="020B0604020202020204" pitchFamily="34" charset="0"/>
              </a:rPr>
              <a:t>Добре дошли в модула: "Геоложки принципи и обмен на земна топлина".</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След завършване на този модул ще имате следните компетенции:</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en-US" sz="1600" dirty="0" smtClean="0">
                <a:latin typeface="Arial" panose="020B0604020202020204" pitchFamily="34" charset="0"/>
                <a:cs typeface="Arial" panose="020B0604020202020204" pitchFamily="34" charset="0"/>
              </a:rPr>
              <a:t>1</a:t>
            </a:r>
            <a:r>
              <a:rPr lang="bg-BG" sz="1600" dirty="0" smtClean="0">
                <a:latin typeface="Arial" panose="020B0604020202020204" pitchFamily="34" charset="0"/>
                <a:cs typeface="Arial" panose="020B0604020202020204" pitchFamily="34" charset="0"/>
              </a:rPr>
              <a:t>. Да з</a:t>
            </a:r>
            <a:r>
              <a:rPr lang="ru-RU" sz="1600" dirty="0" smtClean="0">
                <a:latin typeface="Arial" panose="020B0604020202020204" pitchFamily="34" charset="0"/>
                <a:cs typeface="Arial" panose="020B0604020202020204" pitchFamily="34" charset="0"/>
              </a:rPr>
              <a:t>наете </a:t>
            </a:r>
            <a:r>
              <a:rPr lang="ru-RU" sz="1600" dirty="0">
                <a:latin typeface="Arial" panose="020B0604020202020204" pitchFamily="34" charset="0"/>
                <a:cs typeface="Arial" panose="020B0604020202020204" pitchFamily="34" charset="0"/>
              </a:rPr>
              <a:t>най-важните определения на геологията</a:t>
            </a:r>
          </a:p>
          <a:p>
            <a:pPr marL="0" indent="0">
              <a:lnSpc>
                <a:spcPct val="150000"/>
              </a:lnSpc>
              <a:buNone/>
            </a:pPr>
            <a:r>
              <a:rPr lang="ru-RU" sz="1600" dirty="0" smtClean="0">
                <a:latin typeface="Arial" panose="020B0604020202020204" pitchFamily="34" charset="0"/>
                <a:cs typeface="Arial" panose="020B0604020202020204" pitchFamily="34" charset="0"/>
              </a:rPr>
              <a:t>2. Да </a:t>
            </a:r>
            <a:r>
              <a:rPr lang="ru-RU" sz="1600" dirty="0">
                <a:latin typeface="Arial" panose="020B0604020202020204" pitchFamily="34" charset="0"/>
                <a:cs typeface="Arial" panose="020B0604020202020204" pitchFamily="34" charset="0"/>
              </a:rPr>
              <a:t>разбирате геоложки и геотермални основи</a:t>
            </a:r>
          </a:p>
          <a:p>
            <a:pPr marL="0" indent="0">
              <a:lnSpc>
                <a:spcPct val="150000"/>
              </a:lnSpc>
              <a:buNone/>
            </a:pPr>
            <a:r>
              <a:rPr lang="ru-RU" sz="1600" dirty="0" smtClean="0">
                <a:latin typeface="Arial" panose="020B0604020202020204" pitchFamily="34" charset="0"/>
                <a:cs typeface="Arial" panose="020B0604020202020204" pitchFamily="34" charset="0"/>
              </a:rPr>
              <a:t>3. Да знаете </a:t>
            </a:r>
            <a:r>
              <a:rPr lang="ru-RU" sz="1600" dirty="0">
                <a:latin typeface="Arial" panose="020B0604020202020204" pitchFamily="34" charset="0"/>
                <a:cs typeface="Arial" panose="020B0604020202020204" pitchFamily="34" charset="0"/>
              </a:rPr>
              <a:t>най-важните видове скали и техните свойства</a:t>
            </a:r>
          </a:p>
          <a:p>
            <a:pPr marL="0" indent="0">
              <a:lnSpc>
                <a:spcPct val="150000"/>
              </a:lnSpc>
              <a:buNone/>
            </a:pPr>
            <a:r>
              <a:rPr lang="ru-RU" sz="1600" dirty="0" smtClean="0">
                <a:latin typeface="Arial" panose="020B0604020202020204" pitchFamily="34" charset="0"/>
                <a:cs typeface="Arial" panose="020B0604020202020204" pitchFamily="34" charset="0"/>
              </a:rPr>
              <a:t>4. Да можете </a:t>
            </a:r>
            <a:r>
              <a:rPr lang="ru-RU" sz="1600" dirty="0">
                <a:latin typeface="Arial" panose="020B0604020202020204" pitchFamily="34" charset="0"/>
                <a:cs typeface="Arial" panose="020B0604020202020204" pitchFamily="34" charset="0"/>
              </a:rPr>
              <a:t>да извършите проучване на обекта и да идентифицирате потенциални рискове от геотермална енергия в близост до повърхността</a:t>
            </a:r>
            <a:r>
              <a:rPr lang="ru-RU" sz="1600" dirty="0" smtClean="0">
                <a:latin typeface="Arial" panose="020B0604020202020204" pitchFamily="34" charset="0"/>
                <a:cs typeface="Arial" panose="020B0604020202020204" pitchFamily="34" charset="0"/>
              </a:rPr>
              <a:t>.</a:t>
            </a:r>
            <a:endParaRPr lang="en-US" sz="1600" dirty="0" smtClean="0">
              <a:latin typeface="Arial" panose="020B0604020202020204" pitchFamily="34" charset="0"/>
              <a:cs typeface="Arial" panose="020B0604020202020204" pitchFamily="34" charset="0"/>
            </a:endParaRPr>
          </a:p>
          <a:p>
            <a:pPr marL="0" indent="0">
              <a:buNone/>
            </a:pPr>
            <a:endParaRPr lang="el-GR" sz="1600" dirty="0"/>
          </a:p>
          <a:p>
            <a:pPr>
              <a:buFont typeface="+mj-lt"/>
              <a:buAutoNum type="arabicPeriod"/>
            </a:pPr>
            <a:endParaRPr lang="en-US" sz="1600" dirty="0"/>
          </a:p>
          <a:p>
            <a:pPr marL="0" indent="0">
              <a:buNone/>
            </a:pPr>
            <a:endParaRPr lang="el-GR" dirty="0"/>
          </a:p>
        </p:txBody>
      </p:sp>
    </p:spTree>
    <p:extLst>
      <p:ext uri="{BB962C8B-B14F-4D97-AF65-F5344CB8AC3E}">
        <p14:creationId xmlns:p14="http://schemas.microsoft.com/office/powerpoint/2010/main" val="2651264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a:latin typeface="Arial" panose="020B0604020202020204" pitchFamily="34" charset="0"/>
                <a:cs typeface="Arial" panose="020B0604020202020204" pitchFamily="34" charset="0"/>
              </a:rPr>
              <a:t>Геоложки </a:t>
            </a:r>
            <a:r>
              <a:rPr lang="bg-BG" dirty="0" smtClean="0">
                <a:latin typeface="Arial" panose="020B0604020202020204" pitchFamily="34" charset="0"/>
                <a:cs typeface="Arial" panose="020B0604020202020204" pitchFamily="34" charset="0"/>
              </a:rPr>
              <a:t>основи</a:t>
            </a:r>
            <a:r>
              <a:rPr lang="de-DE" dirty="0">
                <a:latin typeface="Arial" panose="020B0604020202020204" pitchFamily="34" charset="0"/>
                <a:cs typeface="Arial" panose="020B0604020202020204" pitchFamily="34" charset="0"/>
              </a:rPr>
              <a:t/>
            </a:r>
            <a:br>
              <a:rPr lang="de-DE" dirty="0">
                <a:latin typeface="Arial" panose="020B0604020202020204" pitchFamily="34" charset="0"/>
                <a:cs typeface="Arial" panose="020B0604020202020204" pitchFamily="34" charset="0"/>
              </a:rPr>
            </a:br>
            <a:r>
              <a:rPr lang="de-DE" dirty="0">
                <a:latin typeface="Arial" panose="020B0604020202020204" pitchFamily="34" charset="0"/>
                <a:cs typeface="Arial" panose="020B0604020202020204" pitchFamily="34" charset="0"/>
              </a:rPr>
              <a:t>- </a:t>
            </a:r>
            <a:r>
              <a:rPr lang="bg-BG" dirty="0" smtClean="0">
                <a:latin typeface="Arial" panose="020B0604020202020204" pitchFamily="34" charset="0"/>
                <a:cs typeface="Arial" panose="020B0604020202020204" pitchFamily="34" charset="0"/>
              </a:rPr>
              <a:t>Силикати</a:t>
            </a:r>
            <a:endParaRPr lang="el-GR"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199" y="1423358"/>
            <a:ext cx="8591910" cy="4934310"/>
          </a:xfrm>
        </p:spPr>
        <p:txBody>
          <a:bodyPr>
            <a:normAutofit/>
          </a:bodyPr>
          <a:lstStyle/>
          <a:p>
            <a:pPr marL="0" indent="0">
              <a:lnSpc>
                <a:spcPct val="150000"/>
              </a:lnSpc>
              <a:buNone/>
            </a:pPr>
            <a:r>
              <a:rPr lang="ru-RU" sz="1600" b="1" dirty="0" smtClean="0">
                <a:latin typeface="Arial" panose="020B0604020202020204" pitchFamily="34" charset="0"/>
                <a:cs typeface="Arial" panose="020B0604020202020204" pitchFamily="34" charset="0"/>
              </a:rPr>
              <a:t>Силикатите</a:t>
            </a:r>
            <a:endParaRPr lang="ru-RU" sz="1600" b="1"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Силикатите са основната група скалнообразуващи минерали.</a:t>
            </a:r>
          </a:p>
          <a:p>
            <a:pPr marL="0" indent="0">
              <a:lnSpc>
                <a:spcPct val="150000"/>
              </a:lnSpc>
              <a:buNone/>
            </a:pPr>
            <a:r>
              <a:rPr lang="ru-RU" sz="1600" dirty="0">
                <a:latin typeface="Arial" panose="020B0604020202020204" pitchFamily="34" charset="0"/>
                <a:cs typeface="Arial" panose="020B0604020202020204" pitchFamily="34" charset="0"/>
              </a:rPr>
              <a:t>Те се състоят от двата най-често срещани елемента на земната кора: кислород (О) и силиций (Si). Тези елементи образуват тетраедрите SiO4, които образуват силикатите в различни конфигурации:</a:t>
            </a:r>
          </a:p>
          <a:p>
            <a:pPr marL="0" indent="0">
              <a:lnSpc>
                <a:spcPct val="150000"/>
              </a:lnSpc>
              <a:buNone/>
            </a:pPr>
            <a:r>
              <a:rPr lang="ru-RU" sz="1600" dirty="0" smtClean="0">
                <a:latin typeface="Arial" panose="020B0604020202020204" pitchFamily="34" charset="0"/>
                <a:cs typeface="Arial" panose="020B0604020202020204" pitchFamily="34" charset="0"/>
              </a:rPr>
              <a:t>- островни </a:t>
            </a:r>
            <a:r>
              <a:rPr lang="ru-RU" sz="1600" dirty="0">
                <a:latin typeface="Arial" panose="020B0604020202020204" pitchFamily="34" charset="0"/>
                <a:cs typeface="Arial" panose="020B0604020202020204" pitchFamily="34" charset="0"/>
              </a:rPr>
              <a:t>силикати</a:t>
            </a:r>
          </a:p>
          <a:p>
            <a:pPr marL="0" indent="0">
              <a:lnSpc>
                <a:spcPct val="150000"/>
              </a:lnSpc>
              <a:buNone/>
            </a:pPr>
            <a:r>
              <a:rPr lang="ru-RU" sz="1600" dirty="0" smtClean="0">
                <a:latin typeface="Arial" panose="020B0604020202020204" pitchFamily="34" charset="0"/>
                <a:cs typeface="Arial" panose="020B0604020202020204" pitchFamily="34" charset="0"/>
              </a:rPr>
              <a:t>- групови </a:t>
            </a:r>
            <a:r>
              <a:rPr lang="ru-RU" sz="1600" dirty="0">
                <a:latin typeface="Arial" panose="020B0604020202020204" pitchFamily="34" charset="0"/>
                <a:cs typeface="Arial" panose="020B0604020202020204" pitchFamily="34" charset="0"/>
              </a:rPr>
              <a:t>силикати</a:t>
            </a:r>
          </a:p>
          <a:p>
            <a:pPr marL="0" indent="0">
              <a:lnSpc>
                <a:spcPct val="150000"/>
              </a:lnSpc>
              <a:buNone/>
            </a:pPr>
            <a:r>
              <a:rPr lang="ru-RU" sz="1600" dirty="0" smtClean="0">
                <a:latin typeface="Arial" panose="020B0604020202020204" pitchFamily="34" charset="0"/>
                <a:cs typeface="Arial" panose="020B0604020202020204" pitchFamily="34" charset="0"/>
              </a:rPr>
              <a:t>- пръстенови </a:t>
            </a:r>
            <a:r>
              <a:rPr lang="ru-RU" sz="1600" dirty="0">
                <a:latin typeface="Arial" panose="020B0604020202020204" pitchFamily="34" charset="0"/>
                <a:cs typeface="Arial" panose="020B0604020202020204" pitchFamily="34" charset="0"/>
              </a:rPr>
              <a:t>силикати</a:t>
            </a:r>
          </a:p>
          <a:p>
            <a:pPr marL="0" indent="0">
              <a:lnSpc>
                <a:spcPct val="150000"/>
              </a:lnSpc>
              <a:buNone/>
            </a:pPr>
            <a:r>
              <a:rPr lang="ru-RU" sz="1600" dirty="0" smtClean="0">
                <a:latin typeface="Arial" panose="020B0604020202020204" pitchFamily="34" charset="0"/>
                <a:cs typeface="Arial" panose="020B0604020202020204" pitchFamily="34" charset="0"/>
              </a:rPr>
              <a:t>- верижни </a:t>
            </a:r>
            <a:r>
              <a:rPr lang="ru-RU" sz="1600" dirty="0">
                <a:latin typeface="Arial" panose="020B0604020202020204" pitchFamily="34" charset="0"/>
                <a:cs typeface="Arial" panose="020B0604020202020204" pitchFamily="34" charset="0"/>
              </a:rPr>
              <a:t>и лентови силикати</a:t>
            </a:r>
          </a:p>
          <a:p>
            <a:pPr marL="0" indent="0">
              <a:lnSpc>
                <a:spcPct val="150000"/>
              </a:lnSpc>
              <a:buNone/>
            </a:pPr>
            <a:r>
              <a:rPr lang="ru-RU" sz="1600" dirty="0" smtClean="0">
                <a:latin typeface="Arial" panose="020B0604020202020204" pitchFamily="34" charset="0"/>
                <a:cs typeface="Arial" panose="020B0604020202020204" pitchFamily="34" charset="0"/>
              </a:rPr>
              <a:t>- филосиликати</a:t>
            </a: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 скелета силикати</a:t>
            </a:r>
          </a:p>
        </p:txBody>
      </p:sp>
    </p:spTree>
    <p:extLst>
      <p:ext uri="{BB962C8B-B14F-4D97-AF65-F5344CB8AC3E}">
        <p14:creationId xmlns:p14="http://schemas.microsoft.com/office/powerpoint/2010/main" val="35176883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nSpc>
                <a:spcPct val="150000"/>
              </a:lnSpc>
            </a:pPr>
            <a:r>
              <a:rPr lang="bg-BG" dirty="0" smtClean="0">
                <a:latin typeface="Arial" panose="020B0604020202020204" pitchFamily="34" charset="0"/>
                <a:cs typeface="Arial" panose="020B0604020202020204" pitchFamily="34" charset="0"/>
              </a:rPr>
              <a:t>Силикати</a:t>
            </a:r>
            <a:endParaRPr lang="en-US"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457200" y="1388854"/>
            <a:ext cx="8229600" cy="4737310"/>
          </a:xfrm>
        </p:spPr>
        <p:txBody>
          <a:bodyPr>
            <a:normAutofit/>
          </a:bodyPr>
          <a:lstStyle/>
          <a:p>
            <a:pPr marL="0" indent="0">
              <a:lnSpc>
                <a:spcPct val="150000"/>
              </a:lnSpc>
              <a:buNone/>
            </a:pPr>
            <a:r>
              <a:rPr lang="bg-BG" sz="1600" b="1" dirty="0" smtClean="0">
                <a:latin typeface="Arial" panose="020B0604020202020204" pitchFamily="34" charset="0"/>
                <a:cs typeface="Arial" panose="020B0604020202020204" pitchFamily="34" charset="0"/>
              </a:rPr>
              <a:t>Фелдшпатите</a:t>
            </a:r>
            <a:r>
              <a:rPr lang="de-DE" sz="1600" b="1" dirty="0" smtClean="0">
                <a:latin typeface="Arial" panose="020B0604020202020204" pitchFamily="34" charset="0"/>
                <a:cs typeface="Arial" panose="020B0604020202020204" pitchFamily="34" charset="0"/>
              </a:rPr>
              <a:t> </a:t>
            </a:r>
            <a:r>
              <a:rPr lang="de-DE" sz="1600" b="1" dirty="0">
                <a:latin typeface="Arial" panose="020B0604020202020204" pitchFamily="34" charset="0"/>
                <a:cs typeface="Arial" panose="020B0604020202020204" pitchFamily="34" charset="0"/>
              </a:rPr>
              <a:t>(K,Na,Ca) [AlSi3O8]</a:t>
            </a:r>
          </a:p>
          <a:p>
            <a:pPr>
              <a:lnSpc>
                <a:spcPct val="150000"/>
              </a:lnSpc>
            </a:pPr>
            <a:r>
              <a:rPr lang="ru-RU" sz="1600" dirty="0">
                <a:latin typeface="Arial" panose="020B0604020202020204" pitchFamily="34" charset="0"/>
                <a:cs typeface="Arial" panose="020B0604020202020204" pitchFamily="34" charset="0"/>
              </a:rPr>
              <a:t>Включва калиев фелдшпат и плагиоклаза</a:t>
            </a:r>
          </a:p>
          <a:p>
            <a:pPr>
              <a:lnSpc>
                <a:spcPct val="150000"/>
              </a:lnSpc>
            </a:pPr>
            <a:r>
              <a:rPr lang="ru-RU" sz="1600" dirty="0">
                <a:latin typeface="Arial" panose="020B0604020202020204" pitchFamily="34" charset="0"/>
                <a:cs typeface="Arial" panose="020B0604020202020204" pitchFamily="34" charset="0"/>
              </a:rPr>
              <a:t>Най-важните скалообразуващи минерали на земната кора</a:t>
            </a:r>
          </a:p>
          <a:p>
            <a:pPr>
              <a:lnSpc>
                <a:spcPct val="150000"/>
              </a:lnSpc>
            </a:pPr>
            <a:r>
              <a:rPr lang="ru-RU" sz="1600" dirty="0">
                <a:latin typeface="Arial" panose="020B0604020202020204" pitchFamily="34" charset="0"/>
                <a:cs typeface="Arial" panose="020B0604020202020204" pitchFamily="34" charset="0"/>
              </a:rPr>
              <a:t>Скелета на скелета</a:t>
            </a:r>
          </a:p>
          <a:p>
            <a:pPr>
              <a:lnSpc>
                <a:spcPct val="150000"/>
              </a:lnSpc>
            </a:pPr>
            <a:r>
              <a:rPr lang="ru-RU" sz="1600" dirty="0">
                <a:latin typeface="Arial" panose="020B0604020202020204" pitchFamily="34" charset="0"/>
                <a:cs typeface="Arial" panose="020B0604020202020204" pitchFamily="34" charset="0"/>
              </a:rPr>
              <a:t>Поява в (магматити, метаморфити, рядко в утайки)</a:t>
            </a:r>
          </a:p>
          <a:p>
            <a:pPr>
              <a:lnSpc>
                <a:spcPct val="150000"/>
              </a:lnSpc>
            </a:pPr>
            <a:r>
              <a:rPr lang="ru-RU" sz="1600" dirty="0">
                <a:latin typeface="Arial" panose="020B0604020202020204" pitchFamily="34" charset="0"/>
                <a:cs typeface="Arial" panose="020B0604020202020204" pitchFamily="34" charset="0"/>
              </a:rPr>
              <a:t>Чувствителен към атмосферни </a:t>
            </a:r>
            <a:r>
              <a:rPr lang="ru-RU" sz="1600" dirty="0" smtClean="0">
                <a:latin typeface="Arial" panose="020B0604020202020204" pitchFamily="34" charset="0"/>
                <a:cs typeface="Arial" panose="020B0604020202020204" pitchFamily="34" charset="0"/>
              </a:rPr>
              <a:t>влияния</a:t>
            </a:r>
            <a:endParaRPr lang="de-DE" sz="1600" dirty="0">
              <a:latin typeface="Arial" panose="020B0604020202020204" pitchFamily="34" charset="0"/>
              <a:cs typeface="Arial" panose="020B0604020202020204" pitchFamily="34" charset="0"/>
            </a:endParaRPr>
          </a:p>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buNone/>
            </a:pPr>
            <a:endParaRPr lang="de-DE" sz="1600" b="1" dirty="0">
              <a:latin typeface="Arial" panose="020B0604020202020204" pitchFamily="34" charset="0"/>
              <a:cs typeface="Arial" panose="020B0604020202020204" pitchFamily="34" charset="0"/>
            </a:endParaRPr>
          </a:p>
        </p:txBody>
      </p:sp>
      <p:pic>
        <p:nvPicPr>
          <p:cNvPr id="8" name="Grafik 7">
            <a:extLst>
              <a:ext uri="{FF2B5EF4-FFF2-40B4-BE49-F238E27FC236}">
                <a16:creationId xmlns:a16="http://schemas.microsoft.com/office/drawing/2014/main" xmlns="" id="{670D4F84-1BE1-4E4A-95DF-C633D3DEBE4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237" t="16401" r="13421" b="26492"/>
          <a:stretch/>
        </p:blipFill>
        <p:spPr>
          <a:xfrm>
            <a:off x="152433" y="4355432"/>
            <a:ext cx="3073457" cy="1770732"/>
          </a:xfrm>
          <a:prstGeom prst="rect">
            <a:avLst/>
          </a:prstGeom>
        </p:spPr>
      </p:pic>
      <p:pic>
        <p:nvPicPr>
          <p:cNvPr id="10" name="Grafik 9">
            <a:extLst>
              <a:ext uri="{FF2B5EF4-FFF2-40B4-BE49-F238E27FC236}">
                <a16:creationId xmlns:a16="http://schemas.microsoft.com/office/drawing/2014/main" xmlns="" id="{9CF8814A-1EF7-4292-B86A-FCEEFDA6994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316" t="7895" r="10263" b="16667"/>
          <a:stretch/>
        </p:blipFill>
        <p:spPr>
          <a:xfrm>
            <a:off x="3422992" y="4314115"/>
            <a:ext cx="2454317" cy="1770732"/>
          </a:xfrm>
          <a:prstGeom prst="rect">
            <a:avLst/>
          </a:prstGeom>
        </p:spPr>
      </p:pic>
      <p:pic>
        <p:nvPicPr>
          <p:cNvPr id="12" name="Grafik 11">
            <a:extLst>
              <a:ext uri="{FF2B5EF4-FFF2-40B4-BE49-F238E27FC236}">
                <a16:creationId xmlns:a16="http://schemas.microsoft.com/office/drawing/2014/main" xmlns="" id="{23FD77E5-A212-4639-9FE3-EAC3A8DE3D1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888" t="20251" r="12763" b="20251"/>
          <a:stretch/>
        </p:blipFill>
        <p:spPr>
          <a:xfrm>
            <a:off x="6064046" y="4314115"/>
            <a:ext cx="2910688" cy="1770732"/>
          </a:xfrm>
          <a:prstGeom prst="rect">
            <a:avLst/>
          </a:prstGeom>
        </p:spPr>
      </p:pic>
      <p:pic>
        <p:nvPicPr>
          <p:cNvPr id="14" name="Grafik 13">
            <a:extLst>
              <a:ext uri="{FF2B5EF4-FFF2-40B4-BE49-F238E27FC236}">
                <a16:creationId xmlns:a16="http://schemas.microsoft.com/office/drawing/2014/main" xmlns="" id="{E609420D-1BE6-42F3-8C9C-A9FEEDBEE9C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105" t="12105" r="12763" b="17369"/>
          <a:stretch/>
        </p:blipFill>
        <p:spPr>
          <a:xfrm>
            <a:off x="6591829" y="2384822"/>
            <a:ext cx="2382905" cy="1797238"/>
          </a:xfrm>
          <a:prstGeom prst="rect">
            <a:avLst/>
          </a:prstGeom>
        </p:spPr>
      </p:pic>
      <p:sp>
        <p:nvSpPr>
          <p:cNvPr id="15" name="Textfeld 14">
            <a:extLst>
              <a:ext uri="{FF2B5EF4-FFF2-40B4-BE49-F238E27FC236}">
                <a16:creationId xmlns:a16="http://schemas.microsoft.com/office/drawing/2014/main" xmlns="" id="{07B6509E-AF40-4E5C-9FC8-F803CE0DB452}"/>
              </a:ext>
            </a:extLst>
          </p:cNvPr>
          <p:cNvSpPr txBox="1"/>
          <p:nvPr/>
        </p:nvSpPr>
        <p:spPr>
          <a:xfrm>
            <a:off x="152433" y="5787610"/>
            <a:ext cx="696024" cy="338554"/>
          </a:xfrm>
          <a:prstGeom prst="rect">
            <a:avLst/>
          </a:prstGeom>
          <a:noFill/>
        </p:spPr>
        <p:txBody>
          <a:bodyPr wrap="none" rtlCol="0">
            <a:spAutoFit/>
          </a:bodyPr>
          <a:lstStyle/>
          <a:p>
            <a:r>
              <a:rPr lang="de-DE" sz="1600" dirty="0">
                <a:solidFill>
                  <a:schemeClr val="bg1"/>
                </a:solidFill>
                <a:latin typeface="Arial" panose="020B0604020202020204" pitchFamily="34" charset="0"/>
                <a:cs typeface="Arial" panose="020B0604020202020204" pitchFamily="34" charset="0"/>
              </a:rPr>
              <a:t>Albite</a:t>
            </a:r>
          </a:p>
        </p:txBody>
      </p:sp>
      <p:sp>
        <p:nvSpPr>
          <p:cNvPr id="16" name="Textfeld 15">
            <a:extLst>
              <a:ext uri="{FF2B5EF4-FFF2-40B4-BE49-F238E27FC236}">
                <a16:creationId xmlns:a16="http://schemas.microsoft.com/office/drawing/2014/main" xmlns="" id="{F907AD41-A867-4E9C-8DC7-4E79DF1073A9}"/>
              </a:ext>
            </a:extLst>
          </p:cNvPr>
          <p:cNvSpPr txBox="1"/>
          <p:nvPr/>
        </p:nvSpPr>
        <p:spPr>
          <a:xfrm>
            <a:off x="7759218" y="5746293"/>
            <a:ext cx="1221809" cy="338554"/>
          </a:xfrm>
          <a:prstGeom prst="rect">
            <a:avLst/>
          </a:prstGeom>
          <a:noFill/>
        </p:spPr>
        <p:txBody>
          <a:bodyPr wrap="none" rtlCol="0">
            <a:spAutoFit/>
          </a:bodyPr>
          <a:lstStyle/>
          <a:p>
            <a:r>
              <a:rPr lang="de-DE" sz="1600" dirty="0">
                <a:solidFill>
                  <a:schemeClr val="bg1"/>
                </a:solidFill>
                <a:latin typeface="Arial" panose="020B0604020202020204" pitchFamily="34" charset="0"/>
                <a:cs typeface="Arial" panose="020B0604020202020204" pitchFamily="34" charset="0"/>
              </a:rPr>
              <a:t>Labradorite</a:t>
            </a:r>
          </a:p>
        </p:txBody>
      </p:sp>
      <p:sp>
        <p:nvSpPr>
          <p:cNvPr id="17" name="Textfeld 16">
            <a:extLst>
              <a:ext uri="{FF2B5EF4-FFF2-40B4-BE49-F238E27FC236}">
                <a16:creationId xmlns:a16="http://schemas.microsoft.com/office/drawing/2014/main" xmlns="" id="{9E5E6BB0-0AB5-4BD2-B1EB-49035F7B0B5E}"/>
              </a:ext>
            </a:extLst>
          </p:cNvPr>
          <p:cNvSpPr txBox="1"/>
          <p:nvPr/>
        </p:nvSpPr>
        <p:spPr>
          <a:xfrm>
            <a:off x="3408058" y="4314115"/>
            <a:ext cx="1106393" cy="338554"/>
          </a:xfrm>
          <a:prstGeom prst="rect">
            <a:avLst/>
          </a:prstGeom>
          <a:noFill/>
        </p:spPr>
        <p:txBody>
          <a:bodyPr wrap="none" rtlCol="0">
            <a:spAutoFit/>
          </a:bodyPr>
          <a:lstStyle/>
          <a:p>
            <a:r>
              <a:rPr lang="de-DE" sz="1600" dirty="0" err="1">
                <a:solidFill>
                  <a:schemeClr val="bg1"/>
                </a:solidFill>
                <a:latin typeface="Arial" panose="020B0604020202020204" pitchFamily="34" charset="0"/>
                <a:cs typeface="Arial" panose="020B0604020202020204" pitchFamily="34" charset="0"/>
              </a:rPr>
              <a:t>Microcline</a:t>
            </a:r>
            <a:endParaRPr lang="de-DE" sz="1600" dirty="0">
              <a:solidFill>
                <a:schemeClr val="bg1"/>
              </a:solidFill>
              <a:latin typeface="Arial" panose="020B0604020202020204" pitchFamily="34" charset="0"/>
              <a:cs typeface="Arial" panose="020B0604020202020204" pitchFamily="34" charset="0"/>
            </a:endParaRPr>
          </a:p>
        </p:txBody>
      </p:sp>
      <p:sp>
        <p:nvSpPr>
          <p:cNvPr id="18" name="Textfeld 17">
            <a:extLst>
              <a:ext uri="{FF2B5EF4-FFF2-40B4-BE49-F238E27FC236}">
                <a16:creationId xmlns:a16="http://schemas.microsoft.com/office/drawing/2014/main" xmlns="" id="{B912F27C-5489-4327-AEF5-B552548613C5}"/>
              </a:ext>
            </a:extLst>
          </p:cNvPr>
          <p:cNvSpPr txBox="1"/>
          <p:nvPr/>
        </p:nvSpPr>
        <p:spPr>
          <a:xfrm>
            <a:off x="6576895" y="2384822"/>
            <a:ext cx="1063112" cy="338554"/>
          </a:xfrm>
          <a:prstGeom prst="rect">
            <a:avLst/>
          </a:prstGeom>
          <a:noFill/>
        </p:spPr>
        <p:txBody>
          <a:bodyPr wrap="none" rtlCol="0">
            <a:spAutoFit/>
          </a:bodyPr>
          <a:lstStyle/>
          <a:p>
            <a:r>
              <a:rPr lang="de-DE" sz="1600" dirty="0">
                <a:solidFill>
                  <a:schemeClr val="bg1"/>
                </a:solidFill>
                <a:latin typeface="Arial" panose="020B0604020202020204" pitchFamily="34" charset="0"/>
                <a:cs typeface="Arial" panose="020B0604020202020204" pitchFamily="34" charset="0"/>
              </a:rPr>
              <a:t>Orthoklas</a:t>
            </a:r>
          </a:p>
        </p:txBody>
      </p:sp>
    </p:spTree>
    <p:extLst>
      <p:ext uri="{BB962C8B-B14F-4D97-AF65-F5344CB8AC3E}">
        <p14:creationId xmlns:p14="http://schemas.microsoft.com/office/powerpoint/2010/main" val="27773082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bg-BG" dirty="0" smtClean="0">
                <a:latin typeface="Arial" panose="020B0604020202020204" pitchFamily="34" charset="0"/>
                <a:cs typeface="Arial" panose="020B0604020202020204" pitchFamily="34" charset="0"/>
              </a:rPr>
              <a:t>Силикати</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457200" y="1393166"/>
            <a:ext cx="8229600" cy="4921370"/>
          </a:xfrm>
        </p:spPr>
        <p:txBody>
          <a:bodyPr>
            <a:noAutofit/>
          </a:bodyPr>
          <a:lstStyle/>
          <a:p>
            <a:pPr marL="0" indent="0">
              <a:lnSpc>
                <a:spcPct val="160000"/>
              </a:lnSpc>
              <a:buNone/>
            </a:pPr>
            <a:r>
              <a:rPr lang="bg-BG" sz="1600" b="1" dirty="0" smtClean="0">
                <a:latin typeface="Arial" panose="020B0604020202020204" pitchFamily="34" charset="0"/>
                <a:cs typeface="Arial" panose="020B0604020202020204" pitchFamily="34" charset="0"/>
              </a:rPr>
              <a:t>Кварц</a:t>
            </a:r>
            <a:r>
              <a:rPr lang="en-US" sz="1600" b="1" dirty="0" smtClean="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[SiO2]</a:t>
            </a:r>
          </a:p>
          <a:p>
            <a:pPr>
              <a:lnSpc>
                <a:spcPct val="150000"/>
              </a:lnSpc>
            </a:pPr>
            <a:r>
              <a:rPr lang="ru-RU" sz="1600" dirty="0">
                <a:latin typeface="Arial" panose="020B0604020202020204" pitchFamily="34" charset="0"/>
                <a:cs typeface="Arial" panose="020B0604020202020204" pitchFamily="34" charset="0"/>
              </a:rPr>
              <a:t>Втори по важност скалообразуващ минерал в земната кора</a:t>
            </a:r>
          </a:p>
          <a:p>
            <a:pPr>
              <a:lnSpc>
                <a:spcPct val="150000"/>
              </a:lnSpc>
            </a:pPr>
            <a:r>
              <a:rPr lang="ru-RU" sz="1600" dirty="0">
                <a:latin typeface="Arial" panose="020B0604020202020204" pitchFamily="34" charset="0"/>
                <a:cs typeface="Arial" panose="020B0604020202020204" pitchFamily="34" charset="0"/>
              </a:rPr>
              <a:t>Възникване във всички видове скали</a:t>
            </a:r>
          </a:p>
          <a:p>
            <a:pPr>
              <a:lnSpc>
                <a:spcPct val="150000"/>
              </a:lnSpc>
            </a:pPr>
            <a:r>
              <a:rPr lang="ru-RU" sz="1600" dirty="0">
                <a:latin typeface="Arial" panose="020B0604020202020204" pitchFamily="34" charset="0"/>
                <a:cs typeface="Arial" panose="020B0604020202020204" pitchFamily="34" charset="0"/>
              </a:rPr>
              <a:t>Устойчив на атмосферни влияния</a:t>
            </a:r>
          </a:p>
          <a:p>
            <a:pPr>
              <a:lnSpc>
                <a:spcPct val="150000"/>
              </a:lnSpc>
            </a:pPr>
            <a:r>
              <a:rPr lang="ru-RU" sz="1600" dirty="0">
                <a:latin typeface="Arial" panose="020B0604020202020204" pitchFamily="34" charset="0"/>
                <a:cs typeface="Arial" panose="020B0604020202020204" pitchFamily="34" charset="0"/>
              </a:rPr>
              <a:t>При температура над 573 ° С дълбокият кварц се променя във висок кварц чрез промяна на кристалната </a:t>
            </a:r>
            <a:r>
              <a:rPr lang="ru-RU" sz="1600" dirty="0" smtClean="0">
                <a:latin typeface="Arial" panose="020B0604020202020204" pitchFamily="34" charset="0"/>
                <a:cs typeface="Arial" panose="020B0604020202020204" pitchFamily="34" charset="0"/>
              </a:rPr>
              <a:t>структура.</a:t>
            </a:r>
            <a:endParaRPr lang="de-DE" sz="1600" dirty="0">
              <a:latin typeface="Arial" panose="020B0604020202020204" pitchFamily="34" charset="0"/>
              <a:cs typeface="Arial" panose="020B0604020202020204" pitchFamily="34" charset="0"/>
            </a:endParaRPr>
          </a:p>
          <a:p>
            <a:pPr marL="0" indent="0">
              <a:lnSpc>
                <a:spcPct val="160000"/>
              </a:lnSpc>
              <a:buNone/>
            </a:pPr>
            <a:endParaRPr lang="de-DE" sz="1600" dirty="0">
              <a:latin typeface="Arial" panose="020B0604020202020204" pitchFamily="34" charset="0"/>
              <a:cs typeface="Arial" panose="020B0604020202020204" pitchFamily="34" charset="0"/>
            </a:endParaRPr>
          </a:p>
          <a:p>
            <a:pPr marL="0" indent="0">
              <a:lnSpc>
                <a:spcPct val="160000"/>
              </a:lnSpc>
              <a:buNone/>
            </a:pPr>
            <a:endParaRPr lang="de-DE" sz="1600" b="1"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xmlns="" id="{C5711FC8-8C40-4121-8CEB-0918E92C8877}"/>
              </a:ext>
            </a:extLst>
          </p:cNvPr>
          <p:cNvPicPr>
            <a:picLocks noChangeAspect="1"/>
          </p:cNvPicPr>
          <p:nvPr/>
        </p:nvPicPr>
        <p:blipFill>
          <a:blip r:embed="rId3"/>
          <a:stretch>
            <a:fillRect/>
          </a:stretch>
        </p:blipFill>
        <p:spPr>
          <a:xfrm>
            <a:off x="445168" y="4343159"/>
            <a:ext cx="2792210" cy="1853345"/>
          </a:xfrm>
          <a:prstGeom prst="rect">
            <a:avLst/>
          </a:prstGeom>
        </p:spPr>
      </p:pic>
      <p:pic>
        <p:nvPicPr>
          <p:cNvPr id="5" name="Grafik 4">
            <a:extLst>
              <a:ext uri="{FF2B5EF4-FFF2-40B4-BE49-F238E27FC236}">
                <a16:creationId xmlns:a16="http://schemas.microsoft.com/office/drawing/2014/main" xmlns="" id="{B6178CD3-5D82-4BD0-BD6C-49E8C6199A4E}"/>
              </a:ext>
            </a:extLst>
          </p:cNvPr>
          <p:cNvPicPr>
            <a:picLocks noChangeAspect="1"/>
          </p:cNvPicPr>
          <p:nvPr/>
        </p:nvPicPr>
        <p:blipFill>
          <a:blip r:embed="rId4"/>
          <a:stretch>
            <a:fillRect/>
          </a:stretch>
        </p:blipFill>
        <p:spPr>
          <a:xfrm>
            <a:off x="3495784" y="4343159"/>
            <a:ext cx="1999661" cy="1853345"/>
          </a:xfrm>
          <a:prstGeom prst="rect">
            <a:avLst/>
          </a:prstGeom>
        </p:spPr>
      </p:pic>
      <p:pic>
        <p:nvPicPr>
          <p:cNvPr id="6" name="Grafik 5">
            <a:extLst>
              <a:ext uri="{FF2B5EF4-FFF2-40B4-BE49-F238E27FC236}">
                <a16:creationId xmlns:a16="http://schemas.microsoft.com/office/drawing/2014/main" xmlns="" id="{252241EF-DEBB-4914-BD28-A42B561B91F5}"/>
              </a:ext>
            </a:extLst>
          </p:cNvPr>
          <p:cNvPicPr>
            <a:picLocks noChangeAspect="1"/>
          </p:cNvPicPr>
          <p:nvPr/>
        </p:nvPicPr>
        <p:blipFill>
          <a:blip r:embed="rId5"/>
          <a:stretch>
            <a:fillRect/>
          </a:stretch>
        </p:blipFill>
        <p:spPr>
          <a:xfrm>
            <a:off x="5753851" y="4343159"/>
            <a:ext cx="3267739" cy="1371719"/>
          </a:xfrm>
          <a:prstGeom prst="rect">
            <a:avLst/>
          </a:prstGeom>
        </p:spPr>
      </p:pic>
      <p:sp>
        <p:nvSpPr>
          <p:cNvPr id="7" name="Textfeld 6">
            <a:extLst>
              <a:ext uri="{FF2B5EF4-FFF2-40B4-BE49-F238E27FC236}">
                <a16:creationId xmlns:a16="http://schemas.microsoft.com/office/drawing/2014/main" xmlns="" id="{2C9D1600-8961-4A40-9A5F-B1289C934312}"/>
              </a:ext>
            </a:extLst>
          </p:cNvPr>
          <p:cNvSpPr txBox="1"/>
          <p:nvPr/>
        </p:nvSpPr>
        <p:spPr>
          <a:xfrm>
            <a:off x="445168" y="5857950"/>
            <a:ext cx="801823" cy="338554"/>
          </a:xfrm>
          <a:prstGeom prst="rect">
            <a:avLst/>
          </a:prstGeom>
          <a:noFill/>
        </p:spPr>
        <p:txBody>
          <a:bodyPr wrap="none" rtlCol="0">
            <a:spAutoFit/>
          </a:bodyPr>
          <a:lstStyle/>
          <a:p>
            <a:r>
              <a:rPr lang="de-DE" sz="1600" dirty="0" err="1">
                <a:solidFill>
                  <a:schemeClr val="bg1"/>
                </a:solidFill>
                <a:latin typeface="Arial" panose="020B0604020202020204" pitchFamily="34" charset="0"/>
                <a:cs typeface="Arial" panose="020B0604020202020204" pitchFamily="34" charset="0"/>
              </a:rPr>
              <a:t>Quartz</a:t>
            </a:r>
            <a:endParaRPr lang="de-DE" sz="1600" dirty="0">
              <a:solidFill>
                <a:schemeClr val="bg1"/>
              </a:solidFill>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xmlns="" id="{2EF02F57-6DC0-4E7B-9CDD-5DF6A8B0345E}"/>
              </a:ext>
            </a:extLst>
          </p:cNvPr>
          <p:cNvSpPr txBox="1"/>
          <p:nvPr/>
        </p:nvSpPr>
        <p:spPr>
          <a:xfrm>
            <a:off x="3495784" y="5857950"/>
            <a:ext cx="1301959" cy="338554"/>
          </a:xfrm>
          <a:prstGeom prst="rect">
            <a:avLst/>
          </a:prstGeom>
          <a:noFill/>
        </p:spPr>
        <p:txBody>
          <a:bodyPr wrap="none" rtlCol="0">
            <a:spAutoFit/>
          </a:bodyPr>
          <a:lstStyle/>
          <a:p>
            <a:r>
              <a:rPr lang="de-DE" sz="1600" dirty="0">
                <a:solidFill>
                  <a:schemeClr val="bg1"/>
                </a:solidFill>
                <a:latin typeface="Arial" panose="020B0604020202020204" pitchFamily="34" charset="0"/>
                <a:cs typeface="Arial" panose="020B0604020202020204" pitchFamily="34" charset="0"/>
              </a:rPr>
              <a:t>Deep </a:t>
            </a:r>
            <a:r>
              <a:rPr lang="de-DE" sz="1600" dirty="0" err="1">
                <a:solidFill>
                  <a:schemeClr val="bg1"/>
                </a:solidFill>
                <a:latin typeface="Arial" panose="020B0604020202020204" pitchFamily="34" charset="0"/>
                <a:cs typeface="Arial" panose="020B0604020202020204" pitchFamily="34" charset="0"/>
              </a:rPr>
              <a:t>quartz</a:t>
            </a:r>
            <a:endParaRPr lang="de-DE" sz="1600" dirty="0">
              <a:solidFill>
                <a:schemeClr val="bg1"/>
              </a:solidFill>
              <a:latin typeface="Arial" panose="020B0604020202020204" pitchFamily="34" charset="0"/>
              <a:cs typeface="Arial" panose="020B0604020202020204" pitchFamily="34" charset="0"/>
            </a:endParaRPr>
          </a:p>
        </p:txBody>
      </p:sp>
      <p:sp>
        <p:nvSpPr>
          <p:cNvPr id="9" name="Textfeld 8">
            <a:extLst>
              <a:ext uri="{FF2B5EF4-FFF2-40B4-BE49-F238E27FC236}">
                <a16:creationId xmlns:a16="http://schemas.microsoft.com/office/drawing/2014/main" xmlns="" id="{A22F5F88-B535-4BD5-9EE2-ACFE1B8E3CCD}"/>
              </a:ext>
            </a:extLst>
          </p:cNvPr>
          <p:cNvSpPr txBox="1"/>
          <p:nvPr/>
        </p:nvSpPr>
        <p:spPr>
          <a:xfrm>
            <a:off x="5753851" y="5376324"/>
            <a:ext cx="1233030" cy="338554"/>
          </a:xfrm>
          <a:prstGeom prst="rect">
            <a:avLst/>
          </a:prstGeom>
          <a:noFill/>
        </p:spPr>
        <p:txBody>
          <a:bodyPr wrap="none" rtlCol="0">
            <a:spAutoFit/>
          </a:bodyPr>
          <a:lstStyle/>
          <a:p>
            <a:r>
              <a:rPr lang="de-DE" sz="1600" dirty="0">
                <a:solidFill>
                  <a:schemeClr val="bg1"/>
                </a:solidFill>
                <a:latin typeface="Arial" panose="020B0604020202020204" pitchFamily="34" charset="0"/>
                <a:cs typeface="Arial" panose="020B0604020202020204" pitchFamily="34" charset="0"/>
              </a:rPr>
              <a:t>High </a:t>
            </a:r>
            <a:r>
              <a:rPr lang="de-DE" sz="1600" dirty="0" err="1">
                <a:solidFill>
                  <a:schemeClr val="bg1"/>
                </a:solidFill>
                <a:latin typeface="Arial" panose="020B0604020202020204" pitchFamily="34" charset="0"/>
                <a:cs typeface="Arial" panose="020B0604020202020204" pitchFamily="34" charset="0"/>
              </a:rPr>
              <a:t>quartz</a:t>
            </a:r>
            <a:endParaRPr lang="de-DE"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72959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bg-BG" dirty="0" smtClean="0">
                <a:latin typeface="Arial" panose="020B0604020202020204" pitchFamily="34" charset="0"/>
                <a:cs typeface="Arial" panose="020B0604020202020204" pitchFamily="34" charset="0"/>
              </a:rPr>
              <a:t>Силикати</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p:txBody>
          <a:bodyPr/>
          <a:lstStyle/>
          <a:p>
            <a:pPr marL="0" indent="0">
              <a:lnSpc>
                <a:spcPct val="150000"/>
              </a:lnSpc>
              <a:buNone/>
            </a:pPr>
            <a:r>
              <a:rPr lang="bg-BG" sz="1600" b="1" dirty="0" smtClean="0">
                <a:latin typeface="Arial" panose="020B0604020202020204" pitchFamily="34" charset="0"/>
                <a:cs typeface="Arial" panose="020B0604020202020204" pitchFamily="34" charset="0"/>
              </a:rPr>
              <a:t>Слюда</a:t>
            </a:r>
            <a:r>
              <a:rPr lang="de-DE" sz="1600" b="1" dirty="0" smtClean="0">
                <a:latin typeface="Arial" panose="020B0604020202020204" pitchFamily="34" charset="0"/>
                <a:cs typeface="Arial" panose="020B0604020202020204" pitchFamily="34" charset="0"/>
              </a:rPr>
              <a:t> </a:t>
            </a:r>
            <a:endParaRPr lang="de-DE" sz="1600" b="1" dirty="0">
              <a:latin typeface="Arial" panose="020B0604020202020204" pitchFamily="34" charset="0"/>
              <a:cs typeface="Arial" panose="020B0604020202020204" pitchFamily="34" charset="0"/>
            </a:endParaRPr>
          </a:p>
          <a:p>
            <a:pPr>
              <a:lnSpc>
                <a:spcPct val="150000"/>
              </a:lnSpc>
            </a:pPr>
            <a:r>
              <a:rPr lang="bg-BG" sz="1600" dirty="0">
                <a:latin typeface="Arial" panose="020B0604020202020204" pitchFamily="34" charset="0"/>
                <a:cs typeface="Arial" panose="020B0604020202020204" pitchFamily="34" charset="0"/>
              </a:rPr>
              <a:t>Листни </a:t>
            </a:r>
            <a:r>
              <a:rPr lang="bg-BG" sz="1600" dirty="0" smtClean="0">
                <a:latin typeface="Arial" panose="020B0604020202020204" pitchFamily="34" charset="0"/>
                <a:cs typeface="Arial" panose="020B0604020202020204" pitchFamily="34" charset="0"/>
              </a:rPr>
              <a:t>филосиликати</a:t>
            </a:r>
            <a:r>
              <a:rPr lang="de-DE" sz="1600" dirty="0" smtClean="0">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a:p>
            <a:pPr>
              <a:lnSpc>
                <a:spcPct val="150000"/>
              </a:lnSpc>
            </a:pPr>
            <a:r>
              <a:rPr lang="bg-BG" sz="1600" dirty="0" smtClean="0">
                <a:latin typeface="Arial" panose="020B0604020202020204" pitchFamily="34" charset="0"/>
                <a:cs typeface="Arial" panose="020B0604020202020204" pitchFamily="34" charset="0"/>
              </a:rPr>
              <a:t>Бяла слюда</a:t>
            </a:r>
            <a:r>
              <a:rPr lang="de-DE" sz="1600" dirty="0" smtClean="0">
                <a:latin typeface="Arial" panose="020B0604020202020204" pitchFamily="34" charset="0"/>
                <a:cs typeface="Arial" panose="020B0604020202020204" pitchFamily="34" charset="0"/>
              </a:rPr>
              <a:t> </a:t>
            </a:r>
            <a:r>
              <a:rPr lang="de-DE" sz="1600" dirty="0">
                <a:latin typeface="Arial" panose="020B0604020202020204" pitchFamily="34" charset="0"/>
                <a:cs typeface="Arial" panose="020B0604020202020204" pitchFamily="34" charset="0"/>
              </a:rPr>
              <a:t>KAl2[AlSi3O10|(OH)2] </a:t>
            </a:r>
            <a:r>
              <a:rPr lang="bg-BG" sz="1600" dirty="0" smtClean="0">
                <a:latin typeface="Arial" panose="020B0604020202020204" pitchFamily="34" charset="0"/>
                <a:cs typeface="Arial" panose="020B0604020202020204" pitchFamily="34" charset="0"/>
              </a:rPr>
              <a:t>и Биотит</a:t>
            </a:r>
            <a:r>
              <a:rPr lang="de-DE" sz="1600" dirty="0" smtClean="0">
                <a:latin typeface="Arial" panose="020B0604020202020204" pitchFamily="34" charset="0"/>
                <a:cs typeface="Arial" panose="020B0604020202020204" pitchFamily="34" charset="0"/>
              </a:rPr>
              <a:t> </a:t>
            </a:r>
            <a:r>
              <a:rPr lang="de-DE" sz="1600" dirty="0">
                <a:latin typeface="Arial" panose="020B0604020202020204" pitchFamily="34" charset="0"/>
                <a:cs typeface="Arial" panose="020B0604020202020204" pitchFamily="34" charset="0"/>
              </a:rPr>
              <a:t>K(Mg, Fe)3 [AlSi3O10|(OH)2]</a:t>
            </a:r>
          </a:p>
          <a:p>
            <a:pPr>
              <a:lnSpc>
                <a:spcPct val="150000"/>
              </a:lnSpc>
            </a:pPr>
            <a:r>
              <a:rPr lang="ru-RU" sz="1600" dirty="0">
                <a:latin typeface="Arial" panose="020B0604020202020204" pitchFamily="34" charset="0"/>
                <a:cs typeface="Arial" panose="020B0604020202020204" pitchFamily="34" charset="0"/>
              </a:rPr>
              <a:t>Възникване във всички видове скали (мусковит), биотит само при магматити и </a:t>
            </a:r>
            <a:r>
              <a:rPr lang="ru-RU" sz="1600" dirty="0" smtClean="0">
                <a:latin typeface="Arial" panose="020B0604020202020204" pitchFamily="34" charset="0"/>
                <a:cs typeface="Arial" panose="020B0604020202020204" pitchFamily="34" charset="0"/>
              </a:rPr>
              <a:t>метаморфити</a:t>
            </a:r>
            <a:endParaRPr lang="de-DE" dirty="0"/>
          </a:p>
        </p:txBody>
      </p:sp>
      <p:pic>
        <p:nvPicPr>
          <p:cNvPr id="4" name="Grafik 3">
            <a:extLst>
              <a:ext uri="{FF2B5EF4-FFF2-40B4-BE49-F238E27FC236}">
                <a16:creationId xmlns:a16="http://schemas.microsoft.com/office/drawing/2014/main" xmlns="" id="{9BD56029-0212-4884-A9D8-640776CEAB2F}"/>
              </a:ext>
            </a:extLst>
          </p:cNvPr>
          <p:cNvPicPr>
            <a:picLocks noChangeAspect="1"/>
          </p:cNvPicPr>
          <p:nvPr/>
        </p:nvPicPr>
        <p:blipFill>
          <a:blip r:embed="rId3"/>
          <a:stretch>
            <a:fillRect/>
          </a:stretch>
        </p:blipFill>
        <p:spPr>
          <a:xfrm>
            <a:off x="589227" y="3748767"/>
            <a:ext cx="3682303" cy="2584928"/>
          </a:xfrm>
          <a:prstGeom prst="rect">
            <a:avLst/>
          </a:prstGeom>
        </p:spPr>
      </p:pic>
      <p:pic>
        <p:nvPicPr>
          <p:cNvPr id="5" name="Grafik 4">
            <a:extLst>
              <a:ext uri="{FF2B5EF4-FFF2-40B4-BE49-F238E27FC236}">
                <a16:creationId xmlns:a16="http://schemas.microsoft.com/office/drawing/2014/main" xmlns="" id="{298D4F56-439A-4490-AC44-CC2B48D93FBB}"/>
              </a:ext>
            </a:extLst>
          </p:cNvPr>
          <p:cNvPicPr>
            <a:picLocks noChangeAspect="1"/>
          </p:cNvPicPr>
          <p:nvPr/>
        </p:nvPicPr>
        <p:blipFill>
          <a:blip r:embed="rId4"/>
          <a:stretch>
            <a:fillRect/>
          </a:stretch>
        </p:blipFill>
        <p:spPr>
          <a:xfrm>
            <a:off x="4756636" y="3736735"/>
            <a:ext cx="3798137" cy="2584928"/>
          </a:xfrm>
          <a:prstGeom prst="rect">
            <a:avLst/>
          </a:prstGeom>
        </p:spPr>
      </p:pic>
      <p:sp>
        <p:nvSpPr>
          <p:cNvPr id="6" name="Textfeld 5">
            <a:extLst>
              <a:ext uri="{FF2B5EF4-FFF2-40B4-BE49-F238E27FC236}">
                <a16:creationId xmlns:a16="http://schemas.microsoft.com/office/drawing/2014/main" xmlns="" id="{96451F9E-CE4F-4C72-A6A5-7B257A4FF1BC}"/>
              </a:ext>
            </a:extLst>
          </p:cNvPr>
          <p:cNvSpPr txBox="1"/>
          <p:nvPr/>
        </p:nvSpPr>
        <p:spPr>
          <a:xfrm>
            <a:off x="7798755" y="3748767"/>
            <a:ext cx="848630" cy="338554"/>
          </a:xfrm>
          <a:prstGeom prst="rect">
            <a:avLst/>
          </a:prstGeom>
          <a:noFill/>
        </p:spPr>
        <p:txBody>
          <a:bodyPr wrap="none" rtlCol="0">
            <a:spAutoFit/>
          </a:bodyPr>
          <a:lstStyle/>
          <a:p>
            <a:r>
              <a:rPr lang="bg-BG" sz="1600" dirty="0" smtClean="0">
                <a:solidFill>
                  <a:schemeClr val="bg1"/>
                </a:solidFill>
                <a:latin typeface="Arial" panose="020B0604020202020204" pitchFamily="34" charset="0"/>
                <a:cs typeface="Arial" panose="020B0604020202020204" pitchFamily="34" charset="0"/>
              </a:rPr>
              <a:t>Биотит</a:t>
            </a:r>
            <a:endParaRPr lang="de-DE" sz="1600" dirty="0">
              <a:solidFill>
                <a:schemeClr val="bg1"/>
              </a:solidFill>
              <a:latin typeface="Arial"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xmlns="" id="{CFA8C257-FBE4-4557-BC1A-23C73158E2C1}"/>
              </a:ext>
            </a:extLst>
          </p:cNvPr>
          <p:cNvSpPr txBox="1"/>
          <p:nvPr/>
        </p:nvSpPr>
        <p:spPr>
          <a:xfrm>
            <a:off x="586941" y="3748767"/>
            <a:ext cx="1327928" cy="338554"/>
          </a:xfrm>
          <a:prstGeom prst="rect">
            <a:avLst/>
          </a:prstGeom>
          <a:noFill/>
        </p:spPr>
        <p:txBody>
          <a:bodyPr wrap="none" rtlCol="0">
            <a:spAutoFit/>
          </a:bodyPr>
          <a:lstStyle/>
          <a:p>
            <a:r>
              <a:rPr lang="bg-BG" sz="1600" dirty="0" smtClean="0">
                <a:solidFill>
                  <a:schemeClr val="bg1"/>
                </a:solidFill>
                <a:latin typeface="Arial" panose="020B0604020202020204" pitchFamily="34" charset="0"/>
                <a:cs typeface="Arial" panose="020B0604020202020204" pitchFamily="34" charset="0"/>
              </a:rPr>
              <a:t>Бяла слюда</a:t>
            </a:r>
            <a:endParaRPr lang="de-DE"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11155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bg-BG" dirty="0" smtClean="0">
                <a:latin typeface="Arial" panose="020B0604020202020204" pitchFamily="34" charset="0"/>
                <a:cs typeface="Arial" panose="020B0604020202020204" pitchFamily="34" charset="0"/>
              </a:rPr>
              <a:t>Силикати</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p:txBody>
          <a:bodyPr/>
          <a:lstStyle/>
          <a:p>
            <a:pPr marL="0" indent="0">
              <a:lnSpc>
                <a:spcPct val="150000"/>
              </a:lnSpc>
              <a:buNone/>
            </a:pPr>
            <a:r>
              <a:rPr lang="bg-BG" sz="1600" b="1" dirty="0" smtClean="0">
                <a:latin typeface="Arial" panose="020B0604020202020204" pitchFamily="34" charset="0"/>
                <a:cs typeface="Arial" panose="020B0604020202020204" pitchFamily="34" charset="0"/>
              </a:rPr>
              <a:t>Оливин</a:t>
            </a:r>
            <a:r>
              <a:rPr lang="en-US" sz="1600" b="1" dirty="0" smtClean="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a:t>
            </a:r>
            <a:r>
              <a:rPr lang="en-US" sz="1600" b="1" dirty="0" err="1">
                <a:latin typeface="Arial" panose="020B0604020202020204" pitchFamily="34" charset="0"/>
                <a:cs typeface="Arial" panose="020B0604020202020204" pitchFamily="34" charset="0"/>
              </a:rPr>
              <a:t>Mg,Fe</a:t>
            </a:r>
            <a:r>
              <a:rPr lang="en-US" sz="1600" b="1" dirty="0">
                <a:latin typeface="Arial" panose="020B0604020202020204" pitchFamily="34" charset="0"/>
                <a:cs typeface="Arial" panose="020B0604020202020204" pitchFamily="34" charset="0"/>
              </a:rPr>
              <a:t>)2 [SiO4]</a:t>
            </a:r>
          </a:p>
          <a:p>
            <a:pPr>
              <a:lnSpc>
                <a:spcPct val="150000"/>
              </a:lnSpc>
            </a:pPr>
            <a:r>
              <a:rPr lang="ru-RU" sz="1600" dirty="0" smtClean="0">
                <a:latin typeface="Arial" panose="020B0604020202020204" pitchFamily="34" charset="0"/>
                <a:cs typeface="Arial" panose="020B0604020202020204" pitchFamily="34" charset="0"/>
              </a:rPr>
              <a:t>Островен </a:t>
            </a:r>
            <a:r>
              <a:rPr lang="ru-RU" sz="1600" dirty="0">
                <a:latin typeface="Arial" panose="020B0604020202020204" pitchFamily="34" charset="0"/>
                <a:cs typeface="Arial" panose="020B0604020202020204" pitchFamily="34" charset="0"/>
              </a:rPr>
              <a:t>силикат</a:t>
            </a:r>
          </a:p>
          <a:p>
            <a:pPr>
              <a:lnSpc>
                <a:spcPct val="150000"/>
              </a:lnSpc>
            </a:pPr>
            <a:r>
              <a:rPr lang="ru-RU" sz="1600" dirty="0">
                <a:latin typeface="Arial" panose="020B0604020202020204" pitchFamily="34" charset="0"/>
                <a:cs typeface="Arial" panose="020B0604020202020204" pitchFamily="34" charset="0"/>
              </a:rPr>
              <a:t>Най-важен минерал от достъпните скали на горната мантия на земята</a:t>
            </a:r>
          </a:p>
          <a:p>
            <a:pPr marL="0" indent="0">
              <a:lnSpc>
                <a:spcPct val="150000"/>
              </a:lnSpc>
              <a:buNone/>
            </a:pPr>
            <a:r>
              <a:rPr lang="ru-RU" sz="1600" dirty="0" smtClean="0">
                <a:latin typeface="Arial" panose="020B0604020202020204" pitchFamily="34" charset="0"/>
                <a:cs typeface="Arial" panose="020B0604020202020204" pitchFamily="34" charset="0"/>
              </a:rPr>
              <a:t>        - Появи </a:t>
            </a:r>
            <a:r>
              <a:rPr lang="ru-RU" sz="1600" dirty="0">
                <a:latin typeface="Arial" panose="020B0604020202020204" pitchFamily="34" charset="0"/>
                <a:cs typeface="Arial" panose="020B0604020202020204" pitchFamily="34" charset="0"/>
              </a:rPr>
              <a:t>се главно при магматити и метаморфити</a:t>
            </a:r>
          </a:p>
          <a:p>
            <a:pPr>
              <a:lnSpc>
                <a:spcPct val="150000"/>
              </a:lnSpc>
            </a:pPr>
            <a:r>
              <a:rPr lang="ru-RU" sz="1600" dirty="0">
                <a:latin typeface="Arial" panose="020B0604020202020204" pitchFamily="34" charset="0"/>
                <a:cs typeface="Arial" panose="020B0604020202020204" pitchFamily="34" charset="0"/>
              </a:rPr>
              <a:t>Не се среща до кварца</a:t>
            </a:r>
          </a:p>
          <a:p>
            <a:pPr>
              <a:lnSpc>
                <a:spcPct val="150000"/>
              </a:lnSpc>
            </a:pPr>
            <a:r>
              <a:rPr lang="ru-RU" sz="1600" dirty="0">
                <a:latin typeface="Arial" panose="020B0604020202020204" pitchFamily="34" charset="0"/>
                <a:cs typeface="Arial" panose="020B0604020202020204" pitchFamily="34" charset="0"/>
              </a:rPr>
              <a:t>Специално оцветяване в </a:t>
            </a:r>
            <a:r>
              <a:rPr lang="ru-RU" sz="1600" dirty="0" smtClean="0">
                <a:latin typeface="Arial" panose="020B0604020202020204" pitchFamily="34" charset="0"/>
                <a:cs typeface="Arial" panose="020B0604020202020204" pitchFamily="34" charset="0"/>
              </a:rPr>
              <a:t>бутилково зелено</a:t>
            </a:r>
            <a:endParaRPr lang="de-DE" dirty="0"/>
          </a:p>
        </p:txBody>
      </p:sp>
      <p:pic>
        <p:nvPicPr>
          <p:cNvPr id="4" name="Grafik 3">
            <a:extLst>
              <a:ext uri="{FF2B5EF4-FFF2-40B4-BE49-F238E27FC236}">
                <a16:creationId xmlns:a16="http://schemas.microsoft.com/office/drawing/2014/main" xmlns="" id="{5DA11C8A-1D31-4093-964B-C170367893A5}"/>
              </a:ext>
            </a:extLst>
          </p:cNvPr>
          <p:cNvPicPr>
            <a:picLocks noChangeAspect="1"/>
          </p:cNvPicPr>
          <p:nvPr/>
        </p:nvPicPr>
        <p:blipFill>
          <a:blip r:embed="rId3"/>
          <a:stretch>
            <a:fillRect/>
          </a:stretch>
        </p:blipFill>
        <p:spPr>
          <a:xfrm>
            <a:off x="4931299" y="3232797"/>
            <a:ext cx="4212701" cy="2901948"/>
          </a:xfrm>
          <a:prstGeom prst="rect">
            <a:avLst/>
          </a:prstGeom>
        </p:spPr>
      </p:pic>
    </p:spTree>
    <p:extLst>
      <p:ext uri="{BB962C8B-B14F-4D97-AF65-F5344CB8AC3E}">
        <p14:creationId xmlns:p14="http://schemas.microsoft.com/office/powerpoint/2010/main" val="37854063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705004D-8363-43EB-8063-65DB64DB5C3C}"/>
              </a:ext>
            </a:extLst>
          </p:cNvPr>
          <p:cNvSpPr>
            <a:spLocks noGrp="1"/>
          </p:cNvSpPr>
          <p:nvPr>
            <p:ph type="title"/>
          </p:nvPr>
        </p:nvSpPr>
        <p:spPr/>
        <p:txBody>
          <a:bodyPr/>
          <a:lstStyle/>
          <a:p>
            <a:r>
              <a:rPr lang="bg-BG" dirty="0" smtClean="0">
                <a:latin typeface="Arial" panose="020B0604020202020204" pitchFamily="34" charset="0"/>
                <a:cs typeface="Arial" panose="020B0604020202020204" pitchFamily="34" charset="0"/>
              </a:rPr>
              <a:t>Силикати</a:t>
            </a: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xmlns="" id="{52A4C35F-8E9E-4F64-8580-15C811C0B052}"/>
              </a:ext>
            </a:extLst>
          </p:cNvPr>
          <p:cNvSpPr>
            <a:spLocks noGrp="1"/>
          </p:cNvSpPr>
          <p:nvPr>
            <p:ph idx="1"/>
          </p:nvPr>
        </p:nvSpPr>
        <p:spPr/>
        <p:txBody>
          <a:bodyPr>
            <a:normAutofit fontScale="92500" lnSpcReduction="10000"/>
          </a:bodyPr>
          <a:lstStyle/>
          <a:p>
            <a:pPr marL="0" indent="0">
              <a:lnSpc>
                <a:spcPct val="160000"/>
              </a:lnSpc>
              <a:buNone/>
            </a:pPr>
            <a:r>
              <a:rPr lang="bg-BG" sz="1600" b="1" dirty="0" smtClean="0">
                <a:latin typeface="Arial" panose="020B0604020202020204" pitchFamily="34" charset="0"/>
                <a:cs typeface="Arial" panose="020B0604020202020204" pitchFamily="34" charset="0"/>
              </a:rPr>
              <a:t>Амфибол</a:t>
            </a:r>
            <a:endParaRPr lang="de-DE" sz="1600" b="1" dirty="0">
              <a:latin typeface="Arial" panose="020B0604020202020204" pitchFamily="34" charset="0"/>
              <a:cs typeface="Arial" panose="020B0604020202020204" pitchFamily="34" charset="0"/>
            </a:endParaRPr>
          </a:p>
          <a:p>
            <a:pPr>
              <a:lnSpc>
                <a:spcPct val="160000"/>
              </a:lnSpc>
            </a:pPr>
            <a:r>
              <a:rPr lang="ru-RU" sz="1600" dirty="0">
                <a:latin typeface="Arial" panose="020B0604020202020204" pitchFamily="34" charset="0"/>
                <a:cs typeface="Arial" panose="020B0604020202020204" pitchFamily="34" charset="0"/>
              </a:rPr>
              <a:t>Верижни силикати</a:t>
            </a:r>
          </a:p>
          <a:p>
            <a:pPr>
              <a:lnSpc>
                <a:spcPct val="160000"/>
              </a:lnSpc>
            </a:pPr>
            <a:r>
              <a:rPr lang="ru-RU" sz="1600" dirty="0">
                <a:latin typeface="Arial" panose="020B0604020202020204" pitchFamily="34" charset="0"/>
                <a:cs typeface="Arial" panose="020B0604020202020204" pitchFamily="34" charset="0"/>
              </a:rPr>
              <a:t>Особено богата на видове минерална група</a:t>
            </a:r>
          </a:p>
          <a:p>
            <a:pPr>
              <a:lnSpc>
                <a:spcPct val="160000"/>
              </a:lnSpc>
            </a:pPr>
            <a:r>
              <a:rPr lang="ru-RU" sz="1600" dirty="0">
                <a:latin typeface="Arial" panose="020B0604020202020204" pitchFamily="34" charset="0"/>
                <a:cs typeface="Arial" panose="020B0604020202020204" pitchFamily="34" charset="0"/>
              </a:rPr>
              <a:t>Най-важни примери:</a:t>
            </a:r>
          </a:p>
          <a:p>
            <a:pPr marL="0" indent="0">
              <a:lnSpc>
                <a:spcPct val="160000"/>
              </a:lnSpc>
              <a:buNone/>
            </a:pPr>
            <a:r>
              <a:rPr lang="ru-RU" sz="1600" dirty="0" smtClean="0">
                <a:latin typeface="Arial" panose="020B0604020202020204" pitchFamily="34" charset="0"/>
                <a:cs typeface="Arial" panose="020B0604020202020204" pitchFamily="34" charset="0"/>
              </a:rPr>
              <a:t>       - амфибол</a:t>
            </a:r>
            <a:r>
              <a:rPr lang="de-DE" sz="1600" dirty="0" smtClean="0">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a:p>
            <a:pPr lvl="2">
              <a:lnSpc>
                <a:spcPct val="160000"/>
              </a:lnSpc>
            </a:pPr>
            <a:r>
              <a:rPr lang="de-DE" sz="1600" dirty="0" smtClean="0">
                <a:latin typeface="Arial" panose="020B0604020202020204" pitchFamily="34" charset="0"/>
                <a:cs typeface="Arial" panose="020B0604020202020204" pitchFamily="34" charset="0"/>
              </a:rPr>
              <a:t>(</a:t>
            </a:r>
            <a:r>
              <a:rPr lang="de-DE" sz="1600" dirty="0">
                <a:latin typeface="Arial" panose="020B0604020202020204" pitchFamily="34" charset="0"/>
                <a:cs typeface="Arial" panose="020B0604020202020204" pitchFamily="34" charset="0"/>
              </a:rPr>
              <a:t>Ca,Na2)(Mg, Fe, Al)5 [(SiAl)2 Si6O22|(OH,F)2]</a:t>
            </a:r>
          </a:p>
          <a:p>
            <a:pPr lvl="2">
              <a:lnSpc>
                <a:spcPct val="160000"/>
              </a:lnSpc>
            </a:pPr>
            <a:r>
              <a:rPr lang="ru-RU" sz="1600" dirty="0">
                <a:latin typeface="Arial" panose="020B0604020202020204" pitchFamily="34" charset="0"/>
                <a:cs typeface="Arial" panose="020B0604020202020204" pitchFamily="34" charset="0"/>
              </a:rPr>
              <a:t>Поява: зелен → Метаморфит</a:t>
            </a:r>
            <a:r>
              <a:rPr lang="ru-RU" sz="1600" dirty="0" smtClean="0">
                <a:latin typeface="Arial" panose="020B0604020202020204" pitchFamily="34" charset="0"/>
                <a:cs typeface="Arial" panose="020B0604020202020204" pitchFamily="34" charset="0"/>
              </a:rPr>
              <a:t>,</a:t>
            </a:r>
          </a:p>
          <a:p>
            <a:pPr lvl="2">
              <a:lnSpc>
                <a:spcPct val="160000"/>
              </a:lnSpc>
            </a:pPr>
            <a:r>
              <a:rPr lang="ru-RU" sz="1600" dirty="0" smtClean="0">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черен → </a:t>
            </a:r>
            <a:r>
              <a:rPr lang="ru-RU" sz="1600" dirty="0" smtClean="0">
                <a:latin typeface="Arial" panose="020B0604020202020204" pitchFamily="34" charset="0"/>
                <a:cs typeface="Arial" panose="020B0604020202020204" pitchFamily="34" charset="0"/>
              </a:rPr>
              <a:t>Магматит</a:t>
            </a:r>
            <a:endParaRPr lang="bg-BG" sz="1600" dirty="0">
              <a:latin typeface="Arial" panose="020B0604020202020204" pitchFamily="34" charset="0"/>
              <a:cs typeface="Arial" panose="020B0604020202020204" pitchFamily="34" charset="0"/>
            </a:endParaRPr>
          </a:p>
          <a:p>
            <a:pPr marL="914400" lvl="2" indent="0">
              <a:lnSpc>
                <a:spcPct val="160000"/>
              </a:lnSpc>
              <a:buNone/>
            </a:pPr>
            <a:r>
              <a:rPr lang="bg-BG" sz="1600" dirty="0" smtClean="0">
                <a:latin typeface="Arial" panose="020B0604020202020204" pitchFamily="34" charset="0"/>
                <a:cs typeface="Arial" panose="020B0604020202020204" pitchFamily="34" charset="0"/>
              </a:rPr>
              <a:t>- Актинолит</a:t>
            </a:r>
            <a:r>
              <a:rPr lang="de-DE" sz="1600" dirty="0" smtClean="0">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a:p>
            <a:pPr lvl="2">
              <a:lnSpc>
                <a:spcPct val="160000"/>
              </a:lnSpc>
            </a:pPr>
            <a:r>
              <a:rPr lang="de-DE" sz="1600" dirty="0">
                <a:latin typeface="Arial" panose="020B0604020202020204" pitchFamily="34" charset="0"/>
                <a:cs typeface="Arial" panose="020B0604020202020204" pitchFamily="34" charset="0"/>
              </a:rPr>
              <a:t>Ca2(Mg, </a:t>
            </a:r>
            <a:r>
              <a:rPr lang="de-DE" sz="1600" dirty="0" err="1">
                <a:latin typeface="Arial" panose="020B0604020202020204" pitchFamily="34" charset="0"/>
                <a:cs typeface="Arial" panose="020B0604020202020204" pitchFamily="34" charset="0"/>
              </a:rPr>
              <a:t>Fe</a:t>
            </a:r>
            <a:r>
              <a:rPr lang="de-DE" sz="1600" dirty="0">
                <a:latin typeface="Arial" panose="020B0604020202020204" pitchFamily="34" charset="0"/>
                <a:cs typeface="Arial" panose="020B0604020202020204" pitchFamily="34" charset="0"/>
              </a:rPr>
              <a:t>)5[Si8O22| (OH)2] </a:t>
            </a:r>
          </a:p>
          <a:p>
            <a:pPr lvl="2">
              <a:lnSpc>
                <a:spcPct val="160000"/>
              </a:lnSpc>
            </a:pPr>
            <a:r>
              <a:rPr lang="bg-BG" sz="1600" dirty="0">
                <a:latin typeface="Arial" panose="020B0604020202020204" pitchFamily="34" charset="0"/>
                <a:cs typeface="Arial" panose="020B0604020202020204" pitchFamily="34" charset="0"/>
              </a:rPr>
              <a:t>Възникване в </a:t>
            </a:r>
            <a:r>
              <a:rPr lang="bg-BG" sz="1600" dirty="0" smtClean="0">
                <a:latin typeface="Arial" panose="020B0604020202020204" pitchFamily="34" charset="0"/>
                <a:cs typeface="Arial" panose="020B0604020202020204" pitchFamily="34" charset="0"/>
              </a:rPr>
              <a:t>метаморфити</a:t>
            </a:r>
            <a:endParaRPr lang="de-DE" sz="1600"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xmlns="" id="{F27734D3-552B-4AF5-8FFC-CAFE11C3966F}"/>
              </a:ext>
            </a:extLst>
          </p:cNvPr>
          <p:cNvPicPr>
            <a:picLocks noChangeAspect="1"/>
          </p:cNvPicPr>
          <p:nvPr/>
        </p:nvPicPr>
        <p:blipFill>
          <a:blip r:embed="rId3"/>
          <a:stretch>
            <a:fillRect/>
          </a:stretch>
        </p:blipFill>
        <p:spPr>
          <a:xfrm>
            <a:off x="5784399" y="1479801"/>
            <a:ext cx="3158002" cy="2267909"/>
          </a:xfrm>
          <a:prstGeom prst="rect">
            <a:avLst/>
          </a:prstGeom>
        </p:spPr>
      </p:pic>
      <p:pic>
        <p:nvPicPr>
          <p:cNvPr id="5" name="Grafik 4">
            <a:extLst>
              <a:ext uri="{FF2B5EF4-FFF2-40B4-BE49-F238E27FC236}">
                <a16:creationId xmlns:a16="http://schemas.microsoft.com/office/drawing/2014/main" xmlns="" id="{9313A818-BBA9-4932-B978-D8389E75E42D}"/>
              </a:ext>
            </a:extLst>
          </p:cNvPr>
          <p:cNvPicPr>
            <a:picLocks noChangeAspect="1"/>
          </p:cNvPicPr>
          <p:nvPr/>
        </p:nvPicPr>
        <p:blipFill>
          <a:blip r:embed="rId4"/>
          <a:stretch>
            <a:fillRect/>
          </a:stretch>
        </p:blipFill>
        <p:spPr>
          <a:xfrm>
            <a:off x="4800682" y="3933489"/>
            <a:ext cx="3609145" cy="2267909"/>
          </a:xfrm>
          <a:prstGeom prst="rect">
            <a:avLst/>
          </a:prstGeom>
        </p:spPr>
      </p:pic>
      <p:sp>
        <p:nvSpPr>
          <p:cNvPr id="6" name="Textfeld 5">
            <a:extLst>
              <a:ext uri="{FF2B5EF4-FFF2-40B4-BE49-F238E27FC236}">
                <a16:creationId xmlns:a16="http://schemas.microsoft.com/office/drawing/2014/main" xmlns="" id="{E26FDD2E-86C1-498D-9D39-F75A293ECF63}"/>
              </a:ext>
            </a:extLst>
          </p:cNvPr>
          <p:cNvSpPr txBox="1"/>
          <p:nvPr/>
        </p:nvSpPr>
        <p:spPr>
          <a:xfrm>
            <a:off x="5784399" y="3409156"/>
            <a:ext cx="1069845" cy="338554"/>
          </a:xfrm>
          <a:prstGeom prst="rect">
            <a:avLst/>
          </a:prstGeom>
          <a:noFill/>
        </p:spPr>
        <p:txBody>
          <a:bodyPr wrap="none" rtlCol="0">
            <a:spAutoFit/>
          </a:bodyPr>
          <a:lstStyle/>
          <a:p>
            <a:r>
              <a:rPr lang="bg-BG" sz="1600" dirty="0" smtClean="0">
                <a:solidFill>
                  <a:schemeClr val="bg1"/>
                </a:solidFill>
                <a:latin typeface="Arial" panose="020B0604020202020204" pitchFamily="34" charset="0"/>
                <a:cs typeface="Arial" panose="020B0604020202020204" pitchFamily="34" charset="0"/>
              </a:rPr>
              <a:t>амфибол</a:t>
            </a:r>
            <a:endParaRPr lang="de-DE" sz="1600" dirty="0">
              <a:solidFill>
                <a:schemeClr val="bg1"/>
              </a:solidFill>
              <a:latin typeface="Arial"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xmlns="" id="{8484677D-AE80-4A65-AC49-60FDD7DB3400}"/>
              </a:ext>
            </a:extLst>
          </p:cNvPr>
          <p:cNvSpPr txBox="1"/>
          <p:nvPr/>
        </p:nvSpPr>
        <p:spPr>
          <a:xfrm>
            <a:off x="5355343" y="5812218"/>
            <a:ext cx="1176348" cy="338554"/>
          </a:xfrm>
          <a:prstGeom prst="rect">
            <a:avLst/>
          </a:prstGeom>
          <a:noFill/>
        </p:spPr>
        <p:txBody>
          <a:bodyPr wrap="none" rtlCol="0">
            <a:spAutoFit/>
          </a:bodyPr>
          <a:lstStyle/>
          <a:p>
            <a:r>
              <a:rPr lang="bg-BG" sz="1600" dirty="0" smtClean="0">
                <a:solidFill>
                  <a:schemeClr val="bg1"/>
                </a:solidFill>
                <a:latin typeface="Arial" panose="020B0604020202020204" pitchFamily="34" charset="0"/>
                <a:cs typeface="Arial" panose="020B0604020202020204" pitchFamily="34" charset="0"/>
              </a:rPr>
              <a:t>Актинолит</a:t>
            </a:r>
            <a:endParaRPr lang="de-DE" sz="1600" dirty="0">
              <a:solidFill>
                <a:schemeClr val="bg1"/>
              </a:solidFill>
            </a:endParaRPr>
          </a:p>
        </p:txBody>
      </p:sp>
    </p:spTree>
    <p:extLst>
      <p:ext uri="{BB962C8B-B14F-4D97-AF65-F5344CB8AC3E}">
        <p14:creationId xmlns:p14="http://schemas.microsoft.com/office/powerpoint/2010/main" val="28353655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D71D6DA-FCA6-491E-A0A5-F5FAA5225E68}"/>
              </a:ext>
            </a:extLst>
          </p:cNvPr>
          <p:cNvSpPr>
            <a:spLocks noGrp="1"/>
          </p:cNvSpPr>
          <p:nvPr>
            <p:ph type="title"/>
          </p:nvPr>
        </p:nvSpPr>
        <p:spPr/>
        <p:txBody>
          <a:bodyPr/>
          <a:lstStyle/>
          <a:p>
            <a:r>
              <a:rPr lang="bg-BG" dirty="0" smtClean="0">
                <a:latin typeface="Arial" panose="020B0604020202020204" pitchFamily="34" charset="0"/>
                <a:cs typeface="Arial" panose="020B0604020202020204" pitchFamily="34" charset="0"/>
              </a:rPr>
              <a:t>Силикати</a:t>
            </a: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xmlns="" id="{D424F5EA-272E-4AF9-AB98-03A383DFD1CC}"/>
              </a:ext>
            </a:extLst>
          </p:cNvPr>
          <p:cNvSpPr>
            <a:spLocks noGrp="1"/>
          </p:cNvSpPr>
          <p:nvPr>
            <p:ph idx="1"/>
          </p:nvPr>
        </p:nvSpPr>
        <p:spPr/>
        <p:txBody>
          <a:bodyPr>
            <a:normAutofit/>
          </a:bodyPr>
          <a:lstStyle/>
          <a:p>
            <a:pPr marL="0" indent="0">
              <a:lnSpc>
                <a:spcPct val="150000"/>
              </a:lnSpc>
              <a:buNone/>
            </a:pPr>
            <a:r>
              <a:rPr lang="bg-BG" sz="1600" b="1" dirty="0" smtClean="0">
                <a:latin typeface="Arial" panose="020B0604020202020204" pitchFamily="34" charset="0"/>
                <a:cs typeface="Arial" panose="020B0604020202020204" pitchFamily="34" charset="0"/>
              </a:rPr>
              <a:t>Пироксен</a:t>
            </a:r>
            <a:endParaRPr lang="de-DE" sz="1600" b="1"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Най-често срещаните тъмни минерали в земната кора</a:t>
            </a:r>
          </a:p>
          <a:p>
            <a:pPr>
              <a:lnSpc>
                <a:spcPct val="150000"/>
              </a:lnSpc>
            </a:pPr>
            <a:r>
              <a:rPr lang="ru-RU" sz="1600" dirty="0">
                <a:latin typeface="Arial" panose="020B0604020202020204" pitchFamily="34" charset="0"/>
                <a:cs typeface="Arial" panose="020B0604020202020204" pitchFamily="34" charset="0"/>
              </a:rPr>
              <a:t>верижни силикати</a:t>
            </a:r>
          </a:p>
          <a:p>
            <a:pPr>
              <a:lnSpc>
                <a:spcPct val="150000"/>
              </a:lnSpc>
            </a:pPr>
            <a:r>
              <a:rPr lang="ru-RU" sz="1600" dirty="0">
                <a:latin typeface="Arial" panose="020B0604020202020204" pitchFamily="34" charset="0"/>
                <a:cs typeface="Arial" panose="020B0604020202020204" pitchFamily="34" charset="0"/>
              </a:rPr>
              <a:t>поява при магматити и метаморфити, по-малко в утайки</a:t>
            </a:r>
          </a:p>
          <a:p>
            <a:pPr>
              <a:lnSpc>
                <a:spcPct val="150000"/>
              </a:lnSpc>
            </a:pPr>
            <a:r>
              <a:rPr lang="ru-RU" sz="1600" dirty="0">
                <a:latin typeface="Arial" panose="020B0604020202020204" pitchFamily="34" charset="0"/>
                <a:cs typeface="Arial" panose="020B0604020202020204" pitchFamily="34" charset="0"/>
              </a:rPr>
              <a:t>Важни примери </a:t>
            </a:r>
            <a:r>
              <a:rPr lang="ru-RU" sz="1600" dirty="0" smtClean="0">
                <a:latin typeface="Arial" panose="020B0604020202020204" pitchFamily="34" charset="0"/>
                <a:cs typeface="Arial" panose="020B0604020202020204" pitchFamily="34" charset="0"/>
              </a:rPr>
              <a:t>са:</a:t>
            </a:r>
            <a:endParaRPr lang="de-DE" sz="1600" dirty="0">
              <a:latin typeface="Arial" panose="020B0604020202020204" pitchFamily="34" charset="0"/>
              <a:cs typeface="Arial" panose="020B0604020202020204" pitchFamily="34" charset="0"/>
            </a:endParaRPr>
          </a:p>
          <a:p>
            <a:pPr marL="0" indent="0">
              <a:lnSpc>
                <a:spcPct val="150000"/>
              </a:lnSpc>
              <a:buNone/>
            </a:pPr>
            <a:r>
              <a:rPr lang="de-DE" sz="1600" dirty="0">
                <a:latin typeface="Arial" panose="020B0604020202020204" pitchFamily="34" charset="0"/>
                <a:cs typeface="Arial" panose="020B0604020202020204" pitchFamily="34" charset="0"/>
              </a:rPr>
              <a:t>Augite (</a:t>
            </a:r>
            <a:r>
              <a:rPr lang="de-DE" sz="1600" dirty="0" err="1">
                <a:latin typeface="Arial" panose="020B0604020202020204" pitchFamily="34" charset="0"/>
                <a:cs typeface="Arial" panose="020B0604020202020204" pitchFamily="34" charset="0"/>
              </a:rPr>
              <a:t>Ca,Na</a:t>
            </a:r>
            <a:r>
              <a:rPr lang="de-DE" sz="1600" dirty="0">
                <a:latin typeface="Arial" panose="020B0604020202020204" pitchFamily="34" charset="0"/>
                <a:cs typeface="Arial" panose="020B0604020202020204" pitchFamily="34" charset="0"/>
              </a:rPr>
              <a:t>)(Mg, </a:t>
            </a:r>
            <a:r>
              <a:rPr lang="de-DE" sz="1600" dirty="0" err="1">
                <a:latin typeface="Arial" panose="020B0604020202020204" pitchFamily="34" charset="0"/>
                <a:cs typeface="Arial" panose="020B0604020202020204" pitchFamily="34" charset="0"/>
              </a:rPr>
              <a:t>Fe</a:t>
            </a:r>
            <a:r>
              <a:rPr lang="de-DE" sz="1600" dirty="0">
                <a:latin typeface="Arial" panose="020B0604020202020204" pitchFamily="34" charset="0"/>
                <a:cs typeface="Arial" panose="020B0604020202020204" pitchFamily="34" charset="0"/>
              </a:rPr>
              <a:t>, Al, Ti)[(</a:t>
            </a:r>
            <a:r>
              <a:rPr lang="de-DE" sz="1600" dirty="0" err="1">
                <a:latin typeface="Arial" panose="020B0604020202020204" pitchFamily="34" charset="0"/>
                <a:cs typeface="Arial" panose="020B0604020202020204" pitchFamily="34" charset="0"/>
              </a:rPr>
              <a:t>Si,Al</a:t>
            </a:r>
            <a:r>
              <a:rPr lang="de-DE" sz="1600" dirty="0">
                <a:latin typeface="Arial" panose="020B0604020202020204" pitchFamily="34" charset="0"/>
                <a:cs typeface="Arial" panose="020B0604020202020204" pitchFamily="34" charset="0"/>
              </a:rPr>
              <a:t>)2O6]</a:t>
            </a:r>
          </a:p>
          <a:p>
            <a:pPr marL="0" indent="0">
              <a:lnSpc>
                <a:spcPct val="150000"/>
              </a:lnSpc>
              <a:buNone/>
            </a:pPr>
            <a:r>
              <a:rPr lang="de-DE" sz="1600" dirty="0">
                <a:latin typeface="Arial" panose="020B0604020202020204" pitchFamily="34" charset="0"/>
                <a:cs typeface="Arial" panose="020B0604020202020204" pitchFamily="34" charset="0"/>
              </a:rPr>
              <a:t>Spodumen </a:t>
            </a:r>
            <a:r>
              <a:rPr lang="de-DE" sz="1600" dirty="0" err="1">
                <a:latin typeface="Arial" panose="020B0604020202020204" pitchFamily="34" charset="0"/>
                <a:cs typeface="Arial" panose="020B0604020202020204" pitchFamily="34" charset="0"/>
              </a:rPr>
              <a:t>LiAl</a:t>
            </a:r>
            <a:r>
              <a:rPr lang="de-DE" sz="1600" dirty="0">
                <a:latin typeface="Arial" panose="020B0604020202020204" pitchFamily="34" charset="0"/>
                <a:cs typeface="Arial" panose="020B0604020202020204" pitchFamily="34" charset="0"/>
              </a:rPr>
              <a:t>[Si2O6]</a:t>
            </a:r>
          </a:p>
          <a:p>
            <a:pPr marL="0" indent="0">
              <a:lnSpc>
                <a:spcPct val="150000"/>
              </a:lnSpc>
              <a:buNone/>
            </a:pPr>
            <a:r>
              <a:rPr lang="bg-BG" sz="1600" dirty="0" smtClean="0">
                <a:latin typeface="Arial" panose="020B0604020202020204" pitchFamily="34" charset="0"/>
                <a:cs typeface="Arial" panose="020B0604020202020204" pitchFamily="34" charset="0"/>
              </a:rPr>
              <a:t>Уоластонит</a:t>
            </a:r>
            <a:r>
              <a:rPr lang="de-DE" sz="1600" dirty="0" smtClean="0">
                <a:latin typeface="Arial" panose="020B0604020202020204" pitchFamily="34" charset="0"/>
                <a:cs typeface="Arial" panose="020B0604020202020204" pitchFamily="34" charset="0"/>
              </a:rPr>
              <a:t> </a:t>
            </a:r>
            <a:r>
              <a:rPr lang="de-DE" sz="1600" dirty="0">
                <a:latin typeface="Arial" panose="020B0604020202020204" pitchFamily="34" charset="0"/>
                <a:cs typeface="Arial" panose="020B0604020202020204" pitchFamily="34" charset="0"/>
              </a:rPr>
              <a:t>Ca3[Si3O9]</a:t>
            </a:r>
          </a:p>
        </p:txBody>
      </p:sp>
      <p:pic>
        <p:nvPicPr>
          <p:cNvPr id="4" name="Grafik 3">
            <a:extLst>
              <a:ext uri="{FF2B5EF4-FFF2-40B4-BE49-F238E27FC236}">
                <a16:creationId xmlns:a16="http://schemas.microsoft.com/office/drawing/2014/main" xmlns="" id="{F3418C9C-ABB4-499B-806D-574A1ED36627}"/>
              </a:ext>
            </a:extLst>
          </p:cNvPr>
          <p:cNvPicPr>
            <a:picLocks noChangeAspect="1"/>
          </p:cNvPicPr>
          <p:nvPr/>
        </p:nvPicPr>
        <p:blipFill>
          <a:blip r:embed="rId3"/>
          <a:stretch>
            <a:fillRect/>
          </a:stretch>
        </p:blipFill>
        <p:spPr>
          <a:xfrm>
            <a:off x="5588167" y="2390055"/>
            <a:ext cx="3493311" cy="1981372"/>
          </a:xfrm>
          <a:prstGeom prst="rect">
            <a:avLst/>
          </a:prstGeom>
        </p:spPr>
      </p:pic>
      <p:pic>
        <p:nvPicPr>
          <p:cNvPr id="5" name="Grafik 4">
            <a:extLst>
              <a:ext uri="{FF2B5EF4-FFF2-40B4-BE49-F238E27FC236}">
                <a16:creationId xmlns:a16="http://schemas.microsoft.com/office/drawing/2014/main" xmlns="" id="{871A3124-24E0-4478-9CD4-B9639E84E11C}"/>
              </a:ext>
            </a:extLst>
          </p:cNvPr>
          <p:cNvPicPr>
            <a:picLocks noChangeAspect="1"/>
          </p:cNvPicPr>
          <p:nvPr/>
        </p:nvPicPr>
        <p:blipFill>
          <a:blip r:embed="rId4"/>
          <a:stretch>
            <a:fillRect/>
          </a:stretch>
        </p:blipFill>
        <p:spPr>
          <a:xfrm>
            <a:off x="6594095" y="4427380"/>
            <a:ext cx="2487384" cy="1853345"/>
          </a:xfrm>
          <a:prstGeom prst="rect">
            <a:avLst/>
          </a:prstGeom>
        </p:spPr>
      </p:pic>
      <p:pic>
        <p:nvPicPr>
          <p:cNvPr id="6" name="Grafik 5">
            <a:extLst>
              <a:ext uri="{FF2B5EF4-FFF2-40B4-BE49-F238E27FC236}">
                <a16:creationId xmlns:a16="http://schemas.microsoft.com/office/drawing/2014/main" xmlns="" id="{17482500-BC40-4FFF-8320-D7D1D4D62CA7}"/>
              </a:ext>
            </a:extLst>
          </p:cNvPr>
          <p:cNvPicPr>
            <a:picLocks noChangeAspect="1"/>
          </p:cNvPicPr>
          <p:nvPr/>
        </p:nvPicPr>
        <p:blipFill>
          <a:blip r:embed="rId5"/>
          <a:stretch>
            <a:fillRect/>
          </a:stretch>
        </p:blipFill>
        <p:spPr>
          <a:xfrm>
            <a:off x="4211495" y="4427379"/>
            <a:ext cx="2243522" cy="1853345"/>
          </a:xfrm>
          <a:prstGeom prst="rect">
            <a:avLst/>
          </a:prstGeom>
        </p:spPr>
      </p:pic>
      <p:sp>
        <p:nvSpPr>
          <p:cNvPr id="7" name="Textfeld 6">
            <a:extLst>
              <a:ext uri="{FF2B5EF4-FFF2-40B4-BE49-F238E27FC236}">
                <a16:creationId xmlns:a16="http://schemas.microsoft.com/office/drawing/2014/main" xmlns="" id="{16F21053-EB92-49E4-B0A9-6CE1C7CC9310}"/>
              </a:ext>
            </a:extLst>
          </p:cNvPr>
          <p:cNvSpPr txBox="1"/>
          <p:nvPr/>
        </p:nvSpPr>
        <p:spPr>
          <a:xfrm>
            <a:off x="4211495" y="4427379"/>
            <a:ext cx="764953" cy="338554"/>
          </a:xfrm>
          <a:prstGeom prst="rect">
            <a:avLst/>
          </a:prstGeom>
          <a:noFill/>
        </p:spPr>
        <p:txBody>
          <a:bodyPr wrap="none" rtlCol="0">
            <a:spAutoFit/>
          </a:bodyPr>
          <a:lstStyle/>
          <a:p>
            <a:r>
              <a:rPr lang="de-DE" sz="1600" dirty="0">
                <a:solidFill>
                  <a:schemeClr val="bg1"/>
                </a:solidFill>
                <a:latin typeface="Arial" panose="020B0604020202020204" pitchFamily="34" charset="0"/>
                <a:cs typeface="Arial" panose="020B0604020202020204" pitchFamily="34" charset="0"/>
              </a:rPr>
              <a:t>Augite</a:t>
            </a:r>
          </a:p>
        </p:txBody>
      </p:sp>
      <p:sp>
        <p:nvSpPr>
          <p:cNvPr id="8" name="Textfeld 7">
            <a:extLst>
              <a:ext uri="{FF2B5EF4-FFF2-40B4-BE49-F238E27FC236}">
                <a16:creationId xmlns:a16="http://schemas.microsoft.com/office/drawing/2014/main" xmlns="" id="{C089BA54-CDEC-4E95-AC92-AAC53E117C36}"/>
              </a:ext>
            </a:extLst>
          </p:cNvPr>
          <p:cNvSpPr txBox="1"/>
          <p:nvPr/>
        </p:nvSpPr>
        <p:spPr>
          <a:xfrm>
            <a:off x="5588168" y="2291446"/>
            <a:ext cx="1175322" cy="338554"/>
          </a:xfrm>
          <a:prstGeom prst="rect">
            <a:avLst/>
          </a:prstGeom>
          <a:noFill/>
        </p:spPr>
        <p:txBody>
          <a:bodyPr wrap="none" rtlCol="0">
            <a:spAutoFit/>
          </a:bodyPr>
          <a:lstStyle/>
          <a:p>
            <a:r>
              <a:rPr lang="de-DE" sz="1600" dirty="0">
                <a:solidFill>
                  <a:schemeClr val="bg1"/>
                </a:solidFill>
                <a:latin typeface="Arial" panose="020B0604020202020204" pitchFamily="34" charset="0"/>
                <a:cs typeface="Arial" panose="020B0604020202020204" pitchFamily="34" charset="0"/>
              </a:rPr>
              <a:t>Spodumen</a:t>
            </a:r>
            <a:endParaRPr lang="de-DE" sz="1600" dirty="0">
              <a:solidFill>
                <a:schemeClr val="bg1"/>
              </a:solidFill>
            </a:endParaRPr>
          </a:p>
        </p:txBody>
      </p:sp>
      <p:sp>
        <p:nvSpPr>
          <p:cNvPr id="9" name="Textfeld 8">
            <a:extLst>
              <a:ext uri="{FF2B5EF4-FFF2-40B4-BE49-F238E27FC236}">
                <a16:creationId xmlns:a16="http://schemas.microsoft.com/office/drawing/2014/main" xmlns="" id="{D2BF49C8-C9BC-4467-B367-31DDF7BB73FE}"/>
              </a:ext>
            </a:extLst>
          </p:cNvPr>
          <p:cNvSpPr txBox="1"/>
          <p:nvPr/>
        </p:nvSpPr>
        <p:spPr>
          <a:xfrm>
            <a:off x="6594095" y="4427379"/>
            <a:ext cx="1260602" cy="338554"/>
          </a:xfrm>
          <a:prstGeom prst="rect">
            <a:avLst/>
          </a:prstGeom>
          <a:noFill/>
        </p:spPr>
        <p:txBody>
          <a:bodyPr wrap="none" rtlCol="0">
            <a:spAutoFit/>
          </a:bodyPr>
          <a:lstStyle/>
          <a:p>
            <a:r>
              <a:rPr lang="bg-BG" sz="1600" dirty="0" smtClean="0">
                <a:solidFill>
                  <a:schemeClr val="bg1"/>
                </a:solidFill>
                <a:latin typeface="Arial" panose="020B0604020202020204" pitchFamily="34" charset="0"/>
                <a:cs typeface="Arial" panose="020B0604020202020204" pitchFamily="34" charset="0"/>
              </a:rPr>
              <a:t>уоластонит</a:t>
            </a:r>
            <a:endParaRPr lang="de-DE" sz="1600" dirty="0">
              <a:solidFill>
                <a:schemeClr val="bg1"/>
              </a:solidFill>
            </a:endParaRPr>
          </a:p>
        </p:txBody>
      </p:sp>
    </p:spTree>
    <p:extLst>
      <p:ext uri="{BB962C8B-B14F-4D97-AF65-F5344CB8AC3E}">
        <p14:creationId xmlns:p14="http://schemas.microsoft.com/office/powerpoint/2010/main" val="1760742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146B97E-42D7-4584-9DE6-504BBB5EAFE2}"/>
              </a:ext>
            </a:extLst>
          </p:cNvPr>
          <p:cNvSpPr>
            <a:spLocks noGrp="1"/>
          </p:cNvSpPr>
          <p:nvPr>
            <p:ph type="title"/>
          </p:nvPr>
        </p:nvSpPr>
        <p:spPr/>
        <p:txBody>
          <a:bodyPr/>
          <a:lstStyle/>
          <a:p>
            <a:r>
              <a:rPr lang="bg-BG" dirty="0">
                <a:latin typeface="Arial" panose="020B0604020202020204" pitchFamily="34" charset="0"/>
                <a:cs typeface="Arial" panose="020B0604020202020204" pitchFamily="34" charset="0"/>
              </a:rPr>
              <a:t>Геоложки основи - </a:t>
            </a:r>
            <a:r>
              <a:rPr lang="bg-BG" dirty="0" smtClean="0">
                <a:latin typeface="Arial" panose="020B0604020202020204" pitchFamily="34" charset="0"/>
                <a:cs typeface="Arial" panose="020B0604020202020204" pitchFamily="34" charset="0"/>
              </a:rPr>
              <a:t>Минерали</a:t>
            </a: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xmlns="" id="{E23FEF49-5A1F-4934-AB31-847A3E0D4CF8}"/>
              </a:ext>
            </a:extLst>
          </p:cNvPr>
          <p:cNvSpPr>
            <a:spLocks noGrp="1"/>
          </p:cNvSpPr>
          <p:nvPr>
            <p:ph idx="1"/>
          </p:nvPr>
        </p:nvSpPr>
        <p:spPr/>
        <p:txBody>
          <a:bodyPr>
            <a:normAutofit/>
          </a:bodyPr>
          <a:lstStyle/>
          <a:p>
            <a:pPr marL="0" indent="0">
              <a:lnSpc>
                <a:spcPct val="150000"/>
              </a:lnSpc>
              <a:buNone/>
            </a:pPr>
            <a:r>
              <a:rPr lang="ru-RU" sz="1600" b="1" dirty="0" smtClean="0">
                <a:latin typeface="Arial" panose="020B0604020202020204" pitchFamily="34" charset="0"/>
                <a:cs typeface="Arial" panose="020B0604020202020204" pitchFamily="34" charset="0"/>
              </a:rPr>
              <a:t>Карбонатите</a:t>
            </a:r>
            <a:endParaRPr lang="ru-RU" sz="1600" b="1"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Те често се състоят от катиони на калций и магнезий в комбинация с карбонатния анион (CO3² ‾).</a:t>
            </a:r>
          </a:p>
          <a:p>
            <a:pPr marL="0" indent="0">
              <a:lnSpc>
                <a:spcPct val="150000"/>
              </a:lnSpc>
              <a:buNone/>
            </a:pPr>
            <a:r>
              <a:rPr lang="ru-RU" sz="1600" dirty="0">
                <a:latin typeface="Arial" panose="020B0604020202020204" pitchFamily="34" charset="0"/>
                <a:cs typeface="Arial" panose="020B0604020202020204" pitchFamily="34" charset="0"/>
              </a:rPr>
              <a:t>Често срещан минерал е калцитът (CaCO3), който формира основния компонент на варовиците.</a:t>
            </a:r>
          </a:p>
          <a:p>
            <a:pPr marL="0" indent="0">
              <a:lnSpc>
                <a:spcPct val="150000"/>
              </a:lnSpc>
              <a:buNone/>
            </a:pPr>
            <a:r>
              <a:rPr lang="ru-RU" sz="1600" dirty="0">
                <a:latin typeface="Arial" panose="020B0604020202020204" pitchFamily="34" charset="0"/>
                <a:cs typeface="Arial" panose="020B0604020202020204" pitchFamily="34" charset="0"/>
              </a:rPr>
              <a:t>Тези минерали образуват най-сложните и разнообразни утаечни </a:t>
            </a:r>
            <a:r>
              <a:rPr lang="ru-RU" sz="1600" dirty="0" smtClean="0">
                <a:latin typeface="Arial" panose="020B0604020202020204" pitchFamily="34" charset="0"/>
                <a:cs typeface="Arial" panose="020B0604020202020204" pitchFamily="34" charset="0"/>
              </a:rPr>
              <a:t>скали</a:t>
            </a:r>
            <a:r>
              <a:rPr lang="ru-RU" sz="1600" b="1" dirty="0" smtClean="0">
                <a:latin typeface="Arial" panose="020B0604020202020204" pitchFamily="34" charset="0"/>
                <a:cs typeface="Arial" panose="020B0604020202020204" pitchFamily="34" charset="0"/>
              </a:rPr>
              <a:t>.</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65508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nSpc>
                <a:spcPct val="150000"/>
              </a:lnSpc>
            </a:pPr>
            <a:r>
              <a:rPr lang="bg-BG" dirty="0" smtClean="0">
                <a:latin typeface="Arial" panose="020B0604020202020204" pitchFamily="34" charset="0"/>
                <a:cs typeface="Arial" panose="020B0604020202020204" pitchFamily="34" charset="0"/>
              </a:rPr>
              <a:t>Карбонатите</a:t>
            </a:r>
            <a:endParaRPr lang="en-US"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p:txBody>
          <a:bodyPr>
            <a:normAutofit/>
          </a:bodyPr>
          <a:lstStyle/>
          <a:p>
            <a:pPr marL="0" indent="0">
              <a:lnSpc>
                <a:spcPct val="150000"/>
              </a:lnSpc>
              <a:buNone/>
            </a:pPr>
            <a:r>
              <a:rPr lang="bg-BG" sz="1600" b="1" dirty="0" smtClean="0">
                <a:latin typeface="Arial" panose="020B0604020202020204" pitchFamily="34" charset="0"/>
                <a:cs typeface="Arial" panose="020B0604020202020204" pitchFamily="34" charset="0"/>
              </a:rPr>
              <a:t>Калцит</a:t>
            </a:r>
            <a:r>
              <a:rPr lang="en-US" sz="1600" b="1" dirty="0" smtClean="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[CaCO3]</a:t>
            </a:r>
          </a:p>
          <a:p>
            <a:pPr>
              <a:lnSpc>
                <a:spcPct val="150000"/>
              </a:lnSpc>
            </a:pPr>
            <a:r>
              <a:rPr lang="ru-RU" sz="1600" dirty="0">
                <a:latin typeface="Arial" panose="020B0604020202020204" pitchFamily="34" charset="0"/>
                <a:cs typeface="Arial" panose="020B0604020202020204" pitchFamily="34" charset="0"/>
              </a:rPr>
              <a:t>Нарича се още калциспар</a:t>
            </a:r>
          </a:p>
          <a:p>
            <a:pPr>
              <a:lnSpc>
                <a:spcPct val="150000"/>
              </a:lnSpc>
            </a:pPr>
            <a:r>
              <a:rPr lang="ru-RU" sz="1600" dirty="0">
                <a:latin typeface="Arial" panose="020B0604020202020204" pitchFamily="34" charset="0"/>
                <a:cs typeface="Arial" panose="020B0604020202020204" pitchFamily="34" charset="0"/>
              </a:rPr>
              <a:t>Не само камък, но и основа за биогенни структури като миди и други.</a:t>
            </a:r>
          </a:p>
          <a:p>
            <a:pPr>
              <a:lnSpc>
                <a:spcPct val="150000"/>
              </a:lnSpc>
            </a:pPr>
            <a:r>
              <a:rPr lang="ru-RU" sz="1600" dirty="0">
                <a:latin typeface="Arial" panose="020B0604020202020204" pitchFamily="34" charset="0"/>
                <a:cs typeface="Arial" panose="020B0604020202020204" pitchFamily="34" charset="0"/>
              </a:rPr>
              <a:t>Появява се главно в утайки, но също така и в метаморфити и </a:t>
            </a:r>
            <a:r>
              <a:rPr lang="ru-RU" sz="1600" dirty="0" smtClean="0">
                <a:latin typeface="Arial" panose="020B0604020202020204" pitchFamily="34" charset="0"/>
                <a:cs typeface="Arial" panose="020B0604020202020204" pitchFamily="34" charset="0"/>
              </a:rPr>
              <a:t>магматити.</a:t>
            </a:r>
            <a:endParaRPr lang="de-DE" sz="1600" baseline="-25000"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xmlns="" id="{CEACCE70-9AB8-40C8-A341-503F8D57BD57}"/>
              </a:ext>
            </a:extLst>
          </p:cNvPr>
          <p:cNvPicPr>
            <a:picLocks noChangeAspect="1"/>
          </p:cNvPicPr>
          <p:nvPr/>
        </p:nvPicPr>
        <p:blipFill>
          <a:blip r:embed="rId3"/>
          <a:stretch>
            <a:fillRect/>
          </a:stretch>
        </p:blipFill>
        <p:spPr>
          <a:xfrm>
            <a:off x="5528798" y="3626586"/>
            <a:ext cx="3158002" cy="2499577"/>
          </a:xfrm>
          <a:prstGeom prst="rect">
            <a:avLst/>
          </a:prstGeom>
        </p:spPr>
      </p:pic>
    </p:spTree>
    <p:extLst>
      <p:ext uri="{BB962C8B-B14F-4D97-AF65-F5344CB8AC3E}">
        <p14:creationId xmlns:p14="http://schemas.microsoft.com/office/powerpoint/2010/main" val="576042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B967BCB-1708-44D2-9E6A-B3CC66C5A882}"/>
              </a:ext>
            </a:extLst>
          </p:cNvPr>
          <p:cNvSpPr>
            <a:spLocks noGrp="1"/>
          </p:cNvSpPr>
          <p:nvPr>
            <p:ph type="title"/>
          </p:nvPr>
        </p:nvSpPr>
        <p:spPr/>
        <p:txBody>
          <a:bodyPr/>
          <a:lstStyle/>
          <a:p>
            <a:r>
              <a:rPr lang="bg-BG" dirty="0" smtClean="0">
                <a:latin typeface="Arial" panose="020B0604020202020204" pitchFamily="34" charset="0"/>
                <a:cs typeface="Arial" panose="020B0604020202020204" pitchFamily="34" charset="0"/>
              </a:rPr>
              <a:t>Карбонатите</a:t>
            </a: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xmlns="" id="{45A60BE9-4666-4AFD-BECE-4BDB7CBD822A}"/>
              </a:ext>
            </a:extLst>
          </p:cNvPr>
          <p:cNvSpPr>
            <a:spLocks noGrp="1"/>
          </p:cNvSpPr>
          <p:nvPr>
            <p:ph idx="1"/>
          </p:nvPr>
        </p:nvSpPr>
        <p:spPr/>
        <p:txBody>
          <a:bodyPr>
            <a:normAutofit/>
          </a:bodyPr>
          <a:lstStyle/>
          <a:p>
            <a:pPr marL="0" indent="0">
              <a:lnSpc>
                <a:spcPct val="150000"/>
              </a:lnSpc>
              <a:buNone/>
            </a:pPr>
            <a:r>
              <a:rPr lang="bg-BG" sz="1600" b="1" dirty="0" smtClean="0">
                <a:latin typeface="Arial" panose="020B0604020202020204" pitchFamily="34" charset="0"/>
                <a:cs typeface="Arial" panose="020B0604020202020204" pitchFamily="34" charset="0"/>
              </a:rPr>
              <a:t>Доломит</a:t>
            </a:r>
            <a:r>
              <a:rPr lang="de-DE" sz="1600" b="1" dirty="0" smtClean="0">
                <a:latin typeface="Arial" panose="020B0604020202020204" pitchFamily="34" charset="0"/>
                <a:cs typeface="Arial" panose="020B0604020202020204" pitchFamily="34" charset="0"/>
              </a:rPr>
              <a:t> </a:t>
            </a:r>
            <a:r>
              <a:rPr lang="de-DE" sz="1600" b="1" dirty="0">
                <a:latin typeface="Arial" panose="020B0604020202020204" pitchFamily="34" charset="0"/>
                <a:cs typeface="Arial" panose="020B0604020202020204" pitchFamily="34" charset="0"/>
              </a:rPr>
              <a:t>CaMg[CO3]2</a:t>
            </a:r>
          </a:p>
          <a:p>
            <a:pPr>
              <a:lnSpc>
                <a:spcPct val="150000"/>
              </a:lnSpc>
            </a:pPr>
            <a:r>
              <a:rPr lang="ru-RU" sz="1600" dirty="0">
                <a:latin typeface="Arial" panose="020B0604020202020204" pitchFamily="34" charset="0"/>
                <a:cs typeface="Arial" panose="020B0604020202020204" pitchFamily="34" charset="0"/>
              </a:rPr>
              <a:t>Калциево-магнезиев карбонат</a:t>
            </a:r>
          </a:p>
          <a:p>
            <a:pPr>
              <a:lnSpc>
                <a:spcPct val="150000"/>
              </a:lnSpc>
            </a:pPr>
            <a:r>
              <a:rPr lang="ru-RU" sz="1600" dirty="0">
                <a:latin typeface="Arial" panose="020B0604020202020204" pitchFamily="34" charset="0"/>
                <a:cs typeface="Arial" panose="020B0604020202020204" pitchFamily="34" charset="0"/>
              </a:rPr>
              <a:t>Киселинно нечувствителен</a:t>
            </a:r>
          </a:p>
          <a:p>
            <a:pPr>
              <a:lnSpc>
                <a:spcPct val="150000"/>
              </a:lnSpc>
            </a:pPr>
            <a:r>
              <a:rPr lang="ru-RU" sz="1600" dirty="0">
                <a:latin typeface="Arial" panose="020B0604020202020204" pitchFamily="34" charset="0"/>
                <a:cs typeface="Arial" panose="020B0604020202020204" pitchFamily="34" charset="0"/>
              </a:rPr>
              <a:t>Важен </a:t>
            </a:r>
            <a:r>
              <a:rPr lang="ru-RU" sz="1600" dirty="0" smtClean="0">
                <a:latin typeface="Arial" panose="020B0604020202020204" pitchFamily="34" charset="0"/>
                <a:cs typeface="Arial" panose="020B0604020202020204" pitchFamily="34" charset="0"/>
              </a:rPr>
              <a:t>стар </a:t>
            </a:r>
            <a:r>
              <a:rPr lang="ru-RU" sz="1600" dirty="0">
                <a:latin typeface="Arial" panose="020B0604020202020204" pitchFamily="34" charset="0"/>
                <a:cs typeface="Arial" panose="020B0604020202020204" pitchFamily="34" charset="0"/>
              </a:rPr>
              <a:t>камък: виж Доломитите</a:t>
            </a:r>
          </a:p>
          <a:p>
            <a:pPr>
              <a:lnSpc>
                <a:spcPct val="150000"/>
              </a:lnSpc>
            </a:pPr>
            <a:r>
              <a:rPr lang="ru-RU" sz="1600" dirty="0">
                <a:latin typeface="Arial" panose="020B0604020202020204" pitchFamily="34" charset="0"/>
                <a:cs typeface="Arial" panose="020B0604020202020204" pitchFamily="34" charset="0"/>
              </a:rPr>
              <a:t>Появява се главно в седименти, но също така и в метаморфити и </a:t>
            </a:r>
            <a:r>
              <a:rPr lang="ru-RU" sz="1600" dirty="0" smtClean="0">
                <a:latin typeface="Arial" panose="020B0604020202020204" pitchFamily="34" charset="0"/>
                <a:cs typeface="Arial" panose="020B0604020202020204" pitchFamily="34" charset="0"/>
              </a:rPr>
              <a:t>магматити</a:t>
            </a:r>
            <a:endParaRPr lang="de-DE" sz="1600"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xmlns="" id="{CFBB0CB7-919E-42C9-9C13-0E1C2353B958}"/>
              </a:ext>
            </a:extLst>
          </p:cNvPr>
          <p:cNvPicPr>
            <a:picLocks noChangeAspect="1"/>
          </p:cNvPicPr>
          <p:nvPr/>
        </p:nvPicPr>
        <p:blipFill>
          <a:blip r:embed="rId3"/>
          <a:stretch>
            <a:fillRect/>
          </a:stretch>
        </p:blipFill>
        <p:spPr>
          <a:xfrm>
            <a:off x="5480026" y="3693648"/>
            <a:ext cx="3206774" cy="2432515"/>
          </a:xfrm>
          <a:prstGeom prst="rect">
            <a:avLst/>
          </a:prstGeom>
        </p:spPr>
      </p:pic>
    </p:spTree>
    <p:extLst>
      <p:ext uri="{BB962C8B-B14F-4D97-AF65-F5344CB8AC3E}">
        <p14:creationId xmlns:p14="http://schemas.microsoft.com/office/powerpoint/2010/main" val="15924241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EFE65888-F490-41F9-A6CD-001D913D70F4}"/>
              </a:ext>
            </a:extLst>
          </p:cNvPr>
          <p:cNvSpPr>
            <a:spLocks noGrp="1"/>
          </p:cNvSpPr>
          <p:nvPr>
            <p:ph type="title"/>
          </p:nvPr>
        </p:nvSpPr>
        <p:spPr/>
        <p:txBody>
          <a:bodyPr/>
          <a:lstStyle/>
          <a:p>
            <a:r>
              <a:rPr lang="bg-BG" dirty="0" smtClean="0">
                <a:latin typeface="Arial" panose="020B0604020202020204" pitchFamily="34" charset="0"/>
                <a:cs typeface="Arial" panose="020B0604020202020204" pitchFamily="34" charset="0"/>
              </a:rPr>
              <a:t>Съдържание</a:t>
            </a:r>
            <a:r>
              <a:rPr lang="de-DE" dirty="0" smtClean="0"/>
              <a:t> </a:t>
            </a:r>
            <a:endParaRPr lang="de-DE" dirty="0"/>
          </a:p>
        </p:txBody>
      </p:sp>
      <p:sp>
        <p:nvSpPr>
          <p:cNvPr id="5" name="Inhaltsplatzhalter 4">
            <a:extLst>
              <a:ext uri="{FF2B5EF4-FFF2-40B4-BE49-F238E27FC236}">
                <a16:creationId xmlns:a16="http://schemas.microsoft.com/office/drawing/2014/main" xmlns="" id="{07310081-FF13-49CA-8528-19E98933B374}"/>
              </a:ext>
            </a:extLst>
          </p:cNvPr>
          <p:cNvSpPr>
            <a:spLocks noGrp="1"/>
          </p:cNvSpPr>
          <p:nvPr>
            <p:ph idx="1"/>
          </p:nvPr>
        </p:nvSpPr>
        <p:spPr/>
        <p:txBody>
          <a:bodyPr>
            <a:normAutofit/>
          </a:bodyPr>
          <a:lstStyle/>
          <a:p>
            <a:pPr marL="0" indent="0">
              <a:lnSpc>
                <a:spcPct val="150000"/>
              </a:lnSpc>
              <a:buNone/>
            </a:pPr>
            <a:r>
              <a:rPr lang="ru-RU" sz="1600" b="1" dirty="0">
                <a:latin typeface="Arial" panose="020B0604020202020204" pitchFamily="34" charset="0"/>
                <a:cs typeface="Arial" panose="020B0604020202020204" pitchFamily="34" charset="0"/>
              </a:rPr>
              <a:t>Определение и основи</a:t>
            </a:r>
          </a:p>
          <a:p>
            <a:pPr>
              <a:lnSpc>
                <a:spcPct val="150000"/>
              </a:lnSpc>
              <a:buFont typeface="+mj-lt"/>
              <a:buAutoNum type="arabicPeriod"/>
            </a:pPr>
            <a:r>
              <a:rPr lang="ru-RU" sz="1600" dirty="0" smtClean="0">
                <a:latin typeface="Arial" panose="020B0604020202020204" pitchFamily="34" charset="0"/>
                <a:cs typeface="Arial" panose="020B0604020202020204" pitchFamily="34" charset="0"/>
              </a:rPr>
              <a:t>Геология</a:t>
            </a:r>
            <a:endParaRPr lang="ru-RU" sz="1600" dirty="0">
              <a:latin typeface="Arial" panose="020B0604020202020204" pitchFamily="34" charset="0"/>
              <a:cs typeface="Arial" panose="020B0604020202020204" pitchFamily="34" charset="0"/>
            </a:endParaRPr>
          </a:p>
          <a:p>
            <a:pPr>
              <a:lnSpc>
                <a:spcPct val="150000"/>
              </a:lnSpc>
              <a:buFont typeface="+mj-lt"/>
              <a:buAutoNum type="arabicPeriod"/>
            </a:pPr>
            <a:r>
              <a:rPr lang="ru-RU" sz="1600" dirty="0">
                <a:latin typeface="Arial" panose="020B0604020202020204" pitchFamily="34" charset="0"/>
                <a:cs typeface="Arial" panose="020B0604020202020204" pitchFamily="34" charset="0"/>
              </a:rPr>
              <a:t>Геотермална енергия</a:t>
            </a:r>
          </a:p>
          <a:p>
            <a:pPr>
              <a:lnSpc>
                <a:spcPct val="150000"/>
              </a:lnSpc>
              <a:buFont typeface="+mj-lt"/>
              <a:buAutoNum type="arabicPeriod"/>
            </a:pPr>
            <a:r>
              <a:rPr lang="ru-RU" sz="1600" dirty="0">
                <a:latin typeface="Arial" panose="020B0604020202020204" pitchFamily="34" charset="0"/>
                <a:cs typeface="Arial" panose="020B0604020202020204" pitchFamily="34" charset="0"/>
              </a:rPr>
              <a:t>Произход на геотермалната енергия</a:t>
            </a:r>
          </a:p>
          <a:p>
            <a:pPr>
              <a:lnSpc>
                <a:spcPct val="150000"/>
              </a:lnSpc>
              <a:buFont typeface="+mj-lt"/>
              <a:buAutoNum type="arabicPeriod"/>
            </a:pPr>
            <a:r>
              <a:rPr lang="ru-RU" sz="1600" dirty="0">
                <a:latin typeface="Arial" panose="020B0604020202020204" pitchFamily="34" charset="0"/>
                <a:cs typeface="Arial" panose="020B0604020202020204" pitchFamily="34" charset="0"/>
              </a:rPr>
              <a:t>Остатъчна топлина, </a:t>
            </a:r>
            <a:r>
              <a:rPr lang="ru-RU" sz="1600" dirty="0" smtClean="0">
                <a:latin typeface="Arial" panose="020B0604020202020204" pitchFamily="34" charset="0"/>
                <a:cs typeface="Arial" panose="020B0604020202020204" pitchFamily="34" charset="0"/>
              </a:rPr>
              <a:t>акреционна </a:t>
            </a:r>
            <a:r>
              <a:rPr lang="ru-RU" sz="1600" dirty="0">
                <a:latin typeface="Arial" panose="020B0604020202020204" pitchFamily="34" charset="0"/>
                <a:cs typeface="Arial" panose="020B0604020202020204" pitchFamily="34" charset="0"/>
              </a:rPr>
              <a:t>топлина и радиоактивен разпад</a:t>
            </a:r>
          </a:p>
          <a:p>
            <a:pPr>
              <a:lnSpc>
                <a:spcPct val="150000"/>
              </a:lnSpc>
              <a:buFont typeface="+mj-lt"/>
              <a:buAutoNum type="arabicPeriod"/>
            </a:pPr>
            <a:r>
              <a:rPr lang="ru-RU" sz="1600" dirty="0">
                <a:latin typeface="Arial" panose="020B0604020202020204" pitchFamily="34" charset="0"/>
                <a:cs typeface="Arial" panose="020B0604020202020204" pitchFamily="34" charset="0"/>
              </a:rPr>
              <a:t>Влияние на климата и наземния топлинен </a:t>
            </a:r>
            <a:r>
              <a:rPr lang="ru-RU" sz="1600" dirty="0" smtClean="0">
                <a:latin typeface="Arial" panose="020B0604020202020204" pitchFamily="34" charset="0"/>
                <a:cs typeface="Arial" panose="020B0604020202020204" pitchFamily="34" charset="0"/>
              </a:rPr>
              <a:t>поток</a:t>
            </a:r>
          </a:p>
          <a:p>
            <a:pPr marL="0" indent="0">
              <a:buNone/>
            </a:pPr>
            <a:endParaRPr lang="de-DE" dirty="0"/>
          </a:p>
        </p:txBody>
      </p:sp>
    </p:spTree>
    <p:extLst>
      <p:ext uri="{BB962C8B-B14F-4D97-AF65-F5344CB8AC3E}">
        <p14:creationId xmlns:p14="http://schemas.microsoft.com/office/powerpoint/2010/main" val="11220833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6EBB93DF-D793-4CE5-BCCA-03A49A8EE652}"/>
              </a:ext>
            </a:extLst>
          </p:cNvPr>
          <p:cNvSpPr>
            <a:spLocks noGrp="1"/>
          </p:cNvSpPr>
          <p:nvPr>
            <p:ph type="title"/>
          </p:nvPr>
        </p:nvSpPr>
        <p:spPr/>
        <p:txBody>
          <a:bodyPr/>
          <a:lstStyle/>
          <a:p>
            <a:r>
              <a:rPr lang="bg-BG" dirty="0">
                <a:latin typeface="Arial" panose="020B0604020202020204" pitchFamily="34" charset="0"/>
                <a:cs typeface="Arial" panose="020B0604020202020204" pitchFamily="34" charset="0"/>
              </a:rPr>
              <a:t>Геоложки основи - </a:t>
            </a:r>
            <a:r>
              <a:rPr lang="bg-BG" dirty="0" smtClean="0">
                <a:latin typeface="Arial" panose="020B0604020202020204" pitchFamily="34" charset="0"/>
                <a:cs typeface="Arial" panose="020B0604020202020204" pitchFamily="34" charset="0"/>
              </a:rPr>
              <a:t>Минерали</a:t>
            </a: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xmlns="" id="{8E8D6B72-3D2D-48FD-8E35-82A90BDA3FB2}"/>
              </a:ext>
            </a:extLst>
          </p:cNvPr>
          <p:cNvSpPr>
            <a:spLocks noGrp="1"/>
          </p:cNvSpPr>
          <p:nvPr>
            <p:ph idx="1"/>
          </p:nvPr>
        </p:nvSpPr>
        <p:spPr/>
        <p:txBody>
          <a:bodyPr>
            <a:normAutofit/>
          </a:bodyPr>
          <a:lstStyle/>
          <a:p>
            <a:pPr marL="0" indent="0">
              <a:lnSpc>
                <a:spcPct val="150000"/>
              </a:lnSpc>
              <a:buNone/>
            </a:pPr>
            <a:r>
              <a:rPr lang="ru-RU" sz="1600" b="1" dirty="0" smtClean="0">
                <a:latin typeface="Arial" panose="020B0604020202020204" pitchFamily="34" charset="0"/>
                <a:cs typeface="Arial" panose="020B0604020202020204" pitchFamily="34" charset="0"/>
              </a:rPr>
              <a:t>Оксиди</a:t>
            </a:r>
            <a:endParaRPr lang="ru-RU" sz="1600" b="1"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Съединения на кислород с атоми или катиони на други елементи. Често върху метали като желязо (Fe 2+, Fe 3+).</a:t>
            </a:r>
          </a:p>
          <a:p>
            <a:pPr marL="0" indent="0">
              <a:lnSpc>
                <a:spcPct val="150000"/>
              </a:lnSpc>
              <a:buNone/>
            </a:pPr>
            <a:r>
              <a:rPr lang="ru-RU" sz="1600" dirty="0">
                <a:latin typeface="Arial" panose="020B0604020202020204" pitchFamily="34" charset="0"/>
                <a:cs typeface="Arial" panose="020B0604020202020204" pitchFamily="34" charset="0"/>
              </a:rPr>
              <a:t>Особено важно за икономиката и промишлеността, поради възможното използване на руди и </a:t>
            </a:r>
            <a:r>
              <a:rPr lang="ru-RU" sz="1600" dirty="0" smtClean="0">
                <a:latin typeface="Arial" panose="020B0604020202020204" pitchFamily="34" charset="0"/>
                <a:cs typeface="Arial" panose="020B0604020202020204" pitchFamily="34" charset="0"/>
              </a:rPr>
              <a:t>метали.</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10963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A8B9C02D-94BD-4D27-BF1E-2C4B242CF30C}"/>
              </a:ext>
            </a:extLst>
          </p:cNvPr>
          <p:cNvSpPr>
            <a:spLocks noGrp="1"/>
          </p:cNvSpPr>
          <p:nvPr>
            <p:ph type="title"/>
          </p:nvPr>
        </p:nvSpPr>
        <p:spPr/>
        <p:txBody>
          <a:bodyPr/>
          <a:lstStyle/>
          <a:p>
            <a:r>
              <a:rPr lang="bg-BG" dirty="0" smtClean="0">
                <a:latin typeface="Arial" panose="020B0604020202020204" pitchFamily="34" charset="0"/>
                <a:cs typeface="Arial" panose="020B0604020202020204" pitchFamily="34" charset="0"/>
              </a:rPr>
              <a:t>Оксиди</a:t>
            </a:r>
            <a:endParaRPr lang="en-US"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xmlns="" id="{FCCB5632-98FC-4888-98E4-E33A18D08899}"/>
              </a:ext>
            </a:extLst>
          </p:cNvPr>
          <p:cNvSpPr>
            <a:spLocks noGrp="1"/>
          </p:cNvSpPr>
          <p:nvPr>
            <p:ph idx="1"/>
          </p:nvPr>
        </p:nvSpPr>
        <p:spPr/>
        <p:txBody>
          <a:bodyPr>
            <a:normAutofit/>
          </a:bodyPr>
          <a:lstStyle/>
          <a:p>
            <a:pPr marL="0" indent="0">
              <a:lnSpc>
                <a:spcPct val="150000"/>
              </a:lnSpc>
              <a:buNone/>
            </a:pPr>
            <a:r>
              <a:rPr lang="bg-BG" sz="1600" b="1" dirty="0" smtClean="0">
                <a:latin typeface="Arial" panose="020B0604020202020204" pitchFamily="34" charset="0"/>
                <a:cs typeface="Arial" panose="020B0604020202020204" pitchFamily="34" charset="0"/>
              </a:rPr>
              <a:t>Магнетит</a:t>
            </a:r>
            <a:r>
              <a:rPr lang="de-DE" sz="1600" b="1" dirty="0" smtClean="0">
                <a:latin typeface="Arial" panose="020B0604020202020204" pitchFamily="34" charset="0"/>
                <a:cs typeface="Arial" panose="020B0604020202020204" pitchFamily="34" charset="0"/>
              </a:rPr>
              <a:t> </a:t>
            </a:r>
            <a:r>
              <a:rPr lang="de-DE" sz="1600" b="1" dirty="0">
                <a:latin typeface="Arial" panose="020B0604020202020204" pitchFamily="34" charset="0"/>
                <a:cs typeface="Arial" panose="020B0604020202020204" pitchFamily="34" charset="0"/>
              </a:rPr>
              <a:t>[Fe3O4]</a:t>
            </a:r>
          </a:p>
          <a:p>
            <a:pPr>
              <a:lnSpc>
                <a:spcPct val="150000"/>
              </a:lnSpc>
            </a:pPr>
            <a:r>
              <a:rPr lang="ru-RU" sz="1600" dirty="0">
                <a:latin typeface="Arial" panose="020B0604020202020204" pitchFamily="34" charset="0"/>
                <a:cs typeface="Arial" panose="020B0604020202020204" pitchFamily="34" charset="0"/>
              </a:rPr>
              <a:t>Характерни: магнитни</a:t>
            </a:r>
          </a:p>
          <a:p>
            <a:pPr>
              <a:lnSpc>
                <a:spcPct val="150000"/>
              </a:lnSpc>
            </a:pPr>
            <a:r>
              <a:rPr lang="ru-RU" sz="1600" dirty="0">
                <a:latin typeface="Arial" panose="020B0604020202020204" pitchFamily="34" charset="0"/>
                <a:cs typeface="Arial" panose="020B0604020202020204" pitchFamily="34" charset="0"/>
              </a:rPr>
              <a:t>Поява в </a:t>
            </a:r>
            <a:r>
              <a:rPr lang="ru-RU" sz="1600" dirty="0" smtClean="0">
                <a:latin typeface="Arial" panose="020B0604020202020204" pitchFamily="34" charset="0"/>
                <a:cs typeface="Arial" panose="020B0604020202020204" pitchFamily="34" charset="0"/>
              </a:rPr>
              <a:t>магматит</a:t>
            </a:r>
            <a:r>
              <a:rPr lang="de-DE" sz="1600" dirty="0" smtClean="0">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a:p>
            <a:pPr marL="0" indent="0">
              <a:lnSpc>
                <a:spcPct val="150000"/>
              </a:lnSpc>
              <a:buNone/>
            </a:pPr>
            <a:endParaRPr lang="de-DE" sz="1600" b="1" dirty="0">
              <a:latin typeface="Arial" panose="020B0604020202020204" pitchFamily="34" charset="0"/>
              <a:cs typeface="Arial" panose="020B0604020202020204" pitchFamily="34" charset="0"/>
            </a:endParaRPr>
          </a:p>
          <a:p>
            <a:pPr marL="0" indent="0">
              <a:lnSpc>
                <a:spcPct val="150000"/>
              </a:lnSpc>
              <a:buNone/>
            </a:pPr>
            <a:r>
              <a:rPr lang="bg-BG" sz="1600" b="1" dirty="0" smtClean="0">
                <a:latin typeface="Arial" panose="020B0604020202020204" pitchFamily="34" charset="0"/>
                <a:cs typeface="Arial" panose="020B0604020202020204" pitchFamily="34" charset="0"/>
              </a:rPr>
              <a:t>хематит</a:t>
            </a:r>
            <a:r>
              <a:rPr lang="de-DE" sz="1600" b="1" dirty="0" smtClean="0">
                <a:latin typeface="Arial" panose="020B0604020202020204" pitchFamily="34" charset="0"/>
                <a:cs typeface="Arial" panose="020B0604020202020204" pitchFamily="34" charset="0"/>
              </a:rPr>
              <a:t> </a:t>
            </a:r>
            <a:r>
              <a:rPr lang="de-DE" sz="1600" b="1" dirty="0">
                <a:latin typeface="Arial" panose="020B0604020202020204" pitchFamily="34" charset="0"/>
                <a:cs typeface="Arial" panose="020B0604020202020204" pitchFamily="34" charset="0"/>
              </a:rPr>
              <a:t>[Fe2O3]</a:t>
            </a:r>
          </a:p>
          <a:p>
            <a:pPr>
              <a:lnSpc>
                <a:spcPct val="150000"/>
              </a:lnSpc>
            </a:pPr>
            <a:r>
              <a:rPr lang="ru-RU" sz="1600" dirty="0">
                <a:latin typeface="Arial" panose="020B0604020202020204" pitchFamily="34" charset="0"/>
                <a:cs typeface="Arial" panose="020B0604020202020204" pitchFamily="34" charset="0"/>
              </a:rPr>
              <a:t>Нарича се още червена желязна руда или железен гланц</a:t>
            </a:r>
          </a:p>
          <a:p>
            <a:pPr>
              <a:lnSpc>
                <a:spcPct val="150000"/>
              </a:lnSpc>
            </a:pPr>
            <a:r>
              <a:rPr lang="ru-RU" sz="1600" dirty="0">
                <a:latin typeface="Arial" panose="020B0604020202020204" pitchFamily="34" charset="0"/>
                <a:cs typeface="Arial" panose="020B0604020202020204" pitchFamily="34" charset="0"/>
              </a:rPr>
              <a:t>Характерно: черно-червеникаво оцветяване</a:t>
            </a:r>
          </a:p>
          <a:p>
            <a:pPr>
              <a:lnSpc>
                <a:spcPct val="150000"/>
              </a:lnSpc>
            </a:pPr>
            <a:r>
              <a:rPr lang="ru-RU" sz="1600" dirty="0">
                <a:latin typeface="Arial" panose="020B0604020202020204" pitchFamily="34" charset="0"/>
                <a:cs typeface="Arial" panose="020B0604020202020204" pitchFamily="34" charset="0"/>
              </a:rPr>
              <a:t>Поява в хидротермални вени, също и </a:t>
            </a:r>
            <a:r>
              <a:rPr lang="ru-RU" sz="1600" dirty="0" smtClean="0">
                <a:latin typeface="Arial" panose="020B0604020202020204" pitchFamily="34" charset="0"/>
                <a:cs typeface="Arial" panose="020B0604020202020204" pitchFamily="34" charset="0"/>
              </a:rPr>
              <a:t>в</a:t>
            </a:r>
          </a:p>
          <a:p>
            <a:pPr marL="0" indent="0">
              <a:lnSpc>
                <a:spcPct val="150000"/>
              </a:lnSpc>
              <a:buNone/>
            </a:pPr>
            <a:r>
              <a:rPr lang="ru-RU" sz="1600" dirty="0" smtClean="0">
                <a:latin typeface="Arial" panose="020B0604020202020204" pitchFamily="34" charset="0"/>
                <a:cs typeface="Arial" panose="020B0604020202020204" pitchFamily="34" charset="0"/>
              </a:rPr>
              <a:t>метаморфити</a:t>
            </a:r>
            <a:r>
              <a:rPr lang="ru-RU" sz="1600" dirty="0">
                <a:latin typeface="Arial" panose="020B0604020202020204" pitchFamily="34" charset="0"/>
                <a:cs typeface="Arial" panose="020B0604020202020204" pitchFamily="34" charset="0"/>
              </a:rPr>
              <a:t>, а понякога и в </a:t>
            </a:r>
            <a:r>
              <a:rPr lang="ru-RU" sz="1600" dirty="0" smtClean="0">
                <a:latin typeface="Arial" panose="020B0604020202020204" pitchFamily="34" charset="0"/>
                <a:cs typeface="Arial" panose="020B0604020202020204" pitchFamily="34" charset="0"/>
              </a:rPr>
              <a:t>утайки</a:t>
            </a:r>
            <a:endParaRPr lang="de-DE" sz="1600"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xmlns="" id="{1B9232C0-2AD2-4207-93FE-6C82F0BDBE05}"/>
              </a:ext>
            </a:extLst>
          </p:cNvPr>
          <p:cNvPicPr>
            <a:picLocks noChangeAspect="1"/>
          </p:cNvPicPr>
          <p:nvPr/>
        </p:nvPicPr>
        <p:blipFill>
          <a:blip r:embed="rId3"/>
          <a:stretch>
            <a:fillRect/>
          </a:stretch>
        </p:blipFill>
        <p:spPr>
          <a:xfrm>
            <a:off x="5855081" y="1497728"/>
            <a:ext cx="2920237" cy="2365453"/>
          </a:xfrm>
          <a:prstGeom prst="rect">
            <a:avLst/>
          </a:prstGeom>
        </p:spPr>
      </p:pic>
      <p:pic>
        <p:nvPicPr>
          <p:cNvPr id="5" name="Grafik 4">
            <a:extLst>
              <a:ext uri="{FF2B5EF4-FFF2-40B4-BE49-F238E27FC236}">
                <a16:creationId xmlns:a16="http://schemas.microsoft.com/office/drawing/2014/main" xmlns="" id="{362D7626-6D44-4515-889B-BD02C16E46B3}"/>
              </a:ext>
            </a:extLst>
          </p:cNvPr>
          <p:cNvPicPr>
            <a:picLocks noChangeAspect="1"/>
          </p:cNvPicPr>
          <p:nvPr/>
        </p:nvPicPr>
        <p:blipFill>
          <a:blip r:embed="rId4"/>
          <a:stretch>
            <a:fillRect/>
          </a:stretch>
        </p:blipFill>
        <p:spPr>
          <a:xfrm>
            <a:off x="5855081" y="4039981"/>
            <a:ext cx="2920237" cy="2188654"/>
          </a:xfrm>
          <a:prstGeom prst="rect">
            <a:avLst/>
          </a:prstGeom>
        </p:spPr>
      </p:pic>
      <p:sp>
        <p:nvSpPr>
          <p:cNvPr id="6" name="Textfeld 5">
            <a:extLst>
              <a:ext uri="{FF2B5EF4-FFF2-40B4-BE49-F238E27FC236}">
                <a16:creationId xmlns:a16="http://schemas.microsoft.com/office/drawing/2014/main" xmlns="" id="{199EEA38-6C5C-4F21-B579-E0AFA468DD3E}"/>
              </a:ext>
            </a:extLst>
          </p:cNvPr>
          <p:cNvSpPr txBox="1"/>
          <p:nvPr/>
        </p:nvSpPr>
        <p:spPr>
          <a:xfrm>
            <a:off x="5855081" y="1497728"/>
            <a:ext cx="978473" cy="338554"/>
          </a:xfrm>
          <a:prstGeom prst="rect">
            <a:avLst/>
          </a:prstGeom>
          <a:noFill/>
        </p:spPr>
        <p:txBody>
          <a:bodyPr wrap="none" rtlCol="0">
            <a:spAutoFit/>
          </a:bodyPr>
          <a:lstStyle/>
          <a:p>
            <a:r>
              <a:rPr lang="bg-BG" sz="1600" dirty="0" smtClean="0">
                <a:solidFill>
                  <a:schemeClr val="bg1"/>
                </a:solidFill>
                <a:latin typeface="Arial" panose="020B0604020202020204" pitchFamily="34" charset="0"/>
                <a:cs typeface="Arial" panose="020B0604020202020204" pitchFamily="34" charset="0"/>
              </a:rPr>
              <a:t>Магнети</a:t>
            </a:r>
            <a:endParaRPr lang="de-DE" sz="1600" dirty="0">
              <a:solidFill>
                <a:schemeClr val="bg1"/>
              </a:solidFill>
              <a:latin typeface="Arial"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xmlns="" id="{0185CF79-6909-494F-B954-6E251358F03D}"/>
              </a:ext>
            </a:extLst>
          </p:cNvPr>
          <p:cNvSpPr txBox="1"/>
          <p:nvPr/>
        </p:nvSpPr>
        <p:spPr>
          <a:xfrm>
            <a:off x="5855081" y="4039981"/>
            <a:ext cx="953723" cy="338554"/>
          </a:xfrm>
          <a:prstGeom prst="rect">
            <a:avLst/>
          </a:prstGeom>
          <a:noFill/>
        </p:spPr>
        <p:txBody>
          <a:bodyPr wrap="none" rtlCol="0">
            <a:spAutoFit/>
          </a:bodyPr>
          <a:lstStyle/>
          <a:p>
            <a:r>
              <a:rPr lang="bg-BG" sz="1600" dirty="0">
                <a:solidFill>
                  <a:schemeClr val="bg1"/>
                </a:solidFill>
                <a:latin typeface="Arial" panose="020B0604020202020204" pitchFamily="34" charset="0"/>
                <a:cs typeface="Arial" panose="020B0604020202020204" pitchFamily="34" charset="0"/>
              </a:rPr>
              <a:t>хематит</a:t>
            </a:r>
            <a:endParaRPr lang="de-DE" sz="1600" dirty="0">
              <a:solidFill>
                <a:schemeClr val="bg1"/>
              </a:solidFill>
            </a:endParaRPr>
          </a:p>
        </p:txBody>
      </p:sp>
    </p:spTree>
    <p:extLst>
      <p:ext uri="{BB962C8B-B14F-4D97-AF65-F5344CB8AC3E}">
        <p14:creationId xmlns:p14="http://schemas.microsoft.com/office/powerpoint/2010/main" val="25564855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FB651AA-C505-4023-93E8-C7949BD5E753}"/>
              </a:ext>
            </a:extLst>
          </p:cNvPr>
          <p:cNvSpPr>
            <a:spLocks noGrp="1"/>
          </p:cNvSpPr>
          <p:nvPr>
            <p:ph type="title"/>
          </p:nvPr>
        </p:nvSpPr>
        <p:spPr/>
        <p:txBody>
          <a:bodyPr/>
          <a:lstStyle/>
          <a:p>
            <a:r>
              <a:rPr lang="bg-BG" dirty="0">
                <a:latin typeface="Arial" panose="020B0604020202020204" pitchFamily="34" charset="0"/>
                <a:cs typeface="Arial" panose="020B0604020202020204" pitchFamily="34" charset="0"/>
              </a:rPr>
              <a:t>Геоложки основи - </a:t>
            </a:r>
            <a:r>
              <a:rPr lang="bg-BG" dirty="0" smtClean="0">
                <a:latin typeface="Arial" panose="020B0604020202020204" pitchFamily="34" charset="0"/>
                <a:cs typeface="Arial" panose="020B0604020202020204" pitchFamily="34" charset="0"/>
              </a:rPr>
              <a:t>Минерали</a:t>
            </a: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xmlns="" id="{94CDEE2B-56DF-479B-BAF2-449DEC738CD3}"/>
              </a:ext>
            </a:extLst>
          </p:cNvPr>
          <p:cNvSpPr>
            <a:spLocks noGrp="1"/>
          </p:cNvSpPr>
          <p:nvPr>
            <p:ph idx="1"/>
          </p:nvPr>
        </p:nvSpPr>
        <p:spPr/>
        <p:txBody>
          <a:bodyPr/>
          <a:lstStyle/>
          <a:p>
            <a:pPr marL="0" indent="0">
              <a:lnSpc>
                <a:spcPct val="150000"/>
              </a:lnSpc>
              <a:buNone/>
            </a:pPr>
            <a:r>
              <a:rPr lang="ru-RU" sz="1600" b="1" dirty="0">
                <a:latin typeface="Arial" panose="020B0604020202020204" pitchFamily="34" charset="0"/>
                <a:cs typeface="Arial" panose="020B0604020202020204" pitchFamily="34" charset="0"/>
              </a:rPr>
              <a:t>Сулфидите</a:t>
            </a:r>
          </a:p>
          <a:p>
            <a:pPr marL="0" indent="0">
              <a:lnSpc>
                <a:spcPct val="150000"/>
              </a:lnSpc>
              <a:buNone/>
            </a:pPr>
            <a:r>
              <a:rPr lang="ru-RU" sz="1600" dirty="0">
                <a:latin typeface="Arial" panose="020B0604020202020204" pitchFamily="34" charset="0"/>
                <a:cs typeface="Arial" panose="020B0604020202020204" pitchFamily="34" charset="0"/>
              </a:rPr>
              <a:t>Основният компонент на този клас минерали е Sulfidion S²-. Свързва се с металите като катион.</a:t>
            </a:r>
          </a:p>
          <a:p>
            <a:pPr marL="0" indent="0">
              <a:lnSpc>
                <a:spcPct val="150000"/>
              </a:lnSpc>
              <a:buNone/>
            </a:pPr>
            <a:r>
              <a:rPr lang="ru-RU" sz="1600" dirty="0">
                <a:latin typeface="Arial" panose="020B0604020202020204" pitchFamily="34" charset="0"/>
                <a:cs typeface="Arial" panose="020B0604020202020204" pitchFamily="34" charset="0"/>
              </a:rPr>
              <a:t>Рудите на много важни метали като цинк, мед и никел принадлежат към сулфидите.</a:t>
            </a:r>
          </a:p>
          <a:p>
            <a:pPr marL="0" indent="0">
              <a:lnSpc>
                <a:spcPct val="150000"/>
              </a:lnSpc>
              <a:buNone/>
            </a:pPr>
            <a:r>
              <a:rPr lang="ru-RU" sz="1600" dirty="0">
                <a:latin typeface="Arial" panose="020B0604020202020204" pitchFamily="34" charset="0"/>
                <a:cs typeface="Arial" panose="020B0604020202020204" pitchFamily="34" charset="0"/>
              </a:rPr>
              <a:t>Най-често срещаният минерал от тази група е </a:t>
            </a:r>
            <a:r>
              <a:rPr lang="ru-RU" sz="1600" dirty="0" smtClean="0">
                <a:latin typeface="Arial" panose="020B0604020202020204" pitchFamily="34" charset="0"/>
                <a:cs typeface="Arial" panose="020B0604020202020204" pitchFamily="34" charset="0"/>
              </a:rPr>
              <a:t>пиритът.</a:t>
            </a:r>
            <a:r>
              <a:rPr lang="en-US" sz="1600" dirty="0" smtClean="0">
                <a:latin typeface="Arial" panose="020B0604020202020204" pitchFamily="34" charset="0"/>
                <a:cs typeface="Arial" panose="020B0604020202020204" pitchFamily="34" charset="0"/>
              </a:rPr>
              <a:t> </a:t>
            </a:r>
            <a:endParaRPr lang="de-DE" dirty="0"/>
          </a:p>
          <a:p>
            <a:pPr marL="0" indent="0">
              <a:buNone/>
            </a:pPr>
            <a:endParaRPr lang="de-DE" dirty="0"/>
          </a:p>
        </p:txBody>
      </p:sp>
    </p:spTree>
    <p:extLst>
      <p:ext uri="{BB962C8B-B14F-4D97-AF65-F5344CB8AC3E}">
        <p14:creationId xmlns:p14="http://schemas.microsoft.com/office/powerpoint/2010/main" val="38994167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6FE265F9-12BB-4293-932F-A0BDC9F76754}"/>
              </a:ext>
            </a:extLst>
          </p:cNvPr>
          <p:cNvSpPr>
            <a:spLocks noGrp="1"/>
          </p:cNvSpPr>
          <p:nvPr>
            <p:ph type="title"/>
          </p:nvPr>
        </p:nvSpPr>
        <p:spPr/>
        <p:txBody>
          <a:bodyPr/>
          <a:lstStyle/>
          <a:p>
            <a:pPr>
              <a:lnSpc>
                <a:spcPct val="150000"/>
              </a:lnSpc>
            </a:pPr>
            <a:r>
              <a:rPr lang="bg-BG" dirty="0" smtClean="0">
                <a:latin typeface="Arial" panose="020B0604020202020204" pitchFamily="34" charset="0"/>
                <a:cs typeface="Arial" panose="020B0604020202020204" pitchFamily="34" charset="0"/>
              </a:rPr>
              <a:t>Сулфиди</a:t>
            </a:r>
            <a:endParaRPr lang="en-US"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xmlns="" id="{F570063F-A9EC-49CF-B643-33FCC69CF579}"/>
              </a:ext>
            </a:extLst>
          </p:cNvPr>
          <p:cNvSpPr>
            <a:spLocks noGrp="1"/>
          </p:cNvSpPr>
          <p:nvPr>
            <p:ph idx="1"/>
          </p:nvPr>
        </p:nvSpPr>
        <p:spPr/>
        <p:txBody>
          <a:bodyPr>
            <a:normAutofit/>
          </a:bodyPr>
          <a:lstStyle/>
          <a:p>
            <a:pPr marL="0" indent="0">
              <a:lnSpc>
                <a:spcPct val="150000"/>
              </a:lnSpc>
              <a:buNone/>
            </a:pPr>
            <a:r>
              <a:rPr lang="bg-BG" sz="1600" b="1" dirty="0" smtClean="0">
                <a:latin typeface="Arial" panose="020B0604020202020204" pitchFamily="34" charset="0"/>
                <a:cs typeface="Arial" panose="020B0604020202020204" pitchFamily="34" charset="0"/>
              </a:rPr>
              <a:t>Пирит</a:t>
            </a:r>
            <a:r>
              <a:rPr lang="de-DE" sz="1600" b="1" dirty="0" smtClean="0">
                <a:latin typeface="Arial" panose="020B0604020202020204" pitchFamily="34" charset="0"/>
                <a:cs typeface="Arial" panose="020B0604020202020204" pitchFamily="34" charset="0"/>
              </a:rPr>
              <a:t> </a:t>
            </a:r>
            <a:r>
              <a:rPr lang="de-DE" sz="1600" b="1" dirty="0">
                <a:latin typeface="Arial" panose="020B0604020202020204" pitchFamily="34" charset="0"/>
                <a:cs typeface="Arial" panose="020B0604020202020204" pitchFamily="34" charset="0"/>
              </a:rPr>
              <a:t>[FeS2]</a:t>
            </a:r>
          </a:p>
          <a:p>
            <a:pPr>
              <a:lnSpc>
                <a:spcPct val="150000"/>
              </a:lnSpc>
            </a:pPr>
            <a:r>
              <a:rPr lang="ru-RU" sz="1600" dirty="0" smtClean="0">
                <a:latin typeface="Arial" panose="020B0604020202020204" pitchFamily="34" charset="0"/>
                <a:cs typeface="Arial" panose="020B0604020202020204" pitchFamily="34" charset="0"/>
              </a:rPr>
              <a:t>Разговорно- фалшиво злато</a:t>
            </a:r>
            <a:endParaRPr lang="ru-RU" sz="1600"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Образува различни форми като: куб, октаедър или петоъгълен додекаедър</a:t>
            </a:r>
          </a:p>
          <a:p>
            <a:pPr>
              <a:lnSpc>
                <a:spcPct val="150000"/>
              </a:lnSpc>
            </a:pPr>
            <a:r>
              <a:rPr lang="ru-RU" sz="1600" dirty="0">
                <a:latin typeface="Arial" panose="020B0604020202020204" pitchFamily="34" charset="0"/>
                <a:cs typeface="Arial" panose="020B0604020202020204" pitchFamily="34" charset="0"/>
              </a:rPr>
              <a:t>Възникване: Магматити, метаморфити, утайки и хидротермални </a:t>
            </a:r>
            <a:r>
              <a:rPr lang="ru-RU" sz="1600" dirty="0" smtClean="0">
                <a:latin typeface="Arial" panose="020B0604020202020204" pitchFamily="34" charset="0"/>
                <a:cs typeface="Arial" panose="020B0604020202020204" pitchFamily="34" charset="0"/>
              </a:rPr>
              <a:t>коридори</a:t>
            </a:r>
            <a:endParaRPr lang="de-DE" sz="1600"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xmlns="" id="{6DC24511-07F8-4B75-AA9F-07B6FA80B58A}"/>
              </a:ext>
            </a:extLst>
          </p:cNvPr>
          <p:cNvPicPr>
            <a:picLocks noChangeAspect="1"/>
          </p:cNvPicPr>
          <p:nvPr/>
        </p:nvPicPr>
        <p:blipFill>
          <a:blip r:embed="rId3"/>
          <a:stretch>
            <a:fillRect/>
          </a:stretch>
        </p:blipFill>
        <p:spPr>
          <a:xfrm>
            <a:off x="951486" y="3431497"/>
            <a:ext cx="3029975" cy="2694666"/>
          </a:xfrm>
          <a:prstGeom prst="rect">
            <a:avLst/>
          </a:prstGeom>
        </p:spPr>
      </p:pic>
      <p:pic>
        <p:nvPicPr>
          <p:cNvPr id="5" name="Grafik 4">
            <a:extLst>
              <a:ext uri="{FF2B5EF4-FFF2-40B4-BE49-F238E27FC236}">
                <a16:creationId xmlns:a16="http://schemas.microsoft.com/office/drawing/2014/main" xmlns="" id="{C77B9262-5A75-4AAF-9555-8A3CE446DEFE}"/>
              </a:ext>
            </a:extLst>
          </p:cNvPr>
          <p:cNvPicPr>
            <a:picLocks noChangeAspect="1"/>
          </p:cNvPicPr>
          <p:nvPr/>
        </p:nvPicPr>
        <p:blipFill>
          <a:blip r:embed="rId4"/>
          <a:stretch>
            <a:fillRect/>
          </a:stretch>
        </p:blipFill>
        <p:spPr>
          <a:xfrm>
            <a:off x="4475747" y="3429000"/>
            <a:ext cx="4188315" cy="2694666"/>
          </a:xfrm>
          <a:prstGeom prst="rect">
            <a:avLst/>
          </a:prstGeom>
        </p:spPr>
      </p:pic>
    </p:spTree>
    <p:extLst>
      <p:ext uri="{BB962C8B-B14F-4D97-AF65-F5344CB8AC3E}">
        <p14:creationId xmlns:p14="http://schemas.microsoft.com/office/powerpoint/2010/main" val="30568340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A59C5803-82DE-4787-933B-63434FEDACEE}"/>
              </a:ext>
            </a:extLst>
          </p:cNvPr>
          <p:cNvSpPr>
            <a:spLocks noGrp="1"/>
          </p:cNvSpPr>
          <p:nvPr>
            <p:ph type="title"/>
          </p:nvPr>
        </p:nvSpPr>
        <p:spPr/>
        <p:txBody>
          <a:bodyPr/>
          <a:lstStyle/>
          <a:p>
            <a:r>
              <a:rPr lang="bg-BG" dirty="0">
                <a:latin typeface="Arial" panose="020B0604020202020204" pitchFamily="34" charset="0"/>
                <a:cs typeface="Arial" panose="020B0604020202020204" pitchFamily="34" charset="0"/>
              </a:rPr>
              <a:t>Геоложки основи - </a:t>
            </a:r>
            <a:r>
              <a:rPr lang="bg-BG" dirty="0" smtClean="0">
                <a:latin typeface="Arial" panose="020B0604020202020204" pitchFamily="34" charset="0"/>
                <a:cs typeface="Arial" panose="020B0604020202020204" pitchFamily="34" charset="0"/>
              </a:rPr>
              <a:t>Минерали</a:t>
            </a: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xmlns="" id="{37C52CD8-F5E9-4CB0-A8F5-79F563921AE0}"/>
              </a:ext>
            </a:extLst>
          </p:cNvPr>
          <p:cNvSpPr>
            <a:spLocks noGrp="1"/>
          </p:cNvSpPr>
          <p:nvPr>
            <p:ph idx="1"/>
          </p:nvPr>
        </p:nvSpPr>
        <p:spPr/>
        <p:txBody>
          <a:bodyPr>
            <a:normAutofit/>
          </a:bodyPr>
          <a:lstStyle/>
          <a:p>
            <a:pPr marL="0" indent="0">
              <a:lnSpc>
                <a:spcPct val="150000"/>
              </a:lnSpc>
              <a:buNone/>
            </a:pPr>
            <a:r>
              <a:rPr lang="bg-BG" sz="1600" b="1" dirty="0" smtClean="0">
                <a:latin typeface="Arial" panose="020B0604020202020204" pitchFamily="34" charset="0"/>
                <a:cs typeface="Arial" panose="020B0604020202020204" pitchFamily="34" charset="0"/>
              </a:rPr>
              <a:t>Сулфати</a:t>
            </a:r>
            <a:endParaRPr lang="de-DE" sz="1600" b="1"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Сулфатите са изградени от тетраедри на SO4.</a:t>
            </a:r>
          </a:p>
          <a:p>
            <a:pPr marL="0" indent="0">
              <a:lnSpc>
                <a:spcPct val="150000"/>
              </a:lnSpc>
              <a:buNone/>
            </a:pPr>
            <a:r>
              <a:rPr lang="ru-RU" sz="1600" dirty="0">
                <a:latin typeface="Arial" panose="020B0604020202020204" pitchFamily="34" charset="0"/>
                <a:cs typeface="Arial" panose="020B0604020202020204" pitchFamily="34" charset="0"/>
              </a:rPr>
              <a:t>Важни сулфати </a:t>
            </a:r>
            <a:r>
              <a:rPr lang="ru-RU" sz="1600" dirty="0" smtClean="0">
                <a:latin typeface="Arial" panose="020B0604020202020204" pitchFamily="34" charset="0"/>
                <a:cs typeface="Arial" panose="020B0604020202020204" pitchFamily="34" charset="0"/>
              </a:rPr>
              <a:t>са:</a:t>
            </a:r>
            <a:endParaRPr lang="de-DE" sz="1600" dirty="0">
              <a:latin typeface="Arial" panose="020B0604020202020204" pitchFamily="34" charset="0"/>
              <a:cs typeface="Arial" panose="020B0604020202020204" pitchFamily="34" charset="0"/>
            </a:endParaRPr>
          </a:p>
          <a:p>
            <a:pPr marL="0" indent="0">
              <a:lnSpc>
                <a:spcPct val="150000"/>
              </a:lnSpc>
              <a:buNone/>
            </a:pPr>
            <a:r>
              <a:rPr lang="bg-BG" sz="1600" dirty="0" smtClean="0">
                <a:latin typeface="Arial" panose="020B0604020202020204" pitchFamily="34" charset="0"/>
                <a:cs typeface="Arial" panose="020B0604020202020204" pitchFamily="34" charset="0"/>
              </a:rPr>
              <a:t>Гипс </a:t>
            </a:r>
            <a:r>
              <a:rPr lang="de-DE" sz="1600" dirty="0" smtClean="0">
                <a:latin typeface="Arial" panose="020B0604020202020204" pitchFamily="34" charset="0"/>
                <a:cs typeface="Arial" panose="020B0604020202020204" pitchFamily="34" charset="0"/>
              </a:rPr>
              <a:t>[CaSO4 </a:t>
            </a:r>
            <a:r>
              <a:rPr lang="de-DE" sz="1600" dirty="0">
                <a:latin typeface="Arial" panose="020B0604020202020204" pitchFamily="34" charset="0"/>
                <a:cs typeface="Arial" panose="020B0604020202020204" pitchFamily="34" charset="0"/>
              </a:rPr>
              <a:t>∙ 2H2O]</a:t>
            </a:r>
          </a:p>
          <a:p>
            <a:pPr>
              <a:lnSpc>
                <a:spcPct val="150000"/>
              </a:lnSpc>
            </a:pPr>
            <a:r>
              <a:rPr lang="ru-RU" sz="1600" dirty="0">
                <a:latin typeface="Arial" panose="020B0604020202020204" pitchFamily="34" charset="0"/>
                <a:cs typeface="Arial" panose="020B0604020202020204" pitchFamily="34" charset="0"/>
              </a:rPr>
              <a:t>Характерно: структура на </a:t>
            </a:r>
            <a:r>
              <a:rPr lang="ru-RU" sz="1600" dirty="0" smtClean="0">
                <a:latin typeface="Arial" panose="020B0604020202020204" pitchFamily="34" charset="0"/>
                <a:cs typeface="Arial" panose="020B0604020202020204" pitchFamily="34" charset="0"/>
              </a:rPr>
              <a:t>«лястовича опашка"</a:t>
            </a:r>
            <a:endParaRPr lang="ru-RU" sz="1600"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Поява в </a:t>
            </a:r>
            <a:r>
              <a:rPr lang="ru-RU" sz="1600" dirty="0" smtClean="0">
                <a:latin typeface="Arial" panose="020B0604020202020204" pitchFamily="34" charset="0"/>
                <a:cs typeface="Arial" panose="020B0604020202020204" pitchFamily="34" charset="0"/>
              </a:rPr>
              <a:t>утайки</a:t>
            </a:r>
            <a:r>
              <a:rPr lang="de-DE" sz="1600" dirty="0" smtClean="0">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a:p>
            <a:pPr marL="0" indent="0">
              <a:lnSpc>
                <a:spcPct val="150000"/>
              </a:lnSpc>
              <a:buNone/>
            </a:pPr>
            <a:r>
              <a:rPr lang="bg-BG" sz="1600" dirty="0" smtClean="0">
                <a:latin typeface="Arial" panose="020B0604020202020204" pitchFamily="34" charset="0"/>
                <a:cs typeface="Arial" panose="020B0604020202020204" pitchFamily="34" charset="0"/>
              </a:rPr>
              <a:t>Анхидрит</a:t>
            </a:r>
            <a:r>
              <a:rPr lang="de-DE" sz="1600" dirty="0" smtClean="0">
                <a:latin typeface="Arial" panose="020B0604020202020204" pitchFamily="34" charset="0"/>
                <a:cs typeface="Arial" panose="020B0604020202020204" pitchFamily="34" charset="0"/>
              </a:rPr>
              <a:t> </a:t>
            </a:r>
            <a:r>
              <a:rPr lang="de-DE" sz="1600" dirty="0">
                <a:latin typeface="Arial" panose="020B0604020202020204" pitchFamily="34" charset="0"/>
                <a:cs typeface="Arial" panose="020B0604020202020204" pitchFamily="34" charset="0"/>
              </a:rPr>
              <a:t>[CaSO4]</a:t>
            </a:r>
          </a:p>
          <a:p>
            <a:pPr marL="0" indent="0">
              <a:lnSpc>
                <a:spcPct val="150000"/>
              </a:lnSpc>
              <a:buNone/>
            </a:pPr>
            <a:r>
              <a:rPr lang="ru-RU" sz="1600" dirty="0">
                <a:latin typeface="Arial" panose="020B0604020202020204" pitchFamily="34" charset="0"/>
                <a:cs typeface="Arial" panose="020B0604020202020204" pitchFamily="34" charset="0"/>
              </a:rPr>
              <a:t>"Гипс без вода"</a:t>
            </a:r>
          </a:p>
          <a:p>
            <a:pPr marL="0" indent="0">
              <a:lnSpc>
                <a:spcPct val="150000"/>
              </a:lnSpc>
              <a:buNone/>
            </a:pPr>
            <a:r>
              <a:rPr lang="ru-RU" sz="1600" dirty="0" smtClean="0">
                <a:latin typeface="Arial" panose="020B0604020202020204" pitchFamily="34" charset="0"/>
                <a:cs typeface="Arial" panose="020B0604020202020204" pitchFamily="34" charset="0"/>
              </a:rPr>
              <a:t>- По-твърд </a:t>
            </a:r>
            <a:r>
              <a:rPr lang="ru-RU" sz="1600" dirty="0">
                <a:latin typeface="Arial" panose="020B0604020202020204" pitchFamily="34" charset="0"/>
                <a:cs typeface="Arial" panose="020B0604020202020204" pitchFamily="34" charset="0"/>
              </a:rPr>
              <a:t>от гипс и обикновено оцветен по-тъмен</a:t>
            </a:r>
          </a:p>
          <a:p>
            <a:pPr marL="0" indent="0">
              <a:lnSpc>
                <a:spcPct val="150000"/>
              </a:lnSpc>
              <a:buNone/>
            </a:pPr>
            <a:r>
              <a:rPr lang="ru-RU" sz="1600" dirty="0" smtClean="0">
                <a:latin typeface="Arial" panose="020B0604020202020204" pitchFamily="34" charset="0"/>
                <a:cs typeface="Arial" panose="020B0604020202020204" pitchFamily="34" charset="0"/>
              </a:rPr>
              <a:t>- Поява </a:t>
            </a:r>
            <a:r>
              <a:rPr lang="ru-RU" sz="1600" dirty="0">
                <a:latin typeface="Arial" panose="020B0604020202020204" pitchFamily="34" charset="0"/>
                <a:cs typeface="Arial" panose="020B0604020202020204" pitchFamily="34" charset="0"/>
              </a:rPr>
              <a:t>в </a:t>
            </a:r>
            <a:r>
              <a:rPr lang="ru-RU" sz="1600" dirty="0" smtClean="0">
                <a:latin typeface="Arial" panose="020B0604020202020204" pitchFamily="34" charset="0"/>
                <a:cs typeface="Arial" panose="020B0604020202020204" pitchFamily="34" charset="0"/>
              </a:rPr>
              <a:t>утайки</a:t>
            </a:r>
            <a:endParaRPr lang="de-DE" sz="1600"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xmlns="" id="{D167167C-13E2-4D00-BE19-7CF0B32249A7}"/>
              </a:ext>
            </a:extLst>
          </p:cNvPr>
          <p:cNvPicPr>
            <a:picLocks noChangeAspect="1"/>
          </p:cNvPicPr>
          <p:nvPr/>
        </p:nvPicPr>
        <p:blipFill>
          <a:blip r:embed="rId3"/>
          <a:stretch>
            <a:fillRect/>
          </a:stretch>
        </p:blipFill>
        <p:spPr>
          <a:xfrm>
            <a:off x="5450881" y="1885823"/>
            <a:ext cx="3448969" cy="2075671"/>
          </a:xfrm>
          <a:prstGeom prst="rect">
            <a:avLst/>
          </a:prstGeom>
        </p:spPr>
      </p:pic>
      <p:pic>
        <p:nvPicPr>
          <p:cNvPr id="5" name="Grafik 4">
            <a:extLst>
              <a:ext uri="{FF2B5EF4-FFF2-40B4-BE49-F238E27FC236}">
                <a16:creationId xmlns:a16="http://schemas.microsoft.com/office/drawing/2014/main" xmlns="" id="{697C75FF-F99B-42BC-845A-F055B2DC9951}"/>
              </a:ext>
            </a:extLst>
          </p:cNvPr>
          <p:cNvPicPr>
            <a:picLocks noChangeAspect="1"/>
          </p:cNvPicPr>
          <p:nvPr/>
        </p:nvPicPr>
        <p:blipFill>
          <a:blip r:embed="rId4"/>
          <a:stretch>
            <a:fillRect/>
          </a:stretch>
        </p:blipFill>
        <p:spPr>
          <a:xfrm>
            <a:off x="5461410" y="4103618"/>
            <a:ext cx="3438442" cy="2597121"/>
          </a:xfrm>
          <a:prstGeom prst="rect">
            <a:avLst/>
          </a:prstGeom>
        </p:spPr>
      </p:pic>
      <p:sp>
        <p:nvSpPr>
          <p:cNvPr id="6" name="Textfeld 5">
            <a:extLst>
              <a:ext uri="{FF2B5EF4-FFF2-40B4-BE49-F238E27FC236}">
                <a16:creationId xmlns:a16="http://schemas.microsoft.com/office/drawing/2014/main" xmlns="" id="{118D7B9D-30A8-4005-8E3E-B17ACE73E4FF}"/>
              </a:ext>
            </a:extLst>
          </p:cNvPr>
          <p:cNvSpPr txBox="1"/>
          <p:nvPr/>
        </p:nvSpPr>
        <p:spPr>
          <a:xfrm>
            <a:off x="5461410" y="3535271"/>
            <a:ext cx="612347" cy="338554"/>
          </a:xfrm>
          <a:prstGeom prst="rect">
            <a:avLst/>
          </a:prstGeom>
          <a:noFill/>
        </p:spPr>
        <p:txBody>
          <a:bodyPr wrap="none" rtlCol="0">
            <a:spAutoFit/>
          </a:bodyPr>
          <a:lstStyle/>
          <a:p>
            <a:r>
              <a:rPr lang="bg-BG" sz="1600" dirty="0" smtClean="0">
                <a:solidFill>
                  <a:schemeClr val="bg1"/>
                </a:solidFill>
                <a:latin typeface="Arial" panose="020B0604020202020204" pitchFamily="34" charset="0"/>
                <a:cs typeface="Arial" panose="020B0604020202020204" pitchFamily="34" charset="0"/>
              </a:rPr>
              <a:t>Гипс</a:t>
            </a:r>
            <a:endParaRPr lang="de-DE" sz="1600" dirty="0">
              <a:solidFill>
                <a:schemeClr val="bg1"/>
              </a:solidFill>
              <a:latin typeface="Arial"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xmlns="" id="{99E088CE-1C96-4BBF-B4D9-5C8197219250}"/>
              </a:ext>
            </a:extLst>
          </p:cNvPr>
          <p:cNvSpPr txBox="1"/>
          <p:nvPr/>
        </p:nvSpPr>
        <p:spPr>
          <a:xfrm>
            <a:off x="5461410" y="6362185"/>
            <a:ext cx="1096775" cy="338554"/>
          </a:xfrm>
          <a:prstGeom prst="rect">
            <a:avLst/>
          </a:prstGeom>
          <a:noFill/>
        </p:spPr>
        <p:txBody>
          <a:bodyPr wrap="none" rtlCol="0">
            <a:spAutoFit/>
          </a:bodyPr>
          <a:lstStyle/>
          <a:p>
            <a:r>
              <a:rPr lang="bg-BG" sz="1600" dirty="0" smtClean="0">
                <a:solidFill>
                  <a:schemeClr val="bg1"/>
                </a:solidFill>
                <a:latin typeface="Arial" panose="020B0604020202020204" pitchFamily="34" charset="0"/>
                <a:cs typeface="Arial" panose="020B0604020202020204" pitchFamily="34" charset="0"/>
              </a:rPr>
              <a:t>Анхидрит</a:t>
            </a:r>
            <a:endParaRPr lang="de-DE"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42005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863800A-3929-4BA9-88AA-1784D79480F4}"/>
              </a:ext>
            </a:extLst>
          </p:cNvPr>
          <p:cNvSpPr>
            <a:spLocks noGrp="1"/>
          </p:cNvSpPr>
          <p:nvPr>
            <p:ph type="title"/>
          </p:nvPr>
        </p:nvSpPr>
        <p:spPr/>
        <p:txBody>
          <a:bodyPr/>
          <a:lstStyle/>
          <a:p>
            <a:r>
              <a:rPr lang="bg-BG" dirty="0">
                <a:latin typeface="Arial" panose="020B0604020202020204" pitchFamily="34" charset="0"/>
                <a:cs typeface="Arial" panose="020B0604020202020204" pitchFamily="34" charset="0"/>
              </a:rPr>
              <a:t>Геоложки </a:t>
            </a:r>
            <a:r>
              <a:rPr lang="bg-BG" dirty="0" smtClean="0">
                <a:latin typeface="Arial" panose="020B0604020202020204" pitchFamily="34" charset="0"/>
                <a:cs typeface="Arial" panose="020B0604020202020204" pitchFamily="34" charset="0"/>
              </a:rPr>
              <a:t>основи</a:t>
            </a:r>
            <a:r>
              <a:rPr lang="de-DE" dirty="0" smtClean="0">
                <a:latin typeface="Arial" panose="020B0604020202020204" pitchFamily="34" charset="0"/>
                <a:cs typeface="Arial" panose="020B0604020202020204" pitchFamily="34" charset="0"/>
              </a:rPr>
              <a:t> </a:t>
            </a: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xmlns="" id="{4370A51E-7476-4DAA-98A5-EA8B6C26228C}"/>
              </a:ext>
            </a:extLst>
          </p:cNvPr>
          <p:cNvSpPr>
            <a:spLocks noGrp="1"/>
          </p:cNvSpPr>
          <p:nvPr>
            <p:ph idx="1"/>
          </p:nvPr>
        </p:nvSpPr>
        <p:spPr/>
        <p:txBody>
          <a:bodyPr>
            <a:normAutofit/>
          </a:bodyPr>
          <a:lstStyle/>
          <a:p>
            <a:pPr marL="0" indent="0">
              <a:lnSpc>
                <a:spcPct val="150000"/>
              </a:lnSpc>
              <a:buNone/>
            </a:pPr>
            <a:r>
              <a:rPr lang="ru-RU" sz="1600" b="1" dirty="0">
                <a:latin typeface="Arial" panose="020B0604020202020204" pitchFamily="34" charset="0"/>
                <a:cs typeface="Arial" panose="020B0604020202020204" pitchFamily="34" charset="0"/>
              </a:rPr>
              <a:t>Скали</a:t>
            </a:r>
          </a:p>
          <a:p>
            <a:pPr marL="0" indent="0">
              <a:lnSpc>
                <a:spcPct val="150000"/>
              </a:lnSpc>
              <a:buNone/>
            </a:pPr>
            <a:r>
              <a:rPr lang="ru-RU" sz="1600" dirty="0">
                <a:latin typeface="Arial" panose="020B0604020202020204" pitchFamily="34" charset="0"/>
                <a:cs typeface="Arial" panose="020B0604020202020204" pitchFamily="34" charset="0"/>
              </a:rPr>
              <a:t>По дефиниция скалата е естествено срещащ се твърд агрегат от минерали, фрагменти от минерали или скали и останки от организми. В такъв агрегат минералите се комбинират по такъв начин, че да запазят съответната идентичност.</a:t>
            </a:r>
          </a:p>
          <a:p>
            <a:pPr marL="0" indent="0">
              <a:lnSpc>
                <a:spcPct val="150000"/>
              </a:lnSpc>
              <a:buNone/>
            </a:pPr>
            <a:r>
              <a:rPr lang="ru-RU" sz="1600" dirty="0">
                <a:latin typeface="Arial" panose="020B0604020202020204" pitchFamily="34" charset="0"/>
                <a:cs typeface="Arial" panose="020B0604020202020204" pitchFamily="34" charset="0"/>
              </a:rPr>
              <a:t>Скалите са разделени на три основни групи според историята на тяхното формиране:</a:t>
            </a:r>
          </a:p>
          <a:p>
            <a:pPr marL="0" indent="0">
              <a:lnSpc>
                <a:spcPct val="150000"/>
              </a:lnSpc>
              <a:buNone/>
            </a:pPr>
            <a:r>
              <a:rPr lang="ru-RU" sz="1600" dirty="0">
                <a:latin typeface="Arial" panose="020B0604020202020204" pitchFamily="34" charset="0"/>
                <a:cs typeface="Arial" panose="020B0604020202020204" pitchFamily="34" charset="0"/>
              </a:rPr>
              <a:t>- </a:t>
            </a:r>
            <a:r>
              <a:rPr lang="ru-RU" sz="1600" dirty="0" smtClean="0">
                <a:latin typeface="Arial" panose="020B0604020202020204" pitchFamily="34" charset="0"/>
                <a:cs typeface="Arial" panose="020B0604020202020204" pitchFamily="34" charset="0"/>
              </a:rPr>
              <a:t>мигматити</a:t>
            </a: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 метаморфни </a:t>
            </a:r>
            <a:r>
              <a:rPr lang="ru-RU" sz="1600" dirty="0">
                <a:latin typeface="Arial" panose="020B0604020202020204" pitchFamily="34" charset="0"/>
                <a:cs typeface="Arial" panose="020B0604020202020204" pitchFamily="34" charset="0"/>
              </a:rPr>
              <a:t>скали</a:t>
            </a:r>
          </a:p>
          <a:p>
            <a:pPr marL="0" indent="0">
              <a:lnSpc>
                <a:spcPct val="150000"/>
              </a:lnSpc>
              <a:buNone/>
            </a:pPr>
            <a:r>
              <a:rPr lang="ru-RU" sz="1600" dirty="0" smtClean="0">
                <a:latin typeface="Arial" panose="020B0604020202020204" pitchFamily="34" charset="0"/>
                <a:cs typeface="Arial" panose="020B0604020202020204" pitchFamily="34" charset="0"/>
              </a:rPr>
              <a:t>- седименти</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11236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a:latin typeface="Arial" panose="020B0604020202020204" pitchFamily="34" charset="0"/>
                <a:cs typeface="Arial" panose="020B0604020202020204" pitchFamily="34" charset="0"/>
              </a:rPr>
              <a:t>Геоложки основи </a:t>
            </a:r>
            <a:r>
              <a:rPr lang="de-DE" dirty="0" smtClean="0">
                <a:latin typeface="Arial" panose="020B0604020202020204" pitchFamily="34" charset="0"/>
                <a:cs typeface="Arial" panose="020B0604020202020204" pitchFamily="34" charset="0"/>
              </a:rPr>
              <a:t> </a:t>
            </a:r>
            <a:r>
              <a:rPr lang="de-DE" dirty="0">
                <a:latin typeface="Arial" panose="020B0604020202020204" pitchFamily="34" charset="0"/>
                <a:cs typeface="Arial" panose="020B0604020202020204" pitchFamily="34" charset="0"/>
              </a:rPr>
              <a:t/>
            </a:r>
            <a:br>
              <a:rPr lang="de-DE" dirty="0">
                <a:latin typeface="Arial" panose="020B0604020202020204" pitchFamily="34" charset="0"/>
                <a:cs typeface="Arial" panose="020B0604020202020204" pitchFamily="34" charset="0"/>
              </a:rPr>
            </a:br>
            <a:r>
              <a:rPr lang="de-DE" dirty="0">
                <a:latin typeface="Arial" panose="020B0604020202020204" pitchFamily="34" charset="0"/>
                <a:cs typeface="Arial" panose="020B0604020202020204" pitchFamily="34" charset="0"/>
              </a:rPr>
              <a:t>- </a:t>
            </a:r>
            <a:r>
              <a:rPr lang="bg-BG" dirty="0" smtClean="0">
                <a:latin typeface="Arial" panose="020B0604020202020204" pitchFamily="34" charset="0"/>
                <a:cs typeface="Arial" panose="020B0604020202020204" pitchFamily="34" charset="0"/>
              </a:rPr>
              <a:t>Скали</a:t>
            </a:r>
            <a:endParaRPr lang="el-GR"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407694"/>
            <a:ext cx="8229600" cy="4932947"/>
          </a:xfrm>
        </p:spPr>
        <p:txBody>
          <a:bodyPr>
            <a:normAutofit fontScale="92500"/>
          </a:bodyPr>
          <a:lstStyle/>
          <a:p>
            <a:pPr marL="0" indent="0">
              <a:lnSpc>
                <a:spcPct val="160000"/>
              </a:lnSpc>
              <a:buNone/>
            </a:pPr>
            <a:r>
              <a:rPr lang="bg-BG" sz="1600" b="1" dirty="0" smtClean="0">
                <a:latin typeface="Arial" panose="020B0604020202020204" pitchFamily="34" charset="0"/>
                <a:cs typeface="Arial" panose="020B0604020202020204" pitchFamily="34" charset="0"/>
              </a:rPr>
              <a:t>Мигматити</a:t>
            </a:r>
            <a:endParaRPr lang="bg-BG" sz="1600" b="1" dirty="0">
              <a:latin typeface="Arial" panose="020B0604020202020204" pitchFamily="34" charset="0"/>
              <a:cs typeface="Arial" panose="020B0604020202020204" pitchFamily="34" charset="0"/>
            </a:endParaRPr>
          </a:p>
          <a:p>
            <a:pPr marL="0" indent="0">
              <a:lnSpc>
                <a:spcPct val="160000"/>
              </a:lnSpc>
              <a:buNone/>
            </a:pPr>
            <a:r>
              <a:rPr lang="ru-RU" sz="1600" dirty="0" smtClean="0">
                <a:latin typeface="Arial" panose="020B0604020202020204" pitchFamily="34" charset="0"/>
                <a:cs typeface="Arial" panose="020B0604020202020204" pitchFamily="34" charset="0"/>
              </a:rPr>
              <a:t>Формите </a:t>
            </a:r>
            <a:r>
              <a:rPr lang="ru-RU" sz="1600" dirty="0">
                <a:latin typeface="Arial" panose="020B0604020202020204" pitchFamily="34" charset="0"/>
                <a:cs typeface="Arial" panose="020B0604020202020204" pitchFamily="34" charset="0"/>
              </a:rPr>
              <a:t>по време на втвърдяването на скалните </a:t>
            </a:r>
            <a:r>
              <a:rPr lang="ru-RU" sz="1600" dirty="0" smtClean="0">
                <a:latin typeface="Arial" panose="020B0604020202020204" pitchFamily="34" charset="0"/>
                <a:cs typeface="Arial" panose="020B0604020202020204" pitchFamily="34" charset="0"/>
              </a:rPr>
              <a:t>разстопи </a:t>
            </a:r>
            <a:r>
              <a:rPr lang="ru-RU" sz="1600" dirty="0">
                <a:latin typeface="Arial" panose="020B0604020202020204" pitchFamily="34" charset="0"/>
                <a:cs typeface="Arial" panose="020B0604020202020204" pitchFamily="34" charset="0"/>
              </a:rPr>
              <a:t>се </a:t>
            </a:r>
            <a:r>
              <a:rPr lang="ru-RU" sz="1600" dirty="0" smtClean="0">
                <a:latin typeface="Arial" panose="020B0604020202020204" pitchFamily="34" charset="0"/>
                <a:cs typeface="Arial" panose="020B0604020202020204" pitchFamily="34" charset="0"/>
              </a:rPr>
              <a:t>дължат </a:t>
            </a:r>
            <a:r>
              <a:rPr lang="ru-RU" sz="1600" dirty="0">
                <a:latin typeface="Arial" panose="020B0604020202020204" pitchFamily="34" charset="0"/>
                <a:cs typeface="Arial" panose="020B0604020202020204" pitchFamily="34" charset="0"/>
              </a:rPr>
              <a:t>на кристализацията на минерали или образуването на стъкло в резултат на охлаждане.</a:t>
            </a:r>
          </a:p>
          <a:p>
            <a:pPr marL="0" indent="0">
              <a:lnSpc>
                <a:spcPct val="160000"/>
              </a:lnSpc>
              <a:buNone/>
            </a:pPr>
            <a:r>
              <a:rPr lang="ru-RU" sz="1600" dirty="0">
                <a:latin typeface="Arial" panose="020B0604020202020204" pitchFamily="34" charset="0"/>
                <a:cs typeface="Arial" panose="020B0604020202020204" pitchFamily="34" charset="0"/>
              </a:rPr>
              <a:t>Такива разтопи се развиват в големи дълбочини на земната кора или в горната мантия, където са възможни температури от 700 ° C или повече. Те се състоят от най-различни състави и могат да бъдат различно </a:t>
            </a:r>
            <a:r>
              <a:rPr lang="ru-RU" sz="1600" dirty="0" smtClean="0">
                <a:latin typeface="Arial" panose="020B0604020202020204" pitchFamily="34" charset="0"/>
                <a:cs typeface="Arial" panose="020B0604020202020204" pitchFamily="34" charset="0"/>
              </a:rPr>
              <a:t>вискозни- вискозитетът </a:t>
            </a:r>
            <a:r>
              <a:rPr lang="ru-RU" sz="1600" dirty="0">
                <a:latin typeface="Arial" panose="020B0604020202020204" pitchFamily="34" charset="0"/>
                <a:cs typeface="Arial" panose="020B0604020202020204" pitchFamily="34" charset="0"/>
              </a:rPr>
              <a:t>зависи от температурите, съставите като съдържание на SiO2, а също и от съдържанието на </a:t>
            </a:r>
            <a:r>
              <a:rPr lang="ru-RU" sz="1600" dirty="0" smtClean="0">
                <a:latin typeface="Arial" panose="020B0604020202020204" pitchFamily="34" charset="0"/>
                <a:cs typeface="Arial" panose="020B0604020202020204" pitchFamily="34" charset="0"/>
              </a:rPr>
              <a:t>разтворена </a:t>
            </a:r>
            <a:r>
              <a:rPr lang="ru-RU" sz="1600" dirty="0">
                <a:latin typeface="Arial" panose="020B0604020202020204" pitchFamily="34" charset="0"/>
                <a:cs typeface="Arial" panose="020B0604020202020204" pitchFamily="34" charset="0"/>
              </a:rPr>
              <a:t>H2O.</a:t>
            </a:r>
          </a:p>
          <a:p>
            <a:pPr marL="0" indent="0">
              <a:lnSpc>
                <a:spcPct val="160000"/>
              </a:lnSpc>
              <a:buNone/>
            </a:pPr>
            <a:endParaRPr lang="ru-RU" sz="1600" dirty="0">
              <a:latin typeface="Arial" panose="020B0604020202020204" pitchFamily="34" charset="0"/>
              <a:cs typeface="Arial" panose="020B0604020202020204" pitchFamily="34" charset="0"/>
            </a:endParaRPr>
          </a:p>
          <a:p>
            <a:pPr marL="0" indent="0">
              <a:lnSpc>
                <a:spcPct val="160000"/>
              </a:lnSpc>
              <a:buNone/>
            </a:pPr>
            <a:r>
              <a:rPr lang="ru-RU" sz="1600" dirty="0">
                <a:latin typeface="Arial" panose="020B0604020202020204" pitchFamily="34" charset="0"/>
                <a:cs typeface="Arial" panose="020B0604020202020204" pitchFamily="34" charset="0"/>
              </a:rPr>
              <a:t>Разделят се на:</a:t>
            </a:r>
          </a:p>
          <a:p>
            <a:pPr marL="0" indent="0">
              <a:lnSpc>
                <a:spcPct val="160000"/>
              </a:lnSpc>
              <a:buNone/>
            </a:pPr>
            <a:r>
              <a:rPr lang="ru-RU" sz="1600" dirty="0" smtClean="0">
                <a:latin typeface="Arial" panose="020B0604020202020204" pitchFamily="34" charset="0"/>
                <a:cs typeface="Arial" panose="020B0604020202020204" pitchFamily="34" charset="0"/>
              </a:rPr>
              <a:t>- Вулканити </a:t>
            </a:r>
            <a:r>
              <a:rPr lang="ru-RU" sz="1600" dirty="0">
                <a:latin typeface="Arial" panose="020B0604020202020204" pitchFamily="34" charset="0"/>
                <a:cs typeface="Arial" panose="020B0604020202020204" pitchFamily="34" charset="0"/>
              </a:rPr>
              <a:t>(ефузивни скали)</a:t>
            </a:r>
          </a:p>
          <a:p>
            <a:pPr marL="0" indent="0">
              <a:lnSpc>
                <a:spcPct val="160000"/>
              </a:lnSpc>
              <a:buNone/>
            </a:pPr>
            <a:r>
              <a:rPr lang="ru-RU" sz="1600" dirty="0" smtClean="0">
                <a:latin typeface="Arial" panose="020B0604020202020204" pitchFamily="34" charset="0"/>
                <a:cs typeface="Arial" panose="020B0604020202020204" pitchFamily="34" charset="0"/>
              </a:rPr>
              <a:t>- Плутонити </a:t>
            </a:r>
            <a:r>
              <a:rPr lang="ru-RU" sz="1600" dirty="0">
                <a:latin typeface="Arial" panose="020B0604020202020204" pitchFamily="34" charset="0"/>
                <a:cs typeface="Arial" panose="020B0604020202020204" pitchFamily="34" charset="0"/>
              </a:rPr>
              <a:t>(дълбоки скали</a:t>
            </a:r>
            <a:r>
              <a:rPr lang="ru-RU" sz="1600" dirty="0" smtClean="0">
                <a:latin typeface="Arial" panose="020B0604020202020204" pitchFamily="34" charset="0"/>
                <a:cs typeface="Arial" panose="020B0604020202020204" pitchFamily="34" charset="0"/>
              </a:rPr>
              <a:t>)</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39457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B8EC134-093F-4D62-B321-09E21F96555D}"/>
              </a:ext>
            </a:extLst>
          </p:cNvPr>
          <p:cNvSpPr>
            <a:spLocks noGrp="1"/>
          </p:cNvSpPr>
          <p:nvPr>
            <p:ph type="title"/>
          </p:nvPr>
        </p:nvSpPr>
        <p:spPr>
          <a:xfrm>
            <a:off x="2039870" y="0"/>
            <a:ext cx="6707088" cy="1124744"/>
          </a:xfrm>
        </p:spPr>
        <p:txBody>
          <a:bodyPr>
            <a:normAutofit/>
          </a:bodyPr>
          <a:lstStyle/>
          <a:p>
            <a:r>
              <a:rPr lang="bg-BG" dirty="0">
                <a:latin typeface="Arial" panose="020B0604020202020204" pitchFamily="34" charset="0"/>
                <a:cs typeface="Arial" panose="020B0604020202020204" pitchFamily="34" charset="0"/>
              </a:rPr>
              <a:t>Геоложки основи - </a:t>
            </a:r>
            <a:r>
              <a:rPr lang="bg-BG" dirty="0" smtClean="0">
                <a:latin typeface="Arial" panose="020B0604020202020204" pitchFamily="34" charset="0"/>
                <a:cs typeface="Arial" panose="020B0604020202020204" pitchFamily="34" charset="0"/>
              </a:rPr>
              <a:t>Магматити</a:t>
            </a: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xmlns="" id="{C7010700-60A5-4370-A030-F56767F54914}"/>
              </a:ext>
            </a:extLst>
          </p:cNvPr>
          <p:cNvSpPr>
            <a:spLocks noGrp="1"/>
          </p:cNvSpPr>
          <p:nvPr>
            <p:ph idx="1"/>
          </p:nvPr>
        </p:nvSpPr>
        <p:spPr>
          <a:xfrm>
            <a:off x="457200" y="1410419"/>
            <a:ext cx="8229600" cy="5038507"/>
          </a:xfrm>
        </p:spPr>
        <p:txBody>
          <a:bodyPr>
            <a:normAutofit fontScale="92500"/>
          </a:bodyPr>
          <a:lstStyle/>
          <a:p>
            <a:pPr marL="0" indent="0">
              <a:lnSpc>
                <a:spcPct val="160000"/>
              </a:lnSpc>
              <a:buNone/>
            </a:pPr>
            <a:r>
              <a:rPr lang="ru-RU" sz="1600" b="1" dirty="0">
                <a:latin typeface="Arial" panose="020B0604020202020204" pitchFamily="34" charset="0"/>
                <a:cs typeface="Arial" panose="020B0604020202020204" pitchFamily="34" charset="0"/>
              </a:rPr>
              <a:t>Вулканити (ефузивни скали)</a:t>
            </a:r>
          </a:p>
          <a:p>
            <a:pPr marL="0" indent="0">
              <a:lnSpc>
                <a:spcPct val="160000"/>
              </a:lnSpc>
              <a:buNone/>
            </a:pPr>
            <a:r>
              <a:rPr lang="ru-RU" sz="1600" dirty="0" smtClean="0">
                <a:latin typeface="Arial" panose="020B0604020202020204" pitchFamily="34" charset="0"/>
                <a:cs typeface="Arial" panose="020B0604020202020204" pitchFamily="34" charset="0"/>
              </a:rPr>
              <a:t>- Образуване </a:t>
            </a:r>
            <a:r>
              <a:rPr lang="ru-RU" sz="1600" dirty="0">
                <a:latin typeface="Arial" panose="020B0604020202020204" pitchFamily="34" charset="0"/>
                <a:cs typeface="Arial" panose="020B0604020202020204" pitchFamily="34" charset="0"/>
              </a:rPr>
              <a:t>на </a:t>
            </a:r>
            <a:r>
              <a:rPr lang="ru-RU" sz="1600" dirty="0" smtClean="0">
                <a:latin typeface="Arial" panose="020B0604020202020204" pitchFamily="34" charset="0"/>
                <a:cs typeface="Arial" panose="020B0604020202020204" pitchFamily="34" charset="0"/>
              </a:rPr>
              <a:t>финозърнести </a:t>
            </a:r>
            <a:r>
              <a:rPr lang="ru-RU" sz="1600" dirty="0">
                <a:latin typeface="Arial" panose="020B0604020202020204" pitchFamily="34" charset="0"/>
                <a:cs typeface="Arial" panose="020B0604020202020204" pitchFamily="34" charset="0"/>
              </a:rPr>
              <a:t>скали и плътни скални стъкла (без кристали) на земната повърхност</a:t>
            </a:r>
          </a:p>
          <a:p>
            <a:pPr marL="0" indent="0">
              <a:lnSpc>
                <a:spcPct val="160000"/>
              </a:lnSpc>
              <a:buNone/>
            </a:pPr>
            <a:r>
              <a:rPr lang="ru-RU" sz="1600" dirty="0" smtClean="0">
                <a:latin typeface="Arial" panose="020B0604020202020204" pitchFamily="34" charset="0"/>
                <a:cs typeface="Arial" panose="020B0604020202020204" pitchFamily="34" charset="0"/>
              </a:rPr>
              <a:t>- Внезапно </a:t>
            </a:r>
            <a:r>
              <a:rPr lang="ru-RU" sz="1600" dirty="0">
                <a:latin typeface="Arial" panose="020B0604020202020204" pitchFamily="34" charset="0"/>
                <a:cs typeface="Arial" panose="020B0604020202020204" pitchFamily="34" charset="0"/>
              </a:rPr>
              <a:t>и бързо охлаждане на стопилката, когато тя излиза от земната повърхност</a:t>
            </a:r>
          </a:p>
          <a:p>
            <a:pPr marL="0" indent="0">
              <a:lnSpc>
                <a:spcPct val="160000"/>
              </a:lnSpc>
              <a:buNone/>
            </a:pPr>
            <a:r>
              <a:rPr lang="ru-RU" sz="1600" dirty="0" smtClean="0">
                <a:latin typeface="Arial" panose="020B0604020202020204" pitchFamily="34" charset="0"/>
                <a:cs typeface="Arial" panose="020B0604020202020204" pitchFamily="34" charset="0"/>
              </a:rPr>
              <a:t>- Много </a:t>
            </a:r>
            <a:r>
              <a:rPr lang="ru-RU" sz="1600" dirty="0">
                <a:latin typeface="Arial" panose="020B0604020202020204" pitchFamily="34" charset="0"/>
                <a:cs typeface="Arial" panose="020B0604020202020204" pitchFamily="34" charset="0"/>
              </a:rPr>
              <a:t>малки кристални ядра поради краткото време на охлаждане</a:t>
            </a:r>
          </a:p>
          <a:p>
            <a:pPr marL="0" indent="0">
              <a:lnSpc>
                <a:spcPct val="160000"/>
              </a:lnSpc>
              <a:buNone/>
            </a:pPr>
            <a:r>
              <a:rPr lang="ru-RU" sz="1600" dirty="0" smtClean="0">
                <a:latin typeface="Arial" panose="020B0604020202020204" pitchFamily="34" charset="0"/>
                <a:cs typeface="Arial" panose="020B0604020202020204" pitchFamily="34" charset="0"/>
              </a:rPr>
              <a:t>- Големите </a:t>
            </a:r>
            <a:r>
              <a:rPr lang="ru-RU" sz="1600" dirty="0">
                <a:latin typeface="Arial" panose="020B0604020202020204" pitchFamily="34" charset="0"/>
                <a:cs typeface="Arial" panose="020B0604020202020204" pitchFamily="34" charset="0"/>
              </a:rPr>
              <a:t>кристали, които са се образували преди внезапното охлаждане на по-големи дълбочини, могат да бъдат вградени в финозърнестата матрица (поръсване).</a:t>
            </a:r>
          </a:p>
          <a:p>
            <a:pPr marL="0" indent="0">
              <a:lnSpc>
                <a:spcPct val="160000"/>
              </a:lnSpc>
              <a:buNone/>
            </a:pPr>
            <a:r>
              <a:rPr lang="ru-RU" sz="1600" dirty="0">
                <a:latin typeface="Arial" panose="020B0604020202020204" pitchFamily="34" charset="0"/>
                <a:cs typeface="Arial" panose="020B0604020202020204" pitchFamily="34" charset="0"/>
              </a:rPr>
              <a:t>Важни примери за вулканити са:</a:t>
            </a:r>
          </a:p>
          <a:p>
            <a:pPr marL="0" indent="0">
              <a:lnSpc>
                <a:spcPct val="160000"/>
              </a:lnSpc>
              <a:buNone/>
            </a:pPr>
            <a:r>
              <a:rPr lang="ru-RU" sz="1600" dirty="0" smtClean="0">
                <a:latin typeface="Arial" panose="020B0604020202020204" pitchFamily="34" charset="0"/>
                <a:cs typeface="Arial" panose="020B0604020202020204" pitchFamily="34" charset="0"/>
              </a:rPr>
              <a:t>- базалти</a:t>
            </a:r>
            <a:endParaRPr lang="ru-RU" sz="1600" dirty="0">
              <a:latin typeface="Arial" panose="020B0604020202020204" pitchFamily="34" charset="0"/>
              <a:cs typeface="Arial" panose="020B0604020202020204" pitchFamily="34" charset="0"/>
            </a:endParaRPr>
          </a:p>
          <a:p>
            <a:pPr marL="0" indent="0">
              <a:lnSpc>
                <a:spcPct val="160000"/>
              </a:lnSpc>
              <a:buNone/>
            </a:pPr>
            <a:r>
              <a:rPr lang="ru-RU" sz="1600" dirty="0" smtClean="0">
                <a:latin typeface="Arial" panose="020B0604020202020204" pitchFamily="34" charset="0"/>
                <a:cs typeface="Arial" panose="020B0604020202020204" pitchFamily="34" charset="0"/>
              </a:rPr>
              <a:t>- андезит</a:t>
            </a:r>
            <a:endParaRPr lang="ru-RU" sz="1600" dirty="0">
              <a:latin typeface="Arial" panose="020B0604020202020204" pitchFamily="34" charset="0"/>
              <a:cs typeface="Arial" panose="020B0604020202020204" pitchFamily="34" charset="0"/>
            </a:endParaRPr>
          </a:p>
          <a:p>
            <a:pPr marL="0" indent="0">
              <a:lnSpc>
                <a:spcPct val="160000"/>
              </a:lnSpc>
              <a:buNone/>
            </a:pPr>
            <a:r>
              <a:rPr lang="ru-RU" sz="1600" dirty="0" smtClean="0">
                <a:latin typeface="Arial" panose="020B0604020202020204" pitchFamily="34" charset="0"/>
                <a:cs typeface="Arial" panose="020B0604020202020204" pitchFamily="34" charset="0"/>
              </a:rPr>
              <a:t>- риолити</a:t>
            </a:r>
            <a:endParaRPr lang="ru-RU" sz="1600" dirty="0">
              <a:latin typeface="Arial" panose="020B0604020202020204" pitchFamily="34" charset="0"/>
              <a:cs typeface="Arial" panose="020B0604020202020204" pitchFamily="34" charset="0"/>
            </a:endParaRPr>
          </a:p>
          <a:p>
            <a:pPr marL="0" indent="0">
              <a:lnSpc>
                <a:spcPct val="160000"/>
              </a:lnSpc>
              <a:buNone/>
            </a:pPr>
            <a:r>
              <a:rPr lang="ru-RU" sz="1600" dirty="0" smtClean="0">
                <a:latin typeface="Arial" panose="020B0604020202020204" pitchFamily="34" charset="0"/>
                <a:cs typeface="Arial" panose="020B0604020202020204" pitchFamily="34" charset="0"/>
              </a:rPr>
              <a:t>- обсидиан</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83202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2747AC8-B59A-4AEB-8E13-69FDAECC59E8}"/>
              </a:ext>
            </a:extLst>
          </p:cNvPr>
          <p:cNvSpPr>
            <a:spLocks noGrp="1"/>
          </p:cNvSpPr>
          <p:nvPr>
            <p:ph type="title"/>
          </p:nvPr>
        </p:nvSpPr>
        <p:spPr/>
        <p:txBody>
          <a:bodyPr/>
          <a:lstStyle/>
          <a:p>
            <a:r>
              <a:rPr lang="bg-BG" dirty="0" smtClean="0">
                <a:latin typeface="Arial" panose="020B0604020202020204" pitchFamily="34" charset="0"/>
                <a:cs typeface="Arial" panose="020B0604020202020204" pitchFamily="34" charset="0"/>
              </a:rPr>
              <a:t>Вулканити</a:t>
            </a: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xmlns="" id="{DA7C0264-0799-4AAA-B6B7-C6969F8A40F8}"/>
              </a:ext>
            </a:extLst>
          </p:cNvPr>
          <p:cNvSpPr>
            <a:spLocks noGrp="1"/>
          </p:cNvSpPr>
          <p:nvPr>
            <p:ph idx="1"/>
          </p:nvPr>
        </p:nvSpPr>
        <p:spPr>
          <a:xfrm>
            <a:off x="457200" y="1397479"/>
            <a:ext cx="8229600" cy="4925683"/>
          </a:xfrm>
        </p:spPr>
        <p:txBody>
          <a:bodyPr>
            <a:normAutofit/>
          </a:bodyPr>
          <a:lstStyle/>
          <a:p>
            <a:pPr marL="0" indent="0">
              <a:lnSpc>
                <a:spcPct val="150000"/>
              </a:lnSpc>
              <a:buNone/>
            </a:pPr>
            <a:r>
              <a:rPr lang="ru-RU" sz="1600" b="1" dirty="0" smtClean="0">
                <a:latin typeface="Arial" panose="020B0604020202020204" pitchFamily="34" charset="0"/>
                <a:cs typeface="Arial" panose="020B0604020202020204" pitchFamily="34" charset="0"/>
              </a:rPr>
              <a:t>Базалти</a:t>
            </a:r>
            <a:endParaRPr lang="ru-RU" sz="1600" b="1"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Принадлежи към алкалните вулканити</a:t>
            </a:r>
          </a:p>
          <a:p>
            <a:pPr marL="0" indent="0">
              <a:lnSpc>
                <a:spcPct val="150000"/>
              </a:lnSpc>
              <a:buNone/>
            </a:pPr>
            <a:r>
              <a:rPr lang="ru-RU" sz="1600" dirty="0" smtClean="0">
                <a:latin typeface="Arial" panose="020B0604020202020204" pitchFamily="34" charset="0"/>
                <a:cs typeface="Arial" panose="020B0604020202020204" pitchFamily="34" charset="0"/>
              </a:rPr>
              <a:t>- Разработен </a:t>
            </a:r>
            <a:r>
              <a:rPr lang="ru-RU" sz="1600" dirty="0">
                <a:latin typeface="Arial" panose="020B0604020202020204" pitchFamily="34" charset="0"/>
                <a:cs typeface="Arial" panose="020B0604020202020204" pitchFamily="34" charset="0"/>
              </a:rPr>
              <a:t>от SiO2 (силициева киселина) - лошо се стопява</a:t>
            </a:r>
          </a:p>
          <a:p>
            <a:pPr marL="0" indent="0">
              <a:lnSpc>
                <a:spcPct val="150000"/>
              </a:lnSpc>
              <a:buNone/>
            </a:pPr>
            <a:r>
              <a:rPr lang="ru-RU" sz="1600" dirty="0">
                <a:latin typeface="Arial" panose="020B0604020202020204" pitchFamily="34" charset="0"/>
                <a:cs typeface="Arial" panose="020B0604020202020204" pitchFamily="34" charset="0"/>
              </a:rPr>
              <a:t>Състав:</a:t>
            </a:r>
          </a:p>
          <a:p>
            <a:pPr marL="0" indent="0">
              <a:lnSpc>
                <a:spcPct val="150000"/>
              </a:lnSpc>
              <a:buNone/>
            </a:pPr>
            <a:r>
              <a:rPr lang="ru-RU" sz="1600" dirty="0" smtClean="0">
                <a:latin typeface="Arial" panose="020B0604020202020204" pitchFamily="34" charset="0"/>
                <a:cs typeface="Arial" panose="020B0604020202020204" pitchFamily="34" charset="0"/>
              </a:rPr>
              <a:t>- Главно </a:t>
            </a:r>
            <a:r>
              <a:rPr lang="ru-RU" sz="1600" dirty="0">
                <a:latin typeface="Arial" panose="020B0604020202020204" pitchFamily="34" charset="0"/>
                <a:cs typeface="Arial" panose="020B0604020202020204" pitchFamily="34" charset="0"/>
              </a:rPr>
              <a:t>плагиоклазни и тъмни (мафинови) минерали като: пироксени и земноводни</a:t>
            </a:r>
          </a:p>
          <a:p>
            <a:pPr marL="0" indent="0">
              <a:lnSpc>
                <a:spcPct val="150000"/>
              </a:lnSpc>
              <a:buNone/>
            </a:pPr>
            <a:r>
              <a:rPr lang="ru-RU" sz="1600" dirty="0" smtClean="0">
                <a:latin typeface="Arial" panose="020B0604020202020204" pitchFamily="34" charset="0"/>
                <a:cs typeface="Arial" panose="020B0604020202020204" pitchFamily="34" charset="0"/>
              </a:rPr>
              <a:t>- Включване </a:t>
            </a:r>
            <a:r>
              <a:rPr lang="ru-RU" sz="1600" dirty="0">
                <a:latin typeface="Arial" panose="020B0604020202020204" pitchFamily="34" charset="0"/>
                <a:cs typeface="Arial" panose="020B0604020202020204" pitchFamily="34" charset="0"/>
              </a:rPr>
              <a:t>на други кристали като оливин или газови </a:t>
            </a:r>
            <a:r>
              <a:rPr lang="ru-RU" sz="1600" dirty="0" smtClean="0">
                <a:latin typeface="Arial" panose="020B0604020202020204" pitchFamily="34" charset="0"/>
                <a:cs typeface="Arial" panose="020B0604020202020204" pitchFamily="34" charset="0"/>
              </a:rPr>
              <a:t>мехурчета</a:t>
            </a:r>
            <a:endParaRPr lang="de-DE" dirty="0"/>
          </a:p>
        </p:txBody>
      </p:sp>
      <p:pic>
        <p:nvPicPr>
          <p:cNvPr id="4" name="Grafik 3">
            <a:extLst>
              <a:ext uri="{FF2B5EF4-FFF2-40B4-BE49-F238E27FC236}">
                <a16:creationId xmlns:a16="http://schemas.microsoft.com/office/drawing/2014/main" xmlns="" id="{A47D60B6-9881-452E-A352-C304ED717832}"/>
              </a:ext>
            </a:extLst>
          </p:cNvPr>
          <p:cNvPicPr>
            <a:picLocks noChangeAspect="1"/>
          </p:cNvPicPr>
          <p:nvPr/>
        </p:nvPicPr>
        <p:blipFill rotWithShape="1">
          <a:blip r:embed="rId3"/>
          <a:srcRect l="8619" t="10607" r="8644" b="14080"/>
          <a:stretch/>
        </p:blipFill>
        <p:spPr>
          <a:xfrm>
            <a:off x="457200" y="4186990"/>
            <a:ext cx="2970430" cy="2027888"/>
          </a:xfrm>
          <a:prstGeom prst="rect">
            <a:avLst/>
          </a:prstGeom>
        </p:spPr>
      </p:pic>
    </p:spTree>
    <p:extLst>
      <p:ext uri="{BB962C8B-B14F-4D97-AF65-F5344CB8AC3E}">
        <p14:creationId xmlns:p14="http://schemas.microsoft.com/office/powerpoint/2010/main" val="24915689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bg-BG" dirty="0" smtClean="0">
                <a:latin typeface="Arial" panose="020B0604020202020204" pitchFamily="34" charset="0"/>
                <a:cs typeface="Arial" panose="020B0604020202020204" pitchFamily="34" charset="0"/>
              </a:rPr>
              <a:t>Вулканити</a:t>
            </a:r>
            <a:endParaRPr lang="en-GB"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p:txBody>
          <a:bodyPr>
            <a:normAutofit/>
          </a:bodyPr>
          <a:lstStyle/>
          <a:p>
            <a:pPr marL="0" indent="0">
              <a:lnSpc>
                <a:spcPct val="150000"/>
              </a:lnSpc>
              <a:buNone/>
            </a:pPr>
            <a:r>
              <a:rPr lang="ru-RU" sz="1600" b="1" dirty="0" smtClean="0">
                <a:latin typeface="Arial" panose="020B0604020202020204" pitchFamily="34" charset="0"/>
                <a:cs typeface="Arial" panose="020B0604020202020204" pitchFamily="34" charset="0"/>
              </a:rPr>
              <a:t>Андезит</a:t>
            </a:r>
            <a:endParaRPr lang="ru-RU" sz="1600" b="1"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 Принадлежи </a:t>
            </a:r>
            <a:r>
              <a:rPr lang="ru-RU" sz="1600" dirty="0">
                <a:latin typeface="Arial" panose="020B0604020202020204" pitchFamily="34" charset="0"/>
                <a:cs typeface="Arial" panose="020B0604020202020204" pitchFamily="34" charset="0"/>
              </a:rPr>
              <a:t>към междинните вулканити</a:t>
            </a:r>
          </a:p>
          <a:p>
            <a:pPr marL="0" indent="0">
              <a:lnSpc>
                <a:spcPct val="150000"/>
              </a:lnSpc>
              <a:buNone/>
            </a:pPr>
            <a:r>
              <a:rPr lang="ru-RU" sz="1600" dirty="0" smtClean="0">
                <a:latin typeface="Arial" panose="020B0604020202020204" pitchFamily="34" charset="0"/>
                <a:cs typeface="Arial" panose="020B0604020202020204" pitchFamily="34" charset="0"/>
              </a:rPr>
              <a:t>       - Съдържание </a:t>
            </a:r>
            <a:r>
              <a:rPr lang="ru-RU" sz="1600" dirty="0">
                <a:latin typeface="Arial" panose="020B0604020202020204" pitchFamily="34" charset="0"/>
                <a:cs typeface="Arial" panose="020B0604020202020204" pitchFamily="34" charset="0"/>
              </a:rPr>
              <a:t>на SiO2 между 50 и 65 тегловни%</a:t>
            </a:r>
          </a:p>
          <a:p>
            <a:pPr marL="0" indent="0">
              <a:lnSpc>
                <a:spcPct val="150000"/>
              </a:lnSpc>
              <a:buNone/>
            </a:pPr>
            <a:r>
              <a:rPr lang="ru-RU" sz="1600" dirty="0" smtClean="0">
                <a:latin typeface="Arial" panose="020B0604020202020204" pitchFamily="34" charset="0"/>
                <a:cs typeface="Arial" panose="020B0604020202020204" pitchFamily="34" charset="0"/>
              </a:rPr>
              <a:t>- композиция</a:t>
            </a: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       - Главно </a:t>
            </a:r>
            <a:r>
              <a:rPr lang="ru-RU" sz="1600" dirty="0">
                <a:latin typeface="Arial" panose="020B0604020202020204" pitchFamily="34" charset="0"/>
                <a:cs typeface="Arial" panose="020B0604020202020204" pitchFamily="34" charset="0"/>
              </a:rPr>
              <a:t>плагиоклаза и амфибол.</a:t>
            </a:r>
          </a:p>
          <a:p>
            <a:pPr marL="0" indent="0">
              <a:lnSpc>
                <a:spcPct val="150000"/>
              </a:lnSpc>
              <a:buNone/>
            </a:pPr>
            <a:r>
              <a:rPr lang="ru-RU" sz="1600" dirty="0" smtClean="0">
                <a:latin typeface="Arial" panose="020B0604020202020204" pitchFamily="34" charset="0"/>
                <a:cs typeface="Arial" panose="020B0604020202020204" pitchFamily="34" charset="0"/>
              </a:rPr>
              <a:t>       - Малки </a:t>
            </a:r>
            <a:r>
              <a:rPr lang="ru-RU" sz="1600" dirty="0">
                <a:latin typeface="Arial" panose="020B0604020202020204" pitchFamily="34" charset="0"/>
                <a:cs typeface="Arial" panose="020B0604020202020204" pitchFamily="34" charset="0"/>
              </a:rPr>
              <a:t>количества кварцови и фелдшпатове</a:t>
            </a:r>
          </a:p>
          <a:p>
            <a:pPr marL="0" indent="0">
              <a:lnSpc>
                <a:spcPct val="150000"/>
              </a:lnSpc>
              <a:buNone/>
            </a:pPr>
            <a:r>
              <a:rPr lang="ru-RU" sz="1600" dirty="0" smtClean="0">
                <a:latin typeface="Arial" panose="020B0604020202020204" pitchFamily="34" charset="0"/>
                <a:cs typeface="Arial" panose="020B0604020202020204" pitchFamily="34" charset="0"/>
              </a:rPr>
              <a:t>       - Поръсване</a:t>
            </a:r>
            <a:r>
              <a:rPr lang="ru-RU" sz="1600" dirty="0">
                <a:latin typeface="Arial" panose="020B0604020202020204" pitchFamily="34" charset="0"/>
                <a:cs typeface="Arial" panose="020B0604020202020204" pitchFamily="34" charset="0"/>
              </a:rPr>
              <a:t>: често под формата на </a:t>
            </a:r>
            <a:endParaRPr lang="ru-RU" sz="1600" dirty="0" smtClean="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плагиоклаза</a:t>
            </a:r>
            <a:r>
              <a:rPr lang="ru-RU" sz="1600" dirty="0">
                <a:latin typeface="Arial" panose="020B0604020202020204" pitchFamily="34" charset="0"/>
                <a:cs typeface="Arial" panose="020B0604020202020204" pitchFamily="34" charset="0"/>
              </a:rPr>
              <a:t>, пироксени и земноводни.</a:t>
            </a:r>
          </a:p>
          <a:p>
            <a:pPr marL="0" indent="0">
              <a:lnSpc>
                <a:spcPct val="150000"/>
              </a:lnSpc>
              <a:buNone/>
            </a:pPr>
            <a:r>
              <a:rPr lang="ru-RU" sz="1600" dirty="0" smtClean="0">
                <a:latin typeface="Arial" panose="020B0604020202020204" pitchFamily="34" charset="0"/>
                <a:cs typeface="Arial" panose="020B0604020202020204" pitchFamily="34" charset="0"/>
              </a:rPr>
              <a:t>- Често </a:t>
            </a:r>
            <a:r>
              <a:rPr lang="ru-RU" sz="1600" dirty="0">
                <a:latin typeface="Arial" panose="020B0604020202020204" pitchFamily="34" charset="0"/>
                <a:cs typeface="Arial" panose="020B0604020202020204" pitchFamily="34" charset="0"/>
              </a:rPr>
              <a:t>по-ярки от </a:t>
            </a:r>
            <a:r>
              <a:rPr lang="ru-RU" sz="1600" dirty="0" smtClean="0">
                <a:latin typeface="Arial" panose="020B0604020202020204" pitchFamily="34" charset="0"/>
                <a:cs typeface="Arial" panose="020B0604020202020204" pitchFamily="34" charset="0"/>
              </a:rPr>
              <a:t>базалт</a:t>
            </a:r>
          </a:p>
          <a:p>
            <a:pPr lvl="1"/>
            <a:endParaRPr lang="en-GB" sz="1600" dirty="0">
              <a:latin typeface="Arial" panose="020B0604020202020204" pitchFamily="34" charset="0"/>
              <a:cs typeface="Arial" panose="020B0604020202020204" pitchFamily="34" charset="0"/>
            </a:endParaRPr>
          </a:p>
          <a:p>
            <a:pPr lvl="1"/>
            <a:endParaRPr lang="en-GB" sz="1600"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xmlns="" id="{97B9100D-F0E0-47E9-B941-6FA3059BA68F}"/>
              </a:ext>
            </a:extLst>
          </p:cNvPr>
          <p:cNvPicPr>
            <a:picLocks noChangeAspect="1"/>
          </p:cNvPicPr>
          <p:nvPr/>
        </p:nvPicPr>
        <p:blipFill>
          <a:blip r:embed="rId3"/>
          <a:stretch>
            <a:fillRect/>
          </a:stretch>
        </p:blipFill>
        <p:spPr>
          <a:xfrm>
            <a:off x="5388578" y="3429000"/>
            <a:ext cx="3298222" cy="2542252"/>
          </a:xfrm>
          <a:prstGeom prst="rect">
            <a:avLst/>
          </a:prstGeom>
        </p:spPr>
      </p:pic>
    </p:spTree>
    <p:extLst>
      <p:ext uri="{BB962C8B-B14F-4D97-AF65-F5344CB8AC3E}">
        <p14:creationId xmlns:p14="http://schemas.microsoft.com/office/powerpoint/2010/main" val="13428286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bg-BG" dirty="0" smtClean="0">
                <a:latin typeface="Arial" panose="020B0604020202020204" pitchFamily="34" charset="0"/>
                <a:cs typeface="Arial" panose="020B0604020202020204" pitchFamily="34" charset="0"/>
              </a:rPr>
              <a:t>Съдържание</a:t>
            </a:r>
            <a:endParaRPr lang="en-GB" dirty="0">
              <a:latin typeface="Arial" panose="020B0604020202020204" pitchFamily="34" charset="0"/>
              <a:cs typeface="Arial" panose="020B0604020202020204" pitchFamily="34" charset="0"/>
            </a:endParaRPr>
          </a:p>
        </p:txBody>
      </p:sp>
      <p:sp>
        <p:nvSpPr>
          <p:cNvPr id="3" name="Textfeld 2">
            <a:extLst>
              <a:ext uri="{FF2B5EF4-FFF2-40B4-BE49-F238E27FC236}">
                <a16:creationId xmlns:a16="http://schemas.microsoft.com/office/drawing/2014/main" xmlns="" id="{85AC4F48-CDA6-418F-8620-B7D6FCDB1964}"/>
              </a:ext>
            </a:extLst>
          </p:cNvPr>
          <p:cNvSpPr txBox="1"/>
          <p:nvPr/>
        </p:nvSpPr>
        <p:spPr>
          <a:xfrm>
            <a:off x="547268" y="1552074"/>
            <a:ext cx="2653868" cy="2215991"/>
          </a:xfrm>
          <a:prstGeom prst="rect">
            <a:avLst/>
          </a:prstGeom>
          <a:noFill/>
        </p:spPr>
        <p:txBody>
          <a:bodyPr wrap="none" rtlCol="0">
            <a:spAutoFit/>
          </a:bodyPr>
          <a:lstStyle/>
          <a:p>
            <a:pPr>
              <a:lnSpc>
                <a:spcPct val="150000"/>
              </a:lnSpc>
            </a:pPr>
            <a:r>
              <a:rPr lang="ru-RU" sz="1600" b="1" dirty="0">
                <a:latin typeface="Arial" panose="020B0604020202020204" pitchFamily="34" charset="0"/>
                <a:cs typeface="Arial" panose="020B0604020202020204" pitchFamily="34" charset="0"/>
              </a:rPr>
              <a:t>Геоложки принципи</a:t>
            </a:r>
          </a:p>
          <a:p>
            <a:pPr>
              <a:lnSpc>
                <a:spcPct val="150000"/>
              </a:lnSpc>
            </a:pPr>
            <a:r>
              <a:rPr lang="ru-RU" sz="1600" dirty="0" smtClean="0">
                <a:latin typeface="Arial" panose="020B0604020202020204" pitchFamily="34" charset="0"/>
                <a:cs typeface="Arial" panose="020B0604020202020204" pitchFamily="34" charset="0"/>
              </a:rPr>
              <a:t>- Полезни </a:t>
            </a:r>
            <a:r>
              <a:rPr lang="ru-RU" sz="1600" dirty="0">
                <a:latin typeface="Arial" panose="020B0604020202020204" pitchFamily="34" charset="0"/>
                <a:cs typeface="Arial" panose="020B0604020202020204" pitchFamily="34" charset="0"/>
              </a:rPr>
              <a:t>изкопаеми</a:t>
            </a:r>
          </a:p>
          <a:p>
            <a:pPr>
              <a:lnSpc>
                <a:spcPct val="150000"/>
              </a:lnSpc>
            </a:pPr>
            <a:r>
              <a:rPr lang="ru-RU" sz="1600" dirty="0" smtClean="0">
                <a:latin typeface="Arial" panose="020B0604020202020204" pitchFamily="34" charset="0"/>
                <a:cs typeface="Arial" panose="020B0604020202020204" pitchFamily="34" charset="0"/>
              </a:rPr>
              <a:t>- Скали</a:t>
            </a:r>
            <a:endParaRPr lang="ru-RU" sz="1600" dirty="0">
              <a:latin typeface="Arial" panose="020B0604020202020204" pitchFamily="34" charset="0"/>
              <a:cs typeface="Arial" panose="020B0604020202020204" pitchFamily="34" charset="0"/>
            </a:endParaRPr>
          </a:p>
          <a:p>
            <a:pPr>
              <a:lnSpc>
                <a:spcPct val="150000"/>
              </a:lnSpc>
            </a:pPr>
            <a:r>
              <a:rPr lang="ru-RU" sz="1600" dirty="0" smtClean="0">
                <a:latin typeface="Arial" panose="020B0604020202020204" pitchFamily="34" charset="0"/>
                <a:cs typeface="Arial" panose="020B0604020202020204" pitchFamily="34" charset="0"/>
              </a:rPr>
              <a:t>- Деформация </a:t>
            </a:r>
            <a:r>
              <a:rPr lang="ru-RU" sz="1600" dirty="0">
                <a:latin typeface="Arial" panose="020B0604020202020204" pitchFamily="34" charset="0"/>
                <a:cs typeface="Arial" panose="020B0604020202020204" pitchFamily="34" charset="0"/>
              </a:rPr>
              <a:t>на скалите</a:t>
            </a:r>
          </a:p>
          <a:p>
            <a:pPr>
              <a:lnSpc>
                <a:spcPct val="150000"/>
              </a:lnSpc>
            </a:pPr>
            <a:r>
              <a:rPr lang="ru-RU" sz="1600" dirty="0" smtClean="0">
                <a:latin typeface="Arial" panose="020B0604020202020204" pitchFamily="34" charset="0"/>
                <a:cs typeface="Arial" panose="020B0604020202020204" pitchFamily="34" charset="0"/>
              </a:rPr>
              <a:t>- Водоносен слой</a:t>
            </a:r>
          </a:p>
          <a:p>
            <a:endParaRPr lang="de-DE" dirty="0"/>
          </a:p>
        </p:txBody>
      </p:sp>
    </p:spTree>
    <p:extLst>
      <p:ext uri="{BB962C8B-B14F-4D97-AF65-F5344CB8AC3E}">
        <p14:creationId xmlns:p14="http://schemas.microsoft.com/office/powerpoint/2010/main" val="370320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bg-BG" dirty="0" smtClean="0">
                <a:latin typeface="Arial" panose="020B0604020202020204" pitchFamily="34" charset="0"/>
                <a:cs typeface="Arial" panose="020B0604020202020204" pitchFamily="34" charset="0"/>
              </a:rPr>
              <a:t>Вулканити</a:t>
            </a:r>
            <a:endParaRPr lang="en-GB"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p:txBody>
          <a:bodyPr>
            <a:normAutofit/>
          </a:bodyPr>
          <a:lstStyle/>
          <a:p>
            <a:pPr marL="0" indent="0">
              <a:lnSpc>
                <a:spcPct val="150000"/>
              </a:lnSpc>
              <a:buNone/>
            </a:pPr>
            <a:r>
              <a:rPr lang="ru-RU" sz="1600" b="1" dirty="0" smtClean="0">
                <a:latin typeface="Arial" panose="020B0604020202020204" pitchFamily="34" charset="0"/>
                <a:cs typeface="Arial" panose="020B0604020202020204" pitchFamily="34" charset="0"/>
              </a:rPr>
              <a:t>Риолит</a:t>
            </a:r>
            <a:endParaRPr lang="ru-RU" sz="1600" b="1"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 Принадлежи </a:t>
            </a:r>
            <a:r>
              <a:rPr lang="ru-RU" sz="1600" dirty="0">
                <a:latin typeface="Arial" panose="020B0604020202020204" pitchFamily="34" charset="0"/>
                <a:cs typeface="Arial" panose="020B0604020202020204" pitchFamily="34" charset="0"/>
              </a:rPr>
              <a:t>към киселите вулканити</a:t>
            </a:r>
          </a:p>
          <a:p>
            <a:pPr marL="0" indent="0">
              <a:lnSpc>
                <a:spcPct val="150000"/>
              </a:lnSpc>
              <a:buNone/>
            </a:pPr>
            <a:r>
              <a:rPr lang="ru-RU" sz="1600" dirty="0" smtClean="0">
                <a:latin typeface="Arial" panose="020B0604020202020204" pitchFamily="34" charset="0"/>
                <a:cs typeface="Arial" panose="020B0604020202020204" pitchFamily="34" charset="0"/>
              </a:rPr>
              <a:t>          - От </a:t>
            </a:r>
            <a:r>
              <a:rPr lang="ru-RU" sz="1600" dirty="0">
                <a:latin typeface="Arial" panose="020B0604020202020204" pitchFamily="34" charset="0"/>
                <a:cs typeface="Arial" panose="020B0604020202020204" pitchFamily="34" charset="0"/>
              </a:rPr>
              <a:t>богата на SiO2 стопилка&gt; 65 тегловни% SiO2</a:t>
            </a:r>
          </a:p>
          <a:p>
            <a:pPr marL="0" indent="0">
              <a:lnSpc>
                <a:spcPct val="150000"/>
              </a:lnSpc>
              <a:buNone/>
            </a:pPr>
            <a:r>
              <a:rPr lang="ru-RU" sz="1600" dirty="0" smtClean="0">
                <a:latin typeface="Arial" panose="020B0604020202020204" pitchFamily="34" charset="0"/>
                <a:cs typeface="Arial" panose="020B0604020202020204" pitchFamily="34" charset="0"/>
              </a:rPr>
              <a:t>- Композиция</a:t>
            </a: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          - Може </a:t>
            </a:r>
            <a:r>
              <a:rPr lang="ru-RU" sz="1600" dirty="0">
                <a:latin typeface="Arial" panose="020B0604020202020204" pitchFamily="34" charset="0"/>
                <a:cs typeface="Arial" panose="020B0604020202020204" pitchFamily="34" charset="0"/>
              </a:rPr>
              <a:t>да се състои в част от равни </a:t>
            </a:r>
            <a:r>
              <a:rPr lang="ru-RU" sz="1600" dirty="0" smtClean="0">
                <a:latin typeface="Arial" panose="020B0604020202020204" pitchFamily="34" charset="0"/>
                <a:cs typeface="Arial" panose="020B0604020202020204" pitchFamily="34" charset="0"/>
              </a:rPr>
              <a:t>пропорции</a:t>
            </a:r>
          </a:p>
          <a:p>
            <a:pPr marL="0" indent="0">
              <a:lnSpc>
                <a:spcPct val="150000"/>
              </a:lnSpc>
              <a:buNone/>
            </a:pPr>
            <a:r>
              <a:rPr lang="ru-RU" sz="1600" dirty="0" smtClean="0">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на кварц, фелдшпат и плагиоклаза</a:t>
            </a:r>
          </a:p>
          <a:p>
            <a:pPr marL="0" indent="0">
              <a:lnSpc>
                <a:spcPct val="150000"/>
              </a:lnSpc>
              <a:buNone/>
            </a:pPr>
            <a:r>
              <a:rPr lang="ru-RU" sz="1600" dirty="0" smtClean="0">
                <a:latin typeface="Arial" panose="020B0604020202020204" pitchFamily="34" charset="0"/>
                <a:cs typeface="Arial" panose="020B0604020202020204" pitchFamily="34" charset="0"/>
              </a:rPr>
              <a:t>          - Мафинови </a:t>
            </a:r>
            <a:r>
              <a:rPr lang="ru-RU" sz="1600" dirty="0">
                <a:latin typeface="Arial" panose="020B0604020202020204" pitchFamily="34" charset="0"/>
                <a:cs typeface="Arial" panose="020B0604020202020204" pitchFamily="34" charset="0"/>
              </a:rPr>
              <a:t>минерали като биотит, роговица </a:t>
            </a:r>
            <a:endParaRPr lang="ru-RU" sz="1600" dirty="0" smtClean="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или </a:t>
            </a:r>
            <a:r>
              <a:rPr lang="ru-RU" sz="1600" dirty="0">
                <a:latin typeface="Arial" panose="020B0604020202020204" pitchFamily="34" charset="0"/>
                <a:cs typeface="Arial" panose="020B0604020202020204" pitchFamily="34" charset="0"/>
              </a:rPr>
              <a:t>пироксен</a:t>
            </a:r>
          </a:p>
          <a:p>
            <a:pPr marL="0" indent="0">
              <a:lnSpc>
                <a:spcPct val="150000"/>
              </a:lnSpc>
              <a:buNone/>
            </a:pPr>
            <a:r>
              <a:rPr lang="ru-RU" sz="1600" dirty="0" smtClean="0">
                <a:latin typeface="Arial" panose="020B0604020202020204" pitchFamily="34" charset="0"/>
                <a:cs typeface="Arial" panose="020B0604020202020204" pitchFamily="34" charset="0"/>
              </a:rPr>
              <a:t>          - Поръсване </a:t>
            </a:r>
            <a:r>
              <a:rPr lang="ru-RU" sz="1600" dirty="0">
                <a:latin typeface="Arial" panose="020B0604020202020204" pitchFamily="34" charset="0"/>
                <a:cs typeface="Arial" panose="020B0604020202020204" pitchFamily="34" charset="0"/>
              </a:rPr>
              <a:t>от фелдшпат, плагиоклаз или </a:t>
            </a:r>
            <a:endParaRPr lang="ru-RU" sz="1600" dirty="0" smtClean="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гранат</a:t>
            </a:r>
          </a:p>
          <a:p>
            <a:pPr marL="0" indent="0">
              <a:lnSpc>
                <a:spcPct val="150000"/>
              </a:lnSpc>
              <a:buNone/>
            </a:pPr>
            <a:endParaRPr lang="ru-RU" sz="1600" dirty="0">
              <a:latin typeface="Arial" panose="020B0604020202020204" pitchFamily="34" charset="0"/>
              <a:cs typeface="Arial" panose="020B0604020202020204" pitchFamily="34" charset="0"/>
            </a:endParaRPr>
          </a:p>
          <a:p>
            <a:pPr lvl="1"/>
            <a:endParaRPr lang="en-GB" sz="1600"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xmlns="" id="{DAB204C7-A63C-434C-8C48-81D955F2CFA9}"/>
              </a:ext>
            </a:extLst>
          </p:cNvPr>
          <p:cNvPicPr>
            <a:picLocks noChangeAspect="1"/>
          </p:cNvPicPr>
          <p:nvPr/>
        </p:nvPicPr>
        <p:blipFill>
          <a:blip r:embed="rId3"/>
          <a:stretch>
            <a:fillRect/>
          </a:stretch>
        </p:blipFill>
        <p:spPr>
          <a:xfrm>
            <a:off x="5599350" y="3670160"/>
            <a:ext cx="2882041" cy="2253704"/>
          </a:xfrm>
          <a:prstGeom prst="rect">
            <a:avLst/>
          </a:prstGeom>
        </p:spPr>
      </p:pic>
    </p:spTree>
    <p:extLst>
      <p:ext uri="{BB962C8B-B14F-4D97-AF65-F5344CB8AC3E}">
        <p14:creationId xmlns:p14="http://schemas.microsoft.com/office/powerpoint/2010/main" val="11396784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GB" dirty="0">
                <a:latin typeface="Arial" panose="020B0604020202020204" pitchFamily="34" charset="0"/>
                <a:cs typeface="Arial" panose="020B0604020202020204" pitchFamily="34" charset="0"/>
              </a:rPr>
              <a:t> </a:t>
            </a:r>
            <a:r>
              <a:rPr lang="bg-BG" dirty="0" smtClean="0">
                <a:latin typeface="Arial" panose="020B0604020202020204" pitchFamily="34" charset="0"/>
                <a:cs typeface="Arial" panose="020B0604020202020204" pitchFamily="34" charset="0"/>
              </a:rPr>
              <a:t>Вулканити</a:t>
            </a:r>
            <a:endParaRPr lang="en-GB"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p:txBody>
          <a:bodyPr>
            <a:normAutofit/>
          </a:bodyPr>
          <a:lstStyle/>
          <a:p>
            <a:pPr marL="0" indent="0">
              <a:lnSpc>
                <a:spcPct val="150000"/>
              </a:lnSpc>
              <a:buNone/>
            </a:pPr>
            <a:r>
              <a:rPr lang="ru-RU" sz="1600" b="1" dirty="0" smtClean="0">
                <a:latin typeface="Arial" panose="020B0604020202020204" pitchFamily="34" charset="0"/>
                <a:cs typeface="Arial" panose="020B0604020202020204" pitchFamily="34" charset="0"/>
              </a:rPr>
              <a:t>Обсидиан</a:t>
            </a:r>
            <a:endParaRPr lang="ru-RU" sz="1600" b="1"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 Твърда </a:t>
            </a:r>
            <a:r>
              <a:rPr lang="ru-RU" sz="1600" dirty="0">
                <a:latin typeface="Arial" panose="020B0604020202020204" pitchFamily="34" charset="0"/>
                <a:cs typeface="Arial" panose="020B0604020202020204" pitchFamily="34" charset="0"/>
              </a:rPr>
              <a:t>вулканична стъклена скала</a:t>
            </a:r>
          </a:p>
          <a:p>
            <a:pPr marL="0" indent="0">
              <a:lnSpc>
                <a:spcPct val="150000"/>
              </a:lnSpc>
              <a:buNone/>
            </a:pPr>
            <a:r>
              <a:rPr lang="ru-RU" sz="1600" dirty="0" smtClean="0">
                <a:latin typeface="Arial" panose="020B0604020202020204" pitchFamily="34" charset="0"/>
                <a:cs typeface="Arial" panose="020B0604020202020204" pitchFamily="34" charset="0"/>
              </a:rPr>
              <a:t>- Поради </a:t>
            </a:r>
            <a:r>
              <a:rPr lang="ru-RU" sz="1600" dirty="0">
                <a:latin typeface="Arial" panose="020B0604020202020204" pitchFamily="34" charset="0"/>
                <a:cs typeface="Arial" panose="020B0604020202020204" pitchFamily="34" charset="0"/>
              </a:rPr>
              <a:t>внезапно охлаждане не се извършва кристализация</a:t>
            </a:r>
          </a:p>
          <a:p>
            <a:pPr marL="0" indent="0">
              <a:lnSpc>
                <a:spcPct val="150000"/>
              </a:lnSpc>
              <a:buNone/>
            </a:pPr>
            <a:r>
              <a:rPr lang="ru-RU" sz="1600" dirty="0" smtClean="0">
                <a:latin typeface="Arial" panose="020B0604020202020204" pitchFamily="34" charset="0"/>
                <a:cs typeface="Arial" panose="020B0604020202020204" pitchFamily="34" charset="0"/>
              </a:rPr>
              <a:t>- Може </a:t>
            </a:r>
            <a:r>
              <a:rPr lang="ru-RU" sz="1600" dirty="0">
                <a:latin typeface="Arial" panose="020B0604020202020204" pitchFamily="34" charset="0"/>
                <a:cs typeface="Arial" panose="020B0604020202020204" pitchFamily="34" charset="0"/>
              </a:rPr>
              <a:t>да съдържа различни видове разпръсквачи</a:t>
            </a:r>
          </a:p>
          <a:p>
            <a:pPr marL="0" indent="0">
              <a:lnSpc>
                <a:spcPct val="150000"/>
              </a:lnSpc>
              <a:buNone/>
            </a:pPr>
            <a:r>
              <a:rPr lang="ru-RU" sz="1600" dirty="0" smtClean="0">
                <a:latin typeface="Arial" panose="020B0604020202020204" pitchFamily="34" charset="0"/>
                <a:cs typeface="Arial" panose="020B0604020202020204" pitchFamily="34" charset="0"/>
              </a:rPr>
              <a:t>- Композиция</a:t>
            </a: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           - Предимно </a:t>
            </a:r>
            <a:r>
              <a:rPr lang="ru-RU" sz="1600" dirty="0">
                <a:latin typeface="Arial" panose="020B0604020202020204" pitchFamily="34" charset="0"/>
                <a:cs typeface="Arial" panose="020B0604020202020204" pitchFamily="34" charset="0"/>
              </a:rPr>
              <a:t>риолитични, по-рядко дацитни или </a:t>
            </a:r>
            <a:r>
              <a:rPr lang="ru-RU" sz="1600" dirty="0" smtClean="0">
                <a:latin typeface="Arial" panose="020B0604020202020204" pitchFamily="34" charset="0"/>
                <a:cs typeface="Arial" panose="020B0604020202020204" pitchFamily="34" charset="0"/>
              </a:rPr>
              <a:t>трахични</a:t>
            </a:r>
          </a:p>
          <a:p>
            <a:pPr marL="0" indent="0">
              <a:lnSpc>
                <a:spcPct val="150000"/>
              </a:lnSpc>
              <a:buNone/>
            </a:pPr>
            <a:endParaRPr lang="ru-RU"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83467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bg-BG" dirty="0" smtClean="0">
                <a:latin typeface="Arial" panose="020B0604020202020204" pitchFamily="34" charset="0"/>
                <a:cs typeface="Arial" panose="020B0604020202020204" pitchFamily="34" charset="0"/>
              </a:rPr>
              <a:t>Вулканити</a:t>
            </a:r>
            <a:endParaRPr lang="en-GB"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p:txBody>
          <a:bodyPr>
            <a:normAutofit lnSpcReduction="10000"/>
          </a:bodyPr>
          <a:lstStyle/>
          <a:p>
            <a:pPr marL="0" indent="0">
              <a:lnSpc>
                <a:spcPct val="150000"/>
              </a:lnSpc>
              <a:buNone/>
            </a:pPr>
            <a:r>
              <a:rPr lang="ru-RU" sz="1600" b="1" dirty="0">
                <a:latin typeface="Arial" panose="020B0604020202020204" pitchFamily="34" charset="0"/>
                <a:cs typeface="Arial" panose="020B0604020202020204" pitchFamily="34" charset="0"/>
              </a:rPr>
              <a:t>Класификация на вулканитите</a:t>
            </a:r>
          </a:p>
          <a:p>
            <a:pPr marL="0" indent="0">
              <a:lnSpc>
                <a:spcPct val="150000"/>
              </a:lnSpc>
              <a:buNone/>
            </a:pPr>
            <a:r>
              <a:rPr lang="ru-RU" sz="1600" b="1" dirty="0">
                <a:latin typeface="Arial" panose="020B0604020202020204" pitchFamily="34" charset="0"/>
                <a:cs typeface="Arial" panose="020B0604020202020204" pitchFamily="34" charset="0"/>
              </a:rPr>
              <a:t>след Streckeisen:</a:t>
            </a:r>
          </a:p>
          <a:p>
            <a:pPr marL="0" indent="0">
              <a:lnSpc>
                <a:spcPct val="150000"/>
              </a:lnSpc>
              <a:buNone/>
            </a:pPr>
            <a:r>
              <a:rPr lang="ru-RU" sz="1600" dirty="0">
                <a:latin typeface="Arial" panose="020B0604020202020204" pitchFamily="34" charset="0"/>
                <a:cs typeface="Arial" panose="020B0604020202020204" pitchFamily="34" charset="0"/>
              </a:rPr>
              <a:t>Обща схема за класификация</a:t>
            </a:r>
          </a:p>
          <a:p>
            <a:pPr marL="0" indent="0">
              <a:lnSpc>
                <a:spcPct val="150000"/>
              </a:lnSpc>
              <a:buNone/>
            </a:pPr>
            <a:r>
              <a:rPr lang="ru-RU" sz="1600" dirty="0">
                <a:latin typeface="Arial" panose="020B0604020202020204" pitchFamily="34" charset="0"/>
                <a:cs typeface="Arial" panose="020B0604020202020204" pitchFamily="34" charset="0"/>
              </a:rPr>
              <a:t>Скалите въз основа на минералното </a:t>
            </a:r>
            <a:r>
              <a:rPr lang="ru-RU" sz="1600" dirty="0" smtClean="0">
                <a:latin typeface="Arial" panose="020B0604020202020204" pitchFamily="34" charset="0"/>
                <a:cs typeface="Arial" panose="020B0604020202020204" pitchFamily="34" charset="0"/>
              </a:rPr>
              <a:t>им</a:t>
            </a:r>
          </a:p>
          <a:p>
            <a:pPr marL="0" indent="0">
              <a:lnSpc>
                <a:spcPct val="150000"/>
              </a:lnSpc>
              <a:buNone/>
            </a:pPr>
            <a:r>
              <a:rPr lang="ru-RU" sz="1600" dirty="0" smtClean="0">
                <a:latin typeface="Arial" panose="020B0604020202020204" pitchFamily="34" charset="0"/>
                <a:cs typeface="Arial" panose="020B0604020202020204" pitchFamily="34" charset="0"/>
              </a:rPr>
              <a:t>съдържание</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A = </a:t>
            </a:r>
            <a:r>
              <a:rPr lang="bg-BG" sz="1600" dirty="0">
                <a:latin typeface="Arial" panose="020B0604020202020204" pitchFamily="34" charset="0"/>
                <a:cs typeface="Arial" panose="020B0604020202020204" pitchFamily="34" charset="0"/>
              </a:rPr>
              <a:t>Алкален фелдшпат</a:t>
            </a:r>
          </a:p>
          <a:p>
            <a:pPr marL="0" indent="0">
              <a:lnSpc>
                <a:spcPct val="150000"/>
              </a:lnSpc>
              <a:buNone/>
            </a:pPr>
            <a:r>
              <a:rPr lang="en-US" sz="1600" dirty="0">
                <a:latin typeface="Arial" panose="020B0604020202020204" pitchFamily="34" charset="0"/>
                <a:cs typeface="Arial" panose="020B0604020202020204" pitchFamily="34" charset="0"/>
              </a:rPr>
              <a:t>P = </a:t>
            </a:r>
            <a:r>
              <a:rPr lang="bg-BG" sz="1600" dirty="0">
                <a:latin typeface="Arial" panose="020B0604020202020204" pitchFamily="34" charset="0"/>
                <a:cs typeface="Arial" panose="020B0604020202020204" pitchFamily="34" charset="0"/>
              </a:rPr>
              <a:t>плагиоклаза</a:t>
            </a:r>
          </a:p>
          <a:p>
            <a:pPr marL="0" indent="0">
              <a:lnSpc>
                <a:spcPct val="150000"/>
              </a:lnSpc>
              <a:buNone/>
            </a:pPr>
            <a:r>
              <a:rPr lang="en-US" sz="1600" dirty="0">
                <a:latin typeface="Arial" panose="020B0604020202020204" pitchFamily="34" charset="0"/>
                <a:cs typeface="Arial" panose="020B0604020202020204" pitchFamily="34" charset="0"/>
              </a:rPr>
              <a:t>Q = </a:t>
            </a:r>
            <a:r>
              <a:rPr lang="bg-BG" sz="1600" dirty="0">
                <a:latin typeface="Arial" panose="020B0604020202020204" pitchFamily="34" charset="0"/>
                <a:cs typeface="Arial" panose="020B0604020202020204" pitchFamily="34" charset="0"/>
              </a:rPr>
              <a:t>кварц</a:t>
            </a:r>
          </a:p>
          <a:p>
            <a:pPr marL="0" indent="0">
              <a:lnSpc>
                <a:spcPct val="150000"/>
              </a:lnSpc>
              <a:buNone/>
            </a:pPr>
            <a:r>
              <a:rPr lang="en-US" sz="1600" dirty="0">
                <a:latin typeface="Arial" panose="020B0604020202020204" pitchFamily="34" charset="0"/>
                <a:cs typeface="Arial" panose="020B0604020202020204" pitchFamily="34" charset="0"/>
              </a:rPr>
              <a:t>F = </a:t>
            </a:r>
            <a:r>
              <a:rPr lang="en-US" sz="1600" dirty="0" err="1" smtClean="0">
                <a:latin typeface="Arial" panose="020B0604020202020204" pitchFamily="34" charset="0"/>
                <a:cs typeface="Arial" panose="020B0604020202020204" pitchFamily="34" charset="0"/>
              </a:rPr>
              <a:t>Foid</a:t>
            </a:r>
            <a:endParaRPr lang="en-GB" sz="1600" dirty="0">
              <a:latin typeface="Arial" panose="020B0604020202020204" pitchFamily="34" charset="0"/>
              <a:cs typeface="Arial" panose="020B0604020202020204" pitchFamily="34" charset="0"/>
            </a:endParaRPr>
          </a:p>
        </p:txBody>
      </p:sp>
      <p:pic>
        <p:nvPicPr>
          <p:cNvPr id="6" name="Grafik 5">
            <a:extLst>
              <a:ext uri="{FF2B5EF4-FFF2-40B4-BE49-F238E27FC236}">
                <a16:creationId xmlns:a16="http://schemas.microsoft.com/office/drawing/2014/main" xmlns="" id="{C49A1F3D-10FE-485C-9600-2766746820DA}"/>
              </a:ext>
            </a:extLst>
          </p:cNvPr>
          <p:cNvPicPr>
            <a:picLocks noChangeAspect="1"/>
          </p:cNvPicPr>
          <p:nvPr/>
        </p:nvPicPr>
        <p:blipFill>
          <a:blip r:embed="rId3"/>
          <a:stretch>
            <a:fillRect/>
          </a:stretch>
        </p:blipFill>
        <p:spPr>
          <a:xfrm>
            <a:off x="4541579" y="1113553"/>
            <a:ext cx="4174958" cy="4395122"/>
          </a:xfrm>
          <a:prstGeom prst="rect">
            <a:avLst/>
          </a:prstGeom>
        </p:spPr>
      </p:pic>
      <p:sp>
        <p:nvSpPr>
          <p:cNvPr id="5" name="Textfeld 4">
            <a:extLst>
              <a:ext uri="{FF2B5EF4-FFF2-40B4-BE49-F238E27FC236}">
                <a16:creationId xmlns:a16="http://schemas.microsoft.com/office/drawing/2014/main" xmlns="" id="{0D971861-A11A-416A-98C4-214205C112D5}"/>
              </a:ext>
            </a:extLst>
          </p:cNvPr>
          <p:cNvSpPr txBox="1"/>
          <p:nvPr/>
        </p:nvSpPr>
        <p:spPr>
          <a:xfrm>
            <a:off x="3501190" y="4648822"/>
            <a:ext cx="2506455" cy="1477328"/>
          </a:xfrm>
          <a:prstGeom prst="rect">
            <a:avLst/>
          </a:prstGeom>
          <a:solidFill>
            <a:schemeClr val="accent6">
              <a:lumMod val="75000"/>
            </a:schemeClr>
          </a:solidFill>
        </p:spPr>
        <p:txBody>
          <a:bodyPr wrap="none" rtlCol="0">
            <a:spAutoFit/>
          </a:bodyPr>
          <a:lstStyle/>
          <a:p>
            <a:r>
              <a:rPr lang="ru-RU" dirty="0"/>
              <a:t>Пример:</a:t>
            </a:r>
          </a:p>
          <a:p>
            <a:r>
              <a:rPr lang="ru-RU" dirty="0"/>
              <a:t>35% кварц</a:t>
            </a:r>
          </a:p>
          <a:p>
            <a:r>
              <a:rPr lang="ru-RU" dirty="0"/>
              <a:t>50% плагиоклаза</a:t>
            </a:r>
          </a:p>
          <a:p>
            <a:r>
              <a:rPr lang="ru-RU" dirty="0"/>
              <a:t>15% алкален фелдшпат</a:t>
            </a:r>
          </a:p>
          <a:p>
            <a:r>
              <a:rPr lang="ru-RU" dirty="0"/>
              <a:t>→ </a:t>
            </a:r>
            <a:r>
              <a:rPr lang="ru-RU" dirty="0" smtClean="0"/>
              <a:t>Гранодиорит</a:t>
            </a:r>
            <a:r>
              <a:rPr lang="de-DE" dirty="0" smtClean="0"/>
              <a:t> </a:t>
            </a:r>
            <a:endParaRPr lang="de-DE" dirty="0"/>
          </a:p>
        </p:txBody>
      </p:sp>
      <p:cxnSp>
        <p:nvCxnSpPr>
          <p:cNvPr id="8" name="Gerader Verbinder 7">
            <a:extLst>
              <a:ext uri="{FF2B5EF4-FFF2-40B4-BE49-F238E27FC236}">
                <a16:creationId xmlns:a16="http://schemas.microsoft.com/office/drawing/2014/main" xmlns="" id="{3F2CB589-5344-474C-85EE-B67CA51780F1}"/>
              </a:ext>
            </a:extLst>
          </p:cNvPr>
          <p:cNvCxnSpPr>
            <a:cxnSpLocks/>
          </p:cNvCxnSpPr>
          <p:nvPr/>
        </p:nvCxnSpPr>
        <p:spPr>
          <a:xfrm>
            <a:off x="6946711" y="2193310"/>
            <a:ext cx="805217" cy="1735265"/>
          </a:xfrm>
          <a:prstGeom prst="line">
            <a:avLst/>
          </a:prstGeom>
        </p:spPr>
        <p:style>
          <a:lnRef idx="2">
            <a:schemeClr val="accent6"/>
          </a:lnRef>
          <a:fillRef idx="0">
            <a:schemeClr val="accent6"/>
          </a:fillRef>
          <a:effectRef idx="1">
            <a:schemeClr val="accent6"/>
          </a:effectRef>
          <a:fontRef idx="minor">
            <a:schemeClr val="tx1"/>
          </a:fontRef>
        </p:style>
      </p:cxnSp>
      <p:cxnSp>
        <p:nvCxnSpPr>
          <p:cNvPr id="11" name="Gerader Verbinder 10">
            <a:extLst>
              <a:ext uri="{FF2B5EF4-FFF2-40B4-BE49-F238E27FC236}">
                <a16:creationId xmlns:a16="http://schemas.microsoft.com/office/drawing/2014/main" xmlns="" id="{8F9F7B9D-08A1-4119-A2D6-292891AC154B}"/>
              </a:ext>
            </a:extLst>
          </p:cNvPr>
          <p:cNvCxnSpPr>
            <a:cxnSpLocks/>
          </p:cNvCxnSpPr>
          <p:nvPr/>
        </p:nvCxnSpPr>
        <p:spPr>
          <a:xfrm>
            <a:off x="6261456" y="3311114"/>
            <a:ext cx="1555845" cy="0"/>
          </a:xfrm>
          <a:prstGeom prst="line">
            <a:avLst/>
          </a:prstGeom>
        </p:spPr>
        <p:style>
          <a:lnRef idx="2">
            <a:schemeClr val="accent6"/>
          </a:lnRef>
          <a:fillRef idx="0">
            <a:schemeClr val="accent6"/>
          </a:fillRef>
          <a:effectRef idx="1">
            <a:schemeClr val="accent6"/>
          </a:effectRef>
          <a:fontRef idx="minor">
            <a:schemeClr val="tx1"/>
          </a:fontRef>
        </p:style>
      </p:cxnSp>
      <p:cxnSp>
        <p:nvCxnSpPr>
          <p:cNvPr id="15" name="Gerader Verbinder 14">
            <a:extLst>
              <a:ext uri="{FF2B5EF4-FFF2-40B4-BE49-F238E27FC236}">
                <a16:creationId xmlns:a16="http://schemas.microsoft.com/office/drawing/2014/main" xmlns="" id="{3DA9A01F-B463-4E64-9C63-277998777A36}"/>
              </a:ext>
            </a:extLst>
          </p:cNvPr>
          <p:cNvCxnSpPr>
            <a:cxnSpLocks/>
          </p:cNvCxnSpPr>
          <p:nvPr/>
        </p:nvCxnSpPr>
        <p:spPr>
          <a:xfrm flipH="1">
            <a:off x="7110640" y="2937114"/>
            <a:ext cx="477357" cy="926067"/>
          </a:xfrm>
          <a:prstGeom prst="line">
            <a:avLst/>
          </a:prstGeom>
        </p:spPr>
        <p:style>
          <a:lnRef idx="2">
            <a:schemeClr val="accent6"/>
          </a:lnRef>
          <a:fillRef idx="0">
            <a:schemeClr val="accent6"/>
          </a:fillRef>
          <a:effectRef idx="1">
            <a:schemeClr val="accent6"/>
          </a:effectRef>
          <a:fontRef idx="minor">
            <a:schemeClr val="tx1"/>
          </a:fontRef>
        </p:style>
      </p:cxnSp>
      <p:sp>
        <p:nvSpPr>
          <p:cNvPr id="17" name="Ellipse 16">
            <a:extLst>
              <a:ext uri="{FF2B5EF4-FFF2-40B4-BE49-F238E27FC236}">
                <a16:creationId xmlns:a16="http://schemas.microsoft.com/office/drawing/2014/main" xmlns="" id="{D008B27A-D9F9-4D49-A755-400150A722F6}"/>
              </a:ext>
            </a:extLst>
          </p:cNvPr>
          <p:cNvSpPr/>
          <p:nvPr/>
        </p:nvSpPr>
        <p:spPr>
          <a:xfrm>
            <a:off x="7403229" y="3245835"/>
            <a:ext cx="72000" cy="7200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5606052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bg-BG" dirty="0">
                <a:latin typeface="Arial" panose="020B0604020202020204" pitchFamily="34" charset="0"/>
                <a:cs typeface="Arial" panose="020B0604020202020204" pitchFamily="34" charset="0"/>
              </a:rPr>
              <a:t>Геоложки основи - </a:t>
            </a:r>
            <a:r>
              <a:rPr lang="bg-BG" dirty="0" smtClean="0">
                <a:latin typeface="Arial" panose="020B0604020202020204" pitchFamily="34" charset="0"/>
                <a:cs typeface="Arial" panose="020B0604020202020204" pitchFamily="34" charset="0"/>
              </a:rPr>
              <a:t>Магматити</a:t>
            </a:r>
            <a:endParaRPr lang="en-GB"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p:txBody>
          <a:bodyPr>
            <a:normAutofit/>
          </a:bodyPr>
          <a:lstStyle/>
          <a:p>
            <a:pPr marL="0" indent="0">
              <a:lnSpc>
                <a:spcPct val="150000"/>
              </a:lnSpc>
              <a:buNone/>
            </a:pPr>
            <a:r>
              <a:rPr lang="ru-RU" sz="1600" b="1" dirty="0">
                <a:latin typeface="Arial" panose="020B0604020202020204" pitchFamily="34" charset="0"/>
                <a:cs typeface="Arial" panose="020B0604020202020204" pitchFamily="34" charset="0"/>
              </a:rPr>
              <a:t>Плутонити (дълбоки скали)</a:t>
            </a:r>
          </a:p>
          <a:p>
            <a:pPr marL="0" indent="0">
              <a:lnSpc>
                <a:spcPct val="150000"/>
              </a:lnSpc>
              <a:buNone/>
            </a:pPr>
            <a:r>
              <a:rPr lang="ru-RU" sz="1600" dirty="0" smtClean="0">
                <a:latin typeface="Arial" panose="020B0604020202020204" pitchFamily="34" charset="0"/>
                <a:cs typeface="Arial" panose="020B0604020202020204" pitchFamily="34" charset="0"/>
              </a:rPr>
              <a:t>- Образуване </a:t>
            </a:r>
            <a:r>
              <a:rPr lang="ru-RU" sz="1600" dirty="0">
                <a:latin typeface="Arial" panose="020B0604020202020204" pitchFamily="34" charset="0"/>
                <a:cs typeface="Arial" panose="020B0604020202020204" pitchFamily="34" charset="0"/>
              </a:rPr>
              <a:t>на едрозърнести скали под земната повърхност</a:t>
            </a:r>
          </a:p>
          <a:p>
            <a:pPr marL="0" indent="0">
              <a:lnSpc>
                <a:spcPct val="150000"/>
              </a:lnSpc>
              <a:buNone/>
            </a:pPr>
            <a:r>
              <a:rPr lang="ru-RU" sz="1600" dirty="0" smtClean="0">
                <a:latin typeface="Arial" panose="020B0604020202020204" pitchFamily="34" charset="0"/>
                <a:cs typeface="Arial" panose="020B0604020202020204" pitchFamily="34" charset="0"/>
              </a:rPr>
              <a:t>- Малко </a:t>
            </a:r>
            <a:r>
              <a:rPr lang="ru-RU" sz="1600" dirty="0">
                <a:latin typeface="Arial" panose="020B0604020202020204" pitchFamily="34" charset="0"/>
                <a:cs typeface="Arial" panose="020B0604020202020204" pitchFamily="34" charset="0"/>
              </a:rPr>
              <a:t>кристални ядра прерастват в големи зърна с бавно охлаждане</a:t>
            </a:r>
          </a:p>
          <a:p>
            <a:pPr marL="0" indent="0">
              <a:lnSpc>
                <a:spcPct val="150000"/>
              </a:lnSpc>
              <a:buNone/>
            </a:pPr>
            <a:r>
              <a:rPr lang="ru-RU" sz="1600" dirty="0" smtClean="0">
                <a:latin typeface="Arial" panose="020B0604020202020204" pitchFamily="34" charset="0"/>
                <a:cs typeface="Arial" panose="020B0604020202020204" pitchFamily="34" charset="0"/>
              </a:rPr>
              <a:t>- Диаметри- </a:t>
            </a:r>
            <a:r>
              <a:rPr lang="ru-RU" sz="1600" dirty="0">
                <a:latin typeface="Arial" panose="020B0604020202020204" pitchFamily="34" charset="0"/>
                <a:cs typeface="Arial" panose="020B0604020202020204" pitchFamily="34" charset="0"/>
              </a:rPr>
              <a:t>от няколко милиметра до </a:t>
            </a:r>
            <a:r>
              <a:rPr lang="ru-RU" sz="1600" dirty="0" smtClean="0">
                <a:latin typeface="Arial" panose="020B0604020202020204" pitchFamily="34" charset="0"/>
                <a:cs typeface="Arial" panose="020B0604020202020204" pitchFamily="34" charset="0"/>
              </a:rPr>
              <a:t>сантиметър</a:t>
            </a: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 Важни </a:t>
            </a:r>
            <a:r>
              <a:rPr lang="ru-RU" sz="1600" dirty="0">
                <a:latin typeface="Arial" panose="020B0604020202020204" pitchFamily="34" charset="0"/>
                <a:cs typeface="Arial" panose="020B0604020202020204" pitchFamily="34" charset="0"/>
              </a:rPr>
              <a:t>примери за плутонити са:</a:t>
            </a:r>
          </a:p>
          <a:p>
            <a:pPr marL="0" indent="0">
              <a:lnSpc>
                <a:spcPct val="150000"/>
              </a:lnSpc>
              <a:buNone/>
            </a:pPr>
            <a:r>
              <a:rPr lang="ru-RU" sz="1600" dirty="0" smtClean="0">
                <a:latin typeface="Arial" panose="020B0604020202020204" pitchFamily="34" charset="0"/>
                <a:cs typeface="Arial" panose="020B0604020202020204" pitchFamily="34" charset="0"/>
              </a:rPr>
              <a:t>        - Дунит</a:t>
            </a: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        - Габро</a:t>
            </a: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        - Диорити</a:t>
            </a: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         - Гранит</a:t>
            </a:r>
          </a:p>
          <a:p>
            <a:pPr marL="0" indent="0">
              <a:lnSpc>
                <a:spcPct val="150000"/>
              </a:lnSpc>
              <a:buNone/>
            </a:pPr>
            <a:endParaRPr lang="ru-RU" sz="1600" b="1" dirty="0">
              <a:latin typeface="Arial" panose="020B0604020202020204" pitchFamily="34" charset="0"/>
              <a:cs typeface="Arial" panose="020B0604020202020204" pitchFamily="34" charset="0"/>
            </a:endParaRPr>
          </a:p>
          <a:p>
            <a:pPr marL="0" indent="0">
              <a:buNone/>
            </a:pPr>
            <a:endParaRPr lang="en-GB" dirty="0"/>
          </a:p>
        </p:txBody>
      </p:sp>
    </p:spTree>
    <p:extLst>
      <p:ext uri="{BB962C8B-B14F-4D97-AF65-F5344CB8AC3E}">
        <p14:creationId xmlns:p14="http://schemas.microsoft.com/office/powerpoint/2010/main" val="8193250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bg-BG" dirty="0" smtClean="0">
                <a:latin typeface="Arial" panose="020B0604020202020204" pitchFamily="34" charset="0"/>
                <a:cs typeface="Arial" panose="020B0604020202020204" pitchFamily="34" charset="0"/>
              </a:rPr>
              <a:t>Плутонити</a:t>
            </a:r>
            <a:endParaRPr lang="en-GB"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p:txBody>
          <a:bodyPr>
            <a:normAutofit/>
          </a:bodyPr>
          <a:lstStyle/>
          <a:p>
            <a:pPr marL="0" indent="0">
              <a:lnSpc>
                <a:spcPct val="150000"/>
              </a:lnSpc>
              <a:buNone/>
            </a:pPr>
            <a:r>
              <a:rPr lang="ru-RU" sz="1600" b="1" dirty="0" smtClean="0">
                <a:latin typeface="Arial" panose="020B0604020202020204" pitchFamily="34" charset="0"/>
                <a:cs typeface="Arial" panose="020B0604020202020204" pitchFamily="34" charset="0"/>
              </a:rPr>
              <a:t>Дунит</a:t>
            </a:r>
            <a:endParaRPr lang="ru-RU" sz="1600" b="1"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 Горна </a:t>
            </a:r>
            <a:r>
              <a:rPr lang="ru-RU" sz="1600" dirty="0">
                <a:latin typeface="Arial" panose="020B0604020202020204" pitchFamily="34" charset="0"/>
                <a:cs typeface="Arial" panose="020B0604020202020204" pitchFamily="34" charset="0"/>
              </a:rPr>
              <a:t>скала на мантията</a:t>
            </a:r>
          </a:p>
          <a:p>
            <a:pPr marL="0" indent="0">
              <a:lnSpc>
                <a:spcPct val="150000"/>
              </a:lnSpc>
              <a:buNone/>
            </a:pPr>
            <a:r>
              <a:rPr lang="ru-RU" sz="1600" dirty="0" smtClean="0">
                <a:latin typeface="Arial" panose="020B0604020202020204" pitchFamily="34" charset="0"/>
                <a:cs typeface="Arial" panose="020B0604020202020204" pitchFamily="34" charset="0"/>
              </a:rPr>
              <a:t>- Композиция</a:t>
            </a: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           - Състои </a:t>
            </a:r>
            <a:r>
              <a:rPr lang="ru-RU" sz="1600" dirty="0">
                <a:latin typeface="Arial" panose="020B0604020202020204" pitchFamily="34" charset="0"/>
                <a:cs typeface="Arial" panose="020B0604020202020204" pitchFamily="34" charset="0"/>
              </a:rPr>
              <a:t>се от поне 90 тегл</a:t>
            </a:r>
            <a:r>
              <a:rPr lang="ru-RU" sz="1600" dirty="0" smtClean="0">
                <a:latin typeface="Arial" panose="020B0604020202020204" pitchFamily="34" charset="0"/>
                <a:cs typeface="Arial" panose="020B0604020202020204" pitchFamily="34" charset="0"/>
              </a:rPr>
              <a:t>.%</a:t>
            </a:r>
          </a:p>
          <a:p>
            <a:pPr marL="0" indent="0">
              <a:lnSpc>
                <a:spcPct val="150000"/>
              </a:lnSpc>
              <a:buNone/>
            </a:pPr>
            <a:r>
              <a:rPr lang="ru-RU" sz="1600" dirty="0" smtClean="0">
                <a:latin typeface="Arial" panose="020B0604020202020204" pitchFamily="34" charset="0"/>
                <a:cs typeface="Arial" panose="020B0604020202020204" pitchFamily="34" charset="0"/>
              </a:rPr>
              <a:t>от </a:t>
            </a:r>
            <a:r>
              <a:rPr lang="ru-RU" sz="1600" dirty="0">
                <a:latin typeface="Arial" panose="020B0604020202020204" pitchFamily="34" charset="0"/>
                <a:cs typeface="Arial" panose="020B0604020202020204" pitchFamily="34" charset="0"/>
              </a:rPr>
              <a:t>минерала </a:t>
            </a:r>
            <a:r>
              <a:rPr lang="ru-RU" sz="1600" dirty="0" smtClean="0">
                <a:latin typeface="Arial" panose="020B0604020202020204" pitchFamily="34" charset="0"/>
                <a:cs typeface="Arial" panose="020B0604020202020204" pitchFamily="34" charset="0"/>
              </a:rPr>
              <a:t>оливин</a:t>
            </a:r>
          </a:p>
          <a:p>
            <a:pPr marL="0" indent="0">
              <a:lnSpc>
                <a:spcPct val="150000"/>
              </a:lnSpc>
              <a:buNone/>
            </a:pPr>
            <a:endParaRPr lang="ru-RU" sz="1600" b="1" dirty="0">
              <a:latin typeface="Arial" panose="020B0604020202020204" pitchFamily="34" charset="0"/>
              <a:cs typeface="Arial" panose="020B0604020202020204" pitchFamily="34" charset="0"/>
            </a:endParaRPr>
          </a:p>
          <a:p>
            <a:pPr marL="0" indent="0">
              <a:buNone/>
            </a:pPr>
            <a:endParaRPr lang="en-GB" sz="1600"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xmlns="" id="{6662F457-F041-4DA7-9972-965A5F23CA35}"/>
              </a:ext>
            </a:extLst>
          </p:cNvPr>
          <p:cNvPicPr>
            <a:picLocks noChangeAspect="1"/>
          </p:cNvPicPr>
          <p:nvPr/>
        </p:nvPicPr>
        <p:blipFill>
          <a:blip r:embed="rId3"/>
          <a:stretch>
            <a:fillRect/>
          </a:stretch>
        </p:blipFill>
        <p:spPr>
          <a:xfrm>
            <a:off x="4169041" y="2225497"/>
            <a:ext cx="4133446" cy="3304318"/>
          </a:xfrm>
          <a:prstGeom prst="rect">
            <a:avLst/>
          </a:prstGeom>
        </p:spPr>
      </p:pic>
    </p:spTree>
    <p:extLst>
      <p:ext uri="{BB962C8B-B14F-4D97-AF65-F5344CB8AC3E}">
        <p14:creationId xmlns:p14="http://schemas.microsoft.com/office/powerpoint/2010/main" val="7678234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bg-BG" dirty="0" smtClean="0">
                <a:latin typeface="Arial" panose="020B0604020202020204" pitchFamily="34" charset="0"/>
                <a:cs typeface="Arial" panose="020B0604020202020204" pitchFamily="34" charset="0"/>
              </a:rPr>
              <a:t>Плутонити</a:t>
            </a:r>
            <a:endParaRPr lang="en-GB"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p:txBody>
          <a:bodyPr>
            <a:normAutofit/>
          </a:bodyPr>
          <a:lstStyle/>
          <a:p>
            <a:pPr marL="0" indent="0">
              <a:lnSpc>
                <a:spcPct val="150000"/>
              </a:lnSpc>
              <a:buNone/>
            </a:pPr>
            <a:r>
              <a:rPr lang="ru-RU" sz="1600" b="1" dirty="0">
                <a:latin typeface="Arial" panose="020B0604020202020204" pitchFamily="34" charset="0"/>
                <a:cs typeface="Arial" panose="020B0604020202020204" pitchFamily="34" charset="0"/>
              </a:rPr>
              <a:t>Габро</a:t>
            </a:r>
          </a:p>
          <a:p>
            <a:pPr marL="0" indent="0">
              <a:lnSpc>
                <a:spcPct val="150000"/>
              </a:lnSpc>
              <a:buNone/>
            </a:pPr>
            <a:r>
              <a:rPr lang="en-US" sz="1600" dirty="0" smtClean="0">
                <a:latin typeface="Arial" panose="020B0604020202020204" pitchFamily="34" charset="0"/>
                <a:cs typeface="Arial" panose="020B0604020202020204" pitchFamily="34" charset="0"/>
              </a:rPr>
              <a:t>- </a:t>
            </a:r>
            <a:r>
              <a:rPr lang="ru-RU" sz="1600" dirty="0" smtClean="0">
                <a:latin typeface="Arial" panose="020B0604020202020204" pitchFamily="34" charset="0"/>
                <a:cs typeface="Arial" panose="020B0604020202020204" pitchFamily="34" charset="0"/>
              </a:rPr>
              <a:t>Скала </a:t>
            </a:r>
            <a:r>
              <a:rPr lang="ru-RU" sz="1600" dirty="0">
                <a:latin typeface="Arial" panose="020B0604020202020204" pitchFamily="34" charset="0"/>
                <a:cs typeface="Arial" panose="020B0604020202020204" pitchFamily="34" charset="0"/>
              </a:rPr>
              <a:t>на долната земна кора</a:t>
            </a:r>
          </a:p>
          <a:p>
            <a:pPr>
              <a:lnSpc>
                <a:spcPct val="150000"/>
              </a:lnSpc>
              <a:buFontTx/>
              <a:buChar char="-"/>
            </a:pPr>
            <a:r>
              <a:rPr lang="ru-RU" sz="1600" dirty="0" smtClean="0">
                <a:latin typeface="Arial" panose="020B0604020202020204" pitchFamily="34" charset="0"/>
                <a:cs typeface="Arial" panose="020B0604020202020204" pitchFamily="34" charset="0"/>
              </a:rPr>
              <a:t>Принадлежи </a:t>
            </a:r>
            <a:r>
              <a:rPr lang="ru-RU" sz="1600" dirty="0">
                <a:latin typeface="Arial" panose="020B0604020202020204" pitchFamily="34" charset="0"/>
                <a:cs typeface="Arial" panose="020B0604020202020204" pitchFamily="34" charset="0"/>
              </a:rPr>
              <a:t>към основните плутонити </a:t>
            </a:r>
            <a:r>
              <a:rPr lang="ru-RU" sz="1600" dirty="0" smtClean="0">
                <a:latin typeface="Arial" panose="020B0604020202020204" pitchFamily="34" charset="0"/>
                <a:cs typeface="Arial" panose="020B0604020202020204" pitchFamily="34" charset="0"/>
              </a:rPr>
              <a:t>–</a:t>
            </a:r>
          </a:p>
          <a:p>
            <a:pPr marL="0" indent="0">
              <a:lnSpc>
                <a:spcPct val="150000"/>
              </a:lnSpc>
              <a:buNone/>
            </a:pPr>
            <a:r>
              <a:rPr lang="ru-RU" sz="1600" dirty="0" smtClean="0">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&lt;50 тегловни% SiO2</a:t>
            </a:r>
          </a:p>
          <a:p>
            <a:pPr marL="0" indent="0">
              <a:lnSpc>
                <a:spcPct val="150000"/>
              </a:lnSpc>
              <a:buNone/>
            </a:pPr>
            <a:r>
              <a:rPr lang="en-US" sz="1600" dirty="0" smtClean="0">
                <a:latin typeface="Arial" panose="020B0604020202020204" pitchFamily="34" charset="0"/>
                <a:cs typeface="Arial" panose="020B0604020202020204" pitchFamily="34" charset="0"/>
              </a:rPr>
              <a:t>- </a:t>
            </a:r>
            <a:r>
              <a:rPr lang="bg-BG" sz="1600" dirty="0" smtClean="0">
                <a:latin typeface="Arial" panose="020B0604020202020204" pitchFamily="34" charset="0"/>
                <a:cs typeface="Arial" panose="020B0604020202020204" pitchFamily="34" charset="0"/>
              </a:rPr>
              <a:t>К</a:t>
            </a:r>
            <a:r>
              <a:rPr lang="ru-RU" sz="1600" dirty="0" smtClean="0">
                <a:latin typeface="Arial" panose="020B0604020202020204" pitchFamily="34" charset="0"/>
                <a:cs typeface="Arial" panose="020B0604020202020204" pitchFamily="34" charset="0"/>
              </a:rPr>
              <a:t>омпозиция</a:t>
            </a: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            - Главно </a:t>
            </a:r>
            <a:r>
              <a:rPr lang="ru-RU" sz="1600" dirty="0">
                <a:latin typeface="Arial" panose="020B0604020202020204" pitchFamily="34" charset="0"/>
                <a:cs typeface="Arial" panose="020B0604020202020204" pitchFamily="34" charset="0"/>
              </a:rPr>
              <a:t>плагиоклази и мафинови </a:t>
            </a:r>
            <a:endParaRPr lang="ru-RU" sz="1600" dirty="0" smtClean="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минерали </a:t>
            </a:r>
            <a:r>
              <a:rPr lang="ru-RU" sz="1600" dirty="0">
                <a:latin typeface="Arial" panose="020B0604020202020204" pitchFamily="34" charset="0"/>
                <a:cs typeface="Arial" panose="020B0604020202020204" pitchFamily="34" charset="0"/>
              </a:rPr>
              <a:t>като пироксена.</a:t>
            </a:r>
          </a:p>
          <a:p>
            <a:pPr>
              <a:lnSpc>
                <a:spcPct val="150000"/>
              </a:lnSpc>
              <a:buFontTx/>
              <a:buChar char="-"/>
            </a:pPr>
            <a:r>
              <a:rPr lang="ru-RU" sz="1600" dirty="0" smtClean="0">
                <a:latin typeface="Arial" panose="020B0604020202020204" pitchFamily="34" charset="0"/>
                <a:cs typeface="Arial" panose="020B0604020202020204" pitchFamily="34" charset="0"/>
              </a:rPr>
              <a:t>Ако </a:t>
            </a:r>
            <a:r>
              <a:rPr lang="ru-RU" sz="1600" dirty="0">
                <a:latin typeface="Arial" panose="020B0604020202020204" pitchFamily="34" charset="0"/>
                <a:cs typeface="Arial" panose="020B0604020202020204" pitchFamily="34" charset="0"/>
              </a:rPr>
              <a:t>стопилка с този състав удари земната </a:t>
            </a:r>
            <a:endParaRPr lang="ru-RU" sz="1600" dirty="0" smtClean="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повърхност</a:t>
            </a:r>
            <a:r>
              <a:rPr lang="ru-RU" sz="1600" dirty="0">
                <a:latin typeface="Arial" panose="020B0604020202020204" pitchFamily="34" charset="0"/>
                <a:cs typeface="Arial" panose="020B0604020202020204" pitchFamily="34" charset="0"/>
              </a:rPr>
              <a:t>, се образува базалт</a:t>
            </a:r>
            <a:r>
              <a:rPr lang="ru-RU" sz="1600" dirty="0" smtClean="0">
                <a:latin typeface="Arial" panose="020B0604020202020204" pitchFamily="34" charset="0"/>
                <a:cs typeface="Arial" panose="020B0604020202020204" pitchFamily="34" charset="0"/>
              </a:rPr>
              <a:t>.</a:t>
            </a:r>
            <a:endParaRPr lang="en-US" sz="1600" dirty="0" smtClean="0">
              <a:latin typeface="Arial" panose="020B0604020202020204" pitchFamily="34" charset="0"/>
              <a:cs typeface="Arial" panose="020B0604020202020204" pitchFamily="34" charset="0"/>
            </a:endParaRPr>
          </a:p>
          <a:p>
            <a:pPr marL="0" indent="0">
              <a:lnSpc>
                <a:spcPct val="150000"/>
              </a:lnSpc>
              <a:buNone/>
            </a:pPr>
            <a:endParaRPr lang="en-US" sz="1600" b="1"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xmlns="" id="{A758A436-4243-4843-AEEF-6826027462A4}"/>
              </a:ext>
            </a:extLst>
          </p:cNvPr>
          <p:cNvPicPr>
            <a:picLocks noChangeAspect="1"/>
          </p:cNvPicPr>
          <p:nvPr/>
        </p:nvPicPr>
        <p:blipFill>
          <a:blip r:embed="rId3"/>
          <a:stretch>
            <a:fillRect/>
          </a:stretch>
        </p:blipFill>
        <p:spPr>
          <a:xfrm>
            <a:off x="4934209" y="1753994"/>
            <a:ext cx="3678923" cy="2667881"/>
          </a:xfrm>
          <a:prstGeom prst="rect">
            <a:avLst/>
          </a:prstGeom>
        </p:spPr>
      </p:pic>
    </p:spTree>
    <p:extLst>
      <p:ext uri="{BB962C8B-B14F-4D97-AF65-F5344CB8AC3E}">
        <p14:creationId xmlns:p14="http://schemas.microsoft.com/office/powerpoint/2010/main" val="4815351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79712" y="0"/>
            <a:ext cx="6707088" cy="1124744"/>
          </a:xfrm>
        </p:spPr>
        <p:txBody>
          <a:bodyPr>
            <a:normAutofit/>
          </a:bodyPr>
          <a:lstStyle/>
          <a:p>
            <a:r>
              <a:rPr lang="bg-BG" dirty="0" smtClean="0">
                <a:latin typeface="Arial" panose="020B0604020202020204" pitchFamily="34" charset="0"/>
                <a:cs typeface="Arial" panose="020B0604020202020204" pitchFamily="34" charset="0"/>
              </a:rPr>
              <a:t>Плутонити</a:t>
            </a:r>
            <a:endParaRPr lang="en-GB"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p:txBody>
          <a:bodyPr>
            <a:normAutofit/>
          </a:bodyPr>
          <a:lstStyle/>
          <a:p>
            <a:pPr marL="0" indent="0">
              <a:lnSpc>
                <a:spcPct val="150000"/>
              </a:lnSpc>
              <a:buNone/>
            </a:pPr>
            <a:r>
              <a:rPr lang="ru-RU" sz="1600" b="1" dirty="0" smtClean="0">
                <a:latin typeface="Arial" panose="020B0604020202020204" pitchFamily="34" charset="0"/>
                <a:cs typeface="Arial" panose="020B0604020202020204" pitchFamily="34" charset="0"/>
              </a:rPr>
              <a:t>Диорити</a:t>
            </a:r>
            <a:endParaRPr lang="ru-RU" sz="1600" b="1"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 Принадлежи </a:t>
            </a:r>
            <a:r>
              <a:rPr lang="ru-RU" sz="1600" dirty="0">
                <a:latin typeface="Arial" panose="020B0604020202020204" pitchFamily="34" charset="0"/>
                <a:cs typeface="Arial" panose="020B0604020202020204" pitchFamily="34" charset="0"/>
              </a:rPr>
              <a:t>към междинните плутонити</a:t>
            </a:r>
          </a:p>
          <a:p>
            <a:pPr marL="0" indent="0">
              <a:lnSpc>
                <a:spcPct val="150000"/>
              </a:lnSpc>
              <a:buNone/>
            </a:pPr>
            <a:r>
              <a:rPr lang="ru-RU" sz="1600" dirty="0" smtClean="0">
                <a:latin typeface="Arial" panose="020B0604020202020204" pitchFamily="34" charset="0"/>
                <a:cs typeface="Arial" panose="020B0604020202020204" pitchFamily="34" charset="0"/>
              </a:rPr>
              <a:t>           - Съдържание </a:t>
            </a:r>
            <a:r>
              <a:rPr lang="ru-RU" sz="1600" dirty="0">
                <a:latin typeface="Arial" panose="020B0604020202020204" pitchFamily="34" charset="0"/>
                <a:cs typeface="Arial" panose="020B0604020202020204" pitchFamily="34" charset="0"/>
              </a:rPr>
              <a:t>на SiO2 между 50 и 65 тегловни%</a:t>
            </a:r>
          </a:p>
          <a:p>
            <a:pPr marL="0" indent="0">
              <a:lnSpc>
                <a:spcPct val="150000"/>
              </a:lnSpc>
              <a:buNone/>
            </a:pPr>
            <a:r>
              <a:rPr lang="ru-RU" sz="1600" dirty="0" smtClean="0">
                <a:latin typeface="Arial" panose="020B0604020202020204" pitchFamily="34" charset="0"/>
                <a:cs typeface="Arial" panose="020B0604020202020204" pitchFamily="34" charset="0"/>
              </a:rPr>
              <a:t>- Композиция</a:t>
            </a: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           - Главно </a:t>
            </a:r>
            <a:r>
              <a:rPr lang="ru-RU" sz="1600" dirty="0">
                <a:latin typeface="Arial" panose="020B0604020202020204" pitchFamily="34" charset="0"/>
                <a:cs typeface="Arial" panose="020B0604020202020204" pitchFamily="34" charset="0"/>
              </a:rPr>
              <a:t>плагиоклаза и амфибол</a:t>
            </a:r>
          </a:p>
          <a:p>
            <a:pPr marL="0" indent="0">
              <a:lnSpc>
                <a:spcPct val="150000"/>
              </a:lnSpc>
              <a:buNone/>
            </a:pPr>
            <a:r>
              <a:rPr lang="ru-RU" sz="1600" dirty="0" smtClean="0">
                <a:latin typeface="Arial" panose="020B0604020202020204" pitchFamily="34" charset="0"/>
                <a:cs typeface="Arial" panose="020B0604020202020204" pitchFamily="34" charset="0"/>
              </a:rPr>
              <a:t>           - Спомагателните </a:t>
            </a:r>
            <a:r>
              <a:rPr lang="ru-RU" sz="1600" dirty="0">
                <a:latin typeface="Arial" panose="020B0604020202020204" pitchFamily="34" charset="0"/>
                <a:cs typeface="Arial" panose="020B0604020202020204" pitchFamily="34" charset="0"/>
              </a:rPr>
              <a:t>компоненти могат </a:t>
            </a:r>
            <a:endParaRPr lang="ru-RU" sz="1600" dirty="0" smtClean="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да </a:t>
            </a:r>
            <a:r>
              <a:rPr lang="ru-RU" sz="1600" dirty="0">
                <a:latin typeface="Arial" panose="020B0604020202020204" pitchFamily="34" charset="0"/>
                <a:cs typeface="Arial" panose="020B0604020202020204" pitchFamily="34" charset="0"/>
              </a:rPr>
              <a:t>включват пироксени, хлорит, малки количества кварц</a:t>
            </a:r>
          </a:p>
          <a:p>
            <a:pPr marL="0" indent="0">
              <a:lnSpc>
                <a:spcPct val="150000"/>
              </a:lnSpc>
              <a:buNone/>
            </a:pPr>
            <a:r>
              <a:rPr lang="ru-RU" sz="1600" dirty="0" smtClean="0">
                <a:latin typeface="Arial" panose="020B0604020202020204" pitchFamily="34" charset="0"/>
                <a:cs typeface="Arial" panose="020B0604020202020204" pitchFamily="34" charset="0"/>
              </a:rPr>
              <a:t>- Често </a:t>
            </a:r>
            <a:r>
              <a:rPr lang="ru-RU" sz="1600" dirty="0">
                <a:latin typeface="Arial" panose="020B0604020202020204" pitchFamily="34" charset="0"/>
                <a:cs typeface="Arial" panose="020B0604020202020204" pitchFamily="34" charset="0"/>
              </a:rPr>
              <a:t>по-ярка от Габро</a:t>
            </a:r>
          </a:p>
          <a:p>
            <a:pPr>
              <a:lnSpc>
                <a:spcPct val="150000"/>
              </a:lnSpc>
              <a:buFontTx/>
              <a:buChar char="-"/>
            </a:pPr>
            <a:r>
              <a:rPr lang="ru-RU" sz="1600" dirty="0" smtClean="0">
                <a:latin typeface="Arial" panose="020B0604020202020204" pitchFamily="34" charset="0"/>
                <a:cs typeface="Arial" panose="020B0604020202020204" pitchFamily="34" charset="0"/>
              </a:rPr>
              <a:t>Ако </a:t>
            </a:r>
            <a:r>
              <a:rPr lang="ru-RU" sz="1600" dirty="0">
                <a:latin typeface="Arial" panose="020B0604020202020204" pitchFamily="34" charset="0"/>
                <a:cs typeface="Arial" panose="020B0604020202020204" pitchFamily="34" charset="0"/>
              </a:rPr>
              <a:t>диоритна стопилка удари земната повърхност</a:t>
            </a:r>
            <a:r>
              <a:rPr lang="ru-RU" sz="1600" dirty="0" smtClean="0">
                <a:latin typeface="Arial" panose="020B0604020202020204" pitchFamily="34" charset="0"/>
                <a:cs typeface="Arial" panose="020B0604020202020204" pitchFamily="34" charset="0"/>
              </a:rPr>
              <a:t>,</a:t>
            </a:r>
          </a:p>
          <a:p>
            <a:pPr marL="0" indent="0">
              <a:lnSpc>
                <a:spcPct val="150000"/>
              </a:lnSpc>
              <a:buNone/>
            </a:pPr>
            <a:r>
              <a:rPr lang="ru-RU" sz="1600" dirty="0" smtClean="0">
                <a:latin typeface="Arial" panose="020B0604020202020204" pitchFamily="34" charset="0"/>
                <a:cs typeface="Arial" panose="020B0604020202020204" pitchFamily="34" charset="0"/>
              </a:rPr>
              <a:t>се </a:t>
            </a:r>
            <a:r>
              <a:rPr lang="ru-RU" sz="1600" dirty="0">
                <a:latin typeface="Arial" panose="020B0604020202020204" pitchFamily="34" charset="0"/>
                <a:cs typeface="Arial" panose="020B0604020202020204" pitchFamily="34" charset="0"/>
              </a:rPr>
              <a:t>образува андезит</a:t>
            </a:r>
            <a:r>
              <a:rPr lang="ru-RU" sz="1600" dirty="0" smtClean="0">
                <a:latin typeface="Arial" panose="020B0604020202020204" pitchFamily="34" charset="0"/>
                <a:cs typeface="Arial" panose="020B0604020202020204" pitchFamily="34" charset="0"/>
              </a:rPr>
              <a:t>.</a:t>
            </a:r>
          </a:p>
          <a:p>
            <a:pPr marL="0" indent="0">
              <a:lnSpc>
                <a:spcPct val="150000"/>
              </a:lnSpc>
              <a:buNone/>
            </a:pPr>
            <a:endParaRPr lang="ru-RU" sz="1600" b="1" dirty="0">
              <a:latin typeface="Arial" panose="020B0604020202020204" pitchFamily="34" charset="0"/>
              <a:cs typeface="Arial" panose="020B0604020202020204" pitchFamily="34" charset="0"/>
            </a:endParaRPr>
          </a:p>
          <a:p>
            <a:pPr marL="0" indent="0">
              <a:buNone/>
            </a:pPr>
            <a:endParaRPr lang="en-GB" sz="1600"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xmlns="" id="{F92917E7-FD12-4EE9-A35D-B3BDB2BF38F1}"/>
              </a:ext>
            </a:extLst>
          </p:cNvPr>
          <p:cNvPicPr>
            <a:picLocks noChangeAspect="1"/>
          </p:cNvPicPr>
          <p:nvPr/>
        </p:nvPicPr>
        <p:blipFill>
          <a:blip r:embed="rId3"/>
          <a:stretch>
            <a:fillRect/>
          </a:stretch>
        </p:blipFill>
        <p:spPr>
          <a:xfrm>
            <a:off x="6150671" y="2449275"/>
            <a:ext cx="2662024" cy="2175733"/>
          </a:xfrm>
          <a:prstGeom prst="rect">
            <a:avLst/>
          </a:prstGeom>
        </p:spPr>
      </p:pic>
    </p:spTree>
    <p:extLst>
      <p:ext uri="{BB962C8B-B14F-4D97-AF65-F5344CB8AC3E}">
        <p14:creationId xmlns:p14="http://schemas.microsoft.com/office/powerpoint/2010/main" val="10695935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43617" y="0"/>
            <a:ext cx="6707088" cy="1124744"/>
          </a:xfrm>
        </p:spPr>
        <p:txBody>
          <a:bodyPr/>
          <a:lstStyle/>
          <a:p>
            <a:r>
              <a:rPr lang="bg-BG" dirty="0" smtClean="0">
                <a:latin typeface="Arial" panose="020B0604020202020204" pitchFamily="34" charset="0"/>
                <a:cs typeface="Arial" panose="020B0604020202020204" pitchFamily="34" charset="0"/>
              </a:rPr>
              <a:t>Плутонити</a:t>
            </a:r>
            <a:endParaRPr lang="en-GB"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p:txBody>
          <a:bodyPr>
            <a:normAutofit lnSpcReduction="10000"/>
          </a:bodyPr>
          <a:lstStyle/>
          <a:p>
            <a:pPr marL="0" indent="0">
              <a:lnSpc>
                <a:spcPct val="150000"/>
              </a:lnSpc>
              <a:buNone/>
            </a:pPr>
            <a:r>
              <a:rPr lang="ru-RU" sz="1600" b="1" dirty="0" smtClean="0">
                <a:latin typeface="Arial" panose="020B0604020202020204" pitchFamily="34" charset="0"/>
                <a:cs typeface="Arial" panose="020B0604020202020204" pitchFamily="34" charset="0"/>
              </a:rPr>
              <a:t>Гранит</a:t>
            </a:r>
            <a:endParaRPr lang="ru-RU" sz="1600" b="1"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 Най-честа </a:t>
            </a:r>
            <a:r>
              <a:rPr lang="ru-RU" sz="1600" dirty="0">
                <a:latin typeface="Arial" panose="020B0604020202020204" pitchFamily="34" charset="0"/>
                <a:cs typeface="Arial" panose="020B0604020202020204" pitchFamily="34" charset="0"/>
              </a:rPr>
              <a:t>скала в земната кора</a:t>
            </a:r>
          </a:p>
          <a:p>
            <a:pPr marL="0" indent="0">
              <a:lnSpc>
                <a:spcPct val="150000"/>
              </a:lnSpc>
              <a:buNone/>
            </a:pPr>
            <a:r>
              <a:rPr lang="ru-RU" sz="1600" dirty="0" smtClean="0">
                <a:latin typeface="Arial" panose="020B0604020202020204" pitchFamily="34" charset="0"/>
                <a:cs typeface="Arial" panose="020B0604020202020204" pitchFamily="34" charset="0"/>
              </a:rPr>
              <a:t>- Принадлежи </a:t>
            </a:r>
            <a:r>
              <a:rPr lang="ru-RU" sz="1600" dirty="0">
                <a:latin typeface="Arial" panose="020B0604020202020204" pitchFamily="34" charset="0"/>
                <a:cs typeface="Arial" panose="020B0604020202020204" pitchFamily="34" charset="0"/>
              </a:rPr>
              <a:t>към киселите плутонити</a:t>
            </a:r>
          </a:p>
          <a:p>
            <a:pPr marL="0" indent="0">
              <a:lnSpc>
                <a:spcPct val="150000"/>
              </a:lnSpc>
              <a:buNone/>
            </a:pPr>
            <a:r>
              <a:rPr lang="ru-RU" sz="1600" dirty="0" smtClean="0">
                <a:latin typeface="Arial" panose="020B0604020202020204" pitchFamily="34" charset="0"/>
                <a:cs typeface="Arial" panose="020B0604020202020204" pitchFamily="34" charset="0"/>
              </a:rPr>
              <a:t>- Много </a:t>
            </a:r>
            <a:r>
              <a:rPr lang="ru-RU" sz="1600" dirty="0">
                <a:latin typeface="Arial" panose="020B0604020202020204" pitchFamily="34" charset="0"/>
                <a:cs typeface="Arial" panose="020B0604020202020204" pitchFamily="34" charset="0"/>
              </a:rPr>
              <a:t>различни сортове</a:t>
            </a:r>
          </a:p>
          <a:p>
            <a:pPr marL="0" indent="0">
              <a:lnSpc>
                <a:spcPct val="150000"/>
              </a:lnSpc>
              <a:buNone/>
            </a:pPr>
            <a:r>
              <a:rPr lang="ru-RU" sz="1600" dirty="0" smtClean="0">
                <a:latin typeface="Arial" panose="020B0604020202020204" pitchFamily="34" charset="0"/>
                <a:cs typeface="Arial" panose="020B0604020202020204" pitchFamily="34" charset="0"/>
              </a:rPr>
              <a:t>- Композиция</a:t>
            </a: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         - Може </a:t>
            </a:r>
            <a:r>
              <a:rPr lang="ru-RU" sz="1600" dirty="0">
                <a:latin typeface="Arial" panose="020B0604020202020204" pitchFamily="34" charset="0"/>
                <a:cs typeface="Arial" panose="020B0604020202020204" pitchFamily="34" charset="0"/>
              </a:rPr>
              <a:t>да се състои от фелдшпат, </a:t>
            </a:r>
            <a:endParaRPr lang="ru-RU" sz="1600" dirty="0" smtClean="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кварц </a:t>
            </a:r>
            <a:r>
              <a:rPr lang="ru-RU" sz="1600" dirty="0">
                <a:latin typeface="Arial" panose="020B0604020202020204" pitchFamily="34" charset="0"/>
                <a:cs typeface="Arial" panose="020B0604020202020204" pitchFamily="34" charset="0"/>
              </a:rPr>
              <a:t>и плагиоклаза в равни пропорции</a:t>
            </a:r>
          </a:p>
          <a:p>
            <a:pPr marL="0" indent="0">
              <a:lnSpc>
                <a:spcPct val="150000"/>
              </a:lnSpc>
              <a:buNone/>
            </a:pPr>
            <a:r>
              <a:rPr lang="ru-RU" sz="1600" dirty="0" smtClean="0">
                <a:latin typeface="Arial" panose="020B0604020202020204" pitchFamily="34" charset="0"/>
                <a:cs typeface="Arial" panose="020B0604020202020204" pitchFamily="34" charset="0"/>
              </a:rPr>
              <a:t>         - Мафик </a:t>
            </a:r>
            <a:r>
              <a:rPr lang="ru-RU" sz="1600" dirty="0">
                <a:latin typeface="Arial" panose="020B0604020202020204" pitchFamily="34" charset="0"/>
                <a:cs typeface="Arial" panose="020B0604020202020204" pitchFamily="34" charset="0"/>
              </a:rPr>
              <a:t>пропорция под формата на </a:t>
            </a:r>
            <a:endParaRPr lang="ru-RU" sz="1600" dirty="0" smtClean="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биотит </a:t>
            </a:r>
            <a:r>
              <a:rPr lang="ru-RU" sz="1600" dirty="0">
                <a:latin typeface="Arial" panose="020B0604020202020204" pitchFamily="34" charset="0"/>
                <a:cs typeface="Arial" panose="020B0604020202020204" pitchFamily="34" charset="0"/>
              </a:rPr>
              <a:t>(слюда)</a:t>
            </a:r>
          </a:p>
          <a:p>
            <a:pPr>
              <a:lnSpc>
                <a:spcPct val="150000"/>
              </a:lnSpc>
              <a:buFontTx/>
              <a:buChar char="-"/>
            </a:pPr>
            <a:r>
              <a:rPr lang="ru-RU" sz="1600" dirty="0" smtClean="0">
                <a:latin typeface="Arial" panose="020B0604020202020204" pitchFamily="34" charset="0"/>
                <a:cs typeface="Arial" panose="020B0604020202020204" pitchFamily="34" charset="0"/>
              </a:rPr>
              <a:t>Ако </a:t>
            </a:r>
            <a:r>
              <a:rPr lang="ru-RU" sz="1600" dirty="0">
                <a:latin typeface="Arial" panose="020B0604020202020204" pitchFamily="34" charset="0"/>
                <a:cs typeface="Arial" panose="020B0604020202020204" pitchFamily="34" charset="0"/>
              </a:rPr>
              <a:t>гранитна стопилка удари земната повърхност</a:t>
            </a:r>
            <a:r>
              <a:rPr lang="ru-RU" sz="1600" dirty="0" smtClean="0">
                <a:latin typeface="Arial" panose="020B0604020202020204" pitchFamily="34" charset="0"/>
                <a:cs typeface="Arial" panose="020B0604020202020204" pitchFamily="34" charset="0"/>
              </a:rPr>
              <a:t>,</a:t>
            </a:r>
          </a:p>
          <a:p>
            <a:pPr marL="0" indent="0">
              <a:lnSpc>
                <a:spcPct val="150000"/>
              </a:lnSpc>
              <a:buNone/>
            </a:pPr>
            <a:r>
              <a:rPr lang="ru-RU" sz="1600" dirty="0" smtClean="0">
                <a:latin typeface="Arial" panose="020B0604020202020204" pitchFamily="34" charset="0"/>
                <a:cs typeface="Arial" panose="020B0604020202020204" pitchFamily="34" charset="0"/>
              </a:rPr>
              <a:t>се </a:t>
            </a:r>
            <a:r>
              <a:rPr lang="ru-RU" sz="1600" dirty="0">
                <a:latin typeface="Arial" panose="020B0604020202020204" pitchFamily="34" charset="0"/>
                <a:cs typeface="Arial" panose="020B0604020202020204" pitchFamily="34" charset="0"/>
              </a:rPr>
              <a:t>образува риолит</a:t>
            </a:r>
            <a:r>
              <a:rPr lang="ru-RU" sz="1600" dirty="0" smtClean="0">
                <a:latin typeface="Arial" panose="020B0604020202020204" pitchFamily="34" charset="0"/>
                <a:cs typeface="Arial" panose="020B0604020202020204" pitchFamily="34" charset="0"/>
              </a:rPr>
              <a:t>.</a:t>
            </a:r>
          </a:p>
          <a:p>
            <a:pPr marL="0" indent="0">
              <a:lnSpc>
                <a:spcPct val="150000"/>
              </a:lnSpc>
              <a:buNone/>
            </a:pPr>
            <a:endParaRPr lang="ru-RU" sz="1600" b="1" dirty="0">
              <a:latin typeface="Arial" panose="020B0604020202020204" pitchFamily="34" charset="0"/>
              <a:cs typeface="Arial" panose="020B0604020202020204" pitchFamily="34" charset="0"/>
            </a:endParaRPr>
          </a:p>
          <a:p>
            <a:pPr marL="457200" lvl="1" indent="0">
              <a:buNone/>
            </a:pPr>
            <a:endParaRPr lang="en-GB" sz="1600" dirty="0">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xmlns="" id="{A2B44C50-209F-4C61-97C1-E166A0CE4E67}"/>
              </a:ext>
            </a:extLst>
          </p:cNvPr>
          <p:cNvPicPr>
            <a:picLocks noChangeAspect="1"/>
          </p:cNvPicPr>
          <p:nvPr/>
        </p:nvPicPr>
        <p:blipFill>
          <a:blip r:embed="rId3"/>
          <a:stretch>
            <a:fillRect/>
          </a:stretch>
        </p:blipFill>
        <p:spPr>
          <a:xfrm>
            <a:off x="5160845" y="1651385"/>
            <a:ext cx="2633700" cy="2011854"/>
          </a:xfrm>
          <a:prstGeom prst="rect">
            <a:avLst/>
          </a:prstGeom>
        </p:spPr>
      </p:pic>
      <p:pic>
        <p:nvPicPr>
          <p:cNvPr id="5" name="Grafik 4">
            <a:extLst>
              <a:ext uri="{FF2B5EF4-FFF2-40B4-BE49-F238E27FC236}">
                <a16:creationId xmlns:a16="http://schemas.microsoft.com/office/drawing/2014/main" xmlns="" id="{1E389860-D2E7-4E19-A0BC-6A128FEE270A}"/>
              </a:ext>
            </a:extLst>
          </p:cNvPr>
          <p:cNvPicPr>
            <a:picLocks noChangeAspect="1"/>
          </p:cNvPicPr>
          <p:nvPr/>
        </p:nvPicPr>
        <p:blipFill>
          <a:blip r:embed="rId4"/>
          <a:stretch>
            <a:fillRect/>
          </a:stretch>
        </p:blipFill>
        <p:spPr>
          <a:xfrm>
            <a:off x="5735573" y="4045930"/>
            <a:ext cx="2469094" cy="1987468"/>
          </a:xfrm>
          <a:prstGeom prst="rect">
            <a:avLst/>
          </a:prstGeom>
        </p:spPr>
      </p:pic>
    </p:spTree>
    <p:extLst>
      <p:ext uri="{BB962C8B-B14F-4D97-AF65-F5344CB8AC3E}">
        <p14:creationId xmlns:p14="http://schemas.microsoft.com/office/powerpoint/2010/main" val="3404074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bg-BG" dirty="0" smtClean="0">
                <a:latin typeface="Arial" panose="020B0604020202020204" pitchFamily="34" charset="0"/>
                <a:cs typeface="Arial" panose="020B0604020202020204" pitchFamily="34" charset="0"/>
              </a:rPr>
              <a:t>Плутонити</a:t>
            </a:r>
            <a:endParaRPr lang="en-GB"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457200" y="1540042"/>
            <a:ext cx="8229600" cy="4525963"/>
          </a:xfrm>
        </p:spPr>
        <p:txBody>
          <a:bodyPr>
            <a:normAutofit/>
          </a:bodyPr>
          <a:lstStyle/>
          <a:p>
            <a:pPr marL="0" indent="0">
              <a:lnSpc>
                <a:spcPct val="150000"/>
              </a:lnSpc>
              <a:buNone/>
            </a:pPr>
            <a:r>
              <a:rPr lang="ru-RU" sz="1600" b="1" dirty="0">
                <a:latin typeface="Arial" panose="020B0604020202020204" pitchFamily="34" charset="0"/>
                <a:cs typeface="Arial" panose="020B0604020202020204" pitchFamily="34" charset="0"/>
              </a:rPr>
              <a:t>Класификация на плутонити</a:t>
            </a:r>
          </a:p>
          <a:p>
            <a:pPr marL="0" indent="0">
              <a:lnSpc>
                <a:spcPct val="150000"/>
              </a:lnSpc>
              <a:buNone/>
            </a:pPr>
            <a:r>
              <a:rPr lang="ru-RU" sz="1600" b="1" dirty="0">
                <a:latin typeface="Arial" panose="020B0604020202020204" pitchFamily="34" charset="0"/>
                <a:cs typeface="Arial" panose="020B0604020202020204" pitchFamily="34" charset="0"/>
              </a:rPr>
              <a:t>спрямо Streckeisen:</a:t>
            </a:r>
          </a:p>
          <a:p>
            <a:pPr marL="0" indent="0">
              <a:lnSpc>
                <a:spcPct val="150000"/>
              </a:lnSpc>
              <a:buNone/>
            </a:pPr>
            <a:r>
              <a:rPr lang="ru-RU" sz="1600" dirty="0">
                <a:latin typeface="Arial" panose="020B0604020202020204" pitchFamily="34" charset="0"/>
                <a:cs typeface="Arial" panose="020B0604020202020204" pitchFamily="34" charset="0"/>
              </a:rPr>
              <a:t>Обща схема за класификация</a:t>
            </a:r>
          </a:p>
          <a:p>
            <a:pPr marL="0" indent="0">
              <a:lnSpc>
                <a:spcPct val="150000"/>
              </a:lnSpc>
              <a:buNone/>
            </a:pPr>
            <a:r>
              <a:rPr lang="ru-RU" sz="1600" dirty="0">
                <a:latin typeface="Arial" panose="020B0604020202020204" pitchFamily="34" charset="0"/>
                <a:cs typeface="Arial" panose="020B0604020202020204" pitchFamily="34" charset="0"/>
              </a:rPr>
              <a:t>Скалите въз основа на минералното им</a:t>
            </a:r>
          </a:p>
          <a:p>
            <a:pPr marL="0" indent="0">
              <a:lnSpc>
                <a:spcPct val="150000"/>
              </a:lnSpc>
              <a:buNone/>
            </a:pPr>
            <a:r>
              <a:rPr lang="ru-RU" sz="1600" dirty="0">
                <a:latin typeface="Arial" panose="020B0604020202020204" pitchFamily="34" charset="0"/>
                <a:cs typeface="Arial" panose="020B0604020202020204" pitchFamily="34" charset="0"/>
              </a:rPr>
              <a:t>съдържание</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A = Алкален фелдшпат</a:t>
            </a:r>
          </a:p>
          <a:p>
            <a:pPr marL="0" indent="0">
              <a:lnSpc>
                <a:spcPct val="150000"/>
              </a:lnSpc>
              <a:buNone/>
            </a:pPr>
            <a:r>
              <a:rPr lang="ru-RU" sz="1600" dirty="0">
                <a:latin typeface="Arial" panose="020B0604020202020204" pitchFamily="34" charset="0"/>
                <a:cs typeface="Arial" panose="020B0604020202020204" pitchFamily="34" charset="0"/>
              </a:rPr>
              <a:t>P = плагиоклаза</a:t>
            </a:r>
          </a:p>
          <a:p>
            <a:pPr marL="0" indent="0">
              <a:lnSpc>
                <a:spcPct val="150000"/>
              </a:lnSpc>
              <a:buNone/>
            </a:pPr>
            <a:r>
              <a:rPr lang="ru-RU" sz="1600" dirty="0">
                <a:latin typeface="Arial" panose="020B0604020202020204" pitchFamily="34" charset="0"/>
                <a:cs typeface="Arial" panose="020B0604020202020204" pitchFamily="34" charset="0"/>
              </a:rPr>
              <a:t>Q = кварц</a:t>
            </a:r>
          </a:p>
          <a:p>
            <a:pPr marL="0" indent="0">
              <a:lnSpc>
                <a:spcPct val="150000"/>
              </a:lnSpc>
              <a:buNone/>
            </a:pPr>
            <a:r>
              <a:rPr lang="ru-RU" sz="1600" dirty="0">
                <a:latin typeface="Arial" panose="020B0604020202020204" pitchFamily="34" charset="0"/>
                <a:cs typeface="Arial" panose="020B0604020202020204" pitchFamily="34" charset="0"/>
              </a:rPr>
              <a:t>F = </a:t>
            </a:r>
            <a:r>
              <a:rPr lang="ru-RU" sz="1600" dirty="0" smtClean="0">
                <a:latin typeface="Arial" panose="020B0604020202020204" pitchFamily="34" charset="0"/>
                <a:cs typeface="Arial" panose="020B0604020202020204" pitchFamily="34" charset="0"/>
              </a:rPr>
              <a:t>Фоид</a:t>
            </a:r>
          </a:p>
          <a:p>
            <a:pPr marL="0" indent="0">
              <a:lnSpc>
                <a:spcPct val="150000"/>
              </a:lnSpc>
              <a:buNone/>
            </a:pPr>
            <a:endParaRPr lang="ru-RU" sz="1600" b="1" dirty="0">
              <a:latin typeface="Arial" panose="020B0604020202020204" pitchFamily="34" charset="0"/>
              <a:cs typeface="Arial" panose="020B0604020202020204" pitchFamily="34" charset="0"/>
            </a:endParaRPr>
          </a:p>
          <a:p>
            <a:pPr marL="0" indent="0">
              <a:lnSpc>
                <a:spcPct val="150000"/>
              </a:lnSpc>
              <a:buNone/>
            </a:pPr>
            <a:endParaRPr lang="ru-RU" sz="1600" b="1"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xmlns="" id="{8B3E728F-AEC4-4563-A4C1-8A63A2E929FA}"/>
              </a:ext>
            </a:extLst>
          </p:cNvPr>
          <p:cNvPicPr>
            <a:picLocks noChangeAspect="1"/>
          </p:cNvPicPr>
          <p:nvPr/>
        </p:nvPicPr>
        <p:blipFill>
          <a:blip r:embed="rId3"/>
          <a:stretch>
            <a:fillRect/>
          </a:stretch>
        </p:blipFill>
        <p:spPr>
          <a:xfrm>
            <a:off x="4437446" y="1448205"/>
            <a:ext cx="4299979" cy="4525963"/>
          </a:xfrm>
          <a:prstGeom prst="rect">
            <a:avLst/>
          </a:prstGeom>
        </p:spPr>
      </p:pic>
      <p:sp>
        <p:nvSpPr>
          <p:cNvPr id="7" name="Rechteck 6">
            <a:extLst>
              <a:ext uri="{FF2B5EF4-FFF2-40B4-BE49-F238E27FC236}">
                <a16:creationId xmlns:a16="http://schemas.microsoft.com/office/drawing/2014/main" xmlns="" id="{ED7921A5-DD06-4232-8B24-59F7FAE31BC2}"/>
              </a:ext>
            </a:extLst>
          </p:cNvPr>
          <p:cNvSpPr/>
          <p:nvPr/>
        </p:nvSpPr>
        <p:spPr>
          <a:xfrm>
            <a:off x="2590056" y="4376642"/>
            <a:ext cx="1981944" cy="1754326"/>
          </a:xfrm>
          <a:prstGeom prst="rect">
            <a:avLst/>
          </a:prstGeom>
          <a:solidFill>
            <a:schemeClr val="accent6">
              <a:lumMod val="75000"/>
            </a:schemeClr>
          </a:solidFill>
        </p:spPr>
        <p:txBody>
          <a:bodyPr wrap="square">
            <a:spAutoFit/>
          </a:bodyPr>
          <a:lstStyle/>
          <a:p>
            <a:r>
              <a:rPr lang="ru-RU" dirty="0"/>
              <a:t>Пример:</a:t>
            </a:r>
          </a:p>
          <a:p>
            <a:r>
              <a:rPr lang="ru-RU" dirty="0"/>
              <a:t>40% кварц</a:t>
            </a:r>
          </a:p>
          <a:p>
            <a:r>
              <a:rPr lang="ru-RU" dirty="0"/>
              <a:t>45% Алкален фелспар</a:t>
            </a:r>
          </a:p>
          <a:p>
            <a:r>
              <a:rPr lang="ru-RU" dirty="0"/>
              <a:t>15% плагиоклаза</a:t>
            </a:r>
          </a:p>
          <a:p>
            <a:r>
              <a:rPr lang="ru-RU" dirty="0"/>
              <a:t>→ </a:t>
            </a:r>
            <a:r>
              <a:rPr lang="ru-RU" dirty="0" smtClean="0"/>
              <a:t>Гранит</a:t>
            </a:r>
            <a:endParaRPr lang="de-DE" dirty="0"/>
          </a:p>
        </p:txBody>
      </p:sp>
      <p:cxnSp>
        <p:nvCxnSpPr>
          <p:cNvPr id="9" name="Gerader Verbinder 8">
            <a:extLst>
              <a:ext uri="{FF2B5EF4-FFF2-40B4-BE49-F238E27FC236}">
                <a16:creationId xmlns:a16="http://schemas.microsoft.com/office/drawing/2014/main" xmlns="" id="{FE24349A-0F4A-4D6F-95F8-13EAC2E4420A}"/>
              </a:ext>
            </a:extLst>
          </p:cNvPr>
          <p:cNvCxnSpPr>
            <a:cxnSpLocks/>
          </p:cNvCxnSpPr>
          <p:nvPr/>
        </p:nvCxnSpPr>
        <p:spPr>
          <a:xfrm flipH="1">
            <a:off x="6122504" y="2059388"/>
            <a:ext cx="1001864" cy="1743634"/>
          </a:xfrm>
          <a:prstGeom prst="line">
            <a:avLst/>
          </a:prstGeom>
        </p:spPr>
        <p:style>
          <a:lnRef idx="2">
            <a:schemeClr val="accent6"/>
          </a:lnRef>
          <a:fillRef idx="0">
            <a:schemeClr val="accent6"/>
          </a:fillRef>
          <a:effectRef idx="1">
            <a:schemeClr val="accent6"/>
          </a:effectRef>
          <a:fontRef idx="minor">
            <a:schemeClr val="tx1"/>
          </a:fontRef>
        </p:style>
      </p:cxnSp>
      <p:cxnSp>
        <p:nvCxnSpPr>
          <p:cNvPr id="12" name="Gerader Verbinder 11">
            <a:extLst>
              <a:ext uri="{FF2B5EF4-FFF2-40B4-BE49-F238E27FC236}">
                <a16:creationId xmlns:a16="http://schemas.microsoft.com/office/drawing/2014/main" xmlns="" id="{CC6DF57C-DB0A-42FD-A102-0378B98E41CA}"/>
              </a:ext>
            </a:extLst>
          </p:cNvPr>
          <p:cNvCxnSpPr/>
          <p:nvPr/>
        </p:nvCxnSpPr>
        <p:spPr>
          <a:xfrm>
            <a:off x="6353092" y="2931205"/>
            <a:ext cx="1296063" cy="0"/>
          </a:xfrm>
          <a:prstGeom prst="line">
            <a:avLst/>
          </a:prstGeom>
        </p:spPr>
        <p:style>
          <a:lnRef idx="2">
            <a:schemeClr val="accent6"/>
          </a:lnRef>
          <a:fillRef idx="0">
            <a:schemeClr val="accent6"/>
          </a:fillRef>
          <a:effectRef idx="1">
            <a:schemeClr val="accent6"/>
          </a:effectRef>
          <a:fontRef idx="minor">
            <a:schemeClr val="tx1"/>
          </a:fontRef>
        </p:style>
      </p:cxnSp>
      <p:cxnSp>
        <p:nvCxnSpPr>
          <p:cNvPr id="14" name="Gerader Verbinder 13">
            <a:extLst>
              <a:ext uri="{FF2B5EF4-FFF2-40B4-BE49-F238E27FC236}">
                <a16:creationId xmlns:a16="http://schemas.microsoft.com/office/drawing/2014/main" xmlns="" id="{E488EBFF-6574-4B1E-8B12-F33E5874786D}"/>
              </a:ext>
            </a:extLst>
          </p:cNvPr>
          <p:cNvCxnSpPr>
            <a:cxnSpLocks/>
          </p:cNvCxnSpPr>
          <p:nvPr/>
        </p:nvCxnSpPr>
        <p:spPr>
          <a:xfrm>
            <a:off x="7185327" y="2895205"/>
            <a:ext cx="632128" cy="1115481"/>
          </a:xfrm>
          <a:prstGeom prst="line">
            <a:avLst/>
          </a:prstGeom>
        </p:spPr>
        <p:style>
          <a:lnRef idx="2">
            <a:schemeClr val="accent6"/>
          </a:lnRef>
          <a:fillRef idx="0">
            <a:schemeClr val="accent6"/>
          </a:fillRef>
          <a:effectRef idx="1">
            <a:schemeClr val="accent6"/>
          </a:effectRef>
          <a:fontRef idx="minor">
            <a:schemeClr val="tx1"/>
          </a:fontRef>
        </p:style>
      </p:cxnSp>
      <p:sp>
        <p:nvSpPr>
          <p:cNvPr id="16" name="Ellipse 15">
            <a:extLst>
              <a:ext uri="{FF2B5EF4-FFF2-40B4-BE49-F238E27FC236}">
                <a16:creationId xmlns:a16="http://schemas.microsoft.com/office/drawing/2014/main" xmlns="" id="{AABE3629-B384-44DE-9B44-99B4BEF9678A}"/>
              </a:ext>
            </a:extLst>
          </p:cNvPr>
          <p:cNvSpPr/>
          <p:nvPr/>
        </p:nvSpPr>
        <p:spPr>
          <a:xfrm>
            <a:off x="6587436" y="2895205"/>
            <a:ext cx="72000" cy="72000"/>
          </a:xfrm>
          <a:prstGeom prst="ellipse">
            <a:avLst/>
          </a:prstGeom>
          <a:solidFill>
            <a:schemeClr val="accent6"/>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9565888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bg-BG" dirty="0">
                <a:latin typeface="Arial" panose="020B0604020202020204" pitchFamily="34" charset="0"/>
                <a:cs typeface="Arial" panose="020B0604020202020204" pitchFamily="34" charset="0"/>
              </a:rPr>
              <a:t>Геоложки основи - </a:t>
            </a:r>
            <a:r>
              <a:rPr lang="bg-BG" dirty="0" smtClean="0">
                <a:latin typeface="Arial" panose="020B0604020202020204" pitchFamily="34" charset="0"/>
                <a:cs typeface="Arial" panose="020B0604020202020204" pitchFamily="34" charset="0"/>
              </a:rPr>
              <a:t>Скали</a:t>
            </a:r>
            <a:endParaRPr lang="en-GB"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p:txBody>
          <a:bodyPr>
            <a:normAutofit/>
          </a:bodyPr>
          <a:lstStyle/>
          <a:p>
            <a:pPr marL="0" indent="0">
              <a:lnSpc>
                <a:spcPct val="150000"/>
              </a:lnSpc>
              <a:buNone/>
            </a:pPr>
            <a:r>
              <a:rPr lang="ru-RU" sz="1600" b="1" dirty="0" smtClean="0">
                <a:latin typeface="Arial" panose="020B0604020202020204" pitchFamily="34" charset="0"/>
                <a:cs typeface="Arial" panose="020B0604020202020204" pitchFamily="34" charset="0"/>
              </a:rPr>
              <a:t>Утайки</a:t>
            </a:r>
            <a:endParaRPr lang="ru-RU" sz="1600" b="1"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Наричани още утаечни или стратифицирани скали, те се образуват от изветрелите продукти на континента, които се отлагат след ерозия и транспорт.</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Диференциацията:</a:t>
            </a:r>
          </a:p>
          <a:p>
            <a:pPr marL="0" indent="0">
              <a:lnSpc>
                <a:spcPct val="150000"/>
              </a:lnSpc>
              <a:buNone/>
            </a:pPr>
            <a:r>
              <a:rPr lang="ru-RU" sz="1600" dirty="0" smtClean="0">
                <a:latin typeface="Arial" panose="020B0604020202020204" pitchFamily="34" charset="0"/>
                <a:cs typeface="Arial" panose="020B0604020202020204" pitchFamily="34" charset="0"/>
              </a:rPr>
              <a:t>Утайки</a:t>
            </a: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 Неразтворени </a:t>
            </a:r>
            <a:r>
              <a:rPr lang="ru-RU" sz="1600" dirty="0">
                <a:latin typeface="Arial" panose="020B0604020202020204" pitchFamily="34" charset="0"/>
                <a:cs typeface="Arial" panose="020B0604020202020204" pitchFamily="34" charset="0"/>
              </a:rPr>
              <a:t>са → хлабави седименти</a:t>
            </a:r>
          </a:p>
          <a:p>
            <a:pPr marL="0" indent="0">
              <a:lnSpc>
                <a:spcPct val="150000"/>
              </a:lnSpc>
              <a:buNone/>
            </a:pPr>
            <a:r>
              <a:rPr lang="ru-RU" sz="1600" dirty="0">
                <a:latin typeface="Arial" panose="020B0604020202020204" pitchFamily="34" charset="0"/>
                <a:cs typeface="Arial" panose="020B0604020202020204" pitchFamily="34" charset="0"/>
              </a:rPr>
              <a:t>Седиментни скали</a:t>
            </a:r>
          </a:p>
          <a:p>
            <a:pPr marL="0" indent="0">
              <a:lnSpc>
                <a:spcPct val="150000"/>
              </a:lnSpc>
              <a:buNone/>
            </a:pPr>
            <a:r>
              <a:rPr lang="ru-RU" sz="1600" dirty="0" smtClean="0">
                <a:latin typeface="Arial" panose="020B0604020202020204" pitchFamily="34" charset="0"/>
                <a:cs typeface="Arial" panose="020B0604020202020204" pitchFamily="34" charset="0"/>
              </a:rPr>
              <a:t>- Втвърдени са</a:t>
            </a:r>
          </a:p>
          <a:p>
            <a:pPr marL="0" indent="0">
              <a:lnSpc>
                <a:spcPct val="150000"/>
              </a:lnSpc>
              <a:buNone/>
            </a:pPr>
            <a:endParaRPr lang="ru-RU"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045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a:latin typeface="Arial" panose="020B0604020202020204" pitchFamily="34" charset="0"/>
                <a:cs typeface="Arial" panose="020B0604020202020204" pitchFamily="34" charset="0"/>
              </a:rPr>
              <a:t>Определения и </a:t>
            </a:r>
            <a:r>
              <a:rPr lang="bg-BG" dirty="0" smtClean="0">
                <a:latin typeface="Arial" panose="020B0604020202020204" pitchFamily="34" charset="0"/>
                <a:cs typeface="Arial" panose="020B0604020202020204" pitchFamily="34" charset="0"/>
              </a:rPr>
              <a:t>основи</a:t>
            </a:r>
            <a:endParaRPr lang="el-GR"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marL="0" indent="0">
              <a:lnSpc>
                <a:spcPct val="150000"/>
              </a:lnSpc>
              <a:buNone/>
            </a:pPr>
            <a:r>
              <a:rPr lang="ru-RU" sz="1600" b="1" dirty="0" smtClean="0">
                <a:latin typeface="Arial" panose="020B0604020202020204" pitchFamily="34" charset="0"/>
                <a:cs typeface="Arial" panose="020B0604020202020204" pitchFamily="34" charset="0"/>
              </a:rPr>
              <a:t>Геология</a:t>
            </a:r>
            <a:endParaRPr lang="ru-RU" sz="1600" b="1" dirty="0">
              <a:latin typeface="Arial" panose="020B0604020202020204" pitchFamily="34" charset="0"/>
              <a:cs typeface="Arial" panose="020B0604020202020204" pitchFamily="34" charset="0"/>
            </a:endParaRPr>
          </a:p>
          <a:p>
            <a:pPr marL="0" indent="0">
              <a:lnSpc>
                <a:spcPct val="150000"/>
              </a:lnSpc>
              <a:buNone/>
            </a:pPr>
            <a:endParaRPr lang="ru-RU" sz="1600" b="1"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Геологията е науката за строежа, състава и структурата на земята, за нейните физически свойства и за еволюционната й история, както и за процесите, които са я оформили и формират и до днес. Отклонявайки се от действителното значение, думата се използва и за геоложка структура, като геологията на </a:t>
            </a:r>
            <a:r>
              <a:rPr lang="ru-RU" sz="1600" dirty="0" smtClean="0">
                <a:latin typeface="Arial" panose="020B0604020202020204" pitchFamily="34" charset="0"/>
                <a:cs typeface="Arial" panose="020B0604020202020204" pitchFamily="34" charset="0"/>
              </a:rPr>
              <a:t>Алпите.</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19653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86BD588-C40E-4FCC-9DF6-334171700871}"/>
              </a:ext>
            </a:extLst>
          </p:cNvPr>
          <p:cNvSpPr>
            <a:spLocks noGrp="1"/>
          </p:cNvSpPr>
          <p:nvPr>
            <p:ph type="title"/>
          </p:nvPr>
        </p:nvSpPr>
        <p:spPr/>
        <p:txBody>
          <a:bodyPr/>
          <a:lstStyle/>
          <a:p>
            <a:r>
              <a:rPr lang="bg-BG" dirty="0">
                <a:latin typeface="Arial" panose="020B0604020202020204" pitchFamily="34" charset="0"/>
                <a:cs typeface="Arial" panose="020B0604020202020204" pitchFamily="34" charset="0"/>
              </a:rPr>
              <a:t>Геоложки основи - </a:t>
            </a:r>
            <a:r>
              <a:rPr lang="bg-BG" dirty="0" smtClean="0">
                <a:latin typeface="Arial" panose="020B0604020202020204" pitchFamily="34" charset="0"/>
                <a:cs typeface="Arial" panose="020B0604020202020204" pitchFamily="34" charset="0"/>
              </a:rPr>
              <a:t>Скали</a:t>
            </a: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xmlns="" id="{C00E257C-C274-402D-B94D-6C76AD1DFAFE}"/>
              </a:ext>
            </a:extLst>
          </p:cNvPr>
          <p:cNvSpPr>
            <a:spLocks noGrp="1"/>
          </p:cNvSpPr>
          <p:nvPr>
            <p:ph idx="1"/>
          </p:nvPr>
        </p:nvSpPr>
        <p:spPr/>
        <p:txBody>
          <a:bodyPr>
            <a:normAutofit/>
          </a:bodyPr>
          <a:lstStyle/>
          <a:p>
            <a:pPr marL="0" indent="0">
              <a:lnSpc>
                <a:spcPct val="150000"/>
              </a:lnSpc>
              <a:buNone/>
            </a:pPr>
            <a:r>
              <a:rPr lang="ru-RU" sz="1600" b="1" dirty="0" smtClean="0">
                <a:latin typeface="Arial" panose="020B0604020202020204" pitchFamily="34" charset="0"/>
                <a:cs typeface="Arial" panose="020B0604020202020204" pitchFamily="34" charset="0"/>
              </a:rPr>
              <a:t>Утайки</a:t>
            </a:r>
            <a:endParaRPr lang="ru-RU" sz="1600" b="1" dirty="0">
              <a:latin typeface="Arial" panose="020B0604020202020204" pitchFamily="34" charset="0"/>
              <a:cs typeface="Arial" panose="020B0604020202020204" pitchFamily="34" charset="0"/>
            </a:endParaRPr>
          </a:p>
          <a:p>
            <a:pPr marL="0" indent="0">
              <a:lnSpc>
                <a:spcPct val="150000"/>
              </a:lnSpc>
              <a:buNone/>
            </a:pPr>
            <a:endParaRPr lang="ru-RU" sz="1600" b="1"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 Физически </a:t>
            </a:r>
            <a:r>
              <a:rPr lang="ru-RU" sz="1600" dirty="0">
                <a:latin typeface="Arial" panose="020B0604020202020204" pitchFamily="34" charset="0"/>
                <a:cs typeface="Arial" panose="020B0604020202020204" pitchFamily="34" charset="0"/>
              </a:rPr>
              <a:t>утайки</a:t>
            </a:r>
          </a:p>
          <a:p>
            <a:pPr marL="0" indent="0">
              <a:lnSpc>
                <a:spcPct val="150000"/>
              </a:lnSpc>
              <a:buNone/>
            </a:pPr>
            <a:r>
              <a:rPr lang="ru-RU" sz="1600" dirty="0" smtClean="0">
                <a:latin typeface="Arial" panose="020B0604020202020204" pitchFamily="34" charset="0"/>
                <a:cs typeface="Arial" panose="020B0604020202020204" pitchFamily="34" charset="0"/>
              </a:rPr>
              <a:t>        - Твърд </a:t>
            </a:r>
            <a:r>
              <a:rPr lang="ru-RU" sz="1600" dirty="0">
                <a:latin typeface="Arial" panose="020B0604020202020204" pitchFamily="34" charset="0"/>
                <a:cs typeface="Arial" panose="020B0604020202020204" pitchFamily="34" charset="0"/>
              </a:rPr>
              <a:t>материал, транспортиран и депониран от вятър, вода или лед. Примери: Пясък, чакъл, глина</a:t>
            </a:r>
          </a:p>
          <a:p>
            <a:pPr marL="0" indent="0">
              <a:lnSpc>
                <a:spcPct val="150000"/>
              </a:lnSpc>
              <a:buNone/>
            </a:pPr>
            <a:r>
              <a:rPr lang="ru-RU" sz="1600" dirty="0" smtClean="0">
                <a:latin typeface="Arial" panose="020B0604020202020204" pitchFamily="34" charset="0"/>
                <a:cs typeface="Arial" panose="020B0604020202020204" pitchFamily="34" charset="0"/>
              </a:rPr>
              <a:t>- Химически </a:t>
            </a:r>
            <a:r>
              <a:rPr lang="ru-RU" sz="1600" dirty="0">
                <a:latin typeface="Arial" panose="020B0604020202020204" pitchFamily="34" charset="0"/>
                <a:cs typeface="Arial" panose="020B0604020202020204" pitchFamily="34" charset="0"/>
              </a:rPr>
              <a:t>утайки</a:t>
            </a:r>
          </a:p>
          <a:p>
            <a:pPr marL="0" indent="0">
              <a:lnSpc>
                <a:spcPct val="150000"/>
              </a:lnSpc>
              <a:buNone/>
            </a:pPr>
            <a:r>
              <a:rPr lang="ru-RU" sz="1600" dirty="0" smtClean="0">
                <a:latin typeface="Arial" panose="020B0604020202020204" pitchFamily="34" charset="0"/>
                <a:cs typeface="Arial" panose="020B0604020202020204" pitchFamily="34" charset="0"/>
              </a:rPr>
              <a:t>        - Утайката </a:t>
            </a:r>
            <a:r>
              <a:rPr lang="ru-RU" sz="1600" dirty="0">
                <a:latin typeface="Arial" panose="020B0604020202020204" pitchFamily="34" charset="0"/>
                <a:cs typeface="Arial" panose="020B0604020202020204" pitchFamily="34" charset="0"/>
              </a:rPr>
              <a:t>също може да се утаи химически от разтвор. Примери: Соли и гипс</a:t>
            </a:r>
          </a:p>
          <a:p>
            <a:pPr marL="0" indent="0">
              <a:lnSpc>
                <a:spcPct val="150000"/>
              </a:lnSpc>
              <a:buNone/>
            </a:pPr>
            <a:r>
              <a:rPr lang="ru-RU" sz="1600" dirty="0" smtClean="0">
                <a:latin typeface="Arial" panose="020B0604020202020204" pitchFamily="34" charset="0"/>
                <a:cs typeface="Arial" panose="020B0604020202020204" pitchFamily="34" charset="0"/>
              </a:rPr>
              <a:t>- Биогенни </a:t>
            </a:r>
            <a:r>
              <a:rPr lang="ru-RU" sz="1600" dirty="0">
                <a:latin typeface="Arial" panose="020B0604020202020204" pitchFamily="34" charset="0"/>
                <a:cs typeface="Arial" panose="020B0604020202020204" pitchFamily="34" charset="0"/>
              </a:rPr>
              <a:t>утайки</a:t>
            </a:r>
          </a:p>
          <a:p>
            <a:pPr marL="0" indent="0">
              <a:lnSpc>
                <a:spcPct val="150000"/>
              </a:lnSpc>
              <a:buNone/>
            </a:pPr>
            <a:r>
              <a:rPr lang="ru-RU" sz="1600" dirty="0" smtClean="0">
                <a:latin typeface="Arial" panose="020B0604020202020204" pitchFamily="34" charset="0"/>
                <a:cs typeface="Arial" panose="020B0604020202020204" pitchFamily="34" charset="0"/>
              </a:rPr>
              <a:t>        - Депозити</a:t>
            </a:r>
            <a:r>
              <a:rPr lang="ru-RU" sz="1600" dirty="0">
                <a:latin typeface="Arial" panose="020B0604020202020204" pitchFamily="34" charset="0"/>
                <a:cs typeface="Arial" panose="020B0604020202020204" pitchFamily="34" charset="0"/>
              </a:rPr>
              <a:t>, образувани от организми или от останки от организми. Примери: Черупки от черупки, коралови </a:t>
            </a:r>
            <a:r>
              <a:rPr lang="ru-RU" sz="1600" dirty="0" smtClean="0">
                <a:latin typeface="Arial" panose="020B0604020202020204" pitchFamily="34" charset="0"/>
                <a:cs typeface="Arial" panose="020B0604020202020204" pitchFamily="34" charset="0"/>
              </a:rPr>
              <a:t>рифове</a:t>
            </a:r>
          </a:p>
          <a:p>
            <a:pPr marL="0" indent="0">
              <a:lnSpc>
                <a:spcPct val="150000"/>
              </a:lnSpc>
              <a:buNone/>
            </a:pPr>
            <a:endParaRPr lang="ru-RU"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5839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bg-BG" dirty="0">
                <a:latin typeface="Arial" panose="020B0604020202020204" pitchFamily="34" charset="0"/>
                <a:cs typeface="Arial" panose="020B0604020202020204" pitchFamily="34" charset="0"/>
              </a:rPr>
              <a:t>Геоложки основи - </a:t>
            </a:r>
            <a:r>
              <a:rPr lang="bg-BG" dirty="0" smtClean="0">
                <a:latin typeface="Arial" panose="020B0604020202020204" pitchFamily="34" charset="0"/>
                <a:cs typeface="Arial" panose="020B0604020202020204" pitchFamily="34" charset="0"/>
              </a:rPr>
              <a:t>седименти</a:t>
            </a:r>
            <a:endParaRPr lang="en-GB"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p:txBody>
          <a:bodyPr>
            <a:normAutofit fontScale="70000" lnSpcReduction="20000"/>
          </a:bodyPr>
          <a:lstStyle/>
          <a:p>
            <a:pPr marL="0" indent="0">
              <a:lnSpc>
                <a:spcPct val="160000"/>
              </a:lnSpc>
              <a:buNone/>
            </a:pPr>
            <a:r>
              <a:rPr lang="ru-RU" sz="1600" b="1" dirty="0">
                <a:latin typeface="Arial" panose="020B0604020202020204" pitchFamily="34" charset="0"/>
                <a:cs typeface="Arial" panose="020B0604020202020204" pitchFamily="34" charset="0"/>
              </a:rPr>
              <a:t>Седиментни скали</a:t>
            </a:r>
          </a:p>
          <a:p>
            <a:pPr marL="0" indent="0">
              <a:lnSpc>
                <a:spcPct val="160000"/>
              </a:lnSpc>
              <a:buNone/>
            </a:pPr>
            <a:r>
              <a:rPr lang="ru-RU" sz="1600" dirty="0">
                <a:latin typeface="Arial" panose="020B0604020202020204" pitchFamily="34" charset="0"/>
                <a:cs typeface="Arial" panose="020B0604020202020204" pitchFamily="34" charset="0"/>
              </a:rPr>
              <a:t>Състои се от утайки, втвърдени или "циментирани" чрез уплътняване. Процесите на втвърдяване могат да протичат в периоди от седмици и месеци до милиони години.</a:t>
            </a:r>
          </a:p>
          <a:p>
            <a:pPr marL="0" indent="0">
              <a:lnSpc>
                <a:spcPct val="160000"/>
              </a:lnSpc>
              <a:buNone/>
            </a:pPr>
            <a:r>
              <a:rPr lang="ru-RU" sz="1600" dirty="0">
                <a:latin typeface="Arial" panose="020B0604020202020204" pitchFamily="34" charset="0"/>
                <a:cs typeface="Arial" panose="020B0604020202020204" pitchFamily="34" charset="0"/>
              </a:rPr>
              <a:t>Основни видове утаени скали:</a:t>
            </a:r>
          </a:p>
          <a:p>
            <a:pPr marL="0" indent="0">
              <a:lnSpc>
                <a:spcPct val="160000"/>
              </a:lnSpc>
              <a:buNone/>
            </a:pPr>
            <a:r>
              <a:rPr lang="ru-RU" sz="1600" dirty="0">
                <a:latin typeface="Arial" panose="020B0604020202020204" pitchFamily="34" charset="0"/>
                <a:cs typeface="Arial" panose="020B0604020202020204" pitchFamily="34" charset="0"/>
              </a:rPr>
              <a:t>- Siliciclastics</a:t>
            </a:r>
          </a:p>
          <a:p>
            <a:pPr marL="0" indent="0">
              <a:lnSpc>
                <a:spcPct val="160000"/>
              </a:lnSpc>
              <a:buNone/>
            </a:pPr>
            <a:r>
              <a:rPr lang="ru-RU" sz="1600" dirty="0">
                <a:latin typeface="Arial" panose="020B0604020202020204" pitchFamily="34" charset="0"/>
                <a:cs typeface="Arial" panose="020B0604020202020204" pitchFamily="34" charset="0"/>
              </a:rPr>
              <a:t>Всички скали без карбонати, съставени от изветрени, транспортирани и утаени теригенни източни скали.</a:t>
            </a:r>
          </a:p>
          <a:p>
            <a:pPr marL="0" indent="0">
              <a:lnSpc>
                <a:spcPct val="160000"/>
              </a:lnSpc>
              <a:buNone/>
            </a:pPr>
            <a:r>
              <a:rPr lang="ru-RU" sz="1600" dirty="0">
                <a:latin typeface="Arial" panose="020B0604020202020204" pitchFamily="34" charset="0"/>
                <a:cs typeface="Arial" panose="020B0604020202020204" pitchFamily="34" charset="0"/>
              </a:rPr>
              <a:t>Конгломерат и брекия: се състоят от повече от 50% от камъни и са едрозърнести.</a:t>
            </a:r>
          </a:p>
          <a:p>
            <a:pPr marL="0" indent="0">
              <a:lnSpc>
                <a:spcPct val="160000"/>
              </a:lnSpc>
              <a:buNone/>
            </a:pPr>
            <a:r>
              <a:rPr lang="ru-RU" sz="1600" dirty="0">
                <a:latin typeface="Arial" panose="020B0604020202020204" pitchFamily="34" charset="0"/>
                <a:cs typeface="Arial" panose="020B0604020202020204" pitchFamily="34" charset="0"/>
              </a:rPr>
              <a:t>Пясъчници: Състоят се главно от 0,063 - 2 мм кварцови и силикатни зърна.</a:t>
            </a:r>
          </a:p>
          <a:p>
            <a:pPr marL="0" indent="0">
              <a:lnSpc>
                <a:spcPct val="160000"/>
              </a:lnSpc>
              <a:buNone/>
            </a:pPr>
            <a:r>
              <a:rPr lang="ru-RU" sz="1600" dirty="0">
                <a:latin typeface="Arial" panose="020B0604020202020204" pitchFamily="34" charset="0"/>
                <a:cs typeface="Arial" panose="020B0604020202020204" pitchFamily="34" charset="0"/>
              </a:rPr>
              <a:t>Siltgesteine: Състои се от „песъчливи“ и „глинести“ компоненти в различни пропорции, с размери на зърното 0,063 - 0,002 мм.</a:t>
            </a:r>
          </a:p>
          <a:p>
            <a:pPr marL="0" indent="0">
              <a:lnSpc>
                <a:spcPct val="160000"/>
              </a:lnSpc>
              <a:buNone/>
            </a:pPr>
            <a:r>
              <a:rPr lang="ru-RU" sz="1600" dirty="0">
                <a:latin typeface="Arial" panose="020B0604020202020204" pitchFamily="34" charset="0"/>
                <a:cs typeface="Arial" panose="020B0604020202020204" pitchFamily="34" charset="0"/>
              </a:rPr>
              <a:t>Глинени камъни: Състои се предимно от филосиликати със среден размер на зърното по-малко от 0,002 мм.- </a:t>
            </a:r>
            <a:r>
              <a:rPr lang="ru-RU" sz="1600" dirty="0" smtClean="0">
                <a:latin typeface="Arial" panose="020B0604020202020204" pitchFamily="34" charset="0"/>
                <a:cs typeface="Arial" panose="020B0604020202020204" pitchFamily="34" charset="0"/>
              </a:rPr>
              <a:t>Карбонатни </a:t>
            </a:r>
            <a:r>
              <a:rPr lang="ru-RU" sz="1600" dirty="0">
                <a:latin typeface="Arial" panose="020B0604020202020204" pitchFamily="34" charset="0"/>
                <a:cs typeface="Arial" panose="020B0604020202020204" pitchFamily="34" charset="0"/>
              </a:rPr>
              <a:t>скали</a:t>
            </a:r>
          </a:p>
          <a:p>
            <a:pPr marL="0" indent="0">
              <a:lnSpc>
                <a:spcPct val="160000"/>
              </a:lnSpc>
              <a:buNone/>
            </a:pPr>
            <a:r>
              <a:rPr lang="ru-RU" sz="1600" dirty="0" smtClean="0">
                <a:latin typeface="Arial" panose="020B0604020202020204" pitchFamily="34" charset="0"/>
                <a:cs typeface="Arial" panose="020B0604020202020204" pitchFamily="34" charset="0"/>
              </a:rPr>
              <a:t>- Солени </a:t>
            </a:r>
            <a:r>
              <a:rPr lang="ru-RU" sz="1600" dirty="0">
                <a:latin typeface="Arial" panose="020B0604020202020204" pitchFamily="34" charset="0"/>
                <a:cs typeface="Arial" panose="020B0604020202020204" pitchFamily="34" charset="0"/>
              </a:rPr>
              <a:t>скали (Evaporite)</a:t>
            </a:r>
          </a:p>
          <a:p>
            <a:pPr marL="0" indent="0">
              <a:lnSpc>
                <a:spcPct val="160000"/>
              </a:lnSpc>
              <a:buNone/>
            </a:pPr>
            <a:r>
              <a:rPr lang="ru-RU" sz="1600" dirty="0" smtClean="0">
                <a:latin typeface="Arial" panose="020B0604020202020204" pitchFamily="34" charset="0"/>
                <a:cs typeface="Arial" panose="020B0604020202020204" pitchFamily="34" charset="0"/>
              </a:rPr>
              <a:t>- Силикатни </a:t>
            </a:r>
            <a:r>
              <a:rPr lang="ru-RU" sz="1600" dirty="0">
                <a:latin typeface="Arial" panose="020B0604020202020204" pitchFamily="34" charset="0"/>
                <a:cs typeface="Arial" panose="020B0604020202020204" pitchFamily="34" charset="0"/>
              </a:rPr>
              <a:t>скали</a:t>
            </a:r>
          </a:p>
          <a:p>
            <a:pPr marL="0" indent="0">
              <a:lnSpc>
                <a:spcPct val="160000"/>
              </a:lnSpc>
              <a:buNone/>
            </a:pPr>
            <a:r>
              <a:rPr lang="ru-RU" sz="1600" dirty="0" smtClean="0">
                <a:latin typeface="Arial" panose="020B0604020202020204" pitchFamily="34" charset="0"/>
                <a:cs typeface="Arial" panose="020B0604020202020204" pitchFamily="34" charset="0"/>
              </a:rPr>
              <a:t>- Рудни </a:t>
            </a:r>
            <a:r>
              <a:rPr lang="ru-RU" sz="1600" dirty="0">
                <a:latin typeface="Arial" panose="020B0604020202020204" pitchFamily="34" charset="0"/>
                <a:cs typeface="Arial" panose="020B0604020202020204" pitchFamily="34" charset="0"/>
              </a:rPr>
              <a:t>залежи в седименти</a:t>
            </a:r>
          </a:p>
          <a:p>
            <a:pPr marL="0" indent="0">
              <a:lnSpc>
                <a:spcPct val="160000"/>
              </a:lnSpc>
              <a:buNone/>
            </a:pPr>
            <a:r>
              <a:rPr lang="ru-RU" sz="1600" dirty="0" smtClean="0">
                <a:latin typeface="Arial" panose="020B0604020202020204" pitchFamily="34" charset="0"/>
                <a:cs typeface="Arial" panose="020B0604020202020204" pitchFamily="34" charset="0"/>
              </a:rPr>
              <a:t>- Торф </a:t>
            </a:r>
            <a:r>
              <a:rPr lang="ru-RU" sz="1600" dirty="0">
                <a:latin typeface="Arial" panose="020B0604020202020204" pitchFamily="34" charset="0"/>
                <a:cs typeface="Arial" panose="020B0604020202020204" pitchFamily="34" charset="0"/>
              </a:rPr>
              <a:t>и въглища</a:t>
            </a:r>
          </a:p>
          <a:p>
            <a:pPr marL="0" indent="0">
              <a:lnSpc>
                <a:spcPct val="160000"/>
              </a:lnSpc>
              <a:buNone/>
            </a:pPr>
            <a:r>
              <a:rPr lang="ru-RU" sz="1600" dirty="0" smtClean="0">
                <a:latin typeface="Arial" panose="020B0604020202020204" pitchFamily="34" charset="0"/>
                <a:cs typeface="Arial" panose="020B0604020202020204" pitchFamily="34" charset="0"/>
              </a:rPr>
              <a:t>- Пирокластични утайки</a:t>
            </a:r>
          </a:p>
          <a:p>
            <a:pPr marL="0" indent="0">
              <a:lnSpc>
                <a:spcPct val="160000"/>
              </a:lnSpc>
              <a:buNone/>
            </a:pPr>
            <a:endParaRPr lang="ru-RU"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38221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bg-BG" dirty="0">
                <a:latin typeface="Arial" panose="020B0604020202020204" pitchFamily="34" charset="0"/>
                <a:cs typeface="Arial" panose="020B0604020202020204" pitchFamily="34" charset="0"/>
              </a:rPr>
              <a:t>Геоложки основи - утаени </a:t>
            </a:r>
            <a:r>
              <a:rPr lang="bg-BG" dirty="0" smtClean="0">
                <a:latin typeface="Arial" panose="020B0604020202020204" pitchFamily="34" charset="0"/>
                <a:cs typeface="Arial" panose="020B0604020202020204" pitchFamily="34" charset="0"/>
              </a:rPr>
              <a:t>скали</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457200" y="1419726"/>
            <a:ext cx="8229600" cy="4788569"/>
          </a:xfrm>
        </p:spPr>
        <p:txBody>
          <a:bodyPr>
            <a:normAutofit lnSpcReduction="10000"/>
          </a:bodyPr>
          <a:lstStyle/>
          <a:p>
            <a:pPr marL="0" indent="0">
              <a:lnSpc>
                <a:spcPct val="150000"/>
              </a:lnSpc>
              <a:buNone/>
            </a:pPr>
            <a:r>
              <a:rPr lang="ru-RU" sz="1600" b="1" dirty="0">
                <a:latin typeface="Arial" panose="020B0604020202020204" pitchFamily="34" charset="0"/>
                <a:cs typeface="Arial" panose="020B0604020202020204" pitchFamily="34" charset="0"/>
              </a:rPr>
              <a:t>Siliciclastics</a:t>
            </a:r>
          </a:p>
          <a:p>
            <a:pPr marL="0" indent="0">
              <a:lnSpc>
                <a:spcPct val="150000"/>
              </a:lnSpc>
              <a:buNone/>
            </a:pPr>
            <a:r>
              <a:rPr lang="ru-RU" sz="1600" dirty="0" smtClean="0">
                <a:latin typeface="Arial" panose="020B0604020202020204" pitchFamily="34" charset="0"/>
                <a:cs typeface="Arial" panose="020B0604020202020204" pitchFamily="34" charset="0"/>
              </a:rPr>
              <a:t>Всички </a:t>
            </a:r>
            <a:r>
              <a:rPr lang="ru-RU" sz="1600" dirty="0">
                <a:latin typeface="Arial" panose="020B0604020202020204" pitchFamily="34" charset="0"/>
                <a:cs typeface="Arial" panose="020B0604020202020204" pitchFamily="34" charset="0"/>
              </a:rPr>
              <a:t>скали без карбонати, съставени от изветрени, </a:t>
            </a:r>
            <a:endParaRPr lang="ru-RU" sz="1600" dirty="0" smtClean="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транспортирани </a:t>
            </a:r>
            <a:r>
              <a:rPr lang="ru-RU" sz="1600" dirty="0">
                <a:latin typeface="Arial" panose="020B0604020202020204" pitchFamily="34" charset="0"/>
                <a:cs typeface="Arial" panose="020B0604020202020204" pitchFamily="34" charset="0"/>
              </a:rPr>
              <a:t>и утаени теригенни източни скали.</a:t>
            </a:r>
          </a:p>
          <a:p>
            <a:pPr>
              <a:lnSpc>
                <a:spcPct val="150000"/>
              </a:lnSpc>
              <a:buFontTx/>
              <a:buChar char="-"/>
            </a:pPr>
            <a:r>
              <a:rPr lang="ru-RU" sz="1600" dirty="0" smtClean="0">
                <a:latin typeface="Arial" panose="020B0604020202020204" pitchFamily="34" charset="0"/>
                <a:cs typeface="Arial" panose="020B0604020202020204" pitchFamily="34" charset="0"/>
              </a:rPr>
              <a:t>Конгломерат </a:t>
            </a:r>
            <a:r>
              <a:rPr lang="ru-RU" sz="1600" dirty="0">
                <a:latin typeface="Arial" panose="020B0604020202020204" pitchFamily="34" charset="0"/>
                <a:cs typeface="Arial" panose="020B0604020202020204" pitchFamily="34" charset="0"/>
              </a:rPr>
              <a:t>и брекия: се състоят от повече от 50% </a:t>
            </a:r>
            <a:endParaRPr lang="ru-RU" sz="1600" dirty="0" smtClean="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от </a:t>
            </a:r>
            <a:r>
              <a:rPr lang="ru-RU" sz="1600" dirty="0">
                <a:latin typeface="Arial" panose="020B0604020202020204" pitchFamily="34" charset="0"/>
                <a:cs typeface="Arial" panose="020B0604020202020204" pitchFamily="34" charset="0"/>
              </a:rPr>
              <a:t>камъни и са едрозърнести.</a:t>
            </a:r>
          </a:p>
          <a:p>
            <a:pPr>
              <a:lnSpc>
                <a:spcPct val="150000"/>
              </a:lnSpc>
              <a:buFontTx/>
              <a:buChar char="-"/>
            </a:pPr>
            <a:r>
              <a:rPr lang="ru-RU" sz="1600" dirty="0" smtClean="0">
                <a:latin typeface="Arial" panose="020B0604020202020204" pitchFamily="34" charset="0"/>
                <a:cs typeface="Arial" panose="020B0604020202020204" pitchFamily="34" charset="0"/>
              </a:rPr>
              <a:t>Пясъчници</a:t>
            </a:r>
            <a:r>
              <a:rPr lang="ru-RU" sz="1600" dirty="0">
                <a:latin typeface="Arial" panose="020B0604020202020204" pitchFamily="34" charset="0"/>
                <a:cs typeface="Arial" panose="020B0604020202020204" pitchFamily="34" charset="0"/>
              </a:rPr>
              <a:t>: Състоят се главно от 0,063 - 2 мм кварцови </a:t>
            </a:r>
            <a:endParaRPr lang="ru-RU" sz="1600" dirty="0" smtClean="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и </a:t>
            </a:r>
            <a:r>
              <a:rPr lang="ru-RU" sz="1600" dirty="0">
                <a:latin typeface="Arial" panose="020B0604020202020204" pitchFamily="34" charset="0"/>
                <a:cs typeface="Arial" panose="020B0604020202020204" pitchFamily="34" charset="0"/>
              </a:rPr>
              <a:t>силикатни зърна.</a:t>
            </a:r>
          </a:p>
          <a:p>
            <a:pPr>
              <a:lnSpc>
                <a:spcPct val="150000"/>
              </a:lnSpc>
              <a:buFontTx/>
              <a:buChar char="-"/>
            </a:pPr>
            <a:r>
              <a:rPr lang="ru-RU" sz="1600" dirty="0" smtClean="0">
                <a:latin typeface="Arial" panose="020B0604020202020204" pitchFamily="34" charset="0"/>
                <a:cs typeface="Arial" panose="020B0604020202020204" pitchFamily="34" charset="0"/>
              </a:rPr>
              <a:t>Siltgesteine</a:t>
            </a:r>
            <a:r>
              <a:rPr lang="ru-RU" sz="1600" dirty="0">
                <a:latin typeface="Arial" panose="020B0604020202020204" pitchFamily="34" charset="0"/>
                <a:cs typeface="Arial" panose="020B0604020202020204" pitchFamily="34" charset="0"/>
              </a:rPr>
              <a:t>: Състои се от „песъчливи“ и „глинести“ </a:t>
            </a:r>
            <a:endParaRPr lang="ru-RU" sz="1600" dirty="0" smtClean="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компоненти </a:t>
            </a:r>
            <a:r>
              <a:rPr lang="ru-RU" sz="1600" dirty="0">
                <a:latin typeface="Arial" panose="020B0604020202020204" pitchFamily="34" charset="0"/>
                <a:cs typeface="Arial" panose="020B0604020202020204" pitchFamily="34" charset="0"/>
              </a:rPr>
              <a:t>в различни пропорции, с размери на зърното </a:t>
            </a:r>
            <a:endParaRPr lang="ru-RU" sz="1600" dirty="0" smtClean="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0,063 </a:t>
            </a:r>
            <a:r>
              <a:rPr lang="ru-RU" sz="1600" dirty="0">
                <a:latin typeface="Arial" panose="020B0604020202020204" pitchFamily="34" charset="0"/>
                <a:cs typeface="Arial" panose="020B0604020202020204" pitchFamily="34" charset="0"/>
              </a:rPr>
              <a:t>- 0,002 мм.</a:t>
            </a:r>
          </a:p>
          <a:p>
            <a:pPr>
              <a:lnSpc>
                <a:spcPct val="150000"/>
              </a:lnSpc>
              <a:buFontTx/>
              <a:buChar char="-"/>
            </a:pPr>
            <a:r>
              <a:rPr lang="ru-RU" sz="1600" dirty="0" smtClean="0">
                <a:latin typeface="Arial" panose="020B0604020202020204" pitchFamily="34" charset="0"/>
                <a:cs typeface="Arial" panose="020B0604020202020204" pitchFamily="34" charset="0"/>
              </a:rPr>
              <a:t>Глинени </a:t>
            </a:r>
            <a:r>
              <a:rPr lang="ru-RU" sz="1600" dirty="0">
                <a:latin typeface="Arial" panose="020B0604020202020204" pitchFamily="34" charset="0"/>
                <a:cs typeface="Arial" panose="020B0604020202020204" pitchFamily="34" charset="0"/>
              </a:rPr>
              <a:t>камъни: Състои се предимно от филосиликати </a:t>
            </a:r>
            <a:endParaRPr lang="ru-RU" sz="1600" dirty="0" smtClean="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със </a:t>
            </a:r>
            <a:r>
              <a:rPr lang="ru-RU" sz="1600" dirty="0">
                <a:latin typeface="Arial" panose="020B0604020202020204" pitchFamily="34" charset="0"/>
                <a:cs typeface="Arial" panose="020B0604020202020204" pitchFamily="34" charset="0"/>
              </a:rPr>
              <a:t>среден размер на зърното по-малко от 0,002 мм</a:t>
            </a:r>
            <a:r>
              <a:rPr lang="ru-RU" sz="1600" dirty="0" smtClean="0">
                <a:latin typeface="Arial" panose="020B0604020202020204" pitchFamily="34" charset="0"/>
                <a:cs typeface="Arial" panose="020B0604020202020204" pitchFamily="34" charset="0"/>
              </a:rPr>
              <a:t>.</a:t>
            </a:r>
          </a:p>
          <a:p>
            <a:pPr marL="0" indent="0">
              <a:lnSpc>
                <a:spcPct val="150000"/>
              </a:lnSpc>
              <a:buNone/>
            </a:pPr>
            <a:endParaRPr lang="ru-RU" sz="1600" b="1"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xmlns="" id="{CBFF378E-B774-4221-8B96-77418EAF37E6}"/>
              </a:ext>
            </a:extLst>
          </p:cNvPr>
          <p:cNvPicPr>
            <a:picLocks noChangeAspect="1"/>
          </p:cNvPicPr>
          <p:nvPr/>
        </p:nvPicPr>
        <p:blipFill>
          <a:blip r:embed="rId3"/>
          <a:stretch>
            <a:fillRect/>
          </a:stretch>
        </p:blipFill>
        <p:spPr>
          <a:xfrm>
            <a:off x="6413338" y="1423515"/>
            <a:ext cx="2127688" cy="1725318"/>
          </a:xfrm>
          <a:prstGeom prst="rect">
            <a:avLst/>
          </a:prstGeom>
        </p:spPr>
      </p:pic>
      <p:pic>
        <p:nvPicPr>
          <p:cNvPr id="5" name="Grafik 4">
            <a:extLst>
              <a:ext uri="{FF2B5EF4-FFF2-40B4-BE49-F238E27FC236}">
                <a16:creationId xmlns:a16="http://schemas.microsoft.com/office/drawing/2014/main" xmlns="" id="{AFD0AE58-37D3-496E-BF64-B5ACE1CF6F58}"/>
              </a:ext>
            </a:extLst>
          </p:cNvPr>
          <p:cNvPicPr>
            <a:picLocks noChangeAspect="1"/>
          </p:cNvPicPr>
          <p:nvPr/>
        </p:nvPicPr>
        <p:blipFill>
          <a:blip r:embed="rId4"/>
          <a:stretch>
            <a:fillRect/>
          </a:stretch>
        </p:blipFill>
        <p:spPr>
          <a:xfrm>
            <a:off x="6416294" y="3267333"/>
            <a:ext cx="2127688" cy="1694835"/>
          </a:xfrm>
          <a:prstGeom prst="rect">
            <a:avLst/>
          </a:prstGeom>
        </p:spPr>
      </p:pic>
      <p:pic>
        <p:nvPicPr>
          <p:cNvPr id="6" name="Grafik 5">
            <a:extLst>
              <a:ext uri="{FF2B5EF4-FFF2-40B4-BE49-F238E27FC236}">
                <a16:creationId xmlns:a16="http://schemas.microsoft.com/office/drawing/2014/main" xmlns="" id="{456C7D3B-A0DA-4740-9017-6321BC345197}"/>
              </a:ext>
            </a:extLst>
          </p:cNvPr>
          <p:cNvPicPr>
            <a:picLocks noChangeAspect="1"/>
          </p:cNvPicPr>
          <p:nvPr/>
        </p:nvPicPr>
        <p:blipFill>
          <a:blip r:embed="rId5"/>
          <a:stretch>
            <a:fillRect/>
          </a:stretch>
        </p:blipFill>
        <p:spPr>
          <a:xfrm>
            <a:off x="6416294" y="5101167"/>
            <a:ext cx="2127688" cy="1438781"/>
          </a:xfrm>
          <a:prstGeom prst="rect">
            <a:avLst/>
          </a:prstGeom>
        </p:spPr>
      </p:pic>
    </p:spTree>
    <p:extLst>
      <p:ext uri="{BB962C8B-B14F-4D97-AF65-F5344CB8AC3E}">
        <p14:creationId xmlns:p14="http://schemas.microsoft.com/office/powerpoint/2010/main" val="37100621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bg-BG" dirty="0">
                <a:latin typeface="Arial" panose="020B0604020202020204" pitchFamily="34" charset="0"/>
                <a:cs typeface="Arial" panose="020B0604020202020204" pitchFamily="34" charset="0"/>
              </a:rPr>
              <a:t>Геоложки основи - утаени </a:t>
            </a:r>
            <a:r>
              <a:rPr lang="bg-BG" dirty="0" smtClean="0">
                <a:latin typeface="Arial" panose="020B0604020202020204" pitchFamily="34" charset="0"/>
                <a:cs typeface="Arial" panose="020B0604020202020204" pitchFamily="34" charset="0"/>
              </a:rPr>
              <a:t>скали</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p:txBody>
          <a:bodyPr>
            <a:normAutofit fontScale="92500" lnSpcReduction="10000"/>
          </a:bodyPr>
          <a:lstStyle/>
          <a:p>
            <a:pPr marL="0" indent="0">
              <a:lnSpc>
                <a:spcPct val="160000"/>
              </a:lnSpc>
              <a:buNone/>
            </a:pPr>
            <a:r>
              <a:rPr lang="ru-RU" sz="1600" b="1" dirty="0">
                <a:latin typeface="Arial" panose="020B0604020202020204" pitchFamily="34" charset="0"/>
                <a:cs typeface="Arial" panose="020B0604020202020204" pitchFamily="34" charset="0"/>
              </a:rPr>
              <a:t>Карбонатни скали</a:t>
            </a:r>
          </a:p>
          <a:p>
            <a:pPr marL="0" indent="0">
              <a:lnSpc>
                <a:spcPct val="160000"/>
              </a:lnSpc>
              <a:buNone/>
            </a:pPr>
            <a:r>
              <a:rPr lang="ru-RU" sz="1600" dirty="0">
                <a:latin typeface="Arial" panose="020B0604020202020204" pitchFamily="34" charset="0"/>
                <a:cs typeface="Arial" panose="020B0604020202020204" pitchFamily="34" charset="0"/>
              </a:rPr>
              <a:t>Вероятно най-сложните и разнообразни утаечни скали. Те се състоят основно от минералите калцит (CaCO3) и доломит (CaMg (CO3) 2).</a:t>
            </a:r>
          </a:p>
          <a:p>
            <a:pPr marL="0" indent="0">
              <a:lnSpc>
                <a:spcPct val="160000"/>
              </a:lnSpc>
              <a:buNone/>
            </a:pPr>
            <a:r>
              <a:rPr lang="ru-RU" sz="1600" dirty="0" smtClean="0">
                <a:latin typeface="Arial" panose="020B0604020202020204" pitchFamily="34" charset="0"/>
                <a:cs typeface="Arial" panose="020B0604020202020204" pitchFamily="34" charset="0"/>
              </a:rPr>
              <a:t>- Варовик</a:t>
            </a:r>
            <a:r>
              <a:rPr lang="ru-RU" sz="1600" dirty="0">
                <a:latin typeface="Arial" panose="020B0604020202020204" pitchFamily="34" charset="0"/>
                <a:cs typeface="Arial" panose="020B0604020202020204" pitchFamily="34" charset="0"/>
              </a:rPr>
              <a:t>:</a:t>
            </a:r>
          </a:p>
          <a:p>
            <a:pPr marL="0" indent="0">
              <a:lnSpc>
                <a:spcPct val="160000"/>
              </a:lnSpc>
              <a:buNone/>
            </a:pPr>
            <a:r>
              <a:rPr lang="ru-RU" sz="1600" dirty="0" smtClean="0">
                <a:latin typeface="Arial" panose="020B0604020202020204" pitchFamily="34" charset="0"/>
                <a:cs typeface="Arial" panose="020B0604020202020204" pitchFamily="34" charset="0"/>
              </a:rPr>
              <a:t>        - Първично </a:t>
            </a:r>
            <a:r>
              <a:rPr lang="ru-RU" sz="1600" dirty="0">
                <a:latin typeface="Arial" panose="020B0604020202020204" pitchFamily="34" charset="0"/>
                <a:cs typeface="Arial" panose="020B0604020202020204" pitchFamily="34" charset="0"/>
              </a:rPr>
              <a:t>химично утаяване</a:t>
            </a:r>
          </a:p>
          <a:p>
            <a:pPr marL="0" indent="0">
              <a:lnSpc>
                <a:spcPct val="160000"/>
              </a:lnSpc>
              <a:buNone/>
            </a:pPr>
            <a:r>
              <a:rPr lang="ru-RU" sz="1600" dirty="0" smtClean="0">
                <a:latin typeface="Arial" panose="020B0604020202020204" pitchFamily="34" charset="0"/>
                <a:cs typeface="Arial" panose="020B0604020202020204" pitchFamily="34" charset="0"/>
              </a:rPr>
              <a:t>        - Биогенни </a:t>
            </a:r>
            <a:r>
              <a:rPr lang="ru-RU" sz="1600" dirty="0">
                <a:latin typeface="Arial" panose="020B0604020202020204" pitchFamily="34" charset="0"/>
                <a:cs typeface="Arial" panose="020B0604020202020204" pitchFamily="34" charset="0"/>
              </a:rPr>
              <a:t>екскреции</a:t>
            </a:r>
          </a:p>
          <a:p>
            <a:pPr marL="0" indent="0">
              <a:lnSpc>
                <a:spcPct val="160000"/>
              </a:lnSpc>
              <a:buNone/>
            </a:pPr>
            <a:r>
              <a:rPr lang="ru-RU" sz="1600" dirty="0" smtClean="0">
                <a:latin typeface="Arial" panose="020B0604020202020204" pitchFamily="34" charset="0"/>
                <a:cs typeface="Arial" panose="020B0604020202020204" pitchFamily="34" charset="0"/>
              </a:rPr>
              <a:t>        - Фрагменти </a:t>
            </a:r>
            <a:r>
              <a:rPr lang="ru-RU" sz="1600" dirty="0">
                <a:latin typeface="Arial" panose="020B0604020202020204" pitchFamily="34" charset="0"/>
                <a:cs typeface="Arial" panose="020B0604020202020204" pitchFamily="34" charset="0"/>
              </a:rPr>
              <a:t>от варовикови скелети</a:t>
            </a:r>
          </a:p>
          <a:p>
            <a:pPr marL="0" indent="0">
              <a:lnSpc>
                <a:spcPct val="160000"/>
              </a:lnSpc>
              <a:buNone/>
            </a:pPr>
            <a:r>
              <a:rPr lang="ru-RU" sz="1600" dirty="0" smtClean="0">
                <a:latin typeface="Arial" panose="020B0604020202020204" pitchFamily="34" charset="0"/>
                <a:cs typeface="Arial" panose="020B0604020202020204" pitchFamily="34" charset="0"/>
              </a:rPr>
              <a:t>        - Ерозия </a:t>
            </a:r>
            <a:r>
              <a:rPr lang="ru-RU" sz="1600" dirty="0">
                <a:latin typeface="Arial" panose="020B0604020202020204" pitchFamily="34" charset="0"/>
                <a:cs typeface="Arial" panose="020B0604020202020204" pitchFamily="34" charset="0"/>
              </a:rPr>
              <a:t>на съществуващите карбонатни скали</a:t>
            </a:r>
          </a:p>
          <a:p>
            <a:pPr marL="0" indent="0">
              <a:lnSpc>
                <a:spcPct val="160000"/>
              </a:lnSpc>
              <a:buNone/>
            </a:pPr>
            <a:r>
              <a:rPr lang="ru-RU" sz="1600" dirty="0" smtClean="0">
                <a:latin typeface="Arial" panose="020B0604020202020204" pitchFamily="34" charset="0"/>
                <a:cs typeface="Arial" panose="020B0604020202020204" pitchFamily="34" charset="0"/>
              </a:rPr>
              <a:t>- Доломит </a:t>
            </a:r>
            <a:r>
              <a:rPr lang="ru-RU" sz="1600" dirty="0">
                <a:latin typeface="Arial" panose="020B0604020202020204" pitchFamily="34" charset="0"/>
                <a:cs typeface="Arial" panose="020B0604020202020204" pitchFamily="34" charset="0"/>
              </a:rPr>
              <a:t>(скала):</a:t>
            </a:r>
          </a:p>
          <a:p>
            <a:pPr marL="0" indent="0">
              <a:lnSpc>
                <a:spcPct val="160000"/>
              </a:lnSpc>
              <a:buNone/>
            </a:pPr>
            <a:r>
              <a:rPr lang="ru-RU" sz="1600" dirty="0" smtClean="0">
                <a:latin typeface="Arial" panose="020B0604020202020204" pitchFamily="34" charset="0"/>
                <a:cs typeface="Arial" panose="020B0604020202020204" pitchFamily="34" charset="0"/>
              </a:rPr>
              <a:t>       -Частично </a:t>
            </a:r>
            <a:r>
              <a:rPr lang="ru-RU" sz="1600" dirty="0">
                <a:latin typeface="Arial" panose="020B0604020202020204" pitchFamily="34" charset="0"/>
                <a:cs typeface="Arial" panose="020B0604020202020204" pitchFamily="34" charset="0"/>
              </a:rPr>
              <a:t>или пълно изместване на варовици</a:t>
            </a:r>
          </a:p>
          <a:p>
            <a:pPr marL="0" indent="0">
              <a:lnSpc>
                <a:spcPct val="160000"/>
              </a:lnSpc>
              <a:buNone/>
            </a:pPr>
            <a:r>
              <a:rPr lang="ru-RU" sz="1600" dirty="0" smtClean="0">
                <a:latin typeface="Arial" panose="020B0604020202020204" pitchFamily="34" charset="0"/>
                <a:cs typeface="Arial" panose="020B0604020202020204" pitchFamily="34" charset="0"/>
              </a:rPr>
              <a:t>       - Ранно </a:t>
            </a:r>
            <a:r>
              <a:rPr lang="ru-RU" sz="1600" dirty="0">
                <a:latin typeface="Arial" panose="020B0604020202020204" pitchFamily="34" charset="0"/>
                <a:cs typeface="Arial" panose="020B0604020202020204" pitchFamily="34" charset="0"/>
              </a:rPr>
              <a:t>диагенетично в евапоритни </a:t>
            </a:r>
            <a:r>
              <a:rPr lang="ru-RU" sz="1600" dirty="0" smtClean="0">
                <a:latin typeface="Arial" panose="020B0604020202020204" pitchFamily="34" charset="0"/>
                <a:cs typeface="Arial" panose="020B0604020202020204" pitchFamily="34" charset="0"/>
              </a:rPr>
              <a:t>среди</a:t>
            </a:r>
          </a:p>
          <a:p>
            <a:pPr marL="0" indent="0">
              <a:lnSpc>
                <a:spcPct val="160000"/>
              </a:lnSpc>
              <a:buNone/>
            </a:pPr>
            <a:endParaRPr lang="ru-RU"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87110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xmlns="" id="{D000C319-9C5D-4BEB-BC65-C97F61C93682}"/>
              </a:ext>
            </a:extLst>
          </p:cNvPr>
          <p:cNvPicPr>
            <a:picLocks noChangeAspect="1"/>
          </p:cNvPicPr>
          <p:nvPr/>
        </p:nvPicPr>
        <p:blipFill>
          <a:blip r:embed="rId3"/>
          <a:stretch>
            <a:fillRect/>
          </a:stretch>
        </p:blipFill>
        <p:spPr>
          <a:xfrm>
            <a:off x="6844965" y="4797375"/>
            <a:ext cx="1814013" cy="1666132"/>
          </a:xfrm>
          <a:prstGeom prst="rect">
            <a:avLst/>
          </a:prstGeom>
        </p:spPr>
      </p:pic>
      <p:pic>
        <p:nvPicPr>
          <p:cNvPr id="5" name="Grafik 4">
            <a:extLst>
              <a:ext uri="{FF2B5EF4-FFF2-40B4-BE49-F238E27FC236}">
                <a16:creationId xmlns:a16="http://schemas.microsoft.com/office/drawing/2014/main" xmlns="" id="{FF254FD5-9002-4D8E-A9BA-1F0A416514AE}"/>
              </a:ext>
            </a:extLst>
          </p:cNvPr>
          <p:cNvPicPr>
            <a:picLocks noChangeAspect="1"/>
          </p:cNvPicPr>
          <p:nvPr/>
        </p:nvPicPr>
        <p:blipFill>
          <a:blip r:embed="rId4"/>
          <a:stretch>
            <a:fillRect/>
          </a:stretch>
        </p:blipFill>
        <p:spPr>
          <a:xfrm>
            <a:off x="6746891" y="3098319"/>
            <a:ext cx="1912087" cy="1699056"/>
          </a:xfrm>
          <a:prstGeom prst="rect">
            <a:avLst/>
          </a:prstGeom>
        </p:spPr>
      </p:pic>
      <p:sp>
        <p:nvSpPr>
          <p:cNvPr id="2" name="Titel 1"/>
          <p:cNvSpPr>
            <a:spLocks noGrp="1"/>
          </p:cNvSpPr>
          <p:nvPr>
            <p:ph type="title"/>
          </p:nvPr>
        </p:nvSpPr>
        <p:spPr/>
        <p:txBody>
          <a:bodyPr/>
          <a:lstStyle/>
          <a:p>
            <a:pPr>
              <a:lnSpc>
                <a:spcPct val="150000"/>
              </a:lnSpc>
            </a:pPr>
            <a:r>
              <a:rPr lang="bg-BG" dirty="0">
                <a:latin typeface="Arial" panose="020B0604020202020204" pitchFamily="34" charset="0"/>
                <a:cs typeface="Arial" panose="020B0604020202020204" pitchFamily="34" charset="0"/>
              </a:rPr>
              <a:t>Карбонатни </a:t>
            </a:r>
            <a:r>
              <a:rPr lang="bg-BG" dirty="0" smtClean="0">
                <a:latin typeface="Arial" panose="020B0604020202020204" pitchFamily="34" charset="0"/>
                <a:cs typeface="Arial" panose="020B0604020202020204" pitchFamily="34" charset="0"/>
              </a:rPr>
              <a:t>скали</a:t>
            </a:r>
            <a:endParaRPr lang="en-US"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457200" y="1393166"/>
            <a:ext cx="8229600" cy="4983571"/>
          </a:xfrm>
        </p:spPr>
        <p:txBody>
          <a:bodyPr>
            <a:normAutofit lnSpcReduction="10000"/>
          </a:bodyPr>
          <a:lstStyle/>
          <a:p>
            <a:pPr marL="0" indent="0">
              <a:lnSpc>
                <a:spcPct val="150000"/>
              </a:lnSpc>
              <a:buNone/>
            </a:pPr>
            <a:r>
              <a:rPr lang="ru-RU" sz="1600" b="1" dirty="0">
                <a:latin typeface="Arial" panose="020B0604020202020204" pitchFamily="34" charset="0"/>
                <a:cs typeface="Arial" panose="020B0604020202020204" pitchFamily="34" charset="0"/>
              </a:rPr>
              <a:t>Съставки</a:t>
            </a:r>
          </a:p>
          <a:p>
            <a:pPr marL="0" indent="0">
              <a:lnSpc>
                <a:spcPct val="150000"/>
              </a:lnSpc>
              <a:buNone/>
            </a:pPr>
            <a:r>
              <a:rPr lang="ru-RU" sz="1600" dirty="0">
                <a:latin typeface="Arial" panose="020B0604020202020204" pitchFamily="34" charset="0"/>
                <a:cs typeface="Arial" panose="020B0604020202020204" pitchFamily="34" charset="0"/>
              </a:rPr>
              <a:t>Най-важните компоненти на карбонатните скали са:</a:t>
            </a:r>
          </a:p>
          <a:p>
            <a:pPr marL="0" indent="0">
              <a:lnSpc>
                <a:spcPct val="150000"/>
              </a:lnSpc>
              <a:buNone/>
            </a:pPr>
            <a:r>
              <a:rPr lang="ru-RU" sz="1600" dirty="0" smtClean="0">
                <a:latin typeface="Arial" panose="020B0604020202020204" pitchFamily="34" charset="0"/>
                <a:cs typeface="Arial" panose="020B0604020202020204" pitchFamily="34" charset="0"/>
              </a:rPr>
              <a:t>- Bioclasts</a:t>
            </a: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        - Скелетен </a:t>
            </a:r>
            <a:r>
              <a:rPr lang="ru-RU" sz="1600" dirty="0">
                <a:latin typeface="Arial" panose="020B0604020202020204" pitchFamily="34" charset="0"/>
                <a:cs typeface="Arial" panose="020B0604020202020204" pitchFamily="34" charset="0"/>
              </a:rPr>
              <a:t>материал, фосили, примери: </a:t>
            </a:r>
            <a:r>
              <a:rPr lang="ru-RU" sz="1600" dirty="0" smtClean="0">
                <a:latin typeface="Arial" panose="020B0604020202020204" pitchFamily="34" charset="0"/>
                <a:cs typeface="Arial" panose="020B0604020202020204" pitchFamily="34" charset="0"/>
              </a:rPr>
              <a:t>фрагменти</a:t>
            </a:r>
          </a:p>
          <a:p>
            <a:pPr marL="0" indent="0">
              <a:lnSpc>
                <a:spcPct val="150000"/>
              </a:lnSpc>
              <a:buNone/>
            </a:pPr>
            <a:r>
              <a:rPr lang="ru-RU" sz="1600" dirty="0" smtClean="0">
                <a:latin typeface="Arial" panose="020B0604020202020204" pitchFamily="34" charset="0"/>
                <a:cs typeface="Arial" panose="020B0604020202020204" pitchFamily="34" charset="0"/>
              </a:rPr>
              <a:t>от </a:t>
            </a:r>
            <a:r>
              <a:rPr lang="ru-RU" sz="1600" dirty="0">
                <a:latin typeface="Arial" panose="020B0604020202020204" pitchFamily="34" charset="0"/>
                <a:cs typeface="Arial" panose="020B0604020202020204" pitchFamily="34" charset="0"/>
              </a:rPr>
              <a:t>криноиди, морски таралежи, миди, охлюви и корали</a:t>
            </a:r>
          </a:p>
          <a:p>
            <a:pPr marL="0" indent="0">
              <a:lnSpc>
                <a:spcPct val="150000"/>
              </a:lnSpc>
              <a:buNone/>
            </a:pPr>
            <a:r>
              <a:rPr lang="ru-RU" sz="1600" dirty="0" smtClean="0">
                <a:latin typeface="Arial" panose="020B0604020202020204" pitchFamily="34" charset="0"/>
                <a:cs typeface="Arial" panose="020B0604020202020204" pitchFamily="34" charset="0"/>
              </a:rPr>
              <a:t>- Ooids</a:t>
            </a: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         - сферични </a:t>
            </a:r>
            <a:r>
              <a:rPr lang="ru-RU" sz="1600" dirty="0">
                <a:latin typeface="Arial" panose="020B0604020202020204" pitchFamily="34" charset="0"/>
                <a:cs typeface="Arial" panose="020B0604020202020204" pitchFamily="34" charset="0"/>
              </a:rPr>
              <a:t>- овални към грахови минерални тела, които </a:t>
            </a:r>
            <a:endParaRPr lang="ru-RU" sz="1600" dirty="0" smtClean="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образуват </a:t>
            </a:r>
            <a:r>
              <a:rPr lang="ru-RU" sz="1600" dirty="0">
                <a:latin typeface="Arial" panose="020B0604020202020204" pitchFamily="34" charset="0"/>
                <a:cs typeface="Arial" panose="020B0604020202020204" pitchFamily="34" charset="0"/>
              </a:rPr>
              <a:t>слоеве около сърцевина (например пясъчно зърно</a:t>
            </a:r>
            <a:r>
              <a:rPr lang="ru-RU" sz="1600" dirty="0" smtClean="0">
                <a:latin typeface="Arial" panose="020B0604020202020204" pitchFamily="34" charset="0"/>
                <a:cs typeface="Arial" panose="020B0604020202020204" pitchFamily="34" charset="0"/>
              </a:rPr>
              <a:t>).</a:t>
            </a:r>
          </a:p>
          <a:p>
            <a:pPr marL="0" indent="0">
              <a:lnSpc>
                <a:spcPct val="150000"/>
              </a:lnSpc>
              <a:buNone/>
            </a:pPr>
            <a:r>
              <a:rPr lang="ru-RU" sz="1600" dirty="0" smtClean="0">
                <a:latin typeface="Arial" panose="020B0604020202020204" pitchFamily="34" charset="0"/>
                <a:cs typeface="Arial" panose="020B0604020202020204" pitchFamily="34" charset="0"/>
              </a:rPr>
              <a:t>Те </a:t>
            </a:r>
            <a:r>
              <a:rPr lang="ru-RU" sz="1600" dirty="0">
                <a:latin typeface="Arial" panose="020B0604020202020204" pitchFamily="34" charset="0"/>
                <a:cs typeface="Arial" panose="020B0604020202020204" pitchFamily="34" charset="0"/>
              </a:rPr>
              <a:t>се формират в подвижни води, богати на калцит.</a:t>
            </a:r>
          </a:p>
          <a:p>
            <a:pPr marL="0" indent="0">
              <a:lnSpc>
                <a:spcPct val="150000"/>
              </a:lnSpc>
              <a:buNone/>
            </a:pPr>
            <a:r>
              <a:rPr lang="ru-RU" sz="1600" dirty="0" smtClean="0">
                <a:latin typeface="Arial" panose="020B0604020202020204" pitchFamily="34" charset="0"/>
                <a:cs typeface="Arial" panose="020B0604020202020204" pitchFamily="34" charset="0"/>
              </a:rPr>
              <a:t>- Intraclasts</a:t>
            </a: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         - Продуктите </a:t>
            </a:r>
            <a:r>
              <a:rPr lang="ru-RU" sz="1600" dirty="0">
                <a:latin typeface="Arial" panose="020B0604020202020204" pitchFamily="34" charset="0"/>
                <a:cs typeface="Arial" panose="020B0604020202020204" pitchFamily="34" charset="0"/>
              </a:rPr>
              <a:t>за подготовка на вече втвърдена скала са </a:t>
            </a:r>
            <a:endParaRPr lang="ru-RU" sz="1600" dirty="0" smtClean="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създадени </a:t>
            </a:r>
            <a:r>
              <a:rPr lang="ru-RU" sz="1600" dirty="0">
                <a:latin typeface="Arial" panose="020B0604020202020204" pitchFamily="34" charset="0"/>
                <a:cs typeface="Arial" panose="020B0604020202020204" pitchFamily="34" charset="0"/>
              </a:rPr>
              <a:t>чрез най-разнообразни </a:t>
            </a:r>
            <a:r>
              <a:rPr lang="ru-RU" sz="1600" dirty="0" smtClean="0">
                <a:latin typeface="Arial" panose="020B0604020202020204" pitchFamily="34" charset="0"/>
                <a:cs typeface="Arial" panose="020B0604020202020204" pitchFamily="34" charset="0"/>
              </a:rPr>
              <a:t>процеси</a:t>
            </a:r>
          </a:p>
          <a:p>
            <a:pPr marL="0" indent="0">
              <a:lnSpc>
                <a:spcPct val="150000"/>
              </a:lnSpc>
              <a:buNone/>
            </a:pPr>
            <a:endParaRPr lang="ru-RU" sz="1600" b="1" dirty="0">
              <a:latin typeface="Arial" panose="020B0604020202020204" pitchFamily="34" charset="0"/>
              <a:cs typeface="Arial" panose="020B0604020202020204" pitchFamily="34" charset="0"/>
            </a:endParaRPr>
          </a:p>
          <a:p>
            <a:pPr marL="0" indent="0">
              <a:lnSpc>
                <a:spcPct val="150000"/>
              </a:lnSpc>
              <a:buNone/>
            </a:pPr>
            <a:endParaRPr lang="en-US" sz="1600" b="1" dirty="0">
              <a:latin typeface="Arial" panose="020B0604020202020204" pitchFamily="34" charset="0"/>
              <a:cs typeface="Arial" panose="020B0604020202020204" pitchFamily="34" charset="0"/>
            </a:endParaRPr>
          </a:p>
          <a:p>
            <a:pPr marL="0" indent="0">
              <a:buNone/>
            </a:pPr>
            <a:endParaRPr lang="de-DE" sz="1600" b="1"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xmlns="" id="{3B8DD450-1F62-4B67-9C76-215D06A4798C}"/>
              </a:ext>
            </a:extLst>
          </p:cNvPr>
          <p:cNvPicPr>
            <a:picLocks noChangeAspect="1"/>
          </p:cNvPicPr>
          <p:nvPr/>
        </p:nvPicPr>
        <p:blipFill>
          <a:blip r:embed="rId5"/>
          <a:stretch>
            <a:fillRect/>
          </a:stretch>
        </p:blipFill>
        <p:spPr>
          <a:xfrm>
            <a:off x="6746891" y="1393167"/>
            <a:ext cx="1913097" cy="1705152"/>
          </a:xfrm>
          <a:prstGeom prst="rect">
            <a:avLst/>
          </a:prstGeom>
        </p:spPr>
      </p:pic>
    </p:spTree>
    <p:extLst>
      <p:ext uri="{BB962C8B-B14F-4D97-AF65-F5344CB8AC3E}">
        <p14:creationId xmlns:p14="http://schemas.microsoft.com/office/powerpoint/2010/main" val="42680366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bg-BG" dirty="0">
                <a:latin typeface="Arial" panose="020B0604020202020204" pitchFamily="34" charset="0"/>
                <a:cs typeface="Arial" panose="020B0604020202020204" pitchFamily="34" charset="0"/>
              </a:rPr>
              <a:t>Карбонатни </a:t>
            </a:r>
            <a:r>
              <a:rPr lang="bg-BG" dirty="0" smtClean="0">
                <a:latin typeface="Arial" panose="020B0604020202020204" pitchFamily="34" charset="0"/>
                <a:cs typeface="Arial" panose="020B0604020202020204" pitchFamily="34" charset="0"/>
              </a:rPr>
              <a:t>скали</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457200" y="1565695"/>
            <a:ext cx="8229600" cy="4740214"/>
          </a:xfrm>
        </p:spPr>
        <p:txBody>
          <a:bodyPr>
            <a:normAutofit/>
          </a:bodyPr>
          <a:lstStyle/>
          <a:p>
            <a:pPr marL="0" indent="0">
              <a:lnSpc>
                <a:spcPct val="160000"/>
              </a:lnSpc>
              <a:buNone/>
            </a:pPr>
            <a:r>
              <a:rPr lang="bg-BG" sz="1600" b="1" dirty="0">
                <a:latin typeface="Arial" panose="020B0604020202020204" pitchFamily="34" charset="0"/>
                <a:cs typeface="Arial" panose="020B0604020202020204" pitchFamily="34" charset="0"/>
              </a:rPr>
              <a:t>Класификация по </a:t>
            </a:r>
            <a:r>
              <a:rPr lang="bg-BG" sz="1600" b="1" dirty="0" smtClean="0">
                <a:latin typeface="Arial" panose="020B0604020202020204" pitchFamily="34" charset="0"/>
                <a:cs typeface="Arial" panose="020B0604020202020204" pitchFamily="34" charset="0"/>
              </a:rPr>
              <a:t>състав:</a:t>
            </a:r>
            <a:endParaRPr lang="de-DE" sz="1600" dirty="0">
              <a:latin typeface="Arial" panose="020B0604020202020204" pitchFamily="34" charset="0"/>
              <a:cs typeface="Arial" panose="020B0604020202020204" pitchFamily="34" charset="0"/>
            </a:endParaRPr>
          </a:p>
          <a:p>
            <a:pPr marL="0" indent="0">
              <a:buNone/>
            </a:pPr>
            <a:endParaRPr lang="de-DE" sz="1600" dirty="0">
              <a:latin typeface="Arial" panose="020B0604020202020204" pitchFamily="34" charset="0"/>
              <a:cs typeface="Arial" panose="020B0604020202020204" pitchFamily="34" charset="0"/>
            </a:endParaRPr>
          </a:p>
        </p:txBody>
      </p:sp>
      <p:pic>
        <p:nvPicPr>
          <p:cNvPr id="7" name="Grafik 6">
            <a:extLst>
              <a:ext uri="{FF2B5EF4-FFF2-40B4-BE49-F238E27FC236}">
                <a16:creationId xmlns:a16="http://schemas.microsoft.com/office/drawing/2014/main" xmlns="" id="{2D6FA30B-78E5-4ADC-8F0D-5868BB22114A}"/>
              </a:ext>
            </a:extLst>
          </p:cNvPr>
          <p:cNvPicPr>
            <a:picLocks noChangeAspect="1"/>
          </p:cNvPicPr>
          <p:nvPr/>
        </p:nvPicPr>
        <p:blipFill>
          <a:blip r:embed="rId3"/>
          <a:stretch>
            <a:fillRect/>
          </a:stretch>
        </p:blipFill>
        <p:spPr>
          <a:xfrm>
            <a:off x="529389" y="2142265"/>
            <a:ext cx="8085221" cy="3878390"/>
          </a:xfrm>
          <a:prstGeom prst="rect">
            <a:avLst/>
          </a:prstGeom>
        </p:spPr>
      </p:pic>
    </p:spTree>
    <p:extLst>
      <p:ext uri="{BB962C8B-B14F-4D97-AF65-F5344CB8AC3E}">
        <p14:creationId xmlns:p14="http://schemas.microsoft.com/office/powerpoint/2010/main" val="11748812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bg-BG" dirty="0">
                <a:latin typeface="Arial" panose="020B0604020202020204" pitchFamily="34" charset="0"/>
                <a:cs typeface="Arial" panose="020B0604020202020204" pitchFamily="34" charset="0"/>
              </a:rPr>
              <a:t>Геоложки основи - утаени </a:t>
            </a:r>
            <a:r>
              <a:rPr lang="bg-BG" dirty="0" smtClean="0">
                <a:latin typeface="Arial" panose="020B0604020202020204" pitchFamily="34" charset="0"/>
                <a:cs typeface="Arial" panose="020B0604020202020204" pitchFamily="34" charset="0"/>
              </a:rPr>
              <a:t>скали</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155275" y="1410418"/>
            <a:ext cx="8531525" cy="4904117"/>
          </a:xfrm>
        </p:spPr>
        <p:txBody>
          <a:bodyPr>
            <a:noAutofit/>
          </a:bodyPr>
          <a:lstStyle/>
          <a:p>
            <a:pPr marL="0" indent="0">
              <a:lnSpc>
                <a:spcPct val="150000"/>
              </a:lnSpc>
              <a:buNone/>
            </a:pPr>
            <a:r>
              <a:rPr lang="ru-RU" sz="1600" b="1" dirty="0" smtClean="0">
                <a:latin typeface="Arial" panose="020B0604020202020204" pitchFamily="34" charset="0"/>
                <a:cs typeface="Arial" panose="020B0604020202020204" pitchFamily="34" charset="0"/>
              </a:rPr>
              <a:t>Изпарения</a:t>
            </a:r>
            <a:endParaRPr lang="ru-RU" sz="1600" b="1"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Солените скали са химически утайки, състоящи се предимно от един или повече лесно разтворими солни минерали, като: хлориди, сулфати и карбонати на алкали и алкалозем, които кристализират от изпаряващи се водни разтвори. Те се срещат във всички области на или в близост до повърхността, където изпаряват разтворите за атмосферни влияния.</a:t>
            </a:r>
          </a:p>
          <a:p>
            <a:pPr marL="0" indent="0">
              <a:lnSpc>
                <a:spcPct val="150000"/>
              </a:lnSpc>
              <a:buNone/>
            </a:pPr>
            <a:r>
              <a:rPr lang="ru-RU" sz="1600" dirty="0">
                <a:latin typeface="Arial" panose="020B0604020202020204" pitchFamily="34" charset="0"/>
                <a:cs typeface="Arial" panose="020B0604020202020204" pitchFamily="34" charset="0"/>
              </a:rPr>
              <a:t>Те са класифицирани по техния </a:t>
            </a:r>
            <a:r>
              <a:rPr lang="ru-RU" sz="1600" dirty="0" smtClean="0">
                <a:latin typeface="Arial" panose="020B0604020202020204" pitchFamily="34" charset="0"/>
                <a:cs typeface="Arial" panose="020B0604020202020204" pitchFamily="34" charset="0"/>
              </a:rPr>
              <a:t>състав:</a:t>
            </a:r>
            <a:endParaRPr lang="en-US" sz="1600" dirty="0">
              <a:latin typeface="Arial"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xmlns="" id="{C628CB6B-4B52-42F4-B297-448B4AACEEFE}"/>
              </a:ext>
            </a:extLst>
          </p:cNvPr>
          <p:cNvSpPr txBox="1"/>
          <p:nvPr/>
        </p:nvSpPr>
        <p:spPr>
          <a:xfrm>
            <a:off x="151968" y="4223085"/>
            <a:ext cx="1959704" cy="338554"/>
          </a:xfrm>
          <a:prstGeom prst="rect">
            <a:avLst/>
          </a:prstGeom>
          <a:noFill/>
        </p:spPr>
        <p:txBody>
          <a:bodyPr wrap="none" rtlCol="0">
            <a:spAutoFit/>
          </a:bodyPr>
          <a:lstStyle/>
          <a:p>
            <a:r>
              <a:rPr lang="bg-BG" sz="1600" b="1" dirty="0">
                <a:latin typeface="Arial" panose="020B0604020202020204" pitchFamily="34" charset="0"/>
                <a:cs typeface="Arial" panose="020B0604020202020204" pitchFamily="34" charset="0"/>
              </a:rPr>
              <a:t>Морски </a:t>
            </a:r>
            <a:r>
              <a:rPr lang="bg-BG" sz="1600" b="1" dirty="0" smtClean="0">
                <a:latin typeface="Arial" panose="020B0604020202020204" pitchFamily="34" charset="0"/>
                <a:cs typeface="Arial" panose="020B0604020202020204" pitchFamily="34" charset="0"/>
              </a:rPr>
              <a:t>евапорит</a:t>
            </a:r>
            <a:endParaRPr lang="de-DE" sz="1600" b="1" dirty="0">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xmlns="" id="{66298AC7-2DAE-4F40-BFBF-ACCF43972F4F}"/>
              </a:ext>
            </a:extLst>
          </p:cNvPr>
          <p:cNvSpPr txBox="1"/>
          <p:nvPr/>
        </p:nvSpPr>
        <p:spPr>
          <a:xfrm>
            <a:off x="4500114" y="4174942"/>
            <a:ext cx="2256772" cy="338554"/>
          </a:xfrm>
          <a:prstGeom prst="rect">
            <a:avLst/>
          </a:prstGeom>
          <a:noFill/>
        </p:spPr>
        <p:txBody>
          <a:bodyPr wrap="none" rtlCol="0">
            <a:spAutoFit/>
          </a:bodyPr>
          <a:lstStyle/>
          <a:p>
            <a:r>
              <a:rPr lang="bg-BG" sz="1600" b="1" dirty="0" smtClean="0">
                <a:latin typeface="Arial" panose="020B0604020202020204" pitchFamily="34" charset="0"/>
                <a:cs typeface="Arial" panose="020B0604020202020204" pitchFamily="34" charset="0"/>
              </a:rPr>
              <a:t>Не морски евапорит</a:t>
            </a:r>
            <a:endParaRPr lang="de-DE" sz="1600" b="1" dirty="0">
              <a:latin typeface="Arial" panose="020B0604020202020204" pitchFamily="34" charset="0"/>
              <a:cs typeface="Arial" panose="020B0604020202020204" pitchFamily="34" charset="0"/>
            </a:endParaRPr>
          </a:p>
        </p:txBody>
      </p:sp>
      <p:graphicFrame>
        <p:nvGraphicFramePr>
          <p:cNvPr id="9" name="Tabelle 8">
            <a:extLst>
              <a:ext uri="{FF2B5EF4-FFF2-40B4-BE49-F238E27FC236}">
                <a16:creationId xmlns:a16="http://schemas.microsoft.com/office/drawing/2014/main" xmlns="" id="{2AE9FCC2-1128-4C97-8848-3DA5D109178B}"/>
              </a:ext>
            </a:extLst>
          </p:cNvPr>
          <p:cNvGraphicFramePr>
            <a:graphicFrameLocks noGrp="1"/>
          </p:cNvGraphicFramePr>
          <p:nvPr>
            <p:extLst>
              <p:ext uri="{D42A27DB-BD31-4B8C-83A1-F6EECF244321}">
                <p14:modId xmlns:p14="http://schemas.microsoft.com/office/powerpoint/2010/main" val="3525696011"/>
              </p:ext>
            </p:extLst>
          </p:nvPr>
        </p:nvGraphicFramePr>
        <p:xfrm>
          <a:off x="155275" y="4584943"/>
          <a:ext cx="4103904" cy="1737360"/>
        </p:xfrm>
        <a:graphic>
          <a:graphicData uri="http://schemas.openxmlformats.org/drawingml/2006/table">
            <a:tbl>
              <a:tblPr firstRow="1" bandRow="1">
                <a:tableStyleId>{5940675A-B579-460E-94D1-54222C63F5DA}</a:tableStyleId>
              </a:tblPr>
              <a:tblGrid>
                <a:gridCol w="1252420">
                  <a:extLst>
                    <a:ext uri="{9D8B030D-6E8A-4147-A177-3AD203B41FA5}">
                      <a16:colId xmlns:a16="http://schemas.microsoft.com/office/drawing/2014/main" xmlns="" val="823358270"/>
                    </a:ext>
                  </a:extLst>
                </a:gridCol>
                <a:gridCol w="1299410">
                  <a:extLst>
                    <a:ext uri="{9D8B030D-6E8A-4147-A177-3AD203B41FA5}">
                      <a16:colId xmlns:a16="http://schemas.microsoft.com/office/drawing/2014/main" xmlns="" val="1102348948"/>
                    </a:ext>
                  </a:extLst>
                </a:gridCol>
                <a:gridCol w="1552074">
                  <a:extLst>
                    <a:ext uri="{9D8B030D-6E8A-4147-A177-3AD203B41FA5}">
                      <a16:colId xmlns:a16="http://schemas.microsoft.com/office/drawing/2014/main" xmlns="" val="2987884624"/>
                    </a:ext>
                  </a:extLst>
                </a:gridCol>
              </a:tblGrid>
              <a:tr h="370840">
                <a:tc>
                  <a:txBody>
                    <a:bodyPr/>
                    <a:lstStyle/>
                    <a:p>
                      <a:r>
                        <a:rPr lang="bg-BG" sz="1600" dirty="0" smtClean="0">
                          <a:latin typeface="Arial" panose="020B0604020202020204" pitchFamily="34" charset="0"/>
                          <a:cs typeface="Arial" panose="020B0604020202020204" pitchFamily="34" charset="0"/>
                        </a:rPr>
                        <a:t>Карбонати</a:t>
                      </a:r>
                      <a:endParaRPr lang="de-DE" sz="1600" dirty="0">
                        <a:latin typeface="Arial" panose="020B0604020202020204" pitchFamily="34" charset="0"/>
                        <a:cs typeface="Arial" panose="020B0604020202020204" pitchFamily="34" charset="0"/>
                      </a:endParaRPr>
                    </a:p>
                  </a:txBody>
                  <a:tcPr/>
                </a:tc>
                <a:tc>
                  <a:txBody>
                    <a:bodyPr/>
                    <a:lstStyle/>
                    <a:p>
                      <a:r>
                        <a:rPr lang="bg-BG" sz="1600" dirty="0" smtClean="0">
                          <a:latin typeface="Arial" panose="020B0604020202020204" pitchFamily="34" charset="0"/>
                          <a:cs typeface="Arial" panose="020B0604020202020204" pitchFamily="34" charset="0"/>
                        </a:rPr>
                        <a:t>Варовик</a:t>
                      </a:r>
                    </a:p>
                    <a:p>
                      <a:r>
                        <a:rPr lang="bg-BG" sz="1600" dirty="0" smtClean="0">
                          <a:latin typeface="Arial" panose="020B0604020202020204" pitchFamily="34" charset="0"/>
                          <a:cs typeface="Arial" panose="020B0604020202020204" pitchFamily="34" charset="0"/>
                        </a:rPr>
                        <a:t>Доломит</a:t>
                      </a:r>
                      <a:endParaRPr lang="de-DE" sz="1600" dirty="0">
                        <a:latin typeface="Arial" panose="020B0604020202020204" pitchFamily="34" charset="0"/>
                        <a:cs typeface="Arial" panose="020B0604020202020204" pitchFamily="34" charset="0"/>
                      </a:endParaRPr>
                    </a:p>
                  </a:txBody>
                  <a:tcPr/>
                </a:tc>
                <a:tc>
                  <a:txBody>
                    <a:bodyPr/>
                    <a:lstStyle/>
                    <a:p>
                      <a:r>
                        <a:rPr lang="de-DE" sz="1600" dirty="0">
                          <a:latin typeface="Arial" panose="020B0604020202020204" pitchFamily="34" charset="0"/>
                          <a:cs typeface="Arial" panose="020B0604020202020204" pitchFamily="34" charset="0"/>
                        </a:rPr>
                        <a:t>CaCO</a:t>
                      </a:r>
                      <a:r>
                        <a:rPr lang="de-DE" sz="1600" baseline="-25000" dirty="0">
                          <a:latin typeface="Arial" panose="020B0604020202020204" pitchFamily="34" charset="0"/>
                          <a:cs typeface="Arial" panose="020B0604020202020204" pitchFamily="34" charset="0"/>
                        </a:rPr>
                        <a:t>3</a:t>
                      </a:r>
                    </a:p>
                    <a:p>
                      <a:r>
                        <a:rPr lang="de-DE" sz="1600" baseline="0" dirty="0" err="1">
                          <a:latin typeface="Arial" panose="020B0604020202020204" pitchFamily="34" charset="0"/>
                          <a:cs typeface="Arial" panose="020B0604020202020204" pitchFamily="34" charset="0"/>
                        </a:rPr>
                        <a:t>CaMg</a:t>
                      </a:r>
                      <a:r>
                        <a:rPr lang="de-DE" sz="1600" baseline="0" dirty="0">
                          <a:latin typeface="Arial" panose="020B0604020202020204" pitchFamily="34" charset="0"/>
                          <a:cs typeface="Arial" panose="020B0604020202020204" pitchFamily="34" charset="0"/>
                        </a:rPr>
                        <a:t>(CO</a:t>
                      </a:r>
                      <a:r>
                        <a:rPr lang="de-DE" sz="1600" baseline="-25000" dirty="0">
                          <a:latin typeface="Arial" panose="020B0604020202020204" pitchFamily="34" charset="0"/>
                          <a:cs typeface="Arial" panose="020B0604020202020204" pitchFamily="34" charset="0"/>
                        </a:rPr>
                        <a:t>3</a:t>
                      </a:r>
                      <a:r>
                        <a:rPr lang="de-DE" sz="1600" baseline="0" dirty="0">
                          <a:latin typeface="Arial" panose="020B0604020202020204" pitchFamily="34" charset="0"/>
                          <a:cs typeface="Arial" panose="020B0604020202020204" pitchFamily="34" charset="0"/>
                        </a:rPr>
                        <a:t>)</a:t>
                      </a:r>
                      <a:r>
                        <a:rPr lang="de-DE" sz="1600" baseline="-25000" dirty="0">
                          <a:latin typeface="Arial" panose="020B0604020202020204" pitchFamily="34" charset="0"/>
                          <a:cs typeface="Arial" panose="020B0604020202020204" pitchFamily="34" charset="0"/>
                        </a:rPr>
                        <a:t>2</a:t>
                      </a:r>
                      <a:endParaRPr lang="de-DE" sz="1600" baseline="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2095348563"/>
                  </a:ext>
                </a:extLst>
              </a:tr>
              <a:tr h="370840">
                <a:tc>
                  <a:txBody>
                    <a:bodyPr/>
                    <a:lstStyle/>
                    <a:p>
                      <a:r>
                        <a:rPr lang="bg-BG" sz="1600" dirty="0" smtClean="0">
                          <a:latin typeface="Arial" panose="020B0604020202020204" pitchFamily="34" charset="0"/>
                          <a:cs typeface="Arial" panose="020B0604020202020204" pitchFamily="34" charset="0"/>
                        </a:rPr>
                        <a:t>Сулфати</a:t>
                      </a:r>
                      <a:endParaRPr lang="de-DE" sz="1600" dirty="0">
                        <a:latin typeface="Arial" panose="020B0604020202020204" pitchFamily="34" charset="0"/>
                        <a:cs typeface="Arial" panose="020B0604020202020204" pitchFamily="34" charset="0"/>
                      </a:endParaRPr>
                    </a:p>
                  </a:txBody>
                  <a:tcPr/>
                </a:tc>
                <a:tc>
                  <a:txBody>
                    <a:bodyPr/>
                    <a:lstStyle/>
                    <a:p>
                      <a:r>
                        <a:rPr lang="bg-BG" sz="1600" dirty="0" smtClean="0">
                          <a:latin typeface="Arial" panose="020B0604020202020204" pitchFamily="34" charset="0"/>
                          <a:cs typeface="Arial" panose="020B0604020202020204" pitchFamily="34" charset="0"/>
                        </a:rPr>
                        <a:t>Гипс</a:t>
                      </a:r>
                    </a:p>
                    <a:p>
                      <a:r>
                        <a:rPr lang="bg-BG" sz="1600" dirty="0" smtClean="0">
                          <a:latin typeface="Arial" panose="020B0604020202020204" pitchFamily="34" charset="0"/>
                          <a:cs typeface="Arial" panose="020B0604020202020204" pitchFamily="34" charset="0"/>
                        </a:rPr>
                        <a:t>Анхидрит</a:t>
                      </a:r>
                      <a:endParaRPr lang="de-DE" sz="1600" dirty="0">
                        <a:latin typeface="Arial" panose="020B0604020202020204" pitchFamily="34" charset="0"/>
                        <a:cs typeface="Arial" panose="020B0604020202020204" pitchFamily="34" charset="0"/>
                      </a:endParaRPr>
                    </a:p>
                  </a:txBody>
                  <a:tcPr/>
                </a:tc>
                <a:tc>
                  <a:txBody>
                    <a:bodyPr/>
                    <a:lstStyle/>
                    <a:p>
                      <a:r>
                        <a:rPr lang="de-DE" sz="1600" dirty="0">
                          <a:latin typeface="Arial" panose="020B0604020202020204" pitchFamily="34" charset="0"/>
                          <a:cs typeface="Arial" panose="020B0604020202020204" pitchFamily="34" charset="0"/>
                        </a:rPr>
                        <a:t>CaSO</a:t>
                      </a:r>
                      <a:r>
                        <a:rPr lang="de-DE" sz="1600" baseline="-25000" dirty="0">
                          <a:latin typeface="Arial" panose="020B0604020202020204" pitchFamily="34" charset="0"/>
                          <a:cs typeface="Arial" panose="020B0604020202020204" pitchFamily="34" charset="0"/>
                        </a:rPr>
                        <a:t>4</a:t>
                      </a:r>
                      <a:r>
                        <a:rPr lang="de-DE" sz="1600" baseline="0" dirty="0">
                          <a:latin typeface="Arial" panose="020B0604020202020204" pitchFamily="34" charset="0"/>
                          <a:cs typeface="Arial" panose="020B0604020202020204" pitchFamily="34" charset="0"/>
                        </a:rPr>
                        <a:t>*2H</a:t>
                      </a:r>
                      <a:r>
                        <a:rPr lang="de-DE" sz="1600" baseline="-25000" dirty="0">
                          <a:latin typeface="Arial" panose="020B0604020202020204" pitchFamily="34" charset="0"/>
                          <a:cs typeface="Arial" panose="020B0604020202020204" pitchFamily="34" charset="0"/>
                        </a:rPr>
                        <a:t>2</a:t>
                      </a:r>
                      <a:r>
                        <a:rPr lang="de-DE" sz="1600" baseline="0" dirty="0">
                          <a:latin typeface="Arial" panose="020B0604020202020204" pitchFamily="34" charset="0"/>
                          <a:cs typeface="Arial" panose="020B0604020202020204" pitchFamily="34" charset="0"/>
                        </a:rPr>
                        <a:t>O</a:t>
                      </a:r>
                    </a:p>
                    <a:p>
                      <a:r>
                        <a:rPr lang="de-DE" sz="1600" baseline="0" dirty="0">
                          <a:latin typeface="Arial" panose="020B0604020202020204" pitchFamily="34" charset="0"/>
                          <a:cs typeface="Arial" panose="020B0604020202020204" pitchFamily="34" charset="0"/>
                        </a:rPr>
                        <a:t>CaSO</a:t>
                      </a:r>
                      <a:r>
                        <a:rPr lang="de-DE" sz="1600" baseline="-25000" dirty="0">
                          <a:latin typeface="Arial" panose="020B0604020202020204" pitchFamily="34" charset="0"/>
                          <a:cs typeface="Arial" panose="020B0604020202020204" pitchFamily="34" charset="0"/>
                        </a:rPr>
                        <a:t>4</a:t>
                      </a:r>
                      <a:endParaRPr lang="de-DE"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2256830489"/>
                  </a:ext>
                </a:extLst>
              </a:tr>
              <a:tr h="370840">
                <a:tc>
                  <a:txBody>
                    <a:bodyPr/>
                    <a:lstStyle/>
                    <a:p>
                      <a:r>
                        <a:rPr lang="bg-BG" sz="1600" dirty="0" smtClean="0">
                          <a:latin typeface="Arial" panose="020B0604020202020204" pitchFamily="34" charset="0"/>
                          <a:cs typeface="Arial" panose="020B0604020202020204" pitchFamily="34" charset="0"/>
                        </a:rPr>
                        <a:t>Хлориди</a:t>
                      </a:r>
                      <a:endParaRPr lang="de-DE" sz="1600" dirty="0">
                        <a:latin typeface="Arial" panose="020B0604020202020204" pitchFamily="34" charset="0"/>
                        <a:cs typeface="Arial" panose="020B0604020202020204" pitchFamily="34" charset="0"/>
                      </a:endParaRPr>
                    </a:p>
                  </a:txBody>
                  <a:tcPr/>
                </a:tc>
                <a:tc>
                  <a:txBody>
                    <a:bodyPr/>
                    <a:lstStyle/>
                    <a:p>
                      <a:r>
                        <a:rPr lang="bg-BG" sz="1600" dirty="0" smtClean="0">
                          <a:latin typeface="Arial" panose="020B0604020202020204" pitchFamily="34" charset="0"/>
                          <a:cs typeface="Arial" panose="020B0604020202020204" pitchFamily="34" charset="0"/>
                        </a:rPr>
                        <a:t>Халите</a:t>
                      </a:r>
                    </a:p>
                    <a:p>
                      <a:r>
                        <a:rPr lang="de-DE" sz="1600" dirty="0" smtClean="0">
                          <a:latin typeface="Arial" panose="020B0604020202020204" pitchFamily="34" charset="0"/>
                          <a:cs typeface="Arial" panose="020B0604020202020204" pitchFamily="34" charset="0"/>
                        </a:rPr>
                        <a:t>Sylvin</a:t>
                      </a:r>
                      <a:endParaRPr lang="de-DE" sz="1600" dirty="0">
                        <a:latin typeface="Arial" panose="020B0604020202020204" pitchFamily="34" charset="0"/>
                        <a:cs typeface="Arial" panose="020B0604020202020204" pitchFamily="34" charset="0"/>
                      </a:endParaRPr>
                    </a:p>
                  </a:txBody>
                  <a:tcPr/>
                </a:tc>
                <a:tc>
                  <a:txBody>
                    <a:bodyPr/>
                    <a:lstStyle/>
                    <a:p>
                      <a:r>
                        <a:rPr lang="de-DE" sz="1600" dirty="0">
                          <a:latin typeface="Arial" panose="020B0604020202020204" pitchFamily="34" charset="0"/>
                          <a:cs typeface="Arial" panose="020B0604020202020204" pitchFamily="34" charset="0"/>
                        </a:rPr>
                        <a:t>NaCl</a:t>
                      </a:r>
                    </a:p>
                    <a:p>
                      <a:r>
                        <a:rPr lang="de-DE" sz="1600" dirty="0" err="1">
                          <a:latin typeface="Arial" panose="020B0604020202020204" pitchFamily="34" charset="0"/>
                          <a:cs typeface="Arial" panose="020B0604020202020204" pitchFamily="34" charset="0"/>
                        </a:rPr>
                        <a:t>KCl</a:t>
                      </a:r>
                      <a:endParaRPr lang="de-DE"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32646020"/>
                  </a:ext>
                </a:extLst>
              </a:tr>
            </a:tbl>
          </a:graphicData>
        </a:graphic>
      </p:graphicFrame>
      <p:graphicFrame>
        <p:nvGraphicFramePr>
          <p:cNvPr id="10" name="Tabelle 9">
            <a:extLst>
              <a:ext uri="{FF2B5EF4-FFF2-40B4-BE49-F238E27FC236}">
                <a16:creationId xmlns:a16="http://schemas.microsoft.com/office/drawing/2014/main" xmlns="" id="{F46CBA69-8AA8-4327-B5E7-ED9B50E0C99A}"/>
              </a:ext>
            </a:extLst>
          </p:cNvPr>
          <p:cNvGraphicFramePr>
            <a:graphicFrameLocks noGrp="1"/>
          </p:cNvGraphicFramePr>
          <p:nvPr>
            <p:extLst>
              <p:ext uri="{D42A27DB-BD31-4B8C-83A1-F6EECF244321}">
                <p14:modId xmlns:p14="http://schemas.microsoft.com/office/powerpoint/2010/main" val="3678577337"/>
              </p:ext>
            </p:extLst>
          </p:nvPr>
        </p:nvGraphicFramePr>
        <p:xfrm>
          <a:off x="4500114" y="4561639"/>
          <a:ext cx="4186686" cy="1948593"/>
        </p:xfrm>
        <a:graphic>
          <a:graphicData uri="http://schemas.openxmlformats.org/drawingml/2006/table">
            <a:tbl>
              <a:tblPr firstRow="1" bandRow="1">
                <a:tableStyleId>{5940675A-B579-460E-94D1-54222C63F5DA}</a:tableStyleId>
              </a:tblPr>
              <a:tblGrid>
                <a:gridCol w="1736784">
                  <a:extLst>
                    <a:ext uri="{9D8B030D-6E8A-4147-A177-3AD203B41FA5}">
                      <a16:colId xmlns:a16="http://schemas.microsoft.com/office/drawing/2014/main" xmlns="" val="3284390074"/>
                    </a:ext>
                  </a:extLst>
                </a:gridCol>
                <a:gridCol w="1104806">
                  <a:extLst>
                    <a:ext uri="{9D8B030D-6E8A-4147-A177-3AD203B41FA5}">
                      <a16:colId xmlns:a16="http://schemas.microsoft.com/office/drawing/2014/main" xmlns="" val="2162959498"/>
                    </a:ext>
                  </a:extLst>
                </a:gridCol>
                <a:gridCol w="1345096">
                  <a:extLst>
                    <a:ext uri="{9D8B030D-6E8A-4147-A177-3AD203B41FA5}">
                      <a16:colId xmlns:a16="http://schemas.microsoft.com/office/drawing/2014/main" xmlns="" val="3971311157"/>
                    </a:ext>
                  </a:extLst>
                </a:gridCol>
              </a:tblGrid>
              <a:tr h="593297">
                <a:tc>
                  <a:txBody>
                    <a:bodyPr/>
                    <a:lstStyle/>
                    <a:p>
                      <a:r>
                        <a:rPr lang="bg-BG" sz="1600" dirty="0" smtClean="0">
                          <a:latin typeface="Arial" panose="020B0604020202020204" pitchFamily="34" charset="0"/>
                          <a:cs typeface="Arial" panose="020B0604020202020204" pitchFamily="34" charset="0"/>
                        </a:rPr>
                        <a:t>Карбонати</a:t>
                      </a:r>
                      <a:endParaRPr lang="de-DE" sz="1600" dirty="0">
                        <a:latin typeface="Arial" panose="020B0604020202020204" pitchFamily="34" charset="0"/>
                        <a:cs typeface="Arial" panose="020B0604020202020204" pitchFamily="34" charset="0"/>
                      </a:endParaRPr>
                    </a:p>
                  </a:txBody>
                  <a:tcPr/>
                </a:tc>
                <a:tc>
                  <a:txBody>
                    <a:bodyPr/>
                    <a:lstStyle/>
                    <a:p>
                      <a:r>
                        <a:rPr lang="bg-BG" sz="1600" dirty="0" smtClean="0">
                          <a:latin typeface="Arial" panose="020B0604020202020204" pitchFamily="34" charset="0"/>
                          <a:cs typeface="Arial" panose="020B0604020202020204" pitchFamily="34" charset="0"/>
                        </a:rPr>
                        <a:t>Натрити</a:t>
                      </a:r>
                      <a:endParaRPr lang="de-DE" sz="1600" dirty="0">
                        <a:latin typeface="Arial" panose="020B0604020202020204" pitchFamily="34" charset="0"/>
                        <a:cs typeface="Arial" panose="020B0604020202020204" pitchFamily="34" charset="0"/>
                      </a:endParaRPr>
                    </a:p>
                  </a:txBody>
                  <a:tcPr/>
                </a:tc>
                <a:tc>
                  <a:txBody>
                    <a:bodyPr/>
                    <a:lstStyle/>
                    <a:p>
                      <a:r>
                        <a:rPr lang="de-DE" sz="1600" baseline="0" dirty="0">
                          <a:latin typeface="Arial" panose="020B0604020202020204" pitchFamily="34" charset="0"/>
                          <a:cs typeface="Arial" panose="020B0604020202020204" pitchFamily="34" charset="0"/>
                        </a:rPr>
                        <a:t>Na</a:t>
                      </a:r>
                      <a:r>
                        <a:rPr lang="de-DE" sz="1600" baseline="-25000" dirty="0">
                          <a:latin typeface="Arial" panose="020B0604020202020204" pitchFamily="34" charset="0"/>
                          <a:cs typeface="Arial" panose="020B0604020202020204" pitchFamily="34" charset="0"/>
                        </a:rPr>
                        <a:t>2</a:t>
                      </a:r>
                      <a:r>
                        <a:rPr lang="de-DE" sz="1600" baseline="0" dirty="0">
                          <a:latin typeface="Arial" panose="020B0604020202020204" pitchFamily="34" charset="0"/>
                          <a:cs typeface="Arial" panose="020B0604020202020204" pitchFamily="34" charset="0"/>
                        </a:rPr>
                        <a:t>[CO</a:t>
                      </a:r>
                      <a:r>
                        <a:rPr lang="de-DE" sz="1600" baseline="-25000" dirty="0">
                          <a:latin typeface="Arial" panose="020B0604020202020204" pitchFamily="34" charset="0"/>
                          <a:cs typeface="Arial" panose="020B0604020202020204" pitchFamily="34" charset="0"/>
                        </a:rPr>
                        <a:t>3</a:t>
                      </a:r>
                      <a:r>
                        <a:rPr lang="de-DE" sz="1600" baseline="0" dirty="0">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xmlns="" val="2629259241"/>
                  </a:ext>
                </a:extLst>
              </a:tr>
              <a:tr h="546345">
                <a:tc>
                  <a:txBody>
                    <a:bodyPr/>
                    <a:lstStyle/>
                    <a:p>
                      <a:r>
                        <a:rPr lang="bg-BG" sz="1600" dirty="0" smtClean="0">
                          <a:latin typeface="Arial" panose="020B0604020202020204" pitchFamily="34" charset="0"/>
                          <a:cs typeface="Arial" panose="020B0604020202020204" pitchFamily="34" charset="0"/>
                        </a:rPr>
                        <a:t>Сулфати</a:t>
                      </a:r>
                    </a:p>
                    <a:p>
                      <a:endParaRPr lang="de-DE" sz="1600" dirty="0">
                        <a:latin typeface="Arial" panose="020B0604020202020204" pitchFamily="34" charset="0"/>
                        <a:cs typeface="Arial" panose="020B0604020202020204" pitchFamily="34" charset="0"/>
                      </a:endParaRPr>
                    </a:p>
                  </a:txBody>
                  <a:tcPr/>
                </a:tc>
                <a:tc>
                  <a:txBody>
                    <a:bodyPr/>
                    <a:lstStyle/>
                    <a:p>
                      <a:r>
                        <a:rPr lang="bg-BG" sz="1600" dirty="0" smtClean="0">
                          <a:latin typeface="Arial" panose="020B0604020202020204" pitchFamily="34" charset="0"/>
                          <a:cs typeface="Arial" panose="020B0604020202020204" pitchFamily="34" charset="0"/>
                        </a:rPr>
                        <a:t>Гипс</a:t>
                      </a:r>
                    </a:p>
                    <a:p>
                      <a:r>
                        <a:rPr lang="bg-BG" sz="1600" dirty="0" smtClean="0">
                          <a:latin typeface="Arial" panose="020B0604020202020204" pitchFamily="34" charset="0"/>
                          <a:cs typeface="Arial" panose="020B0604020202020204" pitchFamily="34" charset="0"/>
                        </a:rPr>
                        <a:t>Анхидрит</a:t>
                      </a:r>
                      <a:endParaRPr lang="bg-BG" sz="1600" dirty="0">
                        <a:latin typeface="Arial" panose="020B0604020202020204" pitchFamily="34" charset="0"/>
                        <a:cs typeface="Arial" panose="020B0604020202020204" pitchFamily="34" charset="0"/>
                      </a:endParaRPr>
                    </a:p>
                  </a:txBody>
                  <a:tcPr/>
                </a:tc>
                <a:tc>
                  <a:txBody>
                    <a:bodyPr/>
                    <a:lstStyle/>
                    <a:p>
                      <a:r>
                        <a:rPr lang="de-DE" sz="1600" dirty="0">
                          <a:latin typeface="Arial" panose="020B0604020202020204" pitchFamily="34" charset="0"/>
                          <a:cs typeface="Arial" panose="020B0604020202020204" pitchFamily="34" charset="0"/>
                        </a:rPr>
                        <a:t>CaSO</a:t>
                      </a:r>
                      <a:r>
                        <a:rPr lang="de-DE" sz="1600" baseline="-25000" dirty="0">
                          <a:latin typeface="Arial" panose="020B0604020202020204" pitchFamily="34" charset="0"/>
                          <a:cs typeface="Arial" panose="020B0604020202020204" pitchFamily="34" charset="0"/>
                        </a:rPr>
                        <a:t>4</a:t>
                      </a:r>
                      <a:r>
                        <a:rPr lang="de-DE" sz="1600" baseline="0" dirty="0">
                          <a:latin typeface="Arial" panose="020B0604020202020204" pitchFamily="34" charset="0"/>
                          <a:cs typeface="Arial" panose="020B0604020202020204" pitchFamily="34" charset="0"/>
                        </a:rPr>
                        <a:t>*2H</a:t>
                      </a:r>
                      <a:r>
                        <a:rPr lang="de-DE" sz="1600" baseline="-25000" dirty="0">
                          <a:latin typeface="Arial" panose="020B0604020202020204" pitchFamily="34" charset="0"/>
                          <a:cs typeface="Arial" panose="020B0604020202020204" pitchFamily="34" charset="0"/>
                        </a:rPr>
                        <a:t>2</a:t>
                      </a:r>
                      <a:r>
                        <a:rPr lang="de-DE" sz="1600" baseline="0" dirty="0">
                          <a:latin typeface="Arial" panose="020B0604020202020204" pitchFamily="34" charset="0"/>
                          <a:cs typeface="Arial" panose="020B0604020202020204" pitchFamily="34" charset="0"/>
                        </a:rPr>
                        <a:t>O</a:t>
                      </a:r>
                    </a:p>
                    <a:p>
                      <a:r>
                        <a:rPr lang="de-DE" sz="1600" baseline="0" dirty="0">
                          <a:latin typeface="Arial" panose="020B0604020202020204" pitchFamily="34" charset="0"/>
                          <a:cs typeface="Arial" panose="020B0604020202020204" pitchFamily="34" charset="0"/>
                        </a:rPr>
                        <a:t>CaSO</a:t>
                      </a:r>
                      <a:r>
                        <a:rPr lang="de-DE" sz="1600" baseline="-25000" dirty="0">
                          <a:latin typeface="Arial" panose="020B0604020202020204" pitchFamily="34" charset="0"/>
                          <a:cs typeface="Arial" panose="020B0604020202020204" pitchFamily="34" charset="0"/>
                        </a:rPr>
                        <a:t>4</a:t>
                      </a:r>
                      <a:endParaRPr lang="de-DE"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25512702"/>
                  </a:ext>
                </a:extLst>
              </a:tr>
              <a:tr h="532336">
                <a:tc>
                  <a:txBody>
                    <a:bodyPr/>
                    <a:lstStyle/>
                    <a:p>
                      <a:r>
                        <a:rPr lang="bg-BG" sz="1600" dirty="0" smtClean="0">
                          <a:latin typeface="Arial" panose="020B0604020202020204" pitchFamily="34" charset="0"/>
                          <a:cs typeface="Arial" panose="020B0604020202020204" pitchFamily="34" charset="0"/>
                        </a:rPr>
                        <a:t>Хлориди</a:t>
                      </a:r>
                      <a:endParaRPr lang="de-DE" sz="1600" dirty="0">
                        <a:latin typeface="Arial" panose="020B0604020202020204" pitchFamily="34" charset="0"/>
                        <a:cs typeface="Arial" panose="020B0604020202020204" pitchFamily="34" charset="0"/>
                      </a:endParaRPr>
                    </a:p>
                  </a:txBody>
                  <a:tcPr/>
                </a:tc>
                <a:tc>
                  <a:txBody>
                    <a:bodyPr/>
                    <a:lstStyle/>
                    <a:p>
                      <a:r>
                        <a:rPr lang="bg-BG" sz="1600" dirty="0" smtClean="0">
                          <a:latin typeface="Arial" panose="020B0604020202020204" pitchFamily="34" charset="0"/>
                          <a:cs typeface="Arial" panose="020B0604020202020204" pitchFamily="34" charset="0"/>
                        </a:rPr>
                        <a:t>Халите</a:t>
                      </a:r>
                      <a:endParaRPr lang="de-DE" sz="1600" dirty="0">
                        <a:latin typeface="Arial" panose="020B0604020202020204" pitchFamily="34" charset="0"/>
                        <a:cs typeface="Arial" panose="020B0604020202020204" pitchFamily="34" charset="0"/>
                      </a:endParaRPr>
                    </a:p>
                  </a:txBody>
                  <a:tcPr/>
                </a:tc>
                <a:tc>
                  <a:txBody>
                    <a:bodyPr/>
                    <a:lstStyle/>
                    <a:p>
                      <a:r>
                        <a:rPr lang="de-DE" sz="1600" dirty="0">
                          <a:latin typeface="Arial" panose="020B0604020202020204" pitchFamily="34" charset="0"/>
                          <a:cs typeface="Arial" panose="020B0604020202020204" pitchFamily="34" charset="0"/>
                        </a:rPr>
                        <a:t>NaCl</a:t>
                      </a:r>
                    </a:p>
                  </a:txBody>
                  <a:tcPr/>
                </a:tc>
                <a:extLst>
                  <a:ext uri="{0D108BD9-81ED-4DB2-BD59-A6C34878D82A}">
                    <a16:rowId xmlns:a16="http://schemas.microsoft.com/office/drawing/2014/main" xmlns="" val="125146395"/>
                  </a:ext>
                </a:extLst>
              </a:tr>
            </a:tbl>
          </a:graphicData>
        </a:graphic>
      </p:graphicFrame>
    </p:spTree>
    <p:extLst>
      <p:ext uri="{BB962C8B-B14F-4D97-AF65-F5344CB8AC3E}">
        <p14:creationId xmlns:p14="http://schemas.microsoft.com/office/powerpoint/2010/main" val="30878684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79712" y="0"/>
            <a:ext cx="6707088" cy="1124744"/>
          </a:xfrm>
        </p:spPr>
        <p:txBody>
          <a:bodyPr>
            <a:normAutofit/>
          </a:bodyPr>
          <a:lstStyle/>
          <a:p>
            <a:r>
              <a:rPr lang="bg-BG" dirty="0">
                <a:latin typeface="Arial" panose="020B0604020202020204" pitchFamily="34" charset="0"/>
                <a:cs typeface="Arial" panose="020B0604020202020204" pitchFamily="34" charset="0"/>
              </a:rPr>
              <a:t>Геоложки основи - утаени </a:t>
            </a:r>
            <a:r>
              <a:rPr lang="bg-BG" dirty="0" smtClean="0">
                <a:latin typeface="Arial" panose="020B0604020202020204" pitchFamily="34" charset="0"/>
                <a:cs typeface="Arial" panose="020B0604020202020204" pitchFamily="34" charset="0"/>
              </a:rPr>
              <a:t>скали</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138023" y="1538362"/>
            <a:ext cx="8229600" cy="4525963"/>
          </a:xfrm>
        </p:spPr>
        <p:txBody>
          <a:bodyPr>
            <a:normAutofit/>
          </a:bodyPr>
          <a:lstStyle/>
          <a:p>
            <a:pPr marL="0" indent="0">
              <a:lnSpc>
                <a:spcPct val="150000"/>
              </a:lnSpc>
              <a:buNone/>
            </a:pPr>
            <a:r>
              <a:rPr lang="ru-RU" sz="1600" b="1" dirty="0">
                <a:latin typeface="Arial" panose="020B0604020202020204" pitchFamily="34" charset="0"/>
                <a:cs typeface="Arial" panose="020B0604020202020204" pitchFamily="34" charset="0"/>
              </a:rPr>
              <a:t>Силикатни скали</a:t>
            </a:r>
          </a:p>
          <a:p>
            <a:pPr marL="0" indent="0">
              <a:lnSpc>
                <a:spcPct val="150000"/>
              </a:lnSpc>
              <a:buNone/>
            </a:pPr>
            <a:r>
              <a:rPr lang="ru-RU" sz="1600" dirty="0">
                <a:latin typeface="Arial" panose="020B0604020202020204" pitchFamily="34" charset="0"/>
                <a:cs typeface="Arial" panose="020B0604020202020204" pitchFamily="34" charset="0"/>
              </a:rPr>
              <a:t>Скали, състоящи се от SiO2. Често именно SiO2 има биогенен произход.</a:t>
            </a:r>
          </a:p>
          <a:p>
            <a:pPr marL="0" indent="0">
              <a:lnSpc>
                <a:spcPct val="150000"/>
              </a:lnSpc>
              <a:buNone/>
            </a:pPr>
            <a:r>
              <a:rPr lang="ru-RU" sz="1600" dirty="0">
                <a:latin typeface="Arial" panose="020B0604020202020204" pitchFamily="34" charset="0"/>
                <a:cs typeface="Arial" panose="020B0604020202020204" pitchFamily="34" charset="0"/>
              </a:rPr>
              <a:t>Биогенният SiO2 се нарича опал (A / CT) и образува слоеве от биогенен материал, като гъба игли или радиолария.</a:t>
            </a:r>
          </a:p>
          <a:p>
            <a:pPr marL="0" indent="0">
              <a:lnSpc>
                <a:spcPct val="150000"/>
              </a:lnSpc>
              <a:buNone/>
            </a:pPr>
            <a:r>
              <a:rPr lang="ru-RU" sz="1600" dirty="0">
                <a:latin typeface="Arial" panose="020B0604020202020204" pitchFamily="34" charset="0"/>
                <a:cs typeface="Arial" panose="020B0604020202020204" pitchFamily="34" charset="0"/>
              </a:rPr>
              <a:t>Общият термин за тази утаена скала е: порцеланит.</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Важен пример за неорганична силициева скала е </a:t>
            </a:r>
            <a:r>
              <a:rPr lang="ru-RU" sz="1600" dirty="0" smtClean="0">
                <a:latin typeface="Arial" panose="020B0604020202020204" pitchFamily="34" charset="0"/>
                <a:cs typeface="Arial" panose="020B0604020202020204" pitchFamily="34" charset="0"/>
              </a:rPr>
              <a:t>кремъка.</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92731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79712" y="0"/>
            <a:ext cx="6707088" cy="1124744"/>
          </a:xfrm>
        </p:spPr>
        <p:txBody>
          <a:bodyPr>
            <a:normAutofit/>
          </a:bodyPr>
          <a:lstStyle/>
          <a:p>
            <a:r>
              <a:rPr lang="bg-BG" dirty="0">
                <a:latin typeface="Arial" panose="020B0604020202020204" pitchFamily="34" charset="0"/>
                <a:cs typeface="Arial" panose="020B0604020202020204" pitchFamily="34" charset="0"/>
              </a:rPr>
              <a:t>Геоложки основи - утаени </a:t>
            </a:r>
            <a:r>
              <a:rPr lang="bg-BG" dirty="0" smtClean="0">
                <a:latin typeface="Arial" panose="020B0604020202020204" pitchFamily="34" charset="0"/>
                <a:cs typeface="Arial" panose="020B0604020202020204" pitchFamily="34" charset="0"/>
              </a:rPr>
              <a:t>скали</a:t>
            </a:r>
            <a:endParaRPr lang="de-DE" dirty="0"/>
          </a:p>
        </p:txBody>
      </p:sp>
      <p:sp>
        <p:nvSpPr>
          <p:cNvPr id="3" name="Inhaltsplatzhalter 2"/>
          <p:cNvSpPr>
            <a:spLocks noGrp="1"/>
          </p:cNvSpPr>
          <p:nvPr>
            <p:ph idx="1"/>
          </p:nvPr>
        </p:nvSpPr>
        <p:spPr/>
        <p:txBody>
          <a:bodyPr>
            <a:normAutofit/>
          </a:bodyPr>
          <a:lstStyle/>
          <a:p>
            <a:pPr marL="0" indent="0">
              <a:lnSpc>
                <a:spcPct val="150000"/>
              </a:lnSpc>
              <a:buNone/>
            </a:pPr>
            <a:r>
              <a:rPr lang="ru-RU" sz="1600" b="1" dirty="0">
                <a:latin typeface="Arial" panose="020B0604020202020204" pitchFamily="34" charset="0"/>
                <a:cs typeface="Arial" panose="020B0604020202020204" pitchFamily="34" charset="0"/>
              </a:rPr>
              <a:t>Рудни залежи в седименти</a:t>
            </a:r>
          </a:p>
          <a:p>
            <a:pPr marL="0" indent="0">
              <a:lnSpc>
                <a:spcPct val="150000"/>
              </a:lnSpc>
              <a:buNone/>
            </a:pPr>
            <a:r>
              <a:rPr lang="ru-RU" sz="1600" dirty="0">
                <a:latin typeface="Arial" panose="020B0604020202020204" pitchFamily="34" charset="0"/>
                <a:cs typeface="Arial" panose="020B0604020202020204" pitchFamily="34" charset="0"/>
              </a:rPr>
              <a:t>Рудните минерали се срещат като оксиди, сулфиди или силикати във всички утаечни скали.</a:t>
            </a:r>
          </a:p>
          <a:p>
            <a:pPr marL="0" indent="0">
              <a:lnSpc>
                <a:spcPct val="150000"/>
              </a:lnSpc>
              <a:buNone/>
            </a:pPr>
            <a:r>
              <a:rPr lang="ru-RU" sz="1600" dirty="0">
                <a:latin typeface="Arial" panose="020B0604020202020204" pitchFamily="34" charset="0"/>
                <a:cs typeface="Arial" panose="020B0604020202020204" pitchFamily="34" charset="0"/>
              </a:rPr>
              <a:t>Във всеки случай находището е ненормално обогатяване на икономически интересен елемент или минерал в или върху земната кора.</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Важните седиментни рудни находища включват: желязо, манган, злато, мед, чакълеви руди, олово - цинк, барит и </a:t>
            </a:r>
            <a:r>
              <a:rPr lang="ru-RU" sz="1600" dirty="0" smtClean="0">
                <a:latin typeface="Arial" panose="020B0604020202020204" pitchFamily="34" charset="0"/>
                <a:cs typeface="Arial" panose="020B0604020202020204" pitchFamily="34" charset="0"/>
              </a:rPr>
              <a:t>флуорит.</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92954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bg-BG" dirty="0">
                <a:latin typeface="Arial" panose="020B0604020202020204" pitchFamily="34" charset="0"/>
                <a:cs typeface="Arial" panose="020B0604020202020204" pitchFamily="34" charset="0"/>
              </a:rPr>
              <a:t>Геоложки основи - утаени </a:t>
            </a:r>
            <a:r>
              <a:rPr lang="bg-BG" dirty="0" smtClean="0">
                <a:latin typeface="Arial" panose="020B0604020202020204" pitchFamily="34" charset="0"/>
                <a:cs typeface="Arial" panose="020B0604020202020204" pitchFamily="34" charset="0"/>
              </a:rPr>
              <a:t>скали</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457200" y="1393166"/>
            <a:ext cx="8229600" cy="4525963"/>
          </a:xfrm>
        </p:spPr>
        <p:txBody>
          <a:bodyPr>
            <a:normAutofit/>
          </a:bodyPr>
          <a:lstStyle/>
          <a:p>
            <a:pPr marL="0" indent="0">
              <a:lnSpc>
                <a:spcPct val="150000"/>
              </a:lnSpc>
              <a:buNone/>
            </a:pPr>
            <a:r>
              <a:rPr lang="ru-RU" sz="1600" b="1" dirty="0">
                <a:latin typeface="Arial" panose="020B0604020202020204" pitchFamily="34" charset="0"/>
                <a:cs typeface="Arial" panose="020B0604020202020204" pitchFamily="34" charset="0"/>
              </a:rPr>
              <a:t>Торф и въглища</a:t>
            </a:r>
          </a:p>
          <a:p>
            <a:pPr marL="0" indent="0">
              <a:lnSpc>
                <a:spcPct val="150000"/>
              </a:lnSpc>
              <a:buNone/>
            </a:pPr>
            <a:r>
              <a:rPr lang="ru-RU" sz="1600" dirty="0">
                <a:latin typeface="Arial" panose="020B0604020202020204" pitchFamily="34" charset="0"/>
                <a:cs typeface="Arial" panose="020B0604020202020204" pitchFamily="34" charset="0"/>
              </a:rPr>
              <a:t>Торфът и въглищата са органогенни утайки, те са от растителен произход. Растителният материал, който натрупва торфа и въглищата, е изложен на разлагане след отлагането му, оставяйки въглерод след отсъствие на въздух и при условия на високо налягане. Концентрацията на въглерод се увеличава с коализацията, докато съдържанието на вода намалява. Границата между торф и въглища се очертава при 75% съдържание на вода в прясната проба.</a:t>
            </a:r>
          </a:p>
          <a:p>
            <a:pPr marL="0" indent="0">
              <a:lnSpc>
                <a:spcPct val="150000"/>
              </a:lnSpc>
              <a:buNone/>
            </a:pPr>
            <a:r>
              <a:rPr lang="ru-RU" sz="1600" dirty="0" smtClean="0">
                <a:latin typeface="Arial" panose="020B0604020202020204" pitchFamily="34" charset="0"/>
                <a:cs typeface="Arial" panose="020B0604020202020204" pitchFamily="34" charset="0"/>
              </a:rPr>
              <a:t>Серията включва:</a:t>
            </a:r>
            <a:endParaRPr lang="de-DE" sz="1600" dirty="0">
              <a:latin typeface="Arial" panose="020B0604020202020204" pitchFamily="34" charset="0"/>
              <a:cs typeface="Arial" panose="020B0604020202020204" pitchFamily="34" charset="0"/>
            </a:endParaRPr>
          </a:p>
        </p:txBody>
      </p:sp>
      <p:sp>
        <p:nvSpPr>
          <p:cNvPr id="8" name="Pfeil: nach rechts 7">
            <a:extLst>
              <a:ext uri="{FF2B5EF4-FFF2-40B4-BE49-F238E27FC236}">
                <a16:creationId xmlns:a16="http://schemas.microsoft.com/office/drawing/2014/main" xmlns="" id="{8905BD7C-89F9-4A23-B3C4-15198EC9889C}"/>
              </a:ext>
            </a:extLst>
          </p:cNvPr>
          <p:cNvSpPr/>
          <p:nvPr/>
        </p:nvSpPr>
        <p:spPr>
          <a:xfrm>
            <a:off x="1436914" y="3999571"/>
            <a:ext cx="6270171" cy="2088000"/>
          </a:xfrm>
          <a:prstGeom prst="rightArrow">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9" name="Textfeld 8">
            <a:extLst>
              <a:ext uri="{FF2B5EF4-FFF2-40B4-BE49-F238E27FC236}">
                <a16:creationId xmlns:a16="http://schemas.microsoft.com/office/drawing/2014/main" xmlns="" id="{FFD8CEBA-1484-4EB8-A43E-70CD6DC58204}"/>
              </a:ext>
            </a:extLst>
          </p:cNvPr>
          <p:cNvSpPr txBox="1"/>
          <p:nvPr/>
        </p:nvSpPr>
        <p:spPr>
          <a:xfrm>
            <a:off x="1436914" y="4858905"/>
            <a:ext cx="5866253" cy="338554"/>
          </a:xfrm>
          <a:prstGeom prst="rect">
            <a:avLst/>
          </a:prstGeom>
          <a:noFill/>
        </p:spPr>
        <p:txBody>
          <a:bodyPr wrap="square" rtlCol="0">
            <a:spAutoFit/>
          </a:bodyPr>
          <a:lstStyle/>
          <a:p>
            <a:r>
              <a:rPr lang="ru-RU" sz="1600" dirty="0" smtClean="0">
                <a:latin typeface="Arial" panose="020B0604020202020204" pitchFamily="34" charset="0"/>
                <a:cs typeface="Arial" panose="020B0604020202020204" pitchFamily="34" charset="0"/>
              </a:rPr>
              <a:t>Торф       Лигнит         Твърди въглища          Антрацит</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8097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bg-BG" dirty="0">
                <a:latin typeface="Arial" panose="020B0604020202020204" pitchFamily="34" charset="0"/>
                <a:cs typeface="Arial" panose="020B0604020202020204" pitchFamily="34" charset="0"/>
              </a:rPr>
              <a:t>Определения и </a:t>
            </a:r>
            <a:r>
              <a:rPr lang="bg-BG" dirty="0" smtClean="0">
                <a:latin typeface="Arial" panose="020B0604020202020204" pitchFamily="34" charset="0"/>
                <a:cs typeface="Arial" panose="020B0604020202020204" pitchFamily="34" charset="0"/>
              </a:rPr>
              <a:t>основи</a:t>
            </a:r>
            <a:endParaRPr lang="en-GB" dirty="0">
              <a:latin typeface="Arial" panose="020B0604020202020204" pitchFamily="34" charset="0"/>
              <a:cs typeface="Arial" panose="020B0604020202020204" pitchFamily="34" charset="0"/>
            </a:endParaRPr>
          </a:p>
        </p:txBody>
      </p:sp>
      <p:pic>
        <p:nvPicPr>
          <p:cNvPr id="4" name="Inhaltsplatzhalter 3"/>
          <p:cNvPicPr>
            <a:picLocks noGrp="1" noChangeAspect="1"/>
          </p:cNvPicPr>
          <p:nvPr>
            <p:ph idx="1"/>
          </p:nvPr>
        </p:nvPicPr>
        <p:blipFill rotWithShape="1">
          <a:blip r:embed="rId3"/>
          <a:srcRect t="7763" b="6934"/>
          <a:stretch/>
        </p:blipFill>
        <p:spPr>
          <a:xfrm>
            <a:off x="3827688" y="2559239"/>
            <a:ext cx="3804234" cy="3640347"/>
          </a:xfrm>
          <a:prstGeom prst="rect">
            <a:avLst/>
          </a:prstGeom>
        </p:spPr>
      </p:pic>
      <p:sp>
        <p:nvSpPr>
          <p:cNvPr id="6" name="Textfeld 5"/>
          <p:cNvSpPr txBox="1"/>
          <p:nvPr/>
        </p:nvSpPr>
        <p:spPr>
          <a:xfrm>
            <a:off x="2590457" y="3167250"/>
            <a:ext cx="1509965" cy="338554"/>
          </a:xfrm>
          <a:prstGeom prst="rect">
            <a:avLst/>
          </a:prstGeom>
          <a:noFill/>
        </p:spPr>
        <p:txBody>
          <a:bodyPr wrap="none" rtlCol="0">
            <a:spAutoFit/>
          </a:bodyPr>
          <a:lstStyle/>
          <a:p>
            <a:r>
              <a:rPr lang="bg-BG" sz="1600" dirty="0">
                <a:latin typeface="Arial" panose="020B0604020202020204" pitchFamily="34" charset="0"/>
                <a:cs typeface="Arial" panose="020B0604020202020204" pitchFamily="34" charset="0"/>
              </a:rPr>
              <a:t>земната </a:t>
            </a:r>
            <a:r>
              <a:rPr lang="bg-BG" sz="1600" dirty="0" smtClean="0">
                <a:latin typeface="Arial" panose="020B0604020202020204" pitchFamily="34" charset="0"/>
                <a:cs typeface="Arial" panose="020B0604020202020204" pitchFamily="34" charset="0"/>
              </a:rPr>
              <a:t>кора</a:t>
            </a:r>
            <a:endParaRPr lang="en-GB" sz="1600" dirty="0">
              <a:latin typeface="Arial" panose="020B0604020202020204" pitchFamily="34" charset="0"/>
              <a:cs typeface="Arial" panose="020B0604020202020204" pitchFamily="34" charset="0"/>
            </a:endParaRPr>
          </a:p>
        </p:txBody>
      </p:sp>
      <p:sp>
        <p:nvSpPr>
          <p:cNvPr id="7" name="Textfeld 6"/>
          <p:cNvSpPr txBox="1"/>
          <p:nvPr/>
        </p:nvSpPr>
        <p:spPr>
          <a:xfrm>
            <a:off x="1979712" y="3662173"/>
            <a:ext cx="2090252" cy="338554"/>
          </a:xfrm>
          <a:prstGeom prst="rect">
            <a:avLst/>
          </a:prstGeom>
          <a:noFill/>
        </p:spPr>
        <p:txBody>
          <a:bodyPr wrap="none" rtlCol="0">
            <a:spAutoFit/>
          </a:bodyPr>
          <a:lstStyle/>
          <a:p>
            <a:r>
              <a:rPr lang="bg-BG" sz="1600" dirty="0">
                <a:latin typeface="Arial" panose="020B0604020202020204" pitchFamily="34" charset="0"/>
                <a:cs typeface="Arial" panose="020B0604020202020204" pitchFamily="34" charset="0"/>
              </a:rPr>
              <a:t>горна земна </a:t>
            </a:r>
            <a:r>
              <a:rPr lang="bg-BG" sz="1600" dirty="0" smtClean="0">
                <a:latin typeface="Arial" panose="020B0604020202020204" pitchFamily="34" charset="0"/>
                <a:cs typeface="Arial" panose="020B0604020202020204" pitchFamily="34" charset="0"/>
              </a:rPr>
              <a:t>мантия</a:t>
            </a:r>
            <a:endParaRPr lang="en-GB" sz="1600" dirty="0">
              <a:latin typeface="Arial" panose="020B0604020202020204" pitchFamily="34" charset="0"/>
              <a:cs typeface="Arial" panose="020B0604020202020204" pitchFamily="34" charset="0"/>
            </a:endParaRPr>
          </a:p>
        </p:txBody>
      </p:sp>
      <p:sp>
        <p:nvSpPr>
          <p:cNvPr id="8" name="Textfeld 7"/>
          <p:cNvSpPr txBox="1"/>
          <p:nvPr/>
        </p:nvSpPr>
        <p:spPr>
          <a:xfrm>
            <a:off x="1979712" y="4157096"/>
            <a:ext cx="2141548" cy="338554"/>
          </a:xfrm>
          <a:prstGeom prst="rect">
            <a:avLst/>
          </a:prstGeom>
          <a:noFill/>
        </p:spPr>
        <p:txBody>
          <a:bodyPr wrap="none" rtlCol="0">
            <a:spAutoFit/>
          </a:bodyPr>
          <a:lstStyle/>
          <a:p>
            <a:r>
              <a:rPr lang="bg-BG" sz="1600" dirty="0">
                <a:latin typeface="Arial" panose="020B0604020202020204" pitchFamily="34" charset="0"/>
                <a:cs typeface="Arial" panose="020B0604020202020204" pitchFamily="34" charset="0"/>
              </a:rPr>
              <a:t>долна земна </a:t>
            </a:r>
            <a:r>
              <a:rPr lang="bg-BG" sz="1600" dirty="0" smtClean="0">
                <a:latin typeface="Arial" panose="020B0604020202020204" pitchFamily="34" charset="0"/>
                <a:cs typeface="Arial" panose="020B0604020202020204" pitchFamily="34" charset="0"/>
              </a:rPr>
              <a:t>мантия</a:t>
            </a:r>
            <a:endParaRPr lang="en-GB" sz="1600" dirty="0">
              <a:latin typeface="Arial" panose="020B0604020202020204" pitchFamily="34" charset="0"/>
              <a:cs typeface="Arial" panose="020B0604020202020204" pitchFamily="34" charset="0"/>
            </a:endParaRPr>
          </a:p>
        </p:txBody>
      </p:sp>
      <p:sp>
        <p:nvSpPr>
          <p:cNvPr id="9" name="Textfeld 8"/>
          <p:cNvSpPr txBox="1"/>
          <p:nvPr/>
        </p:nvSpPr>
        <p:spPr>
          <a:xfrm>
            <a:off x="2778008" y="4652019"/>
            <a:ext cx="1437830" cy="338554"/>
          </a:xfrm>
          <a:prstGeom prst="rect">
            <a:avLst/>
          </a:prstGeom>
          <a:noFill/>
        </p:spPr>
        <p:txBody>
          <a:bodyPr wrap="none" rtlCol="0">
            <a:spAutoFit/>
          </a:bodyPr>
          <a:lstStyle/>
          <a:p>
            <a:r>
              <a:rPr lang="bg-BG" sz="1600" dirty="0">
                <a:latin typeface="Arial" panose="020B0604020202020204" pitchFamily="34" charset="0"/>
                <a:cs typeface="Arial" panose="020B0604020202020204" pitchFamily="34" charset="0"/>
              </a:rPr>
              <a:t>външно </a:t>
            </a:r>
            <a:r>
              <a:rPr lang="bg-BG" sz="1600" dirty="0" smtClean="0">
                <a:latin typeface="Arial" panose="020B0604020202020204" pitchFamily="34" charset="0"/>
                <a:cs typeface="Arial" panose="020B0604020202020204" pitchFamily="34" charset="0"/>
              </a:rPr>
              <a:t>ядро</a:t>
            </a:r>
            <a:endParaRPr lang="en-GB" sz="1600" dirty="0">
              <a:latin typeface="Arial" panose="020B0604020202020204" pitchFamily="34" charset="0"/>
              <a:cs typeface="Arial" panose="020B0604020202020204" pitchFamily="34" charset="0"/>
            </a:endParaRPr>
          </a:p>
        </p:txBody>
      </p:sp>
      <p:sp>
        <p:nvSpPr>
          <p:cNvPr id="11" name="Textfeld 10"/>
          <p:cNvSpPr txBox="1"/>
          <p:nvPr/>
        </p:nvSpPr>
        <p:spPr>
          <a:xfrm>
            <a:off x="2790832" y="5145822"/>
            <a:ext cx="1691104" cy="338554"/>
          </a:xfrm>
          <a:prstGeom prst="rect">
            <a:avLst/>
          </a:prstGeom>
          <a:noFill/>
        </p:spPr>
        <p:txBody>
          <a:bodyPr wrap="none" rtlCol="0">
            <a:spAutoFit/>
          </a:bodyPr>
          <a:lstStyle/>
          <a:p>
            <a:r>
              <a:rPr lang="bg-BG" sz="1600" dirty="0" smtClean="0">
                <a:latin typeface="Arial" panose="020B0604020202020204" pitchFamily="34" charset="0"/>
                <a:cs typeface="Arial" panose="020B0604020202020204" pitchFamily="34" charset="0"/>
              </a:rPr>
              <a:t>вътрешно ядро</a:t>
            </a:r>
            <a:endParaRPr lang="en-GB" sz="1600" dirty="0">
              <a:latin typeface="Arial" panose="020B0604020202020204" pitchFamily="34" charset="0"/>
              <a:cs typeface="Arial" panose="020B0604020202020204" pitchFamily="34" charset="0"/>
            </a:endParaRPr>
          </a:p>
        </p:txBody>
      </p:sp>
      <p:sp>
        <p:nvSpPr>
          <p:cNvPr id="12" name="Textfeld 11"/>
          <p:cNvSpPr txBox="1"/>
          <p:nvPr/>
        </p:nvSpPr>
        <p:spPr>
          <a:xfrm>
            <a:off x="1105360" y="1404564"/>
            <a:ext cx="8038640" cy="1200329"/>
          </a:xfrm>
          <a:prstGeom prst="rect">
            <a:avLst/>
          </a:prstGeom>
          <a:noFill/>
        </p:spPr>
        <p:txBody>
          <a:bodyPr wrap="square" rtlCol="0">
            <a:spAutoFit/>
          </a:bodyPr>
          <a:lstStyle/>
          <a:p>
            <a:pPr>
              <a:lnSpc>
                <a:spcPct val="150000"/>
              </a:lnSpc>
            </a:pPr>
            <a:r>
              <a:rPr lang="ru-RU" sz="1600" b="1" dirty="0" smtClean="0">
                <a:latin typeface="Arial" panose="020B0604020202020204" pitchFamily="34" charset="0"/>
                <a:cs typeface="Arial" panose="020B0604020202020204" pitchFamily="34" charset="0"/>
              </a:rPr>
              <a:t>Черупка/слоеве </a:t>
            </a:r>
            <a:r>
              <a:rPr lang="ru-RU" sz="1600" b="1" dirty="0">
                <a:latin typeface="Arial" panose="020B0604020202020204" pitchFamily="34" charset="0"/>
                <a:cs typeface="Arial" panose="020B0604020202020204" pitchFamily="34" charset="0"/>
              </a:rPr>
              <a:t>на земята</a:t>
            </a:r>
          </a:p>
          <a:p>
            <a:pPr>
              <a:lnSpc>
                <a:spcPct val="150000"/>
              </a:lnSpc>
            </a:pPr>
            <a:r>
              <a:rPr lang="ru-RU" sz="1600" dirty="0">
                <a:latin typeface="Arial" panose="020B0604020202020204" pitchFamily="34" charset="0"/>
                <a:cs typeface="Arial" panose="020B0604020202020204" pitchFamily="34" charset="0"/>
              </a:rPr>
              <a:t>Земята се състои от така наречените </a:t>
            </a:r>
            <a:r>
              <a:rPr lang="ru-RU" sz="1600" dirty="0" smtClean="0">
                <a:latin typeface="Arial" panose="020B0604020202020204" pitchFamily="34" charset="0"/>
                <a:cs typeface="Arial" panose="020B0604020202020204" pitchFamily="34" charset="0"/>
              </a:rPr>
              <a:t>черупки/слоеве, </a:t>
            </a:r>
            <a:r>
              <a:rPr lang="ru-RU" sz="1600" dirty="0">
                <a:latin typeface="Arial" panose="020B0604020202020204" pitchFamily="34" charset="0"/>
                <a:cs typeface="Arial" panose="020B0604020202020204" pitchFamily="34" charset="0"/>
              </a:rPr>
              <a:t>които се различават по своята химическа </a:t>
            </a:r>
            <a:r>
              <a:rPr lang="ru-RU" sz="1600" dirty="0" smtClean="0">
                <a:latin typeface="Arial" panose="020B0604020202020204" pitchFamily="34" charset="0"/>
                <a:cs typeface="Arial" panose="020B0604020202020204" pitchFamily="34" charset="0"/>
              </a:rPr>
              <a:t>и физически свойства.</a:t>
            </a:r>
            <a:endParaRPr lang="en-GB"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13331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bg-BG" dirty="0">
                <a:latin typeface="Arial" panose="020B0604020202020204" pitchFamily="34" charset="0"/>
                <a:cs typeface="Arial" panose="020B0604020202020204" pitchFamily="34" charset="0"/>
              </a:rPr>
              <a:t>Геоложки основи - утаени </a:t>
            </a:r>
            <a:r>
              <a:rPr lang="bg-BG" dirty="0" smtClean="0">
                <a:latin typeface="Arial" panose="020B0604020202020204" pitchFamily="34" charset="0"/>
                <a:cs typeface="Arial" panose="020B0604020202020204" pitchFamily="34" charset="0"/>
              </a:rPr>
              <a:t>скали</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470452" y="1348409"/>
            <a:ext cx="8229600" cy="4525963"/>
          </a:xfrm>
        </p:spPr>
        <p:txBody>
          <a:bodyPr>
            <a:normAutofit/>
          </a:bodyPr>
          <a:lstStyle/>
          <a:p>
            <a:pPr marL="0" indent="0">
              <a:lnSpc>
                <a:spcPct val="150000"/>
              </a:lnSpc>
              <a:buNone/>
            </a:pPr>
            <a:r>
              <a:rPr lang="ru-RU" sz="1600" b="1" dirty="0">
                <a:latin typeface="Arial" panose="020B0604020202020204" pitchFamily="34" charset="0"/>
                <a:cs typeface="Arial" panose="020B0604020202020204" pitchFamily="34" charset="0"/>
              </a:rPr>
              <a:t>Пирокластични утайки</a:t>
            </a:r>
          </a:p>
          <a:p>
            <a:pPr marL="0" indent="0">
              <a:lnSpc>
                <a:spcPct val="150000"/>
              </a:lnSpc>
              <a:buNone/>
            </a:pPr>
            <a:r>
              <a:rPr lang="ru-RU" sz="1600" dirty="0">
                <a:latin typeface="Arial" panose="020B0604020202020204" pitchFamily="34" charset="0"/>
                <a:cs typeface="Arial" panose="020B0604020202020204" pitchFamily="34" charset="0"/>
              </a:rPr>
              <a:t>Тези утаечни скали се състоят от частици, които се изхвърлят по време на вулканични изригвания. Тези така наречени падащи находища се втвърдяват и образуват скали. Те могат да бъдат класифицирани според размера на зърното, сортирането или състава.</a:t>
            </a:r>
          </a:p>
          <a:p>
            <a:pPr marL="0" indent="0">
              <a:lnSpc>
                <a:spcPct val="150000"/>
              </a:lnSpc>
              <a:buNone/>
            </a:pPr>
            <a:r>
              <a:rPr lang="ru-RU" sz="1600" dirty="0">
                <a:latin typeface="Arial" panose="020B0604020202020204" pitchFamily="34" charset="0"/>
                <a:cs typeface="Arial" panose="020B0604020202020204" pitchFamily="34" charset="0"/>
              </a:rPr>
              <a:t>Примерни размери на </a:t>
            </a:r>
            <a:r>
              <a:rPr lang="ru-RU" sz="1600" dirty="0" smtClean="0">
                <a:latin typeface="Arial" panose="020B0604020202020204" pitchFamily="34" charset="0"/>
                <a:cs typeface="Arial" panose="020B0604020202020204" pitchFamily="34" charset="0"/>
              </a:rPr>
              <a:t>зърното:</a:t>
            </a:r>
            <a:endParaRPr lang="de-DE" sz="1600" dirty="0">
              <a:latin typeface="Arial" panose="020B0604020202020204" pitchFamily="34" charset="0"/>
              <a:cs typeface="Arial" panose="020B0604020202020204" pitchFamily="34" charset="0"/>
            </a:endParaRPr>
          </a:p>
        </p:txBody>
      </p:sp>
      <p:graphicFrame>
        <p:nvGraphicFramePr>
          <p:cNvPr id="4" name="Tabelle 3">
            <a:extLst>
              <a:ext uri="{FF2B5EF4-FFF2-40B4-BE49-F238E27FC236}">
                <a16:creationId xmlns:a16="http://schemas.microsoft.com/office/drawing/2014/main" xmlns="" id="{5B744A47-91CA-4F29-9FA8-CE7E47408861}"/>
              </a:ext>
            </a:extLst>
          </p:cNvPr>
          <p:cNvGraphicFramePr>
            <a:graphicFrameLocks noGrp="1"/>
          </p:cNvGraphicFramePr>
          <p:nvPr>
            <p:extLst>
              <p:ext uri="{D42A27DB-BD31-4B8C-83A1-F6EECF244321}">
                <p14:modId xmlns:p14="http://schemas.microsoft.com/office/powerpoint/2010/main" val="2876851310"/>
              </p:ext>
            </p:extLst>
          </p:nvPr>
        </p:nvGraphicFramePr>
        <p:xfrm>
          <a:off x="2551044" y="3866322"/>
          <a:ext cx="6248399" cy="2687320"/>
        </p:xfrm>
        <a:graphic>
          <a:graphicData uri="http://schemas.openxmlformats.org/drawingml/2006/table">
            <a:tbl>
              <a:tblPr firstRow="1" bandRow="1">
                <a:tableStyleId>{616DA210-FB5B-4158-B5E0-FEB733F419BA}</a:tableStyleId>
              </a:tblPr>
              <a:tblGrid>
                <a:gridCol w="1888434">
                  <a:extLst>
                    <a:ext uri="{9D8B030D-6E8A-4147-A177-3AD203B41FA5}">
                      <a16:colId xmlns:a16="http://schemas.microsoft.com/office/drawing/2014/main" xmlns="" val="3973238940"/>
                    </a:ext>
                  </a:extLst>
                </a:gridCol>
                <a:gridCol w="2175566">
                  <a:extLst>
                    <a:ext uri="{9D8B030D-6E8A-4147-A177-3AD203B41FA5}">
                      <a16:colId xmlns:a16="http://schemas.microsoft.com/office/drawing/2014/main" xmlns="" val="3428028700"/>
                    </a:ext>
                  </a:extLst>
                </a:gridCol>
                <a:gridCol w="2184399">
                  <a:extLst>
                    <a:ext uri="{9D8B030D-6E8A-4147-A177-3AD203B41FA5}">
                      <a16:colId xmlns:a16="http://schemas.microsoft.com/office/drawing/2014/main" xmlns="" val="3183147977"/>
                    </a:ext>
                  </a:extLst>
                </a:gridCol>
              </a:tblGrid>
              <a:tr h="251861">
                <a:tc>
                  <a:txBody>
                    <a:bodyPr/>
                    <a:lstStyle/>
                    <a:p>
                      <a:r>
                        <a:rPr lang="bg-BG" sz="1600" dirty="0" smtClean="0">
                          <a:latin typeface="Arial" panose="020B0604020202020204" pitchFamily="34" charset="0"/>
                          <a:cs typeface="Arial" panose="020B0604020202020204" pitchFamily="34" charset="0"/>
                        </a:rPr>
                        <a:t>Размери на зърното</a:t>
                      </a:r>
                      <a:endParaRPr lang="en-US" sz="16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sz="1600" dirty="0" smtClean="0">
                          <a:latin typeface="Arial" panose="020B0604020202020204" pitchFamily="34" charset="0"/>
                          <a:cs typeface="Arial" panose="020B0604020202020204" pitchFamily="34" charset="0"/>
                        </a:rPr>
                        <a:t>Неконсолидиран (пирокласти)</a:t>
                      </a:r>
                      <a:endParaRPr lang="en-US" sz="16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sz="1600" dirty="0" smtClean="0">
                          <a:latin typeface="Arial" panose="020B0604020202020204" pitchFamily="34" charset="0"/>
                          <a:cs typeface="Arial" panose="020B0604020202020204" pitchFamily="34" charset="0"/>
                        </a:rPr>
                        <a:t>Пирокластични скали</a:t>
                      </a:r>
                      <a:endParaRPr lang="de-DE"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64997468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dirty="0">
                          <a:latin typeface="Arial" panose="020B0604020202020204" pitchFamily="34" charset="0"/>
                          <a:cs typeface="Arial" panose="020B0604020202020204" pitchFamily="34" charset="0"/>
                        </a:rPr>
                        <a:t>&gt; 64</a:t>
                      </a:r>
                      <a:r>
                        <a:rPr lang="de-DE" sz="1600" baseline="0" dirty="0">
                          <a:latin typeface="Arial" panose="020B0604020202020204" pitchFamily="34" charset="0"/>
                          <a:cs typeface="Arial" panose="020B0604020202020204" pitchFamily="34" charset="0"/>
                        </a:rPr>
                        <a:t> mm</a:t>
                      </a:r>
                      <a:endParaRPr lang="de-DE" sz="1600" dirty="0">
                        <a:latin typeface="Arial" panose="020B0604020202020204" pitchFamily="34" charset="0"/>
                        <a:cs typeface="Arial" panose="020B0604020202020204" pitchFamily="34" charset="0"/>
                      </a:endParaRPr>
                    </a:p>
                  </a:txBody>
                  <a:tcPr/>
                </a:tc>
                <a:tc>
                  <a:txBody>
                    <a:bodyPr/>
                    <a:lstStyle/>
                    <a:p>
                      <a:r>
                        <a:rPr lang="bg-BG" sz="1600" dirty="0" smtClean="0">
                          <a:latin typeface="Arial" panose="020B0604020202020204" pitchFamily="34" charset="0"/>
                          <a:cs typeface="Arial" panose="020B0604020202020204" pitchFamily="34" charset="0"/>
                        </a:rPr>
                        <a:t>Блокове (ъглови)</a:t>
                      </a:r>
                    </a:p>
                    <a:p>
                      <a:r>
                        <a:rPr lang="bg-BG" sz="1600" dirty="0" smtClean="0">
                          <a:latin typeface="Arial" panose="020B0604020202020204" pitchFamily="34" charset="0"/>
                          <a:cs typeface="Arial" panose="020B0604020202020204" pitchFamily="34" charset="0"/>
                        </a:rPr>
                        <a:t>Бомби (закръглени)</a:t>
                      </a:r>
                      <a:endParaRPr lang="de-DE" sz="1600" dirty="0">
                        <a:latin typeface="Arial" panose="020B0604020202020204" pitchFamily="34" charset="0"/>
                        <a:cs typeface="Arial" panose="020B0604020202020204" pitchFamily="34" charset="0"/>
                      </a:endParaRPr>
                    </a:p>
                  </a:txBody>
                  <a:tcPr/>
                </a:tc>
                <a:tc>
                  <a:txBody>
                    <a:bodyPr/>
                    <a:lstStyle/>
                    <a:p>
                      <a:r>
                        <a:rPr lang="bg-BG" sz="1600" dirty="0" smtClean="0">
                          <a:latin typeface="Arial" panose="020B0604020202020204" pitchFamily="34" charset="0"/>
                          <a:cs typeface="Arial" panose="020B0604020202020204" pitchFamily="34" charset="0"/>
                        </a:rPr>
                        <a:t>Пирокластична брекия агломерат</a:t>
                      </a:r>
                      <a:endParaRPr lang="de-DE"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387200486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dirty="0">
                          <a:latin typeface="Arial" panose="020B0604020202020204" pitchFamily="34" charset="0"/>
                          <a:cs typeface="Arial" panose="020B0604020202020204" pitchFamily="34" charset="0"/>
                        </a:rPr>
                        <a:t>2 – 64 mm </a:t>
                      </a:r>
                    </a:p>
                  </a:txBody>
                  <a:tcPr/>
                </a:tc>
                <a:tc>
                  <a:txBody>
                    <a:bodyPr/>
                    <a:lstStyle/>
                    <a:p>
                      <a:r>
                        <a:rPr lang="bg-BG" sz="1600" dirty="0" smtClean="0">
                          <a:latin typeface="Arial" panose="020B0604020202020204" pitchFamily="34" charset="0"/>
                          <a:cs typeface="Arial" panose="020B0604020202020204" pitchFamily="34" charset="0"/>
                        </a:rPr>
                        <a:t>Лапил</a:t>
                      </a:r>
                      <a:endParaRPr lang="de-DE" sz="16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sz="1600" dirty="0" smtClean="0">
                          <a:latin typeface="Arial" panose="020B0604020202020204" pitchFamily="34" charset="0"/>
                          <a:cs typeface="Arial" panose="020B0604020202020204" pitchFamily="34" charset="0"/>
                        </a:rPr>
                        <a:t>Лапило туф</a:t>
                      </a:r>
                      <a:endParaRPr lang="de-DE"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9039052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dirty="0">
                          <a:latin typeface="Arial" panose="020B0604020202020204" pitchFamily="34" charset="0"/>
                          <a:cs typeface="Arial" panose="020B0604020202020204" pitchFamily="34" charset="0"/>
                        </a:rPr>
                        <a:t>0,06 – 2 mm </a:t>
                      </a:r>
                    </a:p>
                  </a:txBody>
                  <a:tcPr/>
                </a:tc>
                <a:tc>
                  <a:txBody>
                    <a:bodyPr/>
                    <a:lstStyle/>
                    <a:p>
                      <a:r>
                        <a:rPr lang="bg-BG" sz="1600" dirty="0" smtClean="0">
                          <a:latin typeface="Arial" panose="020B0604020202020204" pitchFamily="34" charset="0"/>
                          <a:cs typeface="Arial" panose="020B0604020202020204" pitchFamily="34" charset="0"/>
                        </a:rPr>
                        <a:t>Едра пепел</a:t>
                      </a:r>
                      <a:endParaRPr lang="en-US" sz="16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sz="1600" dirty="0" smtClean="0">
                          <a:latin typeface="Arial" panose="020B0604020202020204" pitchFamily="34" charset="0"/>
                          <a:cs typeface="Arial" panose="020B0604020202020204" pitchFamily="34" charset="0"/>
                        </a:rPr>
                        <a:t>Пирокластичен пясъчник / туф</a:t>
                      </a:r>
                      <a:endParaRPr lang="de-DE"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214364948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dirty="0">
                          <a:latin typeface="Arial" panose="020B0604020202020204" pitchFamily="34" charset="0"/>
                          <a:cs typeface="Arial" panose="020B0604020202020204" pitchFamily="34" charset="0"/>
                        </a:rPr>
                        <a:t>&lt; 0,06 mm</a:t>
                      </a:r>
                    </a:p>
                  </a:txBody>
                  <a:tcPr/>
                </a:tc>
                <a:tc>
                  <a:txBody>
                    <a:bodyPr/>
                    <a:lstStyle/>
                    <a:p>
                      <a:r>
                        <a:rPr lang="bg-BG" sz="1600" dirty="0" smtClean="0">
                          <a:latin typeface="Arial" panose="020B0604020202020204" pitchFamily="34" charset="0"/>
                          <a:cs typeface="Arial" panose="020B0604020202020204" pitchFamily="34" charset="0"/>
                        </a:rPr>
                        <a:t>Фина пепел</a:t>
                      </a:r>
                      <a:endParaRPr lang="en-US" sz="1600"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bg-BG" sz="1600" dirty="0" smtClean="0">
                          <a:latin typeface="Arial" panose="020B0604020202020204" pitchFamily="34" charset="0"/>
                          <a:cs typeface="Arial" panose="020B0604020202020204" pitchFamily="34" charset="0"/>
                        </a:rPr>
                        <a:t>Пирокластичен глинен камък</a:t>
                      </a:r>
                      <a:endParaRPr lang="de-DE"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519755920"/>
                  </a:ext>
                </a:extLst>
              </a:tr>
            </a:tbl>
          </a:graphicData>
        </a:graphic>
      </p:graphicFrame>
    </p:spTree>
    <p:extLst>
      <p:ext uri="{BB962C8B-B14F-4D97-AF65-F5344CB8AC3E}">
        <p14:creationId xmlns:p14="http://schemas.microsoft.com/office/powerpoint/2010/main" val="14213461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bg-BG" dirty="0">
                <a:latin typeface="Arial" panose="020B0604020202020204" pitchFamily="34" charset="0"/>
                <a:cs typeface="Arial" panose="020B0604020202020204" pitchFamily="34" charset="0"/>
              </a:rPr>
              <a:t>Геоложки основи - </a:t>
            </a:r>
            <a:r>
              <a:rPr lang="bg-BG" dirty="0" smtClean="0">
                <a:latin typeface="Arial" panose="020B0604020202020204" pitchFamily="34" charset="0"/>
                <a:cs typeface="Arial" panose="020B0604020202020204" pitchFamily="34" charset="0"/>
              </a:rPr>
              <a:t>скали</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430696" y="1613452"/>
            <a:ext cx="8229600" cy="4525963"/>
          </a:xfrm>
        </p:spPr>
        <p:txBody>
          <a:bodyPr>
            <a:normAutofit/>
          </a:bodyPr>
          <a:lstStyle/>
          <a:p>
            <a:pPr marL="0" indent="0">
              <a:lnSpc>
                <a:spcPct val="150000"/>
              </a:lnSpc>
              <a:buNone/>
            </a:pPr>
            <a:r>
              <a:rPr lang="ru-RU" sz="1600" b="1" dirty="0">
                <a:latin typeface="Arial" panose="020B0604020202020204" pitchFamily="34" charset="0"/>
                <a:cs typeface="Arial" panose="020B0604020202020204" pitchFamily="34" charset="0"/>
              </a:rPr>
              <a:t>Метаморфни скали</a:t>
            </a:r>
          </a:p>
          <a:p>
            <a:pPr marL="0" indent="0">
              <a:lnSpc>
                <a:spcPct val="150000"/>
              </a:lnSpc>
              <a:buNone/>
            </a:pPr>
            <a:r>
              <a:rPr lang="ru-RU" sz="1600" dirty="0">
                <a:latin typeface="Arial" panose="020B0604020202020204" pitchFamily="34" charset="0"/>
                <a:cs typeface="Arial" panose="020B0604020202020204" pitchFamily="34" charset="0"/>
              </a:rPr>
              <a:t>Метаморфните скали се образуват, когато минералният състав на магматични, утаечни, а също и метаморфни скали се променя под високо налягане и високи температури (T&gt; 200 ° C) в по-дълбоките райони на земната кора. Метаморфозата обикновено е придружена от деформация. В зависимост от причината за промените в налягането и температурата се прави разлика между:</a:t>
            </a:r>
          </a:p>
          <a:p>
            <a:pPr marL="0" indent="0">
              <a:lnSpc>
                <a:spcPct val="150000"/>
              </a:lnSpc>
              <a:buNone/>
            </a:pPr>
            <a:r>
              <a:rPr lang="ru-RU" sz="1600" dirty="0" smtClean="0">
                <a:latin typeface="Arial" panose="020B0604020202020204" pitchFamily="34" charset="0"/>
                <a:cs typeface="Arial" panose="020B0604020202020204" pitchFamily="34" charset="0"/>
              </a:rPr>
              <a:t>- Контакт </a:t>
            </a:r>
            <a:r>
              <a:rPr lang="ru-RU" sz="1600" dirty="0">
                <a:latin typeface="Arial" panose="020B0604020202020204" pitchFamily="34" charset="0"/>
                <a:cs typeface="Arial" panose="020B0604020202020204" pitchFamily="34" charset="0"/>
              </a:rPr>
              <a:t>метаморфизъм</a:t>
            </a:r>
          </a:p>
          <a:p>
            <a:pPr marL="0" indent="0">
              <a:lnSpc>
                <a:spcPct val="150000"/>
              </a:lnSpc>
              <a:buNone/>
            </a:pPr>
            <a:r>
              <a:rPr lang="ru-RU" sz="1600" dirty="0" smtClean="0">
                <a:latin typeface="Arial" panose="020B0604020202020204" pitchFamily="34" charset="0"/>
                <a:cs typeface="Arial" panose="020B0604020202020204" pitchFamily="34" charset="0"/>
              </a:rPr>
              <a:t>- Регионален метаморфизъм</a:t>
            </a:r>
          </a:p>
          <a:p>
            <a:pPr marL="0" indent="0">
              <a:lnSpc>
                <a:spcPct val="150000"/>
              </a:lnSpc>
              <a:buNone/>
            </a:pPr>
            <a:endParaRPr lang="ru-RU"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83418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bg-BG" dirty="0">
                <a:latin typeface="Arial" panose="020B0604020202020204" pitchFamily="34" charset="0"/>
                <a:cs typeface="Arial" panose="020B0604020202020204" pitchFamily="34" charset="0"/>
              </a:rPr>
              <a:t>Геоложки основи - метаморфни </a:t>
            </a:r>
            <a:r>
              <a:rPr lang="bg-BG" dirty="0" smtClean="0">
                <a:latin typeface="Arial" panose="020B0604020202020204" pitchFamily="34" charset="0"/>
                <a:cs typeface="Arial" panose="020B0604020202020204" pitchFamily="34" charset="0"/>
              </a:rPr>
              <a:t>скали</a:t>
            </a:r>
            <a:r>
              <a:rPr lang="de-DE" dirty="0" smtClean="0">
                <a:latin typeface="Arial" panose="020B0604020202020204" pitchFamily="34" charset="0"/>
                <a:cs typeface="Arial" panose="020B0604020202020204" pitchFamily="34" charset="0"/>
              </a:rPr>
              <a:t> </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p:txBody>
          <a:bodyPr>
            <a:normAutofit/>
          </a:bodyPr>
          <a:lstStyle/>
          <a:p>
            <a:pPr marL="0" indent="0">
              <a:lnSpc>
                <a:spcPct val="150000"/>
              </a:lnSpc>
              <a:buNone/>
            </a:pPr>
            <a:r>
              <a:rPr lang="ru-RU" sz="1600" b="1" dirty="0">
                <a:latin typeface="Arial" panose="020B0604020202020204" pitchFamily="34" charset="0"/>
                <a:cs typeface="Arial" panose="020B0604020202020204" pitchFamily="34" charset="0"/>
              </a:rPr>
              <a:t>Контакт метаморфизъм</a:t>
            </a:r>
          </a:p>
          <a:p>
            <a:pPr marL="0" indent="0">
              <a:lnSpc>
                <a:spcPct val="150000"/>
              </a:lnSpc>
              <a:buNone/>
            </a:pPr>
            <a:endParaRPr lang="ru-RU" sz="1600" b="1"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Контактната метаморфоза е локално ограничена чрез кратко нагряване на заобикалящата скала в контакт с нахлуваща гореща магма, с други думи в близост до активни магма камери и пренасящи пропуски. Налягането остава почти постоянно по време на контактната метаморфоза, тъй като дълбочината почти не се променя за (геологически) кратко време. Само температурата се повишава силно за определено време (в зависимост от температурата и обема на тялото на магмата) и отново бързо пада. Има много стръмни градиенти на температурата за кратко време</a:t>
            </a:r>
            <a:r>
              <a:rPr lang="ru-RU" sz="1600" dirty="0" smtClean="0">
                <a:latin typeface="Arial" panose="020B0604020202020204" pitchFamily="34" charset="0"/>
                <a:cs typeface="Arial" panose="020B0604020202020204" pitchFamily="34" charset="0"/>
              </a:rPr>
              <a:t>.</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01528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bg-BG" dirty="0">
                <a:latin typeface="Arial" panose="020B0604020202020204" pitchFamily="34" charset="0"/>
                <a:cs typeface="Arial" panose="020B0604020202020204" pitchFamily="34" charset="0"/>
              </a:rPr>
              <a:t>Геоложки основи - метаморфни </a:t>
            </a:r>
            <a:r>
              <a:rPr lang="bg-BG" dirty="0" smtClean="0">
                <a:latin typeface="Arial" panose="020B0604020202020204" pitchFamily="34" charset="0"/>
                <a:cs typeface="Arial" panose="020B0604020202020204" pitchFamily="34" charset="0"/>
              </a:rPr>
              <a:t>скали</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457199" y="1607293"/>
            <a:ext cx="8229600" cy="4525963"/>
          </a:xfrm>
        </p:spPr>
        <p:txBody>
          <a:bodyPr>
            <a:normAutofit/>
          </a:bodyPr>
          <a:lstStyle/>
          <a:p>
            <a:pPr marL="0" indent="0">
              <a:lnSpc>
                <a:spcPct val="150000"/>
              </a:lnSpc>
              <a:buNone/>
            </a:pPr>
            <a:r>
              <a:rPr lang="ru-RU" sz="1600" b="1" dirty="0">
                <a:latin typeface="Arial" panose="020B0604020202020204" pitchFamily="34" charset="0"/>
                <a:cs typeface="Arial" panose="020B0604020202020204" pitchFamily="34" charset="0"/>
              </a:rPr>
              <a:t>Регионален метаморфизъм</a:t>
            </a:r>
          </a:p>
          <a:p>
            <a:pPr marL="0" indent="0">
              <a:lnSpc>
                <a:spcPct val="150000"/>
              </a:lnSpc>
              <a:buNone/>
            </a:pPr>
            <a:r>
              <a:rPr lang="ru-RU" sz="1600" dirty="0">
                <a:latin typeface="Arial" panose="020B0604020202020204" pitchFamily="34" charset="0"/>
                <a:cs typeface="Arial" panose="020B0604020202020204" pitchFamily="34" charset="0"/>
              </a:rPr>
              <a:t>Регионалната метаморфоза е резултат от промяна на местоположението на скала в кората. Това се случва в хода на тектонските процеси, което означава по време на бавната и мащабна деформация на земната кора. Деформацията на кората може да отведе скалите на по-големи дълбочини и да ги изложи на по-високи температури. Налягането и температурата се променят постепенно и равномерно за големи площи на кора (оттук и терминът "регионален"). Температурните градиенти са по-малко стръмни, отколкото по време на контактната метаморфоза</a:t>
            </a:r>
            <a:r>
              <a:rPr lang="ru-RU" sz="1600" dirty="0" smtClean="0">
                <a:latin typeface="Arial" panose="020B0604020202020204" pitchFamily="34" charset="0"/>
                <a:cs typeface="Arial" panose="020B0604020202020204" pitchFamily="34" charset="0"/>
              </a:rPr>
              <a:t>.</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69210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bg-BG" dirty="0">
                <a:latin typeface="Arial" panose="020B0604020202020204" pitchFamily="34" charset="0"/>
                <a:cs typeface="Arial" panose="020B0604020202020204" pitchFamily="34" charset="0"/>
              </a:rPr>
              <a:t>Геоложки основи - метаморфни </a:t>
            </a:r>
            <a:r>
              <a:rPr lang="bg-BG" dirty="0" smtClean="0">
                <a:latin typeface="Arial" panose="020B0604020202020204" pitchFamily="34" charset="0"/>
                <a:cs typeface="Arial" panose="020B0604020202020204" pitchFamily="34" charset="0"/>
              </a:rPr>
              <a:t>скали</a:t>
            </a:r>
            <a:endParaRPr lang="en-GB"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p:txBody>
          <a:bodyPr>
            <a:normAutofit/>
          </a:bodyPr>
          <a:lstStyle/>
          <a:p>
            <a:pPr marL="0" indent="0">
              <a:lnSpc>
                <a:spcPct val="150000"/>
              </a:lnSpc>
              <a:buNone/>
            </a:pPr>
            <a:r>
              <a:rPr lang="ru-RU" sz="1600" b="1" dirty="0">
                <a:latin typeface="Arial" panose="020B0604020202020204" pitchFamily="34" charset="0"/>
                <a:cs typeface="Arial" panose="020B0604020202020204" pitchFamily="34" charset="0"/>
              </a:rPr>
              <a:t>Филитната</a:t>
            </a:r>
          </a:p>
          <a:p>
            <a:pPr marL="0" indent="0">
              <a:lnSpc>
                <a:spcPct val="150000"/>
              </a:lnSpc>
              <a:buNone/>
            </a:pPr>
            <a:r>
              <a:rPr lang="ru-RU" sz="1600" dirty="0" smtClean="0">
                <a:latin typeface="Arial" panose="020B0604020202020204" pitchFamily="34" charset="0"/>
                <a:cs typeface="Arial" panose="020B0604020202020204" pitchFamily="34" charset="0"/>
              </a:rPr>
              <a:t>- Състав</a:t>
            </a:r>
            <a:r>
              <a:rPr lang="ru-RU" sz="1600" dirty="0">
                <a:latin typeface="Arial" panose="020B0604020202020204" pitchFamily="34" charset="0"/>
                <a:cs typeface="Arial" panose="020B0604020202020204" pitchFamily="34" charset="0"/>
              </a:rPr>
              <a:t>:</a:t>
            </a:r>
          </a:p>
          <a:p>
            <a:pPr marL="0" indent="0">
              <a:lnSpc>
                <a:spcPct val="150000"/>
              </a:lnSpc>
              <a:buNone/>
            </a:pPr>
            <a:r>
              <a:rPr lang="ru-RU" sz="1600" dirty="0" smtClean="0">
                <a:latin typeface="Arial" panose="020B0604020202020204" pitchFamily="34" charset="0"/>
                <a:cs typeface="Arial" panose="020B0604020202020204" pitchFamily="34" charset="0"/>
              </a:rPr>
              <a:t>       - Хлорит</a:t>
            </a:r>
            <a:r>
              <a:rPr lang="ru-RU" sz="1600" dirty="0">
                <a:latin typeface="Arial" panose="020B0604020202020204" pitchFamily="34" charset="0"/>
                <a:cs typeface="Arial" panose="020B0604020202020204" pitchFamily="34" charset="0"/>
              </a:rPr>
              <a:t>, московит и кварц</a:t>
            </a:r>
          </a:p>
          <a:p>
            <a:pPr marL="0" indent="0">
              <a:lnSpc>
                <a:spcPct val="150000"/>
              </a:lnSpc>
              <a:buNone/>
            </a:pPr>
            <a:r>
              <a:rPr lang="ru-RU" sz="1600" dirty="0" smtClean="0">
                <a:latin typeface="Arial" panose="020B0604020202020204" pitchFamily="34" charset="0"/>
                <a:cs typeface="Arial" panose="020B0604020202020204" pitchFamily="34" charset="0"/>
              </a:rPr>
              <a:t>- Оригинална скала: Скален клей </a:t>
            </a: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 Температури</a:t>
            </a:r>
            <a:r>
              <a:rPr lang="ru-RU" sz="1600" dirty="0">
                <a:latin typeface="Arial" panose="020B0604020202020204" pitchFamily="34" charset="0"/>
                <a:cs typeface="Arial" panose="020B0604020202020204" pitchFamily="34" charset="0"/>
              </a:rPr>
              <a:t>: ~ 300-400 ° C</a:t>
            </a:r>
          </a:p>
          <a:p>
            <a:pPr marL="0" indent="0">
              <a:lnSpc>
                <a:spcPct val="150000"/>
              </a:lnSpc>
              <a:buNone/>
            </a:pPr>
            <a:r>
              <a:rPr lang="ru-RU" sz="1600" dirty="0" smtClean="0">
                <a:latin typeface="Arial" panose="020B0604020202020204" pitchFamily="34" charset="0"/>
                <a:cs typeface="Arial" panose="020B0604020202020204" pitchFamily="34" charset="0"/>
              </a:rPr>
              <a:t>- Съотношения </a:t>
            </a:r>
            <a:r>
              <a:rPr lang="ru-RU" sz="1600" dirty="0">
                <a:latin typeface="Arial" panose="020B0604020202020204" pitchFamily="34" charset="0"/>
                <a:cs typeface="Arial" panose="020B0604020202020204" pitchFamily="34" charset="0"/>
              </a:rPr>
              <a:t>на налягане: ~ 0,5 GPa</a:t>
            </a:r>
          </a:p>
          <a:p>
            <a:pPr marL="0" indent="0">
              <a:lnSpc>
                <a:spcPct val="150000"/>
              </a:lnSpc>
              <a:buNone/>
            </a:pPr>
            <a:r>
              <a:rPr lang="ru-RU" sz="1600" dirty="0" smtClean="0">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rPr>
              <a:t>Структура: Изключително успоредни, </a:t>
            </a:r>
            <a:r>
              <a:rPr lang="ru-RU" sz="1600" dirty="0" smtClean="0">
                <a:latin typeface="Arial" panose="020B0604020202020204" pitchFamily="34" charset="0"/>
                <a:cs typeface="Arial" panose="020B0604020202020204" pitchFamily="34" charset="0"/>
              </a:rPr>
              <a:t>коси,</a:t>
            </a:r>
            <a:endParaRPr lang="ru-RU" sz="1600" b="1" dirty="0" smtClean="0">
              <a:latin typeface="Arial" panose="020B0604020202020204" pitchFamily="34" charset="0"/>
              <a:cs typeface="Arial" panose="020B0604020202020204" pitchFamily="34" charset="0"/>
            </a:endParaRPr>
          </a:p>
          <a:p>
            <a:pPr marL="0" indent="0">
              <a:lnSpc>
                <a:spcPct val="150000"/>
              </a:lnSpc>
              <a:buNone/>
            </a:pPr>
            <a:endParaRPr lang="ru-RU" sz="1600" b="1"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xmlns="" id="{018EFA5E-135B-4031-8D9F-2B96C99AA779}"/>
              </a:ext>
            </a:extLst>
          </p:cNvPr>
          <p:cNvPicPr>
            <a:picLocks noChangeAspect="1"/>
          </p:cNvPicPr>
          <p:nvPr/>
        </p:nvPicPr>
        <p:blipFill>
          <a:blip r:embed="rId3"/>
          <a:stretch>
            <a:fillRect/>
          </a:stretch>
        </p:blipFill>
        <p:spPr>
          <a:xfrm>
            <a:off x="4848345" y="2605273"/>
            <a:ext cx="3895823" cy="3070141"/>
          </a:xfrm>
          <a:prstGeom prst="rect">
            <a:avLst/>
          </a:prstGeom>
        </p:spPr>
      </p:pic>
    </p:spTree>
    <p:extLst>
      <p:ext uri="{BB962C8B-B14F-4D97-AF65-F5344CB8AC3E}">
        <p14:creationId xmlns:p14="http://schemas.microsoft.com/office/powerpoint/2010/main" val="35539292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81509F15-AB6F-4283-AA7D-A71BD83A6412}"/>
              </a:ext>
            </a:extLst>
          </p:cNvPr>
          <p:cNvSpPr>
            <a:spLocks noGrp="1"/>
          </p:cNvSpPr>
          <p:nvPr>
            <p:ph type="title"/>
          </p:nvPr>
        </p:nvSpPr>
        <p:spPr/>
        <p:txBody>
          <a:bodyPr>
            <a:normAutofit/>
          </a:bodyPr>
          <a:lstStyle/>
          <a:p>
            <a:r>
              <a:rPr lang="bg-BG" dirty="0">
                <a:latin typeface="Arial" panose="020B0604020202020204" pitchFamily="34" charset="0"/>
                <a:cs typeface="Arial" panose="020B0604020202020204" pitchFamily="34" charset="0"/>
              </a:rPr>
              <a:t>Геоложки основи - метаморфни </a:t>
            </a:r>
            <a:r>
              <a:rPr lang="bg-BG" dirty="0" smtClean="0">
                <a:latin typeface="Arial" panose="020B0604020202020204" pitchFamily="34" charset="0"/>
                <a:cs typeface="Arial" panose="020B0604020202020204" pitchFamily="34" charset="0"/>
              </a:rPr>
              <a:t>скали</a:t>
            </a: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xmlns="" id="{17EED9CA-41A4-4472-8937-DF9F52ED0FEA}"/>
              </a:ext>
            </a:extLst>
          </p:cNvPr>
          <p:cNvSpPr>
            <a:spLocks noGrp="1"/>
          </p:cNvSpPr>
          <p:nvPr>
            <p:ph idx="1"/>
          </p:nvPr>
        </p:nvSpPr>
        <p:spPr/>
        <p:txBody>
          <a:bodyPr>
            <a:normAutofit/>
          </a:bodyPr>
          <a:lstStyle/>
          <a:p>
            <a:pPr marL="0" indent="0">
              <a:lnSpc>
                <a:spcPct val="150000"/>
              </a:lnSpc>
              <a:buNone/>
            </a:pPr>
            <a:r>
              <a:rPr lang="ru-RU" sz="1600" b="1" dirty="0" smtClean="0">
                <a:latin typeface="Arial" panose="020B0604020202020204" pitchFamily="34" charset="0"/>
                <a:cs typeface="Arial" panose="020B0604020202020204" pitchFamily="34" charset="0"/>
              </a:rPr>
              <a:t>Двукрилна </a:t>
            </a:r>
            <a:r>
              <a:rPr lang="ru-RU" sz="1600" b="1" dirty="0">
                <a:latin typeface="Arial" panose="020B0604020202020204" pitchFamily="34" charset="0"/>
                <a:cs typeface="Arial" panose="020B0604020202020204" pitchFamily="34" charset="0"/>
              </a:rPr>
              <a:t>слюда</a:t>
            </a:r>
          </a:p>
          <a:p>
            <a:pPr marL="0" indent="0">
              <a:lnSpc>
                <a:spcPct val="150000"/>
              </a:lnSpc>
              <a:buNone/>
            </a:pPr>
            <a:r>
              <a:rPr lang="ru-RU" sz="1600" dirty="0" smtClean="0">
                <a:latin typeface="Arial" panose="020B0604020202020204" pitchFamily="34" charset="0"/>
                <a:cs typeface="Arial" panose="020B0604020202020204" pitchFamily="34" charset="0"/>
              </a:rPr>
              <a:t>- Състав</a:t>
            </a:r>
            <a:r>
              <a:rPr lang="ru-RU" sz="1600" dirty="0">
                <a:latin typeface="Arial" panose="020B0604020202020204" pitchFamily="34" charset="0"/>
                <a:cs typeface="Arial" panose="020B0604020202020204" pitchFamily="34" charset="0"/>
              </a:rPr>
              <a:t>:</a:t>
            </a:r>
          </a:p>
          <a:p>
            <a:pPr marL="0" indent="0">
              <a:lnSpc>
                <a:spcPct val="150000"/>
              </a:lnSpc>
              <a:buNone/>
            </a:pPr>
            <a:r>
              <a:rPr lang="ru-RU" sz="1600" dirty="0" smtClean="0">
                <a:latin typeface="Arial" panose="020B0604020202020204" pitchFamily="34" charset="0"/>
                <a:cs typeface="Arial" panose="020B0604020202020204" pitchFamily="34" charset="0"/>
              </a:rPr>
              <a:t>         - мусковит</a:t>
            </a:r>
            <a:r>
              <a:rPr lang="ru-RU" sz="1600" dirty="0">
                <a:latin typeface="Arial" panose="020B0604020202020204" pitchFamily="34" charset="0"/>
                <a:cs typeface="Arial" panose="020B0604020202020204" pitchFamily="34" charset="0"/>
              </a:rPr>
              <a:t>, биотит, кварц, фелдшпат, ± гранат</a:t>
            </a:r>
          </a:p>
          <a:p>
            <a:pPr marL="0" indent="0">
              <a:lnSpc>
                <a:spcPct val="150000"/>
              </a:lnSpc>
              <a:buNone/>
            </a:pPr>
            <a:r>
              <a:rPr lang="ru-RU" sz="1600" dirty="0" smtClean="0">
                <a:latin typeface="Arial" panose="020B0604020202020204" pitchFamily="34" charset="0"/>
                <a:cs typeface="Arial" panose="020B0604020202020204" pitchFamily="34" charset="0"/>
              </a:rPr>
              <a:t>- Оригинална скала: Скален клей </a:t>
            </a: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 Температури</a:t>
            </a:r>
            <a:r>
              <a:rPr lang="ru-RU" sz="1600" dirty="0">
                <a:latin typeface="Arial" panose="020B0604020202020204" pitchFamily="34" charset="0"/>
                <a:cs typeface="Arial" panose="020B0604020202020204" pitchFamily="34" charset="0"/>
              </a:rPr>
              <a:t>: ~ 350 - 500 ° C</a:t>
            </a:r>
          </a:p>
          <a:p>
            <a:pPr marL="0" indent="0">
              <a:lnSpc>
                <a:spcPct val="150000"/>
              </a:lnSpc>
              <a:buNone/>
            </a:pPr>
            <a:r>
              <a:rPr lang="ru-RU" sz="1600" dirty="0" smtClean="0">
                <a:latin typeface="Arial" panose="020B0604020202020204" pitchFamily="34" charset="0"/>
                <a:cs typeface="Arial" panose="020B0604020202020204" pitchFamily="34" charset="0"/>
              </a:rPr>
              <a:t>- Съотношения </a:t>
            </a:r>
            <a:r>
              <a:rPr lang="ru-RU" sz="1600" dirty="0">
                <a:latin typeface="Arial" panose="020B0604020202020204" pitchFamily="34" charset="0"/>
                <a:cs typeface="Arial" panose="020B0604020202020204" pitchFamily="34" charset="0"/>
              </a:rPr>
              <a:t>на налягане: ~ 1.2 GPa</a:t>
            </a:r>
          </a:p>
          <a:p>
            <a:pPr marL="0" indent="0">
              <a:lnSpc>
                <a:spcPct val="150000"/>
              </a:lnSpc>
              <a:buNone/>
            </a:pPr>
            <a:r>
              <a:rPr lang="ru-RU" sz="1600" dirty="0" smtClean="0">
                <a:latin typeface="Arial" panose="020B0604020202020204" pitchFamily="34" charset="0"/>
                <a:cs typeface="Arial" panose="020B0604020202020204" pitchFamily="34" charset="0"/>
              </a:rPr>
              <a:t>- Структура</a:t>
            </a:r>
            <a:r>
              <a:rPr lang="ru-RU" sz="1600" dirty="0">
                <a:latin typeface="Arial" panose="020B0604020202020204" pitchFamily="34" charset="0"/>
                <a:cs typeface="Arial" panose="020B0604020202020204" pitchFamily="34" charset="0"/>
              </a:rPr>
              <a:t>: </a:t>
            </a:r>
            <a:r>
              <a:rPr lang="ru-RU" sz="1600" dirty="0" smtClean="0">
                <a:latin typeface="Arial" panose="020B0604020202020204" pitchFamily="34" charset="0"/>
                <a:cs typeface="Arial" panose="020B0604020202020204" pitchFamily="34" charset="0"/>
              </a:rPr>
              <a:t>шисти</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endParaRPr lang="de-DE" sz="1600"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xmlns="" id="{6EA1A0B7-B2DD-4532-B25C-6B1E94D76C8C}"/>
              </a:ext>
            </a:extLst>
          </p:cNvPr>
          <p:cNvPicPr>
            <a:picLocks noChangeAspect="1"/>
          </p:cNvPicPr>
          <p:nvPr/>
        </p:nvPicPr>
        <p:blipFill>
          <a:blip r:embed="rId3"/>
          <a:stretch>
            <a:fillRect/>
          </a:stretch>
        </p:blipFill>
        <p:spPr>
          <a:xfrm>
            <a:off x="4827698" y="2931582"/>
            <a:ext cx="3859102" cy="3194581"/>
          </a:xfrm>
          <a:prstGeom prst="rect">
            <a:avLst/>
          </a:prstGeom>
        </p:spPr>
      </p:pic>
    </p:spTree>
    <p:extLst>
      <p:ext uri="{BB962C8B-B14F-4D97-AF65-F5344CB8AC3E}">
        <p14:creationId xmlns:p14="http://schemas.microsoft.com/office/powerpoint/2010/main" val="33093808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14DC755-5A95-4088-AB6B-119F34D7A773}"/>
              </a:ext>
            </a:extLst>
          </p:cNvPr>
          <p:cNvSpPr>
            <a:spLocks noGrp="1"/>
          </p:cNvSpPr>
          <p:nvPr>
            <p:ph type="title"/>
          </p:nvPr>
        </p:nvSpPr>
        <p:spPr/>
        <p:txBody>
          <a:bodyPr>
            <a:normAutofit/>
          </a:bodyPr>
          <a:lstStyle/>
          <a:p>
            <a:r>
              <a:rPr lang="bg-BG" dirty="0">
                <a:latin typeface="Arial" panose="020B0604020202020204" pitchFamily="34" charset="0"/>
                <a:cs typeface="Arial" panose="020B0604020202020204" pitchFamily="34" charset="0"/>
              </a:rPr>
              <a:t>Геоложки основи - метаморфни </a:t>
            </a:r>
            <a:r>
              <a:rPr lang="bg-BG" dirty="0" smtClean="0">
                <a:latin typeface="Arial" panose="020B0604020202020204" pitchFamily="34" charset="0"/>
                <a:cs typeface="Arial" panose="020B0604020202020204" pitchFamily="34" charset="0"/>
              </a:rPr>
              <a:t>скали</a:t>
            </a: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xmlns="" id="{3903480E-1D55-4069-8500-B316450D379A}"/>
              </a:ext>
            </a:extLst>
          </p:cNvPr>
          <p:cNvSpPr>
            <a:spLocks noGrp="1"/>
          </p:cNvSpPr>
          <p:nvPr>
            <p:ph idx="1"/>
          </p:nvPr>
        </p:nvSpPr>
        <p:spPr/>
        <p:txBody>
          <a:bodyPr>
            <a:normAutofit/>
          </a:bodyPr>
          <a:lstStyle/>
          <a:p>
            <a:pPr marL="0" indent="0">
              <a:lnSpc>
                <a:spcPct val="150000"/>
              </a:lnSpc>
              <a:buNone/>
            </a:pPr>
            <a:r>
              <a:rPr lang="ru-RU" sz="1600" b="1" dirty="0" smtClean="0">
                <a:latin typeface="Arial" panose="020B0604020202020204" pitchFamily="34" charset="0"/>
                <a:cs typeface="Arial" panose="020B0604020202020204" pitchFamily="34" charset="0"/>
              </a:rPr>
              <a:t>Гнайс</a:t>
            </a:r>
            <a:endParaRPr lang="ru-RU" sz="1600" b="1"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 Състав</a:t>
            </a:r>
            <a:r>
              <a:rPr lang="ru-RU" sz="1600" dirty="0">
                <a:latin typeface="Arial" panose="020B0604020202020204" pitchFamily="34" charset="0"/>
                <a:cs typeface="Arial" panose="020B0604020202020204" pitchFamily="34" charset="0"/>
              </a:rPr>
              <a:t>:</a:t>
            </a:r>
          </a:p>
          <a:p>
            <a:pPr marL="0" indent="0">
              <a:lnSpc>
                <a:spcPct val="150000"/>
              </a:lnSpc>
              <a:buNone/>
            </a:pPr>
            <a:r>
              <a:rPr lang="ru-RU" sz="1600" dirty="0" smtClean="0">
                <a:latin typeface="Arial" panose="020B0604020202020204" pitchFamily="34" charset="0"/>
                <a:cs typeface="Arial" panose="020B0604020202020204" pitchFamily="34" charset="0"/>
              </a:rPr>
              <a:t>        - фелдшпат</a:t>
            </a:r>
            <a:r>
              <a:rPr lang="ru-RU" sz="1600" dirty="0">
                <a:latin typeface="Arial" panose="020B0604020202020204" pitchFamily="34" charset="0"/>
                <a:cs typeface="Arial" panose="020B0604020202020204" pitchFamily="34" charset="0"/>
              </a:rPr>
              <a:t>, кварц, малки количества слюда, понякога също гранат, пироксен </a:t>
            </a:r>
          </a:p>
          <a:p>
            <a:pPr marL="0" indent="0">
              <a:lnSpc>
                <a:spcPct val="150000"/>
              </a:lnSpc>
              <a:buNone/>
            </a:pPr>
            <a:r>
              <a:rPr lang="ru-RU" sz="1600" dirty="0" smtClean="0">
                <a:latin typeface="Arial" panose="020B0604020202020204" pitchFamily="34" charset="0"/>
                <a:cs typeface="Arial" panose="020B0604020202020204" pitchFamily="34" charset="0"/>
              </a:rPr>
              <a:t>- Оригинални </a:t>
            </a:r>
            <a:r>
              <a:rPr lang="ru-RU" sz="1600" dirty="0">
                <a:latin typeface="Arial" panose="020B0604020202020204" pitchFamily="34" charset="0"/>
                <a:cs typeface="Arial" panose="020B0604020202020204" pitchFamily="34" charset="0"/>
              </a:rPr>
              <a:t>скали: глинен шифер, утайки, гранит</a:t>
            </a:r>
          </a:p>
          <a:p>
            <a:pPr marL="0" indent="0">
              <a:lnSpc>
                <a:spcPct val="150000"/>
              </a:lnSpc>
              <a:buNone/>
            </a:pPr>
            <a:r>
              <a:rPr lang="ru-RU" sz="1600" dirty="0" smtClean="0">
                <a:latin typeface="Arial" panose="020B0604020202020204" pitchFamily="34" charset="0"/>
                <a:cs typeface="Arial" panose="020B0604020202020204" pitchFamily="34" charset="0"/>
              </a:rPr>
              <a:t>- Температури</a:t>
            </a:r>
            <a:r>
              <a:rPr lang="ru-RU" sz="1600" dirty="0">
                <a:latin typeface="Arial" panose="020B0604020202020204" pitchFamily="34" charset="0"/>
                <a:cs typeface="Arial" panose="020B0604020202020204" pitchFamily="34" charset="0"/>
              </a:rPr>
              <a:t>: ~ 580 - 800 ° C</a:t>
            </a:r>
          </a:p>
          <a:p>
            <a:pPr marL="0" indent="0">
              <a:lnSpc>
                <a:spcPct val="150000"/>
              </a:lnSpc>
              <a:buNone/>
            </a:pPr>
            <a:r>
              <a:rPr lang="ru-RU" sz="1600" dirty="0" smtClean="0">
                <a:latin typeface="Arial" panose="020B0604020202020204" pitchFamily="34" charset="0"/>
                <a:cs typeface="Arial" panose="020B0604020202020204" pitchFamily="34" charset="0"/>
              </a:rPr>
              <a:t>- Съотношения </a:t>
            </a:r>
            <a:r>
              <a:rPr lang="ru-RU" sz="1600" dirty="0">
                <a:latin typeface="Arial" panose="020B0604020202020204" pitchFamily="34" charset="0"/>
                <a:cs typeface="Arial" panose="020B0604020202020204" pitchFamily="34" charset="0"/>
              </a:rPr>
              <a:t>на налягане: ~ 0.8 GPa</a:t>
            </a:r>
          </a:p>
          <a:p>
            <a:pPr>
              <a:lnSpc>
                <a:spcPct val="150000"/>
              </a:lnSpc>
              <a:buFontTx/>
              <a:buChar char="-"/>
            </a:pPr>
            <a:r>
              <a:rPr lang="ru-RU" sz="1600" dirty="0" smtClean="0">
                <a:latin typeface="Arial" panose="020B0604020202020204" pitchFamily="34" charset="0"/>
                <a:cs typeface="Arial" panose="020B0604020202020204" pitchFamily="34" charset="0"/>
              </a:rPr>
              <a:t>Структура</a:t>
            </a:r>
            <a:r>
              <a:rPr lang="ru-RU" sz="1600" dirty="0">
                <a:latin typeface="Arial" panose="020B0604020202020204" pitchFamily="34" charset="0"/>
                <a:cs typeface="Arial" panose="020B0604020202020204" pitchFamily="34" charset="0"/>
              </a:rPr>
              <a:t>: шисти / листни / без направление </a:t>
            </a:r>
            <a:endParaRPr lang="ru-RU" sz="1600" dirty="0" smtClean="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масивни</a:t>
            </a:r>
          </a:p>
          <a:p>
            <a:pPr marL="0" indent="0">
              <a:lnSpc>
                <a:spcPct val="150000"/>
              </a:lnSpc>
              <a:buNone/>
            </a:pPr>
            <a:endParaRPr lang="ru-RU" sz="1600"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xmlns="" id="{B17E4B2C-D2D1-428D-BA47-DB0B284F2041}"/>
              </a:ext>
            </a:extLst>
          </p:cNvPr>
          <p:cNvPicPr>
            <a:picLocks noChangeAspect="1"/>
          </p:cNvPicPr>
          <p:nvPr/>
        </p:nvPicPr>
        <p:blipFill>
          <a:blip r:embed="rId3"/>
          <a:stretch>
            <a:fillRect/>
          </a:stretch>
        </p:blipFill>
        <p:spPr>
          <a:xfrm>
            <a:off x="5333257" y="3316257"/>
            <a:ext cx="3298958" cy="2620718"/>
          </a:xfrm>
          <a:prstGeom prst="rect">
            <a:avLst/>
          </a:prstGeom>
        </p:spPr>
      </p:pic>
    </p:spTree>
    <p:extLst>
      <p:ext uri="{BB962C8B-B14F-4D97-AF65-F5344CB8AC3E}">
        <p14:creationId xmlns:p14="http://schemas.microsoft.com/office/powerpoint/2010/main" val="3566916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337472EC-05D4-40B1-993A-852C7F47DBA4}"/>
              </a:ext>
            </a:extLst>
          </p:cNvPr>
          <p:cNvSpPr>
            <a:spLocks noGrp="1"/>
          </p:cNvSpPr>
          <p:nvPr>
            <p:ph type="title"/>
          </p:nvPr>
        </p:nvSpPr>
        <p:spPr/>
        <p:txBody>
          <a:bodyPr>
            <a:normAutofit/>
          </a:bodyPr>
          <a:lstStyle/>
          <a:p>
            <a:r>
              <a:rPr lang="bg-BG" dirty="0">
                <a:latin typeface="Arial" panose="020B0604020202020204" pitchFamily="34" charset="0"/>
                <a:cs typeface="Arial" panose="020B0604020202020204" pitchFamily="34" charset="0"/>
              </a:rPr>
              <a:t>Геоложки основи - метаморфни </a:t>
            </a:r>
            <a:r>
              <a:rPr lang="bg-BG" dirty="0" smtClean="0">
                <a:latin typeface="Arial" panose="020B0604020202020204" pitchFamily="34" charset="0"/>
                <a:cs typeface="Arial" panose="020B0604020202020204" pitchFamily="34" charset="0"/>
              </a:rPr>
              <a:t>скали</a:t>
            </a: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xmlns="" id="{48B3C519-1E19-4648-A1C7-65D105446F84}"/>
              </a:ext>
            </a:extLst>
          </p:cNvPr>
          <p:cNvSpPr>
            <a:spLocks noGrp="1"/>
          </p:cNvSpPr>
          <p:nvPr>
            <p:ph idx="1"/>
          </p:nvPr>
        </p:nvSpPr>
        <p:spPr/>
        <p:txBody>
          <a:bodyPr>
            <a:normAutofit/>
          </a:bodyPr>
          <a:lstStyle/>
          <a:p>
            <a:pPr marL="0" indent="0">
              <a:lnSpc>
                <a:spcPct val="150000"/>
              </a:lnSpc>
              <a:buNone/>
            </a:pPr>
            <a:r>
              <a:rPr lang="ru-RU" sz="1600" b="1" dirty="0" smtClean="0">
                <a:latin typeface="Arial" panose="020B0604020202020204" pitchFamily="34" charset="0"/>
                <a:cs typeface="Arial" panose="020B0604020202020204" pitchFamily="34" charset="0"/>
              </a:rPr>
              <a:t>Кварцит</a:t>
            </a:r>
            <a:endParaRPr lang="ru-RU" sz="1600" b="1"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 Състав</a:t>
            </a:r>
            <a:r>
              <a:rPr lang="ru-RU" sz="1600" dirty="0">
                <a:latin typeface="Arial" panose="020B0604020202020204" pitchFamily="34" charset="0"/>
                <a:cs typeface="Arial" panose="020B0604020202020204" pitchFamily="34" charset="0"/>
              </a:rPr>
              <a:t>:</a:t>
            </a:r>
          </a:p>
          <a:p>
            <a:pPr marL="0" indent="0">
              <a:lnSpc>
                <a:spcPct val="150000"/>
              </a:lnSpc>
              <a:buNone/>
            </a:pPr>
            <a:r>
              <a:rPr lang="ru-RU" sz="1600" dirty="0" smtClean="0">
                <a:latin typeface="Arial" panose="020B0604020202020204" pitchFamily="34" charset="0"/>
                <a:cs typeface="Arial" panose="020B0604020202020204" pitchFamily="34" charset="0"/>
              </a:rPr>
              <a:t>        - кварц </a:t>
            </a:r>
            <a:r>
              <a:rPr lang="ru-RU" sz="1600" dirty="0">
                <a:latin typeface="Arial" panose="020B0604020202020204" pitchFamily="34" charset="0"/>
                <a:cs typeface="Arial" panose="020B0604020202020204" pitchFamily="34" charset="0"/>
              </a:rPr>
              <a:t>(често мономинерален), малки количества слюда и фелдшпат</a:t>
            </a:r>
          </a:p>
          <a:p>
            <a:pPr marL="0" indent="0">
              <a:lnSpc>
                <a:spcPct val="150000"/>
              </a:lnSpc>
              <a:buNone/>
            </a:pPr>
            <a:r>
              <a:rPr lang="ru-RU" sz="1600" dirty="0" smtClean="0">
                <a:latin typeface="Arial" panose="020B0604020202020204" pitchFamily="34" charset="0"/>
                <a:cs typeface="Arial" panose="020B0604020202020204" pitchFamily="34" charset="0"/>
              </a:rPr>
              <a:t>- Оригинална </a:t>
            </a:r>
            <a:r>
              <a:rPr lang="ru-RU" sz="1600" dirty="0">
                <a:latin typeface="Arial" panose="020B0604020202020204" pitchFamily="34" charset="0"/>
                <a:cs typeface="Arial" panose="020B0604020202020204" pitchFamily="34" charset="0"/>
              </a:rPr>
              <a:t>скала: Пясъчник</a:t>
            </a:r>
          </a:p>
          <a:p>
            <a:pPr marL="0" indent="0">
              <a:lnSpc>
                <a:spcPct val="150000"/>
              </a:lnSpc>
              <a:buNone/>
            </a:pPr>
            <a:r>
              <a:rPr lang="ru-RU" sz="1600" dirty="0" smtClean="0">
                <a:latin typeface="Arial" panose="020B0604020202020204" pitchFamily="34" charset="0"/>
                <a:cs typeface="Arial" panose="020B0604020202020204" pitchFamily="34" charset="0"/>
              </a:rPr>
              <a:t>- Температури</a:t>
            </a:r>
            <a:r>
              <a:rPr lang="ru-RU" sz="1600" dirty="0">
                <a:latin typeface="Arial" panose="020B0604020202020204" pitchFamily="34" charset="0"/>
                <a:cs typeface="Arial" panose="020B0604020202020204" pitchFamily="34" charset="0"/>
              </a:rPr>
              <a:t>: ~ 300 - 420 ° C</a:t>
            </a:r>
          </a:p>
          <a:p>
            <a:pPr marL="0" indent="0">
              <a:lnSpc>
                <a:spcPct val="150000"/>
              </a:lnSpc>
              <a:buNone/>
            </a:pPr>
            <a:r>
              <a:rPr lang="ru-RU" sz="1600" dirty="0" smtClean="0">
                <a:latin typeface="Arial" panose="020B0604020202020204" pitchFamily="34" charset="0"/>
                <a:cs typeface="Arial" panose="020B0604020202020204" pitchFamily="34" charset="0"/>
              </a:rPr>
              <a:t>- Съотношения </a:t>
            </a:r>
            <a:r>
              <a:rPr lang="ru-RU" sz="1600" dirty="0">
                <a:latin typeface="Arial" panose="020B0604020202020204" pitchFamily="34" charset="0"/>
                <a:cs typeface="Arial" panose="020B0604020202020204" pitchFamily="34" charset="0"/>
              </a:rPr>
              <a:t>на налягане: ~ 0,25 </a:t>
            </a:r>
            <a:r>
              <a:rPr lang="ru-RU" sz="1600" dirty="0" smtClean="0">
                <a:latin typeface="Arial" panose="020B0604020202020204" pitchFamily="34" charset="0"/>
                <a:cs typeface="Arial" panose="020B0604020202020204" pitchFamily="34" charset="0"/>
              </a:rPr>
              <a:t>G</a:t>
            </a:r>
            <a:r>
              <a:rPr lang="en-US" sz="1600" dirty="0" smtClean="0">
                <a:latin typeface="Arial" panose="020B0604020202020204" pitchFamily="34" charset="0"/>
                <a:cs typeface="Arial" panose="020B0604020202020204" pitchFamily="34" charset="0"/>
              </a:rPr>
              <a:t>p</a:t>
            </a:r>
            <a:r>
              <a:rPr lang="ru-RU" sz="1600" dirty="0" smtClean="0">
                <a:latin typeface="Arial" panose="020B0604020202020204" pitchFamily="34" charset="0"/>
                <a:cs typeface="Arial" panose="020B0604020202020204" pitchFamily="34" charset="0"/>
              </a:rPr>
              <a:t>a</a:t>
            </a:r>
          </a:p>
          <a:p>
            <a:pPr marL="0" indent="0">
              <a:lnSpc>
                <a:spcPct val="150000"/>
              </a:lnSpc>
              <a:buNone/>
            </a:pPr>
            <a:endParaRPr lang="ru-RU" sz="1600" b="1" dirty="0">
              <a:latin typeface="Arial" panose="020B0604020202020204" pitchFamily="34" charset="0"/>
              <a:cs typeface="Arial" panose="020B0604020202020204" pitchFamily="34" charset="0"/>
            </a:endParaRPr>
          </a:p>
          <a:p>
            <a:pPr marL="0" indent="0">
              <a:buNone/>
            </a:pPr>
            <a:endParaRPr lang="de-DE" sz="1600" b="1"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xmlns="" id="{812EDC2B-BCC8-4978-9428-D45A65B0D8DD}"/>
              </a:ext>
            </a:extLst>
          </p:cNvPr>
          <p:cNvPicPr>
            <a:picLocks noChangeAspect="1"/>
          </p:cNvPicPr>
          <p:nvPr/>
        </p:nvPicPr>
        <p:blipFill>
          <a:blip r:embed="rId3"/>
          <a:stretch>
            <a:fillRect/>
          </a:stretch>
        </p:blipFill>
        <p:spPr>
          <a:xfrm>
            <a:off x="4827698" y="3193733"/>
            <a:ext cx="3859102" cy="2932430"/>
          </a:xfrm>
          <a:prstGeom prst="rect">
            <a:avLst/>
          </a:prstGeom>
        </p:spPr>
      </p:pic>
    </p:spTree>
    <p:extLst>
      <p:ext uri="{BB962C8B-B14F-4D97-AF65-F5344CB8AC3E}">
        <p14:creationId xmlns:p14="http://schemas.microsoft.com/office/powerpoint/2010/main" val="23504856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A110719-0D12-4A69-BAC8-194568F2FD72}"/>
              </a:ext>
            </a:extLst>
          </p:cNvPr>
          <p:cNvSpPr>
            <a:spLocks noGrp="1"/>
          </p:cNvSpPr>
          <p:nvPr>
            <p:ph type="title"/>
          </p:nvPr>
        </p:nvSpPr>
        <p:spPr/>
        <p:txBody>
          <a:bodyPr>
            <a:normAutofit/>
          </a:bodyPr>
          <a:lstStyle/>
          <a:p>
            <a:r>
              <a:rPr lang="bg-BG" dirty="0">
                <a:latin typeface="Arial" panose="020B0604020202020204" pitchFamily="34" charset="0"/>
                <a:cs typeface="Arial" panose="020B0604020202020204" pitchFamily="34" charset="0"/>
              </a:rPr>
              <a:t>Геоложки основи - метаморфни </a:t>
            </a:r>
            <a:r>
              <a:rPr lang="bg-BG" dirty="0" smtClean="0">
                <a:latin typeface="Arial" panose="020B0604020202020204" pitchFamily="34" charset="0"/>
                <a:cs typeface="Arial" panose="020B0604020202020204" pitchFamily="34" charset="0"/>
              </a:rPr>
              <a:t>скали</a:t>
            </a: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xmlns="" id="{6DB34288-09FB-4042-B561-139EDE38345D}"/>
              </a:ext>
            </a:extLst>
          </p:cNvPr>
          <p:cNvSpPr>
            <a:spLocks noGrp="1"/>
          </p:cNvSpPr>
          <p:nvPr>
            <p:ph idx="1"/>
          </p:nvPr>
        </p:nvSpPr>
        <p:spPr/>
        <p:txBody>
          <a:bodyPr>
            <a:normAutofit/>
          </a:bodyPr>
          <a:lstStyle/>
          <a:p>
            <a:pPr marL="0" indent="0">
              <a:lnSpc>
                <a:spcPct val="150000"/>
              </a:lnSpc>
              <a:buNone/>
            </a:pPr>
            <a:r>
              <a:rPr lang="ru-RU" sz="1600" b="1" dirty="0">
                <a:latin typeface="Arial" panose="020B0604020202020204" pitchFamily="34" charset="0"/>
                <a:cs typeface="Arial" panose="020B0604020202020204" pitchFamily="34" charset="0"/>
              </a:rPr>
              <a:t>Зелен шисти</a:t>
            </a:r>
          </a:p>
          <a:p>
            <a:pPr marL="0" indent="0">
              <a:lnSpc>
                <a:spcPct val="150000"/>
              </a:lnSpc>
              <a:buNone/>
            </a:pPr>
            <a:r>
              <a:rPr lang="ru-RU" sz="1600" dirty="0" smtClean="0">
                <a:latin typeface="Arial" panose="020B0604020202020204" pitchFamily="34" charset="0"/>
                <a:cs typeface="Arial" panose="020B0604020202020204" pitchFamily="34" charset="0"/>
              </a:rPr>
              <a:t>- Състав</a:t>
            </a:r>
            <a:r>
              <a:rPr lang="ru-RU" sz="1600" dirty="0">
                <a:latin typeface="Arial" panose="020B0604020202020204" pitchFamily="34" charset="0"/>
                <a:cs typeface="Arial" panose="020B0604020202020204" pitchFamily="34" charset="0"/>
              </a:rPr>
              <a:t>:</a:t>
            </a:r>
          </a:p>
          <a:p>
            <a:pPr marL="0" indent="0">
              <a:lnSpc>
                <a:spcPct val="150000"/>
              </a:lnSpc>
              <a:buNone/>
            </a:pPr>
            <a:r>
              <a:rPr lang="ru-RU" sz="1600" dirty="0" smtClean="0">
                <a:latin typeface="Arial" panose="020B0604020202020204" pitchFamily="34" charset="0"/>
                <a:cs typeface="Arial" panose="020B0604020202020204" pitchFamily="34" charset="0"/>
              </a:rPr>
              <a:t>             - мусковит</a:t>
            </a:r>
            <a:r>
              <a:rPr lang="ru-RU" sz="1600" dirty="0">
                <a:latin typeface="Arial" panose="020B0604020202020204" pitchFamily="34" charset="0"/>
                <a:cs typeface="Arial" panose="020B0604020202020204" pitchFamily="34" charset="0"/>
              </a:rPr>
              <a:t>, кварц, хлорит, актинолит, фелдшпат</a:t>
            </a:r>
          </a:p>
          <a:p>
            <a:pPr marL="0" indent="0">
              <a:lnSpc>
                <a:spcPct val="150000"/>
              </a:lnSpc>
              <a:buNone/>
            </a:pPr>
            <a:r>
              <a:rPr lang="ru-RU" sz="1600" dirty="0" smtClean="0">
                <a:latin typeface="Arial" panose="020B0604020202020204" pitchFamily="34" charset="0"/>
                <a:cs typeface="Arial" panose="020B0604020202020204" pitchFamily="34" charset="0"/>
              </a:rPr>
              <a:t>- Оригинална </a:t>
            </a:r>
            <a:r>
              <a:rPr lang="ru-RU" sz="1600" dirty="0">
                <a:latin typeface="Arial" panose="020B0604020202020204" pitchFamily="34" charset="0"/>
                <a:cs typeface="Arial" panose="020B0604020202020204" pitchFamily="34" charset="0"/>
              </a:rPr>
              <a:t>скала: базалт, габро</a:t>
            </a:r>
          </a:p>
          <a:p>
            <a:pPr marL="0" indent="0">
              <a:lnSpc>
                <a:spcPct val="150000"/>
              </a:lnSpc>
              <a:buNone/>
            </a:pPr>
            <a:r>
              <a:rPr lang="ru-RU" sz="1600" dirty="0" smtClean="0">
                <a:latin typeface="Arial" panose="020B0604020202020204" pitchFamily="34" charset="0"/>
                <a:cs typeface="Arial" panose="020B0604020202020204" pitchFamily="34" charset="0"/>
              </a:rPr>
              <a:t>- Температури</a:t>
            </a:r>
            <a:r>
              <a:rPr lang="ru-RU" sz="1600" dirty="0">
                <a:latin typeface="Arial" panose="020B0604020202020204" pitchFamily="34" charset="0"/>
                <a:cs typeface="Arial" panose="020B0604020202020204" pitchFamily="34" charset="0"/>
              </a:rPr>
              <a:t>: ~ 300 - 420 ° C</a:t>
            </a:r>
          </a:p>
          <a:p>
            <a:pPr marL="0" indent="0">
              <a:lnSpc>
                <a:spcPct val="150000"/>
              </a:lnSpc>
              <a:buNone/>
            </a:pPr>
            <a:r>
              <a:rPr lang="ru-RU" sz="1600" dirty="0" smtClean="0">
                <a:latin typeface="Arial" panose="020B0604020202020204" pitchFamily="34" charset="0"/>
                <a:cs typeface="Arial" panose="020B0604020202020204" pitchFamily="34" charset="0"/>
              </a:rPr>
              <a:t>- Съотношения </a:t>
            </a:r>
            <a:r>
              <a:rPr lang="ru-RU" sz="1600" dirty="0">
                <a:latin typeface="Arial" panose="020B0604020202020204" pitchFamily="34" charset="0"/>
                <a:cs typeface="Arial" panose="020B0604020202020204" pitchFamily="34" charset="0"/>
              </a:rPr>
              <a:t>на налягане: ~ 0.6 GPa</a:t>
            </a:r>
          </a:p>
          <a:p>
            <a:pPr marL="0" indent="0">
              <a:lnSpc>
                <a:spcPct val="150000"/>
              </a:lnSpc>
              <a:buNone/>
            </a:pPr>
            <a:r>
              <a:rPr lang="ru-RU" sz="1600" dirty="0" smtClean="0">
                <a:latin typeface="Arial" panose="020B0604020202020204" pitchFamily="34" charset="0"/>
                <a:cs typeface="Arial" panose="020B0604020202020204" pitchFamily="34" charset="0"/>
              </a:rPr>
              <a:t>- Структура</a:t>
            </a:r>
            <a:r>
              <a:rPr lang="ru-RU" sz="1600" dirty="0">
                <a:latin typeface="Arial" panose="020B0604020202020204" pitchFamily="34" charset="0"/>
                <a:cs typeface="Arial" panose="020B0604020202020204" pitchFamily="34" charset="0"/>
              </a:rPr>
              <a:t>: </a:t>
            </a:r>
            <a:r>
              <a:rPr lang="ru-RU" sz="1600" dirty="0" smtClean="0">
                <a:latin typeface="Arial" panose="020B0604020202020204" pitchFamily="34" charset="0"/>
                <a:cs typeface="Arial" panose="020B0604020202020204" pitchFamily="34" charset="0"/>
              </a:rPr>
              <a:t>Шифер</a:t>
            </a:r>
          </a:p>
          <a:p>
            <a:pPr marL="0" indent="0">
              <a:lnSpc>
                <a:spcPct val="150000"/>
              </a:lnSpc>
              <a:buNone/>
            </a:pPr>
            <a:endParaRPr lang="ru-RU" sz="1600"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xmlns="" id="{1DE19240-52E1-4623-9862-DFB2A819389D}"/>
              </a:ext>
            </a:extLst>
          </p:cNvPr>
          <p:cNvPicPr>
            <a:picLocks noChangeAspect="1"/>
          </p:cNvPicPr>
          <p:nvPr/>
        </p:nvPicPr>
        <p:blipFill>
          <a:blip r:embed="rId3"/>
          <a:stretch>
            <a:fillRect/>
          </a:stretch>
        </p:blipFill>
        <p:spPr>
          <a:xfrm>
            <a:off x="4663091" y="3169347"/>
            <a:ext cx="4023709" cy="2956816"/>
          </a:xfrm>
          <a:prstGeom prst="rect">
            <a:avLst/>
          </a:prstGeom>
        </p:spPr>
      </p:pic>
    </p:spTree>
    <p:extLst>
      <p:ext uri="{BB962C8B-B14F-4D97-AF65-F5344CB8AC3E}">
        <p14:creationId xmlns:p14="http://schemas.microsoft.com/office/powerpoint/2010/main" val="28529985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A92A428-B215-42E6-8957-28945B179936}"/>
              </a:ext>
            </a:extLst>
          </p:cNvPr>
          <p:cNvSpPr>
            <a:spLocks noGrp="1"/>
          </p:cNvSpPr>
          <p:nvPr>
            <p:ph type="title"/>
          </p:nvPr>
        </p:nvSpPr>
        <p:spPr/>
        <p:txBody>
          <a:bodyPr>
            <a:normAutofit/>
          </a:bodyPr>
          <a:lstStyle/>
          <a:p>
            <a:r>
              <a:rPr lang="bg-BG" dirty="0">
                <a:latin typeface="Arial" panose="020B0604020202020204" pitchFamily="34" charset="0"/>
                <a:cs typeface="Arial" panose="020B0604020202020204" pitchFamily="34" charset="0"/>
              </a:rPr>
              <a:t>Геоложки основи - метаморфни </a:t>
            </a:r>
            <a:r>
              <a:rPr lang="bg-BG" dirty="0" smtClean="0">
                <a:latin typeface="Arial" panose="020B0604020202020204" pitchFamily="34" charset="0"/>
                <a:cs typeface="Arial" panose="020B0604020202020204" pitchFamily="34" charset="0"/>
              </a:rPr>
              <a:t>скали</a:t>
            </a: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xmlns="" id="{3544E182-48D2-4141-9095-76ADECFF78CC}"/>
              </a:ext>
            </a:extLst>
          </p:cNvPr>
          <p:cNvSpPr>
            <a:spLocks noGrp="1"/>
          </p:cNvSpPr>
          <p:nvPr>
            <p:ph idx="1"/>
          </p:nvPr>
        </p:nvSpPr>
        <p:spPr/>
        <p:txBody>
          <a:bodyPr>
            <a:normAutofit/>
          </a:bodyPr>
          <a:lstStyle/>
          <a:p>
            <a:pPr marL="0" indent="0">
              <a:lnSpc>
                <a:spcPct val="150000"/>
              </a:lnSpc>
              <a:buNone/>
            </a:pPr>
            <a:r>
              <a:rPr lang="ru-RU" sz="1600" b="1" dirty="0">
                <a:latin typeface="Arial" panose="020B0604020202020204" pitchFamily="34" charset="0"/>
                <a:cs typeface="Arial" panose="020B0604020202020204" pitchFamily="34" charset="0"/>
              </a:rPr>
              <a:t>Eclogite</a:t>
            </a:r>
          </a:p>
          <a:p>
            <a:pPr marL="0" indent="0">
              <a:lnSpc>
                <a:spcPct val="150000"/>
              </a:lnSpc>
              <a:buNone/>
            </a:pPr>
            <a:r>
              <a:rPr lang="ru-RU" sz="1600" dirty="0" smtClean="0">
                <a:latin typeface="Arial" panose="020B0604020202020204" pitchFamily="34" charset="0"/>
                <a:cs typeface="Arial" panose="020B0604020202020204" pitchFamily="34" charset="0"/>
              </a:rPr>
              <a:t>- Състав</a:t>
            </a:r>
            <a:r>
              <a:rPr lang="ru-RU" sz="1600" dirty="0">
                <a:latin typeface="Arial" panose="020B0604020202020204" pitchFamily="34" charset="0"/>
                <a:cs typeface="Arial" panose="020B0604020202020204" pitchFamily="34" charset="0"/>
              </a:rPr>
              <a:t>:</a:t>
            </a:r>
          </a:p>
          <a:p>
            <a:pPr marL="0" indent="0">
              <a:lnSpc>
                <a:spcPct val="150000"/>
              </a:lnSpc>
              <a:buNone/>
            </a:pPr>
            <a:r>
              <a:rPr lang="ru-RU" sz="1600" dirty="0" smtClean="0">
                <a:latin typeface="Arial" panose="020B0604020202020204" pitchFamily="34" charset="0"/>
                <a:cs typeface="Arial" panose="020B0604020202020204" pitchFamily="34" charset="0"/>
              </a:rPr>
              <a:t>          - Гранати</a:t>
            </a:r>
            <a:r>
              <a:rPr lang="ru-RU" sz="1600" dirty="0">
                <a:latin typeface="Arial" panose="020B0604020202020204" pitchFamily="34" charset="0"/>
                <a:cs typeface="Arial" panose="020B0604020202020204" pitchFamily="34" charset="0"/>
              </a:rPr>
              <a:t>, зелен пироксен (омфазит)</a:t>
            </a:r>
          </a:p>
          <a:p>
            <a:pPr marL="0" indent="0">
              <a:lnSpc>
                <a:spcPct val="150000"/>
              </a:lnSpc>
              <a:buNone/>
            </a:pPr>
            <a:r>
              <a:rPr lang="ru-RU" sz="1600" dirty="0" smtClean="0">
                <a:latin typeface="Arial" panose="020B0604020202020204" pitchFamily="34" charset="0"/>
                <a:cs typeface="Arial" panose="020B0604020202020204" pitchFamily="34" charset="0"/>
              </a:rPr>
              <a:t>- Оригинална </a:t>
            </a:r>
            <a:r>
              <a:rPr lang="ru-RU" sz="1600" dirty="0">
                <a:latin typeface="Arial" panose="020B0604020202020204" pitchFamily="34" charset="0"/>
                <a:cs typeface="Arial" panose="020B0604020202020204" pitchFamily="34" charset="0"/>
              </a:rPr>
              <a:t>скала: базалт, габро</a:t>
            </a:r>
          </a:p>
          <a:p>
            <a:pPr marL="0" indent="0">
              <a:lnSpc>
                <a:spcPct val="150000"/>
              </a:lnSpc>
              <a:buNone/>
            </a:pPr>
            <a:r>
              <a:rPr lang="ru-RU" sz="1600" dirty="0" smtClean="0">
                <a:latin typeface="Arial" panose="020B0604020202020204" pitchFamily="34" charset="0"/>
                <a:cs typeface="Arial" panose="020B0604020202020204" pitchFamily="34" charset="0"/>
              </a:rPr>
              <a:t>- Температури</a:t>
            </a:r>
            <a:r>
              <a:rPr lang="ru-RU" sz="1600" dirty="0">
                <a:latin typeface="Arial" panose="020B0604020202020204" pitchFamily="34" charset="0"/>
                <a:cs typeface="Arial" panose="020B0604020202020204" pitchFamily="34" charset="0"/>
              </a:rPr>
              <a:t>: ~ 350 - 500 ° C</a:t>
            </a:r>
          </a:p>
          <a:p>
            <a:pPr marL="0" indent="0">
              <a:lnSpc>
                <a:spcPct val="150000"/>
              </a:lnSpc>
              <a:buNone/>
            </a:pPr>
            <a:r>
              <a:rPr lang="ru-RU" sz="1600" dirty="0" smtClean="0">
                <a:latin typeface="Arial" panose="020B0604020202020204" pitchFamily="34" charset="0"/>
                <a:cs typeface="Arial" panose="020B0604020202020204" pitchFamily="34" charset="0"/>
              </a:rPr>
              <a:t>- Съотношения </a:t>
            </a:r>
            <a:r>
              <a:rPr lang="ru-RU" sz="1600" dirty="0">
                <a:latin typeface="Arial" panose="020B0604020202020204" pitchFamily="34" charset="0"/>
                <a:cs typeface="Arial" panose="020B0604020202020204" pitchFamily="34" charset="0"/>
              </a:rPr>
              <a:t>на налягане: ~ 1,3 GPa</a:t>
            </a:r>
          </a:p>
          <a:p>
            <a:pPr marL="0" indent="0">
              <a:lnSpc>
                <a:spcPct val="150000"/>
              </a:lnSpc>
              <a:buNone/>
            </a:pPr>
            <a:r>
              <a:rPr lang="ru-RU" sz="1600" dirty="0" smtClean="0">
                <a:latin typeface="Arial" panose="020B0604020202020204" pitchFamily="34" charset="0"/>
                <a:cs typeface="Arial" panose="020B0604020202020204" pitchFamily="34" charset="0"/>
              </a:rPr>
              <a:t>- Структура</a:t>
            </a:r>
            <a:r>
              <a:rPr lang="ru-RU" sz="1600" dirty="0">
                <a:latin typeface="Arial" panose="020B0604020202020204" pitchFamily="34" charset="0"/>
                <a:cs typeface="Arial" panose="020B0604020202020204" pitchFamily="34" charset="0"/>
              </a:rPr>
              <a:t>: масивна, непосочена с размер </a:t>
            </a:r>
            <a:r>
              <a:rPr lang="ru-RU" sz="1600" dirty="0" smtClean="0">
                <a:latin typeface="Arial" panose="020B0604020202020204" pitchFamily="34" charset="0"/>
                <a:cs typeface="Arial" panose="020B0604020202020204" pitchFamily="34" charset="0"/>
              </a:rPr>
              <a:t>зърно</a:t>
            </a:r>
          </a:p>
          <a:p>
            <a:pPr marL="0" indent="0">
              <a:lnSpc>
                <a:spcPct val="150000"/>
              </a:lnSpc>
              <a:buNone/>
            </a:pPr>
            <a:endParaRPr lang="ru-RU" sz="1600" b="1"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xmlns="" id="{94AC83A1-612C-444F-8F4F-32A0DFA99963}"/>
              </a:ext>
            </a:extLst>
          </p:cNvPr>
          <p:cNvPicPr>
            <a:picLocks noChangeAspect="1"/>
          </p:cNvPicPr>
          <p:nvPr/>
        </p:nvPicPr>
        <p:blipFill>
          <a:blip r:embed="rId3"/>
          <a:stretch>
            <a:fillRect/>
          </a:stretch>
        </p:blipFill>
        <p:spPr>
          <a:xfrm>
            <a:off x="5367130" y="3429001"/>
            <a:ext cx="3572334" cy="2518816"/>
          </a:xfrm>
          <a:prstGeom prst="rect">
            <a:avLst/>
          </a:prstGeom>
        </p:spPr>
      </p:pic>
    </p:spTree>
    <p:extLst>
      <p:ext uri="{BB962C8B-B14F-4D97-AF65-F5344CB8AC3E}">
        <p14:creationId xmlns:p14="http://schemas.microsoft.com/office/powerpoint/2010/main" val="3029578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bg-BG" dirty="0">
                <a:latin typeface="Arial" panose="020B0604020202020204" pitchFamily="34" charset="0"/>
                <a:cs typeface="Arial" panose="020B0604020202020204" pitchFamily="34" charset="0"/>
              </a:rPr>
              <a:t>Земята в </a:t>
            </a:r>
            <a:r>
              <a:rPr lang="bg-BG" dirty="0" smtClean="0">
                <a:latin typeface="Arial" panose="020B0604020202020204" pitchFamily="34" charset="0"/>
                <a:cs typeface="Arial" panose="020B0604020202020204" pitchFamily="34" charset="0"/>
              </a:rPr>
              <a:t>числа</a:t>
            </a:r>
            <a:endParaRPr lang="de-DE" dirty="0">
              <a:latin typeface="Arial" panose="020B0604020202020204" pitchFamily="34" charset="0"/>
              <a:cs typeface="Arial" panose="020B0604020202020204" pitchFamily="34" charset="0"/>
            </a:endParaRPr>
          </a:p>
        </p:txBody>
      </p:sp>
      <p:graphicFrame>
        <p:nvGraphicFramePr>
          <p:cNvPr id="4" name="Inhaltsplatzhalter 3"/>
          <p:cNvGraphicFramePr>
            <a:graphicFrameLocks noGrp="1"/>
          </p:cNvGraphicFramePr>
          <p:nvPr>
            <p:ph idx="1"/>
            <p:extLst>
              <p:ext uri="{D42A27DB-BD31-4B8C-83A1-F6EECF244321}">
                <p14:modId xmlns:p14="http://schemas.microsoft.com/office/powerpoint/2010/main" val="1927042278"/>
              </p:ext>
            </p:extLst>
          </p:nvPr>
        </p:nvGraphicFramePr>
        <p:xfrm>
          <a:off x="180474" y="1576137"/>
          <a:ext cx="8859328" cy="5154889"/>
        </p:xfrm>
        <a:graphic>
          <a:graphicData uri="http://schemas.openxmlformats.org/drawingml/2006/table">
            <a:tbl>
              <a:tblPr firstRow="1" bandRow="1">
                <a:tableStyleId>{16D9F66E-5EB9-4882-86FB-DCBF35E3C3E4}</a:tableStyleId>
              </a:tblPr>
              <a:tblGrid>
                <a:gridCol w="1121219">
                  <a:extLst>
                    <a:ext uri="{9D8B030D-6E8A-4147-A177-3AD203B41FA5}">
                      <a16:colId xmlns:a16="http://schemas.microsoft.com/office/drawing/2014/main" xmlns="" val="20000"/>
                    </a:ext>
                  </a:extLst>
                </a:gridCol>
                <a:gridCol w="1311430">
                  <a:extLst>
                    <a:ext uri="{9D8B030D-6E8A-4147-A177-3AD203B41FA5}">
                      <a16:colId xmlns:a16="http://schemas.microsoft.com/office/drawing/2014/main" xmlns="" val="20001"/>
                    </a:ext>
                  </a:extLst>
                </a:gridCol>
                <a:gridCol w="1492370">
                  <a:extLst>
                    <a:ext uri="{9D8B030D-6E8A-4147-A177-3AD203B41FA5}">
                      <a16:colId xmlns:a16="http://schemas.microsoft.com/office/drawing/2014/main" xmlns="" val="20002"/>
                    </a:ext>
                  </a:extLst>
                </a:gridCol>
                <a:gridCol w="1001549">
                  <a:extLst>
                    <a:ext uri="{9D8B030D-6E8A-4147-A177-3AD203B41FA5}">
                      <a16:colId xmlns:a16="http://schemas.microsoft.com/office/drawing/2014/main" xmlns="" val="20003"/>
                    </a:ext>
                  </a:extLst>
                </a:gridCol>
                <a:gridCol w="1367548">
                  <a:extLst>
                    <a:ext uri="{9D8B030D-6E8A-4147-A177-3AD203B41FA5}">
                      <a16:colId xmlns:a16="http://schemas.microsoft.com/office/drawing/2014/main" xmlns="" val="20004"/>
                    </a:ext>
                  </a:extLst>
                </a:gridCol>
                <a:gridCol w="2565212">
                  <a:extLst>
                    <a:ext uri="{9D8B030D-6E8A-4147-A177-3AD203B41FA5}">
                      <a16:colId xmlns:a16="http://schemas.microsoft.com/office/drawing/2014/main" xmlns="" val="20005"/>
                    </a:ext>
                  </a:extLst>
                </a:gridCol>
              </a:tblGrid>
              <a:tr h="456511">
                <a:tc>
                  <a:txBody>
                    <a:bodyPr/>
                    <a:lstStyle/>
                    <a:p>
                      <a:endParaRPr lang="de-DE" sz="1400" b="1" dirty="0">
                        <a:latin typeface="Arial" panose="020B0604020202020204" pitchFamily="34" charset="0"/>
                        <a:cs typeface="Arial" panose="020B0604020202020204" pitchFamily="34" charset="0"/>
                      </a:endParaRPr>
                    </a:p>
                  </a:txBody>
                  <a:tcPr/>
                </a:tc>
                <a:tc>
                  <a:txBody>
                    <a:bodyPr/>
                    <a:lstStyle/>
                    <a:p>
                      <a:r>
                        <a:rPr lang="bg-BG" sz="1400" dirty="0" smtClean="0">
                          <a:latin typeface="Arial" panose="020B0604020202020204" pitchFamily="34" charset="0"/>
                          <a:cs typeface="Arial" panose="020B0604020202020204" pitchFamily="34" charset="0"/>
                        </a:rPr>
                        <a:t>дебелини</a:t>
                      </a:r>
                      <a:endParaRPr lang="de-DE" sz="1400" b="1" dirty="0">
                        <a:latin typeface="Arial" panose="020B0604020202020204" pitchFamily="34" charset="0"/>
                        <a:cs typeface="Arial" panose="020B0604020202020204" pitchFamily="34" charset="0"/>
                      </a:endParaRPr>
                    </a:p>
                  </a:txBody>
                  <a:tcPr/>
                </a:tc>
                <a:tc>
                  <a:txBody>
                    <a:bodyPr/>
                    <a:lstStyle/>
                    <a:p>
                      <a:r>
                        <a:rPr lang="bg-BG" sz="1400" dirty="0" smtClean="0">
                          <a:latin typeface="Arial" panose="020B0604020202020204" pitchFamily="34" charset="0"/>
                          <a:cs typeface="Arial" panose="020B0604020202020204" pitchFamily="34" charset="0"/>
                        </a:rPr>
                        <a:t>Температури</a:t>
                      </a:r>
                      <a:endParaRPr lang="de-DE" sz="1400" b="1" dirty="0">
                        <a:latin typeface="Arial" panose="020B0604020202020204" pitchFamily="34" charset="0"/>
                        <a:cs typeface="Arial" panose="020B0604020202020204" pitchFamily="34" charset="0"/>
                      </a:endParaRPr>
                    </a:p>
                  </a:txBody>
                  <a:tcPr/>
                </a:tc>
                <a:tc gridSpan="2">
                  <a:txBody>
                    <a:bodyPr/>
                    <a:lstStyle/>
                    <a:p>
                      <a:r>
                        <a:rPr lang="bg-BG" sz="1400" dirty="0" smtClean="0">
                          <a:latin typeface="Arial" panose="020B0604020202020204" pitchFamily="34" charset="0"/>
                          <a:cs typeface="Arial" panose="020B0604020202020204" pitchFamily="34" charset="0"/>
                        </a:rPr>
                        <a:t>Състояние на агрегиране</a:t>
                      </a:r>
                      <a:endParaRPr lang="de-DE" sz="1400" b="1" dirty="0">
                        <a:latin typeface="Arial" panose="020B0604020202020204" pitchFamily="34" charset="0"/>
                        <a:cs typeface="Arial" panose="020B0604020202020204" pitchFamily="34" charset="0"/>
                      </a:endParaRPr>
                    </a:p>
                  </a:txBody>
                  <a:tcPr/>
                </a:tc>
                <a:tc hMerge="1">
                  <a:txBody>
                    <a:bodyPr/>
                    <a:lstStyle/>
                    <a:p>
                      <a:endParaRPr lang="de-DE" dirty="0"/>
                    </a:p>
                  </a:txBody>
                  <a:tcPr>
                    <a:lnL w="12700" cap="flat" cmpd="sng" algn="ctr">
                      <a:solidFill>
                        <a:schemeClr val="bg1"/>
                      </a:solidFill>
                      <a:prstDash val="solid"/>
                      <a:round/>
                      <a:headEnd type="none" w="med" len="med"/>
                      <a:tailEnd type="none" w="med" len="med"/>
                    </a:lnL>
                  </a:tcPr>
                </a:tc>
                <a:tc>
                  <a:txBody>
                    <a:bodyPr/>
                    <a:lstStyle/>
                    <a:p>
                      <a:r>
                        <a:rPr lang="bg-BG" sz="1400" dirty="0" smtClean="0">
                          <a:latin typeface="Arial" panose="020B0604020202020204" pitchFamily="34" charset="0"/>
                          <a:cs typeface="Arial" panose="020B0604020202020204" pitchFamily="34" charset="0"/>
                        </a:rPr>
                        <a:t>Специални функции</a:t>
                      </a:r>
                      <a:endParaRPr lang="de-DE" sz="1400" b="1"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0"/>
                  </a:ext>
                </a:extLst>
              </a:tr>
              <a:tr h="1005665">
                <a:tc>
                  <a:txBody>
                    <a:bodyPr/>
                    <a:lstStyle/>
                    <a:p>
                      <a:r>
                        <a:rPr lang="bg-BG" sz="1400" b="1" dirty="0" smtClean="0">
                          <a:latin typeface="Arial" panose="020B0604020202020204" pitchFamily="34" charset="0"/>
                          <a:cs typeface="Arial" panose="020B0604020202020204" pitchFamily="34" charset="0"/>
                        </a:rPr>
                        <a:t>земната кора</a:t>
                      </a:r>
                      <a:endParaRPr lang="de-DE" sz="1400" b="1"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a:latin typeface="Arial" panose="020B0604020202020204" pitchFamily="34" charset="0"/>
                          <a:cs typeface="Arial" panose="020B0604020202020204" pitchFamily="34" charset="0"/>
                        </a:rPr>
                        <a:t>~5-70 km </a:t>
                      </a:r>
                    </a:p>
                    <a:p>
                      <a:endParaRPr lang="de-DE" sz="1400" dirty="0">
                        <a:latin typeface="Arial" panose="020B0604020202020204" pitchFamily="34" charset="0"/>
                        <a:cs typeface="Arial" panose="020B0604020202020204" pitchFamily="34" charset="0"/>
                      </a:endParaRPr>
                    </a:p>
                  </a:txBody>
                  <a:tcPr/>
                </a:tc>
                <a:tc>
                  <a:txBody>
                    <a:bodyPr/>
                    <a:lstStyle/>
                    <a:p>
                      <a:r>
                        <a:rPr lang="ru-RU" sz="1400" dirty="0" smtClean="0">
                          <a:latin typeface="Arial" panose="020B0604020202020204" pitchFamily="34" charset="0"/>
                          <a:cs typeface="Arial" panose="020B0604020202020204" pitchFamily="34" charset="0"/>
                        </a:rPr>
                        <a:t>До 900 ° C с нарастваща дълбочина</a:t>
                      </a:r>
                      <a:endParaRPr lang="de-DE" sz="1400" dirty="0">
                        <a:latin typeface="Arial" panose="020B0604020202020204" pitchFamily="34" charset="0"/>
                        <a:cs typeface="Arial" panose="020B0604020202020204" pitchFamily="34" charset="0"/>
                      </a:endParaRPr>
                    </a:p>
                  </a:txBody>
                  <a:tcPr/>
                </a:tc>
                <a:tc>
                  <a:txBody>
                    <a:bodyPr/>
                    <a:lstStyle/>
                    <a:p>
                      <a:r>
                        <a:rPr lang="bg-BG" sz="1400" dirty="0" smtClean="0">
                          <a:latin typeface="Arial" panose="020B0604020202020204" pitchFamily="34" charset="0"/>
                          <a:cs typeface="Arial" panose="020B0604020202020204" pitchFamily="34" charset="0"/>
                        </a:rPr>
                        <a:t>твърд</a:t>
                      </a:r>
                      <a:endParaRPr lang="de-DE" sz="1400" dirty="0">
                        <a:latin typeface="Arial" panose="020B0604020202020204" pitchFamily="34" charset="0"/>
                        <a:cs typeface="Arial" panose="020B0604020202020204" pitchFamily="34" charset="0"/>
                      </a:endParaRP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smtClean="0">
                          <a:latin typeface="Arial" panose="020B0604020202020204" pitchFamily="34" charset="0"/>
                          <a:cs typeface="Arial" panose="020B0604020202020204" pitchFamily="34" charset="0"/>
                        </a:rPr>
                        <a:t>Локално и временно стопени райони</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smtClean="0">
                          <a:latin typeface="Arial" panose="020B0604020202020204" pitchFamily="34" charset="0"/>
                          <a:cs typeface="Arial" panose="020B0604020202020204" pitchFamily="34" charset="0"/>
                        </a:rPr>
                        <a:t>= образуване на магма</a:t>
                      </a:r>
                      <a:endParaRPr lang="en-US" sz="1400" dirty="0">
                        <a:latin typeface="Arial" panose="020B0604020202020204" pitchFamily="34" charset="0"/>
                        <a:cs typeface="Arial" panose="020B0604020202020204" pitchFamily="34" charset="0"/>
                      </a:endParaRPr>
                    </a:p>
                    <a:p>
                      <a:endParaRPr lang="de-DE" sz="1400" dirty="0">
                        <a:latin typeface="Arial" panose="020B0604020202020204" pitchFamily="34" charset="0"/>
                        <a:cs typeface="Arial" panose="020B0604020202020204" pitchFamily="34" charset="0"/>
                      </a:endParaRP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b="1" baseline="0" dirty="0" smtClean="0">
                          <a:latin typeface="Arial" panose="020B0604020202020204" pitchFamily="34" charset="0"/>
                          <a:cs typeface="Arial" panose="020B0604020202020204" pitchFamily="34" charset="0"/>
                        </a:rPr>
                        <a:t>Литосферата:</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400" b="0" baseline="0" dirty="0" smtClean="0">
                          <a:latin typeface="Arial" panose="020B0604020202020204" pitchFamily="34" charset="0"/>
                          <a:cs typeface="Arial" panose="020B0604020202020204" pitchFamily="34" charset="0"/>
                        </a:rPr>
                        <a:t>Земната кора и частта от горната мантия (до 150 км дълбочина) образуват твърдата обвивка на земята.</a:t>
                      </a:r>
                      <a:endParaRPr lang="de-DE" sz="14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1"/>
                  </a:ext>
                </a:extLst>
              </a:tr>
              <a:tr h="353683">
                <a:tc rowSpan="2">
                  <a:txBody>
                    <a:bodyPr/>
                    <a:lstStyle/>
                    <a:p>
                      <a:r>
                        <a:rPr lang="bg-BG" sz="1400" b="1" dirty="0" smtClean="0">
                          <a:latin typeface="Arial" panose="020B0604020202020204" pitchFamily="34" charset="0"/>
                          <a:cs typeface="Arial" panose="020B0604020202020204" pitchFamily="34" charset="0"/>
                        </a:rPr>
                        <a:t>Горна земна мантия</a:t>
                      </a:r>
                      <a:endParaRPr lang="de-DE" sz="1400" b="1" dirty="0">
                        <a:latin typeface="Arial" panose="020B0604020202020204" pitchFamily="34" charset="0"/>
                        <a:cs typeface="Arial" panose="020B0604020202020204" pitchFamily="34" charset="0"/>
                      </a:endParaRP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aseline="0" dirty="0">
                          <a:latin typeface="Arial" panose="020B0604020202020204" pitchFamily="34" charset="0"/>
                          <a:cs typeface="Arial" panose="020B0604020202020204" pitchFamily="34" charset="0"/>
                        </a:rPr>
                        <a:t>~630- 695 km</a:t>
                      </a:r>
                      <a:endParaRPr lang="de-DE" sz="1400" dirty="0">
                        <a:latin typeface="Arial" panose="020B0604020202020204" pitchFamily="34" charset="0"/>
                        <a:cs typeface="Arial" panose="020B0604020202020204" pitchFamily="34" charset="0"/>
                      </a:endParaRPr>
                    </a:p>
                    <a:p>
                      <a:endParaRPr lang="de-DE" sz="1400" dirty="0">
                        <a:latin typeface="Arial" panose="020B0604020202020204" pitchFamily="34" charset="0"/>
                        <a:cs typeface="Arial" panose="020B0604020202020204" pitchFamily="34" charset="0"/>
                      </a:endParaRPr>
                    </a:p>
                  </a:txBody>
                  <a:tcPr/>
                </a:tc>
                <a:tc rowSpan="2">
                  <a:txBody>
                    <a:bodyPr/>
                    <a:lstStyle/>
                    <a:p>
                      <a:endParaRPr lang="de-DE" sz="1400" dirty="0">
                        <a:latin typeface="Arial" panose="020B0604020202020204" pitchFamily="34" charset="0"/>
                        <a:cs typeface="Arial" panose="020B0604020202020204" pitchFamily="34" charset="0"/>
                      </a:endParaRPr>
                    </a:p>
                    <a:p>
                      <a:r>
                        <a:rPr lang="de-DE" sz="1400" dirty="0">
                          <a:latin typeface="Arial" panose="020B0604020202020204" pitchFamily="34" charset="0"/>
                          <a:cs typeface="Arial" panose="020B0604020202020204" pitchFamily="34" charset="0"/>
                        </a:rPr>
                        <a:t>~</a:t>
                      </a:r>
                      <a:r>
                        <a:rPr lang="de-DE" sz="1400" baseline="0" dirty="0">
                          <a:latin typeface="Arial" panose="020B0604020202020204" pitchFamily="34" charset="0"/>
                          <a:cs typeface="Arial" panose="020B0604020202020204" pitchFamily="34" charset="0"/>
                        </a:rPr>
                        <a:t> 1200°C</a:t>
                      </a:r>
                      <a:endParaRPr lang="de-DE" sz="1400" dirty="0">
                        <a:latin typeface="Arial" panose="020B0604020202020204" pitchFamily="34" charset="0"/>
                        <a:cs typeface="Arial" panose="020B0604020202020204" pitchFamily="34" charset="0"/>
                      </a:endParaRPr>
                    </a:p>
                  </a:txBody>
                  <a:tcPr/>
                </a:tc>
                <a:tc rowSpan="2">
                  <a:txBody>
                    <a:bodyPr/>
                    <a:lstStyle/>
                    <a:p>
                      <a:r>
                        <a:rPr lang="bg-BG" sz="1400" baseline="0" dirty="0" smtClean="0">
                          <a:latin typeface="Arial" panose="020B0604020202020204" pitchFamily="34" charset="0"/>
                          <a:cs typeface="Arial" panose="020B0604020202020204" pitchFamily="34" charset="0"/>
                        </a:rPr>
                        <a:t>Течащ, но не течен</a:t>
                      </a:r>
                      <a:r>
                        <a:rPr lang="de-DE" sz="1400" baseline="0" dirty="0" smtClean="0">
                          <a:latin typeface="Arial" panose="020B0604020202020204" pitchFamily="34" charset="0"/>
                          <a:cs typeface="Arial" panose="020B0604020202020204" pitchFamily="34" charset="0"/>
                        </a:rPr>
                        <a:t> </a:t>
                      </a:r>
                      <a:endParaRPr lang="de-DE" sz="1400" dirty="0">
                        <a:latin typeface="Arial" panose="020B0604020202020204" pitchFamily="34" charset="0"/>
                        <a:cs typeface="Arial" panose="020B0604020202020204" pitchFamily="34" charset="0"/>
                      </a:endParaRPr>
                    </a:p>
                  </a:txBody>
                  <a:tcPr>
                    <a:solidFill>
                      <a:srgbClr val="FDEFE9"/>
                    </a:solidFill>
                  </a:tcPr>
                </a:tc>
                <a:tc vMerge="1">
                  <a:txBody>
                    <a:bodyPr/>
                    <a:lstStyle/>
                    <a:p>
                      <a:endParaRPr lang="de-DE" dirty="0"/>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vMerge="1">
                  <a:txBody>
                    <a:bodyPr/>
                    <a:lstStyle/>
                    <a:p>
                      <a:endParaRPr lang="de-DE" dirty="0"/>
                    </a:p>
                  </a:txBody>
                  <a:tcPr/>
                </a:tc>
                <a:extLst>
                  <a:ext uri="{0D108BD9-81ED-4DB2-BD59-A6C34878D82A}">
                    <a16:rowId xmlns:a16="http://schemas.microsoft.com/office/drawing/2014/main" xmlns="" val="10002"/>
                  </a:ext>
                </a:extLst>
              </a:tr>
              <a:tr h="510355">
                <a:tc vMerge="1">
                  <a:txBody>
                    <a:bodyPr/>
                    <a:lstStyle/>
                    <a:p>
                      <a:endParaRPr lang="de-DE"/>
                    </a:p>
                  </a:txBody>
                  <a:tcPr/>
                </a:tc>
                <a:tc vMerge="1">
                  <a:txBody>
                    <a:bodyPr/>
                    <a:lstStyle/>
                    <a:p>
                      <a:endParaRPr lang="de-DE"/>
                    </a:p>
                  </a:txBody>
                  <a:tcPr/>
                </a:tc>
                <a:tc vMerge="1">
                  <a:txBody>
                    <a:bodyPr/>
                    <a:lstStyle/>
                    <a:p>
                      <a:endParaRPr lang="de-DE"/>
                    </a:p>
                  </a:txBody>
                  <a:tcPr/>
                </a:tc>
                <a:tc vMerge="1">
                  <a:txBody>
                    <a:bodyPr/>
                    <a:lstStyle/>
                    <a:p>
                      <a:endParaRPr lang="de-DE"/>
                    </a:p>
                  </a:txBody>
                  <a:tcPr/>
                </a:tc>
                <a:tc>
                  <a:txBody>
                    <a:bodyPr/>
                    <a:lstStyle/>
                    <a:p>
                      <a:endParaRPr lang="de-DE" sz="1400" dirty="0">
                        <a:latin typeface="Arial" panose="020B0604020202020204" pitchFamily="34" charset="0"/>
                        <a:cs typeface="Arial" panose="020B0604020202020204" pitchFamily="34" charset="0"/>
                      </a:endParaRPr>
                    </a:p>
                  </a:txBody>
                  <a:tcPr>
                    <a:lnL w="12700" cmpd="sng">
                      <a:noFill/>
                    </a:lnL>
                    <a:solidFill>
                      <a:srgbClr val="FDEFE9"/>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b="1" dirty="0" smtClean="0">
                          <a:latin typeface="Arial" panose="020B0604020202020204" pitchFamily="34" charset="0"/>
                          <a:cs typeface="Arial" panose="020B0604020202020204" pitchFamily="34" charset="0"/>
                        </a:rPr>
                        <a:t>Астеносферата:</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400" b="0" dirty="0" smtClean="0">
                          <a:latin typeface="Arial" panose="020B0604020202020204" pitchFamily="34" charset="0"/>
                          <a:cs typeface="Arial" panose="020B0604020202020204" pitchFamily="34" charset="0"/>
                        </a:rPr>
                        <a:t>Пластично деформируемият преход между горната и долната мантия на земята</a:t>
                      </a:r>
                      <a:endParaRPr lang="de-DE" sz="1400" b="0" dirty="0">
                        <a:latin typeface="Arial" panose="020B0604020202020204" pitchFamily="34" charset="0"/>
                        <a:cs typeface="Arial" panose="020B0604020202020204" pitchFamily="34" charset="0"/>
                      </a:endParaRPr>
                    </a:p>
                  </a:txBody>
                  <a:tcPr>
                    <a:solidFill>
                      <a:srgbClr val="FDEFE9"/>
                    </a:solidFill>
                  </a:tcPr>
                </a:tc>
                <a:extLst>
                  <a:ext uri="{0D108BD9-81ED-4DB2-BD59-A6C34878D82A}">
                    <a16:rowId xmlns:a16="http://schemas.microsoft.com/office/drawing/2014/main" xmlns="" val="10003"/>
                  </a:ext>
                </a:extLst>
              </a:tr>
              <a:tr h="266022">
                <a:tc rowSpan="2">
                  <a:txBody>
                    <a:bodyPr/>
                    <a:lstStyle/>
                    <a:p>
                      <a:r>
                        <a:rPr lang="bg-BG" sz="1400" b="1" dirty="0" smtClean="0">
                          <a:latin typeface="Arial" panose="020B0604020202020204" pitchFamily="34" charset="0"/>
                          <a:cs typeface="Arial" panose="020B0604020202020204" pitchFamily="34" charset="0"/>
                        </a:rPr>
                        <a:t>Долна земна мантия</a:t>
                      </a:r>
                      <a:endParaRPr lang="de-DE" sz="1400" b="1" dirty="0">
                        <a:latin typeface="Arial" panose="020B0604020202020204" pitchFamily="34" charset="0"/>
                        <a:cs typeface="Arial" panose="020B0604020202020204" pitchFamily="34" charset="0"/>
                      </a:endParaRPr>
                    </a:p>
                  </a:txBody>
                  <a:tcPr>
                    <a:solidFill>
                      <a:srgbClr val="FCDDCF"/>
                    </a:solidFill>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a:latin typeface="Arial" panose="020B0604020202020204" pitchFamily="34" charset="0"/>
                          <a:cs typeface="Arial" panose="020B0604020202020204" pitchFamily="34" charset="0"/>
                        </a:rPr>
                        <a:t>~ 2.183 km </a:t>
                      </a:r>
                    </a:p>
                    <a:p>
                      <a:endParaRPr lang="de-DE" sz="1400" dirty="0">
                        <a:latin typeface="Arial" panose="020B0604020202020204" pitchFamily="34" charset="0"/>
                        <a:cs typeface="Arial" panose="020B0604020202020204" pitchFamily="34" charset="0"/>
                      </a:endParaRPr>
                    </a:p>
                  </a:txBody>
                  <a:tcPr>
                    <a:solidFill>
                      <a:srgbClr val="FCDDCF"/>
                    </a:solidFill>
                  </a:tcPr>
                </a:tc>
                <a:tc rowSpan="2">
                  <a:txBody>
                    <a:bodyPr/>
                    <a:lstStyle/>
                    <a:p>
                      <a:r>
                        <a:rPr lang="de-DE" sz="1400" dirty="0">
                          <a:latin typeface="Arial" panose="020B0604020202020204" pitchFamily="34" charset="0"/>
                          <a:cs typeface="Arial" panose="020B0604020202020204" pitchFamily="34" charset="0"/>
                        </a:rPr>
                        <a:t>~ 1500°C</a:t>
                      </a:r>
                    </a:p>
                  </a:txBody>
                  <a:tcPr>
                    <a:solidFill>
                      <a:srgbClr val="FCDDCF"/>
                    </a:solidFill>
                  </a:tcPr>
                </a:tc>
                <a:tc rowSpan="2" gridSpan="2">
                  <a:txBody>
                    <a:bodyPr/>
                    <a:lstStyle/>
                    <a:p>
                      <a:r>
                        <a:rPr lang="bg-BG" sz="1400" dirty="0" smtClean="0">
                          <a:latin typeface="Arial" panose="020B0604020202020204" pitchFamily="34" charset="0"/>
                          <a:cs typeface="Arial" panose="020B0604020202020204" pitchFamily="34" charset="0"/>
                        </a:rPr>
                        <a:t>твърд</a:t>
                      </a:r>
                      <a:endParaRPr lang="de-DE" sz="1400" dirty="0">
                        <a:latin typeface="Arial" panose="020B0604020202020204" pitchFamily="34" charset="0"/>
                        <a:cs typeface="Arial" panose="020B0604020202020204" pitchFamily="34" charset="0"/>
                      </a:endParaRPr>
                    </a:p>
                  </a:txBody>
                  <a:tcPr>
                    <a:solidFill>
                      <a:srgbClr val="FCDDCF"/>
                    </a:solidFill>
                  </a:tcPr>
                </a:tc>
                <a:tc rowSpan="2" hMerge="1">
                  <a:txBody>
                    <a:bodyPr/>
                    <a:lstStyle/>
                    <a:p>
                      <a:endParaRPr lang="de-DE" dirty="0"/>
                    </a:p>
                  </a:txBody>
                  <a:tcPr>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xmlns="" val="10004"/>
                  </a:ext>
                </a:extLst>
              </a:tr>
              <a:tr h="521929">
                <a:tc vMerge="1">
                  <a:txBody>
                    <a:bodyPr/>
                    <a:lstStyle/>
                    <a:p>
                      <a:endParaRPr lang="de-DE"/>
                    </a:p>
                  </a:txBody>
                  <a:tcPr/>
                </a:tc>
                <a:tc vMerge="1">
                  <a:txBody>
                    <a:bodyPr/>
                    <a:lstStyle/>
                    <a:p>
                      <a:endParaRPr lang="de-DE"/>
                    </a:p>
                  </a:txBody>
                  <a:tcPr/>
                </a:tc>
                <a:tc vMerge="1">
                  <a:txBody>
                    <a:bodyPr/>
                    <a:lstStyle/>
                    <a:p>
                      <a:endParaRPr lang="de-DE"/>
                    </a:p>
                  </a:txBody>
                  <a:tcPr/>
                </a:tc>
                <a:tc gridSpan="2" vMerge="1">
                  <a:txBody>
                    <a:bodyPr/>
                    <a:lstStyle/>
                    <a:p>
                      <a:endParaRPr lang="de-DE"/>
                    </a:p>
                  </a:txBody>
                  <a:tcPr/>
                </a:tc>
                <a:tc hMerge="1" vMerge="1">
                  <a:txBody>
                    <a:bodyPr/>
                    <a:lstStyle/>
                    <a:p>
                      <a:endParaRPr lang="de-DE"/>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smtClean="0">
                          <a:latin typeface="Arial" panose="020B0604020202020204" pitchFamily="34" charset="0"/>
                          <a:cs typeface="Arial" panose="020B0604020202020204" pitchFamily="34" charset="0"/>
                        </a:rPr>
                        <a:t>Зона на мантията под астеносферата.</a:t>
                      </a:r>
                      <a:endParaRPr 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5"/>
                  </a:ext>
                </a:extLst>
              </a:tr>
              <a:tr h="787951">
                <a:tc>
                  <a:txBody>
                    <a:bodyPr/>
                    <a:lstStyle/>
                    <a:p>
                      <a:r>
                        <a:rPr lang="bg-BG" sz="1400" b="1" dirty="0" smtClean="0">
                          <a:latin typeface="Arial" panose="020B0604020202020204" pitchFamily="34" charset="0"/>
                          <a:cs typeface="Arial" panose="020B0604020202020204" pitchFamily="34" charset="0"/>
                        </a:rPr>
                        <a:t>Външно ядро</a:t>
                      </a:r>
                      <a:endParaRPr lang="de-DE" sz="1400" b="1"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a:latin typeface="Arial" panose="020B0604020202020204" pitchFamily="34" charset="0"/>
                          <a:cs typeface="Arial" panose="020B0604020202020204" pitchFamily="34" charset="0"/>
                        </a:rPr>
                        <a:t>~ 2.271 km</a:t>
                      </a:r>
                    </a:p>
                    <a:p>
                      <a:endParaRPr lang="de-DE" sz="1400" dirty="0">
                        <a:latin typeface="Arial" panose="020B0604020202020204" pitchFamily="34" charset="0"/>
                        <a:cs typeface="Arial" panose="020B0604020202020204" pitchFamily="34" charset="0"/>
                      </a:endParaRPr>
                    </a:p>
                  </a:txBody>
                  <a:tcPr/>
                </a:tc>
                <a:tc>
                  <a:txBody>
                    <a:bodyPr/>
                    <a:lstStyle/>
                    <a:p>
                      <a:r>
                        <a:rPr lang="de-DE" sz="1400" dirty="0">
                          <a:latin typeface="Arial" panose="020B0604020202020204" pitchFamily="34" charset="0"/>
                          <a:cs typeface="Arial" panose="020B0604020202020204" pitchFamily="34" charset="0"/>
                        </a:rPr>
                        <a:t>~ 3700 - 4600°C</a:t>
                      </a:r>
                    </a:p>
                  </a:txBody>
                  <a:tcPr/>
                </a:tc>
                <a:tc gridSpan="2">
                  <a:txBody>
                    <a:bodyPr/>
                    <a:lstStyle/>
                    <a:p>
                      <a:r>
                        <a:rPr lang="bg-BG" sz="1400" dirty="0" smtClean="0">
                          <a:latin typeface="Arial" panose="020B0604020202020204" pitchFamily="34" charset="0"/>
                          <a:cs typeface="Arial" panose="020B0604020202020204" pitchFamily="34" charset="0"/>
                        </a:rPr>
                        <a:t>разтопен</a:t>
                      </a:r>
                      <a:endParaRPr lang="de-DE" sz="1400" dirty="0">
                        <a:latin typeface="Arial" panose="020B0604020202020204" pitchFamily="34" charset="0"/>
                        <a:cs typeface="Arial" panose="020B0604020202020204" pitchFamily="34" charset="0"/>
                      </a:endParaRPr>
                    </a:p>
                  </a:txBody>
                  <a:tcPr/>
                </a:tc>
                <a:tc hMerge="1">
                  <a:txBody>
                    <a:bodyPr/>
                    <a:lstStyle/>
                    <a:p>
                      <a:endParaRPr lang="de-DE" dirty="0"/>
                    </a:p>
                  </a:txBody>
                  <a:tcPr>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rowSpan="2">
                  <a:txBody>
                    <a:bodyPr/>
                    <a:lstStyle/>
                    <a:p>
                      <a:r>
                        <a:rPr lang="ru-RU" sz="1400" dirty="0" smtClean="0">
                          <a:latin typeface="Arial" panose="020B0604020202020204" pitchFamily="34" charset="0"/>
                          <a:cs typeface="Arial" panose="020B0604020202020204" pitchFamily="34" charset="0"/>
                        </a:rPr>
                        <a:t>Земното ядро ​​се състои главно от желязо-никелова сплав.</a:t>
                      </a:r>
                    </a:p>
                    <a:p>
                      <a:r>
                        <a:rPr lang="ru-RU" sz="1400" dirty="0" smtClean="0">
                          <a:latin typeface="Arial" panose="020B0604020202020204" pitchFamily="34" charset="0"/>
                          <a:cs typeface="Arial" panose="020B0604020202020204" pitchFamily="34" charset="0"/>
                        </a:rPr>
                        <a:t>Високото налягане във вътрешното ядро ​​на земята води до втвърдяване.</a:t>
                      </a:r>
                      <a:endParaRPr lang="en-US"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6"/>
                  </a:ext>
                </a:extLst>
              </a:tr>
              <a:tr h="456511">
                <a:tc>
                  <a:txBody>
                    <a:bodyPr/>
                    <a:lstStyle/>
                    <a:p>
                      <a:r>
                        <a:rPr lang="bg-BG" sz="1400" b="1" dirty="0" smtClean="0">
                          <a:latin typeface="Arial" panose="020B0604020202020204" pitchFamily="34" charset="0"/>
                          <a:cs typeface="Arial" panose="020B0604020202020204" pitchFamily="34" charset="0"/>
                        </a:rPr>
                        <a:t>Вътрешно ядро</a:t>
                      </a:r>
                      <a:endParaRPr lang="de-DE" sz="1400" b="1"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a:latin typeface="Arial" panose="020B0604020202020204" pitchFamily="34" charset="0"/>
                          <a:cs typeface="Arial" panose="020B0604020202020204" pitchFamily="34" charset="0"/>
                        </a:rPr>
                        <a:t>~1.200</a:t>
                      </a:r>
                      <a:r>
                        <a:rPr lang="de-DE" sz="1400" baseline="0" dirty="0">
                          <a:latin typeface="Arial" panose="020B0604020202020204" pitchFamily="34" charset="0"/>
                          <a:cs typeface="Arial" panose="020B0604020202020204" pitchFamily="34" charset="0"/>
                        </a:rPr>
                        <a:t> km</a:t>
                      </a:r>
                      <a:endParaRPr lang="de-DE" sz="1400" dirty="0">
                        <a:latin typeface="Arial" panose="020B0604020202020204" pitchFamily="34" charset="0"/>
                        <a:cs typeface="Arial" panose="020B0604020202020204" pitchFamily="34" charset="0"/>
                      </a:endParaRPr>
                    </a:p>
                  </a:txBody>
                  <a:tcPr/>
                </a:tc>
                <a:tc>
                  <a:txBody>
                    <a:bodyPr/>
                    <a:lstStyle/>
                    <a:p>
                      <a:r>
                        <a:rPr lang="de-DE" sz="1400" dirty="0">
                          <a:latin typeface="Arial" panose="020B0604020202020204" pitchFamily="34" charset="0"/>
                          <a:cs typeface="Arial" panose="020B0604020202020204" pitchFamily="34" charset="0"/>
                        </a:rPr>
                        <a:t>~ 4600–</a:t>
                      </a:r>
                      <a:r>
                        <a:rPr lang="de-DE" sz="1400" baseline="0" dirty="0">
                          <a:latin typeface="Arial" panose="020B0604020202020204" pitchFamily="34" charset="0"/>
                          <a:cs typeface="Arial" panose="020B0604020202020204" pitchFamily="34" charset="0"/>
                        </a:rPr>
                        <a:t> </a:t>
                      </a:r>
                      <a:r>
                        <a:rPr lang="de-DE" sz="1400" dirty="0">
                          <a:latin typeface="Arial" panose="020B0604020202020204" pitchFamily="34" charset="0"/>
                          <a:cs typeface="Arial" panose="020B0604020202020204" pitchFamily="34" charset="0"/>
                        </a:rPr>
                        <a:t>6100°C</a:t>
                      </a:r>
                    </a:p>
                  </a:txBody>
                  <a:tcPr/>
                </a:tc>
                <a:tc gridSpan="2">
                  <a:txBody>
                    <a:bodyPr/>
                    <a:lstStyle/>
                    <a:p>
                      <a:r>
                        <a:rPr lang="bg-BG" sz="1400" dirty="0" smtClean="0">
                          <a:latin typeface="Arial" panose="020B0604020202020204" pitchFamily="34" charset="0"/>
                          <a:cs typeface="Arial" panose="020B0604020202020204" pitchFamily="34" charset="0"/>
                        </a:rPr>
                        <a:t>Твърд</a:t>
                      </a:r>
                      <a:endParaRPr lang="de-DE" sz="1400" dirty="0">
                        <a:latin typeface="Arial" panose="020B0604020202020204" pitchFamily="34" charset="0"/>
                        <a:cs typeface="Arial" panose="020B0604020202020204" pitchFamily="34" charset="0"/>
                      </a:endParaRPr>
                    </a:p>
                  </a:txBody>
                  <a:tcPr/>
                </a:tc>
                <a:tc hMerge="1">
                  <a:txBody>
                    <a:bodyPr/>
                    <a:lstStyle/>
                    <a:p>
                      <a:endParaRPr lang="de-DE" dirty="0"/>
                    </a:p>
                  </a:txBody>
                  <a:tcPr>
                    <a:lnL w="12700" cap="flat" cmpd="sng" algn="ctr">
                      <a:noFill/>
                      <a:prstDash val="solid"/>
                      <a:round/>
                      <a:headEnd type="none" w="med" len="med"/>
                      <a:tailEnd type="none" w="med" len="med"/>
                    </a:lnL>
                    <a:lnT w="12700" cap="flat" cmpd="sng" algn="ctr">
                      <a:solidFill>
                        <a:schemeClr val="bg1"/>
                      </a:solidFill>
                      <a:prstDash val="solid"/>
                      <a:round/>
                      <a:headEnd type="none" w="med" len="med"/>
                      <a:tailEnd type="none" w="med" len="med"/>
                    </a:lnT>
                  </a:tcPr>
                </a:tc>
                <a:tc vMerge="1">
                  <a:txBody>
                    <a:bodyPr/>
                    <a:lstStyle/>
                    <a:p>
                      <a:endParaRPr lang="de-DE"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22750123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A838F9D-B942-4694-85C9-3DCBCAB99F54}"/>
              </a:ext>
            </a:extLst>
          </p:cNvPr>
          <p:cNvSpPr>
            <a:spLocks noGrp="1"/>
          </p:cNvSpPr>
          <p:nvPr>
            <p:ph type="title"/>
          </p:nvPr>
        </p:nvSpPr>
        <p:spPr/>
        <p:txBody>
          <a:bodyPr>
            <a:normAutofit/>
          </a:bodyPr>
          <a:lstStyle/>
          <a:p>
            <a:r>
              <a:rPr lang="bg-BG" dirty="0">
                <a:latin typeface="Arial" panose="020B0604020202020204" pitchFamily="34" charset="0"/>
                <a:cs typeface="Arial" panose="020B0604020202020204" pitchFamily="34" charset="0"/>
              </a:rPr>
              <a:t>Геоложки основи - метаморфни </a:t>
            </a:r>
            <a:r>
              <a:rPr lang="bg-BG" dirty="0" smtClean="0">
                <a:latin typeface="Arial" panose="020B0604020202020204" pitchFamily="34" charset="0"/>
                <a:cs typeface="Arial" panose="020B0604020202020204" pitchFamily="34" charset="0"/>
              </a:rPr>
              <a:t>скали</a:t>
            </a: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xmlns="" id="{7A54E3AC-FAEC-4CF5-AAAB-886433603CE5}"/>
              </a:ext>
            </a:extLst>
          </p:cNvPr>
          <p:cNvSpPr>
            <a:spLocks noGrp="1"/>
          </p:cNvSpPr>
          <p:nvPr>
            <p:ph idx="1"/>
          </p:nvPr>
        </p:nvSpPr>
        <p:spPr/>
        <p:txBody>
          <a:bodyPr>
            <a:normAutofit/>
          </a:bodyPr>
          <a:lstStyle/>
          <a:p>
            <a:pPr marL="0" indent="0">
              <a:lnSpc>
                <a:spcPct val="150000"/>
              </a:lnSpc>
              <a:buNone/>
            </a:pPr>
            <a:r>
              <a:rPr lang="ru-RU" sz="1600" b="1" dirty="0" smtClean="0">
                <a:latin typeface="Arial" panose="020B0604020202020204" pitchFamily="34" charset="0"/>
                <a:cs typeface="Arial" panose="020B0604020202020204" pitchFamily="34" charset="0"/>
              </a:rPr>
              <a:t>Мрамор</a:t>
            </a:r>
            <a:endParaRPr lang="ru-RU" sz="1600" b="1"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 Състав</a:t>
            </a:r>
            <a:r>
              <a:rPr lang="ru-RU" sz="1600" dirty="0">
                <a:latin typeface="Arial" panose="020B0604020202020204" pitchFamily="34" charset="0"/>
                <a:cs typeface="Arial" panose="020B0604020202020204" pitchFamily="34" charset="0"/>
              </a:rPr>
              <a:t>:</a:t>
            </a:r>
          </a:p>
          <a:p>
            <a:pPr marL="0" indent="0">
              <a:lnSpc>
                <a:spcPct val="150000"/>
              </a:lnSpc>
              <a:buNone/>
            </a:pPr>
            <a:r>
              <a:rPr lang="ru-RU" sz="1600" dirty="0" smtClean="0">
                <a:latin typeface="Arial" panose="020B0604020202020204" pitchFamily="34" charset="0"/>
                <a:cs typeface="Arial" panose="020B0604020202020204" pitchFamily="34" charset="0"/>
              </a:rPr>
              <a:t>        - Калцит</a:t>
            </a: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 Оригинална </a:t>
            </a:r>
            <a:r>
              <a:rPr lang="ru-RU" sz="1600" dirty="0">
                <a:latin typeface="Arial" panose="020B0604020202020204" pitchFamily="34" charset="0"/>
                <a:cs typeface="Arial" panose="020B0604020202020204" pitchFamily="34" charset="0"/>
              </a:rPr>
              <a:t>скала: варовик</a:t>
            </a:r>
          </a:p>
          <a:p>
            <a:pPr marL="0" indent="0">
              <a:lnSpc>
                <a:spcPct val="150000"/>
              </a:lnSpc>
              <a:buNone/>
            </a:pPr>
            <a:r>
              <a:rPr lang="ru-RU" sz="1600" dirty="0" smtClean="0">
                <a:latin typeface="Arial" panose="020B0604020202020204" pitchFamily="34" charset="0"/>
                <a:cs typeface="Arial" panose="020B0604020202020204" pitchFamily="34" charset="0"/>
              </a:rPr>
              <a:t>- Температури</a:t>
            </a:r>
            <a:r>
              <a:rPr lang="ru-RU" sz="1600" dirty="0">
                <a:latin typeface="Arial" panose="020B0604020202020204" pitchFamily="34" charset="0"/>
                <a:cs typeface="Arial" panose="020B0604020202020204" pitchFamily="34" charset="0"/>
              </a:rPr>
              <a:t>: ~ 300 - 800 ° C</a:t>
            </a:r>
          </a:p>
          <a:p>
            <a:pPr marL="0" indent="0">
              <a:lnSpc>
                <a:spcPct val="150000"/>
              </a:lnSpc>
              <a:buNone/>
            </a:pPr>
            <a:r>
              <a:rPr lang="ru-RU" sz="1600" dirty="0" smtClean="0">
                <a:latin typeface="Arial" panose="020B0604020202020204" pitchFamily="34" charset="0"/>
                <a:cs typeface="Arial" panose="020B0604020202020204" pitchFamily="34" charset="0"/>
              </a:rPr>
              <a:t>- Съотношения </a:t>
            </a:r>
            <a:r>
              <a:rPr lang="ru-RU" sz="1600" dirty="0">
                <a:latin typeface="Arial" panose="020B0604020202020204" pitchFamily="34" charset="0"/>
                <a:cs typeface="Arial" panose="020B0604020202020204" pitchFamily="34" charset="0"/>
              </a:rPr>
              <a:t>на налягане: ~ 0.4 - 1.0 </a:t>
            </a:r>
            <a:r>
              <a:rPr lang="ru-RU" sz="1600" dirty="0" smtClean="0">
                <a:latin typeface="Arial" panose="020B0604020202020204" pitchFamily="34" charset="0"/>
                <a:cs typeface="Arial" panose="020B0604020202020204" pitchFamily="34" charset="0"/>
              </a:rPr>
              <a:t>G</a:t>
            </a:r>
            <a:r>
              <a:rPr lang="en-US" sz="1600" dirty="0" smtClean="0">
                <a:latin typeface="Arial" panose="020B0604020202020204" pitchFamily="34" charset="0"/>
                <a:cs typeface="Arial" panose="020B0604020202020204" pitchFamily="34" charset="0"/>
              </a:rPr>
              <a:t>p</a:t>
            </a:r>
            <a:r>
              <a:rPr lang="ru-RU" sz="1600" dirty="0" smtClean="0">
                <a:latin typeface="Arial" panose="020B0604020202020204" pitchFamily="34" charset="0"/>
                <a:cs typeface="Arial" panose="020B0604020202020204" pitchFamily="34" charset="0"/>
              </a:rPr>
              <a:t>a</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buNone/>
            </a:pPr>
            <a:endParaRPr lang="de-DE" sz="1600" dirty="0">
              <a:latin typeface="Arial" panose="020B0604020202020204" pitchFamily="34" charset="0"/>
              <a:cs typeface="Arial" panose="020B0604020202020204" pitchFamily="34" charset="0"/>
            </a:endParaRPr>
          </a:p>
          <a:p>
            <a:pPr lvl="1"/>
            <a:endParaRPr lang="de-DE" sz="1600"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xmlns="" id="{A9E56514-D680-46ED-8919-C55B9687E1E4}"/>
              </a:ext>
            </a:extLst>
          </p:cNvPr>
          <p:cNvPicPr>
            <a:picLocks noChangeAspect="1"/>
          </p:cNvPicPr>
          <p:nvPr/>
        </p:nvPicPr>
        <p:blipFill>
          <a:blip r:embed="rId3"/>
          <a:stretch>
            <a:fillRect/>
          </a:stretch>
        </p:blipFill>
        <p:spPr>
          <a:xfrm>
            <a:off x="4839891" y="3285181"/>
            <a:ext cx="3846909" cy="2840982"/>
          </a:xfrm>
          <a:prstGeom prst="rect">
            <a:avLst/>
          </a:prstGeom>
        </p:spPr>
      </p:pic>
    </p:spTree>
    <p:extLst>
      <p:ext uri="{BB962C8B-B14F-4D97-AF65-F5344CB8AC3E}">
        <p14:creationId xmlns:p14="http://schemas.microsoft.com/office/powerpoint/2010/main" val="28495442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A16531A-563F-4C8B-A461-C1D98FA53982}"/>
              </a:ext>
            </a:extLst>
          </p:cNvPr>
          <p:cNvSpPr>
            <a:spLocks noGrp="1"/>
          </p:cNvSpPr>
          <p:nvPr>
            <p:ph type="title"/>
          </p:nvPr>
        </p:nvSpPr>
        <p:spPr/>
        <p:txBody>
          <a:bodyPr>
            <a:normAutofit/>
          </a:bodyPr>
          <a:lstStyle/>
          <a:p>
            <a:r>
              <a:rPr lang="bg-BG" dirty="0">
                <a:latin typeface="Arial" panose="020B0604020202020204" pitchFamily="34" charset="0"/>
                <a:cs typeface="Arial" panose="020B0604020202020204" pitchFamily="34" charset="0"/>
              </a:rPr>
              <a:t>Геоложки основи - метаморфни </a:t>
            </a:r>
            <a:r>
              <a:rPr lang="bg-BG" dirty="0" smtClean="0">
                <a:latin typeface="Arial" panose="020B0604020202020204" pitchFamily="34" charset="0"/>
                <a:cs typeface="Arial" panose="020B0604020202020204" pitchFamily="34" charset="0"/>
              </a:rPr>
              <a:t>скали</a:t>
            </a:r>
            <a:endParaRPr lang="de-DE" dirty="0"/>
          </a:p>
        </p:txBody>
      </p:sp>
      <p:sp>
        <p:nvSpPr>
          <p:cNvPr id="3" name="Inhaltsplatzhalter 2">
            <a:extLst>
              <a:ext uri="{FF2B5EF4-FFF2-40B4-BE49-F238E27FC236}">
                <a16:creationId xmlns:a16="http://schemas.microsoft.com/office/drawing/2014/main" xmlns="" id="{1B300DB3-EC7E-476C-AD78-3941EBAA78A3}"/>
              </a:ext>
            </a:extLst>
          </p:cNvPr>
          <p:cNvSpPr>
            <a:spLocks noGrp="1"/>
          </p:cNvSpPr>
          <p:nvPr>
            <p:ph idx="1"/>
          </p:nvPr>
        </p:nvSpPr>
        <p:spPr>
          <a:xfrm>
            <a:off x="457200" y="1563919"/>
            <a:ext cx="8229600" cy="4525963"/>
          </a:xfrm>
        </p:spPr>
        <p:txBody>
          <a:bodyPr>
            <a:normAutofit fontScale="92500" lnSpcReduction="10000"/>
          </a:bodyPr>
          <a:lstStyle/>
          <a:p>
            <a:pPr marL="0" indent="0">
              <a:lnSpc>
                <a:spcPct val="150000"/>
              </a:lnSpc>
              <a:buNone/>
            </a:pPr>
            <a:r>
              <a:rPr lang="ru-RU" sz="1600" b="1" dirty="0">
                <a:latin typeface="Arial" panose="020B0604020202020204" pitchFamily="34" charset="0"/>
                <a:cs typeface="Arial" panose="020B0604020202020204" pitchFamily="34" charset="0"/>
              </a:rPr>
              <a:t>Anatexite</a:t>
            </a:r>
          </a:p>
          <a:p>
            <a:pPr marL="0" indent="0">
              <a:lnSpc>
                <a:spcPct val="150000"/>
              </a:lnSpc>
              <a:buNone/>
            </a:pPr>
            <a:r>
              <a:rPr lang="ru-RU" sz="1600" dirty="0" smtClean="0">
                <a:latin typeface="Arial" panose="020B0604020202020204" pitchFamily="34" charset="0"/>
                <a:cs typeface="Arial" panose="020B0604020202020204" pitchFamily="34" charset="0"/>
              </a:rPr>
              <a:t>- Състав</a:t>
            </a:r>
            <a:r>
              <a:rPr lang="ru-RU" sz="1600" dirty="0">
                <a:latin typeface="Arial" panose="020B0604020202020204" pitchFamily="34" charset="0"/>
                <a:cs typeface="Arial" panose="020B0604020202020204" pitchFamily="34" charset="0"/>
              </a:rPr>
              <a:t>: В зависимост от скалата на източника</a:t>
            </a:r>
          </a:p>
          <a:p>
            <a:pPr marL="0" indent="0">
              <a:lnSpc>
                <a:spcPct val="150000"/>
              </a:lnSpc>
              <a:buNone/>
            </a:pPr>
            <a:r>
              <a:rPr lang="ru-RU" sz="1600" dirty="0" smtClean="0">
                <a:latin typeface="Arial" panose="020B0604020202020204" pitchFamily="34" charset="0"/>
                <a:cs typeface="Arial" panose="020B0604020202020204" pitchFamily="34" charset="0"/>
              </a:rPr>
              <a:t>- Температури</a:t>
            </a:r>
            <a:r>
              <a:rPr lang="ru-RU" sz="1600" dirty="0">
                <a:latin typeface="Arial" panose="020B0604020202020204" pitchFamily="34" charset="0"/>
                <a:cs typeface="Arial" panose="020B0604020202020204" pitchFamily="34" charset="0"/>
              </a:rPr>
              <a:t>: Зависи от скалата на източника</a:t>
            </a:r>
          </a:p>
          <a:p>
            <a:pPr marL="0" indent="0">
              <a:lnSpc>
                <a:spcPct val="150000"/>
              </a:lnSpc>
              <a:buNone/>
            </a:pPr>
            <a:r>
              <a:rPr lang="ru-RU" sz="1600" dirty="0" smtClean="0">
                <a:latin typeface="Arial" panose="020B0604020202020204" pitchFamily="34" charset="0"/>
                <a:cs typeface="Arial" panose="020B0604020202020204" pitchFamily="34" charset="0"/>
              </a:rPr>
              <a:t>          ~ </a:t>
            </a:r>
            <a:r>
              <a:rPr lang="ru-RU" sz="1600" dirty="0">
                <a:latin typeface="Arial" panose="020B0604020202020204" pitchFamily="34" charset="0"/>
                <a:cs typeface="Arial" panose="020B0604020202020204" pitchFamily="34" charset="0"/>
              </a:rPr>
              <a:t>650 - 850 ° C</a:t>
            </a:r>
          </a:p>
          <a:p>
            <a:pPr>
              <a:lnSpc>
                <a:spcPct val="150000"/>
              </a:lnSpc>
              <a:buFontTx/>
              <a:buChar char="-"/>
            </a:pPr>
            <a:r>
              <a:rPr lang="ru-RU" sz="1600" dirty="0" smtClean="0">
                <a:latin typeface="Arial" panose="020B0604020202020204" pitchFamily="34" charset="0"/>
                <a:cs typeface="Arial" panose="020B0604020202020204" pitchFamily="34" charset="0"/>
              </a:rPr>
              <a:t>Съотношения </a:t>
            </a:r>
            <a:r>
              <a:rPr lang="ru-RU" sz="1600" dirty="0">
                <a:latin typeface="Arial" panose="020B0604020202020204" pitchFamily="34" charset="0"/>
                <a:cs typeface="Arial" panose="020B0604020202020204" pitchFamily="34" charset="0"/>
              </a:rPr>
              <a:t>на налягане: В зависимост от </a:t>
            </a:r>
            <a:endParaRPr lang="ru-RU" sz="1600" dirty="0" smtClean="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скалата </a:t>
            </a:r>
            <a:r>
              <a:rPr lang="ru-RU" sz="1600" dirty="0">
                <a:latin typeface="Arial" panose="020B0604020202020204" pitchFamily="34" charset="0"/>
                <a:cs typeface="Arial" panose="020B0604020202020204" pitchFamily="34" charset="0"/>
              </a:rPr>
              <a:t>на източника</a:t>
            </a:r>
          </a:p>
          <a:p>
            <a:pPr marL="0" indent="0">
              <a:lnSpc>
                <a:spcPct val="150000"/>
              </a:lnSpc>
              <a:buNone/>
            </a:pPr>
            <a:r>
              <a:rPr lang="ru-RU" sz="1600" dirty="0">
                <a:latin typeface="Arial" panose="020B0604020202020204" pitchFamily="34" charset="0"/>
                <a:cs typeface="Arial" panose="020B0604020202020204" pitchFamily="34" charset="0"/>
              </a:rPr>
              <a:t> </a:t>
            </a:r>
            <a:r>
              <a:rPr lang="ru-RU" sz="1600" dirty="0" smtClean="0">
                <a:latin typeface="Arial" panose="020B0604020202020204" pitchFamily="34" charset="0"/>
                <a:cs typeface="Arial" panose="020B0604020202020204" pitchFamily="34" charset="0"/>
              </a:rPr>
              <a:t>          ~ </a:t>
            </a:r>
            <a:r>
              <a:rPr lang="ru-RU" sz="1600" dirty="0">
                <a:latin typeface="Arial" panose="020B0604020202020204" pitchFamily="34" charset="0"/>
                <a:cs typeface="Arial" panose="020B0604020202020204" pitchFamily="34" charset="0"/>
              </a:rPr>
              <a:t>0,2 - 1,5 GPa</a:t>
            </a:r>
          </a:p>
          <a:p>
            <a:pPr marL="0" indent="0">
              <a:lnSpc>
                <a:spcPct val="150000"/>
              </a:lnSpc>
              <a:buNone/>
            </a:pPr>
            <a:r>
              <a:rPr lang="ru-RU" sz="1600" dirty="0" smtClean="0">
                <a:latin typeface="Arial" panose="020B0604020202020204" pitchFamily="34" charset="0"/>
                <a:cs typeface="Arial" panose="020B0604020202020204" pitchFamily="34" charset="0"/>
              </a:rPr>
              <a:t>- Особеност</a:t>
            </a:r>
            <a:r>
              <a:rPr lang="ru-RU" sz="1600" dirty="0">
                <a:latin typeface="Arial" panose="020B0604020202020204" pitchFamily="34" charset="0"/>
                <a:cs typeface="Arial" panose="020B0604020202020204" pitchFamily="34" charset="0"/>
              </a:rPr>
              <a:t>: Anatexis е не само име на скала, но и процесът, довел до нейното формиране.</a:t>
            </a:r>
          </a:p>
          <a:p>
            <a:pPr marL="0" indent="0">
              <a:lnSpc>
                <a:spcPct val="150000"/>
              </a:lnSpc>
              <a:buNone/>
            </a:pPr>
            <a:r>
              <a:rPr lang="ru-RU" sz="1600" dirty="0" smtClean="0">
                <a:latin typeface="Arial" panose="020B0604020202020204" pitchFamily="34" charset="0"/>
                <a:cs typeface="Arial" panose="020B0604020202020204" pitchFamily="34" charset="0"/>
              </a:rPr>
              <a:t>          </a:t>
            </a:r>
            <a:r>
              <a:rPr lang="ru-RU" sz="1600" i="1" dirty="0" smtClean="0">
                <a:latin typeface="Arial" panose="020B0604020202020204" pitchFamily="34" charset="0"/>
                <a:cs typeface="Arial" panose="020B0604020202020204" pitchFamily="34" charset="0"/>
              </a:rPr>
              <a:t>- Anatexis </a:t>
            </a:r>
            <a:r>
              <a:rPr lang="ru-RU" sz="1600" i="1" dirty="0">
                <a:latin typeface="Arial" panose="020B0604020202020204" pitchFamily="34" charset="0"/>
                <a:cs typeface="Arial" panose="020B0604020202020204" pitchFamily="34" charset="0"/>
              </a:rPr>
              <a:t>се отнася до процеса на частично топене на скали в резултат на повишаване на температурата, намаляване на налягането и / или подаване на течност</a:t>
            </a:r>
            <a:r>
              <a:rPr lang="ru-RU" sz="1600" i="1" dirty="0" smtClean="0">
                <a:latin typeface="Arial" panose="020B0604020202020204" pitchFamily="34" charset="0"/>
                <a:cs typeface="Arial" panose="020B0604020202020204" pitchFamily="34" charset="0"/>
              </a:rPr>
              <a:t>.</a:t>
            </a:r>
          </a:p>
          <a:p>
            <a:pPr marL="0" indent="0">
              <a:lnSpc>
                <a:spcPct val="150000"/>
              </a:lnSpc>
              <a:buNone/>
            </a:pPr>
            <a:endParaRPr lang="ru-RU" sz="1600" b="1"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xmlns="" id="{CC6B20EC-6CD8-4256-BF70-334F6D94E802}"/>
              </a:ext>
            </a:extLst>
          </p:cNvPr>
          <p:cNvPicPr>
            <a:picLocks noChangeAspect="1"/>
          </p:cNvPicPr>
          <p:nvPr/>
        </p:nvPicPr>
        <p:blipFill rotWithShape="1">
          <a:blip r:embed="rId3"/>
          <a:srcRect l="8553" t="5921" r="9292" b="9869"/>
          <a:stretch/>
        </p:blipFill>
        <p:spPr>
          <a:xfrm>
            <a:off x="5269832" y="1463877"/>
            <a:ext cx="3416968" cy="2626859"/>
          </a:xfrm>
          <a:prstGeom prst="rect">
            <a:avLst/>
          </a:prstGeom>
        </p:spPr>
      </p:pic>
    </p:spTree>
    <p:extLst>
      <p:ext uri="{BB962C8B-B14F-4D97-AF65-F5344CB8AC3E}">
        <p14:creationId xmlns:p14="http://schemas.microsoft.com/office/powerpoint/2010/main" val="26284612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Ellipse 20"/>
          <p:cNvSpPr/>
          <p:nvPr/>
        </p:nvSpPr>
        <p:spPr>
          <a:xfrm>
            <a:off x="2598856" y="1542956"/>
            <a:ext cx="4680000" cy="4680000"/>
          </a:xfrm>
          <a:prstGeom prst="ellipse">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latin typeface="Arial" panose="020B0604020202020204" pitchFamily="34" charset="0"/>
              <a:cs typeface="Arial" panose="020B0604020202020204" pitchFamily="34" charset="0"/>
            </a:endParaRPr>
          </a:p>
        </p:txBody>
      </p:sp>
      <p:sp>
        <p:nvSpPr>
          <p:cNvPr id="2" name="Titel 1">
            <a:extLst>
              <a:ext uri="{FF2B5EF4-FFF2-40B4-BE49-F238E27FC236}">
                <a16:creationId xmlns:a16="http://schemas.microsoft.com/office/drawing/2014/main" xmlns="" id="{1810840E-5F8B-45F0-A095-29FD557E4631}"/>
              </a:ext>
            </a:extLst>
          </p:cNvPr>
          <p:cNvSpPr>
            <a:spLocks noGrp="1"/>
          </p:cNvSpPr>
          <p:nvPr>
            <p:ph type="title"/>
          </p:nvPr>
        </p:nvSpPr>
        <p:spPr/>
        <p:txBody>
          <a:bodyPr>
            <a:normAutofit/>
          </a:bodyPr>
          <a:lstStyle/>
          <a:p>
            <a:r>
              <a:rPr lang="bg-BG" dirty="0">
                <a:latin typeface="Arial" panose="020B0604020202020204" pitchFamily="34" charset="0"/>
                <a:cs typeface="Arial" panose="020B0604020202020204" pitchFamily="34" charset="0"/>
              </a:rPr>
              <a:t>Геоложки основи - скален </a:t>
            </a:r>
            <a:r>
              <a:rPr lang="bg-BG" dirty="0" smtClean="0">
                <a:latin typeface="Arial" panose="020B0604020202020204" pitchFamily="34" charset="0"/>
                <a:cs typeface="Arial" panose="020B0604020202020204" pitchFamily="34" charset="0"/>
              </a:rPr>
              <a:t>цикъл</a:t>
            </a:r>
            <a:endParaRPr lang="de-DE" dirty="0">
              <a:latin typeface="Arial" panose="020B0604020202020204" pitchFamily="34" charset="0"/>
              <a:cs typeface="Arial" panose="020B0604020202020204" pitchFamily="34" charset="0"/>
            </a:endParaRPr>
          </a:p>
        </p:txBody>
      </p:sp>
      <p:sp>
        <p:nvSpPr>
          <p:cNvPr id="7" name="Abgerundetes Rechteck 6"/>
          <p:cNvSpPr/>
          <p:nvPr/>
        </p:nvSpPr>
        <p:spPr>
          <a:xfrm>
            <a:off x="4318998" y="1402700"/>
            <a:ext cx="1239716" cy="334108"/>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lvl="0" algn="ctr"/>
            <a:r>
              <a:rPr lang="bg-BG" sz="1600" dirty="0" smtClean="0">
                <a:latin typeface="Arial" panose="020B0604020202020204" pitchFamily="34" charset="0"/>
                <a:cs typeface="Arial" panose="020B0604020202020204" pitchFamily="34" charset="0"/>
              </a:rPr>
              <a:t>Нарязване</a:t>
            </a:r>
            <a:endParaRPr lang="de-DE" sz="1600" dirty="0">
              <a:latin typeface="Arial" panose="020B0604020202020204" pitchFamily="34" charset="0"/>
              <a:cs typeface="Arial" panose="020B0604020202020204" pitchFamily="34" charset="0"/>
            </a:endParaRPr>
          </a:p>
        </p:txBody>
      </p:sp>
      <p:sp>
        <p:nvSpPr>
          <p:cNvPr id="9" name="Abgerundetes Rechteck 8"/>
          <p:cNvSpPr/>
          <p:nvPr/>
        </p:nvSpPr>
        <p:spPr>
          <a:xfrm>
            <a:off x="5813611" y="1881916"/>
            <a:ext cx="1202027" cy="334108"/>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lvl="0" algn="ctr"/>
            <a:r>
              <a:rPr lang="bg-BG" sz="1600" dirty="0" smtClean="0">
                <a:latin typeface="Arial" panose="020B0604020202020204" pitchFamily="34" charset="0"/>
                <a:cs typeface="Arial" panose="020B0604020202020204" pitchFamily="34" charset="0"/>
              </a:rPr>
              <a:t>Транспорт</a:t>
            </a:r>
            <a:endParaRPr lang="de-DE" sz="1600" dirty="0">
              <a:latin typeface="Arial" panose="020B0604020202020204" pitchFamily="34" charset="0"/>
              <a:cs typeface="Arial" panose="020B0604020202020204" pitchFamily="34" charset="0"/>
            </a:endParaRPr>
          </a:p>
        </p:txBody>
      </p:sp>
      <p:sp>
        <p:nvSpPr>
          <p:cNvPr id="10" name="Abgerundetes Rechteck 9"/>
          <p:cNvSpPr/>
          <p:nvPr/>
        </p:nvSpPr>
        <p:spPr>
          <a:xfrm>
            <a:off x="6385753" y="2554983"/>
            <a:ext cx="1574448" cy="93265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lvl="0" algn="ctr"/>
            <a:r>
              <a:rPr lang="bg-BG" sz="1600" dirty="0">
                <a:latin typeface="Arial" panose="020B0604020202020204" pitchFamily="34" charset="0"/>
                <a:cs typeface="Arial" panose="020B0604020202020204" pitchFamily="34" charset="0"/>
              </a:rPr>
              <a:t>Седимент -</a:t>
            </a:r>
            <a:r>
              <a:rPr lang="de-DE" sz="1600" dirty="0">
                <a:latin typeface="Arial" panose="020B0604020202020204" pitchFamily="34" charset="0"/>
                <a:cs typeface="Arial" panose="020B0604020202020204" pitchFamily="34" charset="0"/>
              </a:rPr>
              <a:t>clastic </a:t>
            </a:r>
            <a:r>
              <a:rPr lang="bg-BG" sz="1600" dirty="0" smtClean="0">
                <a:latin typeface="Arial" panose="020B0604020202020204" pitchFamily="34" charset="0"/>
                <a:cs typeface="Arial" panose="020B0604020202020204" pitchFamily="34" charset="0"/>
              </a:rPr>
              <a:t>химически</a:t>
            </a:r>
            <a:endParaRPr lang="de-DE" sz="1600" dirty="0">
              <a:latin typeface="Arial" panose="020B0604020202020204" pitchFamily="34" charset="0"/>
              <a:cs typeface="Arial" panose="020B0604020202020204" pitchFamily="34" charset="0"/>
            </a:endParaRPr>
          </a:p>
        </p:txBody>
      </p:sp>
      <p:sp>
        <p:nvSpPr>
          <p:cNvPr id="11" name="Abgerundetes Rechteck 10"/>
          <p:cNvSpPr/>
          <p:nvPr/>
        </p:nvSpPr>
        <p:spPr>
          <a:xfrm>
            <a:off x="6637329" y="3783724"/>
            <a:ext cx="1301259" cy="334108"/>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lvl="0" algn="ctr"/>
            <a:r>
              <a:rPr lang="bg-BG" sz="1600" dirty="0" smtClean="0">
                <a:latin typeface="Arial" panose="020B0604020202020204" pitchFamily="34" charset="0"/>
                <a:cs typeface="Arial" panose="020B0604020202020204" pitchFamily="34" charset="0"/>
              </a:rPr>
              <a:t>Диагенезис</a:t>
            </a:r>
            <a:endParaRPr lang="de-DE" sz="1600" dirty="0">
              <a:latin typeface="Arial" panose="020B0604020202020204" pitchFamily="34" charset="0"/>
              <a:cs typeface="Arial" panose="020B0604020202020204" pitchFamily="34" charset="0"/>
            </a:endParaRPr>
          </a:p>
        </p:txBody>
      </p:sp>
      <p:sp>
        <p:nvSpPr>
          <p:cNvPr id="12" name="Abgerundetes Rechteck 11"/>
          <p:cNvSpPr/>
          <p:nvPr/>
        </p:nvSpPr>
        <p:spPr>
          <a:xfrm>
            <a:off x="6553119" y="4545294"/>
            <a:ext cx="1407082" cy="469525"/>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lvl="0" algn="ctr"/>
            <a:r>
              <a:rPr lang="bg-BG" sz="1600" dirty="0">
                <a:latin typeface="Arial" panose="020B0604020202020204" pitchFamily="34" charset="0"/>
                <a:cs typeface="Arial" panose="020B0604020202020204" pitchFamily="34" charset="0"/>
              </a:rPr>
              <a:t>Р / Т </a:t>
            </a:r>
            <a:r>
              <a:rPr lang="bg-BG" sz="1600" dirty="0" smtClean="0">
                <a:latin typeface="Arial" panose="020B0604020202020204" pitchFamily="34" charset="0"/>
                <a:cs typeface="Arial" panose="020B0604020202020204" pitchFamily="34" charset="0"/>
              </a:rPr>
              <a:t>увеличение</a:t>
            </a:r>
            <a:endParaRPr lang="de-DE" sz="1600" dirty="0">
              <a:latin typeface="Arial" panose="020B0604020202020204" pitchFamily="34" charset="0"/>
              <a:cs typeface="Arial" panose="020B0604020202020204" pitchFamily="34" charset="0"/>
            </a:endParaRPr>
          </a:p>
        </p:txBody>
      </p:sp>
      <p:sp>
        <p:nvSpPr>
          <p:cNvPr id="13" name="Abgerundetes Rechteck 12"/>
          <p:cNvSpPr/>
          <p:nvPr/>
        </p:nvSpPr>
        <p:spPr>
          <a:xfrm>
            <a:off x="6030746" y="5273855"/>
            <a:ext cx="1387542" cy="334108"/>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lvl="0" algn="ctr"/>
            <a:r>
              <a:rPr lang="de-DE" sz="1600" dirty="0">
                <a:latin typeface="Arial" panose="020B0604020202020204" pitchFamily="34" charset="0"/>
                <a:cs typeface="Arial" panose="020B0604020202020204" pitchFamily="34" charset="0"/>
              </a:rPr>
              <a:t>Countersink</a:t>
            </a:r>
          </a:p>
        </p:txBody>
      </p:sp>
      <p:sp>
        <p:nvSpPr>
          <p:cNvPr id="14" name="Abgerundetes Rechteck 13"/>
          <p:cNvSpPr/>
          <p:nvPr/>
        </p:nvSpPr>
        <p:spPr>
          <a:xfrm>
            <a:off x="4586409" y="6032679"/>
            <a:ext cx="1478993" cy="33410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lvl="0" algn="ctr"/>
            <a:r>
              <a:rPr lang="bg-BG" sz="1600" dirty="0">
                <a:latin typeface="Arial" panose="020B0604020202020204" pitchFamily="34" charset="0"/>
                <a:cs typeface="Arial" panose="020B0604020202020204" pitchFamily="34" charset="0"/>
              </a:rPr>
              <a:t>метаморфни</a:t>
            </a:r>
            <a:endParaRPr lang="de-DE" sz="1600" dirty="0">
              <a:latin typeface="Arial" panose="020B0604020202020204" pitchFamily="34" charset="0"/>
              <a:cs typeface="Arial" panose="020B0604020202020204" pitchFamily="34" charset="0"/>
            </a:endParaRPr>
          </a:p>
        </p:txBody>
      </p:sp>
      <p:sp>
        <p:nvSpPr>
          <p:cNvPr id="15" name="Abgerundetes Rechteck 14"/>
          <p:cNvSpPr/>
          <p:nvPr/>
        </p:nvSpPr>
        <p:spPr>
          <a:xfrm>
            <a:off x="2791326" y="5558033"/>
            <a:ext cx="1712101" cy="641699"/>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lvl="0" algn="ctr"/>
            <a:r>
              <a:rPr lang="bg-BG" sz="1600" dirty="0">
                <a:latin typeface="Arial" panose="020B0604020202020204" pitchFamily="34" charset="0"/>
                <a:cs typeface="Arial" panose="020B0604020202020204" pitchFamily="34" charset="0"/>
              </a:rPr>
              <a:t>Частично топене (</a:t>
            </a:r>
            <a:r>
              <a:rPr lang="de-DE" sz="1600" dirty="0">
                <a:latin typeface="Arial" panose="020B0604020202020204" pitchFamily="34" charset="0"/>
                <a:cs typeface="Arial" panose="020B0604020202020204" pitchFamily="34" charset="0"/>
              </a:rPr>
              <a:t>Anatexis)</a:t>
            </a:r>
            <a:endParaRPr lang="de-DE" sz="1600" dirty="0">
              <a:latin typeface="Arial" panose="020B0604020202020204" pitchFamily="34" charset="0"/>
              <a:cs typeface="Arial" panose="020B0604020202020204" pitchFamily="34" charset="0"/>
            </a:endParaRPr>
          </a:p>
        </p:txBody>
      </p:sp>
      <p:sp>
        <p:nvSpPr>
          <p:cNvPr id="16" name="Abgerundetes Rechteck 15"/>
          <p:cNvSpPr/>
          <p:nvPr/>
        </p:nvSpPr>
        <p:spPr>
          <a:xfrm>
            <a:off x="2301709" y="5014820"/>
            <a:ext cx="1239716" cy="334108"/>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lvl="0" algn="ctr"/>
            <a:r>
              <a:rPr lang="bg-BG" sz="1600" dirty="0" smtClean="0">
                <a:latin typeface="Arial" panose="020B0604020202020204" pitchFamily="34" charset="0"/>
                <a:cs typeface="Arial" panose="020B0604020202020204" pitchFamily="34" charset="0"/>
              </a:rPr>
              <a:t>Магма</a:t>
            </a:r>
            <a:endParaRPr lang="de-DE" sz="1600" dirty="0">
              <a:latin typeface="Arial" panose="020B0604020202020204" pitchFamily="34" charset="0"/>
              <a:cs typeface="Arial" panose="020B0604020202020204" pitchFamily="34" charset="0"/>
            </a:endParaRPr>
          </a:p>
        </p:txBody>
      </p:sp>
      <p:sp>
        <p:nvSpPr>
          <p:cNvPr id="17" name="Abgerundetes Rechteck 16"/>
          <p:cNvSpPr/>
          <p:nvPr/>
        </p:nvSpPr>
        <p:spPr>
          <a:xfrm>
            <a:off x="1708485" y="4302532"/>
            <a:ext cx="1683420" cy="58752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lvl="0" algn="ctr"/>
            <a:r>
              <a:rPr lang="bg-BG" sz="1600" dirty="0">
                <a:latin typeface="Arial" panose="020B0604020202020204" pitchFamily="34" charset="0"/>
                <a:cs typeface="Arial" panose="020B0604020202020204" pitchFamily="34" charset="0"/>
              </a:rPr>
              <a:t>Изкачване на магма (</a:t>
            </a:r>
            <a:r>
              <a:rPr lang="bg-BG" sz="1600" dirty="0" smtClean="0">
                <a:latin typeface="Arial" panose="020B0604020202020204" pitchFamily="34" charset="0"/>
                <a:cs typeface="Arial" panose="020B0604020202020204" pitchFamily="34" charset="0"/>
              </a:rPr>
              <a:t>проникване)</a:t>
            </a:r>
            <a:endParaRPr lang="de-DE" sz="1600" dirty="0">
              <a:latin typeface="Arial" panose="020B0604020202020204" pitchFamily="34" charset="0"/>
              <a:cs typeface="Arial" panose="020B0604020202020204" pitchFamily="34" charset="0"/>
            </a:endParaRPr>
          </a:p>
        </p:txBody>
      </p:sp>
      <p:sp>
        <p:nvSpPr>
          <p:cNvPr id="18" name="Abgerundetes Rechteck 17"/>
          <p:cNvSpPr/>
          <p:nvPr/>
        </p:nvSpPr>
        <p:spPr>
          <a:xfrm>
            <a:off x="1811632" y="3013405"/>
            <a:ext cx="1574448" cy="93265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lvl="0" algn="ctr"/>
            <a:r>
              <a:rPr lang="bg-BG" sz="1600" dirty="0" smtClean="0">
                <a:latin typeface="Arial" panose="020B0604020202020204" pitchFamily="34" charset="0"/>
                <a:cs typeface="Arial" panose="020B0604020202020204" pitchFamily="34" charset="0"/>
              </a:rPr>
              <a:t>Магматит</a:t>
            </a:r>
            <a:r>
              <a:rPr lang="de-DE" sz="1600" dirty="0">
                <a:latin typeface="Arial" panose="020B0604020202020204" pitchFamily="34" charset="0"/>
                <a:cs typeface="Arial" panose="020B0604020202020204" pitchFamily="34" charset="0"/>
              </a:rPr>
              <a:t/>
            </a:r>
            <a:br>
              <a:rPr lang="de-DE" sz="1600" dirty="0">
                <a:latin typeface="Arial" panose="020B0604020202020204" pitchFamily="34" charset="0"/>
                <a:cs typeface="Arial" panose="020B0604020202020204" pitchFamily="34" charset="0"/>
              </a:rPr>
            </a:br>
            <a:r>
              <a:rPr lang="de-DE" sz="1600" dirty="0" smtClean="0">
                <a:latin typeface="Arial" panose="020B0604020202020204" pitchFamily="34" charset="0"/>
                <a:cs typeface="Arial" panose="020B0604020202020204" pitchFamily="34" charset="0"/>
              </a:rPr>
              <a:t>-</a:t>
            </a:r>
            <a:r>
              <a:rPr lang="bg-BG" sz="1600" dirty="0" smtClean="0">
                <a:latin typeface="Arial" panose="020B0604020202020204" pitchFamily="34" charset="0"/>
                <a:cs typeface="Arial" panose="020B0604020202020204" pitchFamily="34" charset="0"/>
              </a:rPr>
              <a:t>Вулканит</a:t>
            </a:r>
            <a:r>
              <a:rPr lang="de-DE" sz="1600" dirty="0">
                <a:latin typeface="Arial" panose="020B0604020202020204" pitchFamily="34" charset="0"/>
                <a:cs typeface="Arial" panose="020B0604020202020204" pitchFamily="34" charset="0"/>
              </a:rPr>
              <a:t/>
            </a:r>
            <a:br>
              <a:rPr lang="de-DE" sz="1600" dirty="0">
                <a:latin typeface="Arial" panose="020B0604020202020204" pitchFamily="34" charset="0"/>
                <a:cs typeface="Arial" panose="020B0604020202020204" pitchFamily="34" charset="0"/>
              </a:rPr>
            </a:br>
            <a:r>
              <a:rPr lang="de-DE" sz="1600" dirty="0" smtClean="0">
                <a:latin typeface="Arial" panose="020B0604020202020204" pitchFamily="34" charset="0"/>
                <a:cs typeface="Arial" panose="020B0604020202020204" pitchFamily="34" charset="0"/>
              </a:rPr>
              <a:t>-</a:t>
            </a:r>
            <a:r>
              <a:rPr lang="bg-BG" sz="1600" dirty="0" smtClean="0">
                <a:latin typeface="Arial" panose="020B0604020202020204" pitchFamily="34" charset="0"/>
                <a:cs typeface="Arial" panose="020B0604020202020204" pitchFamily="34" charset="0"/>
              </a:rPr>
              <a:t>Плутонит</a:t>
            </a:r>
            <a:endParaRPr lang="de-DE" sz="1600" dirty="0">
              <a:latin typeface="Arial" panose="020B0604020202020204" pitchFamily="34" charset="0"/>
              <a:cs typeface="Arial" panose="020B0604020202020204" pitchFamily="34" charset="0"/>
            </a:endParaRPr>
          </a:p>
        </p:txBody>
      </p:sp>
      <p:sp>
        <p:nvSpPr>
          <p:cNvPr id="19" name="Abgerundetes Rechteck 18"/>
          <p:cNvSpPr/>
          <p:nvPr/>
        </p:nvSpPr>
        <p:spPr>
          <a:xfrm>
            <a:off x="2459424" y="2381574"/>
            <a:ext cx="1239716" cy="334108"/>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lvl="0" algn="ctr"/>
            <a:r>
              <a:rPr lang="bg-BG" sz="1600" dirty="0" smtClean="0">
                <a:latin typeface="Arial" panose="020B0604020202020204" pitchFamily="34" charset="0"/>
                <a:cs typeface="Arial" panose="020B0604020202020204" pitchFamily="34" charset="0"/>
              </a:rPr>
              <a:t>Издигане</a:t>
            </a:r>
            <a:endParaRPr lang="de-DE" sz="1600" dirty="0">
              <a:latin typeface="Arial" panose="020B0604020202020204" pitchFamily="34" charset="0"/>
              <a:cs typeface="Arial" panose="020B0604020202020204" pitchFamily="34" charset="0"/>
            </a:endParaRPr>
          </a:p>
        </p:txBody>
      </p:sp>
      <p:sp>
        <p:nvSpPr>
          <p:cNvPr id="20" name="Abgerundetes Rechteck 19"/>
          <p:cNvSpPr/>
          <p:nvPr/>
        </p:nvSpPr>
        <p:spPr>
          <a:xfrm>
            <a:off x="2894853" y="1809530"/>
            <a:ext cx="1266430" cy="334108"/>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lvl="0" algn="ctr"/>
            <a:r>
              <a:rPr lang="bg-BG" sz="1600" dirty="0" smtClean="0">
                <a:latin typeface="Arial" panose="020B0604020202020204" pitchFamily="34" charset="0"/>
                <a:cs typeface="Arial" panose="020B0604020202020204" pitchFamily="34" charset="0"/>
              </a:rPr>
              <a:t>Ерозия</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71930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AA46E20-DD73-4949-A7CE-82BA0E6718CA}"/>
              </a:ext>
            </a:extLst>
          </p:cNvPr>
          <p:cNvSpPr>
            <a:spLocks noGrp="1"/>
          </p:cNvSpPr>
          <p:nvPr>
            <p:ph type="title"/>
          </p:nvPr>
        </p:nvSpPr>
        <p:spPr/>
        <p:txBody>
          <a:bodyPr/>
          <a:lstStyle/>
          <a:p>
            <a:r>
              <a:rPr lang="bg-BG" dirty="0">
                <a:latin typeface="Arial" panose="020B0604020202020204" pitchFamily="34" charset="0"/>
                <a:cs typeface="Arial" panose="020B0604020202020204" pitchFamily="34" charset="0"/>
              </a:rPr>
              <a:t>Геоложки </a:t>
            </a:r>
            <a:r>
              <a:rPr lang="bg-BG" dirty="0" smtClean="0">
                <a:latin typeface="Arial" panose="020B0604020202020204" pitchFamily="34" charset="0"/>
                <a:cs typeface="Arial" panose="020B0604020202020204" pitchFamily="34" charset="0"/>
              </a:rPr>
              <a:t>основи</a:t>
            </a: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xmlns="" id="{C4AF361E-5901-41CF-A65D-DC5BBF65A4B3}"/>
              </a:ext>
            </a:extLst>
          </p:cNvPr>
          <p:cNvSpPr>
            <a:spLocks noGrp="1"/>
          </p:cNvSpPr>
          <p:nvPr>
            <p:ph idx="1"/>
          </p:nvPr>
        </p:nvSpPr>
        <p:spPr>
          <a:xfrm>
            <a:off x="457200" y="1600200"/>
            <a:ext cx="8229600" cy="4525963"/>
          </a:xfrm>
        </p:spPr>
        <p:txBody>
          <a:bodyPr>
            <a:normAutofit fontScale="85000" lnSpcReduction="10000"/>
          </a:bodyPr>
          <a:lstStyle/>
          <a:p>
            <a:pPr marL="0" indent="0">
              <a:lnSpc>
                <a:spcPct val="150000"/>
              </a:lnSpc>
              <a:buNone/>
            </a:pPr>
            <a:r>
              <a:rPr lang="ru-RU" sz="1600" b="1" dirty="0">
                <a:latin typeface="Arial" panose="020B0604020202020204" pitchFamily="34" charset="0"/>
                <a:cs typeface="Arial" panose="020B0604020202020204" pitchFamily="34" charset="0"/>
              </a:rPr>
              <a:t>Деформация на скалите</a:t>
            </a:r>
          </a:p>
          <a:p>
            <a:pPr marL="0" indent="0">
              <a:lnSpc>
                <a:spcPct val="150000"/>
              </a:lnSpc>
              <a:buNone/>
            </a:pPr>
            <a:r>
              <a:rPr lang="ru-RU" sz="1600" dirty="0" smtClean="0">
                <a:latin typeface="Arial" panose="020B0604020202020204" pitchFamily="34" charset="0"/>
                <a:cs typeface="Arial" panose="020B0604020202020204" pitchFamily="34" charset="0"/>
              </a:rPr>
              <a:t>- Както </a:t>
            </a:r>
            <a:r>
              <a:rPr lang="ru-RU" sz="1600" dirty="0">
                <a:latin typeface="Arial" panose="020B0604020202020204" pitchFamily="34" charset="0"/>
                <a:cs typeface="Arial" panose="020B0604020202020204" pitchFamily="34" charset="0"/>
              </a:rPr>
              <a:t>всички твърди тела, скалите показват еластично поведение и могат да се деформират.</a:t>
            </a:r>
          </a:p>
          <a:p>
            <a:pPr marL="0" indent="0">
              <a:lnSpc>
                <a:spcPct val="150000"/>
              </a:lnSpc>
              <a:buNone/>
            </a:pPr>
            <a:endParaRPr lang="ru-RU" sz="1600" dirty="0">
              <a:latin typeface="Arial" panose="020B0604020202020204" pitchFamily="34" charset="0"/>
              <a:cs typeface="Arial" panose="020B0604020202020204" pitchFamily="34" charset="0"/>
            </a:endParaRPr>
          </a:p>
          <a:p>
            <a:pPr>
              <a:lnSpc>
                <a:spcPct val="150000"/>
              </a:lnSpc>
              <a:buFontTx/>
              <a:buChar char="-"/>
            </a:pPr>
            <a:r>
              <a:rPr lang="ru-RU" sz="1600" dirty="0" smtClean="0">
                <a:latin typeface="Arial" panose="020B0604020202020204" pitchFamily="34" charset="0"/>
                <a:cs typeface="Arial" panose="020B0604020202020204" pitchFamily="34" charset="0"/>
              </a:rPr>
              <a:t>Еластичната </a:t>
            </a:r>
            <a:r>
              <a:rPr lang="ru-RU" sz="1600" dirty="0">
                <a:latin typeface="Arial" panose="020B0604020202020204" pitchFamily="34" charset="0"/>
                <a:cs typeface="Arial" panose="020B0604020202020204" pitchFamily="34" charset="0"/>
              </a:rPr>
              <a:t>деформация е обратима </a:t>
            </a:r>
            <a:endParaRPr lang="ru-RU" sz="1600" dirty="0" smtClean="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независимо </a:t>
            </a:r>
            <a:r>
              <a:rPr lang="ru-RU" sz="1600" dirty="0">
                <a:latin typeface="Arial" panose="020B0604020202020204" pitchFamily="34" charset="0"/>
                <a:cs typeface="Arial" panose="020B0604020202020204" pitchFamily="34" charset="0"/>
              </a:rPr>
              <a:t>от времето. Ако обаче границата </a:t>
            </a:r>
            <a:r>
              <a:rPr lang="ru-RU" sz="1600" dirty="0" smtClean="0">
                <a:latin typeface="Arial" panose="020B0604020202020204" pitchFamily="34" charset="0"/>
                <a:cs typeface="Arial" panose="020B0604020202020204" pitchFamily="34" charset="0"/>
              </a:rPr>
              <a:t>на</a:t>
            </a:r>
          </a:p>
          <a:p>
            <a:pPr marL="0" indent="0">
              <a:lnSpc>
                <a:spcPct val="150000"/>
              </a:lnSpc>
              <a:buNone/>
            </a:pPr>
            <a:r>
              <a:rPr lang="ru-RU" sz="1600" dirty="0" smtClean="0">
                <a:latin typeface="Arial" panose="020B0604020202020204" pitchFamily="34" charset="0"/>
                <a:cs typeface="Arial" panose="020B0604020202020204" pitchFamily="34" charset="0"/>
              </a:rPr>
              <a:t>еластичност </a:t>
            </a:r>
            <a:r>
              <a:rPr lang="ru-RU" sz="1600" dirty="0">
                <a:latin typeface="Arial" panose="020B0604020202020204" pitchFamily="34" charset="0"/>
                <a:cs typeface="Arial" panose="020B0604020202020204" pitchFamily="34" charset="0"/>
              </a:rPr>
              <a:t>е надвишена, настъпва </a:t>
            </a:r>
            <a:r>
              <a:rPr lang="ru-RU" sz="1600" dirty="0" smtClean="0">
                <a:latin typeface="Arial" panose="020B0604020202020204" pitchFamily="34" charset="0"/>
                <a:cs typeface="Arial" panose="020B0604020202020204" pitchFamily="34" charset="0"/>
              </a:rPr>
              <a:t>необратима</a:t>
            </a:r>
          </a:p>
          <a:p>
            <a:pPr marL="0" indent="0">
              <a:lnSpc>
                <a:spcPct val="150000"/>
              </a:lnSpc>
              <a:buNone/>
            </a:pPr>
            <a:r>
              <a:rPr lang="ru-RU" sz="1600" dirty="0" smtClean="0">
                <a:latin typeface="Arial" panose="020B0604020202020204" pitchFamily="34" charset="0"/>
                <a:cs typeface="Arial" panose="020B0604020202020204" pitchFamily="34" charset="0"/>
              </a:rPr>
              <a:t>деформация</a:t>
            </a:r>
            <a:r>
              <a:rPr lang="ru-RU" sz="1600" dirty="0">
                <a:latin typeface="Arial" panose="020B0604020202020204" pitchFamily="34" charset="0"/>
                <a:cs typeface="Arial" panose="020B0604020202020204" pitchFamily="34" charset="0"/>
              </a:rPr>
              <a:t>.</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 Има </a:t>
            </a:r>
            <a:r>
              <a:rPr lang="ru-RU" sz="1600" dirty="0">
                <a:latin typeface="Arial" panose="020B0604020202020204" pitchFamily="34" charset="0"/>
                <a:cs typeface="Arial" panose="020B0604020202020204" pitchFamily="34" charset="0"/>
              </a:rPr>
              <a:t>две възможности за необратима деформация</a:t>
            </a:r>
          </a:p>
          <a:p>
            <a:pPr marL="0" indent="0">
              <a:lnSpc>
                <a:spcPct val="150000"/>
              </a:lnSpc>
              <a:buNone/>
            </a:pPr>
            <a:r>
              <a:rPr lang="ru-RU" sz="1600" dirty="0" smtClean="0">
                <a:latin typeface="Arial" panose="020B0604020202020204" pitchFamily="34" charset="0"/>
                <a:cs typeface="Arial" panose="020B0604020202020204" pitchFamily="34" charset="0"/>
              </a:rPr>
              <a:t>             - При </a:t>
            </a:r>
            <a:r>
              <a:rPr lang="ru-RU" sz="1600" dirty="0">
                <a:latin typeface="Arial" panose="020B0604020202020204" pitchFamily="34" charset="0"/>
                <a:cs typeface="Arial" panose="020B0604020202020204" pitchFamily="34" charset="0"/>
              </a:rPr>
              <a:t>ниски температури и налягане скалите </a:t>
            </a:r>
            <a:endParaRPr lang="ru-RU" sz="1600" dirty="0" smtClean="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стават </a:t>
            </a:r>
            <a:r>
              <a:rPr lang="ru-RU" sz="1600" dirty="0">
                <a:latin typeface="Arial" panose="020B0604020202020204" pitchFamily="34" charset="0"/>
                <a:cs typeface="Arial" panose="020B0604020202020204" pitchFamily="34" charset="0"/>
              </a:rPr>
              <a:t>крехки (крехки)</a:t>
            </a:r>
          </a:p>
          <a:p>
            <a:pPr marL="0" indent="0">
              <a:lnSpc>
                <a:spcPct val="150000"/>
              </a:lnSpc>
              <a:buNone/>
            </a:pPr>
            <a:r>
              <a:rPr lang="ru-RU" sz="1600" dirty="0" smtClean="0">
                <a:latin typeface="Arial" panose="020B0604020202020204" pitchFamily="34" charset="0"/>
                <a:cs typeface="Arial" panose="020B0604020202020204" pitchFamily="34" charset="0"/>
              </a:rPr>
              <a:t>             - При </a:t>
            </a:r>
            <a:r>
              <a:rPr lang="ru-RU" sz="1600" dirty="0">
                <a:latin typeface="Arial" panose="020B0604020202020204" pitchFamily="34" charset="0"/>
                <a:cs typeface="Arial" panose="020B0604020202020204" pitchFamily="34" charset="0"/>
              </a:rPr>
              <a:t>високи температури и налягане скалите се държат пластично (пластично течащи</a:t>
            </a:r>
            <a:r>
              <a:rPr lang="ru-RU" sz="1600" dirty="0" smtClean="0">
                <a:latin typeface="Arial" panose="020B0604020202020204" pitchFamily="34" charset="0"/>
                <a:cs typeface="Arial" panose="020B0604020202020204" pitchFamily="34" charset="0"/>
              </a:rPr>
              <a:t>)</a:t>
            </a:r>
          </a:p>
          <a:p>
            <a:pPr marL="0" indent="0">
              <a:lnSpc>
                <a:spcPct val="150000"/>
              </a:lnSpc>
              <a:buNone/>
            </a:pPr>
            <a:endParaRPr lang="ru-RU" sz="1600" b="1" dirty="0">
              <a:latin typeface="Arial" panose="020B0604020202020204" pitchFamily="34" charset="0"/>
              <a:cs typeface="Arial" panose="020B0604020202020204" pitchFamily="34" charset="0"/>
            </a:endParaRPr>
          </a:p>
        </p:txBody>
      </p:sp>
      <p:pic>
        <p:nvPicPr>
          <p:cNvPr id="7" name="Grafik 6"/>
          <p:cNvPicPr>
            <a:picLocks noChangeAspect="1"/>
          </p:cNvPicPr>
          <p:nvPr/>
        </p:nvPicPr>
        <p:blipFill rotWithShape="1">
          <a:blip r:embed="rId3">
            <a:extLst>
              <a:ext uri="{28A0092B-C50C-407E-A947-70E740481C1C}">
                <a14:useLocalDpi xmlns:a14="http://schemas.microsoft.com/office/drawing/2010/main" val="0"/>
              </a:ext>
            </a:extLst>
          </a:blip>
          <a:srcRect l="13676" t="5534"/>
          <a:stretch/>
        </p:blipFill>
        <p:spPr>
          <a:xfrm>
            <a:off x="5241839" y="2390007"/>
            <a:ext cx="2713391" cy="2696932"/>
          </a:xfrm>
          <a:prstGeom prst="rect">
            <a:avLst/>
          </a:prstGeom>
        </p:spPr>
      </p:pic>
      <p:sp>
        <p:nvSpPr>
          <p:cNvPr id="8" name="Freihandform 7"/>
          <p:cNvSpPr/>
          <p:nvPr/>
        </p:nvSpPr>
        <p:spPr>
          <a:xfrm>
            <a:off x="7529015" y="3512024"/>
            <a:ext cx="81886" cy="95534"/>
          </a:xfrm>
          <a:custGeom>
            <a:avLst/>
            <a:gdLst>
              <a:gd name="connsiteX0" fmla="*/ 0 w 81886"/>
              <a:gd name="connsiteY0" fmla="*/ 0 h 95534"/>
              <a:gd name="connsiteX1" fmla="*/ 81886 w 81886"/>
              <a:gd name="connsiteY1" fmla="*/ 95534 h 95534"/>
            </a:gdLst>
            <a:ahLst/>
            <a:cxnLst>
              <a:cxn ang="0">
                <a:pos x="connsiteX0" y="connsiteY0"/>
              </a:cxn>
              <a:cxn ang="0">
                <a:pos x="connsiteX1" y="connsiteY1"/>
              </a:cxn>
            </a:cxnLst>
            <a:rect l="l" t="t" r="r" b="b"/>
            <a:pathLst>
              <a:path w="81886" h="95534">
                <a:moveTo>
                  <a:pt x="0" y="0"/>
                </a:moveTo>
                <a:lnTo>
                  <a:pt x="81886" y="95534"/>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4458882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F5332CB-FA22-4A31-9CE0-C5792B1B3DC7}"/>
              </a:ext>
            </a:extLst>
          </p:cNvPr>
          <p:cNvSpPr>
            <a:spLocks noGrp="1"/>
          </p:cNvSpPr>
          <p:nvPr>
            <p:ph type="title"/>
          </p:nvPr>
        </p:nvSpPr>
        <p:spPr/>
        <p:txBody>
          <a:bodyPr/>
          <a:lstStyle/>
          <a:p>
            <a:r>
              <a:rPr lang="bg-BG" dirty="0">
                <a:latin typeface="Arial" panose="020B0604020202020204" pitchFamily="34" charset="0"/>
                <a:cs typeface="Arial" panose="020B0604020202020204" pitchFamily="34" charset="0"/>
              </a:rPr>
              <a:t>Геоложки основи и </a:t>
            </a:r>
            <a:r>
              <a:rPr lang="bg-BG" dirty="0" smtClean="0">
                <a:latin typeface="Arial" panose="020B0604020202020204" pitchFamily="34" charset="0"/>
                <a:cs typeface="Arial" panose="020B0604020202020204" pitchFamily="34" charset="0"/>
              </a:rPr>
              <a:t>деформация</a:t>
            </a:r>
            <a:endParaRPr lang="de-DE" dirty="0">
              <a:latin typeface="Arial" panose="020B0604020202020204" pitchFamily="34" charset="0"/>
              <a:cs typeface="Arial" panose="020B0604020202020204" pitchFamily="34" charset="0"/>
            </a:endParaRPr>
          </a:p>
        </p:txBody>
      </p:sp>
      <p:sp>
        <p:nvSpPr>
          <p:cNvPr id="6" name="Inhaltsplatzhalter 5">
            <a:extLst>
              <a:ext uri="{FF2B5EF4-FFF2-40B4-BE49-F238E27FC236}">
                <a16:creationId xmlns:a16="http://schemas.microsoft.com/office/drawing/2014/main" xmlns="" id="{80A8F64E-A00C-4116-A36B-BB9FC9CE26AE}"/>
              </a:ext>
            </a:extLst>
          </p:cNvPr>
          <p:cNvSpPr>
            <a:spLocks noGrp="1"/>
          </p:cNvSpPr>
          <p:nvPr>
            <p:ph idx="1"/>
          </p:nvPr>
        </p:nvSpPr>
        <p:spPr>
          <a:xfrm>
            <a:off x="4604017" y="1882942"/>
            <a:ext cx="4114800" cy="4254702"/>
          </a:xfrm>
        </p:spPr>
        <p:txBody>
          <a:bodyPr>
            <a:normAutofit fontScale="92500" lnSpcReduction="20000"/>
          </a:bodyPr>
          <a:lstStyle/>
          <a:p>
            <a:pPr marL="0" indent="0">
              <a:lnSpc>
                <a:spcPct val="150000"/>
              </a:lnSpc>
              <a:buNone/>
            </a:pPr>
            <a:r>
              <a:rPr lang="ru-RU" sz="1600" b="1" dirty="0">
                <a:latin typeface="Arial" panose="020B0604020202020204" pitchFamily="34" charset="0"/>
                <a:cs typeface="Arial" panose="020B0604020202020204" pitchFamily="34" charset="0"/>
              </a:rPr>
              <a:t>Чуплива горна кора</a:t>
            </a:r>
          </a:p>
          <a:p>
            <a:pPr marL="0" indent="0">
              <a:lnSpc>
                <a:spcPct val="150000"/>
              </a:lnSpc>
              <a:buNone/>
            </a:pPr>
            <a:r>
              <a:rPr lang="ru-RU" sz="1600" dirty="0">
                <a:latin typeface="Arial" panose="020B0604020202020204" pitchFamily="34" charset="0"/>
                <a:cs typeface="Arial" panose="020B0604020202020204" pitchFamily="34" charset="0"/>
              </a:rPr>
              <a:t>Епизодична и бърза, крехка деформация със земетресения</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Постепенно преминаване при около 300 ° </a:t>
            </a:r>
            <a:r>
              <a:rPr lang="ru-RU" sz="1600" dirty="0" smtClean="0">
                <a:latin typeface="Arial" panose="020B0604020202020204" pitchFamily="34" charset="0"/>
                <a:cs typeface="Arial" panose="020B0604020202020204" pitchFamily="34" charset="0"/>
              </a:rPr>
              <a:t>C</a:t>
            </a:r>
          </a:p>
          <a:p>
            <a:pPr marL="0" indent="0">
              <a:lnSpc>
                <a:spcPct val="150000"/>
              </a:lnSpc>
              <a:buNone/>
            </a:pPr>
            <a:endParaRPr lang="ru-RU" sz="1600" b="1"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6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ru-RU" sz="1600" b="1" dirty="0">
                <a:latin typeface="Arial" panose="020B0604020202020204" pitchFamily="34" charset="0"/>
                <a:cs typeface="Arial" panose="020B0604020202020204" pitchFamily="34" charset="0"/>
              </a:rPr>
              <a:t>Вискозен, течащ </a:t>
            </a:r>
            <a:endParaRPr lang="ru-RU" sz="1600" b="1" dirty="0" smtClean="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Бавна </a:t>
            </a:r>
            <a:r>
              <a:rPr lang="ru-RU" sz="1600" dirty="0">
                <a:latin typeface="Arial" panose="020B0604020202020204" pitchFamily="34" charset="0"/>
                <a:cs typeface="Arial" panose="020B0604020202020204" pitchFamily="34" charset="0"/>
              </a:rPr>
              <a:t>и непрекъсната непрекъсната деформация без </a:t>
            </a:r>
            <a:r>
              <a:rPr lang="ru-RU" sz="1600" dirty="0" smtClean="0">
                <a:latin typeface="Arial" panose="020B0604020202020204" pitchFamily="34" charset="0"/>
                <a:cs typeface="Arial" panose="020B0604020202020204" pitchFamily="34" charset="0"/>
              </a:rPr>
              <a:t>земетресения</a:t>
            </a:r>
            <a:endParaRPr lang="de-DE" sz="1600" dirty="0">
              <a:latin typeface="Arial" panose="020B0604020202020204" pitchFamily="34" charset="0"/>
              <a:cs typeface="Arial" panose="020B0604020202020204" pitchFamily="34" charset="0"/>
            </a:endParaRPr>
          </a:p>
        </p:txBody>
      </p:sp>
      <p:pic>
        <p:nvPicPr>
          <p:cNvPr id="8" name="Grafik 7">
            <a:extLst>
              <a:ext uri="{FF2B5EF4-FFF2-40B4-BE49-F238E27FC236}">
                <a16:creationId xmlns:a16="http://schemas.microsoft.com/office/drawing/2014/main" xmlns="" id="{1877A4B2-D7C6-43B5-AF3B-89CDF0CA15BC}"/>
              </a:ext>
            </a:extLst>
          </p:cNvPr>
          <p:cNvPicPr>
            <a:picLocks noChangeAspect="1"/>
          </p:cNvPicPr>
          <p:nvPr/>
        </p:nvPicPr>
        <p:blipFill>
          <a:blip r:embed="rId3"/>
          <a:stretch>
            <a:fillRect/>
          </a:stretch>
        </p:blipFill>
        <p:spPr>
          <a:xfrm>
            <a:off x="587936" y="1518344"/>
            <a:ext cx="3877392" cy="4639458"/>
          </a:xfrm>
          <a:prstGeom prst="rect">
            <a:avLst/>
          </a:prstGeom>
        </p:spPr>
      </p:pic>
      <p:sp>
        <p:nvSpPr>
          <p:cNvPr id="9" name="Textfeld 8">
            <a:extLst>
              <a:ext uri="{FF2B5EF4-FFF2-40B4-BE49-F238E27FC236}">
                <a16:creationId xmlns:a16="http://schemas.microsoft.com/office/drawing/2014/main" xmlns="" id="{B48ACBFC-6898-48C2-94EE-5EB6CC72EDB5}"/>
              </a:ext>
            </a:extLst>
          </p:cNvPr>
          <p:cNvSpPr txBox="1"/>
          <p:nvPr/>
        </p:nvSpPr>
        <p:spPr>
          <a:xfrm>
            <a:off x="1831428" y="2382253"/>
            <a:ext cx="906338" cy="338554"/>
          </a:xfrm>
          <a:prstGeom prst="rect">
            <a:avLst/>
          </a:prstGeom>
          <a:solidFill>
            <a:srgbClr val="843C0C"/>
          </a:solidFill>
        </p:spPr>
        <p:txBody>
          <a:bodyPr wrap="none" rtlCol="0">
            <a:spAutoFit/>
          </a:bodyPr>
          <a:lstStyle/>
          <a:p>
            <a:r>
              <a:rPr lang="bg-BG" sz="1600" dirty="0" smtClean="0">
                <a:solidFill>
                  <a:schemeClr val="bg1"/>
                </a:solidFill>
                <a:latin typeface="Arial" panose="020B0604020202020204" pitchFamily="34" charset="0"/>
                <a:cs typeface="Arial" panose="020B0604020202020204" pitchFamily="34" charset="0"/>
              </a:rPr>
              <a:t>Крехък</a:t>
            </a:r>
            <a:r>
              <a:rPr lang="de-DE" sz="1600" dirty="0" smtClean="0">
                <a:solidFill>
                  <a:schemeClr val="bg1"/>
                </a:solidFill>
                <a:latin typeface="Arial" panose="020B0604020202020204" pitchFamily="34" charset="0"/>
                <a:cs typeface="Arial" panose="020B0604020202020204" pitchFamily="34" charset="0"/>
              </a:rPr>
              <a:t> </a:t>
            </a:r>
            <a:endParaRPr lang="de-DE" sz="1600" dirty="0">
              <a:solidFill>
                <a:schemeClr val="bg1"/>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xmlns="" id="{05B8BE87-78D5-4EE1-AA44-9D604B4EDD2C}"/>
              </a:ext>
            </a:extLst>
          </p:cNvPr>
          <p:cNvSpPr txBox="1"/>
          <p:nvPr/>
        </p:nvSpPr>
        <p:spPr>
          <a:xfrm>
            <a:off x="1612232" y="5642811"/>
            <a:ext cx="1766637" cy="338554"/>
          </a:xfrm>
          <a:prstGeom prst="rect">
            <a:avLst/>
          </a:prstGeom>
          <a:solidFill>
            <a:srgbClr val="E5762F"/>
          </a:solidFill>
        </p:spPr>
        <p:txBody>
          <a:bodyPr wrap="none" rtlCol="0">
            <a:spAutoFit/>
          </a:bodyPr>
          <a:lstStyle/>
          <a:p>
            <a:r>
              <a:rPr lang="bg-BG" sz="1600" dirty="0">
                <a:solidFill>
                  <a:schemeClr val="bg1"/>
                </a:solidFill>
                <a:latin typeface="Arial" panose="020B0604020202020204" pitchFamily="34" charset="0"/>
                <a:cs typeface="Arial" panose="020B0604020202020204" pitchFamily="34" charset="0"/>
              </a:rPr>
              <a:t>Вискозен, </a:t>
            </a:r>
            <a:r>
              <a:rPr lang="bg-BG" sz="1600" dirty="0" smtClean="0">
                <a:solidFill>
                  <a:schemeClr val="bg1"/>
                </a:solidFill>
                <a:latin typeface="Arial" panose="020B0604020202020204" pitchFamily="34" charset="0"/>
                <a:cs typeface="Arial" panose="020B0604020202020204" pitchFamily="34" charset="0"/>
              </a:rPr>
              <a:t>течащ</a:t>
            </a:r>
            <a:endParaRPr lang="de-DE" sz="1600" dirty="0">
              <a:solidFill>
                <a:schemeClr val="bg1"/>
              </a:solidFill>
              <a:latin typeface="Arial" panose="020B0604020202020204" pitchFamily="34" charset="0"/>
              <a:cs typeface="Arial" panose="020B0604020202020204" pitchFamily="34" charset="0"/>
            </a:endParaRPr>
          </a:p>
        </p:txBody>
      </p:sp>
      <p:sp>
        <p:nvSpPr>
          <p:cNvPr id="13" name="Pfeil: nach unten 12">
            <a:extLst>
              <a:ext uri="{FF2B5EF4-FFF2-40B4-BE49-F238E27FC236}">
                <a16:creationId xmlns:a16="http://schemas.microsoft.com/office/drawing/2014/main" xmlns="" id="{0271F9BE-E81D-417A-9867-3670DBAE1E2B}"/>
              </a:ext>
            </a:extLst>
          </p:cNvPr>
          <p:cNvSpPr/>
          <p:nvPr/>
        </p:nvSpPr>
        <p:spPr>
          <a:xfrm>
            <a:off x="758562" y="1768642"/>
            <a:ext cx="585156" cy="4483302"/>
          </a:xfrm>
          <a:prstGeom prst="downArrow">
            <a:avLst>
              <a:gd name="adj1" fmla="val 50000"/>
              <a:gd name="adj2" fmla="val 82898"/>
            </a:avLst>
          </a:prstGeom>
          <a:solidFill>
            <a:schemeClr val="bg1">
              <a:lumMod val="6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de-DE"/>
          </a:p>
        </p:txBody>
      </p:sp>
      <p:sp>
        <p:nvSpPr>
          <p:cNvPr id="12" name="Textfeld 11">
            <a:extLst>
              <a:ext uri="{FF2B5EF4-FFF2-40B4-BE49-F238E27FC236}">
                <a16:creationId xmlns:a16="http://schemas.microsoft.com/office/drawing/2014/main" xmlns="" id="{DCAFBAE6-FB16-419B-9E4E-8D31B624E90B}"/>
              </a:ext>
            </a:extLst>
          </p:cNvPr>
          <p:cNvSpPr txBox="1"/>
          <p:nvPr/>
        </p:nvSpPr>
        <p:spPr>
          <a:xfrm rot="5400000">
            <a:off x="-1152539" y="3454520"/>
            <a:ext cx="4407357" cy="307777"/>
          </a:xfrm>
          <a:prstGeom prst="rect">
            <a:avLst/>
          </a:prstGeom>
          <a:solidFill>
            <a:srgbClr val="A6A6A6"/>
          </a:solidFill>
        </p:spPr>
        <p:txBody>
          <a:bodyPr wrap="square" rtlCol="0">
            <a:spAutoFit/>
          </a:bodyPr>
          <a:lstStyle/>
          <a:p>
            <a:r>
              <a:rPr lang="ru-RU" sz="1400" b="1" dirty="0">
                <a:latin typeface="Arial" panose="020B0604020202020204" pitchFamily="34" charset="0"/>
                <a:cs typeface="Arial" panose="020B0604020202020204" pitchFamily="34" charset="0"/>
              </a:rPr>
              <a:t>повишаване на температурата и </a:t>
            </a:r>
            <a:r>
              <a:rPr lang="ru-RU" sz="1400" b="1" dirty="0" smtClean="0">
                <a:latin typeface="Arial" panose="020B0604020202020204" pitchFamily="34" charset="0"/>
                <a:cs typeface="Arial" panose="020B0604020202020204" pitchFamily="34" charset="0"/>
              </a:rPr>
              <a:t>дълбочината</a:t>
            </a:r>
            <a:endParaRPr lang="de-DE"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65857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8A1C3F12-0D47-4DF8-9E76-AB90CC88C1D6}"/>
              </a:ext>
            </a:extLst>
          </p:cNvPr>
          <p:cNvSpPr>
            <a:spLocks noGrp="1"/>
          </p:cNvSpPr>
          <p:nvPr>
            <p:ph type="title"/>
          </p:nvPr>
        </p:nvSpPr>
        <p:spPr/>
        <p:txBody>
          <a:bodyPr/>
          <a:lstStyle/>
          <a:p>
            <a:r>
              <a:rPr lang="bg-BG" dirty="0">
                <a:latin typeface="Arial" panose="020B0604020202020204" pitchFamily="34" charset="0"/>
                <a:cs typeface="Arial" panose="020B0604020202020204" pitchFamily="34" charset="0"/>
              </a:rPr>
              <a:t>Геологични </a:t>
            </a:r>
            <a:r>
              <a:rPr lang="bg-BG" dirty="0" smtClean="0">
                <a:latin typeface="Arial" panose="020B0604020202020204" pitchFamily="34" charset="0"/>
                <a:cs typeface="Arial" panose="020B0604020202020204" pitchFamily="34" charset="0"/>
              </a:rPr>
              <a:t>основи</a:t>
            </a: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xmlns="" id="{8C0BE1A5-AAC3-42AC-9740-5C153D1E8D24}"/>
              </a:ext>
            </a:extLst>
          </p:cNvPr>
          <p:cNvSpPr>
            <a:spLocks noGrp="1"/>
          </p:cNvSpPr>
          <p:nvPr>
            <p:ph idx="1"/>
          </p:nvPr>
        </p:nvSpPr>
        <p:spPr/>
        <p:txBody>
          <a:bodyPr>
            <a:normAutofit/>
          </a:bodyPr>
          <a:lstStyle/>
          <a:p>
            <a:pPr marL="0" indent="0">
              <a:lnSpc>
                <a:spcPct val="150000"/>
              </a:lnSpc>
              <a:buNone/>
            </a:pPr>
            <a:r>
              <a:rPr lang="ru-RU" sz="1600" b="1" dirty="0">
                <a:latin typeface="Arial" panose="020B0604020202020204" pitchFamily="34" charset="0"/>
                <a:cs typeface="Arial" panose="020B0604020202020204" pitchFamily="34" charset="0"/>
              </a:rPr>
              <a:t>Конструкции с крехка деформация</a:t>
            </a:r>
          </a:p>
          <a:p>
            <a:pPr marL="0" indent="0">
              <a:lnSpc>
                <a:spcPct val="150000"/>
              </a:lnSpc>
              <a:buNone/>
            </a:pPr>
            <a:r>
              <a:rPr lang="ru-RU" sz="1600" dirty="0" smtClean="0">
                <a:latin typeface="Arial" panose="020B0604020202020204" pitchFamily="34" charset="0"/>
                <a:cs typeface="Arial" panose="020B0604020202020204" pitchFamily="34" charset="0"/>
              </a:rPr>
              <a:t>- Свързвания </a:t>
            </a:r>
            <a:r>
              <a:rPr lang="ru-RU" sz="1600" dirty="0">
                <a:latin typeface="Arial" panose="020B0604020202020204" pitchFamily="34" charset="0"/>
                <a:cs typeface="Arial" panose="020B0604020202020204" pitchFamily="34" charset="0"/>
              </a:rPr>
              <a:t>и </a:t>
            </a:r>
            <a:r>
              <a:rPr lang="ru-RU" sz="1600" dirty="0" smtClean="0">
                <a:latin typeface="Arial" panose="020B0604020202020204" pitchFamily="34" charset="0"/>
                <a:cs typeface="Arial" panose="020B0604020202020204" pitchFamily="34" charset="0"/>
              </a:rPr>
              <a:t>насипи</a:t>
            </a: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         - Възникват </a:t>
            </a:r>
            <a:r>
              <a:rPr lang="ru-RU" sz="1600" dirty="0">
                <a:latin typeface="Arial" panose="020B0604020202020204" pitchFamily="34" charset="0"/>
                <a:cs typeface="Arial" panose="020B0604020202020204" pitchFamily="34" charset="0"/>
              </a:rPr>
              <a:t>в горната кора в голям брой </a:t>
            </a:r>
            <a:r>
              <a:rPr lang="ru-RU" sz="1600" dirty="0" smtClean="0">
                <a:latin typeface="Arial" panose="020B0604020202020204" pitchFamily="34" charset="0"/>
                <a:cs typeface="Arial" panose="020B0604020202020204" pitchFamily="34" charset="0"/>
              </a:rPr>
              <a:t>фисури </a:t>
            </a:r>
            <a:r>
              <a:rPr lang="ru-RU" sz="1600" dirty="0">
                <a:latin typeface="Arial" panose="020B0604020202020204" pitchFamily="34" charset="0"/>
                <a:cs typeface="Arial" panose="020B0604020202020204" pitchFamily="34" charset="0"/>
              </a:rPr>
              <a:t>в </a:t>
            </a:r>
            <a:endParaRPr lang="ru-RU" sz="1600" dirty="0" smtClean="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резултат </a:t>
            </a:r>
            <a:r>
              <a:rPr lang="ru-RU" sz="1600" dirty="0">
                <a:latin typeface="Arial" panose="020B0604020202020204" pitchFamily="34" charset="0"/>
                <a:cs typeface="Arial" panose="020B0604020202020204" pitchFamily="34" charset="0"/>
              </a:rPr>
              <a:t>на облекчаване на налягането и охлаждане по </a:t>
            </a:r>
            <a:r>
              <a:rPr lang="ru-RU" sz="1600" dirty="0" smtClean="0">
                <a:latin typeface="Arial" panose="020B0604020202020204" pitchFamily="34" charset="0"/>
                <a:cs typeface="Arial" panose="020B0604020202020204" pitchFamily="34" charset="0"/>
              </a:rPr>
              <a:t>време</a:t>
            </a:r>
          </a:p>
          <a:p>
            <a:pPr marL="0" indent="0">
              <a:lnSpc>
                <a:spcPct val="150000"/>
              </a:lnSpc>
              <a:buNone/>
            </a:pPr>
            <a:r>
              <a:rPr lang="ru-RU" sz="1600" dirty="0" smtClean="0">
                <a:latin typeface="Arial" panose="020B0604020202020204" pitchFamily="34" charset="0"/>
                <a:cs typeface="Arial" panose="020B0604020202020204" pitchFamily="34" charset="0"/>
              </a:rPr>
              <a:t>на </a:t>
            </a:r>
            <a:r>
              <a:rPr lang="ru-RU" sz="1600" dirty="0">
                <a:latin typeface="Arial" panose="020B0604020202020204" pitchFamily="34" charset="0"/>
                <a:cs typeface="Arial" panose="020B0604020202020204" pitchFamily="34" charset="0"/>
              </a:rPr>
              <a:t>излагането на скали.</a:t>
            </a:r>
          </a:p>
          <a:p>
            <a:pPr marL="0" indent="0">
              <a:lnSpc>
                <a:spcPct val="150000"/>
              </a:lnSpc>
              <a:buNone/>
            </a:pPr>
            <a:r>
              <a:rPr lang="ru-RU" sz="1600" dirty="0" smtClean="0">
                <a:latin typeface="Arial" panose="020B0604020202020204" pitchFamily="34" charset="0"/>
                <a:cs typeface="Arial" panose="020B0604020202020204" pitchFamily="34" charset="0"/>
              </a:rPr>
              <a:t>         - На </a:t>
            </a:r>
            <a:r>
              <a:rPr lang="ru-RU" sz="1600" dirty="0">
                <a:latin typeface="Arial" panose="020B0604020202020204" pitchFamily="34" charset="0"/>
                <a:cs typeface="Arial" panose="020B0604020202020204" pitchFamily="34" charset="0"/>
              </a:rPr>
              <a:t>по-големи дълбочини фисурите се оформят като натягащи пукнатини в твърда скала само когато налягането на течна фаза </a:t>
            </a:r>
            <a:endParaRPr lang="ru-RU" sz="1600" dirty="0" smtClean="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или </a:t>
            </a:r>
            <a:r>
              <a:rPr lang="ru-RU" sz="1600" dirty="0">
                <a:latin typeface="Arial" panose="020B0604020202020204" pitchFamily="34" charset="0"/>
                <a:cs typeface="Arial" panose="020B0604020202020204" pitchFamily="34" charset="0"/>
              </a:rPr>
              <a:t>магма съответства на литостатичното налягане. </a:t>
            </a:r>
            <a:endParaRPr lang="ru-RU" sz="1600" dirty="0" smtClean="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Такива </a:t>
            </a:r>
            <a:r>
              <a:rPr lang="ru-RU" sz="1600" dirty="0">
                <a:latin typeface="Arial" panose="020B0604020202020204" pitchFamily="34" charset="0"/>
                <a:cs typeface="Arial" panose="020B0604020202020204" pitchFamily="34" charset="0"/>
              </a:rPr>
              <a:t>фисури обикновено се пълнят и така се </a:t>
            </a:r>
            <a:r>
              <a:rPr lang="ru-RU" sz="1600" dirty="0" smtClean="0">
                <a:latin typeface="Arial" panose="020B0604020202020204" pitchFamily="34" charset="0"/>
                <a:cs typeface="Arial" panose="020B0604020202020204" pitchFamily="34" charset="0"/>
              </a:rPr>
              <a:t>развиват</a:t>
            </a:r>
          </a:p>
          <a:p>
            <a:pPr marL="0" indent="0">
              <a:lnSpc>
                <a:spcPct val="150000"/>
              </a:lnSpc>
              <a:buNone/>
            </a:pPr>
            <a:r>
              <a:rPr lang="ru-RU" sz="1600" dirty="0" smtClean="0">
                <a:latin typeface="Arial" panose="020B0604020202020204" pitchFamily="34" charset="0"/>
                <a:cs typeface="Arial" panose="020B0604020202020204" pitchFamily="34" charset="0"/>
              </a:rPr>
              <a:t>в </a:t>
            </a:r>
            <a:r>
              <a:rPr lang="ru-RU" sz="1600" dirty="0">
                <a:latin typeface="Arial" panose="020B0604020202020204" pitchFamily="34" charset="0"/>
                <a:cs typeface="Arial" panose="020B0604020202020204" pitchFamily="34" charset="0"/>
              </a:rPr>
              <a:t>хидротермални или магматични </a:t>
            </a:r>
            <a:r>
              <a:rPr lang="ru-RU" sz="1600" dirty="0" smtClean="0">
                <a:latin typeface="Arial" panose="020B0604020202020204" pitchFamily="34" charset="0"/>
                <a:cs typeface="Arial" panose="020B0604020202020204" pitchFamily="34" charset="0"/>
              </a:rPr>
              <a:t>пукнатини.</a:t>
            </a:r>
          </a:p>
          <a:p>
            <a:pPr marL="0" indent="0">
              <a:lnSpc>
                <a:spcPct val="150000"/>
              </a:lnSpc>
              <a:buNone/>
            </a:pPr>
            <a:endParaRPr lang="ru-RU" sz="1600" b="1"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xmlns="" id="{64C90918-4E77-4234-ACAB-D4436D6894C4}"/>
              </a:ext>
            </a:extLst>
          </p:cNvPr>
          <p:cNvPicPr>
            <a:picLocks noChangeAspect="1"/>
          </p:cNvPicPr>
          <p:nvPr/>
        </p:nvPicPr>
        <p:blipFill>
          <a:blip r:embed="rId3"/>
          <a:stretch>
            <a:fillRect/>
          </a:stretch>
        </p:blipFill>
        <p:spPr>
          <a:xfrm>
            <a:off x="6525992" y="1722869"/>
            <a:ext cx="2359356" cy="1816765"/>
          </a:xfrm>
          <a:prstGeom prst="rect">
            <a:avLst/>
          </a:prstGeom>
        </p:spPr>
      </p:pic>
      <p:pic>
        <p:nvPicPr>
          <p:cNvPr id="5" name="Grafik 4">
            <a:extLst>
              <a:ext uri="{FF2B5EF4-FFF2-40B4-BE49-F238E27FC236}">
                <a16:creationId xmlns:a16="http://schemas.microsoft.com/office/drawing/2014/main" xmlns="" id="{9893D494-9A0F-446A-92E5-46CDEC20DAB3}"/>
              </a:ext>
            </a:extLst>
          </p:cNvPr>
          <p:cNvPicPr>
            <a:picLocks noChangeAspect="1"/>
          </p:cNvPicPr>
          <p:nvPr/>
        </p:nvPicPr>
        <p:blipFill>
          <a:blip r:embed="rId4"/>
          <a:stretch>
            <a:fillRect/>
          </a:stretch>
        </p:blipFill>
        <p:spPr>
          <a:xfrm>
            <a:off x="6090738" y="4374905"/>
            <a:ext cx="2609314" cy="1926503"/>
          </a:xfrm>
          <a:prstGeom prst="rect">
            <a:avLst/>
          </a:prstGeom>
        </p:spPr>
      </p:pic>
    </p:spTree>
    <p:extLst>
      <p:ext uri="{BB962C8B-B14F-4D97-AF65-F5344CB8AC3E}">
        <p14:creationId xmlns:p14="http://schemas.microsoft.com/office/powerpoint/2010/main" val="131587162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8FC7100-AE77-4520-B333-1B0AE01ECD87}"/>
              </a:ext>
            </a:extLst>
          </p:cNvPr>
          <p:cNvSpPr>
            <a:spLocks noGrp="1"/>
          </p:cNvSpPr>
          <p:nvPr>
            <p:ph type="title"/>
          </p:nvPr>
        </p:nvSpPr>
        <p:spPr/>
        <p:txBody>
          <a:bodyPr/>
          <a:lstStyle/>
          <a:p>
            <a:r>
              <a:rPr lang="bg-BG" dirty="0">
                <a:latin typeface="Arial" panose="020B0604020202020204" pitchFamily="34" charset="0"/>
                <a:cs typeface="Arial" panose="020B0604020202020204" pitchFamily="34" charset="0"/>
              </a:rPr>
              <a:t>Геологични </a:t>
            </a:r>
            <a:r>
              <a:rPr lang="bg-BG" dirty="0" smtClean="0">
                <a:latin typeface="Arial" panose="020B0604020202020204" pitchFamily="34" charset="0"/>
                <a:cs typeface="Arial" panose="020B0604020202020204" pitchFamily="34" charset="0"/>
              </a:rPr>
              <a:t>основи</a:t>
            </a:r>
            <a:endParaRPr lang="de-DE" dirty="0"/>
          </a:p>
        </p:txBody>
      </p:sp>
      <p:sp>
        <p:nvSpPr>
          <p:cNvPr id="3" name="Inhaltsplatzhalter 2">
            <a:extLst>
              <a:ext uri="{FF2B5EF4-FFF2-40B4-BE49-F238E27FC236}">
                <a16:creationId xmlns:a16="http://schemas.microsoft.com/office/drawing/2014/main" xmlns="" id="{BD2D3D1F-4D33-445A-B885-B14F1585C4E0}"/>
              </a:ext>
            </a:extLst>
          </p:cNvPr>
          <p:cNvSpPr>
            <a:spLocks noGrp="1"/>
          </p:cNvSpPr>
          <p:nvPr>
            <p:ph idx="1"/>
          </p:nvPr>
        </p:nvSpPr>
        <p:spPr/>
        <p:txBody>
          <a:bodyPr>
            <a:normAutofit fontScale="92500" lnSpcReduction="10000"/>
          </a:bodyPr>
          <a:lstStyle/>
          <a:p>
            <a:pPr marL="0" indent="0">
              <a:lnSpc>
                <a:spcPct val="150000"/>
              </a:lnSpc>
              <a:buNone/>
            </a:pPr>
            <a:r>
              <a:rPr lang="ru-RU" sz="1600" b="1" dirty="0">
                <a:latin typeface="Arial" panose="020B0604020202020204" pitchFamily="34" charset="0"/>
                <a:cs typeface="Arial" panose="020B0604020202020204" pitchFamily="34" charset="0"/>
              </a:rPr>
              <a:t>Конструкции с крехка деформация</a:t>
            </a:r>
          </a:p>
          <a:p>
            <a:pPr marL="0" indent="0">
              <a:lnSpc>
                <a:spcPct val="150000"/>
              </a:lnSpc>
              <a:buNone/>
            </a:pPr>
            <a:r>
              <a:rPr lang="ru-RU" sz="1600" dirty="0" smtClean="0">
                <a:latin typeface="Arial" panose="020B0604020202020204" pitchFamily="34" charset="0"/>
                <a:cs typeface="Arial" panose="020B0604020202020204" pitchFamily="34" charset="0"/>
              </a:rPr>
              <a:t>- Недостатъци</a:t>
            </a: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        - Размествания </a:t>
            </a:r>
            <a:r>
              <a:rPr lang="ru-RU" sz="1600" dirty="0">
                <a:latin typeface="Arial" panose="020B0604020202020204" pitchFamily="34" charset="0"/>
                <a:cs typeface="Arial" panose="020B0604020202020204" pitchFamily="34" charset="0"/>
              </a:rPr>
              <a:t>успоредни на </a:t>
            </a:r>
            <a:r>
              <a:rPr lang="ru-RU" sz="1600" dirty="0" smtClean="0">
                <a:latin typeface="Arial" panose="020B0604020202020204" pitchFamily="34" charset="0"/>
                <a:cs typeface="Arial" panose="020B0604020202020204" pitchFamily="34" charset="0"/>
              </a:rPr>
              <a:t>разделителната</a:t>
            </a:r>
          </a:p>
          <a:p>
            <a:pPr marL="0" indent="0">
              <a:lnSpc>
                <a:spcPct val="150000"/>
              </a:lnSpc>
              <a:buNone/>
            </a:pPr>
            <a:r>
              <a:rPr lang="ru-RU" sz="1600" dirty="0" smtClean="0">
                <a:latin typeface="Arial" panose="020B0604020202020204" pitchFamily="34" charset="0"/>
                <a:cs typeface="Arial" panose="020B0604020202020204" pitchFamily="34" charset="0"/>
              </a:rPr>
              <a:t>повърхност</a:t>
            </a: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        - Има </a:t>
            </a:r>
            <a:r>
              <a:rPr lang="ru-RU" sz="1600" dirty="0">
                <a:latin typeface="Arial" panose="020B0604020202020204" pitchFamily="34" charset="0"/>
                <a:cs typeface="Arial" panose="020B0604020202020204" pitchFamily="34" charset="0"/>
              </a:rPr>
              <a:t>три основни типа </a:t>
            </a:r>
            <a:endParaRPr lang="ru-RU" sz="1600" dirty="0" smtClean="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смущения</a:t>
            </a:r>
            <a:r>
              <a:rPr lang="ru-RU" sz="1600" dirty="0">
                <a:latin typeface="Arial" panose="020B0604020202020204" pitchFamily="34" charset="0"/>
                <a:cs typeface="Arial" panose="020B0604020202020204" pitchFamily="34" charset="0"/>
              </a:rPr>
              <a:t>:</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                 - Нормална </a:t>
            </a:r>
            <a:r>
              <a:rPr lang="ru-RU" sz="1600" dirty="0">
                <a:latin typeface="Arial" panose="020B0604020202020204" pitchFamily="34" charset="0"/>
                <a:cs typeface="Arial" panose="020B0604020202020204" pitchFamily="34" charset="0"/>
              </a:rPr>
              <a:t>повреда</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                 - Грешка </a:t>
            </a:r>
            <a:r>
              <a:rPr lang="ru-RU" sz="1600" dirty="0">
                <a:latin typeface="Arial" panose="020B0604020202020204" pitchFamily="34" charset="0"/>
                <a:cs typeface="Arial" panose="020B0604020202020204" pitchFamily="34" charset="0"/>
              </a:rPr>
              <a:t>в тягата</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                 - Неизправност </a:t>
            </a:r>
            <a:r>
              <a:rPr lang="ru-RU" sz="1600" dirty="0">
                <a:latin typeface="Arial" panose="020B0604020202020204" pitchFamily="34" charset="0"/>
                <a:cs typeface="Arial" panose="020B0604020202020204" pitchFamily="34" charset="0"/>
              </a:rPr>
              <a:t>при </a:t>
            </a:r>
            <a:r>
              <a:rPr lang="ru-RU" sz="1600" dirty="0" smtClean="0">
                <a:latin typeface="Arial" panose="020B0604020202020204" pitchFamily="34" charset="0"/>
                <a:cs typeface="Arial" panose="020B0604020202020204" pitchFamily="34" charset="0"/>
              </a:rPr>
              <a:t>удар</a:t>
            </a:r>
          </a:p>
          <a:p>
            <a:pPr marL="0" indent="0">
              <a:lnSpc>
                <a:spcPct val="150000"/>
              </a:lnSpc>
              <a:buNone/>
            </a:pPr>
            <a:endParaRPr lang="ru-RU" sz="1600" b="1" dirty="0">
              <a:latin typeface="Arial"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xmlns="" id="{727C2703-6480-41ED-8083-96F49FA2D6E6}"/>
              </a:ext>
            </a:extLst>
          </p:cNvPr>
          <p:cNvSpPr txBox="1"/>
          <p:nvPr/>
        </p:nvSpPr>
        <p:spPr>
          <a:xfrm>
            <a:off x="5726675" y="1720817"/>
            <a:ext cx="2202078" cy="338554"/>
          </a:xfrm>
          <a:prstGeom prst="rect">
            <a:avLst/>
          </a:prstGeom>
          <a:noFill/>
        </p:spPr>
        <p:txBody>
          <a:bodyPr wrap="none" rtlCol="0">
            <a:spAutoFit/>
          </a:bodyPr>
          <a:lstStyle/>
          <a:p>
            <a:r>
              <a:rPr lang="bg-BG" sz="1600" dirty="0">
                <a:latin typeface="Arial" panose="020B0604020202020204" pitchFamily="34" charset="0"/>
                <a:cs typeface="Arial" panose="020B0604020202020204" pitchFamily="34" charset="0"/>
              </a:rPr>
              <a:t>Развитие на </a:t>
            </a:r>
            <a:r>
              <a:rPr lang="bg-BG" sz="1600" dirty="0" smtClean="0">
                <a:latin typeface="Arial" panose="020B0604020202020204" pitchFamily="34" charset="0"/>
                <a:cs typeface="Arial" panose="020B0604020202020204" pitchFamily="34" charset="0"/>
              </a:rPr>
              <a:t>повреда</a:t>
            </a:r>
            <a:endParaRPr lang="de-DE" sz="1600" dirty="0">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xmlns="" id="{BFD32409-1870-4CD9-B1F0-D3DDA8B0BE34}"/>
              </a:ext>
            </a:extLst>
          </p:cNvPr>
          <p:cNvSpPr txBox="1"/>
          <p:nvPr/>
        </p:nvSpPr>
        <p:spPr>
          <a:xfrm>
            <a:off x="5931641" y="5393297"/>
            <a:ext cx="2010807" cy="338554"/>
          </a:xfrm>
          <a:prstGeom prst="rect">
            <a:avLst/>
          </a:prstGeom>
          <a:noFill/>
        </p:spPr>
        <p:txBody>
          <a:bodyPr wrap="none" rtlCol="0">
            <a:spAutoFit/>
          </a:bodyPr>
          <a:lstStyle/>
          <a:p>
            <a:r>
              <a:rPr lang="bg-BG" sz="1600" dirty="0">
                <a:latin typeface="Arial" panose="020B0604020202020204" pitchFamily="34" charset="0"/>
                <a:cs typeface="Arial" panose="020B0604020202020204" pitchFamily="34" charset="0"/>
              </a:rPr>
              <a:t>Нормална </a:t>
            </a:r>
            <a:r>
              <a:rPr lang="bg-BG" sz="1600" dirty="0" smtClean="0">
                <a:latin typeface="Arial" panose="020B0604020202020204" pitchFamily="34" charset="0"/>
                <a:cs typeface="Arial" panose="020B0604020202020204" pitchFamily="34" charset="0"/>
              </a:rPr>
              <a:t>повреда</a:t>
            </a:r>
            <a:endParaRPr lang="de-DE" sz="1600" dirty="0">
              <a:latin typeface="Arial" panose="020B0604020202020204" pitchFamily="34" charset="0"/>
              <a:cs typeface="Arial" panose="020B0604020202020204" pitchFamily="34" charset="0"/>
            </a:endParaRPr>
          </a:p>
        </p:txBody>
      </p:sp>
      <p:pic>
        <p:nvPicPr>
          <p:cNvPr id="5" name="Grafik 4"/>
          <p:cNvPicPr>
            <a:picLocks noChangeAspect="1"/>
          </p:cNvPicPr>
          <p:nvPr/>
        </p:nvPicPr>
        <p:blipFill rotWithShape="1">
          <a:blip r:embed="rId3" cstate="print">
            <a:extLst>
              <a:ext uri="{28A0092B-C50C-407E-A947-70E740481C1C}">
                <a14:useLocalDpi xmlns:a14="http://schemas.microsoft.com/office/drawing/2010/main" val="0"/>
              </a:ext>
            </a:extLst>
          </a:blip>
          <a:srcRect t="33695" b="30139"/>
          <a:stretch/>
        </p:blipFill>
        <p:spPr>
          <a:xfrm>
            <a:off x="3623805" y="3289353"/>
            <a:ext cx="1366079" cy="1061153"/>
          </a:xfrm>
          <a:prstGeom prst="rect">
            <a:avLst/>
          </a:prstGeom>
        </p:spPr>
      </p:pic>
      <p:pic>
        <p:nvPicPr>
          <p:cNvPr id="9" name="Grafik 8"/>
          <p:cNvPicPr>
            <a:picLocks noChangeAspect="1"/>
          </p:cNvPicPr>
          <p:nvPr/>
        </p:nvPicPr>
        <p:blipFill rotWithShape="1">
          <a:blip r:embed="rId4" cstate="print">
            <a:extLst>
              <a:ext uri="{28A0092B-C50C-407E-A947-70E740481C1C}">
                <a14:useLocalDpi xmlns:a14="http://schemas.microsoft.com/office/drawing/2010/main" val="0"/>
              </a:ext>
            </a:extLst>
          </a:blip>
          <a:srcRect t="71675"/>
          <a:stretch/>
        </p:blipFill>
        <p:spPr>
          <a:xfrm>
            <a:off x="3793721" y="4428877"/>
            <a:ext cx="1319007" cy="802433"/>
          </a:xfrm>
          <a:prstGeom prst="rect">
            <a:avLst/>
          </a:prstGeom>
        </p:spPr>
      </p:pic>
      <p:pic>
        <p:nvPicPr>
          <p:cNvPr id="10" name="Grafik 9"/>
          <p:cNvPicPr>
            <a:picLocks noChangeAspect="1"/>
          </p:cNvPicPr>
          <p:nvPr/>
        </p:nvPicPr>
        <p:blipFill rotWithShape="1">
          <a:blip r:embed="rId5" cstate="print">
            <a:extLst>
              <a:ext uri="{28A0092B-C50C-407E-A947-70E740481C1C}">
                <a14:useLocalDpi xmlns:a14="http://schemas.microsoft.com/office/drawing/2010/main" val="0"/>
              </a:ext>
            </a:extLst>
          </a:blip>
          <a:srcRect b="71379"/>
          <a:stretch/>
        </p:blipFill>
        <p:spPr>
          <a:xfrm>
            <a:off x="3912990" y="5469344"/>
            <a:ext cx="1346998" cy="828032"/>
          </a:xfrm>
          <a:prstGeom prst="rect">
            <a:avLst/>
          </a:prstGeom>
        </p:spPr>
      </p:pic>
      <p:pic>
        <p:nvPicPr>
          <p:cNvPr id="11" name="Grafik 10"/>
          <p:cNvPicPr>
            <a:picLocks noChangeAspect="1"/>
          </p:cNvPicPr>
          <p:nvPr/>
        </p:nvPicPr>
        <p:blipFill rotWithShape="1">
          <a:blip r:embed="rId6">
            <a:extLst>
              <a:ext uri="{28A0092B-C50C-407E-A947-70E740481C1C}">
                <a14:useLocalDpi xmlns:a14="http://schemas.microsoft.com/office/drawing/2010/main" val="0"/>
              </a:ext>
            </a:extLst>
          </a:blip>
          <a:srcRect l="7044" t="23836" r="57652" b="13710"/>
          <a:stretch/>
        </p:blipFill>
        <p:spPr>
          <a:xfrm>
            <a:off x="5458571" y="2257017"/>
            <a:ext cx="3228229" cy="3212327"/>
          </a:xfrm>
          <a:prstGeom prst="rect">
            <a:avLst/>
          </a:prstGeom>
        </p:spPr>
      </p:pic>
      <p:cxnSp>
        <p:nvCxnSpPr>
          <p:cNvPr id="13" name="Gerade Verbindung mit Pfeil 12"/>
          <p:cNvCxnSpPr/>
          <p:nvPr/>
        </p:nvCxnSpPr>
        <p:spPr>
          <a:xfrm flipH="1">
            <a:off x="7386762" y="3967701"/>
            <a:ext cx="477078" cy="46117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5" name="Textfeld 14"/>
          <p:cNvSpPr txBox="1"/>
          <p:nvPr/>
        </p:nvSpPr>
        <p:spPr>
          <a:xfrm>
            <a:off x="7776375" y="3699601"/>
            <a:ext cx="1527982" cy="338554"/>
          </a:xfrm>
          <a:prstGeom prst="rect">
            <a:avLst/>
          </a:prstGeom>
          <a:noFill/>
        </p:spPr>
        <p:txBody>
          <a:bodyPr wrap="none" rtlCol="0">
            <a:spAutoFit/>
          </a:bodyPr>
          <a:lstStyle/>
          <a:p>
            <a:r>
              <a:rPr lang="bg-BG" sz="1600" dirty="0" smtClean="0">
                <a:latin typeface="Arial" panose="020B0604020202020204" pitchFamily="34" charset="0"/>
                <a:cs typeface="Arial" panose="020B0604020202020204" pitchFamily="34" charset="0"/>
              </a:rPr>
              <a:t>Неизправност</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31204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423DC50-E91B-4EE9-A0E2-D24DB34E71E7}"/>
              </a:ext>
            </a:extLst>
          </p:cNvPr>
          <p:cNvSpPr>
            <a:spLocks noGrp="1"/>
          </p:cNvSpPr>
          <p:nvPr>
            <p:ph type="title"/>
          </p:nvPr>
        </p:nvSpPr>
        <p:spPr/>
        <p:txBody>
          <a:bodyPr/>
          <a:lstStyle/>
          <a:p>
            <a:r>
              <a:rPr lang="bg-BG" dirty="0">
                <a:latin typeface="Arial" panose="020B0604020202020204" pitchFamily="34" charset="0"/>
                <a:cs typeface="Arial" panose="020B0604020202020204" pitchFamily="34" charset="0"/>
              </a:rPr>
              <a:t>Геологични </a:t>
            </a:r>
            <a:r>
              <a:rPr lang="bg-BG" dirty="0" smtClean="0">
                <a:latin typeface="Arial" panose="020B0604020202020204" pitchFamily="34" charset="0"/>
                <a:cs typeface="Arial" panose="020B0604020202020204" pitchFamily="34" charset="0"/>
              </a:rPr>
              <a:t>основи</a:t>
            </a:r>
            <a:endParaRPr lang="de-DE" dirty="0"/>
          </a:p>
        </p:txBody>
      </p:sp>
      <p:sp>
        <p:nvSpPr>
          <p:cNvPr id="3" name="Inhaltsplatzhalter 2">
            <a:extLst>
              <a:ext uri="{FF2B5EF4-FFF2-40B4-BE49-F238E27FC236}">
                <a16:creationId xmlns:a16="http://schemas.microsoft.com/office/drawing/2014/main" xmlns="" id="{DE495312-B22F-4043-9F3B-B2E7E8FA47E7}"/>
              </a:ext>
            </a:extLst>
          </p:cNvPr>
          <p:cNvSpPr>
            <a:spLocks noGrp="1"/>
          </p:cNvSpPr>
          <p:nvPr>
            <p:ph idx="1"/>
          </p:nvPr>
        </p:nvSpPr>
        <p:spPr/>
        <p:txBody>
          <a:bodyPr>
            <a:noAutofit/>
          </a:bodyPr>
          <a:lstStyle/>
          <a:p>
            <a:pPr marL="0" indent="0">
              <a:lnSpc>
                <a:spcPct val="150000"/>
              </a:lnSpc>
              <a:buNone/>
            </a:pPr>
            <a:r>
              <a:rPr lang="ru-RU" sz="1600" b="1" dirty="0">
                <a:latin typeface="Arial" panose="020B0604020202020204" pitchFamily="34" charset="0"/>
                <a:cs typeface="Arial" panose="020B0604020202020204" pitchFamily="34" charset="0"/>
              </a:rPr>
              <a:t>Структури в пластичната деформация</a:t>
            </a:r>
          </a:p>
          <a:p>
            <a:pPr marL="0" indent="0">
              <a:lnSpc>
                <a:spcPct val="150000"/>
              </a:lnSpc>
              <a:buNone/>
            </a:pPr>
            <a:r>
              <a:rPr lang="ru-RU" sz="1600" dirty="0" smtClean="0">
                <a:latin typeface="Arial" panose="020B0604020202020204" pitchFamily="34" charset="0"/>
                <a:cs typeface="Arial" panose="020B0604020202020204" pitchFamily="34" charset="0"/>
              </a:rPr>
              <a:t>- Разцепване</a:t>
            </a: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     - Повърхностна </a:t>
            </a:r>
            <a:r>
              <a:rPr lang="ru-RU" sz="1600" dirty="0">
                <a:latin typeface="Arial" panose="020B0604020202020204" pitchFamily="34" charset="0"/>
                <a:cs typeface="Arial" panose="020B0604020202020204" pitchFamily="34" charset="0"/>
              </a:rPr>
              <a:t>делимост на скалата в резултат </a:t>
            </a:r>
            <a:endParaRPr lang="ru-RU" sz="1600" dirty="0" smtClean="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на </a:t>
            </a:r>
            <a:r>
              <a:rPr lang="ru-RU" sz="1600" dirty="0">
                <a:latin typeface="Arial" panose="020B0604020202020204" pitchFamily="34" charset="0"/>
                <a:cs typeface="Arial" panose="020B0604020202020204" pitchFamily="34" charset="0"/>
              </a:rPr>
              <a:t>предпочитаната </a:t>
            </a:r>
            <a:r>
              <a:rPr lang="ru-RU" sz="1600" dirty="0" smtClean="0">
                <a:latin typeface="Arial" panose="020B0604020202020204" pitchFamily="34" charset="0"/>
                <a:cs typeface="Arial" panose="020B0604020202020204" pitchFamily="34" charset="0"/>
              </a:rPr>
              <a:t>ориентация </a:t>
            </a:r>
            <a:r>
              <a:rPr lang="ru-RU" sz="1600" dirty="0">
                <a:latin typeface="Arial" panose="020B0604020202020204" pitchFamily="34" charset="0"/>
                <a:cs typeface="Arial" panose="020B0604020202020204" pitchFamily="34" charset="0"/>
              </a:rPr>
              <a:t>на листните </a:t>
            </a:r>
            <a:endParaRPr lang="ru-RU" sz="1600" dirty="0" smtClean="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минерални </a:t>
            </a:r>
            <a:r>
              <a:rPr lang="ru-RU" sz="1600" dirty="0">
                <a:latin typeface="Arial" panose="020B0604020202020204" pitchFamily="34" charset="0"/>
                <a:cs typeface="Arial" panose="020B0604020202020204" pitchFamily="34" charset="0"/>
              </a:rPr>
              <a:t>зърна</a:t>
            </a:r>
          </a:p>
          <a:p>
            <a:pPr marL="0" indent="0">
              <a:lnSpc>
                <a:spcPct val="150000"/>
              </a:lnSpc>
              <a:buNone/>
            </a:pPr>
            <a:r>
              <a:rPr lang="ru-RU" sz="1600" dirty="0" smtClean="0">
                <a:latin typeface="Arial" panose="020B0604020202020204" pitchFamily="34" charset="0"/>
                <a:cs typeface="Arial" panose="020B0604020202020204" pitchFamily="34" charset="0"/>
              </a:rPr>
              <a:t>- Разлистване</a:t>
            </a: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      - Конструкция </a:t>
            </a:r>
            <a:r>
              <a:rPr lang="ru-RU" sz="1600" dirty="0">
                <a:latin typeface="Arial" panose="020B0604020202020204" pitchFamily="34" charset="0"/>
                <a:cs typeface="Arial" panose="020B0604020202020204" pitchFamily="34" charset="0"/>
              </a:rPr>
              <a:t>на материалния слой на скалата</a:t>
            </a:r>
          </a:p>
          <a:p>
            <a:pPr marL="0" indent="0">
              <a:lnSpc>
                <a:spcPct val="150000"/>
              </a:lnSpc>
              <a:buNone/>
            </a:pPr>
            <a:r>
              <a:rPr lang="ru-RU" sz="1600" dirty="0" smtClean="0">
                <a:latin typeface="Arial" panose="020B0604020202020204" pitchFamily="34" charset="0"/>
                <a:cs typeface="Arial" panose="020B0604020202020204" pitchFamily="34" charset="0"/>
              </a:rPr>
              <a:t>- Гънки</a:t>
            </a: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       - се </a:t>
            </a:r>
            <a:r>
              <a:rPr lang="ru-RU" sz="1600" dirty="0">
                <a:latin typeface="Arial" panose="020B0604020202020204" pitchFamily="34" charset="0"/>
                <a:cs typeface="Arial" panose="020B0604020202020204" pitchFamily="34" charset="0"/>
              </a:rPr>
              <a:t>образуват по време на пластична </a:t>
            </a:r>
            <a:endParaRPr lang="ru-RU" sz="1600" dirty="0" smtClean="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деформация </a:t>
            </a:r>
            <a:r>
              <a:rPr lang="ru-RU" sz="1600" dirty="0">
                <a:latin typeface="Arial" panose="020B0604020202020204" pitchFamily="34" charset="0"/>
                <a:cs typeface="Arial" panose="020B0604020202020204" pitchFamily="34" charset="0"/>
              </a:rPr>
              <a:t>на слоести скални пакети, ако </a:t>
            </a:r>
            <a:endParaRPr lang="ru-RU" sz="1600" dirty="0" smtClean="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отделните </a:t>
            </a:r>
            <a:r>
              <a:rPr lang="ru-RU" sz="1600" dirty="0">
                <a:latin typeface="Arial" panose="020B0604020202020204" pitchFamily="34" charset="0"/>
                <a:cs typeface="Arial" panose="020B0604020202020204" pitchFamily="34" charset="0"/>
              </a:rPr>
              <a:t>слоеве имат различни механични свойства</a:t>
            </a:r>
            <a:r>
              <a:rPr lang="ru-RU" sz="1600" dirty="0" smtClean="0">
                <a:latin typeface="Arial" panose="020B0604020202020204" pitchFamily="34" charset="0"/>
                <a:cs typeface="Arial" panose="020B0604020202020204" pitchFamily="34" charset="0"/>
              </a:rPr>
              <a:t>.</a:t>
            </a:r>
          </a:p>
          <a:p>
            <a:pPr marL="0" indent="0">
              <a:lnSpc>
                <a:spcPct val="150000"/>
              </a:lnSpc>
              <a:buNone/>
            </a:pPr>
            <a:endParaRPr lang="ru-RU" sz="1600" dirty="0">
              <a:latin typeface="Arial" panose="020B0604020202020204" pitchFamily="34" charset="0"/>
              <a:cs typeface="Arial" panose="020B0604020202020204" pitchFamily="34" charset="0"/>
            </a:endParaRPr>
          </a:p>
        </p:txBody>
      </p:sp>
      <p:sp>
        <p:nvSpPr>
          <p:cNvPr id="4" name="AutoShape 2" descr="\Phi \,">
            <a:extLst>
              <a:ext uri="{FF2B5EF4-FFF2-40B4-BE49-F238E27FC236}">
                <a16:creationId xmlns:a16="http://schemas.microsoft.com/office/drawing/2014/main" xmlns="" id="{901B6FAD-1367-44D4-B697-D39FB20FD8A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8" name="Grafik 7"/>
          <p:cNvPicPr>
            <a:picLocks noChangeAspect="1"/>
          </p:cNvPicPr>
          <p:nvPr/>
        </p:nvPicPr>
        <p:blipFill rotWithShape="1">
          <a:blip r:embed="rId3"/>
          <a:srcRect l="23913" t="15899" r="11182" b="27336"/>
          <a:stretch/>
        </p:blipFill>
        <p:spPr>
          <a:xfrm>
            <a:off x="5866724" y="4157211"/>
            <a:ext cx="2820075" cy="1849825"/>
          </a:xfrm>
          <a:prstGeom prst="rect">
            <a:avLst/>
          </a:prstGeom>
        </p:spPr>
      </p:pic>
      <p:pic>
        <p:nvPicPr>
          <p:cNvPr id="10" name="Grafik 9"/>
          <p:cNvPicPr>
            <a:picLocks noChangeAspect="1"/>
          </p:cNvPicPr>
          <p:nvPr/>
        </p:nvPicPr>
        <p:blipFill rotWithShape="1">
          <a:blip r:embed="rId4"/>
          <a:srcRect l="17660"/>
          <a:stretch/>
        </p:blipFill>
        <p:spPr>
          <a:xfrm>
            <a:off x="5866725" y="1600200"/>
            <a:ext cx="2820075" cy="2206992"/>
          </a:xfrm>
          <a:prstGeom prst="rect">
            <a:avLst/>
          </a:prstGeom>
        </p:spPr>
      </p:pic>
    </p:spTree>
    <p:extLst>
      <p:ext uri="{BB962C8B-B14F-4D97-AF65-F5344CB8AC3E}">
        <p14:creationId xmlns:p14="http://schemas.microsoft.com/office/powerpoint/2010/main" val="15760914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58D20EE-320B-42D2-A069-3E741B9B98AF}"/>
              </a:ext>
            </a:extLst>
          </p:cNvPr>
          <p:cNvSpPr>
            <a:spLocks noGrp="1"/>
          </p:cNvSpPr>
          <p:nvPr>
            <p:ph type="title"/>
          </p:nvPr>
        </p:nvSpPr>
        <p:spPr/>
        <p:txBody>
          <a:bodyPr/>
          <a:lstStyle/>
          <a:p>
            <a:r>
              <a:rPr lang="bg-BG" dirty="0">
                <a:latin typeface="Arial" panose="020B0604020202020204" pitchFamily="34" charset="0"/>
                <a:cs typeface="Arial" panose="020B0604020202020204" pitchFamily="34" charset="0"/>
              </a:rPr>
              <a:t>Геологични </a:t>
            </a:r>
            <a:r>
              <a:rPr lang="bg-BG" dirty="0" smtClean="0">
                <a:latin typeface="Arial" panose="020B0604020202020204" pitchFamily="34" charset="0"/>
                <a:cs typeface="Arial" panose="020B0604020202020204" pitchFamily="34" charset="0"/>
              </a:rPr>
              <a:t>основи</a:t>
            </a:r>
            <a:endParaRPr lang="de-DE" dirty="0"/>
          </a:p>
        </p:txBody>
      </p:sp>
      <p:sp>
        <p:nvSpPr>
          <p:cNvPr id="3" name="Inhaltsplatzhalter 2">
            <a:extLst>
              <a:ext uri="{FF2B5EF4-FFF2-40B4-BE49-F238E27FC236}">
                <a16:creationId xmlns:a16="http://schemas.microsoft.com/office/drawing/2014/main" xmlns="" id="{412CAFAF-9457-47A9-A98B-03772B8D15DC}"/>
              </a:ext>
            </a:extLst>
          </p:cNvPr>
          <p:cNvSpPr>
            <a:spLocks noGrp="1"/>
          </p:cNvSpPr>
          <p:nvPr>
            <p:ph idx="1"/>
          </p:nvPr>
        </p:nvSpPr>
        <p:spPr>
          <a:xfrm>
            <a:off x="457200" y="1600200"/>
            <a:ext cx="8410074" cy="4644189"/>
          </a:xfrm>
        </p:spPr>
        <p:txBody>
          <a:bodyPr>
            <a:normAutofit/>
          </a:bodyPr>
          <a:lstStyle/>
          <a:p>
            <a:pPr marL="0" indent="0">
              <a:lnSpc>
                <a:spcPct val="150000"/>
              </a:lnSpc>
              <a:buNone/>
            </a:pPr>
            <a:r>
              <a:rPr lang="ru-RU" sz="1600" b="1" dirty="0" smtClean="0">
                <a:latin typeface="Arial" panose="020B0604020202020204" pitchFamily="34" charset="0"/>
                <a:cs typeface="Arial" panose="020B0604020202020204" pitchFamily="34" charset="0"/>
              </a:rPr>
              <a:t>Водоносен</a:t>
            </a:r>
            <a:endParaRPr lang="ru-RU" sz="1600" b="1"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Водоносен хоризонт е тяло от скали с кухини, което е способно да транспортира подземни води.</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Има три типа водоносни хоризонти:</a:t>
            </a:r>
          </a:p>
          <a:p>
            <a:pPr marL="0" indent="0">
              <a:lnSpc>
                <a:spcPct val="150000"/>
              </a:lnSpc>
              <a:buNone/>
            </a:pPr>
            <a:r>
              <a:rPr lang="ru-RU" sz="1600" dirty="0" smtClean="0">
                <a:latin typeface="Arial" panose="020B0604020202020204" pitchFamily="34" charset="0"/>
                <a:cs typeface="Arial" panose="020B0604020202020204" pitchFamily="34" charset="0"/>
              </a:rPr>
              <a:t>- Празен </a:t>
            </a:r>
            <a:r>
              <a:rPr lang="ru-RU" sz="1600" dirty="0">
                <a:latin typeface="Arial" panose="020B0604020202020204" pitchFamily="34" charset="0"/>
                <a:cs typeface="Arial" panose="020B0604020202020204" pitchFamily="34" charset="0"/>
              </a:rPr>
              <a:t>водоносен хоризонт</a:t>
            </a:r>
          </a:p>
          <a:p>
            <a:pPr marL="0" indent="0">
              <a:lnSpc>
                <a:spcPct val="150000"/>
              </a:lnSpc>
              <a:buNone/>
            </a:pPr>
            <a:r>
              <a:rPr lang="ru-RU" sz="1600" dirty="0" smtClean="0">
                <a:latin typeface="Arial" panose="020B0604020202020204" pitchFamily="34" charset="0"/>
                <a:cs typeface="Arial" panose="020B0604020202020204" pitchFamily="34" charset="0"/>
              </a:rPr>
              <a:t>- Съвместен </a:t>
            </a:r>
            <a:r>
              <a:rPr lang="ru-RU" sz="1600" dirty="0">
                <a:latin typeface="Arial" panose="020B0604020202020204" pitchFamily="34" charset="0"/>
                <a:cs typeface="Arial" panose="020B0604020202020204" pitchFamily="34" charset="0"/>
              </a:rPr>
              <a:t>водоносен хоризонт</a:t>
            </a:r>
          </a:p>
          <a:p>
            <a:pPr marL="0" indent="0">
              <a:lnSpc>
                <a:spcPct val="150000"/>
              </a:lnSpc>
              <a:buNone/>
            </a:pPr>
            <a:r>
              <a:rPr lang="ru-RU" sz="1600" dirty="0" smtClean="0">
                <a:latin typeface="Arial" panose="020B0604020202020204" pitchFamily="34" charset="0"/>
                <a:cs typeface="Arial" panose="020B0604020202020204" pitchFamily="34" charset="0"/>
              </a:rPr>
              <a:t>- Карстов </a:t>
            </a:r>
            <a:r>
              <a:rPr lang="ru-RU" sz="1600" dirty="0">
                <a:latin typeface="Arial" panose="020B0604020202020204" pitchFamily="34" charset="0"/>
                <a:cs typeface="Arial" panose="020B0604020202020204" pitchFamily="34" charset="0"/>
              </a:rPr>
              <a:t>водоносен хоризонт</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Подземен водоносен хоризонт е геологически ограничен от водонепропускливи слоеве (например глини), които след това се наричат ​​водоносни горизонти</a:t>
            </a:r>
            <a:r>
              <a:rPr lang="ru-RU" sz="1600" dirty="0" smtClean="0">
                <a:latin typeface="Arial" panose="020B0604020202020204" pitchFamily="34" charset="0"/>
                <a:cs typeface="Arial" panose="020B0604020202020204" pitchFamily="34" charset="0"/>
              </a:rPr>
              <a:t>.</a:t>
            </a:r>
          </a:p>
          <a:p>
            <a:pPr marL="0" indent="0">
              <a:lnSpc>
                <a:spcPct val="150000"/>
              </a:lnSpc>
              <a:buNone/>
            </a:pPr>
            <a:endParaRPr lang="ru-RU"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25618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194F428-3F54-4EEE-AAE5-E8DEDC45D9D1}"/>
              </a:ext>
            </a:extLst>
          </p:cNvPr>
          <p:cNvSpPr>
            <a:spLocks noGrp="1"/>
          </p:cNvSpPr>
          <p:nvPr>
            <p:ph type="title"/>
          </p:nvPr>
        </p:nvSpPr>
        <p:spPr/>
        <p:txBody>
          <a:bodyPr/>
          <a:lstStyle/>
          <a:p>
            <a:r>
              <a:rPr lang="bg-BG" dirty="0">
                <a:latin typeface="Arial" panose="020B0604020202020204" pitchFamily="34" charset="0"/>
                <a:cs typeface="Arial" panose="020B0604020202020204" pitchFamily="34" charset="0"/>
              </a:rPr>
              <a:t>Геологични </a:t>
            </a:r>
            <a:r>
              <a:rPr lang="bg-BG" dirty="0" smtClean="0">
                <a:latin typeface="Arial" panose="020B0604020202020204" pitchFamily="34" charset="0"/>
                <a:cs typeface="Arial" panose="020B0604020202020204" pitchFamily="34" charset="0"/>
              </a:rPr>
              <a:t>основи</a:t>
            </a:r>
            <a:endParaRPr lang="de-DE" dirty="0"/>
          </a:p>
        </p:txBody>
      </p:sp>
      <p:sp>
        <p:nvSpPr>
          <p:cNvPr id="3" name="Inhaltsplatzhalter 2">
            <a:extLst>
              <a:ext uri="{FF2B5EF4-FFF2-40B4-BE49-F238E27FC236}">
                <a16:creationId xmlns:a16="http://schemas.microsoft.com/office/drawing/2014/main" xmlns="" id="{8C99FF43-3AC8-46B8-8D84-A159C55F2B82}"/>
              </a:ext>
            </a:extLst>
          </p:cNvPr>
          <p:cNvSpPr>
            <a:spLocks noGrp="1"/>
          </p:cNvSpPr>
          <p:nvPr>
            <p:ph idx="1"/>
          </p:nvPr>
        </p:nvSpPr>
        <p:spPr/>
        <p:txBody>
          <a:bodyPr>
            <a:normAutofit/>
          </a:bodyPr>
          <a:lstStyle/>
          <a:p>
            <a:pPr marL="0" indent="0">
              <a:lnSpc>
                <a:spcPct val="150000"/>
              </a:lnSpc>
              <a:buNone/>
            </a:pPr>
            <a:r>
              <a:rPr lang="ru-RU" sz="1600" b="1" dirty="0">
                <a:latin typeface="Arial" panose="020B0604020202020204" pitchFamily="34" charset="0"/>
                <a:cs typeface="Arial" panose="020B0604020202020204" pitchFamily="34" charset="0"/>
              </a:rPr>
              <a:t>Празен водоносен хоризонт</a:t>
            </a:r>
          </a:p>
          <a:p>
            <a:pPr marL="0" indent="0">
              <a:lnSpc>
                <a:spcPct val="150000"/>
              </a:lnSpc>
              <a:buNone/>
            </a:pPr>
            <a:r>
              <a:rPr lang="ru-RU" sz="1600" dirty="0">
                <a:latin typeface="Arial" panose="020B0604020202020204" pitchFamily="34" charset="0"/>
                <a:cs typeface="Arial" panose="020B0604020202020204" pitchFamily="34" charset="0"/>
              </a:rPr>
              <a:t>Разхлабените скали като пясък, чакъл или камъни имат пори между отделните зърна. Порите са кухини с различни форми и размери, които са пълни с въздух или вода. Те се намират в кластични утайки между отделните скални частици и са свързани помежду си. Тези условия се срещат в насипни скали и отчасти и в твърди скали (например пясъчник). Тези скали са например в северногерманската низина, в Горна Рейнска равнина или в алпийските предпланини, както и в поточни и речни равнини</a:t>
            </a:r>
            <a:r>
              <a:rPr lang="ru-RU" sz="1600" dirty="0" smtClean="0">
                <a:latin typeface="Arial" panose="020B0604020202020204" pitchFamily="34" charset="0"/>
                <a:cs typeface="Arial" panose="020B0604020202020204" pitchFamily="34" charset="0"/>
              </a:rPr>
              <a:t>.</a:t>
            </a:r>
            <a:endParaRPr lang="de-DE" sz="1600"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xmlns="" id="{3E438F31-6BFA-4418-B1FA-0EAB9FAC6DA0}"/>
              </a:ext>
            </a:extLst>
          </p:cNvPr>
          <p:cNvPicPr>
            <a:picLocks noChangeAspect="1"/>
          </p:cNvPicPr>
          <p:nvPr/>
        </p:nvPicPr>
        <p:blipFill>
          <a:blip r:embed="rId3"/>
          <a:stretch>
            <a:fillRect/>
          </a:stretch>
        </p:blipFill>
        <p:spPr>
          <a:xfrm>
            <a:off x="6107968" y="4334176"/>
            <a:ext cx="2578832" cy="1847248"/>
          </a:xfrm>
          <a:prstGeom prst="rect">
            <a:avLst/>
          </a:prstGeom>
        </p:spPr>
      </p:pic>
    </p:spTree>
    <p:extLst>
      <p:ext uri="{BB962C8B-B14F-4D97-AF65-F5344CB8AC3E}">
        <p14:creationId xmlns:p14="http://schemas.microsoft.com/office/powerpoint/2010/main" val="8628707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g-BG" dirty="0" smtClean="0">
                <a:latin typeface="Arial" panose="020B0604020202020204" pitchFamily="34" charset="0"/>
                <a:cs typeface="Arial" panose="020B0604020202020204" pitchFamily="34" charset="0"/>
              </a:rPr>
              <a:t>Основни определения</a:t>
            </a:r>
            <a:endParaRPr lang="el-GR" dirty="0"/>
          </a:p>
        </p:txBody>
      </p:sp>
      <p:sp>
        <p:nvSpPr>
          <p:cNvPr id="3" name="Content Placeholder 2"/>
          <p:cNvSpPr>
            <a:spLocks noGrp="1"/>
          </p:cNvSpPr>
          <p:nvPr>
            <p:ph idx="1"/>
          </p:nvPr>
        </p:nvSpPr>
        <p:spPr/>
        <p:txBody>
          <a:bodyPr>
            <a:normAutofit/>
          </a:bodyPr>
          <a:lstStyle/>
          <a:p>
            <a:pPr marL="0" indent="0">
              <a:lnSpc>
                <a:spcPct val="150000"/>
              </a:lnSpc>
              <a:buNone/>
            </a:pPr>
            <a:r>
              <a:rPr lang="ru-RU" sz="1600" b="1" dirty="0">
                <a:latin typeface="Arial" panose="020B0604020202020204" pitchFamily="34" charset="0"/>
                <a:cs typeface="Arial" panose="020B0604020202020204" pitchFamily="34" charset="0"/>
              </a:rPr>
              <a:t>Геотермална енергия</a:t>
            </a:r>
          </a:p>
          <a:p>
            <a:pPr marL="0" indent="0">
              <a:lnSpc>
                <a:spcPct val="150000"/>
              </a:lnSpc>
              <a:buNone/>
            </a:pPr>
            <a:endParaRPr lang="ru-RU" sz="1600" b="1"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Геотермалната енергия е топлината, съхранявана в достъпната част на земната кора. Тя включва енергията, съхранявана в земята, доколкото тя може да бъде извлечена и използвана и принадлежи към възобновяемите енергии. Може да се използва директно, например за отопление и охлаждане на пазара за отопление (отопление с термопомпа), както и за производство на електроенергия или в комбинирана система за топлинна и електрическа енергия. Геотермалната енергия </a:t>
            </a:r>
            <a:r>
              <a:rPr lang="ru-RU" sz="1600" dirty="0" smtClean="0">
                <a:latin typeface="Arial" panose="020B0604020202020204" pitchFamily="34" charset="0"/>
                <a:cs typeface="Arial" panose="020B0604020202020204" pitchFamily="34" charset="0"/>
              </a:rPr>
              <a:t>включва </a:t>
            </a:r>
            <a:r>
              <a:rPr lang="ru-RU" sz="1600" dirty="0">
                <a:latin typeface="Arial" panose="020B0604020202020204" pitchFamily="34" charset="0"/>
                <a:cs typeface="Arial" panose="020B0604020202020204" pitchFamily="34" charset="0"/>
              </a:rPr>
              <a:t>инженерното занимание с геотермална енергия, </a:t>
            </a:r>
            <a:r>
              <a:rPr lang="ru-RU" sz="1600" dirty="0" smtClean="0">
                <a:latin typeface="Arial" panose="020B0604020202020204" pitchFamily="34" charset="0"/>
                <a:cs typeface="Arial" panose="020B0604020202020204" pitchFamily="34" charset="0"/>
              </a:rPr>
              <a:t>нейното </a:t>
            </a:r>
            <a:r>
              <a:rPr lang="ru-RU" sz="1600" dirty="0">
                <a:latin typeface="Arial" panose="020B0604020202020204" pitchFamily="34" charset="0"/>
                <a:cs typeface="Arial" panose="020B0604020202020204" pitchFamily="34" charset="0"/>
              </a:rPr>
              <a:t>използване, </a:t>
            </a:r>
            <a:r>
              <a:rPr lang="ru-RU" sz="1600" dirty="0" smtClean="0">
                <a:latin typeface="Arial" panose="020B0604020202020204" pitchFamily="34" charset="0"/>
                <a:cs typeface="Arial" panose="020B0604020202020204" pitchFamily="34" charset="0"/>
              </a:rPr>
              <a:t>а така също и научното </a:t>
            </a:r>
            <a:r>
              <a:rPr lang="ru-RU" sz="1600" dirty="0">
                <a:latin typeface="Arial" panose="020B0604020202020204" pitchFamily="34" charset="0"/>
                <a:cs typeface="Arial" panose="020B0604020202020204" pitchFamily="34" charset="0"/>
              </a:rPr>
              <a:t>изследване на топлинното положение на </a:t>
            </a:r>
            <a:r>
              <a:rPr lang="ru-RU" sz="1600" dirty="0" smtClean="0">
                <a:latin typeface="Arial" panose="020B0604020202020204" pitchFamily="34" charset="0"/>
                <a:cs typeface="Arial" panose="020B0604020202020204" pitchFamily="34" charset="0"/>
              </a:rPr>
              <a:t>земята.</a:t>
            </a:r>
            <a:r>
              <a:rPr lang="en-US" sz="1600" dirty="0" smtClean="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831883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7C223A9-E51C-4A7C-BF09-E10A7862C8B3}"/>
              </a:ext>
            </a:extLst>
          </p:cNvPr>
          <p:cNvSpPr>
            <a:spLocks noGrp="1"/>
          </p:cNvSpPr>
          <p:nvPr>
            <p:ph type="title"/>
          </p:nvPr>
        </p:nvSpPr>
        <p:spPr/>
        <p:txBody>
          <a:bodyPr/>
          <a:lstStyle/>
          <a:p>
            <a:r>
              <a:rPr lang="bg-BG" dirty="0">
                <a:latin typeface="Arial" panose="020B0604020202020204" pitchFamily="34" charset="0"/>
                <a:cs typeface="Arial" panose="020B0604020202020204" pitchFamily="34" charset="0"/>
              </a:rPr>
              <a:t>Геологични </a:t>
            </a:r>
            <a:r>
              <a:rPr lang="bg-BG" dirty="0" smtClean="0">
                <a:latin typeface="Arial" panose="020B0604020202020204" pitchFamily="34" charset="0"/>
                <a:cs typeface="Arial" panose="020B0604020202020204" pitchFamily="34" charset="0"/>
              </a:rPr>
              <a:t>основи</a:t>
            </a:r>
            <a:endParaRPr lang="de-DE" dirty="0"/>
          </a:p>
        </p:txBody>
      </p:sp>
      <p:sp>
        <p:nvSpPr>
          <p:cNvPr id="3" name="Inhaltsplatzhalter 2">
            <a:extLst>
              <a:ext uri="{FF2B5EF4-FFF2-40B4-BE49-F238E27FC236}">
                <a16:creationId xmlns:a16="http://schemas.microsoft.com/office/drawing/2014/main" xmlns="" id="{8DBC00E5-3E7E-40E7-82B1-CEC20A5ED3F5}"/>
              </a:ext>
            </a:extLst>
          </p:cNvPr>
          <p:cNvSpPr>
            <a:spLocks noGrp="1"/>
          </p:cNvSpPr>
          <p:nvPr>
            <p:ph idx="1"/>
          </p:nvPr>
        </p:nvSpPr>
        <p:spPr/>
        <p:txBody>
          <a:bodyPr>
            <a:normAutofit/>
          </a:bodyPr>
          <a:lstStyle/>
          <a:p>
            <a:pPr marL="0" indent="0">
              <a:lnSpc>
                <a:spcPct val="150000"/>
              </a:lnSpc>
              <a:buNone/>
            </a:pPr>
            <a:r>
              <a:rPr lang="ru-RU" sz="1600" b="1" dirty="0">
                <a:latin typeface="Arial" panose="020B0604020202020204" pitchFamily="34" charset="0"/>
                <a:cs typeface="Arial" panose="020B0604020202020204" pitchFamily="34" charset="0"/>
              </a:rPr>
              <a:t>Съвместен водоносен хоризонт</a:t>
            </a:r>
          </a:p>
          <a:p>
            <a:pPr marL="0" indent="0">
              <a:lnSpc>
                <a:spcPct val="150000"/>
              </a:lnSpc>
              <a:buNone/>
            </a:pPr>
            <a:r>
              <a:rPr lang="ru-RU" sz="1600" dirty="0">
                <a:latin typeface="Arial" panose="020B0604020202020204" pitchFamily="34" charset="0"/>
                <a:cs typeface="Arial" panose="020B0604020202020204" pitchFamily="34" charset="0"/>
              </a:rPr>
              <a:t>Ниските и високите планини са до голяма степен изградени от твърда скала. В Германия 53,4% от повърхността (приблизително 190 400 км2) е твърда скала. В такива твърди скали хидравлично ефективните пространства обикновено не се образуват от пори, а от интерфейси. Пространствената степен и ширината на отваряне на интерфейсите са много различни (от няколко сантиметра до няколко метра</a:t>
            </a:r>
            <a:r>
              <a:rPr lang="ru-RU" sz="1600" dirty="0" smtClean="0">
                <a:latin typeface="Arial" panose="020B0604020202020204" pitchFamily="34" charset="0"/>
                <a:cs typeface="Arial" panose="020B0604020202020204" pitchFamily="34" charset="0"/>
              </a:rPr>
              <a:t>).</a:t>
            </a:r>
            <a:endParaRPr lang="de-DE" sz="1600"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xmlns="" id="{E12C7113-31F1-4562-BEA2-22E2D0E5263E}"/>
              </a:ext>
            </a:extLst>
          </p:cNvPr>
          <p:cNvPicPr>
            <a:picLocks noChangeAspect="1"/>
          </p:cNvPicPr>
          <p:nvPr/>
        </p:nvPicPr>
        <p:blipFill>
          <a:blip r:embed="rId3"/>
          <a:stretch>
            <a:fillRect/>
          </a:stretch>
        </p:blipFill>
        <p:spPr>
          <a:xfrm>
            <a:off x="5705598" y="4059440"/>
            <a:ext cx="2981202" cy="2066723"/>
          </a:xfrm>
          <a:prstGeom prst="rect">
            <a:avLst/>
          </a:prstGeom>
        </p:spPr>
      </p:pic>
    </p:spTree>
    <p:extLst>
      <p:ext uri="{BB962C8B-B14F-4D97-AF65-F5344CB8AC3E}">
        <p14:creationId xmlns:p14="http://schemas.microsoft.com/office/powerpoint/2010/main" val="20686912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1B879FF-21F6-42E1-8CC1-D09DFC0790A9}"/>
              </a:ext>
            </a:extLst>
          </p:cNvPr>
          <p:cNvSpPr>
            <a:spLocks noGrp="1"/>
          </p:cNvSpPr>
          <p:nvPr>
            <p:ph type="title"/>
          </p:nvPr>
        </p:nvSpPr>
        <p:spPr/>
        <p:txBody>
          <a:bodyPr/>
          <a:lstStyle/>
          <a:p>
            <a:endParaRPr lang="de-DE" dirty="0"/>
          </a:p>
        </p:txBody>
      </p:sp>
      <p:sp>
        <p:nvSpPr>
          <p:cNvPr id="3" name="Inhaltsplatzhalter 2">
            <a:extLst>
              <a:ext uri="{FF2B5EF4-FFF2-40B4-BE49-F238E27FC236}">
                <a16:creationId xmlns:a16="http://schemas.microsoft.com/office/drawing/2014/main" xmlns="" id="{25632757-0169-4AD4-8EB1-C5A530E9493C}"/>
              </a:ext>
            </a:extLst>
          </p:cNvPr>
          <p:cNvSpPr>
            <a:spLocks noGrp="1"/>
          </p:cNvSpPr>
          <p:nvPr>
            <p:ph idx="1"/>
          </p:nvPr>
        </p:nvSpPr>
        <p:spPr/>
        <p:txBody>
          <a:bodyPr>
            <a:normAutofit/>
          </a:bodyPr>
          <a:lstStyle/>
          <a:p>
            <a:pPr marL="0" indent="0">
              <a:lnSpc>
                <a:spcPct val="150000"/>
              </a:lnSpc>
              <a:buNone/>
            </a:pPr>
            <a:r>
              <a:rPr lang="ru-RU" sz="1600" b="1" dirty="0">
                <a:latin typeface="Arial" panose="020B0604020202020204" pitchFamily="34" charset="0"/>
                <a:cs typeface="Arial" panose="020B0604020202020204" pitchFamily="34" charset="0"/>
              </a:rPr>
              <a:t>Карстов водоносен хоризонт</a:t>
            </a:r>
          </a:p>
          <a:p>
            <a:pPr marL="0" indent="0">
              <a:lnSpc>
                <a:spcPct val="150000"/>
              </a:lnSpc>
              <a:buNone/>
            </a:pPr>
            <a:r>
              <a:rPr lang="ru-RU" sz="1600" dirty="0">
                <a:latin typeface="Arial" panose="020B0604020202020204" pitchFamily="34" charset="0"/>
                <a:cs typeface="Arial" panose="020B0604020202020204" pitchFamily="34" charset="0"/>
              </a:rPr>
              <a:t>Образуват се във водоразтворими скали (карбонати, гипс и др.), Които се разширяват в геоложки периоди от разтварящия ефект на </a:t>
            </a:r>
            <a:r>
              <a:rPr lang="ru-RU" sz="1600" dirty="0" smtClean="0">
                <a:latin typeface="Arial" panose="020B0604020202020204" pitchFamily="34" charset="0"/>
                <a:cs typeface="Arial" panose="020B0604020202020204" pitchFamily="34" charset="0"/>
              </a:rPr>
              <a:t>проточна </a:t>
            </a:r>
            <a:r>
              <a:rPr lang="ru-RU" sz="1600" dirty="0">
                <a:latin typeface="Arial" panose="020B0604020202020204" pitchFamily="34" charset="0"/>
                <a:cs typeface="Arial" panose="020B0604020202020204" pitchFamily="34" charset="0"/>
              </a:rPr>
              <a:t>вода и циркулиращи подземни води. Въглеродният диоксид, абсорбиран от въздуха, който реагира с водата и образува въглеродна киселина, играе централна роля за образуването на карст в карбонатни скали</a:t>
            </a:r>
            <a:r>
              <a:rPr lang="ru-RU" sz="1600" dirty="0" smtClean="0">
                <a:latin typeface="Arial" panose="020B0604020202020204" pitchFamily="34" charset="0"/>
                <a:cs typeface="Arial" panose="020B0604020202020204" pitchFamily="34" charset="0"/>
              </a:rPr>
              <a:t>.</a:t>
            </a:r>
            <a:r>
              <a:rPr lang="en-US" sz="1600" dirty="0" smtClean="0">
                <a:latin typeface="Arial" panose="020B0604020202020204" pitchFamily="34" charset="0"/>
                <a:cs typeface="Arial" panose="020B0604020202020204" pitchFamily="34" charset="0"/>
              </a:rPr>
              <a:t>.</a:t>
            </a:r>
            <a:endParaRPr lang="de-DE" sz="1600"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xmlns="" id="{6F8A994A-BDAE-43B2-A7FD-7CA89E040C53}"/>
              </a:ext>
            </a:extLst>
          </p:cNvPr>
          <p:cNvPicPr>
            <a:picLocks noChangeAspect="1"/>
          </p:cNvPicPr>
          <p:nvPr/>
        </p:nvPicPr>
        <p:blipFill>
          <a:blip r:embed="rId3"/>
          <a:stretch>
            <a:fillRect/>
          </a:stretch>
        </p:blipFill>
        <p:spPr>
          <a:xfrm>
            <a:off x="5632439" y="4085510"/>
            <a:ext cx="3054361" cy="2152075"/>
          </a:xfrm>
          <a:prstGeom prst="rect">
            <a:avLst/>
          </a:prstGeom>
        </p:spPr>
      </p:pic>
    </p:spTree>
    <p:extLst>
      <p:ext uri="{BB962C8B-B14F-4D97-AF65-F5344CB8AC3E}">
        <p14:creationId xmlns:p14="http://schemas.microsoft.com/office/powerpoint/2010/main" val="4847688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65BFCE0-FAA2-4EEF-9E6C-76B1B2ECE9D8}"/>
              </a:ext>
            </a:extLst>
          </p:cNvPr>
          <p:cNvSpPr>
            <a:spLocks noGrp="1"/>
          </p:cNvSpPr>
          <p:nvPr>
            <p:ph type="title"/>
          </p:nvPr>
        </p:nvSpPr>
        <p:spPr/>
        <p:txBody>
          <a:bodyPr>
            <a:normAutofit/>
          </a:bodyPr>
          <a:lstStyle/>
          <a:p>
            <a:r>
              <a:rPr lang="ru-RU" dirty="0">
                <a:latin typeface="Arial" panose="020B0604020202020204" pitchFamily="34" charset="0"/>
                <a:cs typeface="Arial" panose="020B0604020202020204" pitchFamily="34" charset="0"/>
              </a:rPr>
              <a:t>Геоложки основи Разпространение на водоносни хоризонти в </a:t>
            </a:r>
            <a:r>
              <a:rPr lang="ru-RU" dirty="0" smtClean="0">
                <a:latin typeface="Arial" panose="020B0604020202020204" pitchFamily="34" charset="0"/>
                <a:cs typeface="Arial" panose="020B0604020202020204" pitchFamily="34" charset="0"/>
              </a:rPr>
              <a:t>Германия</a:t>
            </a:r>
            <a:endParaRPr lang="de-DE" dirty="0">
              <a:latin typeface="Arial" panose="020B0604020202020204" pitchFamily="34" charset="0"/>
              <a:cs typeface="Arial" panose="020B0604020202020204" pitchFamily="34" charset="0"/>
            </a:endParaRPr>
          </a:p>
        </p:txBody>
      </p:sp>
      <p:sp>
        <p:nvSpPr>
          <p:cNvPr id="5" name="Textfeld 4">
            <a:extLst>
              <a:ext uri="{FF2B5EF4-FFF2-40B4-BE49-F238E27FC236}">
                <a16:creationId xmlns:a16="http://schemas.microsoft.com/office/drawing/2014/main" xmlns="" id="{7D2F04EB-AF40-42CF-9E72-C6A26612D84D}"/>
              </a:ext>
            </a:extLst>
          </p:cNvPr>
          <p:cNvSpPr txBox="1"/>
          <p:nvPr/>
        </p:nvSpPr>
        <p:spPr>
          <a:xfrm>
            <a:off x="707570" y="2057108"/>
            <a:ext cx="6864107" cy="2677656"/>
          </a:xfrm>
          <a:prstGeom prst="rect">
            <a:avLst/>
          </a:prstGeom>
          <a:noFill/>
        </p:spPr>
        <p:txBody>
          <a:bodyPr wrap="square" rtlCol="0">
            <a:spAutoFit/>
          </a:bodyPr>
          <a:lstStyle/>
          <a:p>
            <a:pPr>
              <a:lnSpc>
                <a:spcPct val="150000"/>
              </a:lnSpc>
            </a:pPr>
            <a:r>
              <a:rPr lang="ru-RU" sz="1600" dirty="0">
                <a:latin typeface="Arial" panose="020B0604020202020204" pitchFamily="34" charset="0"/>
                <a:cs typeface="Arial" panose="020B0604020202020204" pitchFamily="34" charset="0"/>
              </a:rPr>
              <a:t>Хидрогеологичната карта ви дава информация за хидрогеологичната ситуация на вашия обект.</a:t>
            </a:r>
          </a:p>
          <a:p>
            <a:pPr>
              <a:lnSpc>
                <a:spcPct val="150000"/>
              </a:lnSpc>
            </a:pPr>
            <a:endParaRPr lang="ru-RU" sz="1600"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Преглед за Германия можете да намерите тук</a:t>
            </a:r>
          </a:p>
          <a:p>
            <a:pPr>
              <a:lnSpc>
                <a:spcPct val="150000"/>
              </a:lnSpc>
            </a:pPr>
            <a:endParaRPr lang="ru-RU" sz="1600"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https://</a:t>
            </a:r>
            <a:r>
              <a:rPr lang="ru-RU" sz="1600" dirty="0" smtClean="0">
                <a:latin typeface="Arial" panose="020B0604020202020204" pitchFamily="34" charset="0"/>
                <a:cs typeface="Arial" panose="020B0604020202020204" pitchFamily="34" charset="0"/>
              </a:rPr>
              <a:t>www.bgr.bund.de/DE/Themen/Wasser/Projekte/laufend/Beratung/Huek200/huek200_pdf_ha.html?nn=1542276</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70254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3051759-3831-4F52-A33A-CF1C2DFDF665}"/>
              </a:ext>
            </a:extLst>
          </p:cNvPr>
          <p:cNvSpPr>
            <a:spLocks noGrp="1"/>
          </p:cNvSpPr>
          <p:nvPr>
            <p:ph type="title"/>
          </p:nvPr>
        </p:nvSpPr>
        <p:spPr>
          <a:xfrm>
            <a:off x="1979712" y="0"/>
            <a:ext cx="6707088" cy="1124744"/>
          </a:xfrm>
        </p:spPr>
        <p:txBody>
          <a:bodyPr/>
          <a:lstStyle/>
          <a:p>
            <a:r>
              <a:rPr lang="bg-BG" dirty="0">
                <a:latin typeface="Arial" panose="020B0604020202020204" pitchFamily="34" charset="0"/>
                <a:cs typeface="Arial" panose="020B0604020202020204" pitchFamily="34" charset="0"/>
              </a:rPr>
              <a:t>Геотермална </a:t>
            </a:r>
            <a:r>
              <a:rPr lang="bg-BG" dirty="0" smtClean="0">
                <a:latin typeface="Arial" panose="020B0604020202020204" pitchFamily="34" charset="0"/>
                <a:cs typeface="Arial" panose="020B0604020202020204" pitchFamily="34" charset="0"/>
              </a:rPr>
              <a:t>енергия</a:t>
            </a: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xmlns="" id="{8938FB52-CFDD-46FD-A55C-A4A2668845D7}"/>
              </a:ext>
            </a:extLst>
          </p:cNvPr>
          <p:cNvSpPr>
            <a:spLocks noGrp="1"/>
          </p:cNvSpPr>
          <p:nvPr>
            <p:ph idx="1"/>
          </p:nvPr>
        </p:nvSpPr>
        <p:spPr>
          <a:xfrm>
            <a:off x="457200" y="1479884"/>
            <a:ext cx="8229600" cy="4525963"/>
          </a:xfrm>
        </p:spPr>
        <p:txBody>
          <a:bodyPr>
            <a:normAutofit/>
          </a:bodyPr>
          <a:lstStyle/>
          <a:p>
            <a:pPr marL="0" indent="0">
              <a:lnSpc>
                <a:spcPct val="150000"/>
              </a:lnSpc>
              <a:buNone/>
            </a:pPr>
            <a:r>
              <a:rPr lang="ru-RU" sz="1600" b="1" dirty="0">
                <a:latin typeface="Arial" panose="020B0604020202020204" pitchFamily="34" charset="0"/>
                <a:cs typeface="Arial" panose="020B0604020202020204" pitchFamily="34" charset="0"/>
              </a:rPr>
              <a:t>Защо геологията е важна за геотермалната система?</a:t>
            </a:r>
          </a:p>
          <a:p>
            <a:pPr marL="0" indent="0">
              <a:lnSpc>
                <a:spcPct val="150000"/>
              </a:lnSpc>
              <a:buNone/>
            </a:pPr>
            <a:endParaRPr lang="ru-RU" sz="1600" b="1"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Геологията оказва пряко влияние върху възможностите за техническо внедряване на кладенеца, което означава, че то също има косвено влияние върху разходите на кладенеца.</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Физическите свойства на геологията на мястото на геотермалната инсталация оказват пряко влияние върху количеството енергия, което може да се използва постоянно и устойчиво на сондаж (сондажен метър) и време</a:t>
            </a:r>
            <a:r>
              <a:rPr lang="ru-RU" sz="1600" dirty="0" smtClean="0">
                <a:latin typeface="Arial" panose="020B0604020202020204" pitchFamily="34" charset="0"/>
                <a:cs typeface="Arial" panose="020B0604020202020204" pitchFamily="34" charset="0"/>
              </a:rPr>
              <a:t>.</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99919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E2D896F-CD49-4911-B608-0E21D9B10061}"/>
              </a:ext>
            </a:extLst>
          </p:cNvPr>
          <p:cNvSpPr>
            <a:spLocks noGrp="1"/>
          </p:cNvSpPr>
          <p:nvPr>
            <p:ph type="title"/>
          </p:nvPr>
        </p:nvSpPr>
        <p:spPr/>
        <p:txBody>
          <a:bodyPr/>
          <a:lstStyle/>
          <a:p>
            <a:r>
              <a:rPr lang="bg-BG" dirty="0">
                <a:latin typeface="Arial" panose="020B0604020202020204" pitchFamily="34" charset="0"/>
                <a:cs typeface="Arial" panose="020B0604020202020204" pitchFamily="34" charset="0"/>
              </a:rPr>
              <a:t>Геотермална </a:t>
            </a:r>
            <a:r>
              <a:rPr lang="bg-BG" dirty="0" smtClean="0">
                <a:latin typeface="Arial" panose="020B0604020202020204" pitchFamily="34" charset="0"/>
                <a:cs typeface="Arial" panose="020B0604020202020204" pitchFamily="34" charset="0"/>
              </a:rPr>
              <a:t>енергия</a:t>
            </a:r>
            <a:endParaRPr lang="de-DE" dirty="0"/>
          </a:p>
        </p:txBody>
      </p:sp>
      <p:sp>
        <p:nvSpPr>
          <p:cNvPr id="3" name="Inhaltsplatzhalter 2">
            <a:extLst>
              <a:ext uri="{FF2B5EF4-FFF2-40B4-BE49-F238E27FC236}">
                <a16:creationId xmlns:a16="http://schemas.microsoft.com/office/drawing/2014/main" xmlns="" id="{DFE1D11E-81FF-4637-95FA-D3F168DFFA10}"/>
              </a:ext>
            </a:extLst>
          </p:cNvPr>
          <p:cNvSpPr>
            <a:spLocks noGrp="1"/>
          </p:cNvSpPr>
          <p:nvPr>
            <p:ph idx="1"/>
          </p:nvPr>
        </p:nvSpPr>
        <p:spPr/>
        <p:txBody>
          <a:bodyPr>
            <a:normAutofit/>
          </a:bodyPr>
          <a:lstStyle/>
          <a:p>
            <a:pPr marL="0" indent="0">
              <a:lnSpc>
                <a:spcPct val="150000"/>
              </a:lnSpc>
              <a:buNone/>
            </a:pPr>
            <a:r>
              <a:rPr lang="ru-RU" sz="1600" b="1" dirty="0">
                <a:latin typeface="Arial" panose="020B0604020202020204" pitchFamily="34" charset="0"/>
                <a:cs typeface="Arial" panose="020B0604020202020204" pitchFamily="34" charset="0"/>
              </a:rPr>
              <a:t>Физични свойства на </a:t>
            </a:r>
            <a:r>
              <a:rPr lang="ru-RU" sz="1600" b="1" dirty="0" smtClean="0">
                <a:latin typeface="Arial" panose="020B0604020202020204" pitchFamily="34" charset="0"/>
                <a:cs typeface="Arial" panose="020B0604020202020204" pitchFamily="34" charset="0"/>
              </a:rPr>
              <a:t>подземната част</a:t>
            </a:r>
            <a:endParaRPr lang="ru-RU" sz="1600" b="1" dirty="0">
              <a:latin typeface="Arial" panose="020B0604020202020204" pitchFamily="34" charset="0"/>
              <a:cs typeface="Arial" panose="020B0604020202020204" pitchFamily="34" charset="0"/>
            </a:endParaRPr>
          </a:p>
          <a:p>
            <a:pPr marL="0" indent="0">
              <a:lnSpc>
                <a:spcPct val="150000"/>
              </a:lnSpc>
              <a:buNone/>
            </a:pPr>
            <a:endParaRPr lang="ru-RU" sz="1600" b="1" dirty="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Подходящи са следните две свойства на подпочвата, които зависят от съответния строеж на подземието / геология.</a:t>
            </a:r>
          </a:p>
          <a:p>
            <a:pPr marL="0" indent="0">
              <a:lnSpc>
                <a:spcPct val="150000"/>
              </a:lnSpc>
              <a:buNone/>
            </a:pPr>
            <a:endParaRPr lang="ru-RU" sz="1600" dirty="0" smtClean="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 Топлопроводимост</a:t>
            </a:r>
          </a:p>
          <a:p>
            <a:pPr marL="0" indent="0">
              <a:lnSpc>
                <a:spcPct val="150000"/>
              </a:lnSpc>
              <a:buNone/>
            </a:pPr>
            <a:r>
              <a:rPr lang="ru-RU" sz="1600" dirty="0" smtClean="0">
                <a:latin typeface="Arial" panose="020B0604020202020204" pitchFamily="34" charset="0"/>
                <a:cs typeface="Arial" panose="020B0604020202020204" pitchFamily="34" charset="0"/>
              </a:rPr>
              <a:t>- Топлинен капацитет</a:t>
            </a:r>
          </a:p>
          <a:p>
            <a:pPr marL="0" indent="0">
              <a:lnSpc>
                <a:spcPct val="150000"/>
              </a:lnSpc>
              <a:buNone/>
            </a:pPr>
            <a:endParaRPr lang="ru-RU"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158108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3B5D87D7-C7C0-4360-BFB0-FAAFD28B6FBC}"/>
              </a:ext>
            </a:extLst>
          </p:cNvPr>
          <p:cNvSpPr>
            <a:spLocks noGrp="1"/>
          </p:cNvSpPr>
          <p:nvPr>
            <p:ph type="title"/>
          </p:nvPr>
        </p:nvSpPr>
        <p:spPr/>
        <p:txBody>
          <a:bodyPr/>
          <a:lstStyle/>
          <a:p>
            <a:r>
              <a:rPr lang="bg-BG" dirty="0">
                <a:latin typeface="Arial" panose="020B0604020202020204" pitchFamily="34" charset="0"/>
                <a:cs typeface="Arial" panose="020B0604020202020204" pitchFamily="34" charset="0"/>
              </a:rPr>
              <a:t>Геотермална </a:t>
            </a:r>
            <a:r>
              <a:rPr lang="bg-BG" dirty="0" smtClean="0">
                <a:latin typeface="Arial" panose="020B0604020202020204" pitchFamily="34" charset="0"/>
                <a:cs typeface="Arial" panose="020B0604020202020204" pitchFamily="34" charset="0"/>
              </a:rPr>
              <a:t>енергия</a:t>
            </a:r>
            <a:endParaRPr lang="de-DE" dirty="0"/>
          </a:p>
        </p:txBody>
      </p:sp>
      <p:sp>
        <p:nvSpPr>
          <p:cNvPr id="3" name="Inhaltsplatzhalter 2">
            <a:extLst>
              <a:ext uri="{FF2B5EF4-FFF2-40B4-BE49-F238E27FC236}">
                <a16:creationId xmlns:a16="http://schemas.microsoft.com/office/drawing/2014/main" xmlns="" id="{6CB132D1-3F8F-4C0D-ACAD-F5D66F810F06}"/>
              </a:ext>
            </a:extLst>
          </p:cNvPr>
          <p:cNvSpPr>
            <a:spLocks noGrp="1"/>
          </p:cNvSpPr>
          <p:nvPr>
            <p:ph idx="1"/>
          </p:nvPr>
        </p:nvSpPr>
        <p:spPr/>
        <p:txBody>
          <a:bodyPr>
            <a:normAutofit/>
          </a:bodyPr>
          <a:lstStyle/>
          <a:p>
            <a:pPr marL="0" indent="0">
              <a:lnSpc>
                <a:spcPct val="150000"/>
              </a:lnSpc>
              <a:buNone/>
            </a:pPr>
            <a:r>
              <a:rPr lang="ru-RU" sz="1600" dirty="0">
                <a:latin typeface="Arial" panose="020B0604020202020204" pitchFamily="34" charset="0"/>
                <a:cs typeface="Arial" panose="020B0604020202020204" pitchFamily="34" charset="0"/>
              </a:rPr>
              <a:t>Физични свойства на </a:t>
            </a:r>
            <a:r>
              <a:rPr lang="ru-RU" sz="1600" dirty="0" smtClean="0">
                <a:latin typeface="Arial" panose="020B0604020202020204" pitchFamily="34" charset="0"/>
                <a:cs typeface="Arial" panose="020B0604020202020204" pitchFamily="34" charset="0"/>
              </a:rPr>
              <a:t>подземната част </a:t>
            </a:r>
            <a:r>
              <a:rPr lang="ru-RU" sz="1600" dirty="0">
                <a:latin typeface="Arial" panose="020B0604020202020204" pitchFamily="34" charset="0"/>
                <a:cs typeface="Arial" panose="020B0604020202020204" pitchFamily="34" charset="0"/>
              </a:rPr>
              <a:t>/ </a:t>
            </a:r>
            <a:r>
              <a:rPr lang="ru-RU" sz="1600" b="1" dirty="0">
                <a:latin typeface="Arial" panose="020B0604020202020204" pitchFamily="34" charset="0"/>
                <a:cs typeface="Arial" panose="020B0604020202020204" pitchFamily="34" charset="0"/>
              </a:rPr>
              <a:t>топлопроводимостта</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Топлопроводимостта описва способността на веществото да пренася топлинната енергия под формата на топлина.</a:t>
            </a:r>
          </a:p>
          <a:p>
            <a:pPr marL="0" indent="0">
              <a:lnSpc>
                <a:spcPct val="150000"/>
              </a:lnSpc>
              <a:buNone/>
            </a:pPr>
            <a:r>
              <a:rPr lang="ru-RU" sz="1600" dirty="0">
                <a:latin typeface="Arial" panose="020B0604020202020204" pitchFamily="34" charset="0"/>
                <a:cs typeface="Arial" panose="020B0604020202020204" pitchFamily="34" charset="0"/>
              </a:rPr>
              <a:t>Следователно топлопроводимостта показва колко добре определено вещество провежда топлина.</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По отношение на геотермалното използване на подземната повърхност, топлопроводимостта е от значение, тъй като описва колко добре може да се пренася топлина от заобикалящата го повърхност до геотермалната сонда</a:t>
            </a:r>
            <a:r>
              <a:rPr lang="ru-RU" sz="1600" dirty="0" smtClean="0">
                <a:latin typeface="Arial" panose="020B0604020202020204" pitchFamily="34" charset="0"/>
                <a:cs typeface="Arial" panose="020B0604020202020204" pitchFamily="34" charset="0"/>
              </a:rPr>
              <a:t>.</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350175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F17BD6B-796C-4A1A-BF8E-52B38680793F}"/>
              </a:ext>
            </a:extLst>
          </p:cNvPr>
          <p:cNvSpPr>
            <a:spLocks noGrp="1"/>
          </p:cNvSpPr>
          <p:nvPr>
            <p:ph type="title"/>
          </p:nvPr>
        </p:nvSpPr>
        <p:spPr/>
        <p:txBody>
          <a:bodyPr/>
          <a:lstStyle/>
          <a:p>
            <a:r>
              <a:rPr lang="bg-BG" dirty="0">
                <a:latin typeface="Arial" panose="020B0604020202020204" pitchFamily="34" charset="0"/>
                <a:cs typeface="Arial" panose="020B0604020202020204" pitchFamily="34" charset="0"/>
              </a:rPr>
              <a:t>Геотермална </a:t>
            </a:r>
            <a:r>
              <a:rPr lang="bg-BG" dirty="0" smtClean="0">
                <a:latin typeface="Arial" panose="020B0604020202020204" pitchFamily="34" charset="0"/>
                <a:cs typeface="Arial" panose="020B0604020202020204" pitchFamily="34" charset="0"/>
              </a:rPr>
              <a:t>енергия</a:t>
            </a:r>
            <a:endParaRPr lang="de-DE" dirty="0"/>
          </a:p>
        </p:txBody>
      </p:sp>
      <p:sp>
        <p:nvSpPr>
          <p:cNvPr id="3" name="Inhaltsplatzhalter 2">
            <a:extLst>
              <a:ext uri="{FF2B5EF4-FFF2-40B4-BE49-F238E27FC236}">
                <a16:creationId xmlns:a16="http://schemas.microsoft.com/office/drawing/2014/main" xmlns="" id="{3F58BFF6-451D-422B-94AF-B84CB5B17422}"/>
              </a:ext>
            </a:extLst>
          </p:cNvPr>
          <p:cNvSpPr>
            <a:spLocks noGrp="1"/>
          </p:cNvSpPr>
          <p:nvPr>
            <p:ph idx="1"/>
          </p:nvPr>
        </p:nvSpPr>
        <p:spPr/>
        <p:txBody>
          <a:bodyPr>
            <a:normAutofit/>
          </a:bodyPr>
          <a:lstStyle/>
          <a:p>
            <a:pPr marL="0" indent="0">
              <a:lnSpc>
                <a:spcPct val="150000"/>
              </a:lnSpc>
              <a:buNone/>
            </a:pPr>
            <a:r>
              <a:rPr lang="ru-RU" sz="1600" dirty="0">
                <a:latin typeface="Arial" panose="020B0604020202020204" pitchFamily="34" charset="0"/>
                <a:cs typeface="Arial" panose="020B0604020202020204" pitchFamily="34" charset="0"/>
              </a:rPr>
              <a:t>Физични свойства на </a:t>
            </a:r>
            <a:r>
              <a:rPr lang="ru-RU" sz="1600" dirty="0" smtClean="0">
                <a:latin typeface="Arial" panose="020B0604020202020204" pitchFamily="34" charset="0"/>
                <a:cs typeface="Arial" panose="020B0604020202020204" pitchFamily="34" charset="0"/>
              </a:rPr>
              <a:t>подземната част </a:t>
            </a:r>
            <a:r>
              <a:rPr lang="ru-RU" sz="1600" dirty="0">
                <a:latin typeface="Arial" panose="020B0604020202020204" pitchFamily="34" charset="0"/>
                <a:cs typeface="Arial" panose="020B0604020202020204" pitchFamily="34" charset="0"/>
              </a:rPr>
              <a:t>/ </a:t>
            </a:r>
            <a:r>
              <a:rPr lang="ru-RU" sz="1600" b="1" dirty="0">
                <a:latin typeface="Arial" panose="020B0604020202020204" pitchFamily="34" charset="0"/>
                <a:cs typeface="Arial" panose="020B0604020202020204" pitchFamily="34" charset="0"/>
              </a:rPr>
              <a:t>топлопроводимостта</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Специфичната топлопроводимост представлява способността на подземния да провежда топлина. Той е един от най-важните параметри във връзка с правилното оразмеряване на геотермалната </a:t>
            </a:r>
            <a:r>
              <a:rPr lang="ru-RU" sz="1600" dirty="0" smtClean="0">
                <a:latin typeface="Arial" panose="020B0604020202020204" pitchFamily="34" charset="0"/>
                <a:cs typeface="Arial" panose="020B0604020202020204" pitchFamily="34" charset="0"/>
              </a:rPr>
              <a:t>сондна </a:t>
            </a:r>
            <a:r>
              <a:rPr lang="ru-RU" sz="1600" dirty="0">
                <a:latin typeface="Arial" panose="020B0604020202020204" pitchFamily="34" charset="0"/>
                <a:cs typeface="Arial" panose="020B0604020202020204" pitchFamily="34" charset="0"/>
              </a:rPr>
              <a:t>система. Това е мярка за това колко бързо извлечената топлина (чрез геотермалната сонда) може да бъде доставена чрез скалите, присъстващи в подземната повърхност. Топлопроводимостта е специфично за скалата свойство, което зависи от съдържанието на минерали, порьозността и запълването на порите</a:t>
            </a:r>
            <a:r>
              <a:rPr lang="ru-RU" sz="1600" dirty="0" smtClean="0">
                <a:latin typeface="Arial" panose="020B0604020202020204" pitchFamily="34" charset="0"/>
                <a:cs typeface="Arial" panose="020B0604020202020204" pitchFamily="34" charset="0"/>
              </a:rPr>
              <a:t>.</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744719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05D7051-32E8-4A8D-A526-A19E341E079F}"/>
              </a:ext>
            </a:extLst>
          </p:cNvPr>
          <p:cNvSpPr>
            <a:spLocks noGrp="1"/>
          </p:cNvSpPr>
          <p:nvPr>
            <p:ph type="title"/>
          </p:nvPr>
        </p:nvSpPr>
        <p:spPr/>
        <p:txBody>
          <a:bodyPr/>
          <a:lstStyle/>
          <a:p>
            <a:r>
              <a:rPr lang="bg-BG" dirty="0">
                <a:latin typeface="Arial" panose="020B0604020202020204" pitchFamily="34" charset="0"/>
                <a:cs typeface="Arial" panose="020B0604020202020204" pitchFamily="34" charset="0"/>
              </a:rPr>
              <a:t>Геотермална </a:t>
            </a:r>
            <a:r>
              <a:rPr lang="bg-BG" dirty="0" smtClean="0">
                <a:latin typeface="Arial" panose="020B0604020202020204" pitchFamily="34" charset="0"/>
                <a:cs typeface="Arial" panose="020B0604020202020204" pitchFamily="34" charset="0"/>
              </a:rPr>
              <a:t>енергия</a:t>
            </a:r>
            <a:endParaRPr lang="de-DE" dirty="0"/>
          </a:p>
        </p:txBody>
      </p:sp>
      <p:sp>
        <p:nvSpPr>
          <p:cNvPr id="3" name="Inhaltsplatzhalter 2">
            <a:extLst>
              <a:ext uri="{FF2B5EF4-FFF2-40B4-BE49-F238E27FC236}">
                <a16:creationId xmlns:a16="http://schemas.microsoft.com/office/drawing/2014/main" xmlns="" id="{226E1188-3701-4F9B-B3E5-3814BF0DA69F}"/>
              </a:ext>
            </a:extLst>
          </p:cNvPr>
          <p:cNvSpPr>
            <a:spLocks noGrp="1"/>
          </p:cNvSpPr>
          <p:nvPr>
            <p:ph idx="1"/>
          </p:nvPr>
        </p:nvSpPr>
        <p:spPr/>
        <p:txBody>
          <a:bodyPr>
            <a:normAutofit/>
          </a:bodyPr>
          <a:lstStyle/>
          <a:p>
            <a:pPr marL="0" indent="0">
              <a:lnSpc>
                <a:spcPct val="150000"/>
              </a:lnSpc>
              <a:buNone/>
            </a:pPr>
            <a:r>
              <a:rPr lang="ru-RU" sz="1600" dirty="0">
                <a:latin typeface="Arial" panose="020B0604020202020204" pitchFamily="34" charset="0"/>
                <a:cs typeface="Arial" panose="020B0604020202020204" pitchFamily="34" charset="0"/>
              </a:rPr>
              <a:t>Физични свойства на </a:t>
            </a:r>
            <a:r>
              <a:rPr lang="ru-RU" sz="1600" dirty="0" smtClean="0">
                <a:latin typeface="Arial" panose="020B0604020202020204" pitchFamily="34" charset="0"/>
                <a:cs typeface="Arial" panose="020B0604020202020204" pitchFamily="34" charset="0"/>
              </a:rPr>
              <a:t>подземната част </a:t>
            </a:r>
            <a:r>
              <a:rPr lang="ru-RU" sz="1600" dirty="0">
                <a:latin typeface="Arial" panose="020B0604020202020204" pitchFamily="34" charset="0"/>
                <a:cs typeface="Arial" panose="020B0604020202020204" pitchFamily="34" charset="0"/>
              </a:rPr>
              <a:t>/ </a:t>
            </a:r>
            <a:r>
              <a:rPr lang="ru-RU" sz="1600" b="1" dirty="0">
                <a:latin typeface="Arial" panose="020B0604020202020204" pitchFamily="34" charset="0"/>
                <a:cs typeface="Arial" panose="020B0604020202020204" pitchFamily="34" charset="0"/>
              </a:rPr>
              <a:t>топлопроводимостта</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Мерна единица: W / (m-K) [ват на метър и Келвин].</a:t>
            </a:r>
          </a:p>
          <a:p>
            <a:pPr marL="0" indent="0">
              <a:lnSpc>
                <a:spcPct val="150000"/>
              </a:lnSpc>
              <a:buNone/>
            </a:pPr>
            <a:r>
              <a:rPr lang="ru-RU" sz="1600" dirty="0">
                <a:latin typeface="Arial" panose="020B0604020202020204" pitchFamily="34" charset="0"/>
                <a:cs typeface="Arial" panose="020B0604020202020204" pitchFamily="34" charset="0"/>
              </a:rPr>
              <a:t>Символ на формула: λ (Lambda)</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Топлопроводимостта по принцип зависи от температурата и налягането. Това няма никакво практическо значение за приложения в </a:t>
            </a:r>
            <a:r>
              <a:rPr lang="ru-RU" sz="1600" dirty="0" smtClean="0">
                <a:latin typeface="Arial" panose="020B0604020202020204" pitchFamily="34" charset="0"/>
                <a:cs typeface="Arial" panose="020B0604020202020204" pitchFamily="34" charset="0"/>
              </a:rPr>
              <a:t>близост на </a:t>
            </a:r>
            <a:r>
              <a:rPr lang="ru-RU" sz="1600" dirty="0">
                <a:latin typeface="Arial" panose="020B0604020202020204" pitchFamily="34" charset="0"/>
                <a:cs typeface="Arial" panose="020B0604020202020204" pitchFamily="34" charset="0"/>
              </a:rPr>
              <a:t>повърхностна геотермална енергия</a:t>
            </a:r>
            <a:r>
              <a:rPr lang="ru-RU" sz="1600" dirty="0" smtClean="0">
                <a:latin typeface="Arial" panose="020B0604020202020204" pitchFamily="34" charset="0"/>
                <a:cs typeface="Arial" panose="020B0604020202020204" pitchFamily="34" charset="0"/>
              </a:rPr>
              <a:t>.</a:t>
            </a:r>
          </a:p>
          <a:p>
            <a:pPr marL="0" indent="0">
              <a:lnSpc>
                <a:spcPct val="150000"/>
              </a:lnSpc>
              <a:buNone/>
            </a:pPr>
            <a:endParaRPr lang="ru-RU"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48403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AD527B4-54F0-48FD-99FB-5B4DCC6058D0}"/>
              </a:ext>
            </a:extLst>
          </p:cNvPr>
          <p:cNvSpPr>
            <a:spLocks noGrp="1"/>
          </p:cNvSpPr>
          <p:nvPr>
            <p:ph type="title"/>
          </p:nvPr>
        </p:nvSpPr>
        <p:spPr/>
        <p:txBody>
          <a:bodyPr/>
          <a:lstStyle/>
          <a:p>
            <a:r>
              <a:rPr lang="bg-BG" dirty="0">
                <a:latin typeface="Arial" panose="020B0604020202020204" pitchFamily="34" charset="0"/>
                <a:cs typeface="Arial" panose="020B0604020202020204" pitchFamily="34" charset="0"/>
              </a:rPr>
              <a:t>Геотермална </a:t>
            </a:r>
            <a:r>
              <a:rPr lang="bg-BG" dirty="0" smtClean="0">
                <a:latin typeface="Arial" panose="020B0604020202020204" pitchFamily="34" charset="0"/>
                <a:cs typeface="Arial" panose="020B0604020202020204" pitchFamily="34" charset="0"/>
              </a:rPr>
              <a:t>енергия</a:t>
            </a:r>
            <a:endParaRPr lang="de-DE" dirty="0"/>
          </a:p>
        </p:txBody>
      </p:sp>
      <p:sp>
        <p:nvSpPr>
          <p:cNvPr id="3" name="Inhaltsplatzhalter 2">
            <a:extLst>
              <a:ext uri="{FF2B5EF4-FFF2-40B4-BE49-F238E27FC236}">
                <a16:creationId xmlns:a16="http://schemas.microsoft.com/office/drawing/2014/main" xmlns="" id="{E9254DF7-34EA-4E04-B284-41EDB4F34DD3}"/>
              </a:ext>
            </a:extLst>
          </p:cNvPr>
          <p:cNvSpPr>
            <a:spLocks noGrp="1"/>
          </p:cNvSpPr>
          <p:nvPr>
            <p:ph idx="1"/>
          </p:nvPr>
        </p:nvSpPr>
        <p:spPr/>
        <p:txBody>
          <a:bodyPr>
            <a:normAutofit/>
          </a:bodyPr>
          <a:lstStyle/>
          <a:p>
            <a:pPr marL="0" indent="0">
              <a:lnSpc>
                <a:spcPct val="150000"/>
              </a:lnSpc>
              <a:buNone/>
            </a:pPr>
            <a:r>
              <a:rPr lang="ru-RU" sz="1600" dirty="0">
                <a:latin typeface="Arial" panose="020B0604020202020204" pitchFamily="34" charset="0"/>
                <a:cs typeface="Arial" panose="020B0604020202020204" pitchFamily="34" charset="0"/>
              </a:rPr>
              <a:t>Физични свойства на подземната </a:t>
            </a:r>
            <a:r>
              <a:rPr lang="ru-RU" sz="1600" dirty="0" smtClean="0">
                <a:latin typeface="Arial" panose="020B0604020202020204" pitchFamily="34" charset="0"/>
                <a:cs typeface="Arial" panose="020B0604020202020204" pitchFamily="34" charset="0"/>
              </a:rPr>
              <a:t> част/ </a:t>
            </a:r>
            <a:r>
              <a:rPr lang="ru-RU" sz="1600" b="1" dirty="0">
                <a:latin typeface="Arial" panose="020B0604020202020204" pitchFamily="34" charset="0"/>
                <a:cs typeface="Arial" panose="020B0604020202020204" pitchFamily="34" charset="0"/>
              </a:rPr>
              <a:t>топлопроводимостта</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Топлопроводимост - примерни стойности (стойности, свързани с 0 ° C)</a:t>
            </a:r>
          </a:p>
          <a:p>
            <a:pPr marL="0" indent="0">
              <a:lnSpc>
                <a:spcPct val="150000"/>
              </a:lnSpc>
              <a:buNone/>
            </a:pPr>
            <a:r>
              <a:rPr lang="ru-RU" sz="1600" dirty="0">
                <a:latin typeface="Arial" panose="020B0604020202020204" pitchFamily="34" charset="0"/>
                <a:cs typeface="Arial" panose="020B0604020202020204" pitchFamily="34" charset="0"/>
              </a:rPr>
              <a:t>Сух пясък ~ 0.6 W / (m-K)</a:t>
            </a:r>
          </a:p>
          <a:p>
            <a:pPr marL="0" indent="0">
              <a:lnSpc>
                <a:spcPct val="150000"/>
              </a:lnSpc>
              <a:buNone/>
            </a:pPr>
            <a:r>
              <a:rPr lang="ru-RU" sz="1600" dirty="0">
                <a:latin typeface="Arial" panose="020B0604020202020204" pitchFamily="34" charset="0"/>
                <a:cs typeface="Arial" panose="020B0604020202020204" pitchFamily="34" charset="0"/>
              </a:rPr>
              <a:t>Варовик ~ 2.2 W / (m-K)</a:t>
            </a:r>
          </a:p>
          <a:p>
            <a:pPr marL="0" indent="0">
              <a:lnSpc>
                <a:spcPct val="150000"/>
              </a:lnSpc>
              <a:buNone/>
            </a:pPr>
            <a:r>
              <a:rPr lang="ru-RU" sz="1600" dirty="0">
                <a:latin typeface="Arial" panose="020B0604020202020204" pitchFamily="34" charset="0"/>
                <a:cs typeface="Arial" panose="020B0604020202020204" pitchFamily="34" charset="0"/>
              </a:rPr>
              <a:t>Пясъчник ~ 2.3 W / (m-K) (обхват от 2 до&gt; 3.5)</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Мед ~ 400 W / (m-K)</a:t>
            </a:r>
          </a:p>
          <a:p>
            <a:pPr marL="0" indent="0">
              <a:lnSpc>
                <a:spcPct val="150000"/>
              </a:lnSpc>
              <a:buNone/>
            </a:pPr>
            <a:r>
              <a:rPr lang="ru-RU" sz="1600" dirty="0" smtClean="0">
                <a:latin typeface="Arial" panose="020B0604020202020204" pitchFamily="34" charset="0"/>
                <a:cs typeface="Arial" panose="020B0604020202020204" pitchFamily="34" charset="0"/>
              </a:rPr>
              <a:t>Желязо </a:t>
            </a:r>
            <a:r>
              <a:rPr lang="ru-RU" sz="1600" dirty="0">
                <a:latin typeface="Arial" panose="020B0604020202020204" pitchFamily="34" charset="0"/>
                <a:cs typeface="Arial" panose="020B0604020202020204" pitchFamily="34" charset="0"/>
              </a:rPr>
              <a:t>~ 80 W / (m-K)</a:t>
            </a:r>
          </a:p>
          <a:p>
            <a:pPr marL="0" indent="0">
              <a:lnSpc>
                <a:spcPct val="150000"/>
              </a:lnSpc>
              <a:buNone/>
            </a:pPr>
            <a:r>
              <a:rPr lang="ru-RU" sz="1600" dirty="0">
                <a:latin typeface="Arial" panose="020B0604020202020204" pitchFamily="34" charset="0"/>
                <a:cs typeface="Arial" panose="020B0604020202020204" pitchFamily="34" charset="0"/>
              </a:rPr>
              <a:t>Стомана ~ 15 до ~ 50 W / (m-K</a:t>
            </a:r>
            <a:r>
              <a:rPr lang="ru-RU" sz="1600" dirty="0" smtClean="0">
                <a:latin typeface="Arial" panose="020B0604020202020204" pitchFamily="34" charset="0"/>
                <a:cs typeface="Arial" panose="020B0604020202020204" pitchFamily="34" charset="0"/>
              </a:rPr>
              <a:t>)</a:t>
            </a:r>
          </a:p>
          <a:p>
            <a:pPr marL="0" indent="0">
              <a:lnSpc>
                <a:spcPct val="150000"/>
              </a:lnSpc>
              <a:buNone/>
            </a:pPr>
            <a:endParaRPr lang="ru-RU"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57223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EC960B8-F34A-441D-AAA9-AA0A45101358}"/>
              </a:ext>
            </a:extLst>
          </p:cNvPr>
          <p:cNvSpPr>
            <a:spLocks noGrp="1"/>
          </p:cNvSpPr>
          <p:nvPr>
            <p:ph type="title"/>
          </p:nvPr>
        </p:nvSpPr>
        <p:spPr/>
        <p:txBody>
          <a:bodyPr/>
          <a:lstStyle/>
          <a:p>
            <a:r>
              <a:rPr lang="bg-BG" dirty="0">
                <a:latin typeface="Arial" panose="020B0604020202020204" pitchFamily="34" charset="0"/>
                <a:cs typeface="Arial" panose="020B0604020202020204" pitchFamily="34" charset="0"/>
              </a:rPr>
              <a:t>Геотермална </a:t>
            </a:r>
            <a:r>
              <a:rPr lang="bg-BG" dirty="0" smtClean="0">
                <a:latin typeface="Arial" panose="020B0604020202020204" pitchFamily="34" charset="0"/>
                <a:cs typeface="Arial" panose="020B0604020202020204" pitchFamily="34" charset="0"/>
              </a:rPr>
              <a:t>енергия</a:t>
            </a:r>
            <a:endParaRPr lang="de-DE" dirty="0"/>
          </a:p>
        </p:txBody>
      </p:sp>
      <p:sp>
        <p:nvSpPr>
          <p:cNvPr id="3" name="Inhaltsplatzhalter 2">
            <a:extLst>
              <a:ext uri="{FF2B5EF4-FFF2-40B4-BE49-F238E27FC236}">
                <a16:creationId xmlns:a16="http://schemas.microsoft.com/office/drawing/2014/main" xmlns="" id="{6123A190-37F3-4C99-B0AA-3BAFBEA3F0D8}"/>
              </a:ext>
            </a:extLst>
          </p:cNvPr>
          <p:cNvSpPr>
            <a:spLocks noGrp="1"/>
          </p:cNvSpPr>
          <p:nvPr>
            <p:ph idx="1"/>
          </p:nvPr>
        </p:nvSpPr>
        <p:spPr/>
        <p:txBody>
          <a:bodyPr>
            <a:normAutofit/>
          </a:bodyPr>
          <a:lstStyle/>
          <a:p>
            <a:pPr marL="0" indent="0">
              <a:lnSpc>
                <a:spcPct val="150000"/>
              </a:lnSpc>
              <a:buNone/>
            </a:pPr>
            <a:r>
              <a:rPr lang="ru-RU" sz="1600" dirty="0">
                <a:latin typeface="Arial" panose="020B0604020202020204" pitchFamily="34" charset="0"/>
                <a:cs typeface="Arial" panose="020B0604020202020204" pitchFamily="34" charset="0"/>
              </a:rPr>
              <a:t>Физични свойства на подземната </a:t>
            </a:r>
            <a:r>
              <a:rPr lang="ru-RU" sz="1600" dirty="0" smtClean="0">
                <a:latin typeface="Arial" panose="020B0604020202020204" pitchFamily="34" charset="0"/>
                <a:cs typeface="Arial" panose="020B0604020202020204" pitchFamily="34" charset="0"/>
              </a:rPr>
              <a:t> част/ </a:t>
            </a:r>
            <a:r>
              <a:rPr lang="ru-RU" sz="1600" b="1" dirty="0">
                <a:latin typeface="Arial" panose="020B0604020202020204" pitchFamily="34" charset="0"/>
                <a:cs typeface="Arial" panose="020B0604020202020204" pitchFamily="34" charset="0"/>
              </a:rPr>
              <a:t>топлопроводимостта</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Топлопроводимост - примерни стойности (стойности, свързани с 0 ° C)</a:t>
            </a:r>
          </a:p>
          <a:p>
            <a:pPr marL="0" indent="0">
              <a:lnSpc>
                <a:spcPct val="150000"/>
              </a:lnSpc>
              <a:buNone/>
            </a:pPr>
            <a:r>
              <a:rPr lang="ru-RU" sz="1600" dirty="0">
                <a:latin typeface="Arial" panose="020B0604020202020204" pitchFamily="34" charset="0"/>
                <a:cs typeface="Arial" panose="020B0604020202020204" pitchFamily="34" charset="0"/>
              </a:rPr>
              <a:t>Вода ~ 0,56 W / (m-K)</a:t>
            </a:r>
          </a:p>
          <a:p>
            <a:pPr marL="0" indent="0">
              <a:lnSpc>
                <a:spcPct val="150000"/>
              </a:lnSpc>
              <a:buNone/>
            </a:pPr>
            <a:r>
              <a:rPr lang="ru-RU" sz="1600" dirty="0">
                <a:latin typeface="Arial" panose="020B0604020202020204" pitchFamily="34" charset="0"/>
                <a:cs typeface="Arial" panose="020B0604020202020204" pitchFamily="34" charset="0"/>
              </a:rPr>
              <a:t>Полиетилен (PE) ~ 0,35 до 0,55 W / (m-K)</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Въздух ~ 0,026 W / (m-K)</a:t>
            </a:r>
          </a:p>
          <a:p>
            <a:pPr marL="0" indent="0">
              <a:lnSpc>
                <a:spcPct val="150000"/>
              </a:lnSpc>
              <a:buNone/>
            </a:pPr>
            <a:r>
              <a:rPr lang="ru-RU" sz="1600" dirty="0">
                <a:latin typeface="Arial" panose="020B0604020202020204" pitchFamily="34" charset="0"/>
                <a:cs typeface="Arial" panose="020B0604020202020204" pitchFamily="34" charset="0"/>
              </a:rPr>
              <a:t>Минерална вата 0,032 до 0,050 W / (m-K)</a:t>
            </a:r>
          </a:p>
          <a:p>
            <a:pPr marL="0" indent="0">
              <a:lnSpc>
                <a:spcPct val="150000"/>
              </a:lnSpc>
              <a:buNone/>
            </a:pPr>
            <a:r>
              <a:rPr lang="ru-RU" sz="1600" dirty="0">
                <a:latin typeface="Arial" panose="020B0604020202020204" pitchFamily="34" charset="0"/>
                <a:cs typeface="Arial" panose="020B0604020202020204" pitchFamily="34" charset="0"/>
              </a:rPr>
              <a:t>EPS (изолационен материал) 0,035 до 0,040 W / (m-K</a:t>
            </a:r>
            <a:r>
              <a:rPr lang="ru-RU" sz="1600" dirty="0" smtClean="0">
                <a:latin typeface="Arial" panose="020B0604020202020204" pitchFamily="34" charset="0"/>
                <a:cs typeface="Arial" panose="020B0604020202020204" pitchFamily="34" charset="0"/>
              </a:rPr>
              <a:t>)</a:t>
            </a:r>
          </a:p>
          <a:p>
            <a:pPr marL="0" indent="0">
              <a:lnSpc>
                <a:spcPct val="150000"/>
              </a:lnSpc>
              <a:buNone/>
            </a:pPr>
            <a:endParaRPr lang="ru-RU"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1776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36430" y="1397479"/>
            <a:ext cx="8609162" cy="4960189"/>
          </a:xfrm>
        </p:spPr>
        <p:txBody>
          <a:bodyPr>
            <a:noAutofit/>
          </a:bodyPr>
          <a:lstStyle/>
          <a:p>
            <a:pPr marL="0" indent="0">
              <a:lnSpc>
                <a:spcPct val="150000"/>
              </a:lnSpc>
              <a:buNone/>
            </a:pPr>
            <a:r>
              <a:rPr lang="bg-BG" sz="1600" b="1" dirty="0">
                <a:latin typeface="Arial" panose="020B0604020202020204" pitchFamily="34" charset="0"/>
                <a:cs typeface="Arial" panose="020B0604020202020204" pitchFamily="34" charset="0"/>
              </a:rPr>
              <a:t>Произход на геотермалната </a:t>
            </a:r>
            <a:r>
              <a:rPr lang="bg-BG" sz="1600" b="1" dirty="0" smtClean="0">
                <a:latin typeface="Arial" panose="020B0604020202020204" pitchFamily="34" charset="0"/>
                <a:cs typeface="Arial" panose="020B0604020202020204" pitchFamily="34" charset="0"/>
              </a:rPr>
              <a:t>енергия</a:t>
            </a:r>
            <a:r>
              <a:rPr lang="en-US" sz="1600" b="1" dirty="0" smtClean="0">
                <a:latin typeface="Arial" panose="020B0604020202020204" pitchFamily="34" charset="0"/>
                <a:cs typeface="Arial" panose="020B0604020202020204" pitchFamily="34" charset="0"/>
              </a:rPr>
              <a:t> </a:t>
            </a:r>
            <a:endParaRPr lang="en-US" sz="1600" b="1" dirty="0">
              <a:latin typeface="Arial" panose="020B0604020202020204" pitchFamily="34" charset="0"/>
              <a:cs typeface="Arial" panose="020B0604020202020204" pitchFamily="34" charset="0"/>
            </a:endParaRPr>
          </a:p>
          <a:p>
            <a:pPr>
              <a:lnSpc>
                <a:spcPct val="150000"/>
              </a:lnSpc>
            </a:pPr>
            <a:r>
              <a:rPr lang="ru-RU" sz="1600" dirty="0">
                <a:latin typeface="Arial" panose="020B0604020202020204" pitchFamily="34" charset="0"/>
                <a:cs typeface="Arial" panose="020B0604020202020204" pitchFamily="34" charset="0"/>
              </a:rPr>
              <a:t>Вътре в земята се съхранява гигантско количество енергия под формата на топлина. Около 99% от земната маса е по-гореща от 1000 ° C и само 0,1% е с температура под 100 ° C.</a:t>
            </a:r>
          </a:p>
          <a:p>
            <a:pPr>
              <a:lnSpc>
                <a:spcPct val="150000"/>
              </a:lnSpc>
            </a:pPr>
            <a:r>
              <a:rPr lang="ru-RU" sz="1600" dirty="0">
                <a:latin typeface="Arial" panose="020B0604020202020204" pitchFamily="34" charset="0"/>
                <a:cs typeface="Arial" panose="020B0604020202020204" pitchFamily="34" charset="0"/>
              </a:rPr>
              <a:t>Топлината не се разпределя равномерно в земята:</a:t>
            </a:r>
          </a:p>
          <a:p>
            <a:pPr marL="0" indent="0">
              <a:lnSpc>
                <a:spcPct val="150000"/>
              </a:lnSpc>
              <a:buNone/>
            </a:pPr>
            <a:r>
              <a:rPr lang="ru-RU" sz="1600" dirty="0" smtClean="0">
                <a:latin typeface="Arial" panose="020B0604020202020204" pitchFamily="34" charset="0"/>
                <a:cs typeface="Arial" panose="020B0604020202020204" pitchFamily="34" charset="0"/>
              </a:rPr>
              <a:t>       - Земното </a:t>
            </a:r>
            <a:r>
              <a:rPr lang="ru-RU" sz="1600" dirty="0">
                <a:latin typeface="Arial" panose="020B0604020202020204" pitchFamily="34" charset="0"/>
                <a:cs typeface="Arial" panose="020B0604020202020204" pitchFamily="34" charset="0"/>
              </a:rPr>
              <a:t>ядро ​​има температури от 5000 до 7 000 ° C.</a:t>
            </a:r>
          </a:p>
          <a:p>
            <a:pPr marL="0" indent="0">
              <a:lnSpc>
                <a:spcPct val="150000"/>
              </a:lnSpc>
              <a:buNone/>
            </a:pPr>
            <a:r>
              <a:rPr lang="ru-RU" sz="1600" dirty="0" smtClean="0">
                <a:latin typeface="Arial" panose="020B0604020202020204" pitchFamily="34" charset="0"/>
                <a:cs typeface="Arial" panose="020B0604020202020204" pitchFamily="34" charset="0"/>
              </a:rPr>
              <a:t>       - Земната </a:t>
            </a:r>
            <a:r>
              <a:rPr lang="ru-RU" sz="1600" dirty="0">
                <a:latin typeface="Arial" panose="020B0604020202020204" pitchFamily="34" charset="0"/>
                <a:cs typeface="Arial" panose="020B0604020202020204" pitchFamily="34" charset="0"/>
              </a:rPr>
              <a:t>повърхност </a:t>
            </a:r>
            <a:r>
              <a:rPr lang="ru-RU" sz="1600" dirty="0" smtClean="0">
                <a:latin typeface="Arial" panose="020B0604020202020204" pitchFamily="34" charset="0"/>
                <a:cs typeface="Arial" panose="020B0604020202020204" pitchFamily="34" charset="0"/>
              </a:rPr>
              <a:t>има </a:t>
            </a:r>
            <a:r>
              <a:rPr lang="ru-RU" sz="1600" dirty="0">
                <a:latin typeface="Arial" panose="020B0604020202020204" pitchFamily="34" charset="0"/>
                <a:cs typeface="Arial" panose="020B0604020202020204" pitchFamily="34" charset="0"/>
              </a:rPr>
              <a:t>средна температура 15 ° C</a:t>
            </a:r>
          </a:p>
          <a:p>
            <a:pPr>
              <a:lnSpc>
                <a:spcPct val="150000"/>
              </a:lnSpc>
            </a:pPr>
            <a:r>
              <a:rPr lang="ru-RU" sz="1600" dirty="0">
                <a:latin typeface="Arial" panose="020B0604020202020204" pitchFamily="34" charset="0"/>
                <a:cs typeface="Arial" panose="020B0604020202020204" pitchFamily="34" charset="0"/>
              </a:rPr>
              <a:t>Геотермалната енергия се генерира от различни източници:</a:t>
            </a:r>
          </a:p>
          <a:p>
            <a:pPr marL="0" indent="0">
              <a:lnSpc>
                <a:spcPct val="150000"/>
              </a:lnSpc>
              <a:buNone/>
            </a:pPr>
            <a:r>
              <a:rPr lang="ru-RU" sz="1600" dirty="0" smtClean="0">
                <a:latin typeface="Arial" panose="020B0604020202020204" pitchFamily="34" charset="0"/>
                <a:cs typeface="Arial" panose="020B0604020202020204" pitchFamily="34" charset="0"/>
              </a:rPr>
              <a:t>       - остатъчна </a:t>
            </a:r>
            <a:r>
              <a:rPr lang="ru-RU" sz="1600" dirty="0">
                <a:latin typeface="Arial" panose="020B0604020202020204" pitchFamily="34" charset="0"/>
                <a:cs typeface="Arial" panose="020B0604020202020204" pitchFamily="34" charset="0"/>
              </a:rPr>
              <a:t>топлина</a:t>
            </a:r>
          </a:p>
          <a:p>
            <a:pPr marL="0" indent="0">
              <a:lnSpc>
                <a:spcPct val="150000"/>
              </a:lnSpc>
              <a:buNone/>
            </a:pPr>
            <a:r>
              <a:rPr lang="ru-RU" sz="1600" dirty="0" smtClean="0">
                <a:latin typeface="Arial" panose="020B0604020202020204" pitchFamily="34" charset="0"/>
                <a:cs typeface="Arial" panose="020B0604020202020204" pitchFamily="34" charset="0"/>
              </a:rPr>
              <a:t>       - радиоактивен </a:t>
            </a:r>
            <a:r>
              <a:rPr lang="ru-RU" sz="1600" dirty="0">
                <a:latin typeface="Arial" panose="020B0604020202020204" pitchFamily="34" charset="0"/>
                <a:cs typeface="Arial" panose="020B0604020202020204" pitchFamily="34" charset="0"/>
              </a:rPr>
              <a:t>разпад</a:t>
            </a:r>
          </a:p>
          <a:p>
            <a:pPr marL="0" indent="0">
              <a:lnSpc>
                <a:spcPct val="150000"/>
              </a:lnSpc>
              <a:buNone/>
            </a:pPr>
            <a:r>
              <a:rPr lang="ru-RU" sz="1600" dirty="0" smtClean="0">
                <a:latin typeface="Arial" panose="020B0604020202020204" pitchFamily="34" charset="0"/>
                <a:cs typeface="Arial" panose="020B0604020202020204" pitchFamily="34" charset="0"/>
              </a:rPr>
              <a:t>       - влияние </a:t>
            </a:r>
            <a:r>
              <a:rPr lang="ru-RU" sz="1600" dirty="0">
                <a:latin typeface="Arial" panose="020B0604020202020204" pitchFamily="34" charset="0"/>
                <a:cs typeface="Arial" panose="020B0604020202020204" pitchFamily="34" charset="0"/>
              </a:rPr>
              <a:t>на климата</a:t>
            </a:r>
          </a:p>
          <a:p>
            <a:pPr marL="0" indent="0">
              <a:lnSpc>
                <a:spcPct val="150000"/>
              </a:lnSpc>
              <a:buNone/>
            </a:pPr>
            <a:r>
              <a:rPr lang="ru-RU" sz="1600" dirty="0" smtClean="0">
                <a:latin typeface="Arial" panose="020B0604020202020204" pitchFamily="34" charset="0"/>
                <a:cs typeface="Arial" panose="020B0604020202020204" pitchFamily="34" charset="0"/>
              </a:rPr>
              <a:t>       - земен </a:t>
            </a:r>
            <a:r>
              <a:rPr lang="ru-RU" sz="1600" dirty="0">
                <a:latin typeface="Arial" panose="020B0604020202020204" pitchFamily="34" charset="0"/>
                <a:cs typeface="Arial" panose="020B0604020202020204" pitchFamily="34" charset="0"/>
              </a:rPr>
              <a:t>топлинен </a:t>
            </a:r>
            <a:r>
              <a:rPr lang="ru-RU" sz="1600" dirty="0" smtClean="0">
                <a:latin typeface="Arial" panose="020B0604020202020204" pitchFamily="34" charset="0"/>
                <a:cs typeface="Arial" panose="020B0604020202020204" pitchFamily="34" charset="0"/>
              </a:rPr>
              <a:t>поток</a:t>
            </a:r>
            <a:r>
              <a:rPr lang="en-US" sz="1600" dirty="0" smtClean="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smtClean="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p:txBody>
      </p:sp>
      <p:sp>
        <p:nvSpPr>
          <p:cNvPr id="6" name="Titel 5">
            <a:extLst>
              <a:ext uri="{FF2B5EF4-FFF2-40B4-BE49-F238E27FC236}">
                <a16:creationId xmlns:a16="http://schemas.microsoft.com/office/drawing/2014/main" xmlns="" id="{363661BA-6130-4015-A904-6A473C1F097C}"/>
              </a:ext>
            </a:extLst>
          </p:cNvPr>
          <p:cNvSpPr>
            <a:spLocks noGrp="1"/>
          </p:cNvSpPr>
          <p:nvPr>
            <p:ph type="title"/>
          </p:nvPr>
        </p:nvSpPr>
        <p:spPr/>
        <p:txBody>
          <a:bodyPr/>
          <a:lstStyle/>
          <a:p>
            <a:r>
              <a:rPr lang="bg-BG" dirty="0">
                <a:latin typeface="Arial" panose="020B0604020202020204" pitchFamily="34" charset="0"/>
                <a:cs typeface="Arial" panose="020B0604020202020204" pitchFamily="34" charset="0"/>
              </a:rPr>
              <a:t>Основни </a:t>
            </a:r>
            <a:r>
              <a:rPr lang="bg-BG" dirty="0" smtClean="0">
                <a:latin typeface="Arial" panose="020B0604020202020204" pitchFamily="34" charset="0"/>
                <a:cs typeface="Arial" panose="020B0604020202020204" pitchFamily="34" charset="0"/>
              </a:rPr>
              <a:t>определения</a:t>
            </a:r>
            <a:endParaRPr lang="de-DE" dirty="0"/>
          </a:p>
        </p:txBody>
      </p:sp>
    </p:spTree>
    <p:extLst>
      <p:ext uri="{BB962C8B-B14F-4D97-AF65-F5344CB8AC3E}">
        <p14:creationId xmlns:p14="http://schemas.microsoft.com/office/powerpoint/2010/main" val="318037399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785DEADA-274D-4A97-95AD-3B39FE5FC68F}"/>
              </a:ext>
            </a:extLst>
          </p:cNvPr>
          <p:cNvSpPr>
            <a:spLocks noGrp="1"/>
          </p:cNvSpPr>
          <p:nvPr>
            <p:ph type="title"/>
          </p:nvPr>
        </p:nvSpPr>
        <p:spPr/>
        <p:txBody>
          <a:bodyPr/>
          <a:lstStyle/>
          <a:p>
            <a:r>
              <a:rPr lang="bg-BG" dirty="0">
                <a:latin typeface="Arial" panose="020B0604020202020204" pitchFamily="34" charset="0"/>
                <a:cs typeface="Arial" panose="020B0604020202020204" pitchFamily="34" charset="0"/>
              </a:rPr>
              <a:t>Геотермална </a:t>
            </a:r>
            <a:r>
              <a:rPr lang="bg-BG" dirty="0" smtClean="0">
                <a:latin typeface="Arial" panose="020B0604020202020204" pitchFamily="34" charset="0"/>
                <a:cs typeface="Arial" panose="020B0604020202020204" pitchFamily="34" charset="0"/>
              </a:rPr>
              <a:t>енергия</a:t>
            </a:r>
            <a:endParaRPr lang="de-DE" dirty="0"/>
          </a:p>
        </p:txBody>
      </p:sp>
      <p:sp>
        <p:nvSpPr>
          <p:cNvPr id="3" name="Inhaltsplatzhalter 2">
            <a:extLst>
              <a:ext uri="{FF2B5EF4-FFF2-40B4-BE49-F238E27FC236}">
                <a16:creationId xmlns:a16="http://schemas.microsoft.com/office/drawing/2014/main" xmlns="" id="{367C5C42-525B-44BE-BFBE-CBB30A07FC27}"/>
              </a:ext>
            </a:extLst>
          </p:cNvPr>
          <p:cNvSpPr>
            <a:spLocks noGrp="1"/>
          </p:cNvSpPr>
          <p:nvPr>
            <p:ph idx="1"/>
          </p:nvPr>
        </p:nvSpPr>
        <p:spPr>
          <a:xfrm>
            <a:off x="457200" y="1600200"/>
            <a:ext cx="8229600" cy="4525963"/>
          </a:xfrm>
        </p:spPr>
        <p:txBody>
          <a:bodyPr>
            <a:normAutofit/>
          </a:bodyPr>
          <a:lstStyle/>
          <a:p>
            <a:pPr marL="0" indent="0">
              <a:lnSpc>
                <a:spcPct val="150000"/>
              </a:lnSpc>
              <a:buNone/>
            </a:pPr>
            <a:r>
              <a:rPr lang="ru-RU" sz="1600" dirty="0">
                <a:latin typeface="Arial" panose="020B0604020202020204" pitchFamily="34" charset="0"/>
                <a:cs typeface="Arial" panose="020B0604020202020204" pitchFamily="34" charset="0"/>
              </a:rPr>
              <a:t>Физични свойства на </a:t>
            </a:r>
            <a:r>
              <a:rPr lang="ru-RU" sz="1600" dirty="0" smtClean="0">
                <a:latin typeface="Arial" panose="020B0604020202020204" pitchFamily="34" charset="0"/>
                <a:cs typeface="Arial" panose="020B0604020202020204" pitchFamily="34" charset="0"/>
              </a:rPr>
              <a:t>подземната част </a:t>
            </a:r>
            <a:r>
              <a:rPr lang="ru-RU" sz="1600" b="1" dirty="0">
                <a:latin typeface="Arial" panose="020B0604020202020204" pitchFamily="34" charset="0"/>
                <a:cs typeface="Arial" panose="020B0604020202020204" pitchFamily="34" charset="0"/>
              </a:rPr>
              <a:t>/ топлопроводимостта</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Топлопроводимостта на различни геологии (или различни материали на основата) може да се приеме като таблични стойности от VDI стандарта.</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Стойностите се основават на различни </a:t>
            </a:r>
            <a:endParaRPr lang="ru-RU" sz="1600" dirty="0" smtClean="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измервания </a:t>
            </a:r>
            <a:r>
              <a:rPr lang="ru-RU" sz="1600" dirty="0">
                <a:latin typeface="Arial" panose="020B0604020202020204" pitchFamily="34" charset="0"/>
                <a:cs typeface="Arial" panose="020B0604020202020204" pitchFamily="34" charset="0"/>
              </a:rPr>
              <a:t>в ядрото на свредлото, което </a:t>
            </a:r>
            <a:endParaRPr lang="ru-RU" sz="1600" dirty="0" smtClean="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е </a:t>
            </a:r>
            <a:r>
              <a:rPr lang="ru-RU" sz="1600" dirty="0">
                <a:latin typeface="Arial" panose="020B0604020202020204" pitchFamily="34" charset="0"/>
                <a:cs typeface="Arial" panose="020B0604020202020204" pitchFamily="34" charset="0"/>
              </a:rPr>
              <a:t>направено в лабораторията</a:t>
            </a:r>
            <a:r>
              <a:rPr lang="ru-RU" sz="1600" dirty="0" smtClean="0">
                <a:latin typeface="Arial" panose="020B0604020202020204" pitchFamily="34" charset="0"/>
                <a:cs typeface="Arial" panose="020B0604020202020204" pitchFamily="34" charset="0"/>
              </a:rPr>
              <a:t>.</a:t>
            </a:r>
          </a:p>
          <a:p>
            <a:pPr marL="0" indent="0">
              <a:lnSpc>
                <a:spcPct val="150000"/>
              </a:lnSpc>
              <a:buNone/>
            </a:pPr>
            <a:endParaRPr lang="ru-RU" sz="1600"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xmlns="" id="{6293F77E-89B4-49B0-88AF-B44D6A9D2FE7}"/>
              </a:ext>
            </a:extLst>
          </p:cNvPr>
          <p:cNvPicPr>
            <a:picLocks noChangeAspect="1"/>
          </p:cNvPicPr>
          <p:nvPr/>
        </p:nvPicPr>
        <p:blipFill>
          <a:blip r:embed="rId3"/>
          <a:stretch>
            <a:fillRect/>
          </a:stretch>
        </p:blipFill>
        <p:spPr>
          <a:xfrm>
            <a:off x="4951042" y="3153318"/>
            <a:ext cx="4084674" cy="3066554"/>
          </a:xfrm>
          <a:prstGeom prst="rect">
            <a:avLst/>
          </a:prstGeom>
        </p:spPr>
      </p:pic>
    </p:spTree>
    <p:extLst>
      <p:ext uri="{BB962C8B-B14F-4D97-AF65-F5344CB8AC3E}">
        <p14:creationId xmlns:p14="http://schemas.microsoft.com/office/powerpoint/2010/main" val="27815915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60BDEA8-DA1C-4AFA-9DE6-9719A0AA8E49}"/>
              </a:ext>
            </a:extLst>
          </p:cNvPr>
          <p:cNvSpPr>
            <a:spLocks noGrp="1"/>
          </p:cNvSpPr>
          <p:nvPr>
            <p:ph type="title"/>
          </p:nvPr>
        </p:nvSpPr>
        <p:spPr/>
        <p:txBody>
          <a:bodyPr/>
          <a:lstStyle/>
          <a:p>
            <a:r>
              <a:rPr lang="bg-BG" dirty="0">
                <a:latin typeface="Arial" panose="020B0604020202020204" pitchFamily="34" charset="0"/>
                <a:cs typeface="Arial" panose="020B0604020202020204" pitchFamily="34" charset="0"/>
              </a:rPr>
              <a:t>Геотермална </a:t>
            </a:r>
            <a:r>
              <a:rPr lang="bg-BG" dirty="0" smtClean="0">
                <a:latin typeface="Arial" panose="020B0604020202020204" pitchFamily="34" charset="0"/>
                <a:cs typeface="Arial" panose="020B0604020202020204" pitchFamily="34" charset="0"/>
              </a:rPr>
              <a:t>енергия</a:t>
            </a:r>
            <a:endParaRPr lang="de-DE" dirty="0"/>
          </a:p>
        </p:txBody>
      </p:sp>
      <p:sp>
        <p:nvSpPr>
          <p:cNvPr id="3" name="Inhaltsplatzhalter 2">
            <a:extLst>
              <a:ext uri="{FF2B5EF4-FFF2-40B4-BE49-F238E27FC236}">
                <a16:creationId xmlns:a16="http://schemas.microsoft.com/office/drawing/2014/main" xmlns="" id="{A3D54D09-2E14-4156-A5CA-15E9B5FE59CD}"/>
              </a:ext>
            </a:extLst>
          </p:cNvPr>
          <p:cNvSpPr>
            <a:spLocks noGrp="1"/>
          </p:cNvSpPr>
          <p:nvPr>
            <p:ph idx="1"/>
          </p:nvPr>
        </p:nvSpPr>
        <p:spPr/>
        <p:txBody>
          <a:bodyPr>
            <a:normAutofit/>
          </a:bodyPr>
          <a:lstStyle/>
          <a:p>
            <a:pPr marL="0" indent="0">
              <a:lnSpc>
                <a:spcPct val="150000"/>
              </a:lnSpc>
              <a:buNone/>
            </a:pPr>
            <a:r>
              <a:rPr lang="ru-RU" sz="1600" dirty="0">
                <a:latin typeface="Arial" panose="020B0604020202020204" pitchFamily="34" charset="0"/>
                <a:cs typeface="Arial" panose="020B0604020202020204" pitchFamily="34" charset="0"/>
              </a:rPr>
              <a:t>Физични свойства на </a:t>
            </a:r>
            <a:r>
              <a:rPr lang="ru-RU" sz="1600" dirty="0" smtClean="0">
                <a:latin typeface="Arial" panose="020B0604020202020204" pitchFamily="34" charset="0"/>
                <a:cs typeface="Arial" panose="020B0604020202020204" pitchFamily="34" charset="0"/>
              </a:rPr>
              <a:t>подземната част </a:t>
            </a:r>
            <a:r>
              <a:rPr lang="ru-RU" sz="1600" dirty="0">
                <a:latin typeface="Arial" panose="020B0604020202020204" pitchFamily="34" charset="0"/>
                <a:cs typeface="Arial" panose="020B0604020202020204" pitchFamily="34" charset="0"/>
              </a:rPr>
              <a:t>/ </a:t>
            </a:r>
            <a:r>
              <a:rPr lang="ru-RU" sz="1600" b="1" dirty="0">
                <a:latin typeface="Arial" panose="020B0604020202020204" pitchFamily="34" charset="0"/>
                <a:cs typeface="Arial" panose="020B0604020202020204" pitchFamily="34" charset="0"/>
              </a:rPr>
              <a:t>топлинния капацитет</a:t>
            </a:r>
          </a:p>
          <a:p>
            <a:pPr marL="0" indent="0">
              <a:lnSpc>
                <a:spcPct val="150000"/>
              </a:lnSpc>
              <a:buNone/>
            </a:pPr>
            <a:endParaRPr lang="ru-RU" sz="1600" b="1"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Топлинният капацитет показва способността на подземната повърхност да съхранява топлина.</a:t>
            </a:r>
          </a:p>
          <a:p>
            <a:pPr marL="0" indent="0">
              <a:lnSpc>
                <a:spcPct val="150000"/>
              </a:lnSpc>
              <a:buNone/>
            </a:pPr>
            <a:r>
              <a:rPr lang="ru-RU" sz="1600" dirty="0">
                <a:latin typeface="Arial" panose="020B0604020202020204" pitchFamily="34" charset="0"/>
                <a:cs typeface="Arial" panose="020B0604020202020204" pitchFamily="34" charset="0"/>
              </a:rPr>
              <a:t>Специфичният топлинен капацитет е съотношението на топлината, подавана в тялото, към съответната промяна на температурата и нейното тегло. Тя описва способността на веществото да съхранява топлина и е зависима от температурата</a:t>
            </a:r>
            <a:r>
              <a:rPr lang="ru-RU" sz="1600" dirty="0" smtClean="0">
                <a:latin typeface="Arial" panose="020B0604020202020204" pitchFamily="34" charset="0"/>
                <a:cs typeface="Arial" panose="020B0604020202020204" pitchFamily="34" charset="0"/>
              </a:rPr>
              <a:t>.</a:t>
            </a:r>
          </a:p>
          <a:p>
            <a:pPr marL="0" indent="0">
              <a:lnSpc>
                <a:spcPct val="150000"/>
              </a:lnSpc>
              <a:buNone/>
            </a:pPr>
            <a:endParaRPr lang="ru-RU"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996744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C392611-683C-4966-BA44-C55A46C1D82E}"/>
              </a:ext>
            </a:extLst>
          </p:cNvPr>
          <p:cNvSpPr>
            <a:spLocks noGrp="1"/>
          </p:cNvSpPr>
          <p:nvPr>
            <p:ph type="title"/>
          </p:nvPr>
        </p:nvSpPr>
        <p:spPr/>
        <p:txBody>
          <a:bodyPr/>
          <a:lstStyle/>
          <a:p>
            <a:r>
              <a:rPr lang="bg-BG" dirty="0">
                <a:latin typeface="Arial" panose="020B0604020202020204" pitchFamily="34" charset="0"/>
                <a:cs typeface="Arial" panose="020B0604020202020204" pitchFamily="34" charset="0"/>
              </a:rPr>
              <a:t>Геотермална </a:t>
            </a:r>
            <a:r>
              <a:rPr lang="bg-BG" dirty="0" smtClean="0">
                <a:latin typeface="Arial" panose="020B0604020202020204" pitchFamily="34" charset="0"/>
                <a:cs typeface="Arial" panose="020B0604020202020204" pitchFamily="34" charset="0"/>
              </a:rPr>
              <a:t>енергия</a:t>
            </a:r>
            <a:endParaRPr lang="de-DE" dirty="0"/>
          </a:p>
        </p:txBody>
      </p:sp>
      <p:sp>
        <p:nvSpPr>
          <p:cNvPr id="3" name="Inhaltsplatzhalter 2">
            <a:extLst>
              <a:ext uri="{FF2B5EF4-FFF2-40B4-BE49-F238E27FC236}">
                <a16:creationId xmlns:a16="http://schemas.microsoft.com/office/drawing/2014/main" xmlns="" id="{760F9137-2410-4032-BA11-90209E0391BF}"/>
              </a:ext>
            </a:extLst>
          </p:cNvPr>
          <p:cNvSpPr>
            <a:spLocks noGrp="1"/>
          </p:cNvSpPr>
          <p:nvPr>
            <p:ph idx="1"/>
          </p:nvPr>
        </p:nvSpPr>
        <p:spPr/>
        <p:txBody>
          <a:bodyPr>
            <a:normAutofit/>
          </a:bodyPr>
          <a:lstStyle/>
          <a:p>
            <a:pPr marL="0" indent="0">
              <a:lnSpc>
                <a:spcPct val="150000"/>
              </a:lnSpc>
              <a:buNone/>
            </a:pPr>
            <a:r>
              <a:rPr lang="ru-RU" sz="1600" dirty="0">
                <a:latin typeface="Arial" panose="020B0604020202020204" pitchFamily="34" charset="0"/>
                <a:cs typeface="Arial" panose="020B0604020202020204" pitchFamily="34" charset="0"/>
              </a:rPr>
              <a:t>Физични свойства на </a:t>
            </a:r>
            <a:r>
              <a:rPr lang="ru-RU" sz="1600" dirty="0" smtClean="0">
                <a:latin typeface="Arial" panose="020B0604020202020204" pitchFamily="34" charset="0"/>
                <a:cs typeface="Arial" panose="020B0604020202020204" pitchFamily="34" charset="0"/>
              </a:rPr>
              <a:t>подземната част </a:t>
            </a:r>
            <a:r>
              <a:rPr lang="ru-RU" sz="1600" dirty="0">
                <a:latin typeface="Arial" panose="020B0604020202020204" pitchFamily="34" charset="0"/>
                <a:cs typeface="Arial" panose="020B0604020202020204" pitchFamily="34" charset="0"/>
              </a:rPr>
              <a:t>/ </a:t>
            </a:r>
            <a:r>
              <a:rPr lang="ru-RU" sz="1600" b="1" dirty="0">
                <a:latin typeface="Arial" panose="020B0604020202020204" pitchFamily="34" charset="0"/>
                <a:cs typeface="Arial" panose="020B0604020202020204" pitchFamily="34" charset="0"/>
              </a:rPr>
              <a:t>топлинния капацитет</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Например към един килограм вода трябва да се добави енергия от 4,182 килоджула, за да се нагрее килограм вода с 1 Келвин.</a:t>
            </a:r>
          </a:p>
          <a:p>
            <a:pPr marL="0" indent="0">
              <a:lnSpc>
                <a:spcPct val="150000"/>
              </a:lnSpc>
              <a:buNone/>
            </a:pPr>
            <a:r>
              <a:rPr lang="ru-RU" sz="1600" dirty="0">
                <a:latin typeface="Arial" panose="020B0604020202020204" pitchFamily="34" charset="0"/>
                <a:cs typeface="Arial" panose="020B0604020202020204" pitchFamily="34" charset="0"/>
              </a:rPr>
              <a:t>Ако човек изстуди един килограм вода с 1 Келвин, се отделя енергия от 4,182 килоджула.</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Мерна единица: J / (kg-K) [джоул на килограм и келвин].</a:t>
            </a:r>
          </a:p>
          <a:p>
            <a:pPr marL="0" indent="0">
              <a:lnSpc>
                <a:spcPct val="150000"/>
              </a:lnSpc>
              <a:buNone/>
            </a:pPr>
            <a:r>
              <a:rPr lang="ru-RU" sz="1600" dirty="0">
                <a:latin typeface="Arial" panose="020B0604020202020204" pitchFamily="34" charset="0"/>
                <a:cs typeface="Arial" panose="020B0604020202020204" pitchFamily="34" charset="0"/>
              </a:rPr>
              <a:t>Символ на формула: </a:t>
            </a:r>
            <a:r>
              <a:rPr lang="ru-RU" sz="1600" dirty="0" smtClean="0">
                <a:latin typeface="Arial" panose="020B0604020202020204" pitchFamily="34" charset="0"/>
                <a:cs typeface="Arial" panose="020B0604020202020204" pitchFamily="34" charset="0"/>
              </a:rPr>
              <a:t>c</a:t>
            </a:r>
          </a:p>
          <a:p>
            <a:pPr marL="0" indent="0">
              <a:lnSpc>
                <a:spcPct val="150000"/>
              </a:lnSpc>
              <a:buNone/>
            </a:pPr>
            <a:endParaRPr lang="ru-RU"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911177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8672DF22-9F23-4A98-A5C0-1D89415DBD96}"/>
              </a:ext>
            </a:extLst>
          </p:cNvPr>
          <p:cNvSpPr>
            <a:spLocks noGrp="1"/>
          </p:cNvSpPr>
          <p:nvPr>
            <p:ph type="title"/>
          </p:nvPr>
        </p:nvSpPr>
        <p:spPr/>
        <p:txBody>
          <a:bodyPr/>
          <a:lstStyle/>
          <a:p>
            <a:r>
              <a:rPr lang="bg-BG" dirty="0">
                <a:latin typeface="Arial" panose="020B0604020202020204" pitchFamily="34" charset="0"/>
                <a:cs typeface="Arial" panose="020B0604020202020204" pitchFamily="34" charset="0"/>
              </a:rPr>
              <a:t>Геотермална </a:t>
            </a:r>
            <a:r>
              <a:rPr lang="bg-BG" dirty="0" smtClean="0">
                <a:latin typeface="Arial" panose="020B0604020202020204" pitchFamily="34" charset="0"/>
                <a:cs typeface="Arial" panose="020B0604020202020204" pitchFamily="34" charset="0"/>
              </a:rPr>
              <a:t>енергия</a:t>
            </a:r>
            <a:endParaRPr lang="de-DE" dirty="0"/>
          </a:p>
        </p:txBody>
      </p:sp>
      <p:sp>
        <p:nvSpPr>
          <p:cNvPr id="3" name="Inhaltsplatzhalter 2">
            <a:extLst>
              <a:ext uri="{FF2B5EF4-FFF2-40B4-BE49-F238E27FC236}">
                <a16:creationId xmlns:a16="http://schemas.microsoft.com/office/drawing/2014/main" xmlns="" id="{33BDE589-44DA-4EE0-9692-219F5BE8D8FE}"/>
              </a:ext>
            </a:extLst>
          </p:cNvPr>
          <p:cNvSpPr>
            <a:spLocks noGrp="1"/>
          </p:cNvSpPr>
          <p:nvPr>
            <p:ph idx="1"/>
          </p:nvPr>
        </p:nvSpPr>
        <p:spPr/>
        <p:txBody>
          <a:bodyPr>
            <a:normAutofit/>
          </a:bodyPr>
          <a:lstStyle/>
          <a:p>
            <a:pPr marL="0" indent="0">
              <a:lnSpc>
                <a:spcPct val="150000"/>
              </a:lnSpc>
              <a:buNone/>
            </a:pPr>
            <a:r>
              <a:rPr lang="ru-RU" sz="1600" dirty="0">
                <a:latin typeface="Arial" panose="020B0604020202020204" pitchFamily="34" charset="0"/>
                <a:cs typeface="Arial" panose="020B0604020202020204" pitchFamily="34" charset="0"/>
              </a:rPr>
              <a:t>Физични свойства на </a:t>
            </a:r>
            <a:r>
              <a:rPr lang="ru-RU" sz="1600" dirty="0" smtClean="0">
                <a:latin typeface="Arial" panose="020B0604020202020204" pitchFamily="34" charset="0"/>
                <a:cs typeface="Arial" panose="020B0604020202020204" pitchFamily="34" charset="0"/>
              </a:rPr>
              <a:t>подземната част </a:t>
            </a:r>
            <a:r>
              <a:rPr lang="ru-RU" sz="1600" dirty="0">
                <a:latin typeface="Arial" panose="020B0604020202020204" pitchFamily="34" charset="0"/>
                <a:cs typeface="Arial" panose="020B0604020202020204" pitchFamily="34" charset="0"/>
              </a:rPr>
              <a:t>/ </a:t>
            </a:r>
            <a:r>
              <a:rPr lang="ru-RU" sz="1600" b="1" dirty="0">
                <a:latin typeface="Arial" panose="020B0604020202020204" pitchFamily="34" charset="0"/>
                <a:cs typeface="Arial" panose="020B0604020202020204" pitchFamily="34" charset="0"/>
              </a:rPr>
              <a:t>топлинния капацитет</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Специфичната топлинна способност c на веществото се отнася до определена маса на веществото.</a:t>
            </a:r>
          </a:p>
          <a:p>
            <a:pPr marL="0" indent="0">
              <a:lnSpc>
                <a:spcPct val="150000"/>
              </a:lnSpc>
              <a:buNone/>
            </a:pPr>
            <a:r>
              <a:rPr lang="ru-RU" sz="1600" dirty="0">
                <a:latin typeface="Arial" panose="020B0604020202020204" pitchFamily="34" charset="0"/>
                <a:cs typeface="Arial" panose="020B0604020202020204" pitchFamily="34" charset="0"/>
              </a:rPr>
              <a:t>В контекста на геотермалната употреба топлинната енергия, съдържаща се в определен обем на веществото като функция на температурата, е определяща. За тази цел</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b="1" dirty="0" smtClean="0">
                <a:latin typeface="Arial" panose="020B0604020202020204" pitchFamily="34" charset="0"/>
                <a:cs typeface="Arial" panose="020B0604020202020204" pitchFamily="34" charset="0"/>
              </a:rPr>
              <a:t>                           свързан с обема специфичен топлинен капацитет cρ</a:t>
            </a:r>
            <a:endParaRPr lang="ru-RU" sz="1600" b="1" dirty="0">
              <a:latin typeface="Arial" panose="020B0604020202020204" pitchFamily="34" charset="0"/>
              <a:cs typeface="Arial" panose="020B0604020202020204" pitchFamily="34" charset="0"/>
            </a:endParaRP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 се използва като мерна </a:t>
            </a:r>
            <a:r>
              <a:rPr lang="ru-RU" sz="1600" dirty="0" smtClean="0">
                <a:latin typeface="Arial" panose="020B0604020202020204" pitchFamily="34" charset="0"/>
                <a:cs typeface="Arial" panose="020B0604020202020204" pitchFamily="34" charset="0"/>
              </a:rPr>
              <a:t>единица</a:t>
            </a:r>
          </a:p>
        </p:txBody>
      </p:sp>
    </p:spTree>
    <p:extLst>
      <p:ext uri="{BB962C8B-B14F-4D97-AF65-F5344CB8AC3E}">
        <p14:creationId xmlns:p14="http://schemas.microsoft.com/office/powerpoint/2010/main" val="194675136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D46A8B2-9F43-43E9-9286-0B5C1D799303}"/>
              </a:ext>
            </a:extLst>
          </p:cNvPr>
          <p:cNvSpPr>
            <a:spLocks noGrp="1"/>
          </p:cNvSpPr>
          <p:nvPr>
            <p:ph type="title"/>
          </p:nvPr>
        </p:nvSpPr>
        <p:spPr/>
        <p:txBody>
          <a:bodyPr/>
          <a:lstStyle/>
          <a:p>
            <a:r>
              <a:rPr lang="bg-BG" dirty="0">
                <a:latin typeface="Arial" panose="020B0604020202020204" pitchFamily="34" charset="0"/>
                <a:cs typeface="Arial" panose="020B0604020202020204" pitchFamily="34" charset="0"/>
              </a:rPr>
              <a:t>Геотермална </a:t>
            </a:r>
            <a:r>
              <a:rPr lang="bg-BG" dirty="0" smtClean="0">
                <a:latin typeface="Arial" panose="020B0604020202020204" pitchFamily="34" charset="0"/>
                <a:cs typeface="Arial" panose="020B0604020202020204" pitchFamily="34" charset="0"/>
              </a:rPr>
              <a:t>енергия</a:t>
            </a:r>
            <a:endParaRPr lang="de-DE" dirty="0"/>
          </a:p>
        </p:txBody>
      </p:sp>
      <p:sp>
        <p:nvSpPr>
          <p:cNvPr id="3" name="Inhaltsplatzhalter 2">
            <a:extLst>
              <a:ext uri="{FF2B5EF4-FFF2-40B4-BE49-F238E27FC236}">
                <a16:creationId xmlns:a16="http://schemas.microsoft.com/office/drawing/2014/main" xmlns="" id="{F5A305E3-D877-46FA-8CBB-63C1336A1BA1}"/>
              </a:ext>
            </a:extLst>
          </p:cNvPr>
          <p:cNvSpPr>
            <a:spLocks noGrp="1"/>
          </p:cNvSpPr>
          <p:nvPr>
            <p:ph idx="1"/>
          </p:nvPr>
        </p:nvSpPr>
        <p:spPr/>
        <p:txBody>
          <a:bodyPr>
            <a:normAutofit/>
          </a:bodyPr>
          <a:lstStyle/>
          <a:p>
            <a:pPr marL="0" indent="0">
              <a:lnSpc>
                <a:spcPct val="150000"/>
              </a:lnSpc>
              <a:buNone/>
            </a:pPr>
            <a:r>
              <a:rPr lang="ru-RU" sz="1600" dirty="0">
                <a:latin typeface="Arial" panose="020B0604020202020204" pitchFamily="34" charset="0"/>
                <a:cs typeface="Arial" panose="020B0604020202020204" pitchFamily="34" charset="0"/>
              </a:rPr>
              <a:t>Физични свойства на </a:t>
            </a:r>
            <a:r>
              <a:rPr lang="ru-RU" sz="1600" dirty="0" smtClean="0">
                <a:latin typeface="Arial" panose="020B0604020202020204" pitchFamily="34" charset="0"/>
                <a:cs typeface="Arial" panose="020B0604020202020204" pitchFamily="34" charset="0"/>
              </a:rPr>
              <a:t>подземната част </a:t>
            </a:r>
            <a:r>
              <a:rPr lang="ru-RU" sz="1600" dirty="0">
                <a:latin typeface="Arial" panose="020B0604020202020204" pitchFamily="34" charset="0"/>
                <a:cs typeface="Arial" panose="020B0604020202020204" pitchFamily="34" charset="0"/>
              </a:rPr>
              <a:t>/ </a:t>
            </a:r>
            <a:r>
              <a:rPr lang="ru-RU" sz="1600" b="1" dirty="0">
                <a:latin typeface="Arial" panose="020B0604020202020204" pitchFamily="34" charset="0"/>
                <a:cs typeface="Arial" panose="020B0604020202020204" pitchFamily="34" charset="0"/>
              </a:rPr>
              <a:t>обемно-специфичен топлинен капацитет</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Мерна единица: m³ / (kg-K) [</a:t>
            </a:r>
            <a:r>
              <a:rPr lang="ru-RU" sz="1600" dirty="0" smtClean="0">
                <a:latin typeface="Arial" panose="020B0604020202020204" pitchFamily="34" charset="0"/>
                <a:cs typeface="Arial" panose="020B0604020202020204" pitchFamily="34" charset="0"/>
              </a:rPr>
              <a:t>джаул </a:t>
            </a:r>
            <a:r>
              <a:rPr lang="ru-RU" sz="1600" dirty="0">
                <a:latin typeface="Arial" panose="020B0604020202020204" pitchFamily="34" charset="0"/>
                <a:cs typeface="Arial" panose="020B0604020202020204" pitchFamily="34" charset="0"/>
              </a:rPr>
              <a:t>на килограм и келвин].</a:t>
            </a:r>
          </a:p>
          <a:p>
            <a:pPr marL="0" indent="0">
              <a:lnSpc>
                <a:spcPct val="150000"/>
              </a:lnSpc>
              <a:buNone/>
            </a:pPr>
            <a:r>
              <a:rPr lang="ru-RU" sz="1600" dirty="0">
                <a:latin typeface="Arial" panose="020B0604020202020204" pitchFamily="34" charset="0"/>
                <a:cs typeface="Arial" panose="020B0604020202020204" pitchFamily="34" charset="0"/>
              </a:rPr>
              <a:t>Символ на формула: cr</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Преобразуване между свързания с обема специфичен топлинен капацитет</a:t>
            </a:r>
          </a:p>
          <a:p>
            <a:pPr marL="0" indent="0">
              <a:lnSpc>
                <a:spcPct val="150000"/>
              </a:lnSpc>
              <a:buNone/>
            </a:pPr>
            <a:r>
              <a:rPr lang="ru-RU" sz="1600" dirty="0">
                <a:latin typeface="Arial" panose="020B0604020202020204" pitchFamily="34" charset="0"/>
                <a:cs typeface="Arial" panose="020B0604020202020204" pitchFamily="34" charset="0"/>
              </a:rPr>
              <a:t>и специфичната топлинна способност на веществото се определя от съответната плътност (r в kg / m³)</a:t>
            </a:r>
          </a:p>
          <a:p>
            <a:pPr marL="0" indent="0">
              <a:lnSpc>
                <a:spcPct val="150000"/>
              </a:lnSpc>
              <a:buNone/>
            </a:pPr>
            <a:r>
              <a:rPr lang="ru-RU" sz="1600" dirty="0">
                <a:latin typeface="Arial" panose="020B0604020202020204" pitchFamily="34" charset="0"/>
                <a:cs typeface="Arial" panose="020B0604020202020204" pitchFamily="34" charset="0"/>
              </a:rPr>
              <a:t>Алтернативно, коефициентът (ите) на акумулиране на топлина може да се използва синонимно</a:t>
            </a:r>
            <a:r>
              <a:rPr lang="ru-RU" sz="1600" dirty="0" smtClean="0">
                <a:latin typeface="Arial" panose="020B0604020202020204" pitchFamily="34" charset="0"/>
                <a:cs typeface="Arial" panose="020B0604020202020204" pitchFamily="34" charset="0"/>
              </a:rPr>
              <a:t>.</a:t>
            </a:r>
          </a:p>
          <a:p>
            <a:pPr marL="0" indent="0">
              <a:lnSpc>
                <a:spcPct val="150000"/>
              </a:lnSpc>
              <a:buNone/>
            </a:pPr>
            <a:endParaRPr lang="ru-RU"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709146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738FD131-9057-4DC0-AA6C-34E436706161}"/>
              </a:ext>
            </a:extLst>
          </p:cNvPr>
          <p:cNvSpPr>
            <a:spLocks noGrp="1"/>
          </p:cNvSpPr>
          <p:nvPr>
            <p:ph type="title"/>
          </p:nvPr>
        </p:nvSpPr>
        <p:spPr/>
        <p:txBody>
          <a:bodyPr/>
          <a:lstStyle/>
          <a:p>
            <a:r>
              <a:rPr lang="bg-BG" dirty="0">
                <a:latin typeface="Arial" panose="020B0604020202020204" pitchFamily="34" charset="0"/>
                <a:cs typeface="Arial" panose="020B0604020202020204" pitchFamily="34" charset="0"/>
              </a:rPr>
              <a:t>Геотермална </a:t>
            </a:r>
            <a:r>
              <a:rPr lang="bg-BG" dirty="0" smtClean="0">
                <a:latin typeface="Arial" panose="020B0604020202020204" pitchFamily="34" charset="0"/>
                <a:cs typeface="Arial" panose="020B0604020202020204" pitchFamily="34" charset="0"/>
              </a:rPr>
              <a:t>енергия</a:t>
            </a:r>
            <a:endParaRPr lang="de-DE" dirty="0"/>
          </a:p>
        </p:txBody>
      </p:sp>
      <p:sp>
        <p:nvSpPr>
          <p:cNvPr id="3" name="Inhaltsplatzhalter 2">
            <a:extLst>
              <a:ext uri="{FF2B5EF4-FFF2-40B4-BE49-F238E27FC236}">
                <a16:creationId xmlns:a16="http://schemas.microsoft.com/office/drawing/2014/main" xmlns="" id="{C965ED58-CFB1-4E6F-AAED-19F740A09063}"/>
              </a:ext>
            </a:extLst>
          </p:cNvPr>
          <p:cNvSpPr>
            <a:spLocks noGrp="1"/>
          </p:cNvSpPr>
          <p:nvPr>
            <p:ph idx="1"/>
          </p:nvPr>
        </p:nvSpPr>
        <p:spPr/>
        <p:txBody>
          <a:bodyPr/>
          <a:lstStyle/>
          <a:p>
            <a:pPr marL="0" indent="0">
              <a:buNone/>
            </a:pPr>
            <a:r>
              <a:rPr lang="ru-RU" sz="1600" dirty="0">
                <a:latin typeface="Arial" panose="020B0604020202020204" pitchFamily="34" charset="0"/>
                <a:cs typeface="Arial" panose="020B0604020202020204" pitchFamily="34" charset="0"/>
              </a:rPr>
              <a:t>Физични свойства на </a:t>
            </a:r>
            <a:r>
              <a:rPr lang="ru-RU" sz="1600" dirty="0" smtClean="0">
                <a:latin typeface="Arial" panose="020B0604020202020204" pitchFamily="34" charset="0"/>
                <a:cs typeface="Arial" panose="020B0604020202020204" pitchFamily="34" charset="0"/>
              </a:rPr>
              <a:t>подземната част </a:t>
            </a:r>
            <a:r>
              <a:rPr lang="ru-RU" sz="1600" dirty="0">
                <a:latin typeface="Arial" panose="020B0604020202020204" pitchFamily="34" charset="0"/>
                <a:cs typeface="Arial" panose="020B0604020202020204" pitchFamily="34" charset="0"/>
              </a:rPr>
              <a:t>/ топлинния </a:t>
            </a:r>
            <a:r>
              <a:rPr lang="ru-RU" sz="1600" dirty="0" smtClean="0">
                <a:latin typeface="Arial" panose="020B0604020202020204" pitchFamily="34" charset="0"/>
                <a:cs typeface="Arial" panose="020B0604020202020204" pitchFamily="34" charset="0"/>
              </a:rPr>
              <a:t>капацитет</a:t>
            </a:r>
            <a:endParaRPr lang="de-DE" dirty="0"/>
          </a:p>
        </p:txBody>
      </p:sp>
      <p:pic>
        <p:nvPicPr>
          <p:cNvPr id="4" name="Grafik 3">
            <a:extLst>
              <a:ext uri="{FF2B5EF4-FFF2-40B4-BE49-F238E27FC236}">
                <a16:creationId xmlns:a16="http://schemas.microsoft.com/office/drawing/2014/main" xmlns="" id="{935DF349-E229-499B-96EE-1D67AA00672E}"/>
              </a:ext>
            </a:extLst>
          </p:cNvPr>
          <p:cNvPicPr>
            <a:picLocks noChangeAspect="1"/>
          </p:cNvPicPr>
          <p:nvPr/>
        </p:nvPicPr>
        <p:blipFill>
          <a:blip r:embed="rId2"/>
          <a:stretch>
            <a:fillRect/>
          </a:stretch>
        </p:blipFill>
        <p:spPr>
          <a:xfrm>
            <a:off x="667173" y="2267061"/>
            <a:ext cx="7809653" cy="3859102"/>
          </a:xfrm>
          <a:prstGeom prst="rect">
            <a:avLst/>
          </a:prstGeom>
        </p:spPr>
      </p:pic>
      <p:sp>
        <p:nvSpPr>
          <p:cNvPr id="5" name="Textfeld 4">
            <a:extLst>
              <a:ext uri="{FF2B5EF4-FFF2-40B4-BE49-F238E27FC236}">
                <a16:creationId xmlns:a16="http://schemas.microsoft.com/office/drawing/2014/main" xmlns="" id="{A6AAFCA2-3320-4E9A-B9F6-F8F710E19A34}"/>
              </a:ext>
            </a:extLst>
          </p:cNvPr>
          <p:cNvSpPr txBox="1"/>
          <p:nvPr/>
        </p:nvSpPr>
        <p:spPr>
          <a:xfrm>
            <a:off x="3140242" y="2382254"/>
            <a:ext cx="1106905" cy="338554"/>
          </a:xfrm>
          <a:prstGeom prst="rect">
            <a:avLst/>
          </a:prstGeom>
          <a:solidFill>
            <a:srgbClr val="4F81BD"/>
          </a:solidFill>
        </p:spPr>
        <p:txBody>
          <a:bodyPr wrap="square" rtlCol="0">
            <a:spAutoFit/>
          </a:bodyPr>
          <a:lstStyle/>
          <a:p>
            <a:r>
              <a:rPr lang="bg-BG" sz="1600" b="1" dirty="0" smtClean="0">
                <a:solidFill>
                  <a:schemeClr val="bg1"/>
                </a:solidFill>
                <a:latin typeface="Arial" panose="020B0604020202020204" pitchFamily="34" charset="0"/>
                <a:cs typeface="Arial" panose="020B0604020202020204" pitchFamily="34" charset="0"/>
              </a:rPr>
              <a:t>вода</a:t>
            </a:r>
            <a:endParaRPr lang="de-DE" sz="1600" b="1" dirty="0">
              <a:solidFill>
                <a:schemeClr val="bg1"/>
              </a:solidFill>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xmlns="" id="{C7AE9661-571C-495F-8AA8-D5BC1CD4FC25}"/>
              </a:ext>
            </a:extLst>
          </p:cNvPr>
          <p:cNvSpPr txBox="1"/>
          <p:nvPr/>
        </p:nvSpPr>
        <p:spPr>
          <a:xfrm>
            <a:off x="5121221" y="2287427"/>
            <a:ext cx="1054292" cy="338554"/>
          </a:xfrm>
          <a:prstGeom prst="rect">
            <a:avLst/>
          </a:prstGeom>
          <a:solidFill>
            <a:srgbClr val="4F81BD"/>
          </a:solidFill>
        </p:spPr>
        <p:txBody>
          <a:bodyPr wrap="square" rtlCol="0">
            <a:spAutoFit/>
          </a:bodyPr>
          <a:lstStyle/>
          <a:p>
            <a:r>
              <a:rPr lang="bg-BG" sz="1600" b="1" dirty="0" smtClean="0">
                <a:solidFill>
                  <a:schemeClr val="bg1"/>
                </a:solidFill>
                <a:latin typeface="Arial" panose="020B0604020202020204" pitchFamily="34" charset="0"/>
                <a:cs typeface="Arial" panose="020B0604020202020204" pitchFamily="34" charset="0"/>
              </a:rPr>
              <a:t>Въздух</a:t>
            </a:r>
            <a:endParaRPr lang="de-DE" sz="1600" b="1" dirty="0">
              <a:solidFill>
                <a:schemeClr val="bg1"/>
              </a:solidFill>
              <a:latin typeface="Arial"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xmlns="" id="{4E3CA43A-F796-4F0E-90E5-4140A00B256B}"/>
              </a:ext>
            </a:extLst>
          </p:cNvPr>
          <p:cNvSpPr txBox="1"/>
          <p:nvPr/>
        </p:nvSpPr>
        <p:spPr>
          <a:xfrm>
            <a:off x="6972718" y="2382254"/>
            <a:ext cx="769185" cy="338554"/>
          </a:xfrm>
          <a:prstGeom prst="rect">
            <a:avLst/>
          </a:prstGeom>
          <a:solidFill>
            <a:srgbClr val="4F81BD"/>
          </a:solidFill>
        </p:spPr>
        <p:txBody>
          <a:bodyPr wrap="none" rtlCol="0">
            <a:spAutoFit/>
          </a:bodyPr>
          <a:lstStyle/>
          <a:p>
            <a:r>
              <a:rPr lang="bg-BG" sz="1600" b="1" dirty="0" smtClean="0">
                <a:solidFill>
                  <a:schemeClr val="bg1"/>
                </a:solidFill>
                <a:latin typeface="Arial" panose="020B0604020202020204" pitchFamily="34" charset="0"/>
                <a:cs typeface="Arial" panose="020B0604020202020204" pitchFamily="34" charset="0"/>
              </a:rPr>
              <a:t>бетон</a:t>
            </a:r>
            <a:endParaRPr lang="de-DE" sz="1600" b="1" dirty="0">
              <a:solidFill>
                <a:schemeClr val="bg1"/>
              </a:solidFill>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xmlns="" id="{CEBD5F58-7BDB-46BF-87F1-9484469600FC}"/>
              </a:ext>
            </a:extLst>
          </p:cNvPr>
          <p:cNvSpPr txBox="1"/>
          <p:nvPr/>
        </p:nvSpPr>
        <p:spPr>
          <a:xfrm>
            <a:off x="757989" y="2844225"/>
            <a:ext cx="1564106" cy="830997"/>
          </a:xfrm>
          <a:prstGeom prst="rect">
            <a:avLst/>
          </a:prstGeom>
          <a:solidFill>
            <a:srgbClr val="D0D8E8"/>
          </a:solidFill>
        </p:spPr>
        <p:txBody>
          <a:bodyPr wrap="square" rtlCol="0">
            <a:spAutoFit/>
          </a:bodyPr>
          <a:lstStyle/>
          <a:p>
            <a:r>
              <a:rPr lang="bg-BG" sz="1600" b="1" dirty="0">
                <a:latin typeface="Arial" panose="020B0604020202020204" pitchFamily="34" charset="0"/>
                <a:cs typeface="Arial" panose="020B0604020202020204" pitchFamily="34" charset="0"/>
              </a:rPr>
              <a:t>специфичен</a:t>
            </a:r>
          </a:p>
          <a:p>
            <a:r>
              <a:rPr lang="bg-BG" sz="1600" b="1" dirty="0">
                <a:latin typeface="Arial" panose="020B0604020202020204" pitchFamily="34" charset="0"/>
                <a:cs typeface="Arial" panose="020B0604020202020204" pitchFamily="34" charset="0"/>
              </a:rPr>
              <a:t>топлинен </a:t>
            </a:r>
            <a:r>
              <a:rPr lang="bg-BG" sz="1600" b="1" dirty="0" smtClean="0">
                <a:latin typeface="Arial" panose="020B0604020202020204" pitchFamily="34" charset="0"/>
                <a:cs typeface="Arial" panose="020B0604020202020204" pitchFamily="34" charset="0"/>
              </a:rPr>
              <a:t>капацитет</a:t>
            </a:r>
            <a:endParaRPr lang="de-DE" sz="1600" b="1" dirty="0">
              <a:latin typeface="Arial" panose="020B0604020202020204" pitchFamily="34" charset="0"/>
              <a:cs typeface="Arial" panose="020B0604020202020204" pitchFamily="34" charset="0"/>
            </a:endParaRPr>
          </a:p>
        </p:txBody>
      </p:sp>
      <p:sp>
        <p:nvSpPr>
          <p:cNvPr id="9" name="Textfeld 8">
            <a:extLst>
              <a:ext uri="{FF2B5EF4-FFF2-40B4-BE49-F238E27FC236}">
                <a16:creationId xmlns:a16="http://schemas.microsoft.com/office/drawing/2014/main" xmlns="" id="{E176D607-7030-494F-8A32-61F27D97DFCE}"/>
              </a:ext>
            </a:extLst>
          </p:cNvPr>
          <p:cNvSpPr txBox="1"/>
          <p:nvPr/>
        </p:nvSpPr>
        <p:spPr>
          <a:xfrm>
            <a:off x="757989" y="4095861"/>
            <a:ext cx="2226315" cy="830997"/>
          </a:xfrm>
          <a:prstGeom prst="rect">
            <a:avLst/>
          </a:prstGeom>
          <a:solidFill>
            <a:srgbClr val="E9EDF4"/>
          </a:solidFill>
        </p:spPr>
        <p:txBody>
          <a:bodyPr wrap="none" rtlCol="0">
            <a:spAutoFit/>
          </a:bodyPr>
          <a:lstStyle/>
          <a:p>
            <a:r>
              <a:rPr lang="ru-RU" sz="1600" b="1" dirty="0">
                <a:latin typeface="Arial" panose="020B0604020202020204" pitchFamily="34" charset="0"/>
                <a:cs typeface="Arial" panose="020B0604020202020204" pitchFamily="34" charset="0"/>
              </a:rPr>
              <a:t>Обем, свързани с</a:t>
            </a:r>
          </a:p>
          <a:p>
            <a:r>
              <a:rPr lang="ru-RU" sz="1600" b="1" dirty="0">
                <a:latin typeface="Arial" panose="020B0604020202020204" pitchFamily="34" charset="0"/>
                <a:cs typeface="Arial" panose="020B0604020202020204" pitchFamily="34" charset="0"/>
              </a:rPr>
              <a:t>специфичен</a:t>
            </a:r>
          </a:p>
          <a:p>
            <a:r>
              <a:rPr lang="ru-RU" sz="1600" b="1" dirty="0">
                <a:latin typeface="Arial" panose="020B0604020202020204" pitchFamily="34" charset="0"/>
                <a:cs typeface="Arial" panose="020B0604020202020204" pitchFamily="34" charset="0"/>
              </a:rPr>
              <a:t>топлинен </a:t>
            </a:r>
            <a:r>
              <a:rPr lang="ru-RU" sz="1600" b="1" dirty="0" smtClean="0">
                <a:latin typeface="Arial" panose="020B0604020202020204" pitchFamily="34" charset="0"/>
                <a:cs typeface="Arial" panose="020B0604020202020204" pitchFamily="34" charset="0"/>
              </a:rPr>
              <a:t>капацитет</a:t>
            </a:r>
            <a:endParaRPr lang="de-DE" sz="1600" dirty="0"/>
          </a:p>
        </p:txBody>
      </p:sp>
      <p:sp>
        <p:nvSpPr>
          <p:cNvPr id="10" name="Textfeld 9">
            <a:extLst>
              <a:ext uri="{FF2B5EF4-FFF2-40B4-BE49-F238E27FC236}">
                <a16:creationId xmlns:a16="http://schemas.microsoft.com/office/drawing/2014/main" xmlns="" id="{3A18AE0B-2F2A-4AA0-B05D-7C37FFF1794A}"/>
              </a:ext>
            </a:extLst>
          </p:cNvPr>
          <p:cNvSpPr txBox="1"/>
          <p:nvPr/>
        </p:nvSpPr>
        <p:spPr>
          <a:xfrm>
            <a:off x="757989" y="5702969"/>
            <a:ext cx="1172629" cy="338554"/>
          </a:xfrm>
          <a:prstGeom prst="rect">
            <a:avLst/>
          </a:prstGeom>
          <a:solidFill>
            <a:srgbClr val="D0D8E8"/>
          </a:solidFill>
        </p:spPr>
        <p:txBody>
          <a:bodyPr wrap="none" rtlCol="0">
            <a:spAutoFit/>
          </a:bodyPr>
          <a:lstStyle/>
          <a:p>
            <a:r>
              <a:rPr lang="bg-BG" sz="1600" b="1" dirty="0" smtClean="0">
                <a:latin typeface="Arial" panose="020B0604020202020204" pitchFamily="34" charset="0"/>
                <a:cs typeface="Arial" panose="020B0604020202020204" pitchFamily="34" charset="0"/>
              </a:rPr>
              <a:t>Плътност</a:t>
            </a:r>
            <a:endParaRPr lang="de-DE"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429607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AFDD65C-31DA-40A5-AB52-B2954AF88E5B}"/>
              </a:ext>
            </a:extLst>
          </p:cNvPr>
          <p:cNvSpPr>
            <a:spLocks noGrp="1"/>
          </p:cNvSpPr>
          <p:nvPr>
            <p:ph type="title"/>
          </p:nvPr>
        </p:nvSpPr>
        <p:spPr/>
        <p:txBody>
          <a:bodyPr/>
          <a:lstStyle/>
          <a:p>
            <a:r>
              <a:rPr lang="bg-BG" dirty="0">
                <a:latin typeface="Arial" panose="020B0604020202020204" pitchFamily="34" charset="0"/>
                <a:cs typeface="Arial" panose="020B0604020202020204" pitchFamily="34" charset="0"/>
              </a:rPr>
              <a:t>Геотермална </a:t>
            </a:r>
            <a:r>
              <a:rPr lang="bg-BG" dirty="0" smtClean="0">
                <a:latin typeface="Arial" panose="020B0604020202020204" pitchFamily="34" charset="0"/>
                <a:cs typeface="Arial" panose="020B0604020202020204" pitchFamily="34" charset="0"/>
              </a:rPr>
              <a:t>енергия</a:t>
            </a:r>
            <a:endParaRPr lang="de-DE" dirty="0"/>
          </a:p>
        </p:txBody>
      </p:sp>
      <p:sp>
        <p:nvSpPr>
          <p:cNvPr id="3" name="Inhaltsplatzhalter 2">
            <a:extLst>
              <a:ext uri="{FF2B5EF4-FFF2-40B4-BE49-F238E27FC236}">
                <a16:creationId xmlns:a16="http://schemas.microsoft.com/office/drawing/2014/main" xmlns="" id="{7F823C42-459F-46F6-8A8A-6BFE71CE4CB4}"/>
              </a:ext>
            </a:extLst>
          </p:cNvPr>
          <p:cNvSpPr>
            <a:spLocks noGrp="1"/>
          </p:cNvSpPr>
          <p:nvPr>
            <p:ph idx="1"/>
          </p:nvPr>
        </p:nvSpPr>
        <p:spPr/>
        <p:txBody>
          <a:bodyPr>
            <a:normAutofit/>
          </a:bodyPr>
          <a:lstStyle/>
          <a:p>
            <a:pPr marL="0" indent="0">
              <a:lnSpc>
                <a:spcPct val="150000"/>
              </a:lnSpc>
              <a:buNone/>
            </a:pPr>
            <a:r>
              <a:rPr lang="ru-RU" sz="1600" dirty="0">
                <a:latin typeface="Arial" panose="020B0604020202020204" pitchFamily="34" charset="0"/>
                <a:cs typeface="Arial" panose="020B0604020202020204" pitchFamily="34" charset="0"/>
              </a:rPr>
              <a:t>Физични свойства на </a:t>
            </a:r>
            <a:r>
              <a:rPr lang="ru-RU" sz="1600" b="1" dirty="0">
                <a:latin typeface="Arial" panose="020B0604020202020204" pitchFamily="34" charset="0"/>
                <a:cs typeface="Arial" panose="020B0604020202020204" pitchFamily="34" charset="0"/>
              </a:rPr>
              <a:t>подземните </a:t>
            </a:r>
            <a:r>
              <a:rPr lang="ru-RU" sz="1600" b="1" dirty="0" smtClean="0">
                <a:latin typeface="Arial" panose="020B0604020202020204" pitchFamily="34" charset="0"/>
                <a:cs typeface="Arial" panose="020B0604020202020204" pitchFamily="34" charset="0"/>
              </a:rPr>
              <a:t> </a:t>
            </a:r>
            <a:r>
              <a:rPr lang="ru-RU" sz="1600" b="1" dirty="0">
                <a:latin typeface="Arial" panose="020B0604020202020204" pitchFamily="34" charset="0"/>
                <a:cs typeface="Arial" panose="020B0604020202020204" pitchFamily="34" charset="0"/>
              </a:rPr>
              <a:t>води</a:t>
            </a:r>
          </a:p>
          <a:p>
            <a:pPr marL="0" indent="0">
              <a:lnSpc>
                <a:spcPct val="150000"/>
              </a:lnSpc>
              <a:buNone/>
            </a:pPr>
            <a:endParaRPr lang="ru-RU" sz="1600" dirty="0">
              <a:latin typeface="Arial" panose="020B0604020202020204" pitchFamily="34" charset="0"/>
              <a:cs typeface="Arial" panose="020B0604020202020204" pitchFamily="34" charset="0"/>
            </a:endParaRPr>
          </a:p>
          <a:p>
            <a:pPr marL="0" indent="0">
              <a:lnSpc>
                <a:spcPct val="150000"/>
              </a:lnSpc>
              <a:buNone/>
            </a:pPr>
            <a:r>
              <a:rPr lang="ru-RU" sz="1600" dirty="0">
                <a:latin typeface="Arial" panose="020B0604020202020204" pitchFamily="34" charset="0"/>
                <a:cs typeface="Arial" panose="020B0604020202020204" pitchFamily="34" charset="0"/>
              </a:rPr>
              <a:t>Подземните води пряко влияят </a:t>
            </a:r>
            <a:r>
              <a:rPr lang="ru-RU" sz="1600" dirty="0" smtClean="0">
                <a:latin typeface="Arial" panose="020B0604020202020204" pitchFamily="34" charset="0"/>
                <a:cs typeface="Arial" panose="020B0604020202020204" pitchFamily="34" charset="0"/>
              </a:rPr>
              <a:t>на </a:t>
            </a:r>
            <a:r>
              <a:rPr lang="ru-RU" sz="1600" dirty="0">
                <a:latin typeface="Arial" panose="020B0604020202020204" pitchFamily="34" charset="0"/>
                <a:cs typeface="Arial" panose="020B0604020202020204" pitchFamily="34" charset="0"/>
              </a:rPr>
              <a:t>съответните свойства на подземната повърхност.</a:t>
            </a:r>
          </a:p>
          <a:p>
            <a:pPr marL="0" indent="0">
              <a:lnSpc>
                <a:spcPct val="150000"/>
              </a:lnSpc>
              <a:buNone/>
            </a:pPr>
            <a:r>
              <a:rPr lang="ru-RU" sz="1600" dirty="0">
                <a:latin typeface="Arial" panose="020B0604020202020204" pitchFamily="34" charset="0"/>
                <a:cs typeface="Arial" panose="020B0604020202020204" pitchFamily="34" charset="0"/>
              </a:rPr>
              <a:t>Въздухът е лош топлопроводник, следователно сухи утайки (например пясъци или чакъл</a:t>
            </a:r>
            <a:r>
              <a:rPr lang="ru-RU" sz="1600" dirty="0" smtClean="0">
                <a:latin typeface="Arial" panose="020B0604020202020204" pitchFamily="34" charset="0"/>
                <a:cs typeface="Arial" panose="020B0604020202020204" pitchFamily="34" charset="0"/>
              </a:rPr>
              <a:t>) имат </a:t>
            </a:r>
            <a:r>
              <a:rPr lang="ru-RU" sz="1600" dirty="0">
                <a:latin typeface="Arial" panose="020B0604020202020204" pitchFamily="34" charset="0"/>
                <a:cs typeface="Arial" panose="020B0604020202020204" pitchFamily="34" charset="0"/>
              </a:rPr>
              <a:t>по-ниска топлопроводимост от наситените с вода седименти</a:t>
            </a:r>
            <a:r>
              <a:rPr lang="ru-RU" sz="1600" dirty="0" smtClean="0">
                <a:latin typeface="Arial" panose="020B0604020202020204" pitchFamily="34" charset="0"/>
                <a:cs typeface="Arial" panose="020B0604020202020204" pitchFamily="34" charset="0"/>
              </a:rPr>
              <a:t>.</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987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62AE3EB9-654A-40FF-9CC2-A800BB22D030}"/>
              </a:ext>
            </a:extLst>
          </p:cNvPr>
          <p:cNvSpPr>
            <a:spLocks noGrp="1"/>
          </p:cNvSpPr>
          <p:nvPr>
            <p:ph type="title"/>
          </p:nvPr>
        </p:nvSpPr>
        <p:spPr/>
        <p:txBody>
          <a:bodyPr/>
          <a:lstStyle/>
          <a:p>
            <a:r>
              <a:rPr lang="bg-BG" dirty="0">
                <a:latin typeface="Arial" panose="020B0604020202020204" pitchFamily="34" charset="0"/>
                <a:cs typeface="Arial" panose="020B0604020202020204" pitchFamily="34" charset="0"/>
              </a:rPr>
              <a:t>Геотермална </a:t>
            </a:r>
            <a:r>
              <a:rPr lang="bg-BG" dirty="0" smtClean="0">
                <a:latin typeface="Arial" panose="020B0604020202020204" pitchFamily="34" charset="0"/>
                <a:cs typeface="Arial" panose="020B0604020202020204" pitchFamily="34" charset="0"/>
              </a:rPr>
              <a:t>енергия</a:t>
            </a:r>
            <a:endParaRPr lang="de-DE" dirty="0"/>
          </a:p>
        </p:txBody>
      </p:sp>
      <p:sp>
        <p:nvSpPr>
          <p:cNvPr id="3" name="Inhaltsplatzhalter 2">
            <a:extLst>
              <a:ext uri="{FF2B5EF4-FFF2-40B4-BE49-F238E27FC236}">
                <a16:creationId xmlns:a16="http://schemas.microsoft.com/office/drawing/2014/main" xmlns="" id="{E36B36D2-09E1-4A60-A6C9-DBA0D40A1B1B}"/>
              </a:ext>
            </a:extLst>
          </p:cNvPr>
          <p:cNvSpPr>
            <a:spLocks noGrp="1"/>
          </p:cNvSpPr>
          <p:nvPr>
            <p:ph idx="1"/>
          </p:nvPr>
        </p:nvSpPr>
        <p:spPr/>
        <p:txBody>
          <a:bodyPr/>
          <a:lstStyle/>
          <a:p>
            <a:pPr marL="0" indent="0">
              <a:buNone/>
            </a:pPr>
            <a:r>
              <a:rPr lang="ru-RU" sz="1600" dirty="0">
                <a:latin typeface="Arial" panose="020B0604020202020204" pitchFamily="34" charset="0"/>
                <a:cs typeface="Arial" panose="020B0604020202020204" pitchFamily="34" charset="0"/>
              </a:rPr>
              <a:t>Физични свойства на </a:t>
            </a:r>
            <a:r>
              <a:rPr lang="ru-RU" sz="1600" b="1" dirty="0">
                <a:latin typeface="Arial" panose="020B0604020202020204" pitchFamily="34" charset="0"/>
                <a:cs typeface="Arial" panose="020B0604020202020204" pitchFamily="34" charset="0"/>
              </a:rPr>
              <a:t>подземните</a:t>
            </a:r>
            <a:r>
              <a:rPr lang="ru-RU" sz="1600" dirty="0">
                <a:latin typeface="Arial" panose="020B0604020202020204" pitchFamily="34" charset="0"/>
                <a:cs typeface="Arial" panose="020B0604020202020204" pitchFamily="34" charset="0"/>
              </a:rPr>
              <a:t> </a:t>
            </a:r>
            <a:r>
              <a:rPr lang="ru-RU" sz="1600" dirty="0" smtClean="0">
                <a:latin typeface="Arial" panose="020B0604020202020204" pitchFamily="34" charset="0"/>
                <a:cs typeface="Arial" panose="020B0604020202020204" pitchFamily="34" charset="0"/>
              </a:rPr>
              <a:t>води</a:t>
            </a:r>
            <a:endParaRPr lang="de-DE" dirty="0"/>
          </a:p>
        </p:txBody>
      </p:sp>
      <p:pic>
        <p:nvPicPr>
          <p:cNvPr id="4" name="Grafik 3">
            <a:extLst>
              <a:ext uri="{FF2B5EF4-FFF2-40B4-BE49-F238E27FC236}">
                <a16:creationId xmlns:a16="http://schemas.microsoft.com/office/drawing/2014/main" xmlns="" id="{5680B179-AAD0-42C4-8DFF-3DB31DE50E49}"/>
              </a:ext>
            </a:extLst>
          </p:cNvPr>
          <p:cNvPicPr>
            <a:picLocks noChangeAspect="1"/>
          </p:cNvPicPr>
          <p:nvPr/>
        </p:nvPicPr>
        <p:blipFill>
          <a:blip r:embed="rId2"/>
          <a:stretch>
            <a:fillRect/>
          </a:stretch>
        </p:blipFill>
        <p:spPr>
          <a:xfrm>
            <a:off x="664125" y="2161186"/>
            <a:ext cx="7815749" cy="3859102"/>
          </a:xfrm>
          <a:prstGeom prst="rect">
            <a:avLst/>
          </a:prstGeom>
        </p:spPr>
      </p:pic>
    </p:spTree>
    <p:extLst>
      <p:ext uri="{BB962C8B-B14F-4D97-AF65-F5344CB8AC3E}">
        <p14:creationId xmlns:p14="http://schemas.microsoft.com/office/powerpoint/2010/main" val="1933092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A078A7D-C34B-44D7-89B0-8F15685EAB4A}"/>
              </a:ext>
            </a:extLst>
          </p:cNvPr>
          <p:cNvSpPr>
            <a:spLocks noGrp="1"/>
          </p:cNvSpPr>
          <p:nvPr>
            <p:ph type="title"/>
          </p:nvPr>
        </p:nvSpPr>
        <p:spPr/>
        <p:txBody>
          <a:bodyPr/>
          <a:lstStyle/>
          <a:p>
            <a:r>
              <a:rPr lang="bg-BG" dirty="0">
                <a:latin typeface="Arial" panose="020B0604020202020204" pitchFamily="34" charset="0"/>
                <a:cs typeface="Arial" panose="020B0604020202020204" pitchFamily="34" charset="0"/>
              </a:rPr>
              <a:t>Геотермална </a:t>
            </a:r>
            <a:r>
              <a:rPr lang="bg-BG" dirty="0" smtClean="0">
                <a:latin typeface="Arial" panose="020B0604020202020204" pitchFamily="34" charset="0"/>
                <a:cs typeface="Arial" panose="020B0604020202020204" pitchFamily="34" charset="0"/>
              </a:rPr>
              <a:t>енергия</a:t>
            </a: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xmlns="" id="{EF067642-318E-4B6F-BFD4-25B651D287F0}"/>
              </a:ext>
            </a:extLst>
          </p:cNvPr>
          <p:cNvSpPr>
            <a:spLocks noGrp="1"/>
          </p:cNvSpPr>
          <p:nvPr>
            <p:ph idx="1"/>
          </p:nvPr>
        </p:nvSpPr>
        <p:spPr/>
        <p:txBody>
          <a:bodyPr>
            <a:normAutofit/>
          </a:bodyPr>
          <a:lstStyle/>
          <a:p>
            <a:pPr marL="0" indent="0">
              <a:lnSpc>
                <a:spcPct val="150000"/>
              </a:lnSpc>
              <a:buNone/>
            </a:pPr>
            <a:r>
              <a:rPr lang="ru-RU" sz="1600" dirty="0">
                <a:latin typeface="Arial" panose="020B0604020202020204" pitchFamily="34" charset="0"/>
                <a:cs typeface="Arial" panose="020B0604020202020204" pitchFamily="34" charset="0"/>
              </a:rPr>
              <a:t>За да извършите геотермално сондиране, трябва да се справите с геоложките условия, полезни са геоложки карти. Различни услуги </a:t>
            </a:r>
            <a:endParaRPr lang="ru-RU" sz="1600" dirty="0" smtClean="0">
              <a:latin typeface="Arial" panose="020B0604020202020204" pitchFamily="34" charset="0"/>
              <a:cs typeface="Arial" panose="020B0604020202020204" pitchFamily="34" charset="0"/>
            </a:endParaRPr>
          </a:p>
          <a:p>
            <a:pPr marL="0" indent="0">
              <a:lnSpc>
                <a:spcPct val="150000"/>
              </a:lnSpc>
              <a:buNone/>
            </a:pPr>
            <a:r>
              <a:rPr lang="ru-RU" sz="1600" dirty="0" smtClean="0">
                <a:latin typeface="Arial" panose="020B0604020202020204" pitchFamily="34" charset="0"/>
                <a:cs typeface="Arial" panose="020B0604020202020204" pitchFamily="34" charset="0"/>
              </a:rPr>
              <a:t>предлагат </a:t>
            </a:r>
            <a:r>
              <a:rPr lang="ru-RU" sz="1600" dirty="0">
                <a:latin typeface="Arial" panose="020B0604020202020204" pitchFamily="34" charset="0"/>
                <a:cs typeface="Arial" panose="020B0604020202020204" pitchFamily="34" charset="0"/>
              </a:rPr>
              <a:t>безплатни карти:</a:t>
            </a:r>
          </a:p>
          <a:p>
            <a:pPr>
              <a:lnSpc>
                <a:spcPct val="150000"/>
              </a:lnSpc>
              <a:buFontTx/>
              <a:buChar char="-"/>
            </a:pPr>
            <a:r>
              <a:rPr lang="ru-RU" sz="1600" dirty="0" smtClean="0">
                <a:latin typeface="Arial" panose="020B0604020202020204" pitchFamily="34" charset="0"/>
                <a:cs typeface="Arial" panose="020B0604020202020204" pitchFamily="34" charset="0"/>
              </a:rPr>
              <a:t>Федерален </a:t>
            </a:r>
            <a:r>
              <a:rPr lang="ru-RU" sz="1600" dirty="0">
                <a:latin typeface="Arial" panose="020B0604020202020204" pitchFamily="34" charset="0"/>
                <a:cs typeface="Arial" panose="020B0604020202020204" pitchFamily="34" charset="0"/>
              </a:rPr>
              <a:t>институт по геоложки науки и </a:t>
            </a:r>
            <a:r>
              <a:rPr lang="ru-RU" sz="1600" dirty="0" smtClean="0">
                <a:latin typeface="Arial" panose="020B0604020202020204" pitchFamily="34" charset="0"/>
                <a:cs typeface="Arial" panose="020B0604020202020204" pitchFamily="34" charset="0"/>
              </a:rPr>
              <a:t>природни</a:t>
            </a:r>
          </a:p>
          <a:p>
            <a:pPr marL="0" indent="0">
              <a:lnSpc>
                <a:spcPct val="150000"/>
              </a:lnSpc>
              <a:buNone/>
            </a:pPr>
            <a:r>
              <a:rPr lang="ru-RU" sz="1600" dirty="0" smtClean="0">
                <a:latin typeface="Arial" panose="020B0604020202020204" pitchFamily="34" charset="0"/>
                <a:cs typeface="Arial" panose="020B0604020202020204" pitchFamily="34" charset="0"/>
              </a:rPr>
              <a:t>ресурси </a:t>
            </a:r>
            <a:r>
              <a:rPr lang="ru-RU" sz="1600" dirty="0">
                <a:latin typeface="Arial" panose="020B0604020202020204" pitchFamily="34" charset="0"/>
                <a:cs typeface="Arial" panose="020B0604020202020204" pitchFamily="34" charset="0"/>
              </a:rPr>
              <a:t>(BGR): https://produktcenter.bgr.de/ TerraCatalog </a:t>
            </a:r>
            <a:r>
              <a:rPr lang="ru-RU" sz="1600" dirty="0" smtClean="0">
                <a:latin typeface="Arial" panose="020B0604020202020204" pitchFamily="34" charset="0"/>
                <a:cs typeface="Arial" panose="020B0604020202020204" pitchFamily="34" charset="0"/>
              </a:rPr>
              <a:t>/</a:t>
            </a:r>
          </a:p>
          <a:p>
            <a:pPr marL="0" indent="0">
              <a:lnSpc>
                <a:spcPct val="150000"/>
              </a:lnSpc>
              <a:buNone/>
            </a:pPr>
            <a:r>
              <a:rPr lang="ru-RU" sz="1600" dirty="0" smtClean="0">
                <a:latin typeface="Arial" panose="020B0604020202020204" pitchFamily="34" charset="0"/>
                <a:cs typeface="Arial" panose="020B0604020202020204" pitchFamily="34" charset="0"/>
              </a:rPr>
              <a:t>Start.do</a:t>
            </a:r>
            <a:endParaRPr lang="ru-RU" sz="1600" dirty="0">
              <a:latin typeface="Arial" panose="020B0604020202020204" pitchFamily="34" charset="0"/>
              <a:cs typeface="Arial" panose="020B0604020202020204" pitchFamily="34" charset="0"/>
            </a:endParaRPr>
          </a:p>
          <a:p>
            <a:pPr>
              <a:lnSpc>
                <a:spcPct val="150000"/>
              </a:lnSpc>
              <a:buFontTx/>
              <a:buChar char="-"/>
            </a:pPr>
            <a:r>
              <a:rPr lang="ru-RU" sz="1600" dirty="0" smtClean="0">
                <a:latin typeface="Arial" panose="020B0604020202020204" pitchFamily="34" charset="0"/>
                <a:cs typeface="Arial" panose="020B0604020202020204" pitchFamily="34" charset="0"/>
              </a:rPr>
              <a:t>Геологическа </a:t>
            </a:r>
            <a:r>
              <a:rPr lang="ru-RU" sz="1600" dirty="0">
                <a:latin typeface="Arial" panose="020B0604020202020204" pitchFamily="34" charset="0"/>
                <a:cs typeface="Arial" panose="020B0604020202020204" pitchFamily="34" charset="0"/>
              </a:rPr>
              <a:t>служба NRW</a:t>
            </a:r>
            <a:r>
              <a:rPr lang="ru-RU" sz="1600" dirty="0" smtClean="0">
                <a:latin typeface="Arial" panose="020B0604020202020204" pitchFamily="34" charset="0"/>
                <a:cs typeface="Arial" panose="020B0604020202020204" pitchFamily="34" charset="0"/>
              </a:rPr>
              <a:t>:</a:t>
            </a:r>
          </a:p>
          <a:p>
            <a:pPr marL="0" indent="0">
              <a:lnSpc>
                <a:spcPct val="150000"/>
              </a:lnSpc>
              <a:buNone/>
            </a:pPr>
            <a:r>
              <a:rPr lang="ru-RU" sz="1600" dirty="0" smtClean="0">
                <a:latin typeface="Arial" panose="020B0604020202020204" pitchFamily="34" charset="0"/>
                <a:cs typeface="Arial" panose="020B0604020202020204" pitchFamily="34" charset="0"/>
              </a:rPr>
              <a:t> </a:t>
            </a:r>
            <a:r>
              <a:rPr lang="ru-RU" sz="1600" dirty="0">
                <a:latin typeface="Arial" panose="020B0604020202020204" pitchFamily="34" charset="0"/>
                <a:cs typeface="Arial" panose="020B0604020202020204" pitchFamily="34" charset="0"/>
                <a:hlinkClick r:id="rId3"/>
              </a:rPr>
              <a:t>https://</a:t>
            </a:r>
            <a:r>
              <a:rPr lang="ru-RU" sz="1600" dirty="0" smtClean="0">
                <a:latin typeface="Arial" panose="020B0604020202020204" pitchFamily="34" charset="0"/>
                <a:cs typeface="Arial" panose="020B0604020202020204" pitchFamily="34" charset="0"/>
                <a:hlinkClick r:id="rId3"/>
              </a:rPr>
              <a:t>www.gd.nrw.de/pr_od.htm</a:t>
            </a:r>
            <a:endParaRPr lang="ru-RU" sz="1600" dirty="0" smtClean="0">
              <a:latin typeface="Arial" panose="020B0604020202020204" pitchFamily="34" charset="0"/>
              <a:cs typeface="Arial" panose="020B0604020202020204" pitchFamily="34" charset="0"/>
            </a:endParaRPr>
          </a:p>
          <a:p>
            <a:pPr marL="0" indent="0">
              <a:lnSpc>
                <a:spcPct val="150000"/>
              </a:lnSpc>
              <a:buNone/>
            </a:pPr>
            <a:endParaRPr lang="ru-RU" sz="1600" dirty="0">
              <a:latin typeface="Arial" panose="020B0604020202020204" pitchFamily="34" charset="0"/>
              <a:cs typeface="Arial" panose="020B0604020202020204" pitchFamily="34" charset="0"/>
            </a:endParaRPr>
          </a:p>
        </p:txBody>
      </p:sp>
      <p:pic>
        <p:nvPicPr>
          <p:cNvPr id="5" name="Grafik 4"/>
          <p:cNvPicPr>
            <a:picLocks noChangeAspect="1"/>
          </p:cNvPicPr>
          <p:nvPr/>
        </p:nvPicPr>
        <p:blipFill rotWithShape="1">
          <a:blip r:embed="rId4"/>
          <a:srcRect l="37564" t="20271" r="18731" b="11577"/>
          <a:stretch/>
        </p:blipFill>
        <p:spPr>
          <a:xfrm>
            <a:off x="5775183" y="2326396"/>
            <a:ext cx="3225247" cy="2828700"/>
          </a:xfrm>
          <a:prstGeom prst="rect">
            <a:avLst/>
          </a:prstGeom>
        </p:spPr>
      </p:pic>
    </p:spTree>
    <p:extLst>
      <p:ext uri="{BB962C8B-B14F-4D97-AF65-F5344CB8AC3E}">
        <p14:creationId xmlns:p14="http://schemas.microsoft.com/office/powerpoint/2010/main" val="3834856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54972DB-1D40-4341-9439-D7F8248455D5}"/>
              </a:ext>
            </a:extLst>
          </p:cNvPr>
          <p:cNvSpPr>
            <a:spLocks noGrp="1"/>
          </p:cNvSpPr>
          <p:nvPr>
            <p:ph type="title"/>
          </p:nvPr>
        </p:nvSpPr>
        <p:spPr/>
        <p:txBody>
          <a:bodyPr/>
          <a:lstStyle/>
          <a:p>
            <a:r>
              <a:rPr lang="bg-BG" dirty="0">
                <a:latin typeface="Arial" panose="020B0604020202020204" pitchFamily="34" charset="0"/>
                <a:cs typeface="Arial" panose="020B0604020202020204" pitchFamily="34" charset="0"/>
              </a:rPr>
              <a:t>Геотермална </a:t>
            </a:r>
            <a:r>
              <a:rPr lang="bg-BG" dirty="0" smtClean="0">
                <a:latin typeface="Arial" panose="020B0604020202020204" pitchFamily="34" charset="0"/>
                <a:cs typeface="Arial" panose="020B0604020202020204" pitchFamily="34" charset="0"/>
              </a:rPr>
              <a:t>енергия</a:t>
            </a:r>
            <a:endParaRPr lang="de-DE" dirty="0"/>
          </a:p>
        </p:txBody>
      </p:sp>
      <p:sp>
        <p:nvSpPr>
          <p:cNvPr id="3" name="Inhaltsplatzhalter 2">
            <a:extLst>
              <a:ext uri="{FF2B5EF4-FFF2-40B4-BE49-F238E27FC236}">
                <a16:creationId xmlns:a16="http://schemas.microsoft.com/office/drawing/2014/main" xmlns="" id="{8844C59A-8B12-499F-9526-5FB22CD9A709}"/>
              </a:ext>
            </a:extLst>
          </p:cNvPr>
          <p:cNvSpPr>
            <a:spLocks noGrp="1"/>
          </p:cNvSpPr>
          <p:nvPr>
            <p:ph idx="1"/>
          </p:nvPr>
        </p:nvSpPr>
        <p:spPr>
          <a:xfrm>
            <a:off x="457200" y="1409700"/>
            <a:ext cx="8229600" cy="4525963"/>
          </a:xfrm>
        </p:spPr>
        <p:txBody>
          <a:bodyPr>
            <a:normAutofit/>
          </a:bodyPr>
          <a:lstStyle/>
          <a:p>
            <a:pPr marL="0" indent="0">
              <a:lnSpc>
                <a:spcPct val="150000"/>
              </a:lnSpc>
              <a:buNone/>
            </a:pPr>
            <a:r>
              <a:rPr lang="ru-RU" sz="1600" dirty="0">
                <a:latin typeface="Arial" panose="020B0604020202020204" pitchFamily="34" charset="0"/>
                <a:cs typeface="Arial" panose="020B0604020202020204" pitchFamily="34" charset="0"/>
              </a:rPr>
              <a:t>Геоложката служба NRW предлага и онлайн услуга за проверка на геотермалния потенциал на сайтовете: https://</a:t>
            </a:r>
            <a:r>
              <a:rPr lang="ru-RU" sz="1600" dirty="0" smtClean="0">
                <a:latin typeface="Arial" panose="020B0604020202020204" pitchFamily="34" charset="0"/>
                <a:cs typeface="Arial" panose="020B0604020202020204" pitchFamily="34" charset="0"/>
              </a:rPr>
              <a:t>www.geothermie.nrw.de/</a:t>
            </a:r>
            <a:endParaRPr lang="de-DE" sz="1600"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xmlns="" id="{95CD8F4B-F3E0-4678-8623-1CB9D0237E2C}"/>
              </a:ext>
            </a:extLst>
          </p:cNvPr>
          <p:cNvPicPr>
            <a:picLocks noChangeAspect="1"/>
          </p:cNvPicPr>
          <p:nvPr/>
        </p:nvPicPr>
        <p:blipFill>
          <a:blip r:embed="rId3"/>
          <a:stretch>
            <a:fillRect/>
          </a:stretch>
        </p:blipFill>
        <p:spPr>
          <a:xfrm>
            <a:off x="139824" y="2253562"/>
            <a:ext cx="8864352" cy="4444369"/>
          </a:xfrm>
          <a:prstGeom prst="rect">
            <a:avLst/>
          </a:prstGeom>
        </p:spPr>
      </p:pic>
    </p:spTree>
    <p:extLst>
      <p:ext uri="{BB962C8B-B14F-4D97-AF65-F5344CB8AC3E}">
        <p14:creationId xmlns:p14="http://schemas.microsoft.com/office/powerpoint/2010/main" val="3734370747"/>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521</TotalTime>
  <Words>6833</Words>
  <Application>Microsoft Office PowerPoint</Application>
  <PresentationFormat>On-screen Show (4:3)</PresentationFormat>
  <Paragraphs>1054</Paragraphs>
  <Slides>106</Slides>
  <Notes>66</Notes>
  <HiddenSlides>0</HiddenSlides>
  <MMClips>0</MMClips>
  <ScaleCrop>false</ScaleCrop>
  <HeadingPairs>
    <vt:vector size="4" baseType="variant">
      <vt:variant>
        <vt:lpstr>Theme</vt:lpstr>
      </vt:variant>
      <vt:variant>
        <vt:i4>1</vt:i4>
      </vt:variant>
      <vt:variant>
        <vt:lpstr>Slide Titles</vt:lpstr>
      </vt:variant>
      <vt:variant>
        <vt:i4>106</vt:i4>
      </vt:variant>
    </vt:vector>
  </HeadingPairs>
  <TitlesOfParts>
    <vt:vector size="107" baseType="lpstr">
      <vt:lpstr>2_Office Theme</vt:lpstr>
      <vt:lpstr>Геологически принципи и обмен на земна топлина</vt:lpstr>
      <vt:lpstr>Цели на модула</vt:lpstr>
      <vt:lpstr>Съдържание </vt:lpstr>
      <vt:lpstr>Съдържание</vt:lpstr>
      <vt:lpstr>Определения и основи</vt:lpstr>
      <vt:lpstr>Определения и основи</vt:lpstr>
      <vt:lpstr>Земята в числа</vt:lpstr>
      <vt:lpstr>Основни определения</vt:lpstr>
      <vt:lpstr>Основни определения</vt:lpstr>
      <vt:lpstr>Основни определения</vt:lpstr>
      <vt:lpstr>Основни определения</vt:lpstr>
      <vt:lpstr>Основни определения</vt:lpstr>
      <vt:lpstr>Основни определения</vt:lpstr>
      <vt:lpstr>Основни определения</vt:lpstr>
      <vt:lpstr>Основни определения</vt:lpstr>
      <vt:lpstr>Основни определения</vt:lpstr>
      <vt:lpstr>Основни определения</vt:lpstr>
      <vt:lpstr>Геотермална енергия и геология</vt:lpstr>
      <vt:lpstr>Геоложки основи- Минерали</vt:lpstr>
      <vt:lpstr>Геоложки основи - Силикати</vt:lpstr>
      <vt:lpstr>Силикати</vt:lpstr>
      <vt:lpstr>Силикати</vt:lpstr>
      <vt:lpstr>Силикати</vt:lpstr>
      <vt:lpstr>Силикати</vt:lpstr>
      <vt:lpstr>Силикати</vt:lpstr>
      <vt:lpstr>Силикати</vt:lpstr>
      <vt:lpstr>Геоложки основи - Минерали</vt:lpstr>
      <vt:lpstr>Карбонатите</vt:lpstr>
      <vt:lpstr>Карбонатите</vt:lpstr>
      <vt:lpstr>Геоложки основи - Минерали</vt:lpstr>
      <vt:lpstr>Оксиди</vt:lpstr>
      <vt:lpstr>Геоложки основи - Минерали</vt:lpstr>
      <vt:lpstr>Сулфиди</vt:lpstr>
      <vt:lpstr>Геоложки основи - Минерали</vt:lpstr>
      <vt:lpstr>Геоложки основи </vt:lpstr>
      <vt:lpstr>Геоложки основи   - Скали</vt:lpstr>
      <vt:lpstr>Геоложки основи - Магматити</vt:lpstr>
      <vt:lpstr>Вулканити</vt:lpstr>
      <vt:lpstr>Вулканити</vt:lpstr>
      <vt:lpstr>Вулканити</vt:lpstr>
      <vt:lpstr> Вулканити</vt:lpstr>
      <vt:lpstr>Вулканити</vt:lpstr>
      <vt:lpstr>Геоложки основи - Магматити</vt:lpstr>
      <vt:lpstr>Плутонити</vt:lpstr>
      <vt:lpstr>Плутонити</vt:lpstr>
      <vt:lpstr>Плутонити</vt:lpstr>
      <vt:lpstr>Плутонити</vt:lpstr>
      <vt:lpstr>Плутонити</vt:lpstr>
      <vt:lpstr>Геоложки основи - Скали</vt:lpstr>
      <vt:lpstr>Геоложки основи - Скали</vt:lpstr>
      <vt:lpstr>Геоложки основи - седименти</vt:lpstr>
      <vt:lpstr>Геоложки основи - утаени скали</vt:lpstr>
      <vt:lpstr>Геоложки основи - утаени скали</vt:lpstr>
      <vt:lpstr>Карбонатни скали</vt:lpstr>
      <vt:lpstr>Карбонатни скали</vt:lpstr>
      <vt:lpstr>Геоложки основи - утаени скали</vt:lpstr>
      <vt:lpstr>Геоложки основи - утаени скали</vt:lpstr>
      <vt:lpstr>Геоложки основи - утаени скали</vt:lpstr>
      <vt:lpstr>Геоложки основи - утаени скали</vt:lpstr>
      <vt:lpstr>Геоложки основи - утаени скали</vt:lpstr>
      <vt:lpstr>Геоложки основи - скали</vt:lpstr>
      <vt:lpstr>Геоложки основи - метаморфни скали </vt:lpstr>
      <vt:lpstr>Геоложки основи - метаморфни скали</vt:lpstr>
      <vt:lpstr>Геоложки основи - метаморфни скали</vt:lpstr>
      <vt:lpstr>Геоложки основи - метаморфни скали</vt:lpstr>
      <vt:lpstr>Геоложки основи - метаморфни скали</vt:lpstr>
      <vt:lpstr>Геоложки основи - метаморфни скали</vt:lpstr>
      <vt:lpstr>Геоложки основи - метаморфни скали</vt:lpstr>
      <vt:lpstr>Геоложки основи - метаморфни скали</vt:lpstr>
      <vt:lpstr>Геоложки основи - метаморфни скали</vt:lpstr>
      <vt:lpstr>Геоложки основи - метаморфни скали</vt:lpstr>
      <vt:lpstr>Геоложки основи - скален цикъл</vt:lpstr>
      <vt:lpstr>Геоложки основи</vt:lpstr>
      <vt:lpstr>Геоложки основи и деформация</vt:lpstr>
      <vt:lpstr>Геологични основи</vt:lpstr>
      <vt:lpstr>Геологични основи</vt:lpstr>
      <vt:lpstr>Геологични основи</vt:lpstr>
      <vt:lpstr>Геологични основи</vt:lpstr>
      <vt:lpstr>Геологични основи</vt:lpstr>
      <vt:lpstr>Геологични основи</vt:lpstr>
      <vt:lpstr>PowerPoint Presentation</vt:lpstr>
      <vt:lpstr>Геоложки основи Разпространение на водоносни хоризонти в Германия</vt:lpstr>
      <vt:lpstr>Геотермална енергия</vt:lpstr>
      <vt:lpstr>Геотермална енергия</vt:lpstr>
      <vt:lpstr>Геотермална енергия</vt:lpstr>
      <vt:lpstr>Геотермална енергия</vt:lpstr>
      <vt:lpstr>Геотермална енергия</vt:lpstr>
      <vt:lpstr>Геотермална енергия</vt:lpstr>
      <vt:lpstr>Геотермална енергия</vt:lpstr>
      <vt:lpstr>Геотермална енергия</vt:lpstr>
      <vt:lpstr>Геотермална енергия</vt:lpstr>
      <vt:lpstr>Геотермална енергия</vt:lpstr>
      <vt:lpstr>Геотермална енергия</vt:lpstr>
      <vt:lpstr>Геотермална енергия</vt:lpstr>
      <vt:lpstr>Геотермална енергия</vt:lpstr>
      <vt:lpstr>Геотермална енергия</vt:lpstr>
      <vt:lpstr>Геотермална енергия</vt:lpstr>
      <vt:lpstr>Геотермална енергия</vt:lpstr>
      <vt:lpstr>Геотермална енергия</vt:lpstr>
      <vt:lpstr>Геотермална енергия</vt:lpstr>
      <vt:lpstr>Геотермална енергия</vt:lpstr>
      <vt:lpstr>Геотермална енергия</vt:lpstr>
      <vt:lpstr>Геотермална енергия</vt:lpstr>
      <vt:lpstr>Геотермална енергия</vt:lpstr>
      <vt:lpstr>Заключение</vt:lpstr>
      <vt:lpstr>End of Module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ptsimpoukli</dc:creator>
  <cp:lastModifiedBy>PC Home</cp:lastModifiedBy>
  <cp:revision>485</cp:revision>
  <cp:lastPrinted>2019-05-02T14:55:53Z</cp:lastPrinted>
  <dcterms:created xsi:type="dcterms:W3CDTF">1601-01-01T00:00:00Z</dcterms:created>
  <dcterms:modified xsi:type="dcterms:W3CDTF">2020-03-15T12:44:10Z</dcterms:modified>
</cp:coreProperties>
</file>