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34"/>
  </p:notesMasterIdLst>
  <p:sldIdLst>
    <p:sldId id="256" r:id="rId2"/>
    <p:sldId id="257" r:id="rId3"/>
    <p:sldId id="258" r:id="rId4"/>
    <p:sldId id="261" r:id="rId5"/>
    <p:sldId id="262" r:id="rId6"/>
    <p:sldId id="264" r:id="rId7"/>
    <p:sldId id="263" r:id="rId8"/>
    <p:sldId id="265" r:id="rId9"/>
    <p:sldId id="266" r:id="rId10"/>
    <p:sldId id="283" r:id="rId11"/>
    <p:sldId id="267" r:id="rId12"/>
    <p:sldId id="271" r:id="rId13"/>
    <p:sldId id="272" r:id="rId14"/>
    <p:sldId id="273" r:id="rId15"/>
    <p:sldId id="274" r:id="rId16"/>
    <p:sldId id="275" r:id="rId17"/>
    <p:sldId id="268" r:id="rId18"/>
    <p:sldId id="277" r:id="rId19"/>
    <p:sldId id="276" r:id="rId20"/>
    <p:sldId id="280" r:id="rId21"/>
    <p:sldId id="281" r:id="rId22"/>
    <p:sldId id="282" r:id="rId23"/>
    <p:sldId id="279" r:id="rId24"/>
    <p:sldId id="269" r:id="rId25"/>
    <p:sldId id="284" r:id="rId26"/>
    <p:sldId id="286" r:id="rId27"/>
    <p:sldId id="287" r:id="rId28"/>
    <p:sldId id="288" r:id="rId29"/>
    <p:sldId id="278" r:id="rId30"/>
    <p:sldId id="270" r:id="rId31"/>
    <p:sldId id="259" r:id="rId32"/>
    <p:sldId id="260" r:id="rId33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A251D"/>
    <a:srgbClr val="25136D"/>
    <a:srgbClr val="27156E"/>
    <a:srgbClr val="DEDE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361" autoAdjust="0"/>
    <p:restoredTop sz="96357" autoAdjust="0"/>
  </p:normalViewPr>
  <p:slideViewPr>
    <p:cSldViewPr>
      <p:cViewPr varScale="1">
        <p:scale>
          <a:sx n="90" d="100"/>
          <a:sy n="90" d="100"/>
        </p:scale>
        <p:origin x="1283" y="6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2C10A0-F87B-4BFF-AD3A-8310E448460F}" type="datetimeFigureOut">
              <a:rPr lang="el-GR" smtClean="0"/>
              <a:t>15/12/2019</a:t>
            </a:fld>
            <a:endParaRPr lang="el-GR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1933F7-9C1D-42A8-B27F-F697341C8CB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254126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en-US" sz="1200" u="sng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Guidelines for the Trainer</a:t>
            </a:r>
          </a:p>
          <a:p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This .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file is a template to be used from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VET providers in order for them to prepare the training material. </a:t>
            </a:r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We suggest 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30 up to 40 .</a:t>
            </a:r>
            <a:r>
              <a:rPr lang="en-US" sz="1200" b="1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slides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 one (1) hour of the training program. 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There are 3 </a:t>
            </a:r>
            <a:r>
              <a:rPr lang="en-US" sz="1200" u="sng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predefined slides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 be filled in by you, entitled “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Module Objectives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”, “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Conclusion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”, “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End of module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”. 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Material should be sent in editable format.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Suggested font: Arial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Required font size: 16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Suggested line spacing: 1,5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/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pptx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file should have a clear structure and defined units and unique slide titles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/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pptx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slide contents should not exceed the predefined margins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Images, diagrams etc should be accompanied with a description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If you want to include comprehension questions (multiple choice, multiple responses, true/false, matching etc.) to enhance users’ understanding of the theory, you should embody them in the 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/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pptx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file.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Questions that will be used for self assessment and final assessment quizzes should follow a predefined format that will be sent from SQLearn in an .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xls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file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4815980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t>12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2227830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Foto: Max Weishaupt GmbH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t>13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6446588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Foto: </a:t>
            </a:r>
            <a:r>
              <a:rPr lang="de-DE" dirty="0" err="1"/>
              <a:t>shutterstock</a:t>
            </a:r>
            <a:endParaRPr lang="de-DE" dirty="0"/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t>14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8970287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t>15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782461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Foto: </a:t>
            </a:r>
            <a:r>
              <a:rPr lang="de-DE" dirty="0" err="1"/>
              <a:t>shutterstock</a:t>
            </a:r>
            <a:endParaRPr lang="de-DE" dirty="0"/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t>16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2815536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t>17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9543467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t>18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6959776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t>19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769255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t>20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4460377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err="1"/>
              <a:t>Pic</a:t>
            </a:r>
            <a:r>
              <a:rPr lang="de-DE" dirty="0"/>
              <a:t> </a:t>
            </a:r>
            <a:r>
              <a:rPr lang="de-DE" dirty="0" err="1"/>
              <a:t>shutterstock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t>21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506657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err="1"/>
              <a:t>Pic</a:t>
            </a:r>
            <a:r>
              <a:rPr lang="de-DE" dirty="0"/>
              <a:t> </a:t>
            </a:r>
            <a:r>
              <a:rPr lang="de-DE" dirty="0" err="1"/>
              <a:t>shutterstock</a:t>
            </a:r>
            <a:endParaRPr lang="de-DE" dirty="0"/>
          </a:p>
          <a:p>
            <a:endParaRPr lang="de-DE" dirty="0"/>
          </a:p>
          <a:p>
            <a:r>
              <a:rPr lang="de-DE" dirty="0"/>
              <a:t>Link </a:t>
            </a:r>
            <a:r>
              <a:rPr lang="de-DE" dirty="0" err="1"/>
              <a:t>ingerman</a:t>
            </a:r>
            <a:r>
              <a:rPr lang="de-DE" dirty="0"/>
              <a:t> https://www.vaillant.de/downloads-1/anleitungen-1/flexotherm-compact/0020196687-01-1443091.pdf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3971634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t>22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4843540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err="1"/>
              <a:t>Puic</a:t>
            </a:r>
            <a:r>
              <a:rPr lang="de-DE" dirty="0"/>
              <a:t> </a:t>
            </a:r>
            <a:r>
              <a:rPr lang="de-DE" dirty="0" err="1"/>
              <a:t>has</a:t>
            </a:r>
            <a:r>
              <a:rPr lang="de-DE" dirty="0"/>
              <a:t> </a:t>
            </a:r>
            <a:r>
              <a:rPr lang="de-DE" dirty="0" err="1"/>
              <a:t>bo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t>23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5384985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err="1"/>
              <a:t>Pic</a:t>
            </a:r>
            <a:r>
              <a:rPr lang="de-DE" dirty="0"/>
              <a:t> </a:t>
            </a:r>
            <a:r>
              <a:rPr lang="de-DE" dirty="0" err="1"/>
              <a:t>hs</a:t>
            </a:r>
            <a:r>
              <a:rPr lang="de-DE" dirty="0"/>
              <a:t> </a:t>
            </a:r>
            <a:r>
              <a:rPr lang="de-DE" dirty="0" err="1"/>
              <a:t>bo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t>24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6694767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t>25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7464755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t>26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034868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err="1"/>
              <a:t>Pic</a:t>
            </a:r>
            <a:r>
              <a:rPr lang="de-DE" dirty="0"/>
              <a:t> gemeinfrei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t>27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1658500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Bild </a:t>
            </a:r>
            <a:r>
              <a:rPr lang="de-DE" dirty="0" err="1"/>
              <a:t>shutterstock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t>28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9431032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Bild </a:t>
            </a:r>
            <a:r>
              <a:rPr lang="de-DE" dirty="0" err="1"/>
              <a:t>shutterstock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t>29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2256614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err="1"/>
              <a:t>Pic</a:t>
            </a:r>
            <a:r>
              <a:rPr lang="de-DE" dirty="0"/>
              <a:t> </a:t>
            </a:r>
            <a:r>
              <a:rPr lang="de-DE" dirty="0" err="1"/>
              <a:t>hs</a:t>
            </a:r>
            <a:r>
              <a:rPr lang="de-DE" dirty="0"/>
              <a:t> </a:t>
            </a:r>
            <a:r>
              <a:rPr lang="de-DE" dirty="0" err="1"/>
              <a:t>bo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t>30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5057570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t>31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14543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5755277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t>32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046940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53828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err="1"/>
              <a:t>Pic</a:t>
            </a:r>
            <a:r>
              <a:rPr lang="de-DE" dirty="0"/>
              <a:t> </a:t>
            </a:r>
            <a:r>
              <a:rPr lang="de-DE" dirty="0" err="1"/>
              <a:t>hs</a:t>
            </a:r>
            <a:r>
              <a:rPr lang="de-DE" dirty="0"/>
              <a:t> </a:t>
            </a:r>
            <a:r>
              <a:rPr lang="de-DE" dirty="0" err="1"/>
              <a:t>bo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t>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0756486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t>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7029399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t>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6761013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err="1"/>
              <a:t>Pic</a:t>
            </a:r>
            <a:r>
              <a:rPr lang="de-DE" dirty="0"/>
              <a:t> </a:t>
            </a:r>
            <a:r>
              <a:rPr lang="de-DE" dirty="0" err="1"/>
              <a:t>hs</a:t>
            </a:r>
            <a:r>
              <a:rPr lang="de-DE" dirty="0"/>
              <a:t> </a:t>
            </a:r>
            <a:r>
              <a:rPr lang="de-DE" dirty="0" err="1"/>
              <a:t>bo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t>10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5929814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t>11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97814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95936" y="1988840"/>
            <a:ext cx="4822304" cy="1470025"/>
          </a:xfrm>
        </p:spPr>
        <p:txBody>
          <a:bodyPr anchor="b">
            <a:normAutofit/>
          </a:bodyPr>
          <a:lstStyle>
            <a:lvl1pPr algn="r">
              <a:defRPr sz="2800"/>
            </a:lvl1pPr>
          </a:lstStyle>
          <a:p>
            <a:r>
              <a:rPr lang="en-US" dirty="0"/>
              <a:t>Click to edit Master title style</a:t>
            </a:r>
            <a:endParaRPr lang="el-G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0" y="3573016"/>
            <a:ext cx="4248472" cy="1752600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9261388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9712" y="0"/>
            <a:ext cx="6707088" cy="1124744"/>
          </a:xfrm>
        </p:spPr>
        <p:txBody>
          <a:bodyPr>
            <a:normAutofit/>
          </a:bodyPr>
          <a:lstStyle>
            <a:lvl1pPr algn="r">
              <a:defRPr sz="2400"/>
            </a:lvl1pPr>
          </a:lstStyle>
          <a:p>
            <a:r>
              <a:rPr lang="en-US" dirty="0"/>
              <a:t>Click to edit Master title style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1711275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A77810-D08D-4F04-8111-0848C471F8E3}" type="datetimeFigureOut">
              <a:rPr lang="el-GR" smtClean="0"/>
              <a:pPr/>
              <a:t>15/12/2019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0A6221-E4EE-4882-A7E2-5D7E7229B80D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355909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vaillant.co.uk/downloads/flexotherm/flexotherm-5-11kw-230v-installation-manual-919861.pdf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563888" y="1988840"/>
            <a:ext cx="5254352" cy="1470025"/>
          </a:xfrm>
        </p:spPr>
        <p:txBody>
          <a:bodyPr anchor="b"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2.1 </a:t>
            </a: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Εγκατάσταση των αντλιών θερμότητας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BLOCK 2: </a:t>
            </a: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εγκατάσταση γεωθερμικών συστημάτων</a:t>
            </a:r>
          </a:p>
        </p:txBody>
      </p:sp>
    </p:spTree>
    <p:extLst>
      <p:ext uri="{BB962C8B-B14F-4D97-AF65-F5344CB8AC3E}">
        <p14:creationId xmlns:p14="http://schemas.microsoft.com/office/powerpoint/2010/main" val="721796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Υδραυλική εγκατάσταση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5143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Εγκατάσταση των σωληνώσεων σύμφωνα με τη </a:t>
            </a:r>
            <a:r>
              <a:rPr lang="el-GR" sz="1600" dirty="0" err="1">
                <a:latin typeface="Arial" panose="020B0604020202020204" pitchFamily="34" charset="0"/>
                <a:cs typeface="Arial" panose="020B0604020202020204" pitchFamily="34" charset="0"/>
              </a:rPr>
              <a:t>διαστασιολόγηση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 και τις συνδέσεις των  σχεδίων.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l-GR" sz="1600" b="1" dirty="0">
                <a:latin typeface="Arial" panose="020B0604020202020204" pitchFamily="34" charset="0"/>
                <a:cs typeface="Arial" panose="020B0604020202020204" pitchFamily="34" charset="0"/>
              </a:rPr>
              <a:t>Σύνδεση των αντλιών θερμότητας στο δίκτυο θέρμανσης 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934" y="3017912"/>
            <a:ext cx="5760132" cy="3840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67339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Υδραυλική εγκατάσταση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5143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Εγκατάσταση των σωληνώσεων σύμφωνα με τη </a:t>
            </a:r>
            <a:r>
              <a:rPr lang="el-GR" sz="1600" dirty="0" err="1">
                <a:latin typeface="Arial" panose="020B0604020202020204" pitchFamily="34" charset="0"/>
                <a:cs typeface="Arial" panose="020B0604020202020204" pitchFamily="34" charset="0"/>
              </a:rPr>
              <a:t>διαστασιολόγηση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 και τις συνδέσεις των  σχεδίων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l-GR" sz="1600" b="1" dirty="0">
                <a:latin typeface="Arial" panose="020B0604020202020204" pitchFamily="34" charset="0"/>
                <a:cs typeface="Arial" panose="020B0604020202020204" pitchFamily="34" charset="0"/>
              </a:rPr>
              <a:t>Σύνδεση της αντλίας θερμότητας στο κύκλωμα αλμυρού νερού ή νερού με αντιψυκτικό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Σύνδεση των γραμμών 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αλμυρού νερού ή αντιψυκτικού στην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αντλία.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Μόνωση όλων των γραμμών και των συνδέσεων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Σύνδεση ενός δοχείου διαστολής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Τοποθέτηση μιας βαλβίδας εξαερισμού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Τοποθέτηση μιας μόνιμης βαλβίδας εξαερισμού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>
              <a:lnSpc>
                <a:spcPct val="150000"/>
              </a:lnSpc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Εγκατάσταση μια παγίδας ακαθαρσιών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lnSpc>
                <a:spcPct val="150000"/>
              </a:lnSpc>
              <a:buNone/>
            </a:pP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21400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Υδραυλική εγκατάσταση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925143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l-GR" sz="1600" b="1" dirty="0">
                <a:latin typeface="Arial" panose="020B0604020202020204" pitchFamily="34" charset="0"/>
                <a:cs typeface="Arial" panose="020B0604020202020204" pitchFamily="34" charset="0"/>
              </a:rPr>
              <a:t>Κύκλωμα αλμυρού νερού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Τα ακόλουθα εξαρτήματα και βήματα εργασιών είναι απαραίτητα για τη σωστή λειτουργία του κυκλώματος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Αντλία κυκλοφορίας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όχι στο κύκλωμα θέρμανσης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Δοχείο διαστολής για το κύκλωμα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Σύνθεση του υγρού για το κύκλωμα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Γέμισμα της εγκατάστασης/ δικτύου  με το υγρό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8254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Υδραυλική εγκατάσταση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02433" y="1412776"/>
            <a:ext cx="4618856" cy="4925143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l-GR" sz="1600" b="1" dirty="0">
                <a:latin typeface="Arial" panose="020B0604020202020204" pitchFamily="34" charset="0"/>
                <a:cs typeface="Arial" panose="020B0604020202020204" pitchFamily="34" charset="0"/>
              </a:rPr>
              <a:t>Κύκλωμα </a:t>
            </a:r>
            <a:r>
              <a:rPr lang="el-G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αλμυρού ή αντιψυκτικού νερού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Οι αντλίες κυκλοφορίας για το κύκλωμα συχνά είναι ενσωματωμένες στην αντλία θερμότητας , από το εργοστάσιο. Αυτές οι αντλίες είναι επαρκείς για τις περισσότερες εφαρμογές.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Πρέπει όμως να εξασφαλιστούν τα ακόλουθα σημεία: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Μπορούν οι αντλίες να εξασφαλίσουν την απαραίτητο ροή και πίεση ώστε στο κύκλωμα αλμυρού νερού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επαρκή η ισχύς τους;</a:t>
            </a:r>
          </a:p>
          <a:p>
            <a:pPr>
              <a:lnSpc>
                <a:spcPct val="150000"/>
              </a:lnSpc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Είναι η αντλία αρκετά αποδοτική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είναι ελεγχόμενη και μη </a:t>
            </a:r>
            <a:r>
              <a:rPr lang="el-GR" sz="1600" dirty="0" err="1">
                <a:latin typeface="Arial" panose="020B0604020202020204" pitchFamily="34" charset="0"/>
                <a:cs typeface="Arial" panose="020B0604020202020204" pitchFamily="34" charset="0"/>
              </a:rPr>
              <a:t>υπερδιαστασιολογημένη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2924944"/>
            <a:ext cx="3738685" cy="2699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48425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Υδραυλική εγκατάσταση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67544" y="1363260"/>
            <a:ext cx="8676456" cy="5018068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l-GR" sz="1600" b="1" dirty="0">
                <a:latin typeface="Arial" panose="020B0604020202020204" pitchFamily="34" charset="0"/>
                <a:cs typeface="Arial" panose="020B0604020202020204" pitchFamily="34" charset="0"/>
              </a:rPr>
              <a:t>Κύκλωμα άλμης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Το εγχειρίδιο του κατασκευαστή παρέχει σχεδιαστικές παραμέτρους και πληροφορίες σχετικά με την απόδοση της αντλίας κυκλοφορητή.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Ό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ταν </a:t>
            </a:r>
            <a:r>
              <a:rPr lang="el-GR" sz="1600" dirty="0" err="1">
                <a:latin typeface="Arial" panose="020B0604020202020204" pitchFamily="34" charset="0"/>
                <a:cs typeface="Arial" panose="020B0604020202020204" pitchFamily="34" charset="0"/>
              </a:rPr>
              <a:t>διαστασιολογείται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 η αντλία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 πρέπει να λαμβάνονται  υπόψη απώλειες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1.5 - 1.7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φορές μεγαλύτερες για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25 % - 30 %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για αλμυρό νερό σε σχέση με το καθαρό νερό.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Καθώς και η χαρακτηριστική καμπύλη ροής είναι περίπου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10 %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κάτω από την αντίστοιχη για καθαρό νερό.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6" name="Picture 2" descr="Book as knowledge base - User guide manual concept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9449" y="3068960"/>
            <a:ext cx="1805102" cy="1700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Pfeil nach rechts 6"/>
          <p:cNvSpPr/>
          <p:nvPr/>
        </p:nvSpPr>
        <p:spPr>
          <a:xfrm>
            <a:off x="2577613" y="3825832"/>
            <a:ext cx="669159" cy="475096"/>
          </a:xfrm>
          <a:prstGeom prst="right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973884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Υδραυλική εγκατάσταση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67544" y="1412776"/>
            <a:ext cx="7787208" cy="4925143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l-GR" sz="1600" b="1" dirty="0">
                <a:latin typeface="Arial" panose="020B0604020202020204" pitchFamily="34" charset="0"/>
                <a:cs typeface="Arial" panose="020B0604020202020204" pitchFamily="34" charset="0"/>
              </a:rPr>
              <a:t>Κύκλωμα άλμης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Γιατί είναι σημαντικό η αντλία κυκλοφορίας στο κύκλωμα του αλμυρού νερού να ρυθμιστεί και να λειτουργεί με τον καλύτερο δυνατό τρόπο;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Ο ρυθμός κυκλοφορίας του αλμυρού νερού καθορίζει τη διαφορά μεταξύ της ροής της γραμμής παροχής και της επιστροφής.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Εφόσον η ικανότητα εξάτμισης του </a:t>
            </a:r>
            <a:r>
              <a:rPr lang="el-GR" sz="1600" dirty="0" err="1">
                <a:latin typeface="Arial" panose="020B0604020202020204" pitchFamily="34" charset="0"/>
                <a:cs typeface="Arial" panose="020B0604020202020204" pitchFamily="34" charset="0"/>
              </a:rPr>
              <a:t>εναλλάκτη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 θερμότητας δεν  μπορεί να αλλάξει, η ροή του αλμυρού νερού πρέπει να είναι σε θέση να λειτουργεί σε αυτή την ικανότητα.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Αν η ποσότητα είναι πολύ μικρότερη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l-GR" sz="1600" dirty="0" err="1">
                <a:latin typeface="Arial" panose="020B0604020202020204" pitchFamily="34" charset="0"/>
                <a:cs typeface="Arial" panose="020B0604020202020204" pitchFamily="34" charset="0"/>
              </a:rPr>
              <a:t>π.χ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 Η πίεση της αντλίας δεν είναι αρκετή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και αυτό οδηγεί σε δυσλειτουργία του συστήματος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355474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Υδραυλική εγκατάσταση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7787208" cy="4925143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l-GR" sz="1600" b="1" dirty="0">
                <a:latin typeface="Arial" panose="020B0604020202020204" pitchFamily="34" charset="0"/>
                <a:cs typeface="Arial" panose="020B0604020202020204" pitchFamily="34" charset="0"/>
              </a:rPr>
              <a:t>Κύκλωμα άλμης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Εάν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σε διαφορετική περίπτωση η ροή είναι πολύ μεγαλύτερη,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αυτό δεν επηρεάζει τη λειτουργία της αντλίας θερμότητας. Όμως, η κατανάλωση της ηλεκτρικής ενέργειας είναι μεγαλύτερη από την απαραίτητη.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r">
              <a:lnSpc>
                <a:spcPct val="150000"/>
              </a:lnSpc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			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Για μια ελεγχόμενη αντλία κυκλοφορίας, πρέπει                 να γίνουν οι κατάλληλες ρυθμίσεις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			.</a:t>
            </a:r>
          </a:p>
        </p:txBody>
      </p:sp>
      <p:pic>
        <p:nvPicPr>
          <p:cNvPr id="4" name="Picture 2" descr="exclamation log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3471" y="4293096"/>
            <a:ext cx="1472481" cy="1537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1169212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Υδραυλική εγκατάσταση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925143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Μια μόνιμη βαλβίδα εξαερισμού πρέπει να τοποθετηθεί στο υψηλότερο σημείο του συστήματος.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Για την προστασία του </a:t>
            </a:r>
            <a:r>
              <a:rPr lang="el-GR" sz="1600" dirty="0" err="1">
                <a:latin typeface="Arial" panose="020B0604020202020204" pitchFamily="34" charset="0"/>
                <a:cs typeface="Arial" panose="020B0604020202020204" pitchFamily="34" charset="0"/>
              </a:rPr>
              <a:t>εξατμιστή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 από ακαθαρσίες στο δίκτυο από τη φάση της κατασκευής, προτείνεται να εγκατασταθεί ένα φίλτρο  διατομών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0,5 mm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μέχρι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1 mm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πριν την είσοδο της άλμης στην αντλία θερμότητας. Το φίλτρο καθαρίζεται όπως απαιτείται κατά τον πρώτο χρόνο λειτουργίας του συστήματος.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Μετά τον χρόνο αυτό οι ακαθαρσίες θα έχουν  αφαιρεθεί από το κύκλωμα. Τότε το φίλτρο μπορεί να αφαιρεθεί ώστε να μειωθούν οι απώλειες πίεσης.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285850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Υδραυλική εγκατάσταση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5143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Το σύστημα του συλλέκτη είναι ένα κλειστό κύκλωμα στο οποίο ο όγκος αλλάζει εξαιτίας των θερμοκρασιακών μεταβολών. Αυτό μπορεί να αντισταθμιστεί  με τη χρήση ενός δοχείου διαστολής μεμβράνης σύμφωνα με το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DIN 4807.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Για την αποτροπή της υπερπλήρωσης, τοποθετείται μια βαλβίδα ασφαλείας, με απόκριση πίεσης στα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3 bar.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Η έξοδος πρέπει να οδηγεί σε ένα δοχείο συλλογής.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Η άλμη δεν πρέπει να εκκενωθεί στο δίκτυο αποχέτευσης. 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80429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Υδραυλική εγκατάσταση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5143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Πλήρωση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εξαέρωση και καθαρισμός του κυκλώματος θέρμανσης. 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Πριν την πλήρωση ή την </a:t>
            </a:r>
            <a:r>
              <a:rPr lang="el-GR" sz="1600" dirty="0" err="1">
                <a:latin typeface="Arial" panose="020B0604020202020204" pitchFamily="34" charset="0"/>
                <a:cs typeface="Arial" panose="020B0604020202020204" pitchFamily="34" charset="0"/>
              </a:rPr>
              <a:t>επαναπλήρωση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, γίνεται έλεγχος της ποιότητας του νερού θέρμανσης.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Συγκεκριμένα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παρατηρήστε τις οδηγίες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VDI 2035, sheets 1 and 2.</a:t>
            </a: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 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Δείτε την ενότητα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2.2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18235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Στόχοι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None/>
            </a:pPr>
            <a:endParaRPr lang="el-G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Στο τέλος της ενότητας θα μπορείτε να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0" indent="0">
              <a:lnSpc>
                <a:spcPct val="150000"/>
              </a:lnSpc>
              <a:buNone/>
            </a:pPr>
            <a:endParaRPr lang="el-G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buAutoNum type="arabicPeriod"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Συνδέετε και να εγκαθιστάτε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«</a:t>
            </a:r>
            <a:r>
              <a:rPr lang="el-GR" sz="1600" dirty="0" err="1">
                <a:latin typeface="Arial" panose="020B0604020202020204" pitchFamily="34" charset="0"/>
                <a:cs typeface="Arial" panose="020B0604020202020204" pitchFamily="34" charset="0"/>
              </a:rPr>
              <a:t>εναλλάκτη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 θερμότητας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αντλία θερμότητας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διανομή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"</a:t>
            </a:r>
          </a:p>
          <a:p>
            <a:pPr>
              <a:lnSpc>
                <a:spcPct val="150000"/>
              </a:lnSpc>
              <a:buAutoNum type="arabicPeriod"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Γνωρίζετε 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συνήθη λάθη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και πως να τα αποφεύγετε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5126421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Υδραυλική εγκατάσταση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5143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Πλήρωση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εξαέρωση και καθαρισμός του κυκλώματος αλμυρού νερού. 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Το διάλυμα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αποτελείται από νερό αναμιγμένο με ψυκτικό συμπλήρωμα.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Οι αρμόδιες αρχές καθορίζουν ποιο υγρό μπορεί να χρησιμοποιηθεί.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Οι κατασκευαστές των αντλιών θερμότητας συχνά απαιτούν τη χρήση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α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λμυρού νερού.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Δείτε την ενότητα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2.3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673375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Υδραυλική εγκατάσταση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5143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Πλήρωση του κυκλώματος άλμης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Προετοιμασία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Καλή ανάμιξη του αντιψυκτικού σε κατάλληλη αναλογία με το νερό πριν το γέμισμα της πηγής θερμότητας.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Έλεγχος της συγκέντρωσης ψυκτικού /νερού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 (--&gt; </a:t>
            </a:r>
            <a:r>
              <a:rPr lang="el-GR" sz="1600" dirty="0" err="1">
                <a:latin typeface="Arial" panose="020B0604020202020204" pitchFamily="34" charset="0"/>
                <a:cs typeface="Arial" panose="020B0604020202020204" pitchFamily="34" charset="0"/>
              </a:rPr>
              <a:t>Διαθλασιόμετρο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refractomete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4062771"/>
            <a:ext cx="4286250" cy="3028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921540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Υδραυλική εγκατάσταση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5143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Πλήρωση του κυκλώματος άλμης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Μετά γεμίστε το κύκλωμα με το ψυκτικό υγρό. Η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ποσότητα/ η πίεση και οι συνδέσεις υπάρχουν στο εγχειρίδιο της αντλίας θερμότητας.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Για την πλήρωση  χρησιμοποιείται αντλία πλήρωσης ( χειροκίνητη ή ηλεκτρική)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Ξεπλύνετε το σύστημα θερμότητας μέχρι το σύστημα να είναι ελεύθερο από αέρα.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202674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Υδραυλική εγκατάσταση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5143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Προαιρετικό</a:t>
            </a: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Σύνδεση πρόσθετων εξαρτημάτων </a:t>
            </a:r>
            <a:endParaRPr lang="de-DE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Μερικές φορές πρέπει να εγκατασταθούνε πρόσθετα εξαρτήματα</a:t>
            </a: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Αυτά μπορεί να είναι</a:t>
            </a: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Ένας πίνακας ελέγχου</a:t>
            </a:r>
            <a:endParaRPr lang="de-DE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Μια μονάδα ψύξης</a:t>
            </a:r>
            <a:endParaRPr lang="de-DE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...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7964" y="3212976"/>
            <a:ext cx="4896036" cy="3264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983152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Ηλεκτρική σύνδεση 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5143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Για την ηλεκτρική σύνδεση 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δείτε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την 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ενότητα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2.4</a:t>
            </a: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0744" y="2564904"/>
            <a:ext cx="5076056" cy="3384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801483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63688" y="0"/>
            <a:ext cx="6923112" cy="1124744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Αρχική θέση λειτουργίας της αντλίας θερμότητας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5143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Αρχική θέση λειτουργίας της αντλίας θερμότητας</a:t>
            </a: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Μετά την υδραυλική και την ηλεκτρική σύνδεση της μονάδας, η αντλία μπορεί να τεθεί σε λειτουργία για πρώτη φορά. </a:t>
            </a: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Πολλές αντλίες θερμότητας έχουν ξεχωριστό εγχειρίδιο για αυτό. Μόνο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ειδικά εκπαιδευμένο προσωπικό μπορεί να κάνει αυτές τα ρυθμίσεις.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526707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63688" y="0"/>
            <a:ext cx="6923112" cy="1124744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Αρχική θέση λειτουργίας της αντλίας θερμότητας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5143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Αρχική θέση λειτουργίας της αντλίας θερμότητας</a:t>
            </a: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Τυπικές ρυθμίσεις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Ώρα /Ημερομηνία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Γλώσσα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Επί πρόσθετα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υπάρχουν βασικά χαρακτηριστικά το συστήματος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Πηγή θερμότητας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γη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/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αέρας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Λειτουργία θέρμανσης και /η  ζεστού νερού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Ψύξη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ενεργή /παθητική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008068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63688" y="0"/>
            <a:ext cx="6923112" cy="1124744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Αρχική θέση λειτουργίας της αντλίας θερμότητας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5143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Αρχική θέση λειτουργίας της αντλίας θερμότητας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Τυπικές  ρυθμίσεις που πρέπει να γίνουν: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Έλεγχος θερμοκρασίας ροής κατά τη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λειτουργία θέρμανσης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Καμπύλες θερμότητας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Υστέρηση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Κεντρικές ρυθμίσεις για την αποδοτική λειτουργία του συστήματος θέρμανσης. Υπάρχουν  ποικίλες ρυθμίσεις, των οποίων οι προσαρμογές και οι συνέπειες περιγράφονται στην ενότητα 3.3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530" name="Picture 2" descr="https://upload.wikimedia.org/wikipedia/de/thumb/2/2f/Heizkurve.svg/1024px-Heizkurve.sv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1580807"/>
            <a:ext cx="3672408" cy="33209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feld 2"/>
          <p:cNvSpPr txBox="1"/>
          <p:nvPr/>
        </p:nvSpPr>
        <p:spPr>
          <a:xfrm rot="16200000">
            <a:off x="4747252" y="2954494"/>
            <a:ext cx="1479892" cy="246221"/>
          </a:xfrm>
          <a:prstGeom prst="rect">
            <a:avLst/>
          </a:prstGeom>
          <a:solidFill>
            <a:srgbClr val="DEDEDD"/>
          </a:solidFill>
        </p:spPr>
        <p:txBody>
          <a:bodyPr wrap="none" rtlCol="0">
            <a:spAutoFit/>
          </a:bodyPr>
          <a:lstStyle/>
          <a:p>
            <a:r>
              <a:rPr lang="de-DE" sz="1000" dirty="0">
                <a:latin typeface="Bahnschrift" panose="020B0502040204020203" pitchFamily="34" charset="0"/>
              </a:rPr>
              <a:t>Flow </a:t>
            </a:r>
            <a:r>
              <a:rPr lang="de-DE" sz="1000" dirty="0" err="1">
                <a:latin typeface="Bahnschrift" panose="020B0502040204020203" pitchFamily="34" charset="0"/>
              </a:rPr>
              <a:t>temperature</a:t>
            </a:r>
            <a:r>
              <a:rPr lang="de-DE" sz="1000" dirty="0">
                <a:latin typeface="Bahnschrift" panose="020B0502040204020203" pitchFamily="34" charset="0"/>
              </a:rPr>
              <a:t> in °C</a:t>
            </a:r>
          </a:p>
        </p:txBody>
      </p:sp>
      <p:sp>
        <p:nvSpPr>
          <p:cNvPr id="4" name="Textfeld 3"/>
          <p:cNvSpPr txBox="1"/>
          <p:nvPr/>
        </p:nvSpPr>
        <p:spPr>
          <a:xfrm>
            <a:off x="6084168" y="4702211"/>
            <a:ext cx="1632178" cy="24622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de-DE" sz="1000" dirty="0">
                <a:latin typeface="Bahnschrift" panose="020B0502040204020203" pitchFamily="34" charset="0"/>
              </a:rPr>
              <a:t>Outside </a:t>
            </a:r>
            <a:r>
              <a:rPr lang="de-DE" sz="1000" dirty="0" err="1">
                <a:latin typeface="Bahnschrift" panose="020B0502040204020203" pitchFamily="34" charset="0"/>
              </a:rPr>
              <a:t>temperature</a:t>
            </a:r>
            <a:r>
              <a:rPr lang="de-DE" sz="1000" dirty="0">
                <a:latin typeface="Bahnschrift" panose="020B0502040204020203" pitchFamily="34" charset="0"/>
              </a:rPr>
              <a:t> in °C</a:t>
            </a:r>
          </a:p>
        </p:txBody>
      </p:sp>
      <p:sp>
        <p:nvSpPr>
          <p:cNvPr id="6" name="Textfeld 5"/>
          <p:cNvSpPr txBox="1"/>
          <p:nvPr/>
        </p:nvSpPr>
        <p:spPr>
          <a:xfrm>
            <a:off x="5737638" y="4527360"/>
            <a:ext cx="1296144" cy="21120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de-DE" sz="900" dirty="0">
                <a:solidFill>
                  <a:srgbClr val="DA251D"/>
                </a:solidFill>
                <a:latin typeface="Bahnschrift" panose="020B0502040204020203" pitchFamily="34" charset="0"/>
              </a:rPr>
              <a:t>Parallel </a:t>
            </a:r>
            <a:r>
              <a:rPr lang="de-DE" sz="900" dirty="0" err="1">
                <a:solidFill>
                  <a:srgbClr val="DA251D"/>
                </a:solidFill>
                <a:latin typeface="Bahnschrift" panose="020B0502040204020203" pitchFamily="34" charset="0"/>
              </a:rPr>
              <a:t>shift</a:t>
            </a:r>
            <a:endParaRPr lang="de-DE" sz="900" dirty="0">
              <a:solidFill>
                <a:srgbClr val="DA251D"/>
              </a:solidFill>
              <a:latin typeface="Bahnschrift" panose="020B0502040204020203" pitchFamily="34" charset="0"/>
            </a:endParaRPr>
          </a:p>
        </p:txBody>
      </p:sp>
      <p:sp>
        <p:nvSpPr>
          <p:cNvPr id="8" name="Textfeld 7"/>
          <p:cNvSpPr txBox="1"/>
          <p:nvPr/>
        </p:nvSpPr>
        <p:spPr>
          <a:xfrm>
            <a:off x="7646534" y="1701996"/>
            <a:ext cx="738068" cy="21120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de-DE" sz="900" dirty="0" err="1">
                <a:solidFill>
                  <a:srgbClr val="25136D"/>
                </a:solidFill>
                <a:latin typeface="Bahnschrift" panose="020B0502040204020203" pitchFamily="34" charset="0"/>
              </a:rPr>
              <a:t>Steepness</a:t>
            </a:r>
            <a:endParaRPr lang="de-DE" sz="900" dirty="0">
              <a:solidFill>
                <a:srgbClr val="25136D"/>
              </a:solidFill>
              <a:latin typeface="Bahnschrif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538451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47664" y="0"/>
            <a:ext cx="7139136" cy="1124744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Αρχική θέση λειτουργίας της αντλίας θερμότητας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feld 3"/>
          <p:cNvSpPr txBox="1"/>
          <p:nvPr/>
        </p:nvSpPr>
        <p:spPr>
          <a:xfrm>
            <a:off x="467544" y="1772816"/>
            <a:ext cx="5472608" cy="12066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Αρχική θέση λειτουργίας της αντλίας θερμότητας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Οδηγίες στον πελάτη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Σύνολο των εγγράφων της εγκατάστασης</a:t>
            </a:r>
            <a:endParaRPr lang="de-DE" sz="1600" dirty="0"/>
          </a:p>
        </p:txBody>
      </p:sp>
      <p:pic>
        <p:nvPicPr>
          <p:cNvPr id="27650" name="Picture 2" descr="Happy satisfied black client shaking hands thanking manager for good financial deal, african american businessman handshaking partner after successful business negotiations, hiring, buying service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3212976"/>
            <a:ext cx="4286250" cy="304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620524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Απενεργοποίηση του στοιχείου θερμότητας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396751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l-GR" sz="1600" b="1" dirty="0">
                <a:latin typeface="Arial" panose="020B0604020202020204" pitchFamily="34" charset="0"/>
                <a:cs typeface="Arial" panose="020B0604020202020204" pitchFamily="34" charset="0"/>
              </a:rPr>
              <a:t>Απενεργοποίηση του στοιχείου θερμότητας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				- </a:t>
            </a:r>
          </a:p>
        </p:txBody>
      </p:sp>
      <p:sp>
        <p:nvSpPr>
          <p:cNvPr id="4" name="Textfeld 3"/>
          <p:cNvSpPr txBox="1"/>
          <p:nvPr/>
        </p:nvSpPr>
        <p:spPr>
          <a:xfrm>
            <a:off x="323528" y="3472408"/>
            <a:ext cx="547260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Αυτό γίνεται για τη ρύθμιση της αντλίας θερμότητας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 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Δείτε 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την ενότητα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1.3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dirty="0"/>
          </a:p>
        </p:txBody>
      </p:sp>
      <p:pic>
        <p:nvPicPr>
          <p:cNvPr id="13314" name="Picture 2" descr="Deactivated Rubber Stamp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460798"/>
            <a:ext cx="428625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Picture 4" descr="Cold weather thermometer icon vector illustration on white background. Flat web design element for website, app or infographics materials.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0631" y="3267075"/>
            <a:ext cx="2966169" cy="309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38378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Εισαγωγή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Η σωστή εγκατάσταση μιας αντλίας θερμότητας είναι πολύ σημαντική για την εγγυημένα ελεγχόμενη μετέπειτα λειτουργία.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Πριν την εγκατάσταση: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Διαβάστε προσεχτικά τις οδηγίες εγκατάστασης του κατασκευαστή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Βεβαιωθείτε ότι διαθέτετε όλα τα απαραίτητα εργαλεία και εξαρτήματα.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Βεβαιωθείτε  ότι λαμβάνονται όλα τα απαραίτητα μέτρα ασφαλείας.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196530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Περισσότερες πληροφορίες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5143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BWP Guide - Hydraulic Diagram /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Leitfaden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BWP –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Hydraulikschema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https://www.waermepumpe.de/fileadmin/user_upload/waermepumpe/07_Publikationen/BWP_LF_HYD_2019_DRUCK_final.pdf</a:t>
            </a: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510850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Συμπεράσματα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Τώρα μπορείτε να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l-G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buAutoNum type="arabicPeriod"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Συνδέετε και να εγκαθιστάτε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«</a:t>
            </a:r>
            <a:r>
              <a:rPr lang="el-GR" sz="1600" dirty="0" err="1">
                <a:latin typeface="Arial" panose="020B0604020202020204" pitchFamily="34" charset="0"/>
                <a:cs typeface="Arial" panose="020B0604020202020204" pitchFamily="34" charset="0"/>
              </a:rPr>
              <a:t>εναλλάκτη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 θερμότητας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αντλία θερμότητας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διανομή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"</a:t>
            </a:r>
          </a:p>
          <a:p>
            <a:pPr>
              <a:lnSpc>
                <a:spcPct val="150000"/>
              </a:lnSpc>
              <a:buAutoNum type="arabicPeriod"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Γνωρίζετε 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συνηθισμένα λάθη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και πως να τα αποφεύγετε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923976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Τέλος της ενότητας</a:t>
            </a: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2.1 </a:t>
            </a: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Εγκατάσταση της αντλίας θερμότητας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2207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Εισαγωγή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108720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Κάθε 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κατασκευαστής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παρέχει τις δικές 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του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οδηγίες εγκατάστασης για κάθε συγκεκριμένη αντλία 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θερμότητας.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Vector illustration safety sign REFER INSTRUCTION MANUAL AND BOOKLET. Refer to instruction manual/bookle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3256" y="2852936"/>
            <a:ext cx="4286250" cy="4476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ontent Placeholder 2"/>
          <p:cNvSpPr txBox="1">
            <a:spLocks/>
          </p:cNvSpPr>
          <p:nvPr/>
        </p:nvSpPr>
        <p:spPr>
          <a:xfrm>
            <a:off x="436145" y="2630018"/>
            <a:ext cx="4783927" cy="110872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Παραδείγματα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(Vaillant heat pump) :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https://www.vaillant.co.uk/downloads/flexotherm/flexotherm-5-11kw-230v-installation-manual-919861.pdf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Προσεκτική ανάγνωση πριν προχωρήσετε παρακάτω.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71833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Απαιτήσεις για τον τόπο εγκατάστασης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108720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Απαιτήσεις για τον τόπο εγκατάστασης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ξηρό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Ανθεκτικό στον πάγο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Ομοιόμορφος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Επιτρεπόμενη θερμοκρασία περιβάλλοντος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: 7 … 25 ℃</a:t>
            </a:r>
          </a:p>
          <a:p>
            <a:pPr>
              <a:lnSpc>
                <a:spcPct val="150000"/>
              </a:lnSpc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Επιτρεπόμενα επίπεδα υγρασίας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: 40 … 75 %</a:t>
            </a:r>
          </a:p>
        </p:txBody>
      </p:sp>
    </p:spTree>
    <p:extLst>
      <p:ext uri="{BB962C8B-B14F-4D97-AF65-F5344CB8AC3E}">
        <p14:creationId xmlns:p14="http://schemas.microsoft.com/office/powerpoint/2010/main" val="3277131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Μεταφορά της αντλίας θερμότητας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2776"/>
            <a:ext cx="8363272" cy="1108720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Οι αντλίες θερμότητας έχουν ένα μη αμελητέο βάρος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Αναλόγως της ισχύος της 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αντλίας,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μπορεί να ζυγίζει μέχρι και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200 kg –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συμπεριλαμβανομένου συστημάτων 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για μονοκατοικίες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Κάποιοι κατασκευαστές προσφέρουν τις αντλίες σε 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τμήματα,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οι οποίες </a:t>
            </a:r>
            <a:r>
              <a:rPr lang="el-GR" sz="1600" dirty="0" err="1">
                <a:latin typeface="Arial" panose="020B0604020202020204" pitchFamily="34" charset="0"/>
                <a:cs typeface="Arial" panose="020B0604020202020204" pitchFamily="34" charset="0"/>
              </a:rPr>
              <a:t>συναρμολογούνται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 στο τόπο εγκατάστασης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Επίσης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το κεντρικό τμήμα ζυγίζει περίπου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~100kg.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l-GR" sz="1600" dirty="0" err="1">
                <a:latin typeface="Arial" panose="020B0604020202020204" pitchFamily="34" charset="0"/>
                <a:cs typeface="Arial" panose="020B0604020202020204" pitchFamily="34" charset="0"/>
              </a:rPr>
              <a:t>Γι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΄ αυτό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απαιτείται 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προσεκτική μεταφορά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και από 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κατάλληλο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προσωπικό. Επίσης πρέπει να δοθεί προσοχή στις διαδρομές μεταφοράς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προς και μέσα στο κτίριο.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09720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Ελάχιστες αποστάσεις</a:t>
            </a: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1412776"/>
            <a:ext cx="5980176" cy="5126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5353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Χώρος τοποθέτησης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108720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Υπάρχει αρκετός διαθέσιμος χώρος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Για την αντλία θερμότητας</a:t>
            </a:r>
          </a:p>
          <a:p>
            <a:pPr>
              <a:lnSpc>
                <a:spcPct val="150000"/>
              </a:lnSpc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Για την εγκατάσταση και τις συνδέσεις</a:t>
            </a:r>
          </a:p>
          <a:p>
            <a:pPr>
              <a:lnSpc>
                <a:spcPct val="150000"/>
              </a:lnSpc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Για πιθανή προσωρινή αποθήκευση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Είναι η πρόσβαση στον τόπο εγκατάστασης αρκετά μεγάλη για τη μεταφορά της αντλίας θερμότητας στο χώρο;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26741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Υδραυλική εγκατάσταση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5143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Εγκατάσταση των σωληνώσεων σύμφωνα με τη </a:t>
            </a:r>
            <a:r>
              <a:rPr lang="el-GR" sz="1600" dirty="0" err="1">
                <a:latin typeface="Arial" panose="020B0604020202020204" pitchFamily="34" charset="0"/>
                <a:cs typeface="Arial" panose="020B0604020202020204" pitchFamily="34" charset="0"/>
              </a:rPr>
              <a:t>διαστασιολόγηση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 και τις συνδέσεις των  σχεδίων.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l-GR" sz="1600" b="1" dirty="0">
                <a:latin typeface="Arial" panose="020B0604020202020204" pitchFamily="34" charset="0"/>
                <a:cs typeface="Arial" panose="020B0604020202020204" pitchFamily="34" charset="0"/>
              </a:rPr>
              <a:t>Συνδέοντας την αντλία θερμότητας στο σύστημα θέρμανσης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Εγκατάσταση βαλβίδας ασφάλειας με πιεσόμετρο.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Εγκατάσταση διαχωριστή αερίων/σκόνης στη γραμμή επιστροφής του κυκλώματος θέρμανσης.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Σύνδεση της γραμμής θερμότητας στην αντλία θερμότητας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Connect the heating flow to the heating flow connection of the heat pump.</a:t>
            </a:r>
          </a:p>
          <a:p>
            <a:pPr>
              <a:lnSpc>
                <a:spcPct val="150000"/>
              </a:lnSpc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Σύνδεση της γραμμής επιστροφής θερμότητας στην αντλία θερμότητας </a:t>
            </a:r>
          </a:p>
          <a:p>
            <a:pPr>
              <a:lnSpc>
                <a:spcPct val="150000"/>
              </a:lnSpc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Μόνωση όλων των σωληνώσεων του δικτύου θέρμανσης, όπως και όλων των συνδέσεων στην αντλία θερμότητας.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0698241"/>
      </p:ext>
    </p:extLst>
  </p:cSld>
  <p:clrMapOvr>
    <a:masterClrMapping/>
  </p:clrMapOvr>
</p:sld>
</file>

<file path=ppt/theme/theme1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189</TotalTime>
  <Words>1672</Words>
  <Application>Microsoft Office PowerPoint</Application>
  <PresentationFormat>On-screen Show (4:3)</PresentationFormat>
  <Paragraphs>263</Paragraphs>
  <Slides>32</Slides>
  <Notes>30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7" baseType="lpstr">
      <vt:lpstr>Arial</vt:lpstr>
      <vt:lpstr>Bahnschrift</vt:lpstr>
      <vt:lpstr>Calibri</vt:lpstr>
      <vt:lpstr>Wingdings</vt:lpstr>
      <vt:lpstr>2_Office Theme</vt:lpstr>
      <vt:lpstr>2.1 Εγκατάσταση των αντλιών θερμότητας</vt:lpstr>
      <vt:lpstr>Στόχοι</vt:lpstr>
      <vt:lpstr>Εισαγωγή</vt:lpstr>
      <vt:lpstr>Εισαγωγή</vt:lpstr>
      <vt:lpstr>Απαιτήσεις για τον τόπο εγκατάστασης</vt:lpstr>
      <vt:lpstr>Μεταφορά της αντλίας θερμότητας</vt:lpstr>
      <vt:lpstr>Ελάχιστες αποστάσεις</vt:lpstr>
      <vt:lpstr>Χώρος τοποθέτησης</vt:lpstr>
      <vt:lpstr>Υδραυλική εγκατάσταση</vt:lpstr>
      <vt:lpstr>Υδραυλική εγκατάσταση</vt:lpstr>
      <vt:lpstr>Υδραυλική εγκατάσταση</vt:lpstr>
      <vt:lpstr>Υδραυλική εγκατάσταση</vt:lpstr>
      <vt:lpstr>Υδραυλική εγκατάσταση</vt:lpstr>
      <vt:lpstr>Υδραυλική εγκατάσταση</vt:lpstr>
      <vt:lpstr>Υδραυλική εγκατάσταση</vt:lpstr>
      <vt:lpstr>Υδραυλική εγκατάσταση</vt:lpstr>
      <vt:lpstr>Υδραυλική εγκατάσταση</vt:lpstr>
      <vt:lpstr>Υδραυλική εγκατάσταση</vt:lpstr>
      <vt:lpstr>Υδραυλική εγκατάσταση</vt:lpstr>
      <vt:lpstr>Υδραυλική εγκατάσταση</vt:lpstr>
      <vt:lpstr>Υδραυλική εγκατάσταση</vt:lpstr>
      <vt:lpstr>Υδραυλική εγκατάσταση</vt:lpstr>
      <vt:lpstr>Υδραυλική εγκατάσταση</vt:lpstr>
      <vt:lpstr>Ηλεκτρική σύνδεση </vt:lpstr>
      <vt:lpstr>Αρχική θέση λειτουργίας της αντλίας θερμότητας</vt:lpstr>
      <vt:lpstr>Αρχική θέση λειτουργίας της αντλίας θερμότητας</vt:lpstr>
      <vt:lpstr>Αρχική θέση λειτουργίας της αντλίας θερμότητας</vt:lpstr>
      <vt:lpstr>Αρχική θέση λειτουργίας της αντλίας θερμότητας</vt:lpstr>
      <vt:lpstr>Απενεργοποίηση του στοιχείου θερμότητας</vt:lpstr>
      <vt:lpstr>Περισσότερες πληροφορίες</vt:lpstr>
      <vt:lpstr>Συμπεράσματα</vt:lpstr>
      <vt:lpstr>Τέλος της ενότητας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ptsimpoukli</dc:creator>
  <cp:lastModifiedBy>fdm</cp:lastModifiedBy>
  <cp:revision>95</cp:revision>
  <dcterms:created xsi:type="dcterms:W3CDTF">2017-12-11T10:59:29Z</dcterms:created>
  <dcterms:modified xsi:type="dcterms:W3CDTF">2019-12-15T19:34:48Z</dcterms:modified>
</cp:coreProperties>
</file>