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Slides/notesSlide85.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54.xml" ContentType="application/vnd.openxmlformats-officedocument.presentationml.notesSlide+xml"/>
  <Override PartName="/ppt/notesSlides/notesSlide2.xml" ContentType="application/vnd.openxmlformats-officedocument.presentationml.notesSlide+xml"/>
  <Override PartName="/ppt/notesSlides/notesSlide157.xml" ContentType="application/vnd.openxmlformats-officedocument.presentationml.notesSlide+xml"/>
  <Override PartName="/ppt/notesSlides/notesSlide37.xml" ContentType="application/vnd.openxmlformats-officedocument.presentationml.notesSlide+xml"/>
  <Override PartName="/ppt/notesSlides/notesSlide91.xml" ContentType="application/vnd.openxmlformats-officedocument.presentationml.notesSlide+xml"/>
  <Override PartName="/ppt/notesSlides/notesSlide24.xml" ContentType="application/vnd.openxmlformats-officedocument.presentationml.notesSlide+xml"/>
  <Override PartName="/ppt/notesSlides/notesSlide55.xml" ContentType="application/vnd.openxmlformats-officedocument.presentationml.notesSlide+xml"/>
  <Override PartName="/ppt/notesSlides/notesSlide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94.xml" ContentType="application/vnd.openxmlformats-officedocument.presentationml.notesSlide+xml"/>
  <Override PartName="/ppt/notesSlides/notesSlide27.xml" ContentType="application/vnd.openxmlformats-officedocument.presentationml.notesSlide+xml"/>
  <Override PartName="/ppt/notesSlides/notesSlide52.xml" ContentType="application/vnd.openxmlformats-officedocument.presentationml.notesSlide+xml"/>
  <Override PartName="/ppt/notesSlides/notesSlide56.xml" ContentType="application/vnd.openxmlformats-officedocument.presentationml.notesSlide+xml"/>
  <Override PartName="/ppt/notesSlides/notesSlide60.xml" ContentType="application/vnd.openxmlformats-officedocument.presentationml.notesSlide+xml"/>
  <Override PartName="/ppt/notesSlides/notesSlide62.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84.xml" ContentType="application/vnd.openxmlformats-officedocument.presentationml.notesSlide+xml"/>
  <Override PartName="/ppt/notesSlides/notesSlide162.xml" ContentType="application/vnd.openxmlformats-officedocument.presentationml.notesSlide+xml"/>
  <Override PartName="/ppt/notesSlides/notesSlide99.xml" ContentType="application/vnd.openxmlformats-officedocument.presentationml.notesSlide+xml"/>
  <Override PartName="/ppt/notesSlides/notesSlide159.xml" ContentType="application/vnd.openxmlformats-officedocument.presentationml.notesSlide+xml"/>
  <Override PartName="/ppt/notesSlides/notesSlide102.xml" ContentType="application/vnd.openxmlformats-officedocument.presentationml.notesSlide+xml"/>
  <Override PartName="/ppt/notesSlides/notesSlide155.xml" ContentType="application/vnd.openxmlformats-officedocument.presentationml.notesSlide+xml"/>
  <Override PartName="/ppt/notesSlides/_rels/notesSlide94.xml.rels" ContentType="application/vnd.openxmlformats-package.relationships+xml"/>
  <Override PartName="/ppt/notesSlides/_rels/notesSlide27.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85.xml.rels" ContentType="application/vnd.openxmlformats-package.relationships+xml"/>
  <Override PartName="/ppt/notesSlides/_rels/notesSlide18.xml.rels" ContentType="application/vnd.openxmlformats-package.relationships+xml"/>
  <Override PartName="/ppt/notesSlides/_rels/notesSlide10.xml.rels" ContentType="application/vnd.openxmlformats-package.relationships+xml"/>
  <Override PartName="/ppt/notesSlides/_rels/notesSlide37.xml.rels" ContentType="application/vnd.openxmlformats-package.relationships+xml"/>
  <Override PartName="/ppt/notesSlides/_rels/notesSlide166.xml.rels" ContentType="application/vnd.openxmlformats-package.relationships+xml"/>
  <Override PartName="/ppt/notesSlides/_rels/notesSlide91.xml.rels" ContentType="application/vnd.openxmlformats-package.relationships+xml"/>
  <Override PartName="/ppt/notesSlides/_rels/notesSlide24.xml.rels" ContentType="application/vnd.openxmlformats-package.relationships+xml"/>
  <Override PartName="/ppt/notesSlides/_rels/notesSlide167.xml.rels" ContentType="application/vnd.openxmlformats-package.relationships+xml"/>
  <Override PartName="/ppt/notesSlides/_rels/notesSlide25.xml.rels" ContentType="application/vnd.openxmlformats-package.relationships+xml"/>
  <Override PartName="/ppt/notesSlides/_rels/notesSlide168.xml.rels" ContentType="application/vnd.openxmlformats-package.relationships+xml"/>
  <Override PartName="/ppt/notesSlides/_rels/notesSlide26.xml.rels" ContentType="application/vnd.openxmlformats-package.relationships+xml"/>
  <Override PartName="/ppt/notesSlides/_rels/notesSlide52.xml.rels" ContentType="application/vnd.openxmlformats-package.relationships+xml"/>
  <Override PartName="/ppt/notesSlides/_rels/notesSlide54.xml.rels" ContentType="application/vnd.openxmlformats-package.relationships+xml"/>
  <Override PartName="/ppt/notesSlides/_rels/notesSlide55.xml.rels" ContentType="application/vnd.openxmlformats-package.relationships+xml"/>
  <Override PartName="/ppt/notesSlides/_rels/notesSlide56.xml.rels" ContentType="application/vnd.openxmlformats-package.relationships+xml"/>
  <Override PartName="/ppt/notesSlides/_rels/notesSlide60.xml.rels" ContentType="application/vnd.openxmlformats-package.relationships+xml"/>
  <Override PartName="/ppt/notesSlides/_rels/notesSlide62.xml.rels" ContentType="application/vnd.openxmlformats-package.relationships+xml"/>
  <Override PartName="/ppt/notesSlides/_rels/notesSlide70.xml.rels" ContentType="application/vnd.openxmlformats-package.relationships+xml"/>
  <Override PartName="/ppt/notesSlides/_rels/notesSlide71.xml.rels" ContentType="application/vnd.openxmlformats-package.relationships+xml"/>
  <Override PartName="/ppt/notesSlides/_rels/notesSlide72.xml.rels" ContentType="application/vnd.openxmlformats-package.relationships+xml"/>
  <Override PartName="/ppt/notesSlides/_rels/notesSlide73.xml.rels" ContentType="application/vnd.openxmlformats-package.relationships+xml"/>
  <Override PartName="/ppt/notesSlides/_rels/notesSlide74.xml.rels" ContentType="application/vnd.openxmlformats-package.relationships+xml"/>
  <Override PartName="/ppt/notesSlides/_rels/notesSlide160.xml.rels" ContentType="application/vnd.openxmlformats-package.relationships+xml"/>
  <Override PartName="/ppt/notesSlides/_rels/notesSlide75.xml.rels" ContentType="application/vnd.openxmlformats-package.relationships+xml"/>
  <Override PartName="/ppt/notesSlides/_rels/notesSlide159.xml.rels" ContentType="application/vnd.openxmlformats-package.relationships+xml"/>
  <Override PartName="/ppt/notesSlides/_rels/notesSlide102.xml.rels" ContentType="application/vnd.openxmlformats-package.relationships+xml"/>
  <Override PartName="/ppt/notesSlides/_rels/notesSlide84.xml.rels" ContentType="application/vnd.openxmlformats-package.relationships+xml"/>
  <Override PartName="/ppt/notesSlides/_rels/notesSlide99.xml.rels" ContentType="application/vnd.openxmlformats-package.relationships+xml"/>
  <Override PartName="/ppt/notesSlides/_rels/notesSlide155.xml.rels" ContentType="application/vnd.openxmlformats-package.relationships+xml"/>
  <Override PartName="/ppt/notesSlides/_rels/notesSlide156.xml.rels" ContentType="application/vnd.openxmlformats-package.relationships+xml"/>
  <Override PartName="/ppt/notesSlides/_rels/notesSlide157.xml.rels" ContentType="application/vnd.openxmlformats-package.relationships+xml"/>
  <Override PartName="/ppt/notesSlides/_rels/notesSlide158.xml.rels" ContentType="application/vnd.openxmlformats-package.relationships+xml"/>
  <Override PartName="/ppt/notesSlides/_rels/notesSlide161.xml.rels" ContentType="application/vnd.openxmlformats-package.relationships+xml"/>
  <Override PartName="/ppt/notesSlides/_rels/notesSlide162.xml.rels" ContentType="application/vnd.openxmlformats-package.relationships+xml"/>
  <Override PartName="/ppt/notesSlides/_rels/notesSlide163.xml.rels" ContentType="application/vnd.openxmlformats-package.relationships+xml"/>
  <Override PartName="/ppt/notesSlides/_rels/notesSlide164.xml.rels" ContentType="application/vnd.openxmlformats-package.relationships+xml"/>
  <Override PartName="/ppt/notesSlides/_rels/notesSlide165.xml.rels" ContentType="application/vnd.openxmlformats-package.relationships+xml"/>
  <Override PartName="/ppt/notesSlides/notesSlide156.xml" ContentType="application/vnd.openxmlformats-officedocument.presentationml.notesSlide+xml"/>
  <Override PartName="/ppt/notesSlides/notesSlide158.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140.jpeg" ContentType="image/jpeg"/>
  <Override PartName="/ppt/media/image51.jpeg" ContentType="image/jpeg"/>
  <Override PartName="/ppt/media/image75.png" ContentType="image/png"/>
  <Override PartName="/ppt/media/image9.png" ContentType="image/png"/>
  <Override PartName="/ppt/media/image117.jpeg" ContentType="image/jpeg"/>
  <Override PartName="/ppt/media/image28.jpeg" ContentType="image/jpeg"/>
  <Override PartName="/ppt/media/image1.png" ContentType="image/png"/>
  <Override PartName="/ppt/media/image145.jpeg" ContentType="image/jpeg"/>
  <Override PartName="/ppt/media/image2.png" ContentType="image/png"/>
  <Override PartName="/ppt/media/image56.jpeg" ContentType="image/jpeg"/>
  <Override PartName="/ppt/media/image3.png" ContentType="image/png"/>
  <Override PartName="/ppt/media/image147.jpeg" ContentType="image/jpeg"/>
  <Override PartName="/ppt/media/image6.jpeg" ContentType="image/jpeg"/>
  <Override PartName="/ppt/media/image58.jpeg" ContentType="image/jpeg"/>
  <Override PartName="/ppt/media/image45.jpeg" ContentType="image/jpeg"/>
  <Override PartName="/ppt/media/image4.png" ContentType="image/png"/>
  <Override PartName="/ppt/media/image5.png" ContentType="image/png"/>
  <Override PartName="/ppt/media/image151.jpeg" ContentType="image/jpeg"/>
  <Override PartName="/ppt/media/image62.jpeg" ContentType="image/jpeg"/>
  <Override PartName="/ppt/media/image7.png" ContentType="image/png"/>
  <Override PartName="/ppt/media/image74.png" ContentType="image/png"/>
  <Override PartName="/ppt/media/image8.png" ContentType="image/png"/>
  <Override PartName="/ppt/media/image118.jpeg" ContentType="image/jpeg"/>
  <Override PartName="/ppt/media/image29.jpeg" ContentType="image/jpeg"/>
  <Override PartName="/ppt/media/image10.png" ContentType="image/png"/>
  <Override PartName="/ppt/media/image100.jpeg" ContentType="image/jpeg"/>
  <Override PartName="/ppt/media/image11.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35.jpeg" ContentType="image/jpeg"/>
  <Override PartName="/ppt/media/image16.jpeg" ContentType="image/jpeg"/>
  <Override PartName="/ppt/media/image17.png" ContentType="image/png"/>
  <Override PartName="/ppt/media/image141.jpeg" ContentType="image/jpeg"/>
  <Override PartName="/ppt/media/image52.jpeg" ContentType="image/jpeg"/>
  <Override PartName="/ppt/media/image18.png" ContentType="image/png"/>
  <Override PartName="/ppt/media/image80.jpeg" ContentType="image/jpeg"/>
  <Override PartName="/ppt/media/image19.png" ContentType="image/png"/>
  <Override PartName="/ppt/media/image40.jpeg" ContentType="image/jpeg"/>
  <Override PartName="/ppt/media/image20.png" ContentType="image/png"/>
  <Override PartName="/ppt/media/image21.jpeg" ContentType="image/jpeg"/>
  <Override PartName="/ppt/media/image22.png" ContentType="image/png"/>
  <Override PartName="/ppt/media/image136.jpeg" ContentType="image/jpeg"/>
  <Override PartName="/ppt/media/image47.jpeg" ContentType="image/jpeg"/>
  <Override PartName="/ppt/media/image23.png" ContentType="image/png"/>
  <Override PartName="/ppt/media/image24.png" ContentType="image/png"/>
  <Override PartName="/ppt/media/image25.png" ContentType="image/png"/>
  <Override PartName="/ppt/media/image36.jpeg" ContentType="image/jpeg"/>
  <Override PartName="/ppt/media/image115.jpeg" ContentType="image/jpeg"/>
  <Override PartName="/ppt/media/image26.jpeg" ContentType="image/jpeg"/>
  <Override PartName="/ppt/media/image27.png" ContentType="image/pn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7.jpeg" ContentType="image/jpeg"/>
  <Override PartName="/ppt/media/image127.jpeg" ContentType="image/jpeg"/>
  <Override PartName="/ppt/media/image38.jpeg" ContentType="image/jpeg"/>
  <Override PartName="/ppt/media/image128.jpeg" ContentType="image/jpeg"/>
  <Override PartName="/ppt/media/image39.jpeg" ContentType="image/jpeg"/>
  <Override PartName="/ppt/media/image55.png" ContentType="image/png"/>
  <Override PartName="/ppt/media/image130.jpeg" ContentType="image/jpeg"/>
  <Override PartName="/ppt/media/image41.jpeg" ContentType="image/jpeg"/>
  <Override PartName="/ppt/media/image159.png" ContentType="image/png"/>
  <Override PartName="/ppt/media/image131.jpeg" ContentType="image/jpeg"/>
  <Override PartName="/ppt/media/image42.jpeg" ContentType="image/jpeg"/>
  <Override PartName="/ppt/media/image132.jpeg" ContentType="image/jpeg"/>
  <Override PartName="/ppt/media/image43.jpeg" ContentType="image/jpeg"/>
  <Override PartName="/ppt/media/image179.png" ContentType="image/png"/>
  <Override PartName="/ppt/media/image44.jpeg" ContentType="image/jpeg"/>
  <Override PartName="/ppt/media/image46.png" ContentType="image/png"/>
  <Override PartName="/ppt/media/image137.jpeg" ContentType="image/jpeg"/>
  <Override PartName="/ppt/media/image48.jpeg" ContentType="image/jpeg"/>
  <Override PartName="/ppt/media/image138.jpeg" ContentType="image/jpeg"/>
  <Override PartName="/ppt/media/image49.jpeg" ContentType="image/jpeg"/>
  <Override PartName="/ppt/media/image50.jpeg" ContentType="image/jpeg"/>
  <Override PartName="/ppt/media/image142.jpeg" ContentType="image/jpeg"/>
  <Override PartName="/ppt/media/image53.jpeg" ContentType="image/jpeg"/>
  <Override PartName="/ppt/media/image143.jpeg" ContentType="image/jpeg"/>
  <Override PartName="/ppt/media/image54.jpeg" ContentType="image/jpeg"/>
  <Override PartName="/ppt/media/image146.jpeg" ContentType="image/jpeg"/>
  <Override PartName="/ppt/media/image57.jpeg" ContentType="image/jpeg"/>
  <Override PartName="/ppt/media/image148.jpeg" ContentType="image/jpeg"/>
  <Override PartName="/ppt/media/image59.jpeg" ContentType="image/jpeg"/>
  <Override PartName="/ppt/media/image60.jpeg" ContentType="image/jpeg"/>
  <Override PartName="/ppt/media/image61.png" ContentType="image/png"/>
  <Override PartName="/ppt/media/image152.jpeg" ContentType="image/jpeg"/>
  <Override PartName="/ppt/media/image63.jpeg" ContentType="image/jpeg"/>
  <Override PartName="/ppt/media/image153.jpeg" ContentType="image/jpeg"/>
  <Override PartName="/ppt/media/image64.jpeg" ContentType="image/jpeg"/>
  <Override PartName="/ppt/media/image154.jpeg" ContentType="image/jpeg"/>
  <Override PartName="/ppt/media/image65.jpeg" ContentType="image/jpeg"/>
  <Override PartName="/ppt/media/image155.jpeg" ContentType="image/jpeg"/>
  <Override PartName="/ppt/media/image66.jpeg" ContentType="image/jpeg"/>
  <Override PartName="/ppt/media/image67.jpeg" ContentType="image/jpeg"/>
  <Override PartName="/ppt/media/image68.jpeg" ContentType="image/jpeg"/>
  <Override PartName="/ppt/media/image158.jpeg" ContentType="image/jpeg"/>
  <Override PartName="/ppt/media/image69.jpeg" ContentType="image/jpeg"/>
  <Override PartName="/ppt/media/image70.jpeg" ContentType="image/jpeg"/>
  <Override PartName="/ppt/media/image160.jpeg" ContentType="image/jpeg"/>
  <Override PartName="/ppt/media/image71.jpeg" ContentType="image/jpeg"/>
  <Override PartName="/ppt/media/image161.jpeg" ContentType="image/jpeg"/>
  <Override PartName="/ppt/media/image72.jpeg" ContentType="image/jpeg"/>
  <Override PartName="/ppt/media/image162.jpeg" ContentType="image/jpeg"/>
  <Override PartName="/ppt/media/image73.jpeg" ContentType="image/jpeg"/>
  <Override PartName="/ppt/media/image76.jpeg" ContentType="image/jpeg"/>
  <Override PartName="/ppt/media/image77.jpeg" ContentType="image/jpeg"/>
  <Override PartName="/ppt/media/image78.jpeg" ContentType="image/jpeg"/>
  <Override PartName="/ppt/media/image168.jpeg" ContentType="image/jpeg"/>
  <Override PartName="/ppt/media/image79.jpeg" ContentType="image/jpeg"/>
  <Override PartName="/ppt/media/image170.jpeg" ContentType="image/jpeg"/>
  <Override PartName="/ppt/media/image81.jpeg" ContentType="image/jpeg"/>
  <Override PartName="/ppt/media/image171.jpeg" ContentType="image/jpeg"/>
  <Override PartName="/ppt/media/image82.jpeg" ContentType="image/jpeg"/>
  <Override PartName="/ppt/media/image172.jpeg" ContentType="image/jpeg"/>
  <Override PartName="/ppt/media/image83.jpeg" ContentType="image/jpeg"/>
  <Override PartName="/ppt/media/image173.jpeg" ContentType="image/jpeg"/>
  <Override PartName="/ppt/media/image84.jpeg" ContentType="image/jpeg"/>
  <Override PartName="/ppt/media/image174.jpeg" ContentType="image/jpeg"/>
  <Override PartName="/ppt/media/image85.jpeg" ContentType="image/jpeg"/>
  <Override PartName="/ppt/media/image175.jpeg" ContentType="image/jpeg"/>
  <Override PartName="/ppt/media/image86.jpeg" ContentType="image/jpeg"/>
  <Override PartName="/ppt/media/image176.jpeg" ContentType="image/jpeg"/>
  <Override PartName="/ppt/media/image89.png" ContentType="image/png"/>
  <Override PartName="/ppt/media/image87.jpeg" ContentType="image/jpeg"/>
  <Override PartName="/ppt/media/image88.png" ContentType="image/png"/>
  <Override PartName="/ppt/media/image90.png" ContentType="image/png"/>
  <Override PartName="/ppt/media/image91.jpeg" ContentType="image/jpeg"/>
  <Override PartName="/ppt/media/image181.jpeg" ContentType="image/jpeg"/>
  <Override PartName="/ppt/media/image92.jpeg" ContentType="image/jpeg"/>
  <Override PartName="/ppt/media/image182.jpeg" ContentType="image/jpeg"/>
  <Override PartName="/ppt/media/image93.jpeg" ContentType="image/jpeg"/>
  <Override PartName="/ppt/media/image94.png" ContentType="image/png"/>
  <Override PartName="/ppt/media/image184.jpeg" ContentType="image/jpeg"/>
  <Override PartName="/ppt/media/image95.jpeg" ContentType="image/jpeg"/>
  <Override PartName="/ppt/media/image185.jpeg" ContentType="image/jpeg"/>
  <Override PartName="/ppt/media/image96.jpeg" ContentType="image/jpeg"/>
  <Override PartName="/ppt/media/image97.jpeg" ContentType="image/jpeg"/>
  <Override PartName="/ppt/media/image98.jpeg" ContentType="image/jpeg"/>
  <Override PartName="/ppt/media/image177.jpeg" ContentType="image/jpeg"/>
  <Override PartName="/ppt/media/image99.png" ContentType="image/png"/>
  <Override PartName="/ppt/media/image101.jpeg" ContentType="image/jpeg"/>
  <Override PartName="/ppt/media/image102.png" ContentType="image/png"/>
  <Override PartName="/ppt/media/image103.jpeg" ContentType="image/jpeg"/>
  <Override PartName="/ppt/media/image104.jpeg" ContentType="image/jpeg"/>
  <Override PartName="/ppt/media/image105.wmf" ContentType="image/x-wmf"/>
  <Override PartName="/ppt/media/image109.jpeg" ContentType="image/jpeg"/>
  <Override PartName="/ppt/media/image106.wmf" ContentType="image/x-wmf"/>
  <Override PartName="/ppt/media/image107.jpeg" ContentType="image/jpeg"/>
  <Override PartName="/ppt/media/image108.jpeg" ContentType="image/jpeg"/>
  <Override PartName="/ppt/media/image122.wmf" ContentType="image/x-wmf"/>
  <Override PartName="/ppt/media/image110.png" ContentType="image/png"/>
  <Override PartName="/ppt/media/image111.jpeg" ContentType="image/jpeg"/>
  <Override PartName="/ppt/media/image112.jpeg" ContentType="image/jpeg"/>
  <Override PartName="/ppt/media/image113.jpeg" ContentType="image/jpeg"/>
  <Override PartName="/ppt/media/image114.jpeg" ContentType="image/jpeg"/>
  <Override PartName="/ppt/media/image116.jpeg" ContentType="image/jpeg"/>
  <Override PartName="/ppt/media/image119.jpeg" ContentType="image/jpeg"/>
  <Override PartName="/ppt/media/image120.wmf" ContentType="image/x-wmf"/>
  <Override PartName="/ppt/media/image121.wmf" ContentType="image/x-wmf"/>
  <Override PartName="/ppt/media/image123.png" ContentType="image/png"/>
  <Override PartName="/ppt/media/image124.wmf" ContentType="image/x-wmf"/>
  <Override PartName="/ppt/media/image125.wmf" ContentType="image/x-wmf"/>
  <Override PartName="/ppt/media/image126.wmf" ContentType="image/x-wmf"/>
  <Override PartName="/ppt/media/image129.jpeg" ContentType="image/jpeg"/>
  <Override PartName="/ppt/media/image133.png" ContentType="image/png"/>
  <Override PartName="/ppt/media/image134.png" ContentType="image/png"/>
  <Override PartName="/ppt/media/image135.png" ContentType="image/png"/>
  <Override PartName="/ppt/media/image139.jpeg" ContentType="image/jpeg"/>
  <Override PartName="/ppt/media/image144.jpeg" ContentType="image/jpeg"/>
  <Override PartName="/ppt/media/image149.jpeg" ContentType="image/jpeg"/>
  <Override PartName="/ppt/media/image150.jpeg" ContentType="image/jpeg"/>
  <Override PartName="/ppt/media/image156.png" ContentType="image/png"/>
  <Override PartName="/ppt/media/image157.wmf" ContentType="image/x-wmf"/>
  <Override PartName="/ppt/media/image163.jpeg" ContentType="image/jpeg"/>
  <Override PartName="/ppt/media/image164.png" ContentType="image/png"/>
  <Override PartName="/ppt/media/image165.png" ContentType="image/png"/>
  <Override PartName="/ppt/media/image166.png" ContentType="image/png"/>
  <Override PartName="/ppt/media/image167.png" ContentType="image/png"/>
  <Override PartName="/ppt/media/image169.jpeg" ContentType="image/jpeg"/>
  <Override PartName="/ppt/media/image178.png" ContentType="image/png"/>
  <Override PartName="/ppt/media/image180.png" ContentType="image/png"/>
  <Override PartName="/ppt/media/image183.jpeg" ContentType="image/jpeg"/>
  <Override PartName="/ppt/media/image186.wmf" ContentType="image/x-wmf"/>
  <Override PartName="/ppt/media/image187.wmf" ContentType="image/x-wmf"/>
  <Override PartName="/ppt/media/image188.jpeg" ContentType="image/jpeg"/>
  <Override PartName="/ppt/media/image189.jpeg" ContentType="image/jpeg"/>
  <Override PartName="/ppt/media/image190.jpeg" ContentType="image/jpeg"/>
  <Override PartName="/ppt/media/image191.png" ContentType="image/png"/>
  <Override PartName="/ppt/media/image192.jpeg" ContentType="image/jpeg"/>
  <Override PartName="/ppt/media/image193.jpeg" ContentType="image/jpeg"/>
  <Override PartName="/ppt/media/image194.jpeg" ContentType="image/jpeg"/>
  <Override PartName="/ppt/media/image195.jpeg" ContentType="image/jpeg"/>
  <Override PartName="/ppt/media/image196.jpeg" ContentType="image/jpeg"/>
  <Override PartName="/ppt/media/image197.jpeg" ContentType="image/jpeg"/>
  <Override PartName="/ppt/media/image198.png" ContentType="image/png"/>
  <Override PartName="/ppt/media/image199.jpeg" ContentType="image/jpeg"/>
  <Override PartName="/ppt/media/image200.jpeg" ContentType="image/jpeg"/>
  <Override PartName="/ppt/media/image201.jpeg" ContentType="image/jpeg"/>
  <Override PartName="/ppt/media/image202.jpeg" ContentType="image/jpeg"/>
  <Override PartName="/ppt/media/image203.png" ContentType="image/pn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68.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slides/_rels/slide89.xml.rels" ContentType="application/vnd.openxmlformats-package.relationships+xml"/>
  <Override PartName="/ppt/slides/_rels/slide90.xml.rels" ContentType="application/vnd.openxmlformats-package.relationships+xml"/>
  <Override PartName="/ppt/slides/_rels/slide91.xml.rels" ContentType="application/vnd.openxmlformats-package.relationships+xml"/>
  <Override PartName="/ppt/slides/_rels/slide92.xml.rels" ContentType="application/vnd.openxmlformats-package.relationships+xml"/>
  <Override PartName="/ppt/slides/_rels/slide93.xml.rels" ContentType="application/vnd.openxmlformats-package.relationships+xml"/>
  <Override PartName="/ppt/slides/_rels/slide94.xml.rels" ContentType="application/vnd.openxmlformats-package.relationships+xml"/>
  <Override PartName="/ppt/slides/_rels/slide95.xml.rels" ContentType="application/vnd.openxmlformats-package.relationships+xml"/>
  <Override PartName="/ppt/slides/_rels/slide96.xml.rels" ContentType="application/vnd.openxmlformats-package.relationships+xml"/>
  <Override PartName="/ppt/slides/_rels/slide97.xml.rels" ContentType="application/vnd.openxmlformats-package.relationships+xml"/>
  <Override PartName="/ppt/slides/_rels/slide98.xml.rels" ContentType="application/vnd.openxmlformats-package.relationships+xml"/>
  <Override PartName="/ppt/slides/_rels/slide99.xml.rels" ContentType="application/vnd.openxmlformats-package.relationships+xml"/>
  <Override PartName="/ppt/slides/_rels/slide100.xml.rels" ContentType="application/vnd.openxmlformats-package.relationships+xml"/>
  <Override PartName="/ppt/slides/_rels/slide101.xml.rels" ContentType="application/vnd.openxmlformats-package.relationships+xml"/>
  <Override PartName="/ppt/slides/_rels/slide102.xml.rels" ContentType="application/vnd.openxmlformats-package.relationships+xml"/>
  <Override PartName="/ppt/slides/_rels/slide103.xml.rels" ContentType="application/vnd.openxmlformats-package.relationships+xml"/>
  <Override PartName="/ppt/slides/_rels/slide104.xml.rels" ContentType="application/vnd.openxmlformats-package.relationships+xml"/>
  <Override PartName="/ppt/slides/_rels/slide105.xml.rels" ContentType="application/vnd.openxmlformats-package.relationships+xml"/>
  <Override PartName="/ppt/slides/_rels/slide106.xml.rels" ContentType="application/vnd.openxmlformats-package.relationships+xml"/>
  <Override PartName="/ppt/slides/_rels/slide107.xml.rels" ContentType="application/vnd.openxmlformats-package.relationships+xml"/>
  <Override PartName="/ppt/slides/_rels/slide108.xml.rels" ContentType="application/vnd.openxmlformats-package.relationships+xml"/>
  <Override PartName="/ppt/slides/_rels/slide109.xml.rels" ContentType="application/vnd.openxmlformats-package.relationships+xml"/>
  <Override PartName="/ppt/slides/_rels/slide110.xml.rels" ContentType="application/vnd.openxmlformats-package.relationships+xml"/>
  <Override PartName="/ppt/slides/_rels/slide111.xml.rels" ContentType="application/vnd.openxmlformats-package.relationships+xml"/>
  <Override PartName="/ppt/slides/_rels/slide112.xml.rels" ContentType="application/vnd.openxmlformats-package.relationships+xml"/>
  <Override PartName="/ppt/slides/_rels/slide113.xml.rels" ContentType="application/vnd.openxmlformats-package.relationships+xml"/>
  <Override PartName="/ppt/slides/_rels/slide114.xml.rels" ContentType="application/vnd.openxmlformats-package.relationships+xml"/>
  <Override PartName="/ppt/slides/_rels/slide115.xml.rels" ContentType="application/vnd.openxmlformats-package.relationships+xml"/>
  <Override PartName="/ppt/slides/_rels/slide116.xml.rels" ContentType="application/vnd.openxmlformats-package.relationships+xml"/>
  <Override PartName="/ppt/slides/_rels/slide117.xml.rels" ContentType="application/vnd.openxmlformats-package.relationships+xml"/>
  <Override PartName="/ppt/slides/_rels/slide118.xml.rels" ContentType="application/vnd.openxmlformats-package.relationships+xml"/>
  <Override PartName="/ppt/slides/_rels/slide119.xml.rels" ContentType="application/vnd.openxmlformats-package.relationships+xml"/>
  <Override PartName="/ppt/slides/_rels/slide120.xml.rels" ContentType="application/vnd.openxmlformats-package.relationships+xml"/>
  <Override PartName="/ppt/slides/_rels/slide121.xml.rels" ContentType="application/vnd.openxmlformats-package.relationships+xml"/>
  <Override PartName="/ppt/slides/_rels/slide122.xml.rels" ContentType="application/vnd.openxmlformats-package.relationships+xml"/>
  <Override PartName="/ppt/slides/_rels/slide123.xml.rels" ContentType="application/vnd.openxmlformats-package.relationships+xml"/>
  <Override PartName="/ppt/slides/_rels/slide124.xml.rels" ContentType="application/vnd.openxmlformats-package.relationships+xml"/>
  <Override PartName="/ppt/slides/_rels/slide125.xml.rels" ContentType="application/vnd.openxmlformats-package.relationships+xml"/>
  <Override PartName="/ppt/slides/_rels/slide126.xml.rels" ContentType="application/vnd.openxmlformats-package.relationships+xml"/>
  <Override PartName="/ppt/slides/_rels/slide127.xml.rels" ContentType="application/vnd.openxmlformats-package.relationships+xml"/>
  <Override PartName="/ppt/slides/_rels/slide128.xml.rels" ContentType="application/vnd.openxmlformats-package.relationships+xml"/>
  <Override PartName="/ppt/slides/_rels/slide129.xml.rels" ContentType="application/vnd.openxmlformats-package.relationships+xml"/>
  <Override PartName="/ppt/slides/_rels/slide130.xml.rels" ContentType="application/vnd.openxmlformats-package.relationships+xml"/>
  <Override PartName="/ppt/slides/_rels/slide131.xml.rels" ContentType="application/vnd.openxmlformats-package.relationships+xml"/>
  <Override PartName="/ppt/slides/_rels/slide132.xml.rels" ContentType="application/vnd.openxmlformats-package.relationships+xml"/>
  <Override PartName="/ppt/slides/_rels/slide133.xml.rels" ContentType="application/vnd.openxmlformats-package.relationships+xml"/>
  <Override PartName="/ppt/slides/_rels/slide134.xml.rels" ContentType="application/vnd.openxmlformats-package.relationships+xml"/>
  <Override PartName="/ppt/slides/_rels/slide135.xml.rels" ContentType="application/vnd.openxmlformats-package.relationships+xml"/>
  <Override PartName="/ppt/slides/_rels/slide136.xml.rels" ContentType="application/vnd.openxmlformats-package.relationships+xml"/>
  <Override PartName="/ppt/slides/_rels/slide137.xml.rels" ContentType="application/vnd.openxmlformats-package.relationships+xml"/>
  <Override PartName="/ppt/slides/_rels/slide138.xml.rels" ContentType="application/vnd.openxmlformats-package.relationships+xml"/>
  <Override PartName="/ppt/slides/_rels/slide139.xml.rels" ContentType="application/vnd.openxmlformats-package.relationships+xml"/>
  <Override PartName="/ppt/slides/_rels/slide140.xml.rels" ContentType="application/vnd.openxmlformats-package.relationships+xml"/>
  <Override PartName="/ppt/slides/_rels/slide141.xml.rels" ContentType="application/vnd.openxmlformats-package.relationships+xml"/>
  <Override PartName="/ppt/slides/_rels/slide142.xml.rels" ContentType="application/vnd.openxmlformats-package.relationships+xml"/>
  <Override PartName="/ppt/slides/_rels/slide143.xml.rels" ContentType="application/vnd.openxmlformats-package.relationships+xml"/>
  <Override PartName="/ppt/slides/_rels/slide144.xml.rels" ContentType="application/vnd.openxmlformats-package.relationships+xml"/>
  <Override PartName="/ppt/slides/_rels/slide145.xml.rels" ContentType="application/vnd.openxmlformats-package.relationships+xml"/>
  <Override PartName="/ppt/slides/_rels/slide146.xml.rels" ContentType="application/vnd.openxmlformats-package.relationships+xml"/>
  <Override PartName="/ppt/slides/_rels/slide147.xml.rels" ContentType="application/vnd.openxmlformats-package.relationships+xml"/>
  <Override PartName="/ppt/slides/_rels/slide148.xml.rels" ContentType="application/vnd.openxmlformats-package.relationships+xml"/>
  <Override PartName="/ppt/slides/_rels/slide149.xml.rels" ContentType="application/vnd.openxmlformats-package.relationships+xml"/>
  <Override PartName="/ppt/slides/_rels/slide150.xml.rels" ContentType="application/vnd.openxmlformats-package.relationships+xml"/>
  <Override PartName="/ppt/slides/_rels/slide151.xml.rels" ContentType="application/vnd.openxmlformats-package.relationships+xml"/>
  <Override PartName="/ppt/slides/_rels/slide152.xml.rels" ContentType="application/vnd.openxmlformats-package.relationships+xml"/>
  <Override PartName="/ppt/slides/_rels/slide153.xml.rels" ContentType="application/vnd.openxmlformats-package.relationships+xml"/>
  <Override PartName="/ppt/slides/_rels/slide154.xml.rels" ContentType="application/vnd.openxmlformats-package.relationships+xml"/>
  <Override PartName="/ppt/slides/_rels/slide155.xml.rels" ContentType="application/vnd.openxmlformats-package.relationships+xml"/>
  <Override PartName="/ppt/slides/_rels/slide156.xml.rels" ContentType="application/vnd.openxmlformats-package.relationships+xml"/>
  <Override PartName="/ppt/slides/_rels/slide157.xml.rels" ContentType="application/vnd.openxmlformats-package.relationships+xml"/>
  <Override PartName="/ppt/slides/_rels/slide158.xml.rels" ContentType="application/vnd.openxmlformats-package.relationships+xml"/>
  <Override PartName="/ppt/slides/_rels/slide159.xml.rels" ContentType="application/vnd.openxmlformats-package.relationships+xml"/>
  <Override PartName="/ppt/slides/_rels/slide160.xml.rels" ContentType="application/vnd.openxmlformats-package.relationships+xml"/>
  <Override PartName="/ppt/slides/_rels/slide161.xml.rels" ContentType="application/vnd.openxmlformats-package.relationships+xml"/>
  <Override PartName="/ppt/slides/_rels/slide162.xml.rels" ContentType="application/vnd.openxmlformats-package.relationships+xml"/>
  <Override PartName="/ppt/slides/_rels/slide163.xml.rels" ContentType="application/vnd.openxmlformats-package.relationships+xml"/>
  <Override PartName="/ppt/slides/_rels/slide164.xml.rels" ContentType="application/vnd.openxmlformats-package.relationships+xml"/>
  <Override PartName="/ppt/slides/_rels/slide165.xml.rels" ContentType="application/vnd.openxmlformats-package.relationships+xml"/>
  <Override PartName="/ppt/slides/_rels/slide166.xml.rels" ContentType="application/vnd.openxmlformats-package.relationships+xml"/>
  <Override PartName="/ppt/slides/_rels/slide167.xml.rels" ContentType="application/vnd.openxmlformats-package.relationships+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Lst>
  <p:sldSz cx="9144000" cy="6858000"/>
  <p:notesSz cx="6797675" cy="9926637"/>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00" Type="http://schemas.openxmlformats.org/officeDocument/2006/relationships/slide" Target="slides/slide96.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140" Type="http://schemas.openxmlformats.org/officeDocument/2006/relationships/slide" Target="slides/slide136.xml"/><Relationship Id="rId141" Type="http://schemas.openxmlformats.org/officeDocument/2006/relationships/slide" Target="slides/slide137.xml"/><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slide" Target="slides/slide144.xml"/><Relationship Id="rId149" Type="http://schemas.openxmlformats.org/officeDocument/2006/relationships/slide" Target="slides/slide145.xml"/><Relationship Id="rId150" Type="http://schemas.openxmlformats.org/officeDocument/2006/relationships/slide" Target="slides/slide146.xml"/><Relationship Id="rId151" Type="http://schemas.openxmlformats.org/officeDocument/2006/relationships/slide" Target="slides/slide147.xml"/><Relationship Id="rId152" Type="http://schemas.openxmlformats.org/officeDocument/2006/relationships/slide" Target="slides/slide148.xml"/><Relationship Id="rId153" Type="http://schemas.openxmlformats.org/officeDocument/2006/relationships/slide" Target="slides/slide149.xml"/><Relationship Id="rId154" Type="http://schemas.openxmlformats.org/officeDocument/2006/relationships/slide" Target="slides/slide150.xml"/><Relationship Id="rId155" Type="http://schemas.openxmlformats.org/officeDocument/2006/relationships/slide" Target="slides/slide151.xml"/><Relationship Id="rId156" Type="http://schemas.openxmlformats.org/officeDocument/2006/relationships/slide" Target="slides/slide152.xml"/><Relationship Id="rId157" Type="http://schemas.openxmlformats.org/officeDocument/2006/relationships/slide" Target="slides/slide153.xml"/><Relationship Id="rId158" Type="http://schemas.openxmlformats.org/officeDocument/2006/relationships/slide" Target="slides/slide154.xml"/><Relationship Id="rId159" Type="http://schemas.openxmlformats.org/officeDocument/2006/relationships/slide" Target="slides/slide155.xml"/><Relationship Id="rId160" Type="http://schemas.openxmlformats.org/officeDocument/2006/relationships/slide" Target="slides/slide156.xml"/><Relationship Id="rId161" Type="http://schemas.openxmlformats.org/officeDocument/2006/relationships/slide" Target="slides/slide157.xml"/><Relationship Id="rId162" Type="http://schemas.openxmlformats.org/officeDocument/2006/relationships/slide" Target="slides/slide158.xml"/><Relationship Id="rId163" Type="http://schemas.openxmlformats.org/officeDocument/2006/relationships/slide" Target="slides/slide159.xml"/><Relationship Id="rId164" Type="http://schemas.openxmlformats.org/officeDocument/2006/relationships/slide" Target="slides/slide160.xml"/><Relationship Id="rId165" Type="http://schemas.openxmlformats.org/officeDocument/2006/relationships/slide" Target="slides/slide161.xml"/><Relationship Id="rId166" Type="http://schemas.openxmlformats.org/officeDocument/2006/relationships/slide" Target="slides/slide162.xml"/><Relationship Id="rId167" Type="http://schemas.openxmlformats.org/officeDocument/2006/relationships/slide" Target="slides/slide163.xml"/><Relationship Id="rId168" Type="http://schemas.openxmlformats.org/officeDocument/2006/relationships/slide" Target="slides/slide164.xml"/><Relationship Id="rId169" Type="http://schemas.openxmlformats.org/officeDocument/2006/relationships/slide" Target="slides/slide165.xml"/><Relationship Id="rId170" Type="http://schemas.openxmlformats.org/officeDocument/2006/relationships/slide" Target="slides/slide166.xml"/><Relationship Id="rId171" Type="http://schemas.openxmlformats.org/officeDocument/2006/relationships/slide" Target="slides/slide167.xml"/><Relationship Id="rId172" Type="http://schemas.openxmlformats.org/officeDocument/2006/relationships/slide" Target="slides/slide168.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PlaceHolder 1"/>
          <p:cNvSpPr>
            <a:spLocks noGrp="1"/>
          </p:cNvSpPr>
          <p:nvPr>
            <p:ph type="body"/>
          </p:nvPr>
        </p:nvSpPr>
        <p:spPr>
          <a:xfrm>
            <a:off x="756000" y="5078520"/>
            <a:ext cx="6047640" cy="4811040"/>
          </a:xfrm>
          <a:prstGeom prst="rect">
            <a:avLst/>
          </a:prstGeom>
        </p:spPr>
        <p:txBody>
          <a:bodyPr lIns="0" rIns="0" tIns="0" bIns="0"/>
          <a:p>
            <a:r>
              <a:rPr b="0" lang="de-DE" sz="2000" spc="-1" strike="noStrike">
                <a:latin typeface="Arial"/>
              </a:rPr>
              <a:t>Format der Notizen mittels Klicken bearbeiten</a:t>
            </a:r>
            <a:endParaRPr b="0" lang="de-DE" sz="2000" spc="-1" strike="noStrike">
              <a:latin typeface="Arial"/>
            </a:endParaRPr>
          </a:p>
        </p:txBody>
      </p:sp>
      <p:sp>
        <p:nvSpPr>
          <p:cNvPr id="79" name="PlaceHolder 2"/>
          <p:cNvSpPr>
            <a:spLocks noGrp="1"/>
          </p:cNvSpPr>
          <p:nvPr>
            <p:ph type="hdr"/>
          </p:nvPr>
        </p:nvSpPr>
        <p:spPr>
          <a:xfrm>
            <a:off x="0" y="0"/>
            <a:ext cx="3280680" cy="534240"/>
          </a:xfrm>
          <a:prstGeom prst="rect">
            <a:avLst/>
          </a:prstGeom>
        </p:spPr>
        <p:txBody>
          <a:bodyPr lIns="0" rIns="0" tIns="0" bIns="0"/>
          <a:p>
            <a:r>
              <a:rPr b="0" lang="de-DE" sz="1400" spc="-1" strike="noStrike">
                <a:latin typeface="Times New Roman"/>
              </a:rPr>
              <a:t> </a:t>
            </a:r>
            <a:endParaRPr b="0" lang="de-DE" sz="1400" spc="-1" strike="noStrike">
              <a:latin typeface="Times New Roman"/>
            </a:endParaRPr>
          </a:p>
        </p:txBody>
      </p:sp>
      <p:sp>
        <p:nvSpPr>
          <p:cNvPr id="80" name="PlaceHolder 3"/>
          <p:cNvSpPr>
            <a:spLocks noGrp="1"/>
          </p:cNvSpPr>
          <p:nvPr>
            <p:ph type="dt"/>
          </p:nvPr>
        </p:nvSpPr>
        <p:spPr>
          <a:xfrm>
            <a:off x="4278960" y="0"/>
            <a:ext cx="3280680" cy="534240"/>
          </a:xfrm>
          <a:prstGeom prst="rect">
            <a:avLst/>
          </a:prstGeom>
        </p:spPr>
        <p:txBody>
          <a:bodyPr lIns="0" rIns="0" tIns="0" bIns="0"/>
          <a:p>
            <a:pPr algn="r"/>
            <a:r>
              <a:rPr b="0" lang="de-DE" sz="1400" spc="-1" strike="noStrike">
                <a:latin typeface="Times New Roman"/>
              </a:rPr>
              <a:t> </a:t>
            </a:r>
            <a:endParaRPr b="0" lang="de-DE" sz="1400" spc="-1" strike="noStrike">
              <a:latin typeface="Times New Roman"/>
            </a:endParaRPr>
          </a:p>
        </p:txBody>
      </p:sp>
      <p:sp>
        <p:nvSpPr>
          <p:cNvPr id="81" name="PlaceHolder 4"/>
          <p:cNvSpPr>
            <a:spLocks noGrp="1"/>
          </p:cNvSpPr>
          <p:nvPr>
            <p:ph type="ftr"/>
          </p:nvPr>
        </p:nvSpPr>
        <p:spPr>
          <a:xfrm>
            <a:off x="0" y="10157400"/>
            <a:ext cx="3280680" cy="534240"/>
          </a:xfrm>
          <a:prstGeom prst="rect">
            <a:avLst/>
          </a:prstGeom>
        </p:spPr>
        <p:txBody>
          <a:bodyPr lIns="0" rIns="0" tIns="0" bIns="0" anchor="b"/>
          <a:p>
            <a:r>
              <a:rPr b="0" lang="de-DE" sz="1400" spc="-1" strike="noStrike">
                <a:latin typeface="Times New Roman"/>
              </a:rPr>
              <a:t> </a:t>
            </a:r>
            <a:endParaRPr b="0" lang="de-DE" sz="1400" spc="-1" strike="noStrike">
              <a:latin typeface="Times New Roman"/>
            </a:endParaRPr>
          </a:p>
        </p:txBody>
      </p:sp>
      <p:sp>
        <p:nvSpPr>
          <p:cNvPr id="82" name="PlaceHolder 5"/>
          <p:cNvSpPr>
            <a:spLocks noGrp="1"/>
          </p:cNvSpPr>
          <p:nvPr>
            <p:ph type="sldNum"/>
          </p:nvPr>
        </p:nvSpPr>
        <p:spPr>
          <a:xfrm>
            <a:off x="4278960" y="10157400"/>
            <a:ext cx="3280680" cy="534240"/>
          </a:xfrm>
          <a:prstGeom prst="rect">
            <a:avLst/>
          </a:prstGeom>
        </p:spPr>
        <p:txBody>
          <a:bodyPr lIns="0" rIns="0" tIns="0" bIns="0" anchor="b"/>
          <a:p>
            <a:pPr algn="r"/>
            <a:fld id="{E390BF83-975E-4E4B-A70F-3CD38AE533F7}" type="slidenum">
              <a:rPr b="0" lang="de-DE" sz="1400" spc="-1" strike="noStrike">
                <a:latin typeface="Times New Roman"/>
              </a:rPr>
              <a:t>1</a:t>
            </a:fld>
            <a:endParaRPr b="0" lang="de-DE"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0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
</Relationships>
</file>

<file path=ppt/notesSlides/_rels/notesSlide155.xml.rels><?xml version="1.0" encoding="UTF-8"?>
<Relationships xmlns="http://schemas.openxmlformats.org/package/2006/relationships"><Relationship Id="rId1" Type="http://schemas.openxmlformats.org/officeDocument/2006/relationships/slide" Target="../slides/slide155.xml"/><Relationship Id="rId2" Type="http://schemas.openxmlformats.org/officeDocument/2006/relationships/notesMaster" Target="../notesMasters/notesMaster1.xml"/>
</Relationships>
</file>

<file path=ppt/notesSlides/_rels/notesSlide156.xml.rels><?xml version="1.0" encoding="UTF-8"?>
<Relationships xmlns="http://schemas.openxmlformats.org/package/2006/relationships"><Relationship Id="rId1" Type="http://schemas.openxmlformats.org/officeDocument/2006/relationships/slide" Target="../slides/slide156.xml"/><Relationship Id="rId2" Type="http://schemas.openxmlformats.org/officeDocument/2006/relationships/notesMaster" Target="../notesMasters/notesMaster1.xml"/>
</Relationships>
</file>

<file path=ppt/notesSlides/_rels/notesSlide157.xml.rels><?xml version="1.0" encoding="UTF-8"?>
<Relationships xmlns="http://schemas.openxmlformats.org/package/2006/relationships"><Relationship Id="rId1" Type="http://schemas.openxmlformats.org/officeDocument/2006/relationships/slide" Target="../slides/slide157.xml"/><Relationship Id="rId2" Type="http://schemas.openxmlformats.org/officeDocument/2006/relationships/notesMaster" Target="../notesMasters/notesMaster1.xml"/>
</Relationships>
</file>

<file path=ppt/notesSlides/_rels/notesSlide158.xml.rels><?xml version="1.0" encoding="UTF-8"?>
<Relationships xmlns="http://schemas.openxmlformats.org/package/2006/relationships"><Relationship Id="rId1" Type="http://schemas.openxmlformats.org/officeDocument/2006/relationships/slide" Target="../slides/slide158.xml"/><Relationship Id="rId2" Type="http://schemas.openxmlformats.org/officeDocument/2006/relationships/notesMaster" Target="../notesMasters/notesMaster1.xml"/>
</Relationships>
</file>

<file path=ppt/notesSlides/_rels/notesSlide159.xml.rels><?xml version="1.0" encoding="UTF-8"?>
<Relationships xmlns="http://schemas.openxmlformats.org/package/2006/relationships"><Relationship Id="rId1" Type="http://schemas.openxmlformats.org/officeDocument/2006/relationships/slide" Target="../slides/slide159.xml"/><Relationship Id="rId2" Type="http://schemas.openxmlformats.org/officeDocument/2006/relationships/notesMaster" Target="../notesMasters/notesMaster1.xml"/>
</Relationships>
</file>

<file path=ppt/notesSlides/_rels/notesSlide160.xml.rels><?xml version="1.0" encoding="UTF-8"?>
<Relationships xmlns="http://schemas.openxmlformats.org/package/2006/relationships"><Relationship Id="rId1" Type="http://schemas.openxmlformats.org/officeDocument/2006/relationships/slide" Target="../slides/slide160.xml"/><Relationship Id="rId2" Type="http://schemas.openxmlformats.org/officeDocument/2006/relationships/notesMaster" Target="../notesMasters/notesMaster1.xml"/>
</Relationships>
</file>

<file path=ppt/notesSlides/_rels/notesSlide161.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
</Relationships>
</file>

<file path=ppt/notesSlides/_rels/notesSlide162.xml.rels><?xml version="1.0" encoding="UTF-8"?>
<Relationships xmlns="http://schemas.openxmlformats.org/package/2006/relationships"><Relationship Id="rId1" Type="http://schemas.openxmlformats.org/officeDocument/2006/relationships/slide" Target="../slides/slide162.xml"/><Relationship Id="rId2" Type="http://schemas.openxmlformats.org/officeDocument/2006/relationships/notesMaster" Target="../notesMasters/notesMaster1.xml"/>
</Relationships>
</file>

<file path=ppt/notesSlides/_rels/notesSlide163.xml.rels><?xml version="1.0" encoding="UTF-8"?>
<Relationships xmlns="http://schemas.openxmlformats.org/package/2006/relationships"><Relationship Id="rId1" Type="http://schemas.openxmlformats.org/officeDocument/2006/relationships/slide" Target="../slides/slide163.xml"/><Relationship Id="rId2" Type="http://schemas.openxmlformats.org/officeDocument/2006/relationships/notesMaster" Target="../notesMasters/notesMaster1.xml"/>
</Relationships>
</file>

<file path=ppt/notesSlides/_rels/notesSlide164.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
</Relationships>
</file>

<file path=ppt/notesSlides/_rels/notesSlide165.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
</Relationships>
</file>

<file path=ppt/notesSlides/_rels/notesSlide166.xml.rels><?xml version="1.0" encoding="UTF-8"?>
<Relationships xmlns="http://schemas.openxmlformats.org/package/2006/relationships"><Relationship Id="rId1" Type="http://schemas.openxmlformats.org/officeDocument/2006/relationships/slide" Target="../slides/slide166.xml"/><Relationship Id="rId2" Type="http://schemas.openxmlformats.org/officeDocument/2006/relationships/notesMaster" Target="../notesMasters/notesMaster1.xml"/>
</Relationships>
</file>

<file path=ppt/notesSlides/_rels/notesSlide167.xml.rels><?xml version="1.0" encoding="UTF-8"?>
<Relationships xmlns="http://schemas.openxmlformats.org/package/2006/relationships"><Relationship Id="rId1" Type="http://schemas.openxmlformats.org/officeDocument/2006/relationships/slide" Target="../slides/slide167.xml"/><Relationship Id="rId2" Type="http://schemas.openxmlformats.org/officeDocument/2006/relationships/notesMaster" Target="../notesMasters/notesMaster1.xml"/>
</Relationships>
</file>

<file path=ppt/notesSlides/_rels/notesSlide168.xml.rels><?xml version="1.0" encoding="UTF-8"?>
<Relationships xmlns="http://schemas.openxmlformats.org/package/2006/relationships"><Relationship Id="rId1" Type="http://schemas.openxmlformats.org/officeDocument/2006/relationships/slide" Target="../slides/slide168.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9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
</Relationships>
</file>

<file path=ppt/notesSlides/_rels/notesSlide9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
</Relationships>
</file>

<file path=ppt/notesSlides/_rels/notesSlide9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7"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Bilder ?</a:t>
            </a:r>
            <a:endParaRPr b="0" lang="de-DE" sz="2000" spc="-1" strike="noStrike">
              <a:latin typeface="Arial"/>
            </a:endParaRPr>
          </a:p>
        </p:txBody>
      </p:sp>
      <p:sp>
        <p:nvSpPr>
          <p:cNvPr id="918"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F8D71825-7B50-4DC2-AC75-E14889CCC4D1}"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0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5"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66"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BDC4BEB3-D8C1-48AC-89A7-A08FA9401D03}"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7"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BILD HS BO</a:t>
            </a:r>
            <a:endParaRPr b="0" lang="de-DE" sz="2000" spc="-1" strike="noStrike">
              <a:latin typeface="Arial"/>
            </a:endParaRPr>
          </a:p>
        </p:txBody>
      </p:sp>
      <p:sp>
        <p:nvSpPr>
          <p:cNvPr id="968"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C0A0919A-231E-41B7-8106-E56CD2B38821}"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9"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BILD HS BO</a:t>
            </a:r>
            <a:endParaRPr b="0" lang="de-DE" sz="2000" spc="-1" strike="noStrike">
              <a:latin typeface="Arial"/>
            </a:endParaRPr>
          </a:p>
        </p:txBody>
      </p:sp>
      <p:sp>
        <p:nvSpPr>
          <p:cNvPr id="970"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0DBE0868-7CD9-4879-AFC4-FAD9B30CF064}"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1"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72"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9363E8FD-B56B-4CD9-A95F-8087DD367114}"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3"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7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EA8BA4E7-E9F7-4A1B-B338-02197C4FC002}"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5"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r>
              <a:rPr b="0" lang="de-DE" sz="2000" spc="-1" strike="noStrike">
                <a:latin typeface="Arial"/>
              </a:rPr>
              <a:t>Bilder HS BO</a:t>
            </a:r>
            <a:endParaRPr b="0" lang="de-DE" sz="2000" spc="-1" strike="noStrike">
              <a:latin typeface="Arial"/>
            </a:endParaRPr>
          </a:p>
          <a:p>
            <a:pPr marL="216000" indent="-216000">
              <a:lnSpc>
                <a:spcPct val="100000"/>
              </a:lnSpc>
            </a:pPr>
            <a:endParaRPr b="0" lang="de-DE" sz="2000" spc="-1" strike="noStrike">
              <a:latin typeface="Arial"/>
            </a:endParaRPr>
          </a:p>
        </p:txBody>
      </p:sp>
      <p:sp>
        <p:nvSpPr>
          <p:cNvPr id="976"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859DACFB-57B1-4556-BD63-A64A4AE6DD4E}"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7"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endParaRPr b="0" lang="de-DE" sz="2000" spc="-1" strike="noStrike">
              <a:latin typeface="Arial"/>
            </a:endParaRPr>
          </a:p>
          <a:p>
            <a:pPr marL="216000" indent="-216000">
              <a:lnSpc>
                <a:spcPct val="100000"/>
              </a:lnSpc>
            </a:pPr>
            <a:endParaRPr b="0" lang="de-DE" sz="2000" spc="-1" strike="noStrike">
              <a:latin typeface="Arial"/>
            </a:endParaRPr>
          </a:p>
        </p:txBody>
      </p:sp>
      <p:sp>
        <p:nvSpPr>
          <p:cNvPr id="978"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1B22F6E4-DF47-4ADE-B772-B89DFBA73443}"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9"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endParaRPr b="0" lang="de-DE" sz="2000" spc="-1" strike="noStrike">
              <a:latin typeface="Arial"/>
            </a:endParaRPr>
          </a:p>
          <a:p>
            <a:pPr marL="216000" indent="-216000">
              <a:lnSpc>
                <a:spcPct val="100000"/>
              </a:lnSpc>
            </a:pPr>
            <a:endParaRPr b="0" lang="de-DE" sz="2000" spc="-1" strike="noStrike">
              <a:latin typeface="Arial"/>
            </a:endParaRPr>
          </a:p>
        </p:txBody>
      </p:sp>
      <p:sp>
        <p:nvSpPr>
          <p:cNvPr id="980"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5F5E9E24-9BE8-48FE-9653-DA6646DCF59A}"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1"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endParaRPr b="0" lang="de-DE" sz="2000" spc="-1" strike="noStrike">
              <a:latin typeface="Arial"/>
            </a:endParaRPr>
          </a:p>
          <a:p>
            <a:pPr marL="216000" indent="-216000">
              <a:lnSpc>
                <a:spcPct val="100000"/>
              </a:lnSpc>
            </a:pPr>
            <a:endParaRPr b="0" lang="de-DE" sz="2000" spc="-1" strike="noStrike">
              <a:latin typeface="Arial"/>
            </a:endParaRPr>
          </a:p>
        </p:txBody>
      </p:sp>
      <p:sp>
        <p:nvSpPr>
          <p:cNvPr id="982"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B99EDCFA-35F4-4FCA-A125-A8DF098ED332}"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3"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endParaRPr b="0" lang="de-DE" sz="2000" spc="-1" strike="noStrike">
              <a:latin typeface="Arial"/>
            </a:endParaRPr>
          </a:p>
          <a:p>
            <a:pPr marL="216000" indent="-216000">
              <a:lnSpc>
                <a:spcPct val="100000"/>
              </a:lnSpc>
            </a:pPr>
            <a:endParaRPr b="0" lang="de-DE" sz="2000" spc="-1" strike="noStrike">
              <a:latin typeface="Arial"/>
            </a:endParaRPr>
          </a:p>
        </p:txBody>
      </p:sp>
      <p:sp>
        <p:nvSpPr>
          <p:cNvPr id="98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C6493176-DACB-4FC6-9AA2-4684A5E19551}"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5"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endParaRPr b="0" lang="de-DE" sz="2000" spc="-1" strike="noStrike">
              <a:latin typeface="Arial"/>
            </a:endParaRPr>
          </a:p>
          <a:p>
            <a:pPr marL="216000" indent="-216000">
              <a:lnSpc>
                <a:spcPct val="100000"/>
              </a:lnSpc>
            </a:pPr>
            <a:endParaRPr b="0" lang="de-DE" sz="2000" spc="-1" strike="noStrike">
              <a:latin typeface="Arial"/>
            </a:endParaRPr>
          </a:p>
        </p:txBody>
      </p:sp>
      <p:sp>
        <p:nvSpPr>
          <p:cNvPr id="986"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04894D8F-B313-48B6-BDDA-5E01A6838027}"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7"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endParaRPr b="0" lang="de-DE" sz="2000" spc="-1" strike="noStrike">
              <a:latin typeface="Arial"/>
            </a:endParaRPr>
          </a:p>
          <a:p>
            <a:pPr marL="216000" indent="-216000">
              <a:lnSpc>
                <a:spcPct val="100000"/>
              </a:lnSpc>
            </a:pPr>
            <a:endParaRPr b="0" lang="de-DE" sz="2000" spc="-1" strike="noStrike">
              <a:latin typeface="Arial"/>
            </a:endParaRPr>
          </a:p>
        </p:txBody>
      </p:sp>
      <p:sp>
        <p:nvSpPr>
          <p:cNvPr id="988"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6A426343-A41F-4656-92A7-10A99BAA977E}"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9"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endParaRPr b="0" lang="de-DE" sz="2000" spc="-1" strike="noStrike">
              <a:latin typeface="Arial"/>
            </a:endParaRPr>
          </a:p>
          <a:p>
            <a:pPr marL="216000" indent="-216000">
              <a:lnSpc>
                <a:spcPct val="100000"/>
              </a:lnSpc>
            </a:pPr>
            <a:endParaRPr b="0" lang="de-DE" sz="2000" spc="-1" strike="noStrike">
              <a:latin typeface="Arial"/>
            </a:endParaRPr>
          </a:p>
        </p:txBody>
      </p:sp>
      <p:sp>
        <p:nvSpPr>
          <p:cNvPr id="990"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727FD49C-1E48-4883-B3ED-E9FD7EE1636C}"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1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1"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endParaRPr b="0" lang="de-DE" sz="2000" spc="-1" strike="noStrike">
              <a:latin typeface="Arial"/>
            </a:endParaRPr>
          </a:p>
          <a:p>
            <a:pPr marL="216000" indent="-216000">
              <a:lnSpc>
                <a:spcPct val="100000"/>
              </a:lnSpc>
            </a:pPr>
            <a:endParaRPr b="0" lang="de-DE" sz="2000" spc="-1" strike="noStrike">
              <a:latin typeface="Arial"/>
            </a:endParaRPr>
          </a:p>
        </p:txBody>
      </p:sp>
      <p:sp>
        <p:nvSpPr>
          <p:cNvPr id="992"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F67089E5-A7B9-49B3-B737-70F27E2917AC}" type="slidenum">
              <a:rPr b="0" lang="de-DE" sz="1200" spc="-1" strike="noStrike">
                <a:solidFill>
                  <a:srgbClr val="000000"/>
                </a:solidFill>
                <a:latin typeface="+mn-lt"/>
                <a:ea typeface="+mn-ea"/>
              </a:rPr>
              <a:t>&lt;Foliennummer&gt;</a:t>
            </a:fld>
            <a:endParaRPr b="0" lang="de-DE" sz="1200" spc="-1" strike="noStrike">
              <a:latin typeface="Arial"/>
            </a:endParaRPr>
          </a:p>
        </p:txBody>
      </p:sp>
    </p:spTree>
  </p:cSld>
</p:notes>
</file>

<file path=ppt/notesSlides/notesSlide1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3" name="PlaceHolder 1"/>
          <p:cNvSpPr>
            <a:spLocks noGrp="1"/>
          </p:cNvSpPr>
          <p:nvPr>
            <p:ph type="body"/>
          </p:nvPr>
        </p:nvSpPr>
        <p:spPr>
          <a:xfrm>
            <a:off x="679680" y="4715280"/>
            <a:ext cx="5437440" cy="4466160"/>
          </a:xfrm>
          <a:prstGeom prst="rect">
            <a:avLst/>
          </a:prstGeom>
        </p:spPr>
        <p:txBody>
          <a:bodyPr lIns="0" rIns="0" tIns="0" bIns="0">
            <a:normAutofit/>
          </a:bodyPr>
          <a:p>
            <a:r>
              <a:rPr b="0" lang="de-DE" sz="1200" spc="-1" strike="noStrike" u="sng">
                <a:solidFill>
                  <a:srgbClr val="000000"/>
                </a:solidFill>
                <a:uFillTx/>
                <a:latin typeface="+mn-lt"/>
                <a:ea typeface="+mn-ea"/>
              </a:rPr>
              <a:t>Richtlinien für den Trainer</a:t>
            </a:r>
            <a:endParaRPr b="0" lang="de-DE" sz="1200" spc="-1" strike="noStrike">
              <a:latin typeface="Arial"/>
            </a:endParaRPr>
          </a:p>
          <a:p>
            <a:endParaRPr b="0" lang="de-DE" sz="1200" spc="-1" strike="noStrike">
              <a:latin typeface="Arial"/>
            </a:endParaRPr>
          </a:p>
          <a:p>
            <a:r>
              <a:rPr b="0" lang="de-DE" sz="1200" spc="-1" strike="noStrike">
                <a:solidFill>
                  <a:srgbClr val="000000"/>
                </a:solidFill>
                <a:latin typeface="+mn-lt"/>
                <a:ea typeface="+mn-ea"/>
              </a:rPr>
              <a:t>Diese . ppt-Datei ist eine Vorlage, die von Berufsbildungsanbietern verwendet werden soll, damit sie das Schulungsmaterial vorbereiten können. </a:t>
            </a:r>
            <a:endParaRPr b="0" lang="de-DE" sz="1200" spc="-1" strike="noStrike">
              <a:latin typeface="Arial"/>
            </a:endParaRPr>
          </a:p>
          <a:p>
            <a:endParaRPr b="0" lang="de-DE" sz="1200" spc="-1" strike="noStrike">
              <a:latin typeface="Arial"/>
            </a:endParaRPr>
          </a:p>
          <a:p>
            <a:r>
              <a:rPr b="0" lang="de-DE" sz="1200" spc="-1" strike="noStrike">
                <a:solidFill>
                  <a:srgbClr val="000000"/>
                </a:solidFill>
                <a:latin typeface="+mn-lt"/>
                <a:ea typeface="+mn-ea"/>
              </a:rPr>
              <a:t>Wir empfehlen </a:t>
            </a:r>
            <a:r>
              <a:rPr b="1" lang="de-DE" sz="1200" spc="-1" strike="noStrike">
                <a:solidFill>
                  <a:srgbClr val="000000"/>
                </a:solidFill>
                <a:latin typeface="+mn-lt"/>
                <a:ea typeface="+mn-ea"/>
              </a:rPr>
              <a:t>30 bis 40 . ppt-Folien </a:t>
            </a:r>
            <a:r>
              <a:rPr b="0" lang="de-DE" sz="1200" spc="-1" strike="noStrike">
                <a:solidFill>
                  <a:srgbClr val="000000"/>
                </a:solidFill>
                <a:latin typeface="+mn-lt"/>
                <a:ea typeface="+mn-ea"/>
              </a:rPr>
              <a:t>für eine (1) Stunde des Schulungsprogramms. </a:t>
            </a:r>
            <a:endParaRPr b="0" lang="de-DE" sz="1200" spc="-1" strike="noStrike">
              <a:latin typeface="Arial"/>
            </a:endParaRPr>
          </a:p>
          <a:p>
            <a:endParaRPr b="0" lang="de-DE" sz="1200" spc="-1" strike="noStrike">
              <a:latin typeface="Arial"/>
            </a:endParaRPr>
          </a:p>
          <a:p>
            <a:r>
              <a:rPr b="0" lang="de-DE" sz="1200" spc="-1" strike="noStrike">
                <a:solidFill>
                  <a:srgbClr val="000000"/>
                </a:solidFill>
                <a:latin typeface="+mn-lt"/>
                <a:ea typeface="+mn-ea"/>
              </a:rPr>
              <a:t>Es gibt 3 </a:t>
            </a:r>
            <a:r>
              <a:rPr b="0" lang="de-DE" sz="1200" spc="-1" strike="noStrike" u="sng">
                <a:solidFill>
                  <a:srgbClr val="000000"/>
                </a:solidFill>
                <a:uFillTx/>
                <a:latin typeface="+mn-lt"/>
                <a:ea typeface="+mn-ea"/>
              </a:rPr>
              <a:t>vordefinierte Folien, die </a:t>
            </a:r>
            <a:r>
              <a:rPr b="0" lang="de-DE" sz="1200" spc="-1" strike="noStrike">
                <a:solidFill>
                  <a:srgbClr val="000000"/>
                </a:solidFill>
                <a:latin typeface="+mn-lt"/>
                <a:ea typeface="+mn-ea"/>
              </a:rPr>
              <a:t>von Ihnen ausgefüllt werden müssen, mit den Titeln "</a:t>
            </a:r>
            <a:r>
              <a:rPr b="1" lang="de-DE" sz="1200" spc="-1" strike="noStrike">
                <a:solidFill>
                  <a:srgbClr val="000000"/>
                </a:solidFill>
                <a:latin typeface="+mn-lt"/>
                <a:ea typeface="+mn-ea"/>
              </a:rPr>
              <a:t>Modulziele</a:t>
            </a:r>
            <a:r>
              <a:rPr b="0" lang="de-DE" sz="1200" spc="-1" strike="noStrike">
                <a:solidFill>
                  <a:srgbClr val="000000"/>
                </a:solidFill>
                <a:latin typeface="+mn-lt"/>
                <a:ea typeface="+mn-ea"/>
              </a:rPr>
              <a:t>", "</a:t>
            </a:r>
            <a:r>
              <a:rPr b="1" lang="de-DE" sz="1200" spc="-1" strike="noStrike">
                <a:solidFill>
                  <a:srgbClr val="000000"/>
                </a:solidFill>
                <a:latin typeface="+mn-lt"/>
                <a:ea typeface="+mn-ea"/>
              </a:rPr>
              <a:t>Schlussfolgerung</a:t>
            </a:r>
            <a:r>
              <a:rPr b="0" lang="de-DE" sz="1200" spc="-1" strike="noStrike">
                <a:solidFill>
                  <a:srgbClr val="000000"/>
                </a:solidFill>
                <a:latin typeface="+mn-lt"/>
                <a:ea typeface="+mn-ea"/>
              </a:rPr>
              <a:t>", "</a:t>
            </a:r>
            <a:r>
              <a:rPr b="1" lang="de-DE" sz="1200" spc="-1" strike="noStrike">
                <a:solidFill>
                  <a:srgbClr val="000000"/>
                </a:solidFill>
                <a:latin typeface="+mn-lt"/>
                <a:ea typeface="+mn-ea"/>
              </a:rPr>
              <a:t>Ende des Moduls</a:t>
            </a:r>
            <a:r>
              <a:rPr b="0" lang="de-DE" sz="1200" spc="-1" strike="noStrike">
                <a:solidFill>
                  <a:srgbClr val="000000"/>
                </a:solidFill>
                <a:latin typeface="+mn-lt"/>
                <a:ea typeface="+mn-ea"/>
              </a:rPr>
              <a:t>". </a:t>
            </a:r>
            <a:endParaRPr b="0" lang="de-DE" sz="1200" spc="-1" strike="noStrike">
              <a:latin typeface="Arial"/>
            </a:endParaRPr>
          </a:p>
          <a:p>
            <a:endParaRPr b="0" lang="de-DE" sz="1200" spc="-1" strike="noStrike">
              <a:latin typeface="Arial"/>
            </a:endParaRPr>
          </a:p>
          <a:p>
            <a:pPr marL="216000" indent="-215640">
              <a:lnSpc>
                <a:spcPct val="100000"/>
              </a:lnSpc>
            </a:pPr>
            <a:r>
              <a:rPr b="0" lang="de-DE" sz="1200" spc="-1" strike="noStrike">
                <a:solidFill>
                  <a:srgbClr val="000000"/>
                </a:solidFill>
                <a:latin typeface="+mn-lt"/>
                <a:ea typeface="+mn-ea"/>
              </a:rPr>
              <a:t>Das Material sollte in editierbarem Format gesendet werden. </a:t>
            </a:r>
            <a:endParaRPr b="0" lang="de-DE" sz="1200" spc="-1" strike="noStrike">
              <a:latin typeface="Arial"/>
            </a:endParaRPr>
          </a:p>
          <a:p>
            <a:pPr marL="216000" indent="-215640">
              <a:lnSpc>
                <a:spcPct val="100000"/>
              </a:lnSpc>
            </a:pP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Vorgeschlagene Schriftart: Arial</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Erforderliche Schriftgröße: 16</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Vorgeschlagener Zeilenabstand: 1,5</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ppt/pptx-Datei sollte eine klare Struktur und definierte Einheiten und eindeutige Folientitel haben</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Der Inhalt von ppt/pptx-Folien sollte die vordefinierten Ränder nicht überschreiten.</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Bilder, Diagramme usw. sollten mit einer Beschreibung versehen werden.</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Wenn Sie Verständnisfragen (Multiple Choice, Mehrfachantworten, Richtig/Falsch, Abgleich usw.) einfügen wollen, um das Verständnis der Theorie zu verbessern, sollten Sie diese in der ppt/pptx-Datei verankern.</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Fragen, die für Selbst- und Abschlussbewertungsquiz verwendet werden, sollten einem vordefinierten Format folgen, das von SQLearn in einer . xls-Datei gesendet wird</a:t>
            </a:r>
            <a:endParaRPr b="0" lang="de-DE" sz="1200" spc="-1" strike="noStrike">
              <a:latin typeface="Arial"/>
            </a:endParaRPr>
          </a:p>
          <a:p>
            <a:pPr marL="216000" indent="-215640">
              <a:lnSpc>
                <a:spcPct val="100000"/>
              </a:lnSpc>
            </a:pPr>
            <a:endParaRPr b="0" lang="de-DE" sz="1200" spc="-1" strike="noStrike">
              <a:latin typeface="Arial"/>
            </a:endParaRPr>
          </a:p>
        </p:txBody>
      </p:sp>
      <p:sp>
        <p:nvSpPr>
          <p:cNvPr id="99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01ADB440-0AB8-4D98-8104-6DEFAF0ABD31}" type="slidenum">
              <a:rPr b="0" lang="de-DE" sz="1200" spc="-1" strike="noStrike">
                <a:solidFill>
                  <a:srgbClr val="000000"/>
                </a:solidFill>
                <a:latin typeface="+mn-lt"/>
                <a:ea typeface="+mn-ea"/>
              </a:rPr>
              <a:t>&lt;Foliennummer&gt;</a:t>
            </a:fld>
            <a:endParaRPr b="0" lang="de-DE"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9"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20"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D776E17B-E29E-4DB2-950A-3C36D82D5742}" type="slidenum">
              <a:rPr b="0" lang="de-DE" sz="1000" spc="-1" strike="noStrike">
                <a:solidFill>
                  <a:srgbClr val="000000"/>
                </a:solidFill>
                <a:latin typeface="Arial"/>
              </a:rPr>
              <a:t>1</a:t>
            </a:fld>
            <a:endParaRPr b="0" lang="de-DE" sz="1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3" name="PlaceHolder 1"/>
          <p:cNvSpPr>
            <a:spLocks noGrp="1"/>
          </p:cNvSpPr>
          <p:nvPr>
            <p:ph type="body"/>
          </p:nvPr>
        </p:nvSpPr>
        <p:spPr>
          <a:xfrm>
            <a:off x="679680" y="4715280"/>
            <a:ext cx="5437440" cy="4466160"/>
          </a:xfrm>
          <a:prstGeom prst="rect">
            <a:avLst/>
          </a:prstGeom>
        </p:spPr>
        <p:txBody>
          <a:bodyPr lIns="0" rIns="0" tIns="0" bIns="0">
            <a:normAutofit/>
          </a:bodyPr>
          <a:p>
            <a:r>
              <a:rPr b="0" lang="de-DE" sz="1200" spc="-1" strike="noStrike" u="sng">
                <a:solidFill>
                  <a:srgbClr val="000000"/>
                </a:solidFill>
                <a:uFillTx/>
                <a:latin typeface="+mn-lt"/>
                <a:ea typeface="+mn-ea"/>
              </a:rPr>
              <a:t>Guidelines for the Trainer</a:t>
            </a:r>
            <a:endParaRPr b="0" lang="de-DE" sz="1200" spc="-1" strike="noStrike">
              <a:latin typeface="Arial"/>
            </a:endParaRPr>
          </a:p>
          <a:p>
            <a:endParaRPr b="0" lang="de-DE" sz="1200" spc="-1" strike="noStrike">
              <a:latin typeface="Arial"/>
            </a:endParaRPr>
          </a:p>
          <a:p>
            <a:r>
              <a:rPr b="0" lang="de-DE" sz="1200" spc="-1" strike="noStrike">
                <a:solidFill>
                  <a:srgbClr val="000000"/>
                </a:solidFill>
                <a:latin typeface="+mn-lt"/>
                <a:ea typeface="+mn-ea"/>
              </a:rPr>
              <a:t>This .ppt file is a template to be used from VET providers in order for them to prepare the training material. </a:t>
            </a:r>
            <a:endParaRPr b="0" lang="de-DE" sz="1200" spc="-1" strike="noStrike">
              <a:latin typeface="Arial"/>
            </a:endParaRPr>
          </a:p>
          <a:p>
            <a:endParaRPr b="0" lang="de-DE" sz="1200" spc="-1" strike="noStrike">
              <a:latin typeface="Arial"/>
            </a:endParaRPr>
          </a:p>
          <a:p>
            <a:r>
              <a:rPr b="0" lang="de-DE" sz="1200" spc="-1" strike="noStrike">
                <a:solidFill>
                  <a:srgbClr val="000000"/>
                </a:solidFill>
                <a:latin typeface="+mn-lt"/>
                <a:ea typeface="+mn-ea"/>
              </a:rPr>
              <a:t>We suggest </a:t>
            </a:r>
            <a:r>
              <a:rPr b="1" lang="de-DE" sz="1200" spc="-1" strike="noStrike">
                <a:solidFill>
                  <a:srgbClr val="000000"/>
                </a:solidFill>
                <a:latin typeface="+mn-lt"/>
                <a:ea typeface="+mn-ea"/>
              </a:rPr>
              <a:t>30 up to 40 .ppt slides </a:t>
            </a:r>
            <a:r>
              <a:rPr b="0" lang="de-DE" sz="1200" spc="-1" strike="noStrike">
                <a:solidFill>
                  <a:srgbClr val="000000"/>
                </a:solidFill>
                <a:latin typeface="+mn-lt"/>
                <a:ea typeface="+mn-ea"/>
              </a:rPr>
              <a:t>for one (1) hour of the training program. </a:t>
            </a:r>
            <a:endParaRPr b="0" lang="de-DE" sz="1200" spc="-1" strike="noStrike">
              <a:latin typeface="Arial"/>
            </a:endParaRPr>
          </a:p>
          <a:p>
            <a:endParaRPr b="0" lang="de-DE" sz="1200" spc="-1" strike="noStrike">
              <a:latin typeface="Arial"/>
            </a:endParaRPr>
          </a:p>
          <a:p>
            <a:r>
              <a:rPr b="0" lang="de-DE" sz="1200" spc="-1" strike="noStrike">
                <a:solidFill>
                  <a:srgbClr val="000000"/>
                </a:solidFill>
                <a:latin typeface="+mn-lt"/>
                <a:ea typeface="+mn-ea"/>
              </a:rPr>
              <a:t>There are 3 </a:t>
            </a:r>
            <a:r>
              <a:rPr b="0" lang="de-DE" sz="1200" spc="-1" strike="noStrike" u="sng">
                <a:solidFill>
                  <a:srgbClr val="000000"/>
                </a:solidFill>
                <a:uFillTx/>
                <a:latin typeface="+mn-lt"/>
                <a:ea typeface="+mn-ea"/>
              </a:rPr>
              <a:t>predefined slides </a:t>
            </a:r>
            <a:r>
              <a:rPr b="0" lang="de-DE" sz="1200" spc="-1" strike="noStrike">
                <a:solidFill>
                  <a:srgbClr val="000000"/>
                </a:solidFill>
                <a:latin typeface="+mn-lt"/>
                <a:ea typeface="+mn-ea"/>
              </a:rPr>
              <a:t>to be filled in by you, entitled “</a:t>
            </a:r>
            <a:r>
              <a:rPr b="1" lang="de-DE" sz="1200" spc="-1" strike="noStrike">
                <a:solidFill>
                  <a:srgbClr val="000000"/>
                </a:solidFill>
                <a:latin typeface="+mn-lt"/>
                <a:ea typeface="+mn-ea"/>
              </a:rPr>
              <a:t>Module Objectives</a:t>
            </a:r>
            <a:r>
              <a:rPr b="0" lang="de-DE" sz="1200" spc="-1" strike="noStrike">
                <a:solidFill>
                  <a:srgbClr val="000000"/>
                </a:solidFill>
                <a:latin typeface="+mn-lt"/>
                <a:ea typeface="+mn-ea"/>
              </a:rPr>
              <a:t>”, “</a:t>
            </a:r>
            <a:r>
              <a:rPr b="1" lang="de-DE" sz="1200" spc="-1" strike="noStrike">
                <a:solidFill>
                  <a:srgbClr val="000000"/>
                </a:solidFill>
                <a:latin typeface="+mn-lt"/>
                <a:ea typeface="+mn-ea"/>
              </a:rPr>
              <a:t>Conclusion</a:t>
            </a:r>
            <a:r>
              <a:rPr b="0" lang="de-DE" sz="1200" spc="-1" strike="noStrike">
                <a:solidFill>
                  <a:srgbClr val="000000"/>
                </a:solidFill>
                <a:latin typeface="+mn-lt"/>
                <a:ea typeface="+mn-ea"/>
              </a:rPr>
              <a:t>”, “</a:t>
            </a:r>
            <a:r>
              <a:rPr b="1" lang="de-DE" sz="1200" spc="-1" strike="noStrike">
                <a:solidFill>
                  <a:srgbClr val="000000"/>
                </a:solidFill>
                <a:latin typeface="+mn-lt"/>
                <a:ea typeface="+mn-ea"/>
              </a:rPr>
              <a:t>End of module</a:t>
            </a:r>
            <a:r>
              <a:rPr b="0" lang="de-DE" sz="1200" spc="-1" strike="noStrike">
                <a:solidFill>
                  <a:srgbClr val="000000"/>
                </a:solidFill>
                <a:latin typeface="+mn-lt"/>
                <a:ea typeface="+mn-ea"/>
              </a:rPr>
              <a:t>”. </a:t>
            </a:r>
            <a:endParaRPr b="0" lang="de-DE" sz="1200" spc="-1" strike="noStrike">
              <a:latin typeface="Arial"/>
            </a:endParaRPr>
          </a:p>
          <a:p>
            <a:endParaRPr b="0" lang="de-DE" sz="1200" spc="-1" strike="noStrike">
              <a:latin typeface="Arial"/>
            </a:endParaRPr>
          </a:p>
          <a:p>
            <a:pPr marL="216000" indent="-215640">
              <a:lnSpc>
                <a:spcPct val="100000"/>
              </a:lnSpc>
            </a:pPr>
            <a:r>
              <a:rPr b="0" lang="de-DE" sz="1200" spc="-1" strike="noStrike">
                <a:solidFill>
                  <a:srgbClr val="000000"/>
                </a:solidFill>
                <a:latin typeface="+mn-lt"/>
                <a:ea typeface="+mn-ea"/>
              </a:rPr>
              <a:t>Material should be sent in editable format. </a:t>
            </a:r>
            <a:endParaRPr b="0" lang="de-DE" sz="1200" spc="-1" strike="noStrike">
              <a:latin typeface="Arial"/>
            </a:endParaRPr>
          </a:p>
          <a:p>
            <a:pPr marL="216000" indent="-215640">
              <a:lnSpc>
                <a:spcPct val="100000"/>
              </a:lnSpc>
            </a:pP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Suggested font: Arial</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Required font size: 16</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Suggested line spacing: 1,5</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ppt/pptx file should have a clear structure and defined units and unique slide titles</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ppt/pptx slide contents should not exceed the predefined margins</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Images, diagrams etc should be accompanied with a description</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If you want to include comprehension questions (multiple choice, multiple responses, true/false, matching etc.) to enhance users’ understanding of the theory, you should embody them in the ppt/pptx file.</a:t>
            </a:r>
            <a:endParaRPr b="0" lang="de-DE" sz="1200" spc="-1" strike="noStrike">
              <a:latin typeface="Arial"/>
            </a:endParaRPr>
          </a:p>
          <a:p>
            <a:pPr marL="216000" indent="-215640">
              <a:lnSpc>
                <a:spcPct val="100000"/>
              </a:lnSpc>
              <a:buClr>
                <a:srgbClr val="000000"/>
              </a:buClr>
              <a:buFont typeface="Wingdings" charset="2"/>
              <a:buChar char=""/>
            </a:pPr>
            <a:r>
              <a:rPr b="0" lang="de-DE" sz="1200" spc="-1" strike="noStrike">
                <a:solidFill>
                  <a:srgbClr val="000000"/>
                </a:solidFill>
                <a:latin typeface="+mn-lt"/>
                <a:ea typeface="+mn-ea"/>
              </a:rPr>
              <a:t>Questions that will be used for self assessment and final assessment quizzes should follow a predefined format that will be sent from SQLearn in an .xls file</a:t>
            </a:r>
            <a:endParaRPr b="0" lang="de-DE" sz="1200" spc="-1" strike="noStrike">
              <a:latin typeface="Arial"/>
            </a:endParaRPr>
          </a:p>
          <a:p>
            <a:pPr marL="216000" indent="-215640">
              <a:lnSpc>
                <a:spcPct val="100000"/>
              </a:lnSpc>
            </a:pPr>
            <a:endParaRPr b="0" lang="de-DE" sz="1200" spc="-1" strike="noStrike">
              <a:latin typeface="Arial"/>
            </a:endParaRPr>
          </a:p>
        </p:txBody>
      </p:sp>
      <p:sp>
        <p:nvSpPr>
          <p:cNvPr id="91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CC6D542C-05E3-41DE-A057-40EA8E2F6B23}"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1"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22"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311A8CD6-3253-48E7-9DCE-2F0CCD1F5B0C}" type="slidenum">
              <a:rPr b="0" lang="de-DE" sz="1000" spc="-1" strike="noStrike">
                <a:solidFill>
                  <a:srgbClr val="000000"/>
                </a:solidFill>
                <a:latin typeface="Arial"/>
              </a:rPr>
              <a:t>1</a:t>
            </a:fld>
            <a:endParaRPr b="0" lang="de-DE" sz="10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3"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2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10CFF58D-0B5D-425B-93A0-39284F507A00}" type="slidenum">
              <a:rPr b="0" lang="de-DE" sz="1000" spc="-1" strike="noStrike">
                <a:solidFill>
                  <a:srgbClr val="000000"/>
                </a:solidFill>
                <a:latin typeface="Arial"/>
              </a:rPr>
              <a:t>1</a:t>
            </a:fld>
            <a:endParaRPr b="0" lang="de-DE" sz="1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5" name="CustomShape 1"/>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98F1AE6F-BC67-444B-AC8E-E41C9868059B}" type="slidenum">
              <a:rPr b="0" lang="de-DE" sz="1200" spc="-1" strike="noStrike">
                <a:solidFill>
                  <a:srgbClr val="000000"/>
                </a:solidFill>
                <a:latin typeface="Arial"/>
              </a:rPr>
              <a:t>1</a:t>
            </a:fld>
            <a:endParaRPr b="0" lang="de-DE" sz="1200" spc="-1" strike="noStrike">
              <a:latin typeface="Arial"/>
            </a:endParaRPr>
          </a:p>
        </p:txBody>
      </p:sp>
      <p:sp>
        <p:nvSpPr>
          <p:cNvPr id="926" name="PlaceHolder 2"/>
          <p:cNvSpPr>
            <a:spLocks noGrp="1"/>
          </p:cNvSpPr>
          <p:nvPr>
            <p:ph type="body"/>
          </p:nvPr>
        </p:nvSpPr>
        <p:spPr>
          <a:xfrm>
            <a:off x="679680" y="4715280"/>
            <a:ext cx="5437440" cy="4466160"/>
          </a:xfrm>
          <a:prstGeom prst="rect">
            <a:avLst/>
          </a:prstGeom>
        </p:spPr>
        <p:txBody>
          <a:bodyPr lIns="0" rIns="0" tIns="0" bIns="0">
            <a:normAutofit/>
          </a:bodyPr>
          <a:p>
            <a:pPr marL="216000" indent="-215640">
              <a:lnSpc>
                <a:spcPct val="100000"/>
              </a:lnSpc>
            </a:pPr>
            <a:r>
              <a:rPr b="1" lang="de-DE" sz="2000" spc="-1" strike="noStrike" u="sng">
                <a:uFillTx/>
                <a:latin typeface="Arial"/>
              </a:rPr>
              <a:t>Bilder????</a:t>
            </a:r>
            <a:endParaRPr b="0" lang="de-DE"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7" name="CustomShape 1"/>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A66251A8-B09F-427B-B356-07C85E4DC0C6}" type="slidenum">
              <a:rPr b="0" lang="de-DE" sz="1200" spc="-1" strike="noStrike">
                <a:solidFill>
                  <a:srgbClr val="000000"/>
                </a:solidFill>
                <a:latin typeface="Arial"/>
              </a:rPr>
              <a:t>1</a:t>
            </a:fld>
            <a:endParaRPr b="0" lang="de-DE" sz="1200" spc="-1" strike="noStrike">
              <a:latin typeface="Arial"/>
            </a:endParaRPr>
          </a:p>
        </p:txBody>
      </p:sp>
      <p:sp>
        <p:nvSpPr>
          <p:cNvPr id="928" name="PlaceHolder 2"/>
          <p:cNvSpPr>
            <a:spLocks noGrp="1"/>
          </p:cNvSpPr>
          <p:nvPr>
            <p:ph type="body"/>
          </p:nvPr>
        </p:nvSpPr>
        <p:spPr>
          <a:xfrm>
            <a:off x="679680" y="4715280"/>
            <a:ext cx="5437440" cy="4466160"/>
          </a:xfrm>
          <a:prstGeom prst="rect">
            <a:avLst/>
          </a:prstGeom>
        </p:spPr>
        <p:txBody>
          <a:bodyPr lIns="0" rIns="0" tIns="0" bIns="0">
            <a:normAutofit/>
          </a:bodyPr>
          <a:p>
            <a:pPr marL="216000" indent="-215640">
              <a:lnSpc>
                <a:spcPct val="100000"/>
              </a:lnSpc>
            </a:pPr>
            <a:r>
              <a:rPr b="1" lang="de-DE" sz="2000" spc="-1" strike="noStrike" u="sng">
                <a:uFillTx/>
                <a:latin typeface="Arial"/>
              </a:rPr>
              <a:t>Bilder????</a:t>
            </a:r>
            <a:endParaRPr b="0" lang="de-DE"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5"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16"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446781A3-486B-4B47-AD90-99DEE0228625}"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9"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Bild: Rollladenbestand</a:t>
            </a:r>
            <a:endParaRPr b="0" lang="de-DE" sz="2000" spc="-1" strike="noStrike">
              <a:latin typeface="Arial"/>
            </a:endParaRPr>
          </a:p>
        </p:txBody>
      </p:sp>
      <p:sp>
        <p:nvSpPr>
          <p:cNvPr id="930"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EC3F1D73-062D-4B0E-B09D-C77D7FB43A27}"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1"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32"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E6A0374A-2D91-4E97-A87C-C37110C6136C}"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3"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Bild H BO</a:t>
            </a:r>
            <a:endParaRPr b="0" lang="de-DE" sz="2000" spc="-1" strike="noStrike">
              <a:latin typeface="Arial"/>
            </a:endParaRPr>
          </a:p>
        </p:txBody>
      </p:sp>
      <p:sp>
        <p:nvSpPr>
          <p:cNvPr id="93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64D0715D-75D2-4622-AC91-C679AEE50DEE}"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5"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36"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AAE79815-C76A-4FD6-A5D7-B59D637C087F}"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7"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38"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110B7894-3D9F-4CDE-9BCB-E6B61E0D09F1}"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9"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Bild HS BO</a:t>
            </a:r>
            <a:endParaRPr b="0" lang="de-DE" sz="2000" spc="-1" strike="noStrike">
              <a:latin typeface="Arial"/>
            </a:endParaRPr>
          </a:p>
        </p:txBody>
      </p:sp>
      <p:sp>
        <p:nvSpPr>
          <p:cNvPr id="940"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5879BFCD-987F-4F82-A470-82B81C7D6026}"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1"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Bild HS BO</a:t>
            </a:r>
            <a:endParaRPr b="0" lang="de-DE" sz="2000" spc="-1" strike="noStrike">
              <a:latin typeface="Arial"/>
            </a:endParaRPr>
          </a:p>
        </p:txBody>
      </p:sp>
      <p:sp>
        <p:nvSpPr>
          <p:cNvPr id="942"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97A7E641-79FA-467C-B0E2-1CEAD2F54447}"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3"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4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B1DCC902-9A0A-4773-BC13-D98E96646C0B}"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5"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46"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D4C4C0A4-713D-4C1F-B655-4EC5657472ED}"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7"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48"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8AC8F5C7-F3AD-4C12-9476-613179F47D8E}"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9"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r>
              <a:rPr b="0" lang="de-DE" sz="2000" spc="-1" strike="noStrike">
                <a:latin typeface="Arial"/>
              </a:rPr>
              <a:t>https://www.geothermie.nrw.de</a:t>
            </a:r>
            <a:endParaRPr b="0" lang="de-DE" sz="2000" spc="-1" strike="noStrike">
              <a:latin typeface="Arial"/>
            </a:endParaRPr>
          </a:p>
          <a:p>
            <a:pPr marL="216000" indent="-216000">
              <a:lnSpc>
                <a:spcPct val="100000"/>
              </a:lnSpc>
            </a:pPr>
            <a:endParaRPr b="0" lang="de-DE" sz="2000" spc="-1" strike="noStrike">
              <a:latin typeface="Arial"/>
            </a:endParaRPr>
          </a:p>
        </p:txBody>
      </p:sp>
      <p:sp>
        <p:nvSpPr>
          <p:cNvPr id="950"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CC7BC6EE-520D-418E-8FB9-A72083F3A88D}"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1"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r>
              <a:rPr b="0" lang="de-DE" sz="2000" spc="-1" strike="noStrike">
                <a:latin typeface="Arial"/>
              </a:rPr>
              <a:t>https://www.geothermie.nrw.de</a:t>
            </a:r>
            <a:endParaRPr b="0" lang="de-DE" sz="2000" spc="-1" strike="noStrike">
              <a:latin typeface="Arial"/>
            </a:endParaRPr>
          </a:p>
          <a:p>
            <a:pPr marL="216000" indent="-216000">
              <a:lnSpc>
                <a:spcPct val="100000"/>
              </a:lnSpc>
            </a:pPr>
            <a:endParaRPr b="0" lang="de-DE" sz="2000" spc="-1" strike="noStrike">
              <a:latin typeface="Arial"/>
            </a:endParaRPr>
          </a:p>
        </p:txBody>
      </p:sp>
      <p:sp>
        <p:nvSpPr>
          <p:cNvPr id="952"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75CCA7D5-0281-47C3-AF2B-F8F2154ACD72}"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3"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r>
              <a:rPr b="0" lang="de-DE" sz="2000" spc="-1" strike="noStrike">
                <a:latin typeface="Arial"/>
              </a:rPr>
              <a:t>https://www.geothermie.nrw.de</a:t>
            </a:r>
            <a:endParaRPr b="0" lang="de-DE" sz="2000" spc="-1" strike="noStrike">
              <a:latin typeface="Arial"/>
            </a:endParaRPr>
          </a:p>
          <a:p>
            <a:pPr marL="216000" indent="-216000">
              <a:lnSpc>
                <a:spcPct val="100000"/>
              </a:lnSpc>
            </a:pPr>
            <a:endParaRPr b="0" lang="de-DE" sz="2000" spc="-1" strike="noStrike">
              <a:latin typeface="Arial"/>
            </a:endParaRPr>
          </a:p>
        </p:txBody>
      </p:sp>
      <p:sp>
        <p:nvSpPr>
          <p:cNvPr id="95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C1C0C7C9-E9EF-4E31-8656-03BC54307B59}"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5" name="PlaceHolder 1"/>
          <p:cNvSpPr>
            <a:spLocks noGrp="1"/>
          </p:cNvSpPr>
          <p:nvPr>
            <p:ph type="body"/>
          </p:nvPr>
        </p:nvSpPr>
        <p:spPr>
          <a:xfrm>
            <a:off x="679680" y="4715280"/>
            <a:ext cx="5437440" cy="4466160"/>
          </a:xfrm>
          <a:prstGeom prst="rect">
            <a:avLst/>
          </a:prstGeom>
        </p:spPr>
        <p:txBody>
          <a:bodyPr lIns="0" rIns="0" tIns="0" bIns="0"/>
          <a:p>
            <a:pPr marL="216000" indent="-216000">
              <a:lnSpc>
                <a:spcPct val="100000"/>
              </a:lnSpc>
            </a:pPr>
            <a:r>
              <a:rPr b="0" lang="de-DE" sz="2000" spc="-1" strike="noStrike">
                <a:latin typeface="Arial"/>
              </a:rPr>
              <a:t>https://www.geothermie.nrw.de</a:t>
            </a:r>
            <a:endParaRPr b="0" lang="de-DE" sz="2000" spc="-1" strike="noStrike">
              <a:latin typeface="Arial"/>
            </a:endParaRPr>
          </a:p>
          <a:p>
            <a:pPr marL="216000" indent="-216000">
              <a:lnSpc>
                <a:spcPct val="100000"/>
              </a:lnSpc>
            </a:pPr>
            <a:endParaRPr b="0" lang="de-DE" sz="2000" spc="-1" strike="noStrike">
              <a:latin typeface="Arial"/>
            </a:endParaRPr>
          </a:p>
        </p:txBody>
      </p:sp>
      <p:sp>
        <p:nvSpPr>
          <p:cNvPr id="956"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F6D0000F-D6B5-45D4-BAAD-815048181423}"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7"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Bild HS BO</a:t>
            </a:r>
            <a:endParaRPr b="0" lang="de-DE" sz="2000" spc="-1" strike="noStrike">
              <a:latin typeface="Arial"/>
            </a:endParaRPr>
          </a:p>
        </p:txBody>
      </p:sp>
      <p:sp>
        <p:nvSpPr>
          <p:cNvPr id="958"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38D8CD55-D9B4-4F12-A44D-079F1B018AE7}"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9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9"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Grafiken: HS Bochum</a:t>
            </a:r>
            <a:endParaRPr b="0" lang="de-DE" sz="2000" spc="-1" strike="noStrike">
              <a:latin typeface="Arial"/>
            </a:endParaRPr>
          </a:p>
        </p:txBody>
      </p:sp>
      <p:sp>
        <p:nvSpPr>
          <p:cNvPr id="960"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5D7E7C95-FE98-4147-AAEA-BD9184B0DB72}"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9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1" name="PlaceHolder 1"/>
          <p:cNvSpPr>
            <a:spLocks noGrp="1"/>
          </p:cNvSpPr>
          <p:nvPr>
            <p:ph type="body"/>
          </p:nvPr>
        </p:nvSpPr>
        <p:spPr>
          <a:xfrm>
            <a:off x="679680" y="4715280"/>
            <a:ext cx="5437440" cy="4466160"/>
          </a:xfrm>
          <a:prstGeom prst="rect">
            <a:avLst/>
          </a:prstGeom>
        </p:spPr>
        <p:txBody>
          <a:bodyPr lIns="0" rIns="0" tIns="0" bIns="0"/>
          <a:p>
            <a:r>
              <a:rPr b="0" lang="de-DE" sz="2000" spc="-1" strike="noStrike">
                <a:latin typeface="Arial"/>
              </a:rPr>
              <a:t>Grafik HS Bochum</a:t>
            </a:r>
            <a:endParaRPr b="0" lang="de-DE" sz="2000" spc="-1" strike="noStrike">
              <a:latin typeface="Arial"/>
            </a:endParaRPr>
          </a:p>
        </p:txBody>
      </p:sp>
      <p:sp>
        <p:nvSpPr>
          <p:cNvPr id="962"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782462C0-5131-4E8C-B883-82E06EC07CE7}"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notesSlides/notesSlide9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3" name="PlaceHolder 1"/>
          <p:cNvSpPr>
            <a:spLocks noGrp="1"/>
          </p:cNvSpPr>
          <p:nvPr>
            <p:ph type="body"/>
          </p:nvPr>
        </p:nvSpPr>
        <p:spPr>
          <a:xfrm>
            <a:off x="679680" y="4715280"/>
            <a:ext cx="5437440" cy="4466160"/>
          </a:xfrm>
          <a:prstGeom prst="rect">
            <a:avLst/>
          </a:prstGeom>
        </p:spPr>
        <p:txBody>
          <a:bodyPr lIns="0" rIns="0" tIns="0" bIns="0"/>
          <a:p>
            <a:endParaRPr b="0" lang="de-DE" sz="2000" spc="-1" strike="noStrike">
              <a:latin typeface="Arial"/>
            </a:endParaRPr>
          </a:p>
        </p:txBody>
      </p:sp>
      <p:sp>
        <p:nvSpPr>
          <p:cNvPr id="964" name="CustomShape 2"/>
          <p:cNvSpPr/>
          <p:nvPr/>
        </p:nvSpPr>
        <p:spPr>
          <a:xfrm>
            <a:off x="3850560" y="9428760"/>
            <a:ext cx="2944800" cy="495720"/>
          </a:xfrm>
          <a:prstGeom prst="rect">
            <a:avLst/>
          </a:prstGeom>
          <a:noFill/>
          <a:ln>
            <a:noFill/>
          </a:ln>
        </p:spPr>
        <p:style>
          <a:lnRef idx="0"/>
          <a:fillRef idx="0"/>
          <a:effectRef idx="0"/>
          <a:fontRef idx="minor"/>
        </p:style>
        <p:txBody>
          <a:bodyPr lIns="90000" rIns="90000" tIns="45000" bIns="45000" anchor="b"/>
          <a:p>
            <a:pPr algn="r">
              <a:lnSpc>
                <a:spcPct val="100000"/>
              </a:lnSpc>
            </a:pPr>
            <a:fld id="{643115D5-D4A1-41F2-B121-2F5320B194A6}" type="slidenum">
              <a:rPr b="0" lang="de-DE" sz="1200" spc="-1" strike="noStrike">
                <a:solidFill>
                  <a:srgbClr val="000000"/>
                </a:solidFill>
                <a:latin typeface="+mn-lt"/>
                <a:ea typeface="+mn-ea"/>
              </a:rPr>
              <a:t>1</a:t>
            </a:fld>
            <a:endParaRPr b="0" lang="de-DE"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25" name="PlaceHolder 2"/>
          <p:cNvSpPr>
            <a:spLocks noGrp="1"/>
          </p:cNvSpPr>
          <p:nvPr>
            <p:ph type="body"/>
          </p:nvPr>
        </p:nvSpPr>
        <p:spPr>
          <a:xfrm>
            <a:off x="457200" y="1604520"/>
            <a:ext cx="8229240" cy="1896840"/>
          </a:xfrm>
          <a:prstGeom prst="rect">
            <a:avLst/>
          </a:prstGeom>
        </p:spPr>
        <p:txBody>
          <a:bodyPr lIns="0" rIns="0" tIns="0" bIns="0">
            <a:normAutofit/>
          </a:bodyPr>
          <a:p>
            <a:endParaRPr b="0" lang="de-DE" sz="3200" spc="-1" strike="noStrike">
              <a:latin typeface="Arial"/>
            </a:endParaRPr>
          </a:p>
        </p:txBody>
      </p:sp>
      <p:sp>
        <p:nvSpPr>
          <p:cNvPr id="26" name="PlaceHolder 3"/>
          <p:cNvSpPr>
            <a:spLocks noGrp="1"/>
          </p:cNvSpPr>
          <p:nvPr>
            <p:ph type="body"/>
          </p:nvPr>
        </p:nvSpPr>
        <p:spPr>
          <a:xfrm>
            <a:off x="457200" y="3682080"/>
            <a:ext cx="822924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28" name="PlaceHolder 2"/>
          <p:cNvSpPr>
            <a:spLocks noGrp="1"/>
          </p:cNvSpPr>
          <p:nvPr>
            <p:ph type="body"/>
          </p:nvPr>
        </p:nvSpPr>
        <p:spPr>
          <a:xfrm>
            <a:off x="457200" y="1604520"/>
            <a:ext cx="4015800" cy="1896840"/>
          </a:xfrm>
          <a:prstGeom prst="rect">
            <a:avLst/>
          </a:prstGeom>
        </p:spPr>
        <p:txBody>
          <a:bodyPr lIns="0" rIns="0" tIns="0" bIns="0">
            <a:normAutofit/>
          </a:bodyPr>
          <a:p>
            <a:endParaRPr b="0" lang="de-DE" sz="3200" spc="-1" strike="noStrike">
              <a:latin typeface="Arial"/>
            </a:endParaRPr>
          </a:p>
        </p:txBody>
      </p:sp>
      <p:sp>
        <p:nvSpPr>
          <p:cNvPr id="29" name="PlaceHolder 3"/>
          <p:cNvSpPr>
            <a:spLocks noGrp="1"/>
          </p:cNvSpPr>
          <p:nvPr>
            <p:ph type="body"/>
          </p:nvPr>
        </p:nvSpPr>
        <p:spPr>
          <a:xfrm>
            <a:off x="4674240" y="1604520"/>
            <a:ext cx="4015800" cy="1896840"/>
          </a:xfrm>
          <a:prstGeom prst="rect">
            <a:avLst/>
          </a:prstGeom>
        </p:spPr>
        <p:txBody>
          <a:bodyPr lIns="0" rIns="0" tIns="0" bIns="0">
            <a:normAutofit/>
          </a:bodyPr>
          <a:p>
            <a:endParaRPr b="0" lang="de-DE" sz="3200" spc="-1" strike="noStrike">
              <a:latin typeface="Arial"/>
            </a:endParaRPr>
          </a:p>
        </p:txBody>
      </p:sp>
      <p:sp>
        <p:nvSpPr>
          <p:cNvPr id="30" name="PlaceHolder 4"/>
          <p:cNvSpPr>
            <a:spLocks noGrp="1"/>
          </p:cNvSpPr>
          <p:nvPr>
            <p:ph type="body"/>
          </p:nvPr>
        </p:nvSpPr>
        <p:spPr>
          <a:xfrm>
            <a:off x="4674240" y="3682080"/>
            <a:ext cx="4015800" cy="1896840"/>
          </a:xfrm>
          <a:prstGeom prst="rect">
            <a:avLst/>
          </a:prstGeom>
        </p:spPr>
        <p:txBody>
          <a:bodyPr lIns="0" rIns="0" tIns="0" bIns="0">
            <a:normAutofit/>
          </a:bodyPr>
          <a:p>
            <a:endParaRPr b="0" lang="de-DE" sz="3200" spc="-1" strike="noStrike">
              <a:latin typeface="Arial"/>
            </a:endParaRPr>
          </a:p>
        </p:txBody>
      </p:sp>
      <p:sp>
        <p:nvSpPr>
          <p:cNvPr id="31" name="PlaceHolder 5"/>
          <p:cNvSpPr>
            <a:spLocks noGrp="1"/>
          </p:cNvSpPr>
          <p:nvPr>
            <p:ph type="body"/>
          </p:nvPr>
        </p:nvSpPr>
        <p:spPr>
          <a:xfrm>
            <a:off x="457200" y="3682080"/>
            <a:ext cx="401580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33" name="PlaceHolder 2"/>
          <p:cNvSpPr>
            <a:spLocks noGrp="1"/>
          </p:cNvSpPr>
          <p:nvPr>
            <p:ph type="body"/>
          </p:nvPr>
        </p:nvSpPr>
        <p:spPr>
          <a:xfrm>
            <a:off x="457200" y="1604520"/>
            <a:ext cx="2649600" cy="1896840"/>
          </a:xfrm>
          <a:prstGeom prst="rect">
            <a:avLst/>
          </a:prstGeom>
        </p:spPr>
        <p:txBody>
          <a:bodyPr lIns="0" rIns="0" tIns="0" bIns="0">
            <a:normAutofit/>
          </a:bodyPr>
          <a:p>
            <a:endParaRPr b="0" lang="de-DE" sz="3200" spc="-1" strike="noStrike">
              <a:latin typeface="Arial"/>
            </a:endParaRPr>
          </a:p>
        </p:txBody>
      </p:sp>
      <p:sp>
        <p:nvSpPr>
          <p:cNvPr id="34" name="PlaceHolder 3"/>
          <p:cNvSpPr>
            <a:spLocks noGrp="1"/>
          </p:cNvSpPr>
          <p:nvPr>
            <p:ph type="body"/>
          </p:nvPr>
        </p:nvSpPr>
        <p:spPr>
          <a:xfrm>
            <a:off x="3239640" y="1604520"/>
            <a:ext cx="2649600" cy="1896840"/>
          </a:xfrm>
          <a:prstGeom prst="rect">
            <a:avLst/>
          </a:prstGeom>
        </p:spPr>
        <p:txBody>
          <a:bodyPr lIns="0" rIns="0" tIns="0" bIns="0">
            <a:normAutofit/>
          </a:bodyPr>
          <a:p>
            <a:endParaRPr b="0" lang="de-DE" sz="3200" spc="-1" strike="noStrike">
              <a:latin typeface="Arial"/>
            </a:endParaRPr>
          </a:p>
        </p:txBody>
      </p:sp>
      <p:sp>
        <p:nvSpPr>
          <p:cNvPr id="35" name="PlaceHolder 4"/>
          <p:cNvSpPr>
            <a:spLocks noGrp="1"/>
          </p:cNvSpPr>
          <p:nvPr>
            <p:ph type="body"/>
          </p:nvPr>
        </p:nvSpPr>
        <p:spPr>
          <a:xfrm>
            <a:off x="6022080" y="1604520"/>
            <a:ext cx="2649600" cy="1896840"/>
          </a:xfrm>
          <a:prstGeom prst="rect">
            <a:avLst/>
          </a:prstGeom>
        </p:spPr>
        <p:txBody>
          <a:bodyPr lIns="0" rIns="0" tIns="0" bIns="0">
            <a:normAutofit/>
          </a:bodyPr>
          <a:p>
            <a:endParaRPr b="0" lang="de-DE" sz="3200" spc="-1" strike="noStrike">
              <a:latin typeface="Arial"/>
            </a:endParaRPr>
          </a:p>
        </p:txBody>
      </p:sp>
      <p:sp>
        <p:nvSpPr>
          <p:cNvPr id="36" name="PlaceHolder 5"/>
          <p:cNvSpPr>
            <a:spLocks noGrp="1"/>
          </p:cNvSpPr>
          <p:nvPr>
            <p:ph type="body"/>
          </p:nvPr>
        </p:nvSpPr>
        <p:spPr>
          <a:xfrm>
            <a:off x="6022080" y="3682080"/>
            <a:ext cx="2649600" cy="1896840"/>
          </a:xfrm>
          <a:prstGeom prst="rect">
            <a:avLst/>
          </a:prstGeom>
        </p:spPr>
        <p:txBody>
          <a:bodyPr lIns="0" rIns="0" tIns="0" bIns="0">
            <a:normAutofit/>
          </a:bodyPr>
          <a:p>
            <a:endParaRPr b="0" lang="de-DE" sz="3200" spc="-1" strike="noStrike">
              <a:latin typeface="Arial"/>
            </a:endParaRPr>
          </a:p>
        </p:txBody>
      </p:sp>
      <p:sp>
        <p:nvSpPr>
          <p:cNvPr id="37" name="PlaceHolder 6"/>
          <p:cNvSpPr>
            <a:spLocks noGrp="1"/>
          </p:cNvSpPr>
          <p:nvPr>
            <p:ph type="body"/>
          </p:nvPr>
        </p:nvSpPr>
        <p:spPr>
          <a:xfrm>
            <a:off x="3239640" y="3682080"/>
            <a:ext cx="2649600" cy="1896840"/>
          </a:xfrm>
          <a:prstGeom prst="rect">
            <a:avLst/>
          </a:prstGeom>
        </p:spPr>
        <p:txBody>
          <a:bodyPr lIns="0" rIns="0" tIns="0" bIns="0">
            <a:normAutofit/>
          </a:bodyPr>
          <a:p>
            <a:endParaRPr b="0" lang="de-DE" sz="3200" spc="-1" strike="noStrike">
              <a:latin typeface="Arial"/>
            </a:endParaRPr>
          </a:p>
        </p:txBody>
      </p:sp>
      <p:sp>
        <p:nvSpPr>
          <p:cNvPr id="38" name="PlaceHolder 7"/>
          <p:cNvSpPr>
            <a:spLocks noGrp="1"/>
          </p:cNvSpPr>
          <p:nvPr>
            <p:ph type="body"/>
          </p:nvPr>
        </p:nvSpPr>
        <p:spPr>
          <a:xfrm>
            <a:off x="457200" y="3682080"/>
            <a:ext cx="264960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4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de-DE"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45" name="PlaceHolder 2"/>
          <p:cNvSpPr>
            <a:spLocks noGrp="1"/>
          </p:cNvSpPr>
          <p:nvPr>
            <p:ph type="body"/>
          </p:nvPr>
        </p:nvSpPr>
        <p:spPr>
          <a:xfrm>
            <a:off x="457200" y="1604520"/>
            <a:ext cx="8229240" cy="3977280"/>
          </a:xfrm>
          <a:prstGeom prst="rect">
            <a:avLst/>
          </a:prstGeom>
        </p:spPr>
        <p:txBody>
          <a:bodyPr lIns="0" rIns="0" tIns="0" bIns="0">
            <a:normAutofit/>
          </a:bodyPr>
          <a:p>
            <a:endParaRPr b="0" lang="de-DE"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47" name="PlaceHolder 2"/>
          <p:cNvSpPr>
            <a:spLocks noGrp="1"/>
          </p:cNvSpPr>
          <p:nvPr>
            <p:ph type="body"/>
          </p:nvPr>
        </p:nvSpPr>
        <p:spPr>
          <a:xfrm>
            <a:off x="457200" y="1604520"/>
            <a:ext cx="4015800" cy="3977280"/>
          </a:xfrm>
          <a:prstGeom prst="rect">
            <a:avLst/>
          </a:prstGeom>
        </p:spPr>
        <p:txBody>
          <a:bodyPr lIns="0" rIns="0" tIns="0" bIns="0">
            <a:normAutofit/>
          </a:bodyPr>
          <a:p>
            <a:endParaRPr b="0" lang="de-DE" sz="3200" spc="-1" strike="noStrike">
              <a:latin typeface="Arial"/>
            </a:endParaRPr>
          </a:p>
        </p:txBody>
      </p:sp>
      <p:sp>
        <p:nvSpPr>
          <p:cNvPr id="48" name="PlaceHolder 3"/>
          <p:cNvSpPr>
            <a:spLocks noGrp="1"/>
          </p:cNvSpPr>
          <p:nvPr>
            <p:ph type="body"/>
          </p:nvPr>
        </p:nvSpPr>
        <p:spPr>
          <a:xfrm>
            <a:off x="4674240" y="1604520"/>
            <a:ext cx="4015800" cy="3977280"/>
          </a:xfrm>
          <a:prstGeom prst="rect">
            <a:avLst/>
          </a:prstGeom>
        </p:spPr>
        <p:txBody>
          <a:bodyPr lIns="0" rIns="0" tIns="0" bIns="0">
            <a:normAutofit/>
          </a:bodyPr>
          <a:p>
            <a:endParaRPr b="0" lang="de-DE"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de-DE"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52" name="PlaceHolder 2"/>
          <p:cNvSpPr>
            <a:spLocks noGrp="1"/>
          </p:cNvSpPr>
          <p:nvPr>
            <p:ph type="body"/>
          </p:nvPr>
        </p:nvSpPr>
        <p:spPr>
          <a:xfrm>
            <a:off x="457200" y="1604520"/>
            <a:ext cx="4015800" cy="1896840"/>
          </a:xfrm>
          <a:prstGeom prst="rect">
            <a:avLst/>
          </a:prstGeom>
        </p:spPr>
        <p:txBody>
          <a:bodyPr lIns="0" rIns="0" tIns="0" bIns="0">
            <a:normAutofit/>
          </a:bodyPr>
          <a:p>
            <a:endParaRPr b="0" lang="de-DE" sz="3200" spc="-1" strike="noStrike">
              <a:latin typeface="Arial"/>
            </a:endParaRPr>
          </a:p>
        </p:txBody>
      </p:sp>
      <p:sp>
        <p:nvSpPr>
          <p:cNvPr id="53" name="PlaceHolder 3"/>
          <p:cNvSpPr>
            <a:spLocks noGrp="1"/>
          </p:cNvSpPr>
          <p:nvPr>
            <p:ph type="body"/>
          </p:nvPr>
        </p:nvSpPr>
        <p:spPr>
          <a:xfrm>
            <a:off x="457200" y="3682080"/>
            <a:ext cx="4015800" cy="1896840"/>
          </a:xfrm>
          <a:prstGeom prst="rect">
            <a:avLst/>
          </a:prstGeom>
        </p:spPr>
        <p:txBody>
          <a:bodyPr lIns="0" rIns="0" tIns="0" bIns="0">
            <a:normAutofit/>
          </a:bodyPr>
          <a:p>
            <a:endParaRPr b="0" lang="de-DE" sz="3200" spc="-1" strike="noStrike">
              <a:latin typeface="Arial"/>
            </a:endParaRPr>
          </a:p>
        </p:txBody>
      </p:sp>
      <p:sp>
        <p:nvSpPr>
          <p:cNvPr id="54" name="PlaceHolder 4"/>
          <p:cNvSpPr>
            <a:spLocks noGrp="1"/>
          </p:cNvSpPr>
          <p:nvPr>
            <p:ph type="body"/>
          </p:nvPr>
        </p:nvSpPr>
        <p:spPr>
          <a:xfrm>
            <a:off x="4674240" y="1604520"/>
            <a:ext cx="4015800" cy="3977280"/>
          </a:xfrm>
          <a:prstGeom prst="rect">
            <a:avLst/>
          </a:prstGeom>
        </p:spPr>
        <p:txBody>
          <a:bodyPr lIns="0" rIns="0" tIns="0" bIns="0">
            <a:normAutofit/>
          </a:bodyPr>
          <a:p>
            <a:endParaRPr b="0" lang="de-DE"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4"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de-DE"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56" name="PlaceHolder 2"/>
          <p:cNvSpPr>
            <a:spLocks noGrp="1"/>
          </p:cNvSpPr>
          <p:nvPr>
            <p:ph type="body"/>
          </p:nvPr>
        </p:nvSpPr>
        <p:spPr>
          <a:xfrm>
            <a:off x="457200" y="1604520"/>
            <a:ext cx="4015800" cy="3977280"/>
          </a:xfrm>
          <a:prstGeom prst="rect">
            <a:avLst/>
          </a:prstGeom>
        </p:spPr>
        <p:txBody>
          <a:bodyPr lIns="0" rIns="0" tIns="0" bIns="0">
            <a:normAutofit/>
          </a:bodyPr>
          <a:p>
            <a:endParaRPr b="0" lang="de-DE" sz="3200" spc="-1" strike="noStrike">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rIns="0" tIns="0" bIns="0">
            <a:normAutofit/>
          </a:bodyPr>
          <a:p>
            <a:endParaRPr b="0" lang="de-DE" sz="3200" spc="-1" strike="noStrike">
              <a:latin typeface="Arial"/>
            </a:endParaRPr>
          </a:p>
        </p:txBody>
      </p:sp>
      <p:sp>
        <p:nvSpPr>
          <p:cNvPr id="58" name="PlaceHolder 4"/>
          <p:cNvSpPr>
            <a:spLocks noGrp="1"/>
          </p:cNvSpPr>
          <p:nvPr>
            <p:ph type="body"/>
          </p:nvPr>
        </p:nvSpPr>
        <p:spPr>
          <a:xfrm>
            <a:off x="4674240" y="3682080"/>
            <a:ext cx="401580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rIns="0" tIns="0" bIns="0">
            <a:normAutofit/>
          </a:bodyPr>
          <a:p>
            <a:endParaRPr b="0" lang="de-DE" sz="3200" spc="-1" strike="noStrike">
              <a:latin typeface="Arial"/>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de-DE" sz="3200" spc="-1" strike="noStrike">
              <a:latin typeface="Arial"/>
            </a:endParaRPr>
          </a:p>
        </p:txBody>
      </p:sp>
      <p:sp>
        <p:nvSpPr>
          <p:cNvPr id="62" name="PlaceHolder 4"/>
          <p:cNvSpPr>
            <a:spLocks noGrp="1"/>
          </p:cNvSpPr>
          <p:nvPr>
            <p:ph type="body"/>
          </p:nvPr>
        </p:nvSpPr>
        <p:spPr>
          <a:xfrm>
            <a:off x="457200" y="3682080"/>
            <a:ext cx="822924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64" name="PlaceHolder 2"/>
          <p:cNvSpPr>
            <a:spLocks noGrp="1"/>
          </p:cNvSpPr>
          <p:nvPr>
            <p:ph type="body"/>
          </p:nvPr>
        </p:nvSpPr>
        <p:spPr>
          <a:xfrm>
            <a:off x="457200" y="1604520"/>
            <a:ext cx="8229240" cy="1896840"/>
          </a:xfrm>
          <a:prstGeom prst="rect">
            <a:avLst/>
          </a:prstGeom>
        </p:spPr>
        <p:txBody>
          <a:bodyPr lIns="0" rIns="0" tIns="0" bIns="0">
            <a:normAutofit/>
          </a:bodyPr>
          <a:p>
            <a:endParaRPr b="0" lang="de-DE" sz="3200" spc="-1" strike="noStrike">
              <a:latin typeface="Arial"/>
            </a:endParaRPr>
          </a:p>
        </p:txBody>
      </p:sp>
      <p:sp>
        <p:nvSpPr>
          <p:cNvPr id="65" name="PlaceHolder 3"/>
          <p:cNvSpPr>
            <a:spLocks noGrp="1"/>
          </p:cNvSpPr>
          <p:nvPr>
            <p:ph type="body"/>
          </p:nvPr>
        </p:nvSpPr>
        <p:spPr>
          <a:xfrm>
            <a:off x="457200" y="3682080"/>
            <a:ext cx="822924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rIns="0" tIns="0" bIns="0">
            <a:normAutofit/>
          </a:bodyPr>
          <a:p>
            <a:endParaRPr b="0" lang="de-DE" sz="3200" spc="-1" strike="noStrike">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rIns="0" tIns="0" bIns="0">
            <a:normAutofit/>
          </a:bodyPr>
          <a:p>
            <a:endParaRPr b="0" lang="de-DE" sz="3200" spc="-1" strike="noStrike">
              <a:latin typeface="Arial"/>
            </a:endParaRPr>
          </a:p>
        </p:txBody>
      </p:sp>
      <p:sp>
        <p:nvSpPr>
          <p:cNvPr id="69" name="PlaceHolder 4"/>
          <p:cNvSpPr>
            <a:spLocks noGrp="1"/>
          </p:cNvSpPr>
          <p:nvPr>
            <p:ph type="body"/>
          </p:nvPr>
        </p:nvSpPr>
        <p:spPr>
          <a:xfrm>
            <a:off x="4674240" y="3682080"/>
            <a:ext cx="4015800" cy="1896840"/>
          </a:xfrm>
          <a:prstGeom prst="rect">
            <a:avLst/>
          </a:prstGeom>
        </p:spPr>
        <p:txBody>
          <a:bodyPr lIns="0" rIns="0" tIns="0" bIns="0">
            <a:normAutofit/>
          </a:bodyPr>
          <a:p>
            <a:endParaRPr b="0" lang="de-DE" sz="3200" spc="-1" strike="noStrike">
              <a:latin typeface="Arial"/>
            </a:endParaRPr>
          </a:p>
        </p:txBody>
      </p:sp>
      <p:sp>
        <p:nvSpPr>
          <p:cNvPr id="70" name="PlaceHolder 5"/>
          <p:cNvSpPr>
            <a:spLocks noGrp="1"/>
          </p:cNvSpPr>
          <p:nvPr>
            <p:ph type="body"/>
          </p:nvPr>
        </p:nvSpPr>
        <p:spPr>
          <a:xfrm>
            <a:off x="457200" y="3682080"/>
            <a:ext cx="401580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72" name="PlaceHolder 2"/>
          <p:cNvSpPr>
            <a:spLocks noGrp="1"/>
          </p:cNvSpPr>
          <p:nvPr>
            <p:ph type="body"/>
          </p:nvPr>
        </p:nvSpPr>
        <p:spPr>
          <a:xfrm>
            <a:off x="457200" y="1604520"/>
            <a:ext cx="2649600" cy="1896840"/>
          </a:xfrm>
          <a:prstGeom prst="rect">
            <a:avLst/>
          </a:prstGeom>
        </p:spPr>
        <p:txBody>
          <a:bodyPr lIns="0" rIns="0" tIns="0" bIns="0">
            <a:normAutofit/>
          </a:bodyPr>
          <a:p>
            <a:endParaRPr b="0" lang="de-DE" sz="3200" spc="-1" strike="noStrike">
              <a:latin typeface="Arial"/>
            </a:endParaRPr>
          </a:p>
        </p:txBody>
      </p:sp>
      <p:sp>
        <p:nvSpPr>
          <p:cNvPr id="73" name="PlaceHolder 3"/>
          <p:cNvSpPr>
            <a:spLocks noGrp="1"/>
          </p:cNvSpPr>
          <p:nvPr>
            <p:ph type="body"/>
          </p:nvPr>
        </p:nvSpPr>
        <p:spPr>
          <a:xfrm>
            <a:off x="3239640" y="1604520"/>
            <a:ext cx="2649600" cy="1896840"/>
          </a:xfrm>
          <a:prstGeom prst="rect">
            <a:avLst/>
          </a:prstGeom>
        </p:spPr>
        <p:txBody>
          <a:bodyPr lIns="0" rIns="0" tIns="0" bIns="0">
            <a:normAutofit/>
          </a:bodyPr>
          <a:p>
            <a:endParaRPr b="0" lang="de-DE" sz="3200" spc="-1" strike="noStrike">
              <a:latin typeface="Arial"/>
            </a:endParaRPr>
          </a:p>
        </p:txBody>
      </p:sp>
      <p:sp>
        <p:nvSpPr>
          <p:cNvPr id="74" name="PlaceHolder 4"/>
          <p:cNvSpPr>
            <a:spLocks noGrp="1"/>
          </p:cNvSpPr>
          <p:nvPr>
            <p:ph type="body"/>
          </p:nvPr>
        </p:nvSpPr>
        <p:spPr>
          <a:xfrm>
            <a:off x="6022080" y="1604520"/>
            <a:ext cx="2649600" cy="1896840"/>
          </a:xfrm>
          <a:prstGeom prst="rect">
            <a:avLst/>
          </a:prstGeom>
        </p:spPr>
        <p:txBody>
          <a:bodyPr lIns="0" rIns="0" tIns="0" bIns="0">
            <a:normAutofit/>
          </a:bodyPr>
          <a:p>
            <a:endParaRPr b="0" lang="de-DE" sz="3200" spc="-1" strike="noStrike">
              <a:latin typeface="Arial"/>
            </a:endParaRPr>
          </a:p>
        </p:txBody>
      </p:sp>
      <p:sp>
        <p:nvSpPr>
          <p:cNvPr id="75" name="PlaceHolder 5"/>
          <p:cNvSpPr>
            <a:spLocks noGrp="1"/>
          </p:cNvSpPr>
          <p:nvPr>
            <p:ph type="body"/>
          </p:nvPr>
        </p:nvSpPr>
        <p:spPr>
          <a:xfrm>
            <a:off x="6022080" y="3682080"/>
            <a:ext cx="2649600" cy="1896840"/>
          </a:xfrm>
          <a:prstGeom prst="rect">
            <a:avLst/>
          </a:prstGeom>
        </p:spPr>
        <p:txBody>
          <a:bodyPr lIns="0" rIns="0" tIns="0" bIns="0">
            <a:normAutofit/>
          </a:bodyPr>
          <a:p>
            <a:endParaRPr b="0" lang="de-DE" sz="3200" spc="-1" strike="noStrike">
              <a:latin typeface="Arial"/>
            </a:endParaRPr>
          </a:p>
        </p:txBody>
      </p:sp>
      <p:sp>
        <p:nvSpPr>
          <p:cNvPr id="76" name="PlaceHolder 6"/>
          <p:cNvSpPr>
            <a:spLocks noGrp="1"/>
          </p:cNvSpPr>
          <p:nvPr>
            <p:ph type="body"/>
          </p:nvPr>
        </p:nvSpPr>
        <p:spPr>
          <a:xfrm>
            <a:off x="3239640" y="3682080"/>
            <a:ext cx="2649600" cy="1896840"/>
          </a:xfrm>
          <a:prstGeom prst="rect">
            <a:avLst/>
          </a:prstGeom>
        </p:spPr>
        <p:txBody>
          <a:bodyPr lIns="0" rIns="0" tIns="0" bIns="0">
            <a:normAutofit/>
          </a:bodyPr>
          <a:p>
            <a:endParaRPr b="0" lang="de-DE" sz="3200" spc="-1" strike="noStrike">
              <a:latin typeface="Arial"/>
            </a:endParaRPr>
          </a:p>
        </p:txBody>
      </p:sp>
      <p:sp>
        <p:nvSpPr>
          <p:cNvPr id="77" name="PlaceHolder 7"/>
          <p:cNvSpPr>
            <a:spLocks noGrp="1"/>
          </p:cNvSpPr>
          <p:nvPr>
            <p:ph type="body"/>
          </p:nvPr>
        </p:nvSpPr>
        <p:spPr>
          <a:xfrm>
            <a:off x="457200" y="3682080"/>
            <a:ext cx="264960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6" name="PlaceHolder 2"/>
          <p:cNvSpPr>
            <a:spLocks noGrp="1"/>
          </p:cNvSpPr>
          <p:nvPr>
            <p:ph type="body"/>
          </p:nvPr>
        </p:nvSpPr>
        <p:spPr>
          <a:xfrm>
            <a:off x="457200" y="1604520"/>
            <a:ext cx="8229240" cy="3977280"/>
          </a:xfrm>
          <a:prstGeom prst="rect">
            <a:avLst/>
          </a:prstGeom>
        </p:spPr>
        <p:txBody>
          <a:bodyPr lIns="0" rIns="0" tIns="0" bIns="0">
            <a:normAutofit/>
          </a:bodyPr>
          <a:p>
            <a:endParaRPr b="0" lang="de-DE"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8" name="PlaceHolder 2"/>
          <p:cNvSpPr>
            <a:spLocks noGrp="1"/>
          </p:cNvSpPr>
          <p:nvPr>
            <p:ph type="body"/>
          </p:nvPr>
        </p:nvSpPr>
        <p:spPr>
          <a:xfrm>
            <a:off x="457200" y="1604520"/>
            <a:ext cx="4015800" cy="3977280"/>
          </a:xfrm>
          <a:prstGeom prst="rect">
            <a:avLst/>
          </a:prstGeom>
        </p:spPr>
        <p:txBody>
          <a:bodyPr lIns="0" rIns="0" tIns="0" bIns="0">
            <a:normAutofit/>
          </a:bodyPr>
          <a:p>
            <a:endParaRPr b="0" lang="de-DE" sz="3200" spc="-1" strike="noStrike">
              <a:latin typeface="Arial"/>
            </a:endParaRPr>
          </a:p>
        </p:txBody>
      </p:sp>
      <p:sp>
        <p:nvSpPr>
          <p:cNvPr id="9" name="PlaceHolder 3"/>
          <p:cNvSpPr>
            <a:spLocks noGrp="1"/>
          </p:cNvSpPr>
          <p:nvPr>
            <p:ph type="body"/>
          </p:nvPr>
        </p:nvSpPr>
        <p:spPr>
          <a:xfrm>
            <a:off x="4674240" y="1604520"/>
            <a:ext cx="4015800" cy="3977280"/>
          </a:xfrm>
          <a:prstGeom prst="rect">
            <a:avLst/>
          </a:prstGeom>
        </p:spPr>
        <p:txBody>
          <a:bodyPr lIns="0" rIns="0" tIns="0" bIns="0">
            <a:normAutofit/>
          </a:bodyPr>
          <a:p>
            <a:endParaRPr b="0" lang="de-DE"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de-D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13" name="PlaceHolder 2"/>
          <p:cNvSpPr>
            <a:spLocks noGrp="1"/>
          </p:cNvSpPr>
          <p:nvPr>
            <p:ph type="body"/>
          </p:nvPr>
        </p:nvSpPr>
        <p:spPr>
          <a:xfrm>
            <a:off x="457200" y="1604520"/>
            <a:ext cx="4015800" cy="1896840"/>
          </a:xfrm>
          <a:prstGeom prst="rect">
            <a:avLst/>
          </a:prstGeom>
        </p:spPr>
        <p:txBody>
          <a:bodyPr lIns="0" rIns="0" tIns="0" bIns="0">
            <a:normAutofit/>
          </a:bodyPr>
          <a:p>
            <a:endParaRPr b="0" lang="de-DE" sz="3200" spc="-1" strike="noStrike">
              <a:latin typeface="Arial"/>
            </a:endParaRPr>
          </a:p>
        </p:txBody>
      </p:sp>
      <p:sp>
        <p:nvSpPr>
          <p:cNvPr id="14" name="PlaceHolder 3"/>
          <p:cNvSpPr>
            <a:spLocks noGrp="1"/>
          </p:cNvSpPr>
          <p:nvPr>
            <p:ph type="body"/>
          </p:nvPr>
        </p:nvSpPr>
        <p:spPr>
          <a:xfrm>
            <a:off x="457200" y="3682080"/>
            <a:ext cx="4015800" cy="1896840"/>
          </a:xfrm>
          <a:prstGeom prst="rect">
            <a:avLst/>
          </a:prstGeom>
        </p:spPr>
        <p:txBody>
          <a:bodyPr lIns="0" rIns="0" tIns="0" bIns="0">
            <a:normAutofit/>
          </a:bodyPr>
          <a:p>
            <a:endParaRPr b="0" lang="de-DE" sz="3200" spc="-1" strike="noStrike">
              <a:latin typeface="Arial"/>
            </a:endParaRPr>
          </a:p>
        </p:txBody>
      </p:sp>
      <p:sp>
        <p:nvSpPr>
          <p:cNvPr id="15" name="PlaceHolder 4"/>
          <p:cNvSpPr>
            <a:spLocks noGrp="1"/>
          </p:cNvSpPr>
          <p:nvPr>
            <p:ph type="body"/>
          </p:nvPr>
        </p:nvSpPr>
        <p:spPr>
          <a:xfrm>
            <a:off x="4674240" y="1604520"/>
            <a:ext cx="4015800" cy="3977280"/>
          </a:xfrm>
          <a:prstGeom prst="rect">
            <a:avLst/>
          </a:prstGeom>
        </p:spPr>
        <p:txBody>
          <a:bodyPr lIns="0" rIns="0" tIns="0" bIns="0">
            <a:normAutofit/>
          </a:bodyPr>
          <a:p>
            <a:endParaRPr b="0" lang="de-DE"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17" name="PlaceHolder 2"/>
          <p:cNvSpPr>
            <a:spLocks noGrp="1"/>
          </p:cNvSpPr>
          <p:nvPr>
            <p:ph type="body"/>
          </p:nvPr>
        </p:nvSpPr>
        <p:spPr>
          <a:xfrm>
            <a:off x="457200" y="1604520"/>
            <a:ext cx="4015800" cy="3977280"/>
          </a:xfrm>
          <a:prstGeom prst="rect">
            <a:avLst/>
          </a:prstGeom>
        </p:spPr>
        <p:txBody>
          <a:bodyPr lIns="0" rIns="0" tIns="0" bIns="0">
            <a:normAutofit/>
          </a:bodyPr>
          <a:p>
            <a:endParaRPr b="0" lang="de-DE" sz="3200" spc="-1" strike="noStrike">
              <a:latin typeface="Arial"/>
            </a:endParaRPr>
          </a:p>
        </p:txBody>
      </p:sp>
      <p:sp>
        <p:nvSpPr>
          <p:cNvPr id="18" name="PlaceHolder 3"/>
          <p:cNvSpPr>
            <a:spLocks noGrp="1"/>
          </p:cNvSpPr>
          <p:nvPr>
            <p:ph type="body"/>
          </p:nvPr>
        </p:nvSpPr>
        <p:spPr>
          <a:xfrm>
            <a:off x="4674240" y="1604520"/>
            <a:ext cx="4015800" cy="1896840"/>
          </a:xfrm>
          <a:prstGeom prst="rect">
            <a:avLst/>
          </a:prstGeom>
        </p:spPr>
        <p:txBody>
          <a:bodyPr lIns="0" rIns="0" tIns="0" bIns="0">
            <a:normAutofit/>
          </a:bodyPr>
          <a:p>
            <a:endParaRPr b="0" lang="de-DE" sz="3200" spc="-1" strike="noStrike">
              <a:latin typeface="Arial"/>
            </a:endParaRPr>
          </a:p>
        </p:txBody>
      </p:sp>
      <p:sp>
        <p:nvSpPr>
          <p:cNvPr id="19" name="PlaceHolder 4"/>
          <p:cNvSpPr>
            <a:spLocks noGrp="1"/>
          </p:cNvSpPr>
          <p:nvPr>
            <p:ph type="body"/>
          </p:nvPr>
        </p:nvSpPr>
        <p:spPr>
          <a:xfrm>
            <a:off x="4674240" y="3682080"/>
            <a:ext cx="4015800" cy="1896840"/>
          </a:xfrm>
          <a:prstGeom prst="rect">
            <a:avLst/>
          </a:prstGeom>
        </p:spPr>
        <p:txBody>
          <a:bodyPr lIns="0" rIns="0" tIns="0" bIns="0">
            <a:normAutofit/>
          </a:bodyPr>
          <a:p>
            <a:endParaRPr b="0" lang="de-DE"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p:spPr>
        <p:txBody>
          <a:bodyPr lIns="0" rIns="0" tIns="0" bIns="0" anchor="ctr"/>
          <a:p>
            <a:pPr algn="ctr"/>
            <a:endParaRPr b="0" lang="de-DE" sz="4400" spc="-1" strike="noStrike">
              <a:latin typeface="Arial"/>
            </a:endParaRPr>
          </a:p>
        </p:txBody>
      </p:sp>
      <p:sp>
        <p:nvSpPr>
          <p:cNvPr id="21" name="PlaceHolder 2"/>
          <p:cNvSpPr>
            <a:spLocks noGrp="1"/>
          </p:cNvSpPr>
          <p:nvPr>
            <p:ph type="body"/>
          </p:nvPr>
        </p:nvSpPr>
        <p:spPr>
          <a:xfrm>
            <a:off x="457200" y="1604520"/>
            <a:ext cx="4015800" cy="1896840"/>
          </a:xfrm>
          <a:prstGeom prst="rect">
            <a:avLst/>
          </a:prstGeom>
        </p:spPr>
        <p:txBody>
          <a:bodyPr lIns="0" rIns="0" tIns="0" bIns="0">
            <a:normAutofit/>
          </a:bodyPr>
          <a:p>
            <a:endParaRPr b="0" lang="de-DE" sz="3200" spc="-1" strike="noStrike">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rIns="0" tIns="0" bIns="0">
            <a:normAutofit/>
          </a:bodyPr>
          <a:p>
            <a:endParaRPr b="0" lang="de-DE" sz="3200" spc="-1" strike="noStrike">
              <a:latin typeface="Arial"/>
            </a:endParaRPr>
          </a:p>
        </p:txBody>
      </p:sp>
      <p:sp>
        <p:nvSpPr>
          <p:cNvPr id="23" name="PlaceHolder 4"/>
          <p:cNvSpPr>
            <a:spLocks noGrp="1"/>
          </p:cNvSpPr>
          <p:nvPr>
            <p:ph type="body"/>
          </p:nvPr>
        </p:nvSpPr>
        <p:spPr>
          <a:xfrm>
            <a:off x="457200" y="3682080"/>
            <a:ext cx="8229240" cy="1896840"/>
          </a:xfrm>
          <a:prstGeom prst="rect">
            <a:avLst/>
          </a:prstGeom>
        </p:spPr>
        <p:txBody>
          <a:bodyPr lIns="0" rIns="0" tIns="0" bIns="0">
            <a:normAutofit/>
          </a:bodyPr>
          <a:p>
            <a:endParaRPr b="0" lang="de-DE"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6" descr=""/>
          <p:cNvPicPr/>
          <p:nvPr/>
        </p:nvPicPr>
        <p:blipFill>
          <a:blip r:embed="rId2"/>
          <a:stretch/>
        </p:blipFill>
        <p:spPr>
          <a:xfrm>
            <a:off x="0" y="0"/>
            <a:ext cx="9143280" cy="6857280"/>
          </a:xfrm>
          <a:prstGeom prst="rect">
            <a:avLst/>
          </a:prstGeom>
          <a:ln>
            <a:noFill/>
          </a:ln>
        </p:spPr>
      </p:pic>
      <p:sp>
        <p:nvSpPr>
          <p:cNvPr id="1" name="PlaceHolder 1"/>
          <p:cNvSpPr>
            <a:spLocks noGrp="1"/>
          </p:cNvSpPr>
          <p:nvPr>
            <p:ph type="title"/>
          </p:nvPr>
        </p:nvSpPr>
        <p:spPr>
          <a:xfrm>
            <a:off x="1979640" y="0"/>
            <a:ext cx="6706440" cy="1123920"/>
          </a:xfrm>
          <a:prstGeom prst="rect">
            <a:avLst/>
          </a:prstGeom>
        </p:spPr>
        <p:txBody>
          <a:bodyPr lIns="0" rIns="0" tIns="0" bIns="0" anchor="ctr"/>
          <a:p>
            <a:r>
              <a:rPr b="0" lang="de-DE" sz="1800" spc="-1" strike="noStrike">
                <a:latin typeface="Arial"/>
              </a:rPr>
              <a:t>Format des Titeltextes durch Klicken bearbeiten</a:t>
            </a:r>
            <a:endParaRPr b="0" lang="de-DE" sz="1800" spc="-1" strike="noStrike">
              <a:latin typeface="Arial"/>
            </a:endParaRPr>
          </a:p>
        </p:txBody>
      </p:sp>
      <p:sp>
        <p:nvSpPr>
          <p:cNvPr id="2"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de-DE" sz="3200" spc="-1" strike="noStrike">
                <a:latin typeface="Arial"/>
              </a:rPr>
              <a:t>Format des Gliederungstextes durch Klicken bearbeiten</a:t>
            </a:r>
            <a:endParaRPr b="0" lang="de-DE" sz="3200" spc="-1" strike="noStrike">
              <a:latin typeface="Arial"/>
            </a:endParaRPr>
          </a:p>
          <a:p>
            <a:pPr lvl="1" marL="864000" indent="-324000">
              <a:spcBef>
                <a:spcPts val="1134"/>
              </a:spcBef>
              <a:buClr>
                <a:srgbClr val="000000"/>
              </a:buClr>
              <a:buSzPct val="75000"/>
              <a:buFont typeface="Symbol" charset="2"/>
              <a:buChar char=""/>
            </a:pPr>
            <a:r>
              <a:rPr b="0" lang="de-DE" sz="2800" spc="-1" strike="noStrike">
                <a:latin typeface="Arial"/>
              </a:rPr>
              <a:t>Zweite Gliederungsebene</a:t>
            </a:r>
            <a:endParaRPr b="0" lang="de-DE" sz="2800" spc="-1" strike="noStrike">
              <a:latin typeface="Arial"/>
            </a:endParaRPr>
          </a:p>
          <a:p>
            <a:pPr lvl="2" marL="1296000" indent="-288000">
              <a:spcBef>
                <a:spcPts val="850"/>
              </a:spcBef>
              <a:buClr>
                <a:srgbClr val="000000"/>
              </a:buClr>
              <a:buSzPct val="45000"/>
              <a:buFont typeface="Wingdings" charset="2"/>
              <a:buChar char=""/>
            </a:pPr>
            <a:r>
              <a:rPr b="0" lang="de-DE" sz="2400" spc="-1" strike="noStrike">
                <a:latin typeface="Arial"/>
              </a:rPr>
              <a:t>Dritte Gliederungsebene</a:t>
            </a:r>
            <a:endParaRPr b="0" lang="de-DE" sz="2400" spc="-1" strike="noStrike">
              <a:latin typeface="Arial"/>
            </a:endParaRPr>
          </a:p>
          <a:p>
            <a:pPr lvl="3" marL="1728000" indent="-216000">
              <a:spcBef>
                <a:spcPts val="567"/>
              </a:spcBef>
              <a:buClr>
                <a:srgbClr val="000000"/>
              </a:buClr>
              <a:buSzPct val="75000"/>
              <a:buFont typeface="Symbol" charset="2"/>
              <a:buChar char=""/>
            </a:pPr>
            <a:r>
              <a:rPr b="0" lang="de-DE" sz="2000" spc="-1" strike="noStrike">
                <a:latin typeface="Arial"/>
              </a:rPr>
              <a:t>Vierte Gliederungsebene</a:t>
            </a:r>
            <a:endParaRPr b="0" lang="de-DE" sz="2000" spc="-1" strike="noStrike">
              <a:latin typeface="Arial"/>
            </a:endParaRPr>
          </a:p>
          <a:p>
            <a:pPr lvl="4" marL="2160000" indent="-216000">
              <a:spcBef>
                <a:spcPts val="283"/>
              </a:spcBef>
              <a:buClr>
                <a:srgbClr val="000000"/>
              </a:buClr>
              <a:buSzPct val="45000"/>
              <a:buFont typeface="Wingdings" charset="2"/>
              <a:buChar char=""/>
            </a:pPr>
            <a:r>
              <a:rPr b="0" lang="de-DE" sz="2000" spc="-1" strike="noStrike">
                <a:latin typeface="Arial"/>
              </a:rPr>
              <a:t>Fünfte Gliederungsebene</a:t>
            </a:r>
            <a:endParaRPr b="0" lang="de-DE" sz="2000" spc="-1" strike="noStrike">
              <a:latin typeface="Arial"/>
            </a:endParaRPr>
          </a:p>
          <a:p>
            <a:pPr lvl="5" marL="2592000" indent="-216000">
              <a:spcBef>
                <a:spcPts val="283"/>
              </a:spcBef>
              <a:buClr>
                <a:srgbClr val="000000"/>
              </a:buClr>
              <a:buSzPct val="45000"/>
              <a:buFont typeface="Wingdings" charset="2"/>
              <a:buChar char=""/>
            </a:pPr>
            <a:r>
              <a:rPr b="0" lang="de-DE" sz="2000" spc="-1" strike="noStrike">
                <a:latin typeface="Arial"/>
              </a:rPr>
              <a:t>Sechste Gliederungsebene</a:t>
            </a:r>
            <a:endParaRPr b="0" lang="de-DE" sz="2000" spc="-1" strike="noStrike">
              <a:latin typeface="Arial"/>
            </a:endParaRPr>
          </a:p>
          <a:p>
            <a:pPr lvl="6" marL="3024000" indent="-216000">
              <a:spcBef>
                <a:spcPts val="283"/>
              </a:spcBef>
              <a:buClr>
                <a:srgbClr val="000000"/>
              </a:buClr>
              <a:buSzPct val="45000"/>
              <a:buFont typeface="Wingdings" charset="2"/>
              <a:buChar char=""/>
            </a:pPr>
            <a:r>
              <a:rPr b="0" lang="de-DE" sz="2000" spc="-1" strike="noStrike">
                <a:latin typeface="Arial"/>
              </a:rPr>
              <a:t>Siebte Gliederungsebene</a:t>
            </a:r>
            <a:endParaRPr b="0" lang="de-DE"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 name="Picture 6" descr=""/>
          <p:cNvPicPr/>
          <p:nvPr/>
        </p:nvPicPr>
        <p:blipFill>
          <a:blip r:embed="rId2"/>
          <a:stretch/>
        </p:blipFill>
        <p:spPr>
          <a:xfrm>
            <a:off x="0" y="0"/>
            <a:ext cx="9143280" cy="6857280"/>
          </a:xfrm>
          <a:prstGeom prst="rect">
            <a:avLst/>
          </a:prstGeom>
          <a:ln>
            <a:noFill/>
          </a:ln>
        </p:spPr>
      </p:pic>
      <p:sp>
        <p:nvSpPr>
          <p:cNvPr id="40" name="PlaceHolder 1"/>
          <p:cNvSpPr>
            <a:spLocks noGrp="1"/>
          </p:cNvSpPr>
          <p:nvPr>
            <p:ph type="title"/>
          </p:nvPr>
        </p:nvSpPr>
        <p:spPr>
          <a:xfrm>
            <a:off x="457200" y="273600"/>
            <a:ext cx="8229240" cy="1144800"/>
          </a:xfrm>
          <a:prstGeom prst="rect">
            <a:avLst/>
          </a:prstGeom>
        </p:spPr>
        <p:txBody>
          <a:bodyPr lIns="0" rIns="0" tIns="0" bIns="0" anchor="ctr"/>
          <a:p>
            <a:pPr algn="ctr"/>
            <a:r>
              <a:rPr b="0" lang="de-DE" sz="4400" spc="-1" strike="noStrike">
                <a:latin typeface="Arial"/>
              </a:rPr>
              <a:t>Format des Titeltextes durch Klicken bearbeiten</a:t>
            </a:r>
            <a:endParaRPr b="0" lang="de-DE" sz="4400" spc="-1" strike="noStrike">
              <a:latin typeface="Arial"/>
            </a:endParaRPr>
          </a:p>
        </p:txBody>
      </p:sp>
      <p:sp>
        <p:nvSpPr>
          <p:cNvPr id="4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de-DE" sz="3200" spc="-1" strike="noStrike">
                <a:latin typeface="Arial"/>
              </a:rPr>
              <a:t>Format des Gliederungstextes durch Klicken bearbeiten</a:t>
            </a:r>
            <a:endParaRPr b="0" lang="de-DE" sz="3200" spc="-1" strike="noStrike">
              <a:latin typeface="Arial"/>
            </a:endParaRPr>
          </a:p>
          <a:p>
            <a:pPr lvl="1" marL="864000" indent="-324000">
              <a:spcBef>
                <a:spcPts val="1134"/>
              </a:spcBef>
              <a:buClr>
                <a:srgbClr val="000000"/>
              </a:buClr>
              <a:buSzPct val="75000"/>
              <a:buFont typeface="Symbol" charset="2"/>
              <a:buChar char=""/>
            </a:pPr>
            <a:r>
              <a:rPr b="0" lang="de-DE" sz="2800" spc="-1" strike="noStrike">
                <a:latin typeface="Arial"/>
              </a:rPr>
              <a:t>Zweite Gliederungsebene</a:t>
            </a:r>
            <a:endParaRPr b="0" lang="de-DE" sz="2800" spc="-1" strike="noStrike">
              <a:latin typeface="Arial"/>
            </a:endParaRPr>
          </a:p>
          <a:p>
            <a:pPr lvl="2" marL="1296000" indent="-288000">
              <a:spcBef>
                <a:spcPts val="850"/>
              </a:spcBef>
              <a:buClr>
                <a:srgbClr val="000000"/>
              </a:buClr>
              <a:buSzPct val="45000"/>
              <a:buFont typeface="Wingdings" charset="2"/>
              <a:buChar char=""/>
            </a:pPr>
            <a:r>
              <a:rPr b="0" lang="de-DE" sz="2400" spc="-1" strike="noStrike">
                <a:latin typeface="Arial"/>
              </a:rPr>
              <a:t>Dritte Gliederungsebene</a:t>
            </a:r>
            <a:endParaRPr b="0" lang="de-DE" sz="2400" spc="-1" strike="noStrike">
              <a:latin typeface="Arial"/>
            </a:endParaRPr>
          </a:p>
          <a:p>
            <a:pPr lvl="3" marL="1728000" indent="-216000">
              <a:spcBef>
                <a:spcPts val="567"/>
              </a:spcBef>
              <a:buClr>
                <a:srgbClr val="000000"/>
              </a:buClr>
              <a:buSzPct val="75000"/>
              <a:buFont typeface="Symbol" charset="2"/>
              <a:buChar char=""/>
            </a:pPr>
            <a:r>
              <a:rPr b="0" lang="de-DE" sz="2000" spc="-1" strike="noStrike">
                <a:latin typeface="Arial"/>
              </a:rPr>
              <a:t>Vierte Gliederungsebene</a:t>
            </a:r>
            <a:endParaRPr b="0" lang="de-DE" sz="2000" spc="-1" strike="noStrike">
              <a:latin typeface="Arial"/>
            </a:endParaRPr>
          </a:p>
          <a:p>
            <a:pPr lvl="4" marL="2160000" indent="-216000">
              <a:spcBef>
                <a:spcPts val="283"/>
              </a:spcBef>
              <a:buClr>
                <a:srgbClr val="000000"/>
              </a:buClr>
              <a:buSzPct val="45000"/>
              <a:buFont typeface="Wingdings" charset="2"/>
              <a:buChar char=""/>
            </a:pPr>
            <a:r>
              <a:rPr b="0" lang="de-DE" sz="2000" spc="-1" strike="noStrike">
                <a:latin typeface="Arial"/>
              </a:rPr>
              <a:t>Fünfte Gliederungsebene</a:t>
            </a:r>
            <a:endParaRPr b="0" lang="de-DE" sz="2000" spc="-1" strike="noStrike">
              <a:latin typeface="Arial"/>
            </a:endParaRPr>
          </a:p>
          <a:p>
            <a:pPr lvl="5" marL="2592000" indent="-216000">
              <a:spcBef>
                <a:spcPts val="283"/>
              </a:spcBef>
              <a:buClr>
                <a:srgbClr val="000000"/>
              </a:buClr>
              <a:buSzPct val="45000"/>
              <a:buFont typeface="Wingdings" charset="2"/>
              <a:buChar char=""/>
            </a:pPr>
            <a:r>
              <a:rPr b="0" lang="de-DE" sz="2000" spc="-1" strike="noStrike">
                <a:latin typeface="Arial"/>
              </a:rPr>
              <a:t>Sechste Gliederungsebene</a:t>
            </a:r>
            <a:endParaRPr b="0" lang="de-DE" sz="2000" spc="-1" strike="noStrike">
              <a:latin typeface="Arial"/>
            </a:endParaRPr>
          </a:p>
          <a:p>
            <a:pPr lvl="6" marL="3024000" indent="-216000">
              <a:spcBef>
                <a:spcPts val="283"/>
              </a:spcBef>
              <a:buClr>
                <a:srgbClr val="000000"/>
              </a:buClr>
              <a:buSzPct val="45000"/>
              <a:buFont typeface="Wingdings" charset="2"/>
              <a:buChar char=""/>
            </a:pPr>
            <a:r>
              <a:rPr b="0" lang="de-DE" sz="2000" spc="-1" strike="noStrike">
                <a:latin typeface="Arial"/>
              </a:rPr>
              <a:t>Siebte Gliederungsebene</a:t>
            </a:r>
            <a:endParaRPr b="0" lang="de-DE"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slideLayout" Target="../slideLayouts/slideLayout13.xml"/><Relationship Id="rId7" Type="http://schemas.openxmlformats.org/officeDocument/2006/relationships/notesSlide" Target="../notesSlides/notesSlide10.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2.xml.rels><?xml version="1.0" encoding="UTF-8"?>
<Relationships xmlns="http://schemas.openxmlformats.org/package/2006/relationships"><Relationship Id="rId1" Type="http://schemas.openxmlformats.org/officeDocument/2006/relationships/image" Target="../media/image127.jpeg"/><Relationship Id="rId2" Type="http://schemas.openxmlformats.org/officeDocument/2006/relationships/slideLayout" Target="../slideLayouts/slideLayout13.xml"/><Relationship Id="rId3" Type="http://schemas.openxmlformats.org/officeDocument/2006/relationships/notesSlide" Target="../notesSlides/notesSlide102.xml"/>
</Relationships>
</file>

<file path=ppt/slides/_rels/slide103.xml.rels><?xml version="1.0" encoding="UTF-8"?>
<Relationships xmlns="http://schemas.openxmlformats.org/package/2006/relationships"><Relationship Id="rId1" Type="http://schemas.openxmlformats.org/officeDocument/2006/relationships/image" Target="../media/image128.jpeg"/><Relationship Id="rId2" Type="http://schemas.openxmlformats.org/officeDocument/2006/relationships/hyperlink" Target="https://buildingphysics.com/" TargetMode="External"/><Relationship Id="rId3" Type="http://schemas.openxmlformats.org/officeDocument/2006/relationships/slideLayout" Target="../slideLayouts/slideLayout13.xml"/>
</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5.xml.rels><?xml version="1.0" encoding="UTF-8"?>
<Relationships xmlns="http://schemas.openxmlformats.org/package/2006/relationships"><Relationship Id="rId1" Type="http://schemas.openxmlformats.org/officeDocument/2006/relationships/image" Target="../media/image129.jpeg"/><Relationship Id="rId2" Type="http://schemas.openxmlformats.org/officeDocument/2006/relationships/slideLayout" Target="../slideLayouts/slideLayout13.xml"/>
</Relationships>
</file>

<file path=ppt/slides/_rels/slide106.xml.rels><?xml version="1.0" encoding="UTF-8"?>
<Relationships xmlns="http://schemas.openxmlformats.org/package/2006/relationships"><Relationship Id="rId1" Type="http://schemas.openxmlformats.org/officeDocument/2006/relationships/image" Target="../media/image130.jpeg"/><Relationship Id="rId2" Type="http://schemas.openxmlformats.org/officeDocument/2006/relationships/image" Target="../media/image131.jpeg"/><Relationship Id="rId3" Type="http://schemas.openxmlformats.org/officeDocument/2006/relationships/slideLayout" Target="../slideLayouts/slideLayout13.xml"/>
</Relationships>
</file>

<file path=ppt/slides/_rels/slide107.xml.rels><?xml version="1.0" encoding="UTF-8"?>
<Relationships xmlns="http://schemas.openxmlformats.org/package/2006/relationships"><Relationship Id="rId1" Type="http://schemas.openxmlformats.org/officeDocument/2006/relationships/image" Target="../media/image132.jpeg"/><Relationship Id="rId2" Type="http://schemas.openxmlformats.org/officeDocument/2006/relationships/slideLayout" Target="../slideLayouts/slideLayout13.xml"/>
</Relationships>
</file>

<file path=ppt/slides/_rels/slide108.xml.rels><?xml version="1.0" encoding="UTF-8"?>
<Relationships xmlns="http://schemas.openxmlformats.org/package/2006/relationships"><Relationship Id="rId1" Type="http://schemas.openxmlformats.org/officeDocument/2006/relationships/image" Target="../media/image133.png"/><Relationship Id="rId2" Type="http://schemas.openxmlformats.org/officeDocument/2006/relationships/image" Target="../media/image134.png"/><Relationship Id="rId3" Type="http://schemas.openxmlformats.org/officeDocument/2006/relationships/slideLayout" Target="../slideLayouts/slideLayout13.xml"/>
</Relationships>
</file>

<file path=ppt/slides/_rels/slide109.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slideLayout" Target="../slideLayouts/slideLayout13.xml"/>
</Relationships>
</file>

<file path=ppt/slides/_rels/slide110.xml.rels><?xml version="1.0" encoding="UTF-8"?>
<Relationships xmlns="http://schemas.openxmlformats.org/package/2006/relationships"><Relationship Id="rId1" Type="http://schemas.openxmlformats.org/officeDocument/2006/relationships/image" Target="../media/image136.jpeg"/><Relationship Id="rId2" Type="http://schemas.openxmlformats.org/officeDocument/2006/relationships/image" Target="../media/image137.jpeg"/><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slideLayout" Target="../slideLayouts/slideLayout13.xml"/>
</Relationships>
</file>

<file path=ppt/slides/_rels/slide111.xml.rels><?xml version="1.0" encoding="UTF-8"?>
<Relationships xmlns="http://schemas.openxmlformats.org/package/2006/relationships"><Relationship Id="rId1" Type="http://schemas.openxmlformats.org/officeDocument/2006/relationships/image" Target="../media/image141.jpeg"/><Relationship Id="rId2" Type="http://schemas.openxmlformats.org/officeDocument/2006/relationships/slideLayout" Target="../slideLayouts/slideLayout13.xml"/>
</Relationships>
</file>

<file path=ppt/slides/_rels/slide112.xml.rels><?xml version="1.0" encoding="UTF-8"?>
<Relationships xmlns="http://schemas.openxmlformats.org/package/2006/relationships"><Relationship Id="rId1" Type="http://schemas.openxmlformats.org/officeDocument/2006/relationships/image" Target="../media/image142.jpeg"/><Relationship Id="rId2" Type="http://schemas.openxmlformats.org/officeDocument/2006/relationships/slideLayout" Target="../slideLayouts/slideLayout13.xml"/>
</Relationships>
</file>

<file path=ppt/slides/_rels/slide113.xml.rels><?xml version="1.0" encoding="UTF-8"?>
<Relationships xmlns="http://schemas.openxmlformats.org/package/2006/relationships"><Relationship Id="rId1" Type="http://schemas.openxmlformats.org/officeDocument/2006/relationships/image" Target="../media/image143.jpeg"/><Relationship Id="rId2" Type="http://schemas.openxmlformats.org/officeDocument/2006/relationships/image" Target="../media/image144.jpeg"/><Relationship Id="rId3" Type="http://schemas.openxmlformats.org/officeDocument/2006/relationships/image" Target="../media/image145.jpeg"/><Relationship Id="rId4" Type="http://schemas.openxmlformats.org/officeDocument/2006/relationships/image" Target="../media/image146.jpeg"/><Relationship Id="rId5" Type="http://schemas.openxmlformats.org/officeDocument/2006/relationships/image" Target="../media/image147.jpeg"/><Relationship Id="rId6" Type="http://schemas.openxmlformats.org/officeDocument/2006/relationships/slideLayout" Target="../slideLayouts/slideLayout13.xml"/>
</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7.xml.rels><?xml version="1.0" encoding="UTF-8"?>
<Relationships xmlns="http://schemas.openxmlformats.org/package/2006/relationships"><Relationship Id="rId1" Type="http://schemas.openxmlformats.org/officeDocument/2006/relationships/image" Target="../media/image148.jpeg"/><Relationship Id="rId2" Type="http://schemas.openxmlformats.org/officeDocument/2006/relationships/slideLayout" Target="../slideLayouts/slideLayout13.xml"/>
</Relationships>
</file>

<file path=ppt/slides/_rels/slide118.xml.rels><?xml version="1.0" encoding="UTF-8"?>
<Relationships xmlns="http://schemas.openxmlformats.org/package/2006/relationships"><Relationship Id="rId1" Type="http://schemas.openxmlformats.org/officeDocument/2006/relationships/image" Target="../media/image149.jpeg"/><Relationship Id="rId2" Type="http://schemas.openxmlformats.org/officeDocument/2006/relationships/slideLayout" Target="../slideLayouts/slideLayout13.xml"/>
</Relationships>
</file>

<file path=ppt/slides/_rels/slide119.xml.rels><?xml version="1.0" encoding="UTF-8"?>
<Relationships xmlns="http://schemas.openxmlformats.org/package/2006/relationships"><Relationship Id="rId1" Type="http://schemas.openxmlformats.org/officeDocument/2006/relationships/image" Target="../media/image150.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slideLayout" Target="../slideLayouts/slideLayout13.xml"/>
</Relationships>
</file>

<file path=ppt/slides/_rels/slide120.xml.rels><?xml version="1.0" encoding="UTF-8"?>
<Relationships xmlns="http://schemas.openxmlformats.org/package/2006/relationships"><Relationship Id="rId1" Type="http://schemas.openxmlformats.org/officeDocument/2006/relationships/image" Target="../media/image151.jpeg"/><Relationship Id="rId2" Type="http://schemas.openxmlformats.org/officeDocument/2006/relationships/slideLayout" Target="../slideLayouts/slideLayout13.xml"/>
</Relationships>
</file>

<file path=ppt/slides/_rels/slide121.xml.rels><?xml version="1.0" encoding="UTF-8"?>
<Relationships xmlns="http://schemas.openxmlformats.org/package/2006/relationships"><Relationship Id="rId1" Type="http://schemas.openxmlformats.org/officeDocument/2006/relationships/image" Target="../media/image152.jpeg"/><Relationship Id="rId2" Type="http://schemas.openxmlformats.org/officeDocument/2006/relationships/slideLayout" Target="../slideLayouts/slideLayout13.xml"/>
</Relationships>
</file>

<file path=ppt/slides/_rels/slide122.xml.rels><?xml version="1.0" encoding="UTF-8"?>
<Relationships xmlns="http://schemas.openxmlformats.org/package/2006/relationships"><Relationship Id="rId1" Type="http://schemas.openxmlformats.org/officeDocument/2006/relationships/image" Target="../media/image153.jpeg"/><Relationship Id="rId2" Type="http://schemas.openxmlformats.org/officeDocument/2006/relationships/slideLayout" Target="../slideLayouts/slideLayout13.xml"/>
</Relationships>
</file>

<file path=ppt/slides/_rels/slide123.xml.rels><?xml version="1.0" encoding="UTF-8"?>
<Relationships xmlns="http://schemas.openxmlformats.org/package/2006/relationships"><Relationship Id="rId1" Type="http://schemas.openxmlformats.org/officeDocument/2006/relationships/image" Target="../media/image154.jpeg"/><Relationship Id="rId2" Type="http://schemas.openxmlformats.org/officeDocument/2006/relationships/slideLayout" Target="../slideLayouts/slideLayout13.xml"/>
</Relationships>
</file>

<file path=ppt/slides/_rels/slide124.xml.rels><?xml version="1.0" encoding="UTF-8"?>
<Relationships xmlns="http://schemas.openxmlformats.org/package/2006/relationships"><Relationship Id="rId1" Type="http://schemas.openxmlformats.org/officeDocument/2006/relationships/image" Target="../media/image155.jpeg"/><Relationship Id="rId2" Type="http://schemas.openxmlformats.org/officeDocument/2006/relationships/image" Target="../media/image156.png"/><Relationship Id="rId3" Type="http://schemas.openxmlformats.org/officeDocument/2006/relationships/image" Target="../media/image157.wmf"/><Relationship Id="rId4" Type="http://schemas.openxmlformats.org/officeDocument/2006/relationships/slideLayout" Target="../slideLayouts/slideLayout13.xml"/>
</Relationships>
</file>

<file path=ppt/slides/_rels/slide125.xml.rels><?xml version="1.0" encoding="UTF-8"?>
<Relationships xmlns="http://schemas.openxmlformats.org/package/2006/relationships"><Relationship Id="rId1" Type="http://schemas.openxmlformats.org/officeDocument/2006/relationships/image" Target="../media/image158.jpeg"/><Relationship Id="rId2" Type="http://schemas.openxmlformats.org/officeDocument/2006/relationships/image" Target="../media/image159.png"/><Relationship Id="rId3" Type="http://schemas.openxmlformats.org/officeDocument/2006/relationships/slideLayout" Target="../slideLayouts/slideLayout13.xml"/>
</Relationships>
</file>

<file path=ppt/slides/_rels/slide126.xml.rels><?xml version="1.0" encoding="UTF-8"?>
<Relationships xmlns="http://schemas.openxmlformats.org/package/2006/relationships"><Relationship Id="rId1" Type="http://schemas.openxmlformats.org/officeDocument/2006/relationships/image" Target="../media/image160.jpeg"/><Relationship Id="rId2" Type="http://schemas.openxmlformats.org/officeDocument/2006/relationships/image" Target="../media/image161.jpeg"/><Relationship Id="rId3" Type="http://schemas.openxmlformats.org/officeDocument/2006/relationships/slideLayout" Target="../slideLayouts/slideLayout13.xml"/>
</Relationships>
</file>

<file path=ppt/slides/_rels/slide127.xml.rels><?xml version="1.0" encoding="UTF-8"?>
<Relationships xmlns="http://schemas.openxmlformats.org/package/2006/relationships"><Relationship Id="rId1" Type="http://schemas.openxmlformats.org/officeDocument/2006/relationships/image" Target="../media/image162.jpeg"/><Relationship Id="rId2" Type="http://schemas.openxmlformats.org/officeDocument/2006/relationships/image" Target="../media/image163.jpeg"/><Relationship Id="rId3" Type="http://schemas.openxmlformats.org/officeDocument/2006/relationships/slideLayout" Target="../slideLayouts/slideLayout13.xml"/>
</Relationships>
</file>

<file path=ppt/slides/_rels/slide128.xml.rels><?xml version="1.0" encoding="UTF-8"?>
<Relationships xmlns="http://schemas.openxmlformats.org/package/2006/relationships"><Relationship Id="rId1" Type="http://schemas.openxmlformats.org/officeDocument/2006/relationships/image" Target="../media/image164.png"/><Relationship Id="rId2" Type="http://schemas.openxmlformats.org/officeDocument/2006/relationships/image" Target="../media/image165.png"/><Relationship Id="rId3" Type="http://schemas.openxmlformats.org/officeDocument/2006/relationships/slideLayout" Target="../slideLayouts/slideLayout13.xml"/>
</Relationships>
</file>

<file path=ppt/slides/_rels/slide129.xml.rels><?xml version="1.0" encoding="UTF-8"?>
<Relationships xmlns="http://schemas.openxmlformats.org/package/2006/relationships"><Relationship Id="rId1" Type="http://schemas.openxmlformats.org/officeDocument/2006/relationships/image" Target="../media/image166.png"/><Relationship Id="rId2" Type="http://schemas.openxmlformats.org/officeDocument/2006/relationships/image" Target="../media/image167.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slideLayout" Target="../slideLayouts/slideLayout13.xml"/>
</Relationships>
</file>

<file path=ppt/slides/_rels/slide130.xml.rels><?xml version="1.0" encoding="UTF-8"?>
<Relationships xmlns="http://schemas.openxmlformats.org/package/2006/relationships"><Relationship Id="rId1" Type="http://schemas.openxmlformats.org/officeDocument/2006/relationships/image" Target="../media/image168.jpeg"/><Relationship Id="rId2" Type="http://schemas.openxmlformats.org/officeDocument/2006/relationships/slideLayout" Target="../slideLayouts/slideLayout13.xml"/>
</Relationships>
</file>

<file path=ppt/slides/_rels/slide131.xml.rels><?xml version="1.0" encoding="UTF-8"?>
<Relationships xmlns="http://schemas.openxmlformats.org/package/2006/relationships"><Relationship Id="rId1" Type="http://schemas.openxmlformats.org/officeDocument/2006/relationships/image" Target="../media/image169.jpeg"/><Relationship Id="rId2" Type="http://schemas.openxmlformats.org/officeDocument/2006/relationships/slideLayout" Target="../slideLayouts/slideLayout13.xml"/>
</Relationships>
</file>

<file path=ppt/slides/_rels/slide132.xml.rels><?xml version="1.0" encoding="UTF-8"?>
<Relationships xmlns="http://schemas.openxmlformats.org/package/2006/relationships"><Relationship Id="rId1" Type="http://schemas.openxmlformats.org/officeDocument/2006/relationships/image" Target="../media/image170.jpeg"/><Relationship Id="rId2" Type="http://schemas.openxmlformats.org/officeDocument/2006/relationships/slideLayout" Target="../slideLayouts/slideLayout13.xml"/>
</Relationships>
</file>

<file path=ppt/slides/_rels/slide133.xml.rels><?xml version="1.0" encoding="UTF-8"?>
<Relationships xmlns="http://schemas.openxmlformats.org/package/2006/relationships"><Relationship Id="rId1" Type="http://schemas.openxmlformats.org/officeDocument/2006/relationships/image" Target="../media/image171.jpeg"/><Relationship Id="rId2" Type="http://schemas.openxmlformats.org/officeDocument/2006/relationships/image" Target="../media/image172.jpeg"/><Relationship Id="rId3" Type="http://schemas.openxmlformats.org/officeDocument/2006/relationships/slideLayout" Target="../slideLayouts/slideLayout13.xml"/>
</Relationships>
</file>

<file path=ppt/slides/_rels/slide134.xml.rels><?xml version="1.0" encoding="UTF-8"?>
<Relationships xmlns="http://schemas.openxmlformats.org/package/2006/relationships"><Relationship Id="rId1" Type="http://schemas.openxmlformats.org/officeDocument/2006/relationships/image" Target="../media/image173.jpeg"/><Relationship Id="rId2" Type="http://schemas.openxmlformats.org/officeDocument/2006/relationships/image" Target="../media/image174.jpeg"/><Relationship Id="rId3" Type="http://schemas.openxmlformats.org/officeDocument/2006/relationships/slideLayout" Target="../slideLayouts/slideLayout13.xml"/>
</Relationships>
</file>

<file path=ppt/slides/_rels/slide135.xml.rels><?xml version="1.0" encoding="UTF-8"?>
<Relationships xmlns="http://schemas.openxmlformats.org/package/2006/relationships"><Relationship Id="rId1" Type="http://schemas.openxmlformats.org/officeDocument/2006/relationships/image" Target="../media/image175.jpeg"/><Relationship Id="rId2" Type="http://schemas.openxmlformats.org/officeDocument/2006/relationships/slideLayout" Target="../slideLayouts/slideLayout13.xml"/>
</Relationships>
</file>

<file path=ppt/slides/_rels/slide136.xml.rels><?xml version="1.0" encoding="UTF-8"?>
<Relationships xmlns="http://schemas.openxmlformats.org/package/2006/relationships"><Relationship Id="rId1" Type="http://schemas.openxmlformats.org/officeDocument/2006/relationships/image" Target="../media/image176.jpeg"/><Relationship Id="rId2" Type="http://schemas.openxmlformats.org/officeDocument/2006/relationships/image" Target="../media/image177.jpeg"/><Relationship Id="rId3" Type="http://schemas.openxmlformats.org/officeDocument/2006/relationships/slideLayout" Target="../slideLayouts/slideLayout13.xml"/>
</Relationships>
</file>

<file path=ppt/slides/_rels/slide137.xml.rels><?xml version="1.0" encoding="UTF-8"?>
<Relationships xmlns="http://schemas.openxmlformats.org/package/2006/relationships"><Relationship Id="rId1" Type="http://schemas.openxmlformats.org/officeDocument/2006/relationships/image" Target="../media/image178.png"/><Relationship Id="rId2" Type="http://schemas.openxmlformats.org/officeDocument/2006/relationships/image" Target="../media/image179.png"/><Relationship Id="rId3" Type="http://schemas.openxmlformats.org/officeDocument/2006/relationships/slideLayout" Target="../slideLayouts/slideLayout13.xml"/>
</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slideLayout" Target="../slideLayouts/slideLayout13.xml"/>
</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2.xml.rels><?xml version="1.0" encoding="UTF-8"?>
<Relationships xmlns="http://schemas.openxmlformats.org/package/2006/relationships"><Relationship Id="rId1" Type="http://schemas.openxmlformats.org/officeDocument/2006/relationships/image" Target="../media/image180.png"/><Relationship Id="rId2" Type="http://schemas.openxmlformats.org/officeDocument/2006/relationships/slideLayout" Target="../slideLayouts/slideLayout13.xml"/>
</Relationships>
</file>

<file path=ppt/slides/_rels/slide143.xml.rels><?xml version="1.0" encoding="UTF-8"?>
<Relationships xmlns="http://schemas.openxmlformats.org/package/2006/relationships"><Relationship Id="rId1" Type="http://schemas.openxmlformats.org/officeDocument/2006/relationships/image" Target="../media/image181.jpeg"/><Relationship Id="rId2" Type="http://schemas.openxmlformats.org/officeDocument/2006/relationships/slideLayout" Target="../slideLayouts/slideLayout13.xml"/>
</Relationships>
</file>

<file path=ppt/slides/_rels/slide1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6.xml.rels><?xml version="1.0" encoding="UTF-8"?>
<Relationships xmlns="http://schemas.openxmlformats.org/package/2006/relationships"><Relationship Id="rId1" Type="http://schemas.openxmlformats.org/officeDocument/2006/relationships/image" Target="../media/image182.jpeg"/><Relationship Id="rId2" Type="http://schemas.openxmlformats.org/officeDocument/2006/relationships/slideLayout" Target="../slideLayouts/slideLayout13.xml"/>
</Relationships>
</file>

<file path=ppt/slides/_rels/slide147.xml.rels><?xml version="1.0" encoding="UTF-8"?>
<Relationships xmlns="http://schemas.openxmlformats.org/package/2006/relationships"><Relationship Id="rId1" Type="http://schemas.openxmlformats.org/officeDocument/2006/relationships/image" Target="../media/image183.jpeg"/><Relationship Id="rId2" Type="http://schemas.openxmlformats.org/officeDocument/2006/relationships/image" Target="../media/image184.jpeg"/><Relationship Id="rId3" Type="http://schemas.openxmlformats.org/officeDocument/2006/relationships/image" Target="../media/image185.jpeg"/><Relationship Id="rId4" Type="http://schemas.openxmlformats.org/officeDocument/2006/relationships/slideLayout" Target="../slideLayouts/slideLayout13.xml"/>
</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9.xml.rels><?xml version="1.0" encoding="UTF-8"?>
<Relationships xmlns="http://schemas.openxmlformats.org/package/2006/relationships"><Relationship Id="rId1" Type="http://schemas.openxmlformats.org/officeDocument/2006/relationships/image" Target="../media/image186.wmf"/><Relationship Id="rId2" Type="http://schemas.openxmlformats.org/officeDocument/2006/relationships/image" Target="../media/image187.wmf"/><Relationship Id="rId3" Type="http://schemas.openxmlformats.org/officeDocument/2006/relationships/image" Target="../media/image188.jpeg"/><Relationship Id="rId4" Type="http://schemas.openxmlformats.org/officeDocument/2006/relationships/image" Target="../media/image189.jpeg"/><Relationship Id="rId5" Type="http://schemas.openxmlformats.org/officeDocument/2006/relationships/image" Target="../media/image190.jpeg"/><Relationship Id="rId6" Type="http://schemas.openxmlformats.org/officeDocument/2006/relationships/image" Target="../media/image191.png"/><Relationship Id="rId7" Type="http://schemas.openxmlformats.org/officeDocument/2006/relationships/image" Target="../media/image192.jpeg"/><Relationship Id="rId8"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7.jpeg"/><Relationship Id="rId11" Type="http://schemas.openxmlformats.org/officeDocument/2006/relationships/image" Target="../media/image38.jpeg"/><Relationship Id="rId12" Type="http://schemas.openxmlformats.org/officeDocument/2006/relationships/image" Target="../media/image39.jpeg"/><Relationship Id="rId13" Type="http://schemas.openxmlformats.org/officeDocument/2006/relationships/image" Target="../media/image40.jpeg"/><Relationship Id="rId14" Type="http://schemas.openxmlformats.org/officeDocument/2006/relationships/image" Target="../media/image41.jpeg"/><Relationship Id="rId15" Type="http://schemas.openxmlformats.org/officeDocument/2006/relationships/image" Target="../media/image42.jpeg"/><Relationship Id="rId16" Type="http://schemas.openxmlformats.org/officeDocument/2006/relationships/image" Target="../media/image43.jpeg"/><Relationship Id="rId17" Type="http://schemas.openxmlformats.org/officeDocument/2006/relationships/image" Target="../media/image44.jpeg"/><Relationship Id="rId18" Type="http://schemas.openxmlformats.org/officeDocument/2006/relationships/image" Target="../media/image45.jpeg"/><Relationship Id="rId19" Type="http://schemas.openxmlformats.org/officeDocument/2006/relationships/slideLayout" Target="../slideLayouts/slideLayout13.xml"/>
</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3.xml.rels><?xml version="1.0" encoding="UTF-8"?>
<Relationships xmlns="http://schemas.openxmlformats.org/package/2006/relationships"><Relationship Id="rId1" Type="http://schemas.openxmlformats.org/officeDocument/2006/relationships/image" Target="../media/image193.jpeg"/><Relationship Id="rId2" Type="http://schemas.openxmlformats.org/officeDocument/2006/relationships/image" Target="../media/image194.jpeg"/><Relationship Id="rId3" Type="http://schemas.openxmlformats.org/officeDocument/2006/relationships/image" Target="../media/image195.jpeg"/><Relationship Id="rId4" Type="http://schemas.openxmlformats.org/officeDocument/2006/relationships/image" Target="../media/image196.jpeg"/><Relationship Id="rId5" Type="http://schemas.openxmlformats.org/officeDocument/2006/relationships/slideLayout" Target="../slideLayouts/slideLayout13.xml"/>
</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5.xml.rels><?xml version="1.0" encoding="UTF-8"?>
<Relationships xmlns="http://schemas.openxmlformats.org/package/2006/relationships"><Relationship Id="rId1" Type="http://schemas.openxmlformats.org/officeDocument/2006/relationships/image" Target="../media/image197.jpeg"/><Relationship Id="rId2" Type="http://schemas.openxmlformats.org/officeDocument/2006/relationships/slideLayout" Target="../slideLayouts/slideLayout13.xml"/><Relationship Id="rId3" Type="http://schemas.openxmlformats.org/officeDocument/2006/relationships/notesSlide" Target="../notesSlides/notesSlide155.xml"/>
</Relationships>
</file>

<file path=ppt/slides/_rels/slide1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6.xml"/>
</Relationships>
</file>

<file path=ppt/slides/_rels/slide15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7.xml"/>
</Relationships>
</file>

<file path=ppt/slides/_rels/slide158.xml.rels><?xml version="1.0" encoding="UTF-8"?>
<Relationships xmlns="http://schemas.openxmlformats.org/package/2006/relationships"><Relationship Id="rId1" Type="http://schemas.openxmlformats.org/officeDocument/2006/relationships/image" Target="../media/image198.png"/><Relationship Id="rId2" Type="http://schemas.openxmlformats.org/officeDocument/2006/relationships/slideLayout" Target="../slideLayouts/slideLayout13.xml"/><Relationship Id="rId3" Type="http://schemas.openxmlformats.org/officeDocument/2006/relationships/notesSlide" Target="../notesSlides/notesSlide158.xml"/>
</Relationships>
</file>

<file path=ppt/slides/_rels/slide159.xml.rels><?xml version="1.0" encoding="UTF-8"?>
<Relationships xmlns="http://schemas.openxmlformats.org/package/2006/relationships"><Relationship Id="rId1" Type="http://schemas.openxmlformats.org/officeDocument/2006/relationships/image" Target="../media/image199.jpeg"/><Relationship Id="rId2" Type="http://schemas.openxmlformats.org/officeDocument/2006/relationships/image" Target="../media/image200.jpeg"/><Relationship Id="rId3" Type="http://schemas.openxmlformats.org/officeDocument/2006/relationships/slideLayout" Target="../slideLayouts/slideLayout13.xml"/><Relationship Id="rId4" Type="http://schemas.openxmlformats.org/officeDocument/2006/relationships/notesSlide" Target="../notesSlides/notesSlide159.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0.xml"/>
</Relationships>
</file>

<file path=ppt/slides/_rels/slide16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1.xml"/>
</Relationships>
</file>

<file path=ppt/slides/_rels/slide162.xml.rels><?xml version="1.0" encoding="UTF-8"?>
<Relationships xmlns="http://schemas.openxmlformats.org/package/2006/relationships"><Relationship Id="rId1" Type="http://schemas.openxmlformats.org/officeDocument/2006/relationships/image" Target="../media/image201.jpeg"/><Relationship Id="rId2" Type="http://schemas.openxmlformats.org/officeDocument/2006/relationships/slideLayout" Target="../slideLayouts/slideLayout13.xml"/><Relationship Id="rId3" Type="http://schemas.openxmlformats.org/officeDocument/2006/relationships/notesSlide" Target="../notesSlides/notesSlide162.xml"/>
</Relationships>
</file>

<file path=ppt/slides/_rels/slide163.xml.rels><?xml version="1.0" encoding="UTF-8"?>
<Relationships xmlns="http://schemas.openxmlformats.org/package/2006/relationships"><Relationship Id="rId1" Type="http://schemas.openxmlformats.org/officeDocument/2006/relationships/image" Target="../media/image202.jpeg"/><Relationship Id="rId2" Type="http://schemas.openxmlformats.org/officeDocument/2006/relationships/slideLayout" Target="../slideLayouts/slideLayout13.xml"/><Relationship Id="rId3" Type="http://schemas.openxmlformats.org/officeDocument/2006/relationships/notesSlide" Target="../notesSlides/notesSlide163.xml"/>
</Relationships>
</file>

<file path=ppt/slides/_rels/slide16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4.xml"/>
</Relationships>
</file>

<file path=ppt/slides/_rels/slide16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5.xml"/>
</Relationships>
</file>

<file path=ppt/slides/_rels/slide16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6.xml"/>
</Relationships>
</file>

<file path=ppt/slides/_rels/slide167.xml.rels><?xml version="1.0" encoding="UTF-8"?>
<Relationships xmlns="http://schemas.openxmlformats.org/package/2006/relationships"><Relationship Id="rId1" Type="http://schemas.openxmlformats.org/officeDocument/2006/relationships/image" Target="../media/image203.png"/><Relationship Id="rId2" Type="http://schemas.openxmlformats.org/officeDocument/2006/relationships/slideLayout" Target="../slideLayouts/slideLayout13.xml"/><Relationship Id="rId3" Type="http://schemas.openxmlformats.org/officeDocument/2006/relationships/notesSlide" Target="../notesSlides/notesSlide167.xml"/>
</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8.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slideLayout" Target="../slideLayouts/slideLayout13.xml"/><Relationship Id="rId5"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3.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jpeg"/><Relationship Id="rId3"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image" Target="../media/image67.jpeg"/><Relationship Id="rId3"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3.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3.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3.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3.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77.jpeg"/><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slideLayout" Target="../slideLayouts/slideLayout13.xml"/><Relationship Id="rId6"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image" Target="../media/image91.jpeg"/><Relationship Id="rId4" Type="http://schemas.openxmlformats.org/officeDocument/2006/relationships/slideLayout" Target="../slideLayouts/slideLayout13.xml"/><Relationship Id="rId5"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slideLayout" Target="../slideLayouts/slideLayout13.xml"/><Relationship Id="rId3"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slideLayout" Target="../slideLayouts/slideLayout13.xml"/><Relationship Id="rId3"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slideLayout" Target="../slideLayouts/slideLayout13.xml"/><Relationship Id="rId3"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13.xml"/>
</Relationships>
</file>

<file path=ppt/slides/_rels/slide81.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image" Target="../media/image100.jpeg"/><Relationship Id="rId3" Type="http://schemas.openxmlformats.org/officeDocument/2006/relationships/slideLayout" Target="../slideLayouts/slideLayout13.xml"/>
</Relationships>
</file>

<file path=ppt/slides/_rels/slide82.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slideLayout" Target="../slideLayouts/slideLayout13.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4.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image" Target="../media/image103.jpeg"/><Relationship Id="rId3" Type="http://schemas.openxmlformats.org/officeDocument/2006/relationships/slideLayout" Target="../slideLayouts/slideLayout13.xml"/><Relationship Id="rId4"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slideLayout" Target="../slideLayouts/slideLayout13.xml"/><Relationship Id="rId3" Type="http://schemas.openxmlformats.org/officeDocument/2006/relationships/notesSlide" Target="../notesSlides/notesSlide85.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1.xml.rels><?xml version="1.0" encoding="UTF-8"?>
<Relationships xmlns="http://schemas.openxmlformats.org/package/2006/relationships"><Relationship Id="rId1" Type="http://schemas.openxmlformats.org/officeDocument/2006/relationships/image" Target="../media/image105.wmf"/><Relationship Id="rId2" Type="http://schemas.openxmlformats.org/officeDocument/2006/relationships/image" Target="../media/image106.wmf"/><Relationship Id="rId3" Type="http://schemas.openxmlformats.org/officeDocument/2006/relationships/image" Target="../media/image107.jpeg"/><Relationship Id="rId4" Type="http://schemas.openxmlformats.org/officeDocument/2006/relationships/image" Target="../media/image108.jpeg"/><Relationship Id="rId5" Type="http://schemas.openxmlformats.org/officeDocument/2006/relationships/image" Target="../media/image109.jpeg"/><Relationship Id="rId6" Type="http://schemas.openxmlformats.org/officeDocument/2006/relationships/image" Target="../media/image110.png"/><Relationship Id="rId7" Type="http://schemas.openxmlformats.org/officeDocument/2006/relationships/image" Target="../media/image111.jpeg"/><Relationship Id="rId8" Type="http://schemas.openxmlformats.org/officeDocument/2006/relationships/slideLayout" Target="../slideLayouts/slideLayout13.xml"/><Relationship Id="rId9" Type="http://schemas.openxmlformats.org/officeDocument/2006/relationships/notesSlide" Target="../notesSlides/notesSlide91.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3.xml.rels><?xml version="1.0" encoding="UTF-8"?>
<Relationships xmlns="http://schemas.openxmlformats.org/package/2006/relationships"><Relationship Id="rId1" Type="http://schemas.openxmlformats.org/officeDocument/2006/relationships/image" Target="../media/image112.jpeg"/><Relationship Id="rId2" Type="http://schemas.openxmlformats.org/officeDocument/2006/relationships/slideLayout" Target="../slideLayouts/slideLayout13.xml"/>
</Relationships>
</file>

<file path=ppt/slides/_rels/slide94.xml.rels><?xml version="1.0" encoding="UTF-8"?>
<Relationships xmlns="http://schemas.openxmlformats.org/package/2006/relationships"><Relationship Id="rId1" Type="http://schemas.openxmlformats.org/officeDocument/2006/relationships/image" Target="../media/image113.jpeg"/><Relationship Id="rId2" Type="http://schemas.openxmlformats.org/officeDocument/2006/relationships/slideLayout" Target="../slideLayouts/slideLayout13.xml"/><Relationship Id="rId3" Type="http://schemas.openxmlformats.org/officeDocument/2006/relationships/notesSlide" Target="../notesSlides/notesSlide94.xml"/>
</Relationships>
</file>

<file path=ppt/slides/_rels/slide95.xml.rels><?xml version="1.0" encoding="UTF-8"?>
<Relationships xmlns="http://schemas.openxmlformats.org/package/2006/relationships"><Relationship Id="rId1" Type="http://schemas.openxmlformats.org/officeDocument/2006/relationships/image" Target="../media/image114.jpeg"/><Relationship Id="rId2" Type="http://schemas.openxmlformats.org/officeDocument/2006/relationships/image" Target="../media/image115.jpeg"/><Relationship Id="rId3" Type="http://schemas.openxmlformats.org/officeDocument/2006/relationships/image" Target="../media/image116.jpeg"/><Relationship Id="rId4" Type="http://schemas.openxmlformats.org/officeDocument/2006/relationships/slideLayout" Target="../slideLayouts/slideLayout13.xml"/>
</Relationships>
</file>

<file path=ppt/slides/_rels/slide96.xml.rels><?xml version="1.0" encoding="UTF-8"?>
<Relationships xmlns="http://schemas.openxmlformats.org/package/2006/relationships"><Relationship Id="rId1" Type="http://schemas.openxmlformats.org/officeDocument/2006/relationships/image" Target="../media/image117.jpeg"/><Relationship Id="rId2" Type="http://schemas.openxmlformats.org/officeDocument/2006/relationships/image" Target="../media/image118.jpeg"/><Relationship Id="rId3" Type="http://schemas.openxmlformats.org/officeDocument/2006/relationships/image" Target="../media/image119.jpeg"/><Relationship Id="rId4" Type="http://schemas.openxmlformats.org/officeDocument/2006/relationships/slideLayout" Target="../slideLayouts/slideLayout13.xml"/>
</Relationships>
</file>

<file path=ppt/slides/_rels/slide97.xml.rels><?xml version="1.0" encoding="UTF-8"?>
<Relationships xmlns="http://schemas.openxmlformats.org/package/2006/relationships"><Relationship Id="rId1" Type="http://schemas.openxmlformats.org/officeDocument/2006/relationships/image" Target="../media/image120.wmf"/><Relationship Id="rId2" Type="http://schemas.openxmlformats.org/officeDocument/2006/relationships/image" Target="../media/image121.wmf"/><Relationship Id="rId3" Type="http://schemas.openxmlformats.org/officeDocument/2006/relationships/slideLayout" Target="../slideLayouts/slideLayout13.xml"/>
</Relationships>
</file>

<file path=ppt/slides/_rels/slide98.xml.rels><?xml version="1.0" encoding="UTF-8"?>
<Relationships xmlns="http://schemas.openxmlformats.org/package/2006/relationships"><Relationship Id="rId1" Type="http://schemas.openxmlformats.org/officeDocument/2006/relationships/image" Target="../media/image122.wmf"/><Relationship Id="rId2" Type="http://schemas.openxmlformats.org/officeDocument/2006/relationships/image" Target="../media/image123.png"/><Relationship Id="rId3" Type="http://schemas.openxmlformats.org/officeDocument/2006/relationships/image" Target="../media/image124.wmf"/><Relationship Id="rId4" Type="http://schemas.openxmlformats.org/officeDocument/2006/relationships/image" Target="../media/image125.wmf"/><Relationship Id="rId5" Type="http://schemas.openxmlformats.org/officeDocument/2006/relationships/image" Target="../media/image126.wmf"/><Relationship Id="rId6" Type="http://schemas.openxmlformats.org/officeDocument/2006/relationships/slideLayout" Target="../slideLayouts/slideLayout13.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CustomShape 1"/>
          <p:cNvSpPr/>
          <p:nvPr/>
        </p:nvSpPr>
        <p:spPr>
          <a:xfrm>
            <a:off x="3564000" y="1989000"/>
            <a:ext cx="5253480" cy="1469160"/>
          </a:xfrm>
          <a:prstGeom prst="rect">
            <a:avLst/>
          </a:prstGeom>
          <a:noFill/>
          <a:ln>
            <a:noFill/>
          </a:ln>
        </p:spPr>
        <p:style>
          <a:lnRef idx="0"/>
          <a:fillRef idx="0"/>
          <a:effectRef idx="0"/>
          <a:fontRef idx="minor"/>
        </p:style>
        <p:txBody>
          <a:bodyPr lIns="90000" rIns="90000" tIns="45000" bIns="45000" anchor="b"/>
          <a:p>
            <a:pPr algn="r">
              <a:lnSpc>
                <a:spcPct val="100000"/>
              </a:lnSpc>
            </a:pPr>
            <a:r>
              <a:rPr b="0" lang="de-DE" sz="2800" spc="-1" strike="noStrike">
                <a:solidFill>
                  <a:srgbClr val="000000"/>
                </a:solidFill>
                <a:latin typeface="Arial"/>
              </a:rPr>
              <a:t>1.4 Designtechniken und Werkzeuge</a:t>
            </a:r>
            <a:endParaRPr b="0" lang="de-DE" sz="2800" spc="-1" strike="noStrike">
              <a:latin typeface="Arial"/>
            </a:endParaRPr>
          </a:p>
        </p:txBody>
      </p:sp>
      <p:sp>
        <p:nvSpPr>
          <p:cNvPr id="84" name="CustomShape 2"/>
          <p:cNvSpPr/>
          <p:nvPr/>
        </p:nvSpPr>
        <p:spPr>
          <a:xfrm>
            <a:off x="4572000" y="3573000"/>
            <a:ext cx="4247640" cy="1751760"/>
          </a:xfrm>
          <a:prstGeom prst="rect">
            <a:avLst/>
          </a:prstGeom>
          <a:noFill/>
          <a:ln>
            <a:noFill/>
          </a:ln>
        </p:spPr>
        <p:style>
          <a:lnRef idx="0"/>
          <a:fillRef idx="0"/>
          <a:effectRef idx="0"/>
          <a:fontRef idx="minor"/>
        </p:style>
        <p:txBody>
          <a:bodyPr lIns="90000" rIns="90000" tIns="45000" bIns="45000"/>
          <a:p>
            <a:pPr algn="r">
              <a:lnSpc>
                <a:spcPct val="100000"/>
              </a:lnSpc>
              <a:spcBef>
                <a:spcPts val="400"/>
              </a:spcBef>
            </a:pPr>
            <a:r>
              <a:rPr b="0" lang="de-DE" sz="2000" spc="-1" strike="noStrike">
                <a:solidFill>
                  <a:srgbClr val="8b8b8b"/>
                </a:solidFill>
                <a:latin typeface="Arial"/>
              </a:rPr>
              <a:t>BLOCK 1: Die Theorie der Planung geothermischer Systeme</a:t>
            </a:r>
            <a:endParaRPr b="0" lang="de-DE" sz="2000" spc="-1" strike="noStrike">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Richtlinien und Regeln</a:t>
            </a:r>
            <a:endParaRPr b="0" lang="de-DE" sz="2400" spc="-1" strike="noStrike">
              <a:latin typeface="Arial"/>
            </a:endParaRPr>
          </a:p>
        </p:txBody>
      </p:sp>
      <p:sp>
        <p:nvSpPr>
          <p:cNvPr id="102" name="CustomShape 2"/>
          <p:cNvSpPr/>
          <p:nvPr/>
        </p:nvSpPr>
        <p:spPr>
          <a:xfrm>
            <a:off x="457200" y="1412640"/>
            <a:ext cx="8686080" cy="32396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Spezielle technische Vorschriften für geothermische Energie.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Deutsche Richtlinie VDI 4640 "Thermische Nutzung des Untergrundes Blatt 1-5„</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Schweizerisches technisches Reglement SIA 384/6 "Erdwärmesonden„</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Diese Normen sind urheberrechtlich geschützt und können daher hier weder zitiert noch verlinkt werden. Bezugsquelle für die Normen ist der Verein Deutscher Ingenieure, außerdem können die Normen in den meisten Universitätsbibliotheken eingesehen werden</a:t>
            </a:r>
            <a:endParaRPr b="0" lang="de-DE" sz="1600" spc="-1" strike="noStrike">
              <a:latin typeface="Arial"/>
            </a:endParaRPr>
          </a:p>
        </p:txBody>
      </p:sp>
      <p:pic>
        <p:nvPicPr>
          <p:cNvPr id="103" name="Picture 2" descr=""/>
          <p:cNvPicPr/>
          <p:nvPr/>
        </p:nvPicPr>
        <p:blipFill>
          <a:blip r:embed="rId1"/>
          <a:stretch/>
        </p:blipFill>
        <p:spPr>
          <a:xfrm>
            <a:off x="3842280" y="4294080"/>
            <a:ext cx="1354680" cy="1928880"/>
          </a:xfrm>
          <a:prstGeom prst="rect">
            <a:avLst/>
          </a:prstGeom>
          <a:ln>
            <a:noFill/>
          </a:ln>
        </p:spPr>
      </p:pic>
      <p:pic>
        <p:nvPicPr>
          <p:cNvPr id="104" name="Picture 2" descr=""/>
          <p:cNvPicPr/>
          <p:nvPr/>
        </p:nvPicPr>
        <p:blipFill>
          <a:blip r:embed="rId2"/>
          <a:stretch/>
        </p:blipFill>
        <p:spPr>
          <a:xfrm>
            <a:off x="2164680" y="4293000"/>
            <a:ext cx="1446840" cy="1921680"/>
          </a:xfrm>
          <a:prstGeom prst="rect">
            <a:avLst/>
          </a:prstGeom>
          <a:ln>
            <a:noFill/>
          </a:ln>
        </p:spPr>
      </p:pic>
      <p:pic>
        <p:nvPicPr>
          <p:cNvPr id="105" name="Picture 3" descr=""/>
          <p:cNvPicPr/>
          <p:nvPr/>
        </p:nvPicPr>
        <p:blipFill>
          <a:blip r:embed="rId3"/>
          <a:stretch/>
        </p:blipFill>
        <p:spPr>
          <a:xfrm>
            <a:off x="5436000" y="4293000"/>
            <a:ext cx="1261080" cy="1921680"/>
          </a:xfrm>
          <a:prstGeom prst="rect">
            <a:avLst/>
          </a:prstGeom>
          <a:ln>
            <a:noFill/>
          </a:ln>
        </p:spPr>
      </p:pic>
      <p:pic>
        <p:nvPicPr>
          <p:cNvPr id="106" name="Picture 5" descr=""/>
          <p:cNvPicPr/>
          <p:nvPr/>
        </p:nvPicPr>
        <p:blipFill>
          <a:blip r:embed="rId4"/>
          <a:stretch/>
        </p:blipFill>
        <p:spPr>
          <a:xfrm>
            <a:off x="6919200" y="4293000"/>
            <a:ext cx="1621800" cy="1921680"/>
          </a:xfrm>
          <a:prstGeom prst="rect">
            <a:avLst/>
          </a:prstGeom>
          <a:ln>
            <a:noFill/>
          </a:ln>
        </p:spPr>
      </p:pic>
      <p:pic>
        <p:nvPicPr>
          <p:cNvPr id="107" name="Picture 2" descr=""/>
          <p:cNvPicPr/>
          <p:nvPr/>
        </p:nvPicPr>
        <p:blipFill>
          <a:blip r:embed="rId5"/>
          <a:stretch/>
        </p:blipFill>
        <p:spPr>
          <a:xfrm>
            <a:off x="611640" y="4293000"/>
            <a:ext cx="1322640" cy="1921680"/>
          </a:xfrm>
          <a:prstGeom prst="rect">
            <a:avLst/>
          </a:prstGeom>
          <a:ln>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mc:AlternateContent>
        <mc:Choice xmlns:a14="http://schemas.microsoft.com/office/drawing/2010/main" Requires="a14">
          <p:sp>
            <p:nvSpPr>
              <p:cNvPr id="532" name="Formula 1"/>
              <p:cNvSpPr txBox="1"/>
              <p:nvPr/>
            </p:nvSpPr>
            <p:spPr>
              <a:xfrm>
                <a:off x="107640" y="3357000"/>
                <a:ext cx="8805960" cy="846360"/>
              </a:xfrm>
              <a:prstGeom prst="rect">
                <a:avLst/>
              </a:prstGeom>
            </p:spPr>
            <p:txBody>
              <a:bodyPr/>
              <a:p>
                <a14:m>
                  <m:oMath xmlns:m="http://schemas.openxmlformats.org/officeDocument/2006/math">
                    <m:r>
                      <m:t xml:space="preserve">𝑇</m:t>
                    </m:r>
                    <m:d>
                      <m:dPr>
                        <m:begChr m:val="("/>
                        <m:endChr m:val=")"/>
                      </m:dPr>
                      <m:e>
                        <m:r>
                          <m:t xml:space="preserve">𝑟</m:t>
                        </m:r>
                        <m:r>
                          <m:t xml:space="preserve">,</m:t>
                        </m:r>
                        <m:r>
                          <m:t xml:space="preserve">𝑡</m:t>
                        </m:r>
                      </m:e>
                    </m:d>
                    <m:r>
                      <m:t xml:space="preserve">−</m:t>
                    </m:r>
                    <m:sSub>
                      <m:e>
                        <m:r>
                          <m:t xml:space="preserve">𝑇</m:t>
                        </m:r>
                      </m:e>
                      <m:sub>
                        <m:r>
                          <m:t xml:space="preserve">0</m:t>
                        </m:r>
                      </m:sub>
                    </m:sSub>
                    <m:r>
                      <m:t xml:space="preserve">=</m:t>
                    </m:r>
                    <m:f>
                      <m:num>
                        <m:acc>
                          <m:accPr>
                            <m:chr m:val="´"/>
                          </m:accPr>
                          <m:e>
                            <m:r>
                              <m:t xml:space="preserve">𝑞</m:t>
                            </m:r>
                          </m:e>
                        </m:acc>
                      </m:num>
                      <m:den>
                        <m:r>
                          <m:t xml:space="preserve">𝜆</m:t>
                        </m:r>
                      </m:den>
                    </m:f>
                    <m:f>
                      <m:num>
                        <m:r>
                          <m:t xml:space="preserve">1</m:t>
                        </m:r>
                      </m:num>
                      <m:den>
                        <m:sSup>
                          <m:e>
                            <m:r>
                              <m:t xml:space="preserve">𝜋</m:t>
                            </m:r>
                          </m:e>
                          <m:sup>
                            <m:r>
                              <m:t xml:space="preserve">2</m:t>
                            </m:r>
                          </m:sup>
                        </m:sSup>
                      </m:den>
                    </m:f>
                    <m:nary>
                      <m:naryPr>
                        <m:chr m:val="∫"/>
                      </m:naryPr>
                      <m:sub>
                        <m:r>
                          <m:t xml:space="preserve">0</m:t>
                        </m:r>
                      </m:sub>
                      <m:sup>
                        <m:r>
                          <m:t xml:space="preserve">∞</m:t>
                        </m:r>
                      </m:sup>
                      <m:e>
                        <m:f>
                          <m:num>
                            <m:sSup>
                              <m:e>
                                <m:r>
                                  <m:t xml:space="preserve">𝑒</m:t>
                                </m:r>
                              </m:e>
                              <m:sup>
                                <m:r>
                                  <m:t xml:space="preserve">−</m:t>
                                </m:r>
                                <m:sSup>
                                  <m:e>
                                    <m:r>
                                      <m:t xml:space="preserve">𝑢</m:t>
                                    </m:r>
                                  </m:e>
                                  <m:sup>
                                    <m:r>
                                      <m:t xml:space="preserve">2</m:t>
                                    </m:r>
                                  </m:sup>
                                </m:sSup>
                                <m:f>
                                  <m:num>
                                    <m:r>
                                      <m:t xml:space="preserve">𝛼</m:t>
                                    </m:r>
                                    <m:r>
                                      <m:t xml:space="preserve">𝑡</m:t>
                                    </m:r>
                                  </m:num>
                                  <m:den>
                                    <m:sSup>
                                      <m:e>
                                        <m:r>
                                          <m:t xml:space="preserve">𝑟</m:t>
                                        </m:r>
                                      </m:e>
                                      <m:sup>
                                        <m:r>
                                          <m:t xml:space="preserve">2</m:t>
                                        </m:r>
                                      </m:sup>
                                    </m:sSup>
                                  </m:den>
                                </m:f>
                              </m:sup>
                            </m:sSup>
                            <m:r>
                              <m:t xml:space="preserve">−</m:t>
                            </m:r>
                            <m:r>
                              <m:t xml:space="preserve">1</m:t>
                            </m:r>
                          </m:num>
                          <m:den>
                            <m:d>
                              <m:dPr>
                                <m:begChr m:val="["/>
                                <m:endChr m:val="]"/>
                              </m:dPr>
                              <m:e>
                                <m:sSubSup>
                                  <m:e>
                                    <m:r>
                                      <m:t xml:space="preserve">𝐽</m:t>
                                    </m:r>
                                  </m:e>
                                  <m:sub>
                                    <m:r>
                                      <m:t xml:space="preserve">1</m:t>
                                    </m:r>
                                  </m:sub>
                                  <m:sup>
                                    <m:r>
                                      <m:t xml:space="preserve">2</m:t>
                                    </m:r>
                                  </m:sup>
                                </m:sSubSup>
                                <m:d>
                                  <m:dPr>
                                    <m:begChr m:val="("/>
                                    <m:endChr m:val=")"/>
                                  </m:dPr>
                                  <m:e>
                                    <m:r>
                                      <m:t xml:space="preserve">𝑢</m:t>
                                    </m:r>
                                  </m:e>
                                </m:d>
                                <m:r>
                                  <m:t xml:space="preserve">+</m:t>
                                </m:r>
                                <m:sSubSup>
                                  <m:e>
                                    <m:r>
                                      <m:t xml:space="preserve">𝑌</m:t>
                                    </m:r>
                                  </m:e>
                                  <m:sub>
                                    <m:r>
                                      <m:t xml:space="preserve">1</m:t>
                                    </m:r>
                                  </m:sub>
                                  <m:sup>
                                    <m:r>
                                      <m:t xml:space="preserve">2</m:t>
                                    </m:r>
                                  </m:sup>
                                </m:sSubSup>
                                <m:d>
                                  <m:dPr>
                                    <m:begChr m:val="("/>
                                    <m:endChr m:val=")"/>
                                  </m:dPr>
                                  <m:e>
                                    <m:r>
                                      <m:t xml:space="preserve">𝑢</m:t>
                                    </m:r>
                                  </m:e>
                                </m:d>
                              </m:e>
                            </m:d>
                          </m:den>
                        </m:f>
                      </m:e>
                    </m:nary>
                    <m:d>
                      <m:dPr>
                        <m:begChr m:val="["/>
                        <m:endChr m:val="]"/>
                      </m:dPr>
                      <m:e>
                        <m:sSub>
                          <m:e>
                            <m:r>
                              <m:t xml:space="preserve">𝐽</m:t>
                            </m:r>
                          </m:e>
                          <m:sub>
                            <m:r>
                              <m:t xml:space="preserve">0</m:t>
                            </m:r>
                          </m:sub>
                        </m:sSub>
                        <m:d>
                          <m:dPr>
                            <m:begChr m:val="("/>
                            <m:endChr m:val=")"/>
                          </m:dPr>
                          <m:e>
                            <m:sSub>
                              <m:e>
                                <m:r>
                                  <m:t xml:space="preserve">𝑟</m:t>
                                </m:r>
                              </m:e>
                              <m:sub>
                                <m:r>
                                  <m:t xml:space="preserve">𝑏</m:t>
                                </m:r>
                              </m:sub>
                            </m:sSub>
                            <m:r>
                              <m:t xml:space="preserve">𝑢</m:t>
                            </m:r>
                          </m:e>
                        </m:d>
                        <m:sSub>
                          <m:e>
                            <m:r>
                              <m:t xml:space="preserve">𝑌</m:t>
                            </m:r>
                          </m:e>
                          <m:sub>
                            <m:r>
                              <m:t xml:space="preserve">1</m:t>
                            </m:r>
                          </m:sub>
                        </m:sSub>
                        <m:d>
                          <m:dPr>
                            <m:begChr m:val="("/>
                            <m:endChr m:val=")"/>
                          </m:dPr>
                          <m:e>
                            <m:r>
                              <m:t xml:space="preserve">𝑢</m:t>
                            </m:r>
                          </m:e>
                        </m:d>
                        <m:r>
                          <m:t xml:space="preserve">−</m:t>
                        </m:r>
                        <m:sSub>
                          <m:e>
                            <m:r>
                              <m:t xml:space="preserve">𝐽</m:t>
                            </m:r>
                          </m:e>
                          <m:sub>
                            <m:r>
                              <m:t xml:space="preserve">1</m:t>
                            </m:r>
                          </m:sub>
                        </m:sSub>
                        <m:d>
                          <m:dPr>
                            <m:begChr m:val="("/>
                            <m:endChr m:val=")"/>
                          </m:dPr>
                          <m:e>
                            <m:r>
                              <m:t xml:space="preserve">𝑢</m:t>
                            </m:r>
                          </m:e>
                        </m:d>
                        <m:sSub>
                          <m:e>
                            <m:r>
                              <m:t xml:space="preserve">𝑌</m:t>
                            </m:r>
                          </m:e>
                          <m:sub>
                            <m:r>
                              <m:t xml:space="preserve">1</m:t>
                            </m:r>
                          </m:sub>
                        </m:sSub>
                        <m:d>
                          <m:dPr>
                            <m:begChr m:val="("/>
                            <m:endChr m:val=")"/>
                          </m:dPr>
                          <m:e>
                            <m:sSub>
                              <m:e>
                                <m:r>
                                  <m:t xml:space="preserve">𝑟</m:t>
                                </m:r>
                              </m:e>
                              <m:sub>
                                <m:r>
                                  <m:t xml:space="preserve">𝑏</m:t>
                                </m:r>
                              </m:sub>
                            </m:sSub>
                            <m:r>
                              <m:t xml:space="preserve">𝑢</m:t>
                            </m:r>
                          </m:e>
                        </m:d>
                      </m:e>
                    </m:d>
                    <m:f>
                      <m:num>
                        <m:r>
                          <m:t xml:space="preserve">𝑑𝑢</m:t>
                        </m:r>
                        <m:r>
                          <m:rPr>
                            <m:lit/>
                            <m:nor/>
                          </m:rPr>
                          <m:t xml:space="preserve"> </m:t>
                        </m:r>
                      </m:num>
                      <m:den>
                        <m:sSup>
                          <m:e>
                            <m:r>
                              <m:t xml:space="preserve">𝑢</m:t>
                            </m:r>
                          </m:e>
                          <m:sup>
                            <m:r>
                              <m:t xml:space="preserve">2</m:t>
                            </m:r>
                          </m:sup>
                        </m:sSup>
                      </m:den>
                    </m:f>
                    <m:r>
                      <m:t xml:space="preserve">=</m:t>
                    </m:r>
                    <m:f>
                      <m:num>
                        <m:acc>
                          <m:accPr>
                            <m:chr m:val="´"/>
                          </m:accPr>
                          <m:e>
                            <m:r>
                              <m:t xml:space="preserve">𝑞</m:t>
                            </m:r>
                          </m:e>
                        </m:acc>
                      </m:num>
                      <m:den>
                        <m:r>
                          <m:t xml:space="preserve">𝜆</m:t>
                        </m:r>
                      </m:den>
                    </m:f>
                    <m:r>
                      <m:t xml:space="preserve">𝐺</m:t>
                    </m:r>
                  </m:oMath>
                </a14:m>
              </a:p>
            </p:txBody>
          </p:sp>
        </mc:Choice>
        <mc:Fallback/>
      </mc:AlternateContent>
      <p:sp>
        <p:nvSpPr>
          <p:cNvPr id="533" name="CustomShape 2"/>
          <p:cNvSpPr/>
          <p:nvPr/>
        </p:nvSpPr>
        <p:spPr>
          <a:xfrm>
            <a:off x="107640" y="3357000"/>
            <a:ext cx="8805960" cy="846360"/>
          </a:xfrm>
          <a:prstGeom prst="rect">
            <a:avLst/>
          </a:prstGeom>
          <a:no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p:sp>
        <p:nvSpPr>
          <p:cNvPr id="534" name="CustomShape 3"/>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Exkurs über den mathematischen HintergrundHistorische Lösungen - zylindrische Quelle</a:t>
            </a:r>
            <a:endParaRPr b="0" lang="de-DE" sz="2400" spc="-1" strike="noStrike">
              <a:latin typeface="Arial"/>
            </a:endParaRPr>
          </a:p>
        </p:txBody>
      </p:sp>
      <p:sp>
        <p:nvSpPr>
          <p:cNvPr id="535" name="CustomShape 4"/>
          <p:cNvSpPr/>
          <p:nvPr/>
        </p:nvSpPr>
        <p:spPr>
          <a:xfrm>
            <a:off x="107640" y="1340640"/>
            <a:ext cx="8805960" cy="4896000"/>
          </a:xfrm>
          <a:prstGeom prst="rect">
            <a:avLst/>
          </a:prstGeom>
          <a:noFill/>
          <a:ln>
            <a:noFill/>
          </a:ln>
        </p:spPr>
        <p:style>
          <a:lnRef idx="0"/>
          <a:fillRef idx="0"/>
          <a:effectRef idx="0"/>
          <a:fontRef idx="minor"/>
        </p:style>
        <p:txBody>
          <a:bodyPr lIns="90000" rIns="90000" tIns="45000" bIns="45000">
            <a:normAutofit/>
          </a:bodyPr>
          <a:p>
            <a:pPr marL="343080" indent="-342360">
              <a:lnSpc>
                <a:spcPct val="160000"/>
              </a:lnSpc>
              <a:spcBef>
                <a:spcPts val="320"/>
              </a:spcBef>
              <a:buClr>
                <a:srgbClr val="000000"/>
              </a:buClr>
              <a:buFont typeface="Arial"/>
              <a:buChar char="•"/>
            </a:pPr>
            <a:r>
              <a:rPr b="0" lang="de-DE" sz="1600" spc="-1" strike="noStrike">
                <a:solidFill>
                  <a:srgbClr val="000000"/>
                </a:solidFill>
                <a:latin typeface="Arial"/>
              </a:rPr>
              <a:t>Geometrische Vereinfachung: konstanter Wärmestrom auf der Außenfläche eines unendlich langen Zylinders</a:t>
            </a:r>
            <a:endParaRPr b="0" lang="de-DE" sz="1600" spc="-1" strike="noStrike">
              <a:latin typeface="Arial"/>
            </a:endParaRPr>
          </a:p>
          <a:p>
            <a:pPr marL="343080" indent="-342360">
              <a:lnSpc>
                <a:spcPct val="160000"/>
              </a:lnSpc>
              <a:spcBef>
                <a:spcPts val="320"/>
              </a:spcBef>
              <a:buClr>
                <a:srgbClr val="000000"/>
              </a:buClr>
              <a:buFont typeface="Arial"/>
              <a:buChar char="•"/>
            </a:pPr>
            <a:r>
              <a:rPr b="0" lang="de-DE" sz="1600" spc="-1" strike="noStrike">
                <a:solidFill>
                  <a:srgbClr val="000000"/>
                </a:solidFill>
                <a:latin typeface="Arial"/>
              </a:rPr>
              <a:t>Berechnung der Temperatur T in Abhängigkeit von der Entfernung r von der Linienquelle zum Zeitpunkt t</a:t>
            </a:r>
            <a:endParaRPr b="0" lang="de-DE" sz="1600" spc="-1" strike="noStrike">
              <a:latin typeface="Arial"/>
            </a:endParaRPr>
          </a:p>
          <a:p>
            <a:pPr marL="343080" indent="-342360">
              <a:lnSpc>
                <a:spcPct val="160000"/>
              </a:lnSpc>
              <a:spcBef>
                <a:spcPts val="320"/>
              </a:spcBef>
              <a:buClr>
                <a:srgbClr val="000000"/>
              </a:buClr>
              <a:buFont typeface="Arial"/>
              <a:buChar char="•"/>
            </a:pPr>
            <a:r>
              <a:rPr b="0" lang="de-DE" sz="1600" spc="-1" strike="noStrike">
                <a:solidFill>
                  <a:srgbClr val="000000"/>
                </a:solidFill>
                <a:latin typeface="Arial"/>
              </a:rPr>
              <a:t>Zum ersten Mal formuliert von Carslaw &amp; Jeager (1947) </a:t>
            </a:r>
            <a:endParaRPr b="0" lang="de-DE" sz="1600" spc="-1" strike="noStrike">
              <a:latin typeface="Arial"/>
            </a:endParaRPr>
          </a:p>
          <a:p>
            <a:pPr>
              <a:lnSpc>
                <a:spcPct val="160000"/>
              </a:lnSpc>
              <a:spcBef>
                <a:spcPts val="320"/>
              </a:spcBef>
            </a:pPr>
            <a:endParaRPr b="0" lang="de-DE" sz="1600" spc="-1" strike="noStrike">
              <a:latin typeface="Arial"/>
            </a:endParaRPr>
          </a:p>
          <a:p>
            <a:pPr>
              <a:lnSpc>
                <a:spcPct val="160000"/>
              </a:lnSpc>
              <a:spcBef>
                <a:spcPts val="320"/>
              </a:spcBef>
            </a:pPr>
            <a:endParaRPr b="0" lang="de-DE" sz="1600" spc="-1" strike="noStrike">
              <a:latin typeface="Arial"/>
            </a:endParaRPr>
          </a:p>
          <a:p>
            <a:pPr>
              <a:lnSpc>
                <a:spcPct val="160000"/>
              </a:lnSpc>
              <a:spcBef>
                <a:spcPts val="320"/>
              </a:spcBef>
            </a:pPr>
            <a:endParaRPr b="0" lang="de-DE" sz="1600" spc="-1" strike="noStrike">
              <a:latin typeface="Arial"/>
            </a:endParaRPr>
          </a:p>
          <a:p>
            <a:pPr>
              <a:lnSpc>
                <a:spcPct val="160000"/>
              </a:lnSpc>
              <a:spcBef>
                <a:spcPts val="320"/>
              </a:spcBef>
            </a:pPr>
            <a:endParaRPr b="0" lang="de-DE" sz="1600" spc="-1" strike="noStrike">
              <a:latin typeface="Arial"/>
            </a:endParaRPr>
          </a:p>
          <a:p>
            <a:pPr marL="343080" indent="-342360">
              <a:lnSpc>
                <a:spcPct val="160000"/>
              </a:lnSpc>
              <a:spcBef>
                <a:spcPts val="320"/>
              </a:spcBef>
              <a:buClr>
                <a:srgbClr val="000000"/>
              </a:buClr>
              <a:buFont typeface="Arial"/>
              <a:buChar char="•"/>
            </a:pPr>
            <a:r>
              <a:rPr b="0" lang="de-DE" sz="1600" spc="-1" strike="noStrike">
                <a:solidFill>
                  <a:srgbClr val="000000"/>
                </a:solidFill>
                <a:latin typeface="Arial"/>
              </a:rPr>
              <a:t>J(u) und Y(u) sind Bessel-Funktionen 0. Und 1. Ordnung</a:t>
            </a:r>
            <a:endParaRPr b="0" lang="de-DE" sz="1600" spc="-1" strike="noStrike">
              <a:latin typeface="Arial"/>
            </a:endParaRPr>
          </a:p>
          <a:p>
            <a:pPr marL="343080" indent="-342360">
              <a:lnSpc>
                <a:spcPct val="160000"/>
              </a:lnSpc>
              <a:spcBef>
                <a:spcPts val="320"/>
              </a:spcBef>
              <a:buClr>
                <a:srgbClr val="000000"/>
              </a:buClr>
              <a:buFont typeface="Arial"/>
              <a:buChar char="•"/>
            </a:pPr>
            <a:r>
              <a:rPr b="0" lang="de-DE" sz="1600" spc="-1" strike="noStrike">
                <a:solidFill>
                  <a:srgbClr val="000000"/>
                </a:solidFill>
                <a:latin typeface="Arial"/>
              </a:rPr>
              <a:t>Das Integral kann in G-Faktor zusammengefasst werden</a:t>
            </a:r>
            <a:endParaRPr b="0" lang="de-DE" sz="1600" spc="-1" strike="noStrike">
              <a:latin typeface="Arial"/>
            </a:endParaRPr>
          </a:p>
          <a:p>
            <a:pPr marL="343080" indent="-342360">
              <a:lnSpc>
                <a:spcPct val="160000"/>
              </a:lnSpc>
              <a:spcBef>
                <a:spcPts val="320"/>
              </a:spcBef>
              <a:buClr>
                <a:srgbClr val="000000"/>
              </a:buClr>
              <a:buFont typeface="Arial"/>
              <a:buChar char="•"/>
            </a:pPr>
            <a:r>
              <a:rPr b="0" lang="de-DE" sz="1600" spc="-1" strike="noStrike">
                <a:solidFill>
                  <a:srgbClr val="000000"/>
                </a:solidFill>
                <a:latin typeface="Arial"/>
              </a:rPr>
              <a:t>Einfach wirkende Probleme sind mathematisch oft schwer zu lösen</a:t>
            </a:r>
            <a:endParaRPr b="0" lang="de-DE" sz="1600" spc="-1" strike="noStrike">
              <a:latin typeface="Arial"/>
            </a:endParaRPr>
          </a:p>
        </p:txBody>
      </p:sp>
    </p:spTree>
  </p:cSld>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CustomShape 1"/>
          <p:cNvSpPr/>
          <p:nvPr/>
        </p:nvSpPr>
        <p:spPr>
          <a:xfrm>
            <a:off x="2424960" y="2592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Exkurs über den mathematischen Hintergrund Eskilstons Finite-Linien-Quelle und g-Funktions</a:t>
            </a:r>
            <a:endParaRPr b="0" lang="de-DE" sz="2400" spc="-1" strike="noStrike">
              <a:latin typeface="Arial"/>
            </a:endParaRPr>
          </a:p>
        </p:txBody>
      </p:sp>
      <p:sp>
        <p:nvSpPr>
          <p:cNvPr id="537" name="CustomShape 2"/>
          <p:cNvSpPr/>
          <p:nvPr/>
        </p:nvSpPr>
        <p:spPr>
          <a:xfrm>
            <a:off x="467640" y="1886040"/>
            <a:ext cx="8228880" cy="4525200"/>
          </a:xfrm>
          <a:prstGeom prst="rect">
            <a:avLst/>
          </a:prstGeom>
          <a:noFill/>
          <a:ln>
            <a:noFill/>
          </a:ln>
        </p:spPr>
        <p:style>
          <a:lnRef idx="0"/>
          <a:fillRef idx="0"/>
          <a:effectRef idx="0"/>
          <a:fontRef idx="minor"/>
        </p:style>
        <p:txBody>
          <a:bodyPr lIns="90000" rIns="90000" tIns="45000" bIns="45000">
            <a:normAutofit/>
          </a:bodyPr>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Numerisch berechnete g-functions für verschiedene Feldanordnungen werden in Bibliotheken gespeichert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Vorteil gegenüber klassischen Lösungen: Geothermisches Gefälle wird berücksichtigt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Berechnung der Temperatur an der Bohrlochwand </a:t>
            </a:r>
            <a:r>
              <a:rPr b="0" lang="de-DE" sz="1600" spc="-1" strike="noStrike">
                <a:solidFill>
                  <a:srgbClr val="000000"/>
                </a:solidFill>
                <a:latin typeface="Arial"/>
              </a:rPr>
              <a:t>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g-Funktion beschreibt eine dimensionslose Temperaturänderung</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Numerische Berechnung der g-Function als Funktion des Bohrlochradius, der Sonden-Tiefe und der Temperaturleitfähigkeit des Bodens</a:t>
            </a: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00000"/>
              </a:lnSpc>
              <a:spcBef>
                <a:spcPts val="360"/>
              </a:spcBef>
            </a:pPr>
            <a:endParaRPr b="0" lang="de-DE" sz="1600" spc="-1" strike="noStrike">
              <a:latin typeface="Arial"/>
            </a:endParaRPr>
          </a:p>
          <a:p>
            <a:pPr>
              <a:lnSpc>
                <a:spcPct val="100000"/>
              </a:lnSpc>
              <a:spcBef>
                <a:spcPts val="360"/>
              </a:spcBef>
            </a:pPr>
            <a:endParaRPr b="0" lang="de-DE" sz="1600" spc="-1" strike="noStrike">
              <a:latin typeface="Arial"/>
            </a:endParaRPr>
          </a:p>
        </p:txBody>
      </p:sp>
      <mc:AlternateContent>
        <mc:Choice xmlns:a14="http://schemas.microsoft.com/office/drawing/2010/main" Requires="a14">
          <p:sp>
            <p:nvSpPr>
              <p:cNvPr id="538" name="Formula 3"/>
              <p:cNvSpPr txBox="1"/>
              <p:nvPr/>
            </p:nvSpPr>
            <p:spPr>
              <a:xfrm>
                <a:off x="1077120" y="3717000"/>
                <a:ext cx="3945600" cy="578880"/>
              </a:xfrm>
              <a:prstGeom prst="rect">
                <a:avLst/>
              </a:prstGeom>
            </p:spPr>
            <p:txBody>
              <a:bodyPr/>
              <a:p>
                <a14:m>
                  <m:oMath xmlns:m="http://schemas.openxmlformats.org/officeDocument/2006/math">
                    <m:sSub>
                      <m:e>
                        <m:r>
                          <m:t xml:space="preserve">𝑇</m:t>
                        </m:r>
                      </m:e>
                      <m:sub>
                        <m:r>
                          <m:t xml:space="preserve">𝑏</m:t>
                        </m:r>
                      </m:sub>
                    </m:sSub>
                    <m:d>
                      <m:dPr>
                        <m:begChr m:val="("/>
                        <m:endChr m:val=")"/>
                      </m:dPr>
                      <m:e>
                        <m:r>
                          <m:t xml:space="preserve">𝑡</m:t>
                        </m:r>
                      </m:e>
                    </m:d>
                    <m:r>
                      <m:t xml:space="preserve">−</m:t>
                    </m:r>
                    <m:sSub>
                      <m:e>
                        <m:r>
                          <m:t xml:space="preserve">𝑇</m:t>
                        </m:r>
                      </m:e>
                      <m:sub>
                        <m:r>
                          <m:t xml:space="preserve">0</m:t>
                        </m:r>
                      </m:sub>
                    </m:sSub>
                    <m:r>
                      <m:t xml:space="preserve">=</m:t>
                    </m:r>
                    <m:r>
                      <m:t xml:space="preserve">−</m:t>
                    </m:r>
                    <m:f>
                      <m:num>
                        <m:acc>
                          <m:accPr>
                            <m:chr m:val="´"/>
                          </m:accPr>
                          <m:e>
                            <m:r>
                              <m:t xml:space="preserve">𝑞</m:t>
                            </m:r>
                          </m:e>
                        </m:acc>
                      </m:num>
                      <m:den>
                        <m:r>
                          <m:t xml:space="preserve">2</m:t>
                        </m:r>
                        <m:r>
                          <m:t xml:space="preserve">𝜋𝜆</m:t>
                        </m:r>
                      </m:den>
                    </m:f>
                    <m:r>
                      <m:t xml:space="preserve">∙</m:t>
                    </m:r>
                    <m:r>
                      <m:t xml:space="preserve">𝑔</m:t>
                    </m:r>
                    <m:d>
                      <m:dPr>
                        <m:begChr m:val="("/>
                        <m:endChr m:val=")"/>
                      </m:dPr>
                      <m:e>
                        <m:f>
                          <m:num>
                            <m:r>
                              <m:t xml:space="preserve">𝑡</m:t>
                            </m:r>
                          </m:num>
                          <m:den>
                            <m:sSub>
                              <m:e>
                                <m:r>
                                  <m:t xml:space="preserve">𝑡</m:t>
                                </m:r>
                              </m:e>
                              <m:sub>
                                <m:r>
                                  <m:t xml:space="preserve">𝑠</m:t>
                                </m:r>
                              </m:sub>
                            </m:sSub>
                          </m:den>
                        </m:f>
                        <m:r>
                          <m:t xml:space="preserve">;</m:t>
                        </m:r>
                        <m:f>
                          <m:num>
                            <m:sSub>
                              <m:e>
                                <m:r>
                                  <m:t xml:space="preserve">𝑟</m:t>
                                </m:r>
                              </m:e>
                              <m:sub>
                                <m:r>
                                  <m:t xml:space="preserve">𝑏</m:t>
                                </m:r>
                              </m:sub>
                            </m:sSub>
                          </m:num>
                          <m:den>
                            <m:r>
                              <m:t xml:space="preserve">𝐻</m:t>
                            </m:r>
                          </m:den>
                        </m:f>
                      </m:e>
                    </m:d>
                  </m:oMath>
                </a14:m>
              </a:p>
            </p:txBody>
          </p:sp>
        </mc:Choice>
        <mc:Fallback/>
      </mc:AlternateContent>
      <p:sp>
        <p:nvSpPr>
          <p:cNvPr id="539" name="CustomShape 4"/>
          <p:cNvSpPr/>
          <p:nvPr/>
        </p:nvSpPr>
        <p:spPr>
          <a:xfrm>
            <a:off x="1077120" y="3717000"/>
            <a:ext cx="3945600" cy="578880"/>
          </a:xfrm>
          <a:prstGeom prst="rect">
            <a:avLst/>
          </a:prstGeom>
          <a:no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mc:AlternateContent>
        <mc:Choice xmlns:a14="http://schemas.microsoft.com/office/drawing/2010/main" Requires="a14">
          <p:sp>
            <p:nvSpPr>
              <p:cNvPr id="540" name="Formula 5"/>
              <p:cNvSpPr txBox="1"/>
              <p:nvPr/>
            </p:nvSpPr>
            <p:spPr>
              <a:xfrm>
                <a:off x="5436000" y="3678840"/>
                <a:ext cx="907920" cy="617040"/>
              </a:xfrm>
              <a:prstGeom prst="rect">
                <a:avLst/>
              </a:prstGeom>
            </p:spPr>
            <p:txBody>
              <a:bodyPr/>
              <a:p>
                <a14:m>
                  <m:oMath xmlns:m="http://schemas.openxmlformats.org/officeDocument/2006/math">
                    <m:sSub>
                      <m:e>
                        <m:r>
                          <m:t xml:space="preserve">𝑡</m:t>
                        </m:r>
                      </m:e>
                      <m:sub>
                        <m:r>
                          <m:t xml:space="preserve">𝑠</m:t>
                        </m:r>
                      </m:sub>
                    </m:sSub>
                    <m:r>
                      <m:t xml:space="preserve">=</m:t>
                    </m:r>
                    <m:f>
                      <m:num>
                        <m:sSup>
                          <m:e>
                            <m:r>
                              <m:t xml:space="preserve">𝐻</m:t>
                            </m:r>
                          </m:e>
                          <m:sup>
                            <m:r>
                              <m:t xml:space="preserve">2</m:t>
                            </m:r>
                          </m:sup>
                        </m:sSup>
                      </m:num>
                      <m:den>
                        <m:r>
                          <m:t xml:space="preserve">9</m:t>
                        </m:r>
                        <m:r>
                          <m:t xml:space="preserve">𝛼</m:t>
                        </m:r>
                      </m:den>
                    </m:f>
                  </m:oMath>
                </a14:m>
              </a:p>
            </p:txBody>
          </p:sp>
        </mc:Choice>
        <mc:Fallback/>
      </mc:AlternateContent>
      <p:sp>
        <p:nvSpPr>
          <p:cNvPr id="541" name="CustomShape 6"/>
          <p:cNvSpPr/>
          <p:nvPr/>
        </p:nvSpPr>
        <p:spPr>
          <a:xfrm>
            <a:off x="5436000" y="3678840"/>
            <a:ext cx="907920" cy="617040"/>
          </a:xfrm>
          <a:prstGeom prst="rect">
            <a:avLst/>
          </a:prstGeom>
          <a:no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p:spTree>
  </p:cSld>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CustomShape 1"/>
          <p:cNvSpPr/>
          <p:nvPr/>
        </p:nvSpPr>
        <p:spPr>
          <a:xfrm>
            <a:off x="2123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 </a:t>
            </a:r>
            <a:r>
              <a:rPr b="0" lang="de-DE" sz="2400" spc="-1" strike="noStrike">
                <a:solidFill>
                  <a:srgbClr val="000000"/>
                </a:solidFill>
                <a:latin typeface="Arial"/>
              </a:rPr>
              <a:t>Exkurs über den mathematischen Hintergrund</a:t>
            </a:r>
            <a:br/>
            <a:r>
              <a:rPr b="0" lang="de-DE" sz="2400" spc="-1" strike="noStrike">
                <a:solidFill>
                  <a:srgbClr val="000000"/>
                </a:solidFill>
                <a:latin typeface="Arial"/>
              </a:rPr>
              <a:t>Implementierung in Software</a:t>
            </a:r>
            <a:endParaRPr b="0" lang="de-DE" sz="2400" spc="-1" strike="noStrike">
              <a:latin typeface="Arial"/>
            </a:endParaRPr>
          </a:p>
        </p:txBody>
      </p:sp>
      <p:sp>
        <p:nvSpPr>
          <p:cNvPr id="543" name="CustomShape 2"/>
          <p:cNvSpPr/>
          <p:nvPr/>
        </p:nvSpPr>
        <p:spPr>
          <a:xfrm>
            <a:off x="457200" y="1600200"/>
            <a:ext cx="3826080" cy="4525200"/>
          </a:xfrm>
          <a:prstGeom prst="rect">
            <a:avLst/>
          </a:prstGeom>
          <a:noFill/>
          <a:ln>
            <a:noFill/>
          </a:ln>
        </p:spPr>
        <p:style>
          <a:lnRef idx="0"/>
          <a:fillRef idx="0"/>
          <a:effectRef idx="0"/>
          <a:fontRef idx="minor"/>
        </p:style>
        <p:txBody>
          <a:bodyPr lIns="90000" rIns="90000" tIns="45000" bIns="45000">
            <a:normAutofit/>
          </a:bodyPr>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Numerisch berechnete g-functions für verschiedene Feldanordnungen werden in Bibliotheken gespeichert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Vorteil: der komplexeste Teil des Gesetzes muss nur einmal ausgeführt werden, dann sehr effizient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gemeinsamer Ansatz bei Simulationssoftware (EED, GHLEPRO, EWS)</a:t>
            </a: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00000"/>
              </a:lnSpc>
              <a:spcBef>
                <a:spcPts val="360"/>
              </a:spcBef>
            </a:pPr>
            <a:endParaRPr b="0" lang="de-DE" sz="1600" spc="-1" strike="noStrike">
              <a:latin typeface="Arial"/>
            </a:endParaRPr>
          </a:p>
          <a:p>
            <a:pPr>
              <a:lnSpc>
                <a:spcPct val="100000"/>
              </a:lnSpc>
              <a:spcBef>
                <a:spcPts val="360"/>
              </a:spcBef>
            </a:pPr>
            <a:endParaRPr b="0" lang="de-DE" sz="1600" spc="-1" strike="noStrike">
              <a:latin typeface="Arial"/>
            </a:endParaRPr>
          </a:p>
        </p:txBody>
      </p:sp>
      <p:pic>
        <p:nvPicPr>
          <p:cNvPr id="544" name="Grafik 4" descr=""/>
          <p:cNvPicPr/>
          <p:nvPr/>
        </p:nvPicPr>
        <p:blipFill>
          <a:blip r:embed="rId1"/>
          <a:stretch/>
        </p:blipFill>
        <p:spPr>
          <a:xfrm>
            <a:off x="4574160" y="2421000"/>
            <a:ext cx="4173480" cy="3173400"/>
          </a:xfrm>
          <a:prstGeom prst="rect">
            <a:avLst/>
          </a:prstGeom>
          <a:ln>
            <a:noFill/>
          </a:ln>
        </p:spPr>
      </p:pic>
    </p:spTree>
  </p:cSld>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Designer für Erdenergie</a:t>
            </a:r>
            <a:endParaRPr b="0" lang="de-DE" sz="2400" spc="-1" strike="noStrike">
              <a:latin typeface="Arial"/>
            </a:endParaRPr>
          </a:p>
        </p:txBody>
      </p:sp>
      <p:pic>
        <p:nvPicPr>
          <p:cNvPr id="546" name="Inhaltsplatzhalter 4" descr=""/>
          <p:cNvPicPr/>
          <p:nvPr/>
        </p:nvPicPr>
        <p:blipFill>
          <a:blip r:embed="rId1"/>
          <a:stretch/>
        </p:blipFill>
        <p:spPr>
          <a:xfrm>
            <a:off x="4783320" y="1912680"/>
            <a:ext cx="4751640" cy="3900240"/>
          </a:xfrm>
          <a:prstGeom prst="rect">
            <a:avLst/>
          </a:prstGeom>
          <a:ln>
            <a:noFill/>
          </a:ln>
        </p:spPr>
      </p:pic>
      <p:sp>
        <p:nvSpPr>
          <p:cNvPr id="547" name="CustomShape 2"/>
          <p:cNvSpPr/>
          <p:nvPr/>
        </p:nvSpPr>
        <p:spPr>
          <a:xfrm>
            <a:off x="452520" y="1303200"/>
            <a:ext cx="4330080" cy="486144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ea typeface="DejaVu Sans"/>
              </a:rPr>
              <a:t>Der folgende Artikel stellt die Software Earth Energy Designer (kurz: EED), der schwedischen Blocon AB vor</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ea typeface="DejaVu Sans"/>
              </a:rPr>
              <a:t>Informationen über die Software unter: </a:t>
            </a:r>
            <a:r>
              <a:rPr b="0" lang="de-DE" sz="1600" spc="-1" strike="noStrike" u="sng">
                <a:solidFill>
                  <a:srgbClr val="000000"/>
                </a:solidFill>
                <a:uFillTx/>
                <a:latin typeface="Arial"/>
                <a:ea typeface="DejaVu Sans"/>
                <a:hlinkClick r:id="rId2"/>
              </a:rPr>
              <a:t>https://buildingphysics.com</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ea typeface="DejaVu Sans"/>
              </a:rPr>
              <a:t>Das Handbuch kann hier eingesehen werden: https://www.buildingphysics.com/manuals/EED4.pdf</a:t>
            </a:r>
            <a:endParaRPr b="0" lang="de-DE" sz="1600" spc="-1" strike="noStrike">
              <a:latin typeface="Arial"/>
            </a:endParaRPr>
          </a:p>
        </p:txBody>
      </p:sp>
    </p:spTree>
  </p:cSld>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Eingabedaten </a:t>
            </a:r>
            <a:endParaRPr b="0" lang="de-DE" sz="2400" spc="-1" strike="noStrike">
              <a:latin typeface="Arial"/>
            </a:endParaRPr>
          </a:p>
        </p:txBody>
      </p:sp>
      <p:sp>
        <p:nvSpPr>
          <p:cNvPr id="549" name="CustomShape 2"/>
          <p:cNvSpPr/>
          <p:nvPr/>
        </p:nvSpPr>
        <p:spPr>
          <a:xfrm>
            <a:off x="446760" y="155664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320"/>
              </a:spcBef>
            </a:pPr>
            <a:r>
              <a:rPr b="0" lang="de-DE" sz="1600" spc="-1" strike="noStrike">
                <a:solidFill>
                  <a:srgbClr val="000000"/>
                </a:solidFill>
                <a:latin typeface="Arial"/>
              </a:rPr>
              <a:t>Zur Berechnung der Ergebnisse mit dem EED sind verschiedene Eingabeparameter erforderlich:</a:t>
            </a:r>
            <a:endParaRPr b="0" lang="de-DE" sz="1600" spc="-1" strike="noStrike">
              <a:latin typeface="Arial"/>
            </a:endParaRPr>
          </a:p>
          <a:p>
            <a:pPr>
              <a:lnSpc>
                <a:spcPct val="100000"/>
              </a:lnSpc>
              <a:spcBef>
                <a:spcPts val="360"/>
              </a:spcBef>
            </a:pPr>
            <a:endParaRPr b="0" lang="de-DE" sz="1600" spc="-1" strike="noStrike">
              <a:latin typeface="Arial"/>
            </a:endParaRPr>
          </a:p>
          <a:p>
            <a:pPr>
              <a:lnSpc>
                <a:spcPct val="100000"/>
              </a:lnSpc>
              <a:spcBef>
                <a:spcPts val="360"/>
              </a:spcBef>
            </a:pPr>
            <a:endParaRPr b="0" lang="de-DE" sz="1600" spc="-1" strike="noStrike">
              <a:latin typeface="Arial"/>
            </a:endParaRPr>
          </a:p>
        </p:txBody>
      </p:sp>
      <p:sp>
        <p:nvSpPr>
          <p:cNvPr id="550" name="CustomShape 3"/>
          <p:cNvSpPr/>
          <p:nvPr/>
        </p:nvSpPr>
        <p:spPr>
          <a:xfrm>
            <a:off x="2123640" y="2781000"/>
            <a:ext cx="3743640" cy="2951640"/>
          </a:xfrm>
          <a:prstGeom prst="rect">
            <a:avLst/>
          </a:prstGeom>
          <a:solidFill>
            <a:schemeClr val="bg1"/>
          </a:solidFill>
          <a:ln w="25560">
            <a:solidFill>
              <a:schemeClr val="tx1">
                <a:lumMod val="50000"/>
                <a:lumOff val="50000"/>
              </a:schemeClr>
            </a:solidFill>
            <a:round/>
          </a:ln>
        </p:spPr>
        <p:style>
          <a:lnRef idx="0"/>
          <a:fillRef idx="0"/>
          <a:effectRef idx="0"/>
          <a:fontRef idx="minor"/>
        </p:style>
        <p:txBody>
          <a:bodyPr lIns="90000" rIns="90000" tIns="45000" bIns="45000"/>
          <a:p>
            <a:pPr marL="285840" indent="-285120">
              <a:lnSpc>
                <a:spcPct val="150000"/>
              </a:lnSpc>
              <a:buClr>
                <a:srgbClr val="000000"/>
              </a:buClr>
              <a:buFont typeface="Arial"/>
              <a:buChar char="•"/>
            </a:pPr>
            <a:r>
              <a:rPr b="0" lang="de-DE" sz="1600" spc="-1" strike="noStrike">
                <a:solidFill>
                  <a:srgbClr val="000000"/>
                </a:solidFill>
                <a:latin typeface="Arial"/>
                <a:ea typeface="DejaVu Sans"/>
              </a:rPr>
              <a:t>Merkmale des Untergrunds</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Temperaturregime im Untergrund</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Bohrungen und Erdwärmesonden</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Thermischer Bohrlochwiderstand</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Wärmeträgerflüssigkeit</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Grundlast</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Spitzenlast</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Dauer der Simulation</a:t>
            </a:r>
            <a:endParaRPr b="0" lang="de-DE" sz="1600" spc="-1" strike="noStrike">
              <a:latin typeface="Arial"/>
            </a:endParaRPr>
          </a:p>
        </p:txBody>
      </p:sp>
    </p:spTree>
  </p:cSld>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CustomShape 1"/>
          <p:cNvSpPr/>
          <p:nvPr/>
        </p:nvSpPr>
        <p:spPr>
          <a:xfrm>
            <a:off x="2267640" y="-1332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Eingabedaten </a:t>
            </a:r>
            <a:endParaRPr b="0" lang="de-DE" sz="2400" spc="-1" strike="noStrike">
              <a:latin typeface="Arial"/>
            </a:endParaRPr>
          </a:p>
        </p:txBody>
      </p:sp>
      <p:pic>
        <p:nvPicPr>
          <p:cNvPr id="552" name="Inhaltsplatzhalter 4" descr=""/>
          <p:cNvPicPr/>
          <p:nvPr/>
        </p:nvPicPr>
        <p:blipFill>
          <a:blip r:embed="rId1"/>
          <a:stretch/>
        </p:blipFill>
        <p:spPr>
          <a:xfrm>
            <a:off x="1814760" y="1600200"/>
            <a:ext cx="5513400" cy="4525200"/>
          </a:xfrm>
          <a:prstGeom prst="rect">
            <a:avLst/>
          </a:prstGeom>
          <a:ln>
            <a:noFill/>
          </a:ln>
        </p:spPr>
      </p:pic>
      <p:sp>
        <p:nvSpPr>
          <p:cNvPr id="553" name="CustomShape 2"/>
          <p:cNvSpPr/>
          <p:nvPr/>
        </p:nvSpPr>
        <p:spPr>
          <a:xfrm>
            <a:off x="2051640" y="1700640"/>
            <a:ext cx="647280" cy="287280"/>
          </a:xfrm>
          <a:prstGeom prst="ellipse">
            <a:avLst/>
          </a:prstGeom>
          <a:noFill/>
          <a:ln>
            <a:solidFill>
              <a:srgbClr val="ff0000"/>
            </a:solidFill>
            <a:round/>
          </a:ln>
        </p:spPr>
        <p:style>
          <a:lnRef idx="2">
            <a:schemeClr val="accent2"/>
          </a:lnRef>
          <a:fillRef idx="1">
            <a:schemeClr val="lt1"/>
          </a:fillRef>
          <a:effectRef idx="0">
            <a:schemeClr val="accent2"/>
          </a:effectRef>
          <a:fontRef idx="minor"/>
        </p:style>
      </p:sp>
      <p:sp>
        <p:nvSpPr>
          <p:cNvPr id="554" name="CustomShape 3"/>
          <p:cNvSpPr/>
          <p:nvPr/>
        </p:nvSpPr>
        <p:spPr>
          <a:xfrm>
            <a:off x="2698200" y="2709000"/>
            <a:ext cx="3743640" cy="2951640"/>
          </a:xfrm>
          <a:prstGeom prst="rect">
            <a:avLst/>
          </a:prstGeom>
          <a:solidFill>
            <a:schemeClr val="bg1"/>
          </a:solidFill>
          <a:ln w="25560">
            <a:solidFill>
              <a:schemeClr val="tx1">
                <a:lumMod val="50000"/>
                <a:lumOff val="50000"/>
              </a:schemeClr>
            </a:solidFill>
            <a:round/>
          </a:ln>
        </p:spPr>
        <p:style>
          <a:lnRef idx="0"/>
          <a:fillRef idx="0"/>
          <a:effectRef idx="0"/>
          <a:fontRef idx="minor"/>
        </p:style>
        <p:txBody>
          <a:bodyPr lIns="90000" rIns="90000" tIns="45000" bIns="45000"/>
          <a:p>
            <a:pPr marL="285840" indent="-285120">
              <a:lnSpc>
                <a:spcPct val="150000"/>
              </a:lnSpc>
              <a:buClr>
                <a:srgbClr val="000000"/>
              </a:buClr>
              <a:buFont typeface="Arial"/>
              <a:buChar char="•"/>
            </a:pPr>
            <a:r>
              <a:rPr b="0" lang="de-DE" sz="1600" spc="-1" strike="noStrike">
                <a:solidFill>
                  <a:srgbClr val="000000"/>
                </a:solidFill>
                <a:latin typeface="Arial"/>
                <a:ea typeface="DejaVu Sans"/>
              </a:rPr>
              <a:t>Merkmale des Untergrunds</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Temperaturregime im Untergrund</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Bohrungen und Erdwärmesonden</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Thermischer Bohrlochwiderstand</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Wärmeträgerflüssigkeit</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Grundlast</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Spitzenlast</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Dauer der Simulation</a:t>
            </a:r>
            <a:endParaRPr b="0" lang="de-DE" sz="1600" spc="-1" strike="noStrike">
              <a:latin typeface="Arial"/>
            </a:endParaRPr>
          </a:p>
        </p:txBody>
      </p:sp>
    </p:spTree>
  </p:cSld>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CustomShape 1"/>
          <p:cNvSpPr/>
          <p:nvPr/>
        </p:nvSpPr>
        <p:spPr>
          <a:xfrm>
            <a:off x="2267640" y="2340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Merkmale des Untergrunds</a:t>
            </a:r>
            <a:endParaRPr b="0" lang="de-DE" sz="2400" spc="-1" strike="noStrike">
              <a:latin typeface="Arial"/>
            </a:endParaRPr>
          </a:p>
        </p:txBody>
      </p:sp>
      <p:sp>
        <p:nvSpPr>
          <p:cNvPr id="556" name="CustomShape 2"/>
          <p:cNvSpPr/>
          <p:nvPr/>
        </p:nvSpPr>
        <p:spPr>
          <a:xfrm>
            <a:off x="457200" y="1600200"/>
            <a:ext cx="43300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Folgende Parameter sind für die Eigenschaften des Untergrundes zu wählen: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Wärmeleitfähigkeit [W/m∙K]</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Spezifische Wärmekapazität [MJ/(m³∙K)]</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Durchschnittliche Temperatur an der Erdoberfläche [°C]</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Geothermischer Wärmestrom [W/m²]</a:t>
            </a:r>
            <a:endParaRPr b="0" lang="de-DE" sz="1600" spc="-1" strike="noStrike">
              <a:latin typeface="Arial"/>
            </a:endParaRPr>
          </a:p>
        </p:txBody>
      </p:sp>
      <p:pic>
        <p:nvPicPr>
          <p:cNvPr id="557" name="Grafik 5" descr=""/>
          <p:cNvPicPr/>
          <p:nvPr/>
        </p:nvPicPr>
        <p:blipFill>
          <a:blip r:embed="rId1"/>
          <a:stretch/>
        </p:blipFill>
        <p:spPr>
          <a:xfrm>
            <a:off x="5364000" y="4797000"/>
            <a:ext cx="2724840" cy="1362240"/>
          </a:xfrm>
          <a:prstGeom prst="rect">
            <a:avLst/>
          </a:prstGeom>
          <a:ln>
            <a:noFill/>
          </a:ln>
        </p:spPr>
      </p:pic>
      <p:pic>
        <p:nvPicPr>
          <p:cNvPr id="558" name="Grafik 6" descr=""/>
          <p:cNvPicPr/>
          <p:nvPr/>
        </p:nvPicPr>
        <p:blipFill>
          <a:blip r:embed="rId2"/>
          <a:stretch/>
        </p:blipFill>
        <p:spPr>
          <a:xfrm>
            <a:off x="5076000" y="1492560"/>
            <a:ext cx="3383640" cy="3231720"/>
          </a:xfrm>
          <a:prstGeom prst="rect">
            <a:avLst/>
          </a:prstGeom>
          <a:ln>
            <a:noFill/>
          </a:ln>
        </p:spPr>
      </p:pic>
    </p:spTree>
  </p:cSld>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Merkmale des Untergrunds</a:t>
            </a:r>
            <a:endParaRPr b="0" lang="de-DE" sz="2400" spc="-1" strike="noStrike">
              <a:latin typeface="Arial"/>
            </a:endParaRPr>
          </a:p>
        </p:txBody>
      </p:sp>
      <p:sp>
        <p:nvSpPr>
          <p:cNvPr id="560" name="CustomShape 2"/>
          <p:cNvSpPr/>
          <p:nvPr/>
        </p:nvSpPr>
        <p:spPr>
          <a:xfrm>
            <a:off x="467640" y="1412640"/>
            <a:ext cx="7066440" cy="5040000"/>
          </a:xfrm>
          <a:prstGeom prst="rect">
            <a:avLst/>
          </a:prstGeom>
          <a:noFill/>
          <a:ln>
            <a:noFill/>
          </a:ln>
        </p:spPr>
        <p:style>
          <a:lnRef idx="0"/>
          <a:fillRef idx="0"/>
          <a:effectRef idx="0"/>
          <a:fontRef idx="minor"/>
        </p:style>
        <p:txBody>
          <a:bodyPr lIns="90000" rIns="90000" tIns="45000" bIns="45000"/>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Wärmeleitfähigkeit [W/m∙K] - Daten sind wie folgt verfügbar:</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TRT, EGRT (siehe Kapitel xyz)</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Literaturwerte (Beispiel: VDI 4640 Blatt 1)</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Spezifische Wärmekapazität [MJ/(m³∙K)]</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Massives Gestein: 1600 - 2200 [MJ/(m³∙K)]</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Durchschnittliche Temperatur an der Oberfläche</a:t>
            </a:r>
            <a:br/>
            <a:r>
              <a:rPr b="0" lang="de-DE" sz="1600" spc="-1" strike="noStrike">
                <a:solidFill>
                  <a:srgbClr val="000000"/>
                </a:solidFill>
                <a:latin typeface="Arial"/>
              </a:rPr>
              <a:t>der Erde [°C]</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Beispiel: Nordrhein-Westfalen - 5° C bis 11° C</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Geothermischer Wärmestrom [W/m²]</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Deutschland - 30 bis 100 mW/m²</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Nordrhein-Westfalen - 50 bis 70 mW/m²</a:t>
            </a:r>
            <a:endParaRPr b="0" lang="de-DE" sz="1600" spc="-1" strike="noStrike">
              <a:latin typeface="Arial"/>
            </a:endParaRPr>
          </a:p>
        </p:txBody>
      </p:sp>
      <p:pic>
        <p:nvPicPr>
          <p:cNvPr id="561" name="Grafik 5" descr=""/>
          <p:cNvPicPr/>
          <p:nvPr/>
        </p:nvPicPr>
        <p:blipFill>
          <a:blip r:embed="rId1"/>
          <a:stretch/>
        </p:blipFill>
        <p:spPr>
          <a:xfrm>
            <a:off x="5358240" y="1772640"/>
            <a:ext cx="3785040" cy="1892160"/>
          </a:xfrm>
          <a:prstGeom prst="rect">
            <a:avLst/>
          </a:prstGeom>
          <a:ln>
            <a:noFill/>
          </a:ln>
        </p:spPr>
      </p:pic>
    </p:spTree>
  </p:cSld>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Temperaturregime im Untergrund</a:t>
            </a:r>
            <a:endParaRPr b="0" lang="de-DE" sz="2400" spc="-1" strike="noStrike">
              <a:latin typeface="Arial"/>
            </a:endParaRPr>
          </a:p>
        </p:txBody>
      </p:sp>
      <p:sp>
        <p:nvSpPr>
          <p:cNvPr id="563" name="CustomShape 2"/>
          <p:cNvSpPr/>
          <p:nvPr/>
        </p:nvSpPr>
        <p:spPr>
          <a:xfrm>
            <a:off x="425520" y="1467360"/>
            <a:ext cx="50500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Es gibt zwei Möglichkeiten, das Temperaturregime im Untergrund zu definieren: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a)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Der Temperaturbereich kann mit der Oberflächentemperatur in Verbindung mit dem Wärmestrom definiert werden.</a:t>
            </a:r>
            <a:endParaRPr b="0" lang="de-DE" sz="1600" spc="-1" strike="noStrike">
              <a:latin typeface="Arial"/>
            </a:endParaRPr>
          </a:p>
        </p:txBody>
      </p:sp>
      <p:pic>
        <p:nvPicPr>
          <p:cNvPr id="564" name="Grafik 2" descr=""/>
          <p:cNvPicPr/>
          <p:nvPr/>
        </p:nvPicPr>
        <p:blipFill>
          <a:blip r:embed="rId1"/>
          <a:stretch/>
        </p:blipFill>
        <p:spPr>
          <a:xfrm>
            <a:off x="5580000" y="1484640"/>
            <a:ext cx="3095640" cy="4775400"/>
          </a:xfrm>
          <a:prstGeom prst="rect">
            <a:avLst/>
          </a:prstGeom>
          <a:ln>
            <a:noFill/>
          </a:ln>
        </p:spPr>
      </p:pic>
      <p:sp>
        <p:nvSpPr>
          <p:cNvPr id="565" name="CustomShape 3"/>
          <p:cNvSpPr/>
          <p:nvPr/>
        </p:nvSpPr>
        <p:spPr>
          <a:xfrm>
            <a:off x="5558760" y="1467360"/>
            <a:ext cx="791280" cy="319680"/>
          </a:xfrm>
          <a:prstGeom prst="rect">
            <a:avLst/>
          </a:prstGeom>
          <a:noFill/>
          <a:ln w="12600">
            <a:solidFill>
              <a:schemeClr val="tx1">
                <a:lumMod val="50000"/>
                <a:lumOff val="50000"/>
              </a:schemeClr>
            </a:solidFill>
            <a:round/>
          </a:ln>
        </p:spPr>
        <p:style>
          <a:lnRef idx="0"/>
          <a:fillRef idx="0"/>
          <a:effectRef idx="0"/>
          <a:fontRef idx="minor"/>
        </p:style>
        <p:txBody>
          <a:bodyPr lIns="36000" rIns="0" tIns="0" bIns="0"/>
          <a:p>
            <a:pPr>
              <a:lnSpc>
                <a:spcPct val="100000"/>
              </a:lnSpc>
            </a:pPr>
            <a:r>
              <a:rPr b="0" lang="de-DE" sz="1050" spc="-1" strike="noStrike">
                <a:solidFill>
                  <a:srgbClr val="ff0000"/>
                </a:solidFill>
                <a:latin typeface="Arial"/>
                <a:ea typeface="DejaVu Sans"/>
              </a:rPr>
              <a:t>Oberflächentemperatur</a:t>
            </a:r>
            <a:endParaRPr b="0" lang="de-DE" sz="1050" spc="-1" strike="noStrike">
              <a:latin typeface="Arial"/>
            </a:endParaRPr>
          </a:p>
        </p:txBody>
      </p:sp>
      <p:sp>
        <p:nvSpPr>
          <p:cNvPr id="566" name="CustomShape 4"/>
          <p:cNvSpPr/>
          <p:nvPr/>
        </p:nvSpPr>
        <p:spPr>
          <a:xfrm>
            <a:off x="1171800" y="3497040"/>
            <a:ext cx="4031640" cy="130680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 </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ea typeface="DejaVu Sans"/>
              </a:rPr>
              <a:t>Mit: Q [W/m²], λ [W/mK], gradT [K/m]</a:t>
            </a:r>
            <a:endParaRPr b="0" lang="de-DE" sz="1600" spc="-1" strike="noStrike">
              <a:latin typeface="Arial"/>
            </a:endParaRPr>
          </a:p>
          <a:p>
            <a:pPr>
              <a:lnSpc>
                <a:spcPct val="100000"/>
              </a:lnSpc>
            </a:pPr>
            <a:endParaRPr b="0" lang="de-DE" sz="1600" spc="-1" strike="noStrike">
              <a:latin typeface="Arial"/>
            </a:endParaRPr>
          </a:p>
        </p:txBody>
      </p:sp>
      <p:sp>
        <p:nvSpPr>
          <p:cNvPr id="567" name="CustomShape 5"/>
          <p:cNvSpPr/>
          <p:nvPr/>
        </p:nvSpPr>
        <p:spPr>
          <a:xfrm>
            <a:off x="1171800" y="3497040"/>
            <a:ext cx="4031640" cy="1603080"/>
          </a:xfrm>
          <a:prstGeom prst="rect">
            <a:avLst/>
          </a:prstGeom>
          <a:blipFill>
            <a:blip r:embed="rId2"/>
            <a:stretch>
              <a:fillRect l="-743" t="0" r="0" b="0"/>
            </a:stretch>
          </a:blip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p:sp>
        <p:nvSpPr>
          <p:cNvPr id="568" name="CustomShape 6"/>
          <p:cNvSpPr/>
          <p:nvPr/>
        </p:nvSpPr>
        <p:spPr>
          <a:xfrm>
            <a:off x="5875200" y="3933000"/>
            <a:ext cx="1189440" cy="272520"/>
          </a:xfrm>
          <a:prstGeom prst="rect">
            <a:avLst/>
          </a:prstGeom>
          <a:noFill/>
          <a:ln>
            <a:solidFill>
              <a:schemeClr val="tx1">
                <a:lumMod val="50000"/>
                <a:lumOff val="50000"/>
              </a:schemeClr>
            </a:solidFill>
          </a:ln>
        </p:spPr>
        <p:style>
          <a:lnRef idx="0"/>
          <a:fillRef idx="0"/>
          <a:effectRef idx="0"/>
          <a:fontRef idx="minor"/>
        </p:style>
        <p:txBody>
          <a:bodyPr wrap="none" lIns="90000" rIns="90000" tIns="45000" bIns="45000"/>
          <a:p>
            <a:pPr>
              <a:lnSpc>
                <a:spcPct val="100000"/>
              </a:lnSpc>
            </a:pPr>
            <a:r>
              <a:rPr b="0" lang="de-DE" sz="1200" spc="-1" strike="noStrike">
                <a:solidFill>
                  <a:srgbClr val="ff0000"/>
                </a:solidFill>
                <a:latin typeface="Arial"/>
                <a:ea typeface="DejaVu Sans"/>
              </a:rPr>
              <a:t>Grad T = Q / λ </a:t>
            </a:r>
            <a:endParaRPr b="0" lang="de-DE" sz="1200" spc="-1" strike="noStrike">
              <a:latin typeface="Arial"/>
            </a:endParaRPr>
          </a:p>
        </p:txBody>
      </p:sp>
      <p:sp>
        <p:nvSpPr>
          <p:cNvPr id="569" name="Line 7"/>
          <p:cNvSpPr/>
          <p:nvPr/>
        </p:nvSpPr>
        <p:spPr>
          <a:xfrm>
            <a:off x="7236000" y="1628640"/>
            <a:ext cx="360" cy="4464360"/>
          </a:xfrm>
          <a:prstGeom prst="line">
            <a:avLst/>
          </a:prstGeom>
          <a:ln w="25560">
            <a:solidFill>
              <a:schemeClr val="accent3"/>
            </a:solidFill>
            <a:custDash>
              <a:ds d="300000" sp="100000"/>
            </a:custDash>
            <a:round/>
          </a:ln>
        </p:spPr>
        <p:style>
          <a:lnRef idx="1">
            <a:schemeClr val="accent1"/>
          </a:lnRef>
          <a:fillRef idx="0">
            <a:schemeClr val="accent1"/>
          </a:fillRef>
          <a:effectRef idx="0">
            <a:schemeClr val="accent1"/>
          </a:effectRef>
          <a:fontRef idx="minor"/>
        </p:style>
      </p:sp>
      <p:sp>
        <p:nvSpPr>
          <p:cNvPr id="570" name="CustomShape 8"/>
          <p:cNvSpPr/>
          <p:nvPr/>
        </p:nvSpPr>
        <p:spPr>
          <a:xfrm>
            <a:off x="6962400" y="2709000"/>
            <a:ext cx="1991160" cy="424800"/>
          </a:xfrm>
          <a:prstGeom prst="rect">
            <a:avLst/>
          </a:prstGeom>
          <a:noFill/>
          <a:ln>
            <a:solidFill>
              <a:schemeClr val="tx1">
                <a:lumMod val="50000"/>
                <a:lumOff val="50000"/>
              </a:schemeClr>
            </a:solidFill>
          </a:ln>
        </p:spPr>
        <p:style>
          <a:lnRef idx="0"/>
          <a:fillRef idx="0"/>
          <a:effectRef idx="0"/>
          <a:fontRef idx="minor"/>
        </p:style>
        <p:txBody>
          <a:bodyPr wrap="none" lIns="90000" rIns="90000" tIns="45000" bIns="45000"/>
          <a:p>
            <a:pPr algn="ctr">
              <a:lnSpc>
                <a:spcPct val="100000"/>
              </a:lnSpc>
            </a:pPr>
            <a:r>
              <a:rPr b="0" lang="de-DE" sz="1100" spc="-1" strike="noStrike">
                <a:solidFill>
                  <a:srgbClr val="669900"/>
                </a:solidFill>
                <a:latin typeface="Arial"/>
                <a:ea typeface="DejaVu Sans"/>
              </a:rPr>
              <a:t>Durchschnittliche Temperatur</a:t>
            </a:r>
            <a:endParaRPr b="0" lang="de-DE" sz="1100" spc="-1" strike="noStrike">
              <a:latin typeface="Arial"/>
            </a:endParaRPr>
          </a:p>
          <a:p>
            <a:pPr algn="ctr">
              <a:lnSpc>
                <a:spcPct val="100000"/>
              </a:lnSpc>
            </a:pPr>
            <a:r>
              <a:rPr b="0" lang="de-DE" sz="1100" spc="-1" strike="noStrike">
                <a:solidFill>
                  <a:srgbClr val="669900"/>
                </a:solidFill>
                <a:latin typeface="Arial"/>
                <a:ea typeface="DejaVu Sans"/>
              </a:rPr>
              <a:t>11,3 °C</a:t>
            </a:r>
            <a:endParaRPr b="0" lang="de-DE" sz="1100" spc="-1" strike="noStrike">
              <a:latin typeface="Arial"/>
            </a:endParaRPr>
          </a:p>
        </p:txBody>
      </p:sp>
      <p:sp>
        <p:nvSpPr>
          <p:cNvPr id="571" name="CustomShape 9"/>
          <p:cNvSpPr/>
          <p:nvPr/>
        </p:nvSpPr>
        <p:spPr>
          <a:xfrm>
            <a:off x="384480" y="4845600"/>
            <a:ext cx="5214600" cy="1401840"/>
          </a:xfrm>
          <a:prstGeom prst="rect">
            <a:avLst/>
          </a:prstGeom>
          <a:noFill/>
          <a:ln>
            <a:noFill/>
          </a:ln>
        </p:spPr>
        <p:style>
          <a:lnRef idx="0"/>
          <a:fillRef idx="0"/>
          <a:effectRef idx="0"/>
          <a:fontRef idx="minor"/>
        </p:style>
        <p:txBody>
          <a:bodyPr lIns="90000" rIns="90000" tIns="45000" bIns="45000"/>
          <a:p>
            <a:pPr>
              <a:lnSpc>
                <a:spcPct val="150000"/>
              </a:lnSpc>
            </a:pPr>
            <a:r>
              <a:rPr b="1" i="1" lang="de-DE" sz="1600" spc="-1" strike="noStrike">
                <a:solidFill>
                  <a:srgbClr val="000000"/>
                </a:solidFill>
                <a:latin typeface="Arial"/>
                <a:ea typeface="DejaVu Sans"/>
              </a:rPr>
              <a:t>Vorteil: </a:t>
            </a:r>
            <a:endParaRPr b="0" lang="de-DE" sz="1600" spc="-1" strike="noStrike">
              <a:latin typeface="Arial"/>
            </a:endParaRPr>
          </a:p>
          <a:p>
            <a:pPr>
              <a:lnSpc>
                <a:spcPct val="150000"/>
              </a:lnSpc>
            </a:pPr>
            <a:r>
              <a:rPr b="1" i="1" lang="de-DE" sz="1600" spc="-1" strike="noStrike">
                <a:solidFill>
                  <a:srgbClr val="000000"/>
                </a:solidFill>
                <a:latin typeface="Arial"/>
                <a:ea typeface="DejaVu Sans"/>
              </a:rPr>
              <a:t>Automatische Anpassung der Durchschnittstemperatur bei verschiedenen Sonden-Tiefen</a:t>
            </a:r>
            <a:endParaRPr b="0" lang="de-DE" sz="1600" spc="-1" strike="noStrike">
              <a:latin typeface="Arial"/>
            </a:endParaRPr>
          </a:p>
        </p:txBody>
      </p:sp>
    </p:spTree>
  </p:cSld>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2" name="Grafik 3" descr=""/>
          <p:cNvPicPr/>
          <p:nvPr/>
        </p:nvPicPr>
        <p:blipFill>
          <a:blip r:embed="rId1"/>
          <a:stretch/>
        </p:blipFill>
        <p:spPr>
          <a:xfrm>
            <a:off x="5690880" y="1484640"/>
            <a:ext cx="3056760" cy="4715640"/>
          </a:xfrm>
          <a:prstGeom prst="rect">
            <a:avLst/>
          </a:prstGeom>
          <a:ln>
            <a:noFill/>
          </a:ln>
        </p:spPr>
      </p:pic>
      <p:sp>
        <p:nvSpPr>
          <p:cNvPr id="57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Temperaturregime im Untergrund</a:t>
            </a:r>
            <a:endParaRPr b="0" lang="de-DE" sz="2400" spc="-1" strike="noStrike">
              <a:latin typeface="Arial"/>
            </a:endParaRPr>
          </a:p>
        </p:txBody>
      </p:sp>
      <p:sp>
        <p:nvSpPr>
          <p:cNvPr id="574" name="CustomShape 2"/>
          <p:cNvSpPr/>
          <p:nvPr/>
        </p:nvSpPr>
        <p:spPr>
          <a:xfrm>
            <a:off x="457200" y="1600200"/>
            <a:ext cx="46900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b)</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Der Temperaturbereich kann mit der Durchschnittstemperatur entlang des Bohrlochs definiert werden (Daten aus dem Thermal Response Test, TRT). In diesem Fall wird der Wärmestrom auf Null gesetzt. </a:t>
            </a:r>
            <a:endParaRPr b="0" lang="de-DE" sz="1600" spc="-1" strike="noStrike">
              <a:latin typeface="Arial"/>
            </a:endParaRPr>
          </a:p>
        </p:txBody>
      </p:sp>
      <p:sp>
        <p:nvSpPr>
          <p:cNvPr id="575" name="CustomShape 3"/>
          <p:cNvSpPr/>
          <p:nvPr/>
        </p:nvSpPr>
        <p:spPr>
          <a:xfrm>
            <a:off x="1202400" y="3684240"/>
            <a:ext cx="2519640" cy="33336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Q = 0 mW/m²</a:t>
            </a:r>
            <a:endParaRPr b="0" lang="de-DE" sz="1600" spc="-1" strike="noStrike">
              <a:latin typeface="Arial"/>
            </a:endParaRPr>
          </a:p>
        </p:txBody>
      </p:sp>
      <p:sp>
        <p:nvSpPr>
          <p:cNvPr id="576" name="Line 4"/>
          <p:cNvSpPr/>
          <p:nvPr/>
        </p:nvSpPr>
        <p:spPr>
          <a:xfrm>
            <a:off x="7236000" y="1628640"/>
            <a:ext cx="360" cy="4464360"/>
          </a:xfrm>
          <a:prstGeom prst="line">
            <a:avLst/>
          </a:prstGeom>
          <a:ln w="25560">
            <a:solidFill>
              <a:schemeClr val="accent3"/>
            </a:solidFill>
            <a:custDash>
              <a:ds d="300000" sp="100000"/>
            </a:custDash>
            <a:round/>
          </a:ln>
        </p:spPr>
        <p:style>
          <a:lnRef idx="1">
            <a:schemeClr val="accent1"/>
          </a:lnRef>
          <a:fillRef idx="0">
            <a:schemeClr val="accent1"/>
          </a:fillRef>
          <a:effectRef idx="0">
            <a:schemeClr val="accent1"/>
          </a:effectRef>
          <a:fontRef idx="minor"/>
        </p:style>
      </p:sp>
      <p:sp>
        <p:nvSpPr>
          <p:cNvPr id="577" name="CustomShape 5"/>
          <p:cNvSpPr/>
          <p:nvPr/>
        </p:nvSpPr>
        <p:spPr>
          <a:xfrm>
            <a:off x="5515560" y="2997000"/>
            <a:ext cx="1829880" cy="592200"/>
          </a:xfrm>
          <a:prstGeom prst="rect">
            <a:avLst/>
          </a:prstGeom>
          <a:noFill/>
          <a:ln>
            <a:solidFill>
              <a:schemeClr val="tx1">
                <a:lumMod val="50000"/>
                <a:lumOff val="50000"/>
              </a:schemeClr>
            </a:solidFill>
          </a:ln>
        </p:spPr>
        <p:style>
          <a:lnRef idx="0"/>
          <a:fillRef idx="0"/>
          <a:effectRef idx="0"/>
          <a:fontRef idx="minor"/>
        </p:style>
        <p:txBody>
          <a:bodyPr wrap="none" lIns="90000" rIns="90000" tIns="45000" bIns="45000"/>
          <a:p>
            <a:pPr algn="ctr">
              <a:lnSpc>
                <a:spcPct val="100000"/>
              </a:lnSpc>
            </a:pPr>
            <a:r>
              <a:rPr b="0" lang="de-DE" sz="1100" spc="-1" strike="noStrike">
                <a:solidFill>
                  <a:srgbClr val="669900"/>
                </a:solidFill>
                <a:latin typeface="Arial"/>
                <a:ea typeface="DejaVu Sans"/>
              </a:rPr>
              <a:t>Oberflächentemperatur</a:t>
            </a:r>
            <a:endParaRPr b="0" lang="de-DE" sz="1100" spc="-1" strike="noStrike">
              <a:latin typeface="Arial"/>
            </a:endParaRPr>
          </a:p>
          <a:p>
            <a:pPr algn="ctr">
              <a:lnSpc>
                <a:spcPct val="100000"/>
              </a:lnSpc>
            </a:pPr>
            <a:r>
              <a:rPr b="0" lang="de-DE" sz="1100" spc="-1" strike="noStrike">
                <a:solidFill>
                  <a:srgbClr val="669900"/>
                </a:solidFill>
                <a:latin typeface="Arial"/>
                <a:ea typeface="DejaVu Sans"/>
              </a:rPr>
              <a:t>= Durchschnittstemperatur</a:t>
            </a:r>
            <a:endParaRPr b="0" lang="de-DE" sz="1100" spc="-1" strike="noStrike">
              <a:latin typeface="Arial"/>
            </a:endParaRPr>
          </a:p>
          <a:p>
            <a:pPr algn="ctr">
              <a:lnSpc>
                <a:spcPct val="100000"/>
              </a:lnSpc>
            </a:pPr>
            <a:r>
              <a:rPr b="0" lang="de-DE" sz="1100" spc="-1" strike="noStrike">
                <a:solidFill>
                  <a:srgbClr val="669900"/>
                </a:solidFill>
                <a:latin typeface="Arial"/>
                <a:ea typeface="DejaVu Sans"/>
              </a:rPr>
              <a:t>11,3 °C</a:t>
            </a:r>
            <a:endParaRPr b="0" lang="de-DE" sz="1100" spc="-1" strike="noStrike">
              <a:latin typeface="Arial"/>
            </a:endParaRPr>
          </a:p>
        </p:txBody>
      </p:sp>
      <p:sp>
        <p:nvSpPr>
          <p:cNvPr id="578" name="CustomShape 6"/>
          <p:cNvSpPr/>
          <p:nvPr/>
        </p:nvSpPr>
        <p:spPr>
          <a:xfrm>
            <a:off x="482400" y="4509000"/>
            <a:ext cx="3959640" cy="791280"/>
          </a:xfrm>
          <a:prstGeom prst="rect">
            <a:avLst/>
          </a:prstGeom>
          <a:noFill/>
          <a:ln>
            <a:noFill/>
          </a:ln>
        </p:spPr>
        <p:style>
          <a:lnRef idx="0"/>
          <a:fillRef idx="0"/>
          <a:effectRef idx="0"/>
          <a:fontRef idx="minor"/>
        </p:style>
        <p:txBody>
          <a:bodyPr lIns="90000" rIns="90000" tIns="45000" bIns="45000"/>
          <a:p>
            <a:pPr>
              <a:lnSpc>
                <a:spcPct val="150000"/>
              </a:lnSpc>
            </a:pPr>
            <a:r>
              <a:rPr b="1" i="1" lang="de-DE" sz="1600" spc="-1" strike="noStrike">
                <a:solidFill>
                  <a:srgbClr val="000000"/>
                </a:solidFill>
                <a:latin typeface="Arial"/>
                <a:ea typeface="DejaVu Sans"/>
              </a:rPr>
              <a:t>Vorteil: </a:t>
            </a:r>
            <a:endParaRPr b="0" lang="de-DE" sz="1600" spc="-1" strike="noStrike">
              <a:latin typeface="Arial"/>
            </a:endParaRPr>
          </a:p>
          <a:p>
            <a:pPr>
              <a:lnSpc>
                <a:spcPct val="150000"/>
              </a:lnSpc>
            </a:pPr>
            <a:r>
              <a:rPr b="1" i="1" lang="de-DE" sz="1600" spc="-1" strike="noStrike">
                <a:solidFill>
                  <a:srgbClr val="000000"/>
                </a:solidFill>
                <a:latin typeface="Arial"/>
                <a:ea typeface="DejaVu Sans"/>
              </a:rPr>
              <a:t>Schnelleingabe mit fester Sondierungstiefe und verfügbaren Daten (TRT)</a:t>
            </a:r>
            <a:endParaRPr b="0" lang="de-DE" sz="1600" spc="-1" strike="noStrike">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Richtlinien und Regeln</a:t>
            </a:r>
            <a:endParaRPr b="0" lang="de-DE" sz="2400" spc="-1" strike="noStrike">
              <a:latin typeface="Arial"/>
            </a:endParaRPr>
          </a:p>
        </p:txBody>
      </p:sp>
      <p:sp>
        <p:nvSpPr>
          <p:cNvPr id="109" name="CustomShape 2"/>
          <p:cNvSpPr/>
          <p:nvPr/>
        </p:nvSpPr>
        <p:spPr>
          <a:xfrm>
            <a:off x="457200" y="1600200"/>
            <a:ext cx="8228880" cy="27860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Zum Beispiel länderspezifische Richtlinien einzelner Staaten: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Merkblatt Nr. 48 des Umweltbundesamtes NRW:</a:t>
            </a:r>
            <a:br/>
            <a:r>
              <a:rPr b="0" lang="de-DE" sz="1600" spc="-1" strike="noStrike">
                <a:solidFill>
                  <a:srgbClr val="000000"/>
                </a:solidFill>
                <a:latin typeface="Arial"/>
              </a:rPr>
              <a:t>“Wasserwirtschaftliche Anforderungen für die Nutzung von Erdwärme mit Wärmepumpen”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Zugänglich hier: https://www.yumpu.com/de/document/view/5160765/merkblatter-band-48-wasserwirtschaftliche-lanuv-nrw</a:t>
            </a:r>
            <a:endParaRPr b="0" lang="de-DE" sz="1600" spc="-1" strike="noStrike">
              <a:latin typeface="Arial"/>
            </a:endParaRPr>
          </a:p>
        </p:txBody>
      </p:sp>
      <p:pic>
        <p:nvPicPr>
          <p:cNvPr id="110" name="Picture 2" descr=""/>
          <p:cNvPicPr/>
          <p:nvPr/>
        </p:nvPicPr>
        <p:blipFill>
          <a:blip r:embed="rId1"/>
          <a:stretch/>
        </p:blipFill>
        <p:spPr>
          <a:xfrm>
            <a:off x="3842280" y="4294080"/>
            <a:ext cx="1354680" cy="1928880"/>
          </a:xfrm>
          <a:prstGeom prst="rect">
            <a:avLst/>
          </a:prstGeom>
          <a:ln>
            <a:noFill/>
          </a:ln>
        </p:spPr>
      </p:pic>
      <p:pic>
        <p:nvPicPr>
          <p:cNvPr id="111" name="Picture 2" descr=""/>
          <p:cNvPicPr/>
          <p:nvPr/>
        </p:nvPicPr>
        <p:blipFill>
          <a:blip r:embed="rId2"/>
          <a:stretch/>
        </p:blipFill>
        <p:spPr>
          <a:xfrm>
            <a:off x="2164680" y="4293000"/>
            <a:ext cx="1446840" cy="1921680"/>
          </a:xfrm>
          <a:prstGeom prst="rect">
            <a:avLst/>
          </a:prstGeom>
          <a:ln>
            <a:noFill/>
          </a:ln>
        </p:spPr>
      </p:pic>
      <p:pic>
        <p:nvPicPr>
          <p:cNvPr id="112" name="Picture 3" descr=""/>
          <p:cNvPicPr/>
          <p:nvPr/>
        </p:nvPicPr>
        <p:blipFill>
          <a:blip r:embed="rId3"/>
          <a:stretch/>
        </p:blipFill>
        <p:spPr>
          <a:xfrm>
            <a:off x="5436000" y="4293000"/>
            <a:ext cx="1261080" cy="1921680"/>
          </a:xfrm>
          <a:prstGeom prst="rect">
            <a:avLst/>
          </a:prstGeom>
          <a:ln>
            <a:noFill/>
          </a:ln>
        </p:spPr>
      </p:pic>
      <p:pic>
        <p:nvPicPr>
          <p:cNvPr id="113" name="Picture 5" descr=""/>
          <p:cNvPicPr/>
          <p:nvPr/>
        </p:nvPicPr>
        <p:blipFill>
          <a:blip r:embed="rId4"/>
          <a:stretch/>
        </p:blipFill>
        <p:spPr>
          <a:xfrm>
            <a:off x="6919200" y="4293000"/>
            <a:ext cx="1621800" cy="1921680"/>
          </a:xfrm>
          <a:prstGeom prst="rect">
            <a:avLst/>
          </a:prstGeom>
          <a:ln>
            <a:noFill/>
          </a:ln>
        </p:spPr>
      </p:pic>
      <p:pic>
        <p:nvPicPr>
          <p:cNvPr id="114" name="Picture 2" descr=""/>
          <p:cNvPicPr/>
          <p:nvPr/>
        </p:nvPicPr>
        <p:blipFill>
          <a:blip r:embed="rId5"/>
          <a:stretch/>
        </p:blipFill>
        <p:spPr>
          <a:xfrm>
            <a:off x="611640" y="4293000"/>
            <a:ext cx="1322640" cy="1921680"/>
          </a:xfrm>
          <a:prstGeom prst="rect">
            <a:avLst/>
          </a:prstGeom>
          <a:ln>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Bohrungen und Erdwärmesonden</a:t>
            </a:r>
            <a:endParaRPr b="0" lang="de-DE" sz="2400" spc="-1" strike="noStrike">
              <a:latin typeface="Arial"/>
            </a:endParaRPr>
          </a:p>
        </p:txBody>
      </p:sp>
      <p:sp>
        <p:nvSpPr>
          <p:cNvPr id="580" name="CustomShape 2"/>
          <p:cNvSpPr/>
          <p:nvPr/>
        </p:nvSpPr>
        <p:spPr>
          <a:xfrm>
            <a:off x="405720" y="141264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Der Typ der Erdwärmesonde ist anzugeben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Koaxiale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Einzel - U</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Doppel - U</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Dreifach - U </a:t>
            </a:r>
            <a:endParaRPr b="0" lang="de-DE" sz="1600" spc="-1" strike="noStrike">
              <a:latin typeface="Arial"/>
            </a:endParaRPr>
          </a:p>
        </p:txBody>
      </p:sp>
      <p:pic>
        <p:nvPicPr>
          <p:cNvPr id="581" name="Grafik 4" descr=""/>
          <p:cNvPicPr/>
          <p:nvPr/>
        </p:nvPicPr>
        <p:blipFill>
          <a:blip r:embed="rId1"/>
          <a:stretch/>
        </p:blipFill>
        <p:spPr>
          <a:xfrm>
            <a:off x="5724000" y="1484640"/>
            <a:ext cx="2817360" cy="4814640"/>
          </a:xfrm>
          <a:prstGeom prst="rect">
            <a:avLst/>
          </a:prstGeom>
          <a:ln>
            <a:noFill/>
          </a:ln>
        </p:spPr>
      </p:pic>
      <p:sp>
        <p:nvSpPr>
          <p:cNvPr id="582" name="CustomShape 3"/>
          <p:cNvSpPr/>
          <p:nvPr/>
        </p:nvSpPr>
        <p:spPr>
          <a:xfrm>
            <a:off x="7092360" y="1772640"/>
            <a:ext cx="1079280" cy="287280"/>
          </a:xfrm>
          <a:prstGeom prst="ellipse">
            <a:avLst/>
          </a:prstGeom>
          <a:noFill/>
          <a:ln>
            <a:solidFill>
              <a:srgbClr val="ff0000"/>
            </a:solidFill>
            <a:round/>
          </a:ln>
        </p:spPr>
        <p:style>
          <a:lnRef idx="2">
            <a:schemeClr val="accent2"/>
          </a:lnRef>
          <a:fillRef idx="1">
            <a:schemeClr val="lt1"/>
          </a:fillRef>
          <a:effectRef idx="0">
            <a:schemeClr val="accent2"/>
          </a:effectRef>
          <a:fontRef idx="minor"/>
        </p:style>
      </p:sp>
      <p:pic>
        <p:nvPicPr>
          <p:cNvPr id="583" name="Grafik 2" descr=""/>
          <p:cNvPicPr/>
          <p:nvPr/>
        </p:nvPicPr>
        <p:blipFill>
          <a:blip r:embed="rId2"/>
          <a:stretch/>
        </p:blipFill>
        <p:spPr>
          <a:xfrm>
            <a:off x="251640" y="4669920"/>
            <a:ext cx="1871640" cy="1629360"/>
          </a:xfrm>
          <a:prstGeom prst="rect">
            <a:avLst/>
          </a:prstGeom>
          <a:ln>
            <a:noFill/>
          </a:ln>
        </p:spPr>
      </p:pic>
      <p:pic>
        <p:nvPicPr>
          <p:cNvPr id="584" name="Grafik 3" descr=""/>
          <p:cNvPicPr/>
          <p:nvPr/>
        </p:nvPicPr>
        <p:blipFill>
          <a:blip r:embed="rId3"/>
          <a:stretch/>
        </p:blipFill>
        <p:spPr>
          <a:xfrm>
            <a:off x="2800440" y="4741920"/>
            <a:ext cx="1726560" cy="1557360"/>
          </a:xfrm>
          <a:prstGeom prst="rect">
            <a:avLst/>
          </a:prstGeom>
          <a:ln>
            <a:noFill/>
          </a:ln>
        </p:spPr>
      </p:pic>
      <p:pic>
        <p:nvPicPr>
          <p:cNvPr id="585" name="Grafik 6" descr=""/>
          <p:cNvPicPr/>
          <p:nvPr/>
        </p:nvPicPr>
        <p:blipFill>
          <a:blip r:embed="rId4"/>
          <a:stretch/>
        </p:blipFill>
        <p:spPr>
          <a:xfrm>
            <a:off x="251640" y="3120480"/>
            <a:ext cx="1871640" cy="1535760"/>
          </a:xfrm>
          <a:prstGeom prst="rect">
            <a:avLst/>
          </a:prstGeom>
          <a:ln>
            <a:noFill/>
          </a:ln>
        </p:spPr>
      </p:pic>
      <p:pic>
        <p:nvPicPr>
          <p:cNvPr id="586" name="Grafik 7" descr=""/>
          <p:cNvPicPr/>
          <p:nvPr/>
        </p:nvPicPr>
        <p:blipFill>
          <a:blip r:embed="rId5"/>
          <a:stretch/>
        </p:blipFill>
        <p:spPr>
          <a:xfrm>
            <a:off x="2800440" y="3126240"/>
            <a:ext cx="1719720" cy="1543320"/>
          </a:xfrm>
          <a:prstGeom prst="rect">
            <a:avLst/>
          </a:prstGeom>
          <a:ln>
            <a:noFill/>
          </a:ln>
        </p:spPr>
      </p:pic>
    </p:spTree>
  </p:cSld>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Bohrungen und Erdwärmesonden</a:t>
            </a:r>
            <a:endParaRPr b="0" lang="de-DE" sz="2400" spc="-1" strike="noStrike">
              <a:latin typeface="Arial"/>
            </a:endParaRPr>
          </a:p>
        </p:txBody>
      </p:sp>
      <p:sp>
        <p:nvSpPr>
          <p:cNvPr id="588" name="CustomShape 2"/>
          <p:cNvSpPr/>
          <p:nvPr/>
        </p:nvSpPr>
        <p:spPr>
          <a:xfrm>
            <a:off x="251640" y="1406520"/>
            <a:ext cx="8352360" cy="4904640"/>
          </a:xfrm>
          <a:prstGeom prst="rect">
            <a:avLst/>
          </a:prstGeom>
          <a:noFill/>
          <a:ln>
            <a:noFill/>
          </a:ln>
        </p:spPr>
        <p:style>
          <a:lnRef idx="0"/>
          <a:fillRef idx="0"/>
          <a:effectRef idx="0"/>
          <a:fontRef idx="minor"/>
        </p:style>
        <p:txBody>
          <a:bodyPr lIns="90000" rIns="90000" tIns="45000" bIns="45000"/>
          <a:p>
            <a:pPr marL="57240">
              <a:lnSpc>
                <a:spcPct val="150000"/>
              </a:lnSpc>
              <a:spcBef>
                <a:spcPts val="320"/>
              </a:spcBef>
            </a:pPr>
            <a:r>
              <a:rPr b="0" lang="de-DE" sz="1600" spc="-1" strike="noStrike">
                <a:solidFill>
                  <a:srgbClr val="000000"/>
                </a:solidFill>
                <a:latin typeface="Arial"/>
              </a:rPr>
              <a:t>Folgende Daten sind ebenfalls notwendig:</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Tiefe der Bohrung / der Erdwärmesonde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Sondenabstand</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Bohrungsdurchmesser</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Übergangswiderstand Rohr/Hinterfüllung</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Zusätzlicher Widerstand bei unzureichender Hinterfüllung</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Wärmeleitfähigkeit der Hinterfüllung</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Isolator (ʎ ≤ 0,8 W/mK)</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Thermisch verbessert (ʎ ≥ 1,5 W/mK)</a:t>
            </a:r>
            <a:endParaRPr b="0" lang="de-DE" sz="1600" spc="-1" strike="noStrike">
              <a:latin typeface="Arial"/>
            </a:endParaRPr>
          </a:p>
          <a:p>
            <a:pPr>
              <a:lnSpc>
                <a:spcPct val="150000"/>
              </a:lnSpc>
            </a:pPr>
            <a:r>
              <a:rPr b="0" lang="de-DE" sz="1600" spc="-1" strike="noStrike">
                <a:solidFill>
                  <a:srgbClr val="000000"/>
                </a:solidFill>
                <a:latin typeface="Arial"/>
              </a:rPr>
              <a:t>→ </a:t>
            </a:r>
            <a:r>
              <a:rPr b="0" lang="de-DE" sz="1600" spc="-1" strike="noStrike">
                <a:solidFill>
                  <a:srgbClr val="000000"/>
                </a:solidFill>
                <a:latin typeface="Arial"/>
              </a:rPr>
              <a:t>Abhängigkeit vom verwendeten Material</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Umlaufende Menge der Sole</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Abhängigkeit von der Kälteleistung und ΔT (3K bis 5K) der Wärmepumpe</a:t>
            </a:r>
            <a:endParaRPr b="0" lang="de-DE" sz="1600" spc="-1" strike="noStrike">
              <a:latin typeface="Arial"/>
            </a:endParaRPr>
          </a:p>
        </p:txBody>
      </p:sp>
      <p:pic>
        <p:nvPicPr>
          <p:cNvPr id="589" name="Grafik 4" descr=""/>
          <p:cNvPicPr/>
          <p:nvPr/>
        </p:nvPicPr>
        <p:blipFill>
          <a:blip r:embed="rId1"/>
          <a:stretch/>
        </p:blipFill>
        <p:spPr>
          <a:xfrm>
            <a:off x="6264360" y="1406520"/>
            <a:ext cx="2747160" cy="4694760"/>
          </a:xfrm>
          <a:prstGeom prst="rect">
            <a:avLst/>
          </a:prstGeom>
          <a:ln>
            <a:noFill/>
          </a:ln>
        </p:spPr>
      </p:pic>
      <p:sp>
        <p:nvSpPr>
          <p:cNvPr id="590" name="CustomShape 3"/>
          <p:cNvSpPr/>
          <p:nvPr/>
        </p:nvSpPr>
        <p:spPr>
          <a:xfrm>
            <a:off x="7164360" y="2133000"/>
            <a:ext cx="1028160" cy="1367280"/>
          </a:xfrm>
          <a:prstGeom prst="ellipse">
            <a:avLst/>
          </a:prstGeom>
          <a:noFill/>
          <a:ln>
            <a:solidFill>
              <a:srgbClr val="ff0000"/>
            </a:solidFill>
            <a:round/>
          </a:ln>
        </p:spPr>
        <p:style>
          <a:lnRef idx="2">
            <a:schemeClr val="accent2"/>
          </a:lnRef>
          <a:fillRef idx="1">
            <a:schemeClr val="lt1"/>
          </a:fillRef>
          <a:effectRef idx="0">
            <a:schemeClr val="accent2"/>
          </a:effectRef>
          <a:fontRef idx="minor"/>
        </p:style>
      </p:sp>
    </p:spTree>
  </p:cSld>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Bohrungen und Erdwärmesonden</a:t>
            </a:r>
            <a:endParaRPr b="0" lang="de-DE" sz="2400" spc="-1" strike="noStrike">
              <a:latin typeface="Arial"/>
            </a:endParaRPr>
          </a:p>
        </p:txBody>
      </p:sp>
      <p:sp>
        <p:nvSpPr>
          <p:cNvPr id="592" name="CustomShape 2"/>
          <p:cNvSpPr/>
          <p:nvPr/>
        </p:nvSpPr>
        <p:spPr>
          <a:xfrm>
            <a:off x="457200" y="1600200"/>
            <a:ext cx="4474080" cy="4525200"/>
          </a:xfrm>
          <a:prstGeom prst="rect">
            <a:avLst/>
          </a:prstGeom>
          <a:noFill/>
          <a:ln>
            <a:noFill/>
          </a:ln>
        </p:spPr>
        <p:style>
          <a:lnRef idx="0"/>
          <a:fillRef idx="0"/>
          <a:effectRef idx="0"/>
          <a:fontRef idx="minor"/>
        </p:style>
        <p:txBody>
          <a:bodyPr lIns="90000" rIns="90000" tIns="45000" bIns="45000">
            <a:normAutofit/>
          </a:bodyPr>
          <a:p>
            <a:endParaRPr b="0" lang="de-DE" sz="1800" spc="-1" strike="noStrike">
              <a:latin typeface="Arial"/>
            </a:endParaRPr>
          </a:p>
          <a:p>
            <a:r>
              <a:rPr b="0" lang="de-DE" sz="1600" spc="-1" strike="noStrike">
                <a:solidFill>
                  <a:srgbClr val="000000"/>
                </a:solidFill>
                <a:latin typeface="Arial"/>
              </a:rPr>
              <a:t>Für die Simulation von Sondenfeldern stehen voreingestellte Sondenfeldkonfigurationen (Anzahl und Geometrie) zur Verfügung. Eine freie Anordnung der Sonden ist nicht möglich.</a:t>
            </a:r>
            <a:endParaRPr b="0" lang="de-DE" sz="1600" spc="-1" strike="noStrike">
              <a:latin typeface="Arial"/>
            </a:endParaRPr>
          </a:p>
          <a:p>
            <a:endParaRPr b="0" lang="de-DE" sz="1600" spc="-1" strike="noStrike">
              <a:latin typeface="Arial"/>
            </a:endParaRPr>
          </a:p>
          <a:p>
            <a:endParaRPr b="0" lang="de-DE" sz="1600" spc="-1" strike="noStrike">
              <a:latin typeface="Arial"/>
            </a:endParaRPr>
          </a:p>
          <a:p>
            <a:endParaRPr b="0" lang="de-DE" sz="1600" spc="-1" strike="noStrike">
              <a:latin typeface="Arial"/>
            </a:endParaRPr>
          </a:p>
          <a:p>
            <a:endParaRPr b="0" lang="de-DE" sz="1600" spc="-1" strike="noStrike">
              <a:latin typeface="Arial"/>
            </a:endParaRPr>
          </a:p>
        </p:txBody>
      </p:sp>
      <p:pic>
        <p:nvPicPr>
          <p:cNvPr id="593" name="Grafik 8" descr=""/>
          <p:cNvPicPr/>
          <p:nvPr/>
        </p:nvPicPr>
        <p:blipFill>
          <a:blip r:embed="rId1"/>
          <a:stretch/>
        </p:blipFill>
        <p:spPr>
          <a:xfrm>
            <a:off x="5076000" y="1393920"/>
            <a:ext cx="2889360" cy="4937400"/>
          </a:xfrm>
          <a:prstGeom prst="rect">
            <a:avLst/>
          </a:prstGeom>
          <a:ln>
            <a:noFill/>
          </a:ln>
        </p:spPr>
      </p:pic>
      <p:sp>
        <p:nvSpPr>
          <p:cNvPr id="594" name="CustomShape 3"/>
          <p:cNvSpPr/>
          <p:nvPr/>
        </p:nvSpPr>
        <p:spPr>
          <a:xfrm>
            <a:off x="7020360" y="2061000"/>
            <a:ext cx="1079280" cy="287280"/>
          </a:xfrm>
          <a:prstGeom prst="ellipse">
            <a:avLst/>
          </a:prstGeom>
          <a:noFill/>
          <a:ln>
            <a:solidFill>
              <a:srgbClr val="ff0000"/>
            </a:solidFill>
            <a:round/>
          </a:ln>
        </p:spPr>
        <p:style>
          <a:lnRef idx="2">
            <a:schemeClr val="accent2"/>
          </a:lnRef>
          <a:fillRef idx="1">
            <a:schemeClr val="lt1"/>
          </a:fillRef>
          <a:effectRef idx="0">
            <a:schemeClr val="accent2"/>
          </a:effectRef>
          <a:fontRef idx="minor"/>
        </p:style>
      </p:sp>
    </p:spTree>
  </p:cSld>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Bohrungen und Erdwärmesonden</a:t>
            </a:r>
            <a:endParaRPr b="0" lang="de-DE" sz="2400" spc="-1" strike="noStrike">
              <a:latin typeface="Arial"/>
            </a:endParaRPr>
          </a:p>
        </p:txBody>
      </p:sp>
      <p:sp>
        <p:nvSpPr>
          <p:cNvPr id="596"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00"/>
              </a:spcBef>
            </a:pPr>
            <a:r>
              <a:rPr b="0" lang="de-DE" sz="1500" spc="-1" strike="noStrike">
                <a:solidFill>
                  <a:srgbClr val="000000"/>
                </a:solidFill>
                <a:latin typeface="Arial"/>
              </a:rPr>
              <a:t>Für die Simulation von Sondenfeldern stehen voreingestellte Sondenfeldkonfigurationen (Anzahl und Geometrie) zur Verfügung. Eine freie Anordnung der Sonden ist nicht möglich.</a:t>
            </a:r>
            <a:endParaRPr b="0" lang="de-DE" sz="1500" spc="-1" strike="noStrike">
              <a:latin typeface="Arial"/>
            </a:endParaRPr>
          </a:p>
          <a:p>
            <a:pPr>
              <a:lnSpc>
                <a:spcPct val="150000"/>
              </a:lnSpc>
              <a:spcBef>
                <a:spcPts val="300"/>
              </a:spcBef>
            </a:pPr>
            <a:endParaRPr b="0" lang="de-DE" sz="1500" spc="-1" strike="noStrike">
              <a:latin typeface="Arial"/>
            </a:endParaRPr>
          </a:p>
          <a:p>
            <a:pPr>
              <a:lnSpc>
                <a:spcPct val="150000"/>
              </a:lnSpc>
              <a:spcBef>
                <a:spcPts val="300"/>
              </a:spcBef>
            </a:pPr>
            <a:r>
              <a:rPr b="0" lang="de-DE" sz="1500" spc="-1" strike="noStrike">
                <a:solidFill>
                  <a:srgbClr val="000000"/>
                </a:solidFill>
                <a:latin typeface="Arial"/>
              </a:rPr>
              <a:t>Konfiguration</a:t>
            </a:r>
            <a:endParaRPr b="0" lang="de-DE" sz="1500" spc="-1" strike="noStrike">
              <a:latin typeface="Arial"/>
            </a:endParaRPr>
          </a:p>
          <a:p>
            <a:pPr marL="343080" indent="-342360">
              <a:lnSpc>
                <a:spcPct val="150000"/>
              </a:lnSpc>
              <a:spcBef>
                <a:spcPts val="300"/>
              </a:spcBef>
              <a:buClr>
                <a:srgbClr val="000000"/>
              </a:buClr>
              <a:buFont typeface="Arial"/>
              <a:buChar char="•"/>
            </a:pPr>
            <a:r>
              <a:rPr b="0" lang="de-DE" sz="1500" spc="-1" strike="noStrike">
                <a:solidFill>
                  <a:srgbClr val="000000"/>
                </a:solidFill>
                <a:latin typeface="Arial"/>
              </a:rPr>
              <a:t>Einzelne</a:t>
            </a:r>
            <a:endParaRPr b="0" lang="de-DE" sz="1500" spc="-1" strike="noStrike">
              <a:latin typeface="Arial"/>
            </a:endParaRPr>
          </a:p>
          <a:p>
            <a:pPr marL="343080" indent="-342360">
              <a:lnSpc>
                <a:spcPct val="150000"/>
              </a:lnSpc>
              <a:spcBef>
                <a:spcPts val="300"/>
              </a:spcBef>
              <a:buClr>
                <a:srgbClr val="000000"/>
              </a:buClr>
              <a:buFont typeface="Arial"/>
              <a:buChar char="•"/>
            </a:pPr>
            <a:r>
              <a:rPr b="0" lang="de-DE" sz="1500" spc="-1" strike="noStrike">
                <a:solidFill>
                  <a:srgbClr val="000000"/>
                </a:solidFill>
                <a:latin typeface="Arial"/>
              </a:rPr>
              <a:t>Zeile</a:t>
            </a:r>
            <a:endParaRPr b="0" lang="de-DE" sz="1500" spc="-1" strike="noStrike">
              <a:latin typeface="Arial"/>
            </a:endParaRPr>
          </a:p>
          <a:p>
            <a:pPr marL="343080" indent="-342360">
              <a:lnSpc>
                <a:spcPct val="150000"/>
              </a:lnSpc>
              <a:spcBef>
                <a:spcPts val="300"/>
              </a:spcBef>
              <a:buClr>
                <a:srgbClr val="000000"/>
              </a:buClr>
              <a:buFont typeface="Arial"/>
              <a:buChar char="•"/>
            </a:pPr>
            <a:r>
              <a:rPr b="0" lang="de-DE" sz="1500" spc="-1" strike="noStrike">
                <a:solidFill>
                  <a:srgbClr val="000000"/>
                </a:solidFill>
                <a:latin typeface="Arial"/>
              </a:rPr>
              <a:t>L - Konfiguration</a:t>
            </a:r>
            <a:endParaRPr b="0" lang="de-DE" sz="1500" spc="-1" strike="noStrike">
              <a:latin typeface="Arial"/>
            </a:endParaRPr>
          </a:p>
          <a:p>
            <a:pPr marL="343080" indent="-342360">
              <a:lnSpc>
                <a:spcPct val="150000"/>
              </a:lnSpc>
              <a:spcBef>
                <a:spcPts val="300"/>
              </a:spcBef>
              <a:buClr>
                <a:srgbClr val="000000"/>
              </a:buClr>
              <a:buFont typeface="Arial"/>
              <a:buChar char="•"/>
            </a:pPr>
            <a:r>
              <a:rPr b="0" lang="de-DE" sz="1500" spc="-1" strike="noStrike">
                <a:solidFill>
                  <a:srgbClr val="000000"/>
                </a:solidFill>
                <a:latin typeface="Arial"/>
              </a:rPr>
              <a:t>L*2 - Konfiguration</a:t>
            </a:r>
            <a:endParaRPr b="0" lang="de-DE" sz="1500" spc="-1" strike="noStrike">
              <a:latin typeface="Arial"/>
            </a:endParaRPr>
          </a:p>
          <a:p>
            <a:pPr marL="343080" indent="-342360">
              <a:lnSpc>
                <a:spcPct val="150000"/>
              </a:lnSpc>
              <a:spcBef>
                <a:spcPts val="300"/>
              </a:spcBef>
              <a:buClr>
                <a:srgbClr val="000000"/>
              </a:buClr>
              <a:buFont typeface="Arial"/>
              <a:buChar char="•"/>
            </a:pPr>
            <a:r>
              <a:rPr b="0" lang="de-DE" sz="1500" spc="-1" strike="noStrike">
                <a:solidFill>
                  <a:srgbClr val="000000"/>
                </a:solidFill>
                <a:latin typeface="Arial"/>
              </a:rPr>
              <a:t>U - Konfiguration</a:t>
            </a:r>
            <a:endParaRPr b="0" lang="de-DE" sz="1500" spc="-1" strike="noStrike">
              <a:latin typeface="Arial"/>
            </a:endParaRPr>
          </a:p>
          <a:p>
            <a:pPr marL="343080" indent="-342360">
              <a:lnSpc>
                <a:spcPct val="150000"/>
              </a:lnSpc>
              <a:spcBef>
                <a:spcPts val="300"/>
              </a:spcBef>
              <a:buClr>
                <a:srgbClr val="000000"/>
              </a:buClr>
              <a:buFont typeface="Arial"/>
              <a:buChar char="•"/>
            </a:pPr>
            <a:r>
              <a:rPr b="0" lang="de-DE" sz="1500" spc="-1" strike="noStrike">
                <a:solidFill>
                  <a:srgbClr val="000000"/>
                </a:solidFill>
                <a:latin typeface="Arial"/>
              </a:rPr>
              <a:t>Offenes Rechteck</a:t>
            </a:r>
            <a:endParaRPr b="0" lang="de-DE" sz="1500" spc="-1" strike="noStrike">
              <a:latin typeface="Arial"/>
            </a:endParaRPr>
          </a:p>
          <a:p>
            <a:pPr marL="343080" indent="-342360">
              <a:lnSpc>
                <a:spcPct val="150000"/>
              </a:lnSpc>
              <a:spcBef>
                <a:spcPts val="300"/>
              </a:spcBef>
              <a:buClr>
                <a:srgbClr val="000000"/>
              </a:buClr>
              <a:buFont typeface="Arial"/>
              <a:buChar char="•"/>
            </a:pPr>
            <a:r>
              <a:rPr b="0" lang="de-DE" sz="1500" spc="-1" strike="noStrike">
                <a:solidFill>
                  <a:srgbClr val="000000"/>
                </a:solidFill>
                <a:latin typeface="Arial"/>
              </a:rPr>
              <a:t>Rechteck</a:t>
            </a:r>
            <a:endParaRPr b="0" lang="de-DE" sz="1500" spc="-1" strike="noStrike">
              <a:latin typeface="Arial"/>
            </a:endParaRPr>
          </a:p>
        </p:txBody>
      </p:sp>
      <p:pic>
        <p:nvPicPr>
          <p:cNvPr id="597" name="Grafik 2" descr=""/>
          <p:cNvPicPr/>
          <p:nvPr/>
        </p:nvPicPr>
        <p:blipFill>
          <a:blip r:embed="rId1"/>
          <a:srcRect l="0" t="0" r="0" b="17714"/>
          <a:stretch/>
        </p:blipFill>
        <p:spPr>
          <a:xfrm>
            <a:off x="3430800" y="3226320"/>
            <a:ext cx="1649520" cy="3010320"/>
          </a:xfrm>
          <a:prstGeom prst="rect">
            <a:avLst/>
          </a:prstGeom>
          <a:ln>
            <a:noFill/>
          </a:ln>
        </p:spPr>
      </p:pic>
      <p:pic>
        <p:nvPicPr>
          <p:cNvPr id="598" name="Grafik 11" descr=""/>
          <p:cNvPicPr/>
          <p:nvPr/>
        </p:nvPicPr>
        <p:blipFill>
          <a:blip r:embed="rId2"/>
          <a:stretch/>
        </p:blipFill>
        <p:spPr>
          <a:xfrm>
            <a:off x="7354440" y="2938320"/>
            <a:ext cx="1681200" cy="1770480"/>
          </a:xfrm>
          <a:prstGeom prst="rect">
            <a:avLst/>
          </a:prstGeom>
          <a:ln>
            <a:noFill/>
          </a:ln>
        </p:spPr>
      </p:pic>
      <p:pic>
        <p:nvPicPr>
          <p:cNvPr id="599" name="Grafik 12" descr=""/>
          <p:cNvPicPr/>
          <p:nvPr/>
        </p:nvPicPr>
        <p:blipFill>
          <a:blip r:embed="rId3"/>
          <a:stretch/>
        </p:blipFill>
        <p:spPr>
          <a:xfrm>
            <a:off x="7354440" y="4831560"/>
            <a:ext cx="1681200" cy="1765080"/>
          </a:xfrm>
          <a:prstGeom prst="rect">
            <a:avLst/>
          </a:prstGeom>
          <a:ln>
            <a:noFill/>
          </a:ln>
        </p:spPr>
      </p:pic>
      <p:pic>
        <p:nvPicPr>
          <p:cNvPr id="600" name="Grafik 13" descr=""/>
          <p:cNvPicPr/>
          <p:nvPr/>
        </p:nvPicPr>
        <p:blipFill>
          <a:blip r:embed="rId4"/>
          <a:stretch/>
        </p:blipFill>
        <p:spPr>
          <a:xfrm>
            <a:off x="5504040" y="4831920"/>
            <a:ext cx="1667520" cy="1764720"/>
          </a:xfrm>
          <a:prstGeom prst="rect">
            <a:avLst/>
          </a:prstGeom>
          <a:ln>
            <a:noFill/>
          </a:ln>
        </p:spPr>
      </p:pic>
      <p:pic>
        <p:nvPicPr>
          <p:cNvPr id="601" name="Grafik 14" descr=""/>
          <p:cNvPicPr/>
          <p:nvPr/>
        </p:nvPicPr>
        <p:blipFill>
          <a:blip r:embed="rId5"/>
          <a:stretch/>
        </p:blipFill>
        <p:spPr>
          <a:xfrm>
            <a:off x="5504040" y="2938320"/>
            <a:ext cx="1667520" cy="1770480"/>
          </a:xfrm>
          <a:prstGeom prst="rect">
            <a:avLst/>
          </a:prstGeom>
          <a:ln>
            <a:noFill/>
          </a:ln>
        </p:spPr>
      </p:pic>
    </p:spTree>
  </p:cSld>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2" name="CustomShape 1"/>
          <p:cNvSpPr/>
          <p:nvPr/>
        </p:nvSpPr>
        <p:spPr>
          <a:xfrm>
            <a:off x="2267640" y="252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Konfiguration des Sondenfeldes</a:t>
            </a:r>
            <a:endParaRPr b="0" lang="de-DE" sz="2400" spc="-1" strike="noStrike">
              <a:latin typeface="Arial"/>
            </a:endParaRPr>
          </a:p>
        </p:txBody>
      </p:sp>
      <p:sp>
        <p:nvSpPr>
          <p:cNvPr id="60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Inhomogene Sondenfelder müssen annähernd dargestellt werden.</a:t>
            </a:r>
            <a:endParaRPr b="0" lang="de-DE" sz="1600" spc="-1" strike="noStrike">
              <a:latin typeface="Arial"/>
            </a:endParaRPr>
          </a:p>
        </p:txBody>
      </p:sp>
      <p:sp>
        <p:nvSpPr>
          <p:cNvPr id="604" name="CustomShape 3"/>
          <p:cNvSpPr/>
          <p:nvPr/>
        </p:nvSpPr>
        <p:spPr>
          <a:xfrm>
            <a:off x="971640" y="2298240"/>
            <a:ext cx="6912000" cy="431280"/>
          </a:xfrm>
          <a:prstGeom prst="roundRect">
            <a:avLst>
              <a:gd name="adj" fmla="val 16667"/>
            </a:avLst>
          </a:prstGeom>
          <a:ln w="12600">
            <a:round/>
          </a:ln>
        </p:spPr>
        <p:style>
          <a:lnRef idx="2">
            <a:schemeClr val="accent6">
              <a:shade val="50000"/>
            </a:schemeClr>
          </a:lnRef>
          <a:fillRef idx="1001">
            <a:schemeClr val="lt2"/>
          </a:fillRef>
          <a:effectRef idx="0">
            <a:schemeClr val="accent6"/>
          </a:effectRef>
          <a:fontRef idx="minor"/>
        </p:style>
        <p:txBody>
          <a:bodyPr lIns="90000" rIns="90000" tIns="45000" bIns="45000" anchor="ctr"/>
          <a:p>
            <a:pPr>
              <a:lnSpc>
                <a:spcPct val="100000"/>
              </a:lnSpc>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Unterschiedliche Sondierungstiefe - durchschnittliche Sondierungstiefe</a:t>
            </a:r>
            <a:endParaRPr b="0" lang="de-DE" sz="1600" spc="-1" strike="noStrike">
              <a:latin typeface="Arial"/>
            </a:endParaRPr>
          </a:p>
        </p:txBody>
      </p:sp>
      <p:sp>
        <p:nvSpPr>
          <p:cNvPr id="605" name="CustomShape 4"/>
          <p:cNvSpPr/>
          <p:nvPr/>
        </p:nvSpPr>
        <p:spPr>
          <a:xfrm>
            <a:off x="4176000" y="2497680"/>
            <a:ext cx="503280" cy="143280"/>
          </a:xfrm>
          <a:prstGeom prst="leftRightArrow">
            <a:avLst>
              <a:gd name="adj1" fmla="val 50000"/>
              <a:gd name="adj2" fmla="val 50000"/>
            </a:avLst>
          </a:prstGeom>
          <a:ln w="3240">
            <a:round/>
          </a:ln>
        </p:spPr>
        <p:style>
          <a:lnRef idx="2">
            <a:schemeClr val="accent6">
              <a:shade val="50000"/>
            </a:schemeClr>
          </a:lnRef>
          <a:fillRef idx="1">
            <a:schemeClr val="accent6"/>
          </a:fillRef>
          <a:effectRef idx="0">
            <a:schemeClr val="accent6"/>
          </a:effectRef>
          <a:fontRef idx="minor"/>
        </p:style>
      </p:sp>
      <p:sp>
        <p:nvSpPr>
          <p:cNvPr id="606" name="CustomShape 5"/>
          <p:cNvSpPr/>
          <p:nvPr/>
        </p:nvSpPr>
        <p:spPr>
          <a:xfrm>
            <a:off x="971640" y="3203280"/>
            <a:ext cx="6912000" cy="431280"/>
          </a:xfrm>
          <a:prstGeom prst="roundRect">
            <a:avLst>
              <a:gd name="adj" fmla="val 16667"/>
            </a:avLst>
          </a:prstGeom>
          <a:ln w="12600">
            <a:round/>
          </a:ln>
        </p:spPr>
        <p:style>
          <a:lnRef idx="2">
            <a:schemeClr val="accent6">
              <a:shade val="50000"/>
            </a:schemeClr>
          </a:lnRef>
          <a:fillRef idx="1001">
            <a:schemeClr val="lt2"/>
          </a:fillRef>
          <a:effectRef idx="0">
            <a:schemeClr val="accent6"/>
          </a:effectRef>
          <a:fontRef idx="minor"/>
        </p:style>
        <p:txBody>
          <a:bodyPr lIns="90000" rIns="90000" tIns="45000" bIns="45000" anchor="ctr"/>
          <a:p>
            <a:pPr>
              <a:lnSpc>
                <a:spcPct val="100000"/>
              </a:lnSpc>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Unterschiedlicher Sondenabstand durchschnittlicher Sondenabstand</a:t>
            </a:r>
            <a:endParaRPr b="0" lang="de-DE" sz="1600" spc="-1" strike="noStrike">
              <a:latin typeface="Arial"/>
            </a:endParaRPr>
          </a:p>
        </p:txBody>
      </p:sp>
      <p:sp>
        <p:nvSpPr>
          <p:cNvPr id="607" name="CustomShape 6"/>
          <p:cNvSpPr/>
          <p:nvPr/>
        </p:nvSpPr>
        <p:spPr>
          <a:xfrm>
            <a:off x="4176000" y="3357000"/>
            <a:ext cx="503280" cy="143280"/>
          </a:xfrm>
          <a:prstGeom prst="leftRightArrow">
            <a:avLst>
              <a:gd name="adj1" fmla="val 50000"/>
              <a:gd name="adj2" fmla="val 50000"/>
            </a:avLst>
          </a:prstGeom>
          <a:ln w="3240">
            <a:round/>
          </a:ln>
        </p:spPr>
        <p:style>
          <a:lnRef idx="2">
            <a:schemeClr val="accent6">
              <a:shade val="50000"/>
            </a:schemeClr>
          </a:lnRef>
          <a:fillRef idx="1">
            <a:schemeClr val="accent6"/>
          </a:fillRef>
          <a:effectRef idx="0">
            <a:schemeClr val="accent6"/>
          </a:effectRef>
          <a:fontRef idx="minor"/>
        </p:style>
      </p:sp>
      <p:sp>
        <p:nvSpPr>
          <p:cNvPr id="608" name="CustomShape 7"/>
          <p:cNvSpPr/>
          <p:nvPr/>
        </p:nvSpPr>
        <p:spPr>
          <a:xfrm>
            <a:off x="971640" y="4067280"/>
            <a:ext cx="6912000" cy="1449360"/>
          </a:xfrm>
          <a:prstGeom prst="roundRect">
            <a:avLst>
              <a:gd name="adj" fmla="val 16667"/>
            </a:avLst>
          </a:prstGeom>
          <a:ln w="12600">
            <a:round/>
          </a:ln>
        </p:spPr>
        <p:style>
          <a:lnRef idx="2">
            <a:schemeClr val="accent6">
              <a:shade val="50000"/>
            </a:schemeClr>
          </a:lnRef>
          <a:fillRef idx="1001">
            <a:schemeClr val="lt2"/>
          </a:fillRef>
          <a:effectRef idx="0">
            <a:schemeClr val="accent6"/>
          </a:effectRef>
          <a:fontRef idx="minor"/>
        </p:style>
      </p:sp>
      <p:sp>
        <p:nvSpPr>
          <p:cNvPr id="609" name="CustomShape 8"/>
          <p:cNvSpPr/>
          <p:nvPr/>
        </p:nvSpPr>
        <p:spPr>
          <a:xfrm rot="20640000">
            <a:off x="4402800" y="4560840"/>
            <a:ext cx="503280" cy="143280"/>
          </a:xfrm>
          <a:prstGeom prst="leftRightArrow">
            <a:avLst>
              <a:gd name="adj1" fmla="val 50000"/>
              <a:gd name="adj2" fmla="val 50000"/>
            </a:avLst>
          </a:prstGeom>
          <a:ln w="3240">
            <a:round/>
          </a:ln>
        </p:spPr>
        <p:style>
          <a:lnRef idx="2">
            <a:schemeClr val="accent6">
              <a:shade val="50000"/>
            </a:schemeClr>
          </a:lnRef>
          <a:fillRef idx="1">
            <a:schemeClr val="accent6"/>
          </a:fillRef>
          <a:effectRef idx="0">
            <a:schemeClr val="accent6"/>
          </a:effectRef>
          <a:fontRef idx="minor"/>
        </p:style>
      </p:sp>
      <p:sp>
        <p:nvSpPr>
          <p:cNvPr id="610" name="CustomShape 9"/>
          <p:cNvSpPr/>
          <p:nvPr/>
        </p:nvSpPr>
        <p:spPr>
          <a:xfrm>
            <a:off x="1096920" y="4607640"/>
            <a:ext cx="293148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Arbiträre Sondenkonfiguration </a:t>
            </a:r>
            <a:endParaRPr b="0" lang="de-DE" sz="1600" spc="-1" strike="noStrike">
              <a:latin typeface="Arial"/>
            </a:endParaRPr>
          </a:p>
        </p:txBody>
      </p:sp>
      <p:sp>
        <p:nvSpPr>
          <p:cNvPr id="611" name="CustomShape 10"/>
          <p:cNvSpPr/>
          <p:nvPr/>
        </p:nvSpPr>
        <p:spPr>
          <a:xfrm rot="801000">
            <a:off x="4398120" y="4919400"/>
            <a:ext cx="503280" cy="143280"/>
          </a:xfrm>
          <a:prstGeom prst="leftRightArrow">
            <a:avLst>
              <a:gd name="adj1" fmla="val 50000"/>
              <a:gd name="adj2" fmla="val 50000"/>
            </a:avLst>
          </a:prstGeom>
          <a:ln w="3240">
            <a:round/>
          </a:ln>
        </p:spPr>
        <p:style>
          <a:lnRef idx="2">
            <a:schemeClr val="accent6">
              <a:shade val="50000"/>
            </a:schemeClr>
          </a:lnRef>
          <a:fillRef idx="1">
            <a:schemeClr val="accent6"/>
          </a:fillRef>
          <a:effectRef idx="0">
            <a:schemeClr val="accent6"/>
          </a:effectRef>
          <a:fontRef idx="minor"/>
        </p:style>
      </p:sp>
      <p:sp>
        <p:nvSpPr>
          <p:cNvPr id="612" name="CustomShape 11"/>
          <p:cNvSpPr/>
          <p:nvPr/>
        </p:nvSpPr>
        <p:spPr>
          <a:xfrm>
            <a:off x="4649760" y="4340880"/>
            <a:ext cx="278820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Bester Fall / schlimmster Fall</a:t>
            </a:r>
            <a:endParaRPr b="0" lang="de-DE" sz="1600" spc="-1" strike="noStrike">
              <a:latin typeface="Arial"/>
            </a:endParaRPr>
          </a:p>
        </p:txBody>
      </p:sp>
      <p:sp>
        <p:nvSpPr>
          <p:cNvPr id="613" name="CustomShape 12"/>
          <p:cNvSpPr/>
          <p:nvPr/>
        </p:nvSpPr>
        <p:spPr>
          <a:xfrm>
            <a:off x="4336560" y="4892760"/>
            <a:ext cx="350172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Ähnliche gegenseitige Beeinflussung</a:t>
            </a:r>
            <a:endParaRPr b="0" lang="de-DE" sz="1600" spc="-1" strike="noStrike">
              <a:latin typeface="Arial"/>
            </a:endParaRPr>
          </a:p>
        </p:txBody>
      </p:sp>
    </p:spTree>
  </p:cSld>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Konfiguration des Sondenfeldes</a:t>
            </a:r>
            <a:endParaRPr b="0" lang="de-DE" sz="2400" spc="-1" strike="noStrike">
              <a:latin typeface="Arial"/>
            </a:endParaRPr>
          </a:p>
        </p:txBody>
      </p:sp>
      <p:sp>
        <p:nvSpPr>
          <p:cNvPr id="615"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Wenn die tatsächliche Konfiguration nicht mit einer EED-Konfiguration übereinstimmt, kann eine ähnliche Konfiguration gewählt werden. Wichtig ist eine ähnliche gegenseitige Beeinflussung der Sonden, d. H. ein ähnlicher Abstand und eine ähnliche Anzahl benachbarter Sonden.</a:t>
            </a:r>
            <a:endParaRPr b="0" lang="de-DE" sz="1600" spc="-1" strike="noStrike">
              <a:latin typeface="Arial"/>
            </a:endParaRPr>
          </a:p>
        </p:txBody>
      </p:sp>
      <p:sp>
        <p:nvSpPr>
          <p:cNvPr id="616" name="CustomShape 3"/>
          <p:cNvSpPr/>
          <p:nvPr/>
        </p:nvSpPr>
        <p:spPr>
          <a:xfrm>
            <a:off x="2666880" y="332568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17" name="CustomShape 4"/>
          <p:cNvSpPr/>
          <p:nvPr/>
        </p:nvSpPr>
        <p:spPr>
          <a:xfrm>
            <a:off x="2450880" y="368892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18" name="CustomShape 5"/>
          <p:cNvSpPr/>
          <p:nvPr/>
        </p:nvSpPr>
        <p:spPr>
          <a:xfrm>
            <a:off x="2882880" y="368892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19" name="CustomShape 6"/>
          <p:cNvSpPr/>
          <p:nvPr/>
        </p:nvSpPr>
        <p:spPr>
          <a:xfrm>
            <a:off x="2882880" y="405468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0" name="CustomShape 7"/>
          <p:cNvSpPr/>
          <p:nvPr/>
        </p:nvSpPr>
        <p:spPr>
          <a:xfrm>
            <a:off x="2450880" y="40568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1" name="CustomShape 8"/>
          <p:cNvSpPr/>
          <p:nvPr/>
        </p:nvSpPr>
        <p:spPr>
          <a:xfrm>
            <a:off x="2016360" y="405468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2" name="CustomShape 9"/>
          <p:cNvSpPr/>
          <p:nvPr/>
        </p:nvSpPr>
        <p:spPr>
          <a:xfrm>
            <a:off x="3314880" y="40514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3" name="CustomShape 10"/>
          <p:cNvSpPr/>
          <p:nvPr/>
        </p:nvSpPr>
        <p:spPr>
          <a:xfrm>
            <a:off x="2882880" y="44204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4" name="CustomShape 11"/>
          <p:cNvSpPr/>
          <p:nvPr/>
        </p:nvSpPr>
        <p:spPr>
          <a:xfrm>
            <a:off x="2450880" y="442476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5" name="CustomShape 12"/>
          <p:cNvSpPr/>
          <p:nvPr/>
        </p:nvSpPr>
        <p:spPr>
          <a:xfrm>
            <a:off x="2016360" y="44186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6" name="CustomShape 13"/>
          <p:cNvSpPr/>
          <p:nvPr/>
        </p:nvSpPr>
        <p:spPr>
          <a:xfrm>
            <a:off x="3314880" y="44204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7" name="CustomShape 14"/>
          <p:cNvSpPr/>
          <p:nvPr/>
        </p:nvSpPr>
        <p:spPr>
          <a:xfrm>
            <a:off x="1578600" y="44186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8" name="CustomShape 15"/>
          <p:cNvSpPr/>
          <p:nvPr/>
        </p:nvSpPr>
        <p:spPr>
          <a:xfrm>
            <a:off x="7092360" y="527868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29" name="CustomShape 16"/>
          <p:cNvSpPr/>
          <p:nvPr/>
        </p:nvSpPr>
        <p:spPr>
          <a:xfrm>
            <a:off x="6660360" y="528084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0" name="CustomShape 17"/>
          <p:cNvSpPr/>
          <p:nvPr/>
        </p:nvSpPr>
        <p:spPr>
          <a:xfrm>
            <a:off x="6225840" y="527868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1" name="CustomShape 18"/>
          <p:cNvSpPr/>
          <p:nvPr/>
        </p:nvSpPr>
        <p:spPr>
          <a:xfrm>
            <a:off x="7524360" y="527544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2" name="CustomShape 19"/>
          <p:cNvSpPr/>
          <p:nvPr/>
        </p:nvSpPr>
        <p:spPr>
          <a:xfrm>
            <a:off x="7092360" y="564444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3" name="CustomShape 20"/>
          <p:cNvSpPr/>
          <p:nvPr/>
        </p:nvSpPr>
        <p:spPr>
          <a:xfrm>
            <a:off x="6660360" y="56487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4" name="CustomShape 21"/>
          <p:cNvSpPr/>
          <p:nvPr/>
        </p:nvSpPr>
        <p:spPr>
          <a:xfrm>
            <a:off x="6225840" y="564264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5" name="CustomShape 22"/>
          <p:cNvSpPr/>
          <p:nvPr/>
        </p:nvSpPr>
        <p:spPr>
          <a:xfrm>
            <a:off x="7524360" y="564444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6" name="CustomShape 23"/>
          <p:cNvSpPr/>
          <p:nvPr/>
        </p:nvSpPr>
        <p:spPr>
          <a:xfrm>
            <a:off x="5360760" y="527544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7" name="CustomShape 24"/>
          <p:cNvSpPr/>
          <p:nvPr/>
        </p:nvSpPr>
        <p:spPr>
          <a:xfrm>
            <a:off x="5792760" y="52725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8" name="CustomShape 25"/>
          <p:cNvSpPr/>
          <p:nvPr/>
        </p:nvSpPr>
        <p:spPr>
          <a:xfrm>
            <a:off x="5360760" y="56415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39" name="CustomShape 26"/>
          <p:cNvSpPr/>
          <p:nvPr/>
        </p:nvSpPr>
        <p:spPr>
          <a:xfrm>
            <a:off x="5792760" y="56415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40" name="CustomShape 27"/>
          <p:cNvSpPr/>
          <p:nvPr/>
        </p:nvSpPr>
        <p:spPr>
          <a:xfrm>
            <a:off x="1387080" y="3213000"/>
            <a:ext cx="846720" cy="333360"/>
          </a:xfrm>
          <a:prstGeom prst="rect">
            <a:avLst/>
          </a:prstGeom>
          <a:noFill/>
          <a:ln>
            <a:noFill/>
          </a:ln>
        </p:spPr>
        <p:style>
          <a:lnRef idx="0"/>
          <a:fillRef idx="0"/>
          <a:effectRef idx="0"/>
          <a:fontRef idx="minor"/>
        </p:style>
        <p:txBody>
          <a:bodyPr wrap="none" lIns="90000" rIns="90000" tIns="45000" bIns="45000"/>
          <a:p>
            <a:pPr>
              <a:lnSpc>
                <a:spcPct val="150000"/>
              </a:lnSpc>
            </a:pPr>
            <a:r>
              <a:rPr b="0" lang="de-DE" sz="1600" spc="-1" strike="noStrike">
                <a:solidFill>
                  <a:srgbClr val="000000"/>
                </a:solidFill>
                <a:latin typeface="Arial"/>
                <a:ea typeface="DejaVu Sans"/>
              </a:rPr>
              <a:t>wirklich</a:t>
            </a:r>
            <a:endParaRPr b="0" lang="de-DE" sz="1600" spc="-1" strike="noStrike">
              <a:latin typeface="Arial"/>
            </a:endParaRPr>
          </a:p>
        </p:txBody>
      </p:sp>
      <p:sp>
        <p:nvSpPr>
          <p:cNvPr id="641" name="CustomShape 28"/>
          <p:cNvSpPr/>
          <p:nvPr/>
        </p:nvSpPr>
        <p:spPr>
          <a:xfrm>
            <a:off x="5848560" y="4631040"/>
            <a:ext cx="824040" cy="333360"/>
          </a:xfrm>
          <a:prstGeom prst="rect">
            <a:avLst/>
          </a:prstGeom>
          <a:noFill/>
          <a:ln>
            <a:noFill/>
          </a:ln>
        </p:spPr>
        <p:style>
          <a:lnRef idx="0"/>
          <a:fillRef idx="0"/>
          <a:effectRef idx="0"/>
          <a:fontRef idx="minor"/>
        </p:style>
        <p:txBody>
          <a:bodyPr wrap="none" lIns="90000" rIns="90000" tIns="45000" bIns="45000"/>
          <a:p>
            <a:pPr>
              <a:lnSpc>
                <a:spcPct val="150000"/>
              </a:lnSpc>
            </a:pPr>
            <a:r>
              <a:rPr b="0" lang="de-DE" sz="1600" spc="-1" strike="noStrike">
                <a:solidFill>
                  <a:srgbClr val="000000"/>
                </a:solidFill>
                <a:latin typeface="Arial"/>
                <a:ea typeface="DejaVu Sans"/>
              </a:rPr>
              <a:t>ähnlich</a:t>
            </a:r>
            <a:endParaRPr b="0" lang="de-DE" sz="1600" spc="-1" strike="noStrike">
              <a:latin typeface="Arial"/>
            </a:endParaRPr>
          </a:p>
        </p:txBody>
      </p:sp>
      <p:sp>
        <p:nvSpPr>
          <p:cNvPr id="642" name="CustomShape 29"/>
          <p:cNvSpPr/>
          <p:nvPr/>
        </p:nvSpPr>
        <p:spPr>
          <a:xfrm rot="1678800">
            <a:off x="4215960" y="4893840"/>
            <a:ext cx="503280" cy="143280"/>
          </a:xfrm>
          <a:prstGeom prst="leftRightArrow">
            <a:avLst>
              <a:gd name="adj1" fmla="val 50000"/>
              <a:gd name="adj2" fmla="val 50000"/>
            </a:avLst>
          </a:prstGeom>
          <a:ln w="3240">
            <a:round/>
          </a:ln>
        </p:spPr>
        <p:style>
          <a:lnRef idx="2">
            <a:schemeClr val="accent6">
              <a:shade val="50000"/>
            </a:schemeClr>
          </a:lnRef>
          <a:fillRef idx="1">
            <a:schemeClr val="accent6"/>
          </a:fillRef>
          <a:effectRef idx="0">
            <a:schemeClr val="accent6"/>
          </a:effectRef>
          <a:fontRef idx="minor"/>
        </p:style>
      </p:sp>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Konfiguration des Sondenfeldes</a:t>
            </a:r>
            <a:endParaRPr b="0" lang="de-DE" sz="2400" spc="-1" strike="noStrike">
              <a:latin typeface="Arial"/>
            </a:endParaRPr>
          </a:p>
        </p:txBody>
      </p:sp>
      <p:sp>
        <p:nvSpPr>
          <p:cNvPr id="64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Wenn eine ähnliche Konfiguration nicht mit Sicherheit bestimmt werden kann, muss eine Best-Case- und eine Worst-Case-Konfiguration definiert werden, um eine Annäherung an die tatsächliche Konfiguration zu erreichen</a:t>
            </a:r>
            <a:r>
              <a:rPr b="0" lang="de-DE" sz="1600" spc="-1" strike="noStrike">
                <a:solidFill>
                  <a:srgbClr val="000000"/>
                </a:solidFill>
                <a:latin typeface="Calibri"/>
              </a:rPr>
              <a:t>.</a:t>
            </a:r>
            <a:endParaRPr b="0" lang="de-DE" sz="1600" spc="-1" strike="noStrike">
              <a:latin typeface="Arial"/>
            </a:endParaRPr>
          </a:p>
          <a:p>
            <a:pPr>
              <a:lnSpc>
                <a:spcPct val="150000"/>
              </a:lnSpc>
              <a:spcBef>
                <a:spcPts val="320"/>
              </a:spcBef>
            </a:pPr>
            <a:endParaRPr b="0" lang="de-DE" sz="1600" spc="-1" strike="noStrike">
              <a:latin typeface="Arial"/>
            </a:endParaRPr>
          </a:p>
        </p:txBody>
      </p:sp>
      <p:sp>
        <p:nvSpPr>
          <p:cNvPr id="645" name="CustomShape 3"/>
          <p:cNvSpPr/>
          <p:nvPr/>
        </p:nvSpPr>
        <p:spPr>
          <a:xfrm>
            <a:off x="5148000" y="299772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46" name="CustomShape 4"/>
          <p:cNvSpPr/>
          <p:nvPr/>
        </p:nvSpPr>
        <p:spPr>
          <a:xfrm>
            <a:off x="5148000" y="263628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47" name="CustomShape 5"/>
          <p:cNvSpPr/>
          <p:nvPr/>
        </p:nvSpPr>
        <p:spPr>
          <a:xfrm>
            <a:off x="4716000" y="299952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48" name="CustomShape 6"/>
          <p:cNvSpPr/>
          <p:nvPr/>
        </p:nvSpPr>
        <p:spPr>
          <a:xfrm>
            <a:off x="4716000" y="336528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49" name="CustomShape 7"/>
          <p:cNvSpPr/>
          <p:nvPr/>
        </p:nvSpPr>
        <p:spPr>
          <a:xfrm>
            <a:off x="4716000" y="263628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0" name="CustomShape 8"/>
          <p:cNvSpPr/>
          <p:nvPr/>
        </p:nvSpPr>
        <p:spPr>
          <a:xfrm>
            <a:off x="4293360" y="37166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1" name="CustomShape 9"/>
          <p:cNvSpPr/>
          <p:nvPr/>
        </p:nvSpPr>
        <p:spPr>
          <a:xfrm>
            <a:off x="5148000" y="335988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2" name="CustomShape 10"/>
          <p:cNvSpPr/>
          <p:nvPr/>
        </p:nvSpPr>
        <p:spPr>
          <a:xfrm>
            <a:off x="4720680" y="37166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3" name="CustomShape 11"/>
          <p:cNvSpPr/>
          <p:nvPr/>
        </p:nvSpPr>
        <p:spPr>
          <a:xfrm>
            <a:off x="3003120" y="371700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4" name="CustomShape 12"/>
          <p:cNvSpPr/>
          <p:nvPr/>
        </p:nvSpPr>
        <p:spPr>
          <a:xfrm>
            <a:off x="3862080" y="37166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5" name="CustomShape 13"/>
          <p:cNvSpPr/>
          <p:nvPr/>
        </p:nvSpPr>
        <p:spPr>
          <a:xfrm>
            <a:off x="5148000" y="37166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6" name="CustomShape 14"/>
          <p:cNvSpPr/>
          <p:nvPr/>
        </p:nvSpPr>
        <p:spPr>
          <a:xfrm>
            <a:off x="3434400" y="3716640"/>
            <a:ext cx="143280" cy="143280"/>
          </a:xfrm>
          <a:prstGeom prst="flowChartOr">
            <a:avLst/>
          </a:prstGeom>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7" name="CustomShape 15"/>
          <p:cNvSpPr/>
          <p:nvPr/>
        </p:nvSpPr>
        <p:spPr>
          <a:xfrm>
            <a:off x="3132000" y="58773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8" name="CustomShape 16"/>
          <p:cNvSpPr/>
          <p:nvPr/>
        </p:nvSpPr>
        <p:spPr>
          <a:xfrm flipV="1" rot="10800000">
            <a:off x="2594880" y="61599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59" name="CustomShape 17"/>
          <p:cNvSpPr/>
          <p:nvPr/>
        </p:nvSpPr>
        <p:spPr>
          <a:xfrm flipV="1" rot="10800000">
            <a:off x="2162880" y="616428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0" name="CustomShape 18"/>
          <p:cNvSpPr/>
          <p:nvPr/>
        </p:nvSpPr>
        <p:spPr>
          <a:xfrm flipV="1" rot="10800000">
            <a:off x="1728360" y="61581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1" name="CustomShape 19"/>
          <p:cNvSpPr/>
          <p:nvPr/>
        </p:nvSpPr>
        <p:spPr>
          <a:xfrm flipV="1" rot="10800000">
            <a:off x="3026880" y="61599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2" name="CustomShape 20"/>
          <p:cNvSpPr/>
          <p:nvPr/>
        </p:nvSpPr>
        <p:spPr>
          <a:xfrm>
            <a:off x="575640" y="550404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3" name="CustomShape 21"/>
          <p:cNvSpPr/>
          <p:nvPr/>
        </p:nvSpPr>
        <p:spPr>
          <a:xfrm flipV="1" rot="10800000">
            <a:off x="863280" y="615672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4" name="CustomShape 22"/>
          <p:cNvSpPr/>
          <p:nvPr/>
        </p:nvSpPr>
        <p:spPr>
          <a:xfrm flipV="1" rot="10800000">
            <a:off x="1295280" y="615672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5" name="CustomShape 23"/>
          <p:cNvSpPr/>
          <p:nvPr/>
        </p:nvSpPr>
        <p:spPr>
          <a:xfrm>
            <a:off x="7380360" y="543528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6" name="CustomShape 24"/>
          <p:cNvSpPr/>
          <p:nvPr/>
        </p:nvSpPr>
        <p:spPr>
          <a:xfrm>
            <a:off x="6948360" y="543744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7" name="CustomShape 25"/>
          <p:cNvSpPr/>
          <p:nvPr/>
        </p:nvSpPr>
        <p:spPr>
          <a:xfrm>
            <a:off x="6513840" y="543528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8" name="CustomShape 26"/>
          <p:cNvSpPr/>
          <p:nvPr/>
        </p:nvSpPr>
        <p:spPr>
          <a:xfrm>
            <a:off x="7812360" y="543204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69" name="CustomShape 27"/>
          <p:cNvSpPr/>
          <p:nvPr/>
        </p:nvSpPr>
        <p:spPr>
          <a:xfrm>
            <a:off x="7380360" y="580104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70" name="CustomShape 28"/>
          <p:cNvSpPr/>
          <p:nvPr/>
        </p:nvSpPr>
        <p:spPr>
          <a:xfrm>
            <a:off x="6948360" y="580536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71" name="CustomShape 29"/>
          <p:cNvSpPr/>
          <p:nvPr/>
        </p:nvSpPr>
        <p:spPr>
          <a:xfrm>
            <a:off x="6513840" y="579924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72" name="CustomShape 30"/>
          <p:cNvSpPr/>
          <p:nvPr/>
        </p:nvSpPr>
        <p:spPr>
          <a:xfrm>
            <a:off x="7812360" y="580104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73" name="CustomShape 31"/>
          <p:cNvSpPr/>
          <p:nvPr/>
        </p:nvSpPr>
        <p:spPr>
          <a:xfrm>
            <a:off x="6948360" y="467748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74" name="CustomShape 32"/>
          <p:cNvSpPr/>
          <p:nvPr/>
        </p:nvSpPr>
        <p:spPr>
          <a:xfrm>
            <a:off x="6948360" y="505872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75" name="CustomShape 33"/>
          <p:cNvSpPr/>
          <p:nvPr/>
        </p:nvSpPr>
        <p:spPr>
          <a:xfrm>
            <a:off x="6513840" y="505656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76" name="CustomShape 34"/>
          <p:cNvSpPr/>
          <p:nvPr/>
        </p:nvSpPr>
        <p:spPr>
          <a:xfrm>
            <a:off x="6501960" y="4678920"/>
            <a:ext cx="143280" cy="143280"/>
          </a:xfrm>
          <a:prstGeom prst="flowChartOr">
            <a:avLst/>
          </a:prstGeom>
          <a:solidFill>
            <a:srgbClr val="ff000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77" name="CustomShape 35"/>
          <p:cNvSpPr/>
          <p:nvPr/>
        </p:nvSpPr>
        <p:spPr>
          <a:xfrm>
            <a:off x="3503160" y="2718360"/>
            <a:ext cx="84672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wirklich</a:t>
            </a:r>
            <a:endParaRPr b="0" lang="de-DE" sz="1600" spc="-1" strike="noStrike">
              <a:latin typeface="Arial"/>
            </a:endParaRPr>
          </a:p>
        </p:txBody>
      </p:sp>
      <p:sp>
        <p:nvSpPr>
          <p:cNvPr id="678" name="CustomShape 36"/>
          <p:cNvSpPr/>
          <p:nvPr/>
        </p:nvSpPr>
        <p:spPr>
          <a:xfrm>
            <a:off x="7282800" y="4636800"/>
            <a:ext cx="164844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schlimmster Fall</a:t>
            </a:r>
            <a:endParaRPr b="0" lang="de-DE" sz="1600" spc="-1" strike="noStrike">
              <a:latin typeface="Arial"/>
            </a:endParaRPr>
          </a:p>
        </p:txBody>
      </p:sp>
      <p:sp>
        <p:nvSpPr>
          <p:cNvPr id="679" name="CustomShape 37"/>
          <p:cNvSpPr/>
          <p:nvPr/>
        </p:nvSpPr>
        <p:spPr>
          <a:xfrm>
            <a:off x="1062720" y="4964040"/>
            <a:ext cx="144432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im besten Fall</a:t>
            </a:r>
            <a:endParaRPr b="0" lang="de-DE" sz="1600" spc="-1" strike="noStrike">
              <a:latin typeface="Arial"/>
            </a:endParaRPr>
          </a:p>
        </p:txBody>
      </p:sp>
      <p:sp>
        <p:nvSpPr>
          <p:cNvPr id="680" name="CustomShape 38"/>
          <p:cNvSpPr/>
          <p:nvPr/>
        </p:nvSpPr>
        <p:spPr>
          <a:xfrm>
            <a:off x="575640" y="476784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81" name="CustomShape 39"/>
          <p:cNvSpPr/>
          <p:nvPr/>
        </p:nvSpPr>
        <p:spPr>
          <a:xfrm flipV="1" rot="10800000">
            <a:off x="863280" y="542376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82" name="CustomShape 40"/>
          <p:cNvSpPr/>
          <p:nvPr/>
        </p:nvSpPr>
        <p:spPr>
          <a:xfrm>
            <a:off x="583920" y="403020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83" name="CustomShape 41"/>
          <p:cNvSpPr/>
          <p:nvPr/>
        </p:nvSpPr>
        <p:spPr>
          <a:xfrm flipV="1" rot="10800000">
            <a:off x="871560" y="4686120"/>
            <a:ext cx="143280" cy="143280"/>
          </a:xfrm>
          <a:prstGeom prst="flowChartOr">
            <a:avLst/>
          </a:prstGeom>
          <a:solidFill>
            <a:srgbClr val="92d050"/>
          </a:solidFill>
          <a:ln w="12600">
            <a:solidFill>
              <a:schemeClr val="tx1">
                <a:lumMod val="75000"/>
                <a:lumOff val="25000"/>
              </a:schemeClr>
            </a:solidFill>
            <a:round/>
          </a:ln>
        </p:spPr>
        <p:style>
          <a:lnRef idx="2">
            <a:schemeClr val="accent6">
              <a:shade val="50000"/>
            </a:schemeClr>
          </a:lnRef>
          <a:fillRef idx="1">
            <a:schemeClr val="accent6"/>
          </a:fillRef>
          <a:effectRef idx="0">
            <a:schemeClr val="accent6"/>
          </a:effectRef>
          <a:fontRef idx="minor"/>
        </p:style>
      </p:sp>
      <p:sp>
        <p:nvSpPr>
          <p:cNvPr id="684" name="CustomShape 42"/>
          <p:cNvSpPr/>
          <p:nvPr/>
        </p:nvSpPr>
        <p:spPr>
          <a:xfrm rot="1678800">
            <a:off x="5583960" y="4260240"/>
            <a:ext cx="503280" cy="143280"/>
          </a:xfrm>
          <a:prstGeom prst="leftRightArrow">
            <a:avLst>
              <a:gd name="adj1" fmla="val 50000"/>
              <a:gd name="adj2" fmla="val 50000"/>
            </a:avLst>
          </a:prstGeom>
          <a:ln w="3240">
            <a:round/>
          </a:ln>
        </p:spPr>
        <p:style>
          <a:lnRef idx="2">
            <a:schemeClr val="accent6">
              <a:shade val="50000"/>
            </a:schemeClr>
          </a:lnRef>
          <a:fillRef idx="1">
            <a:schemeClr val="accent6"/>
          </a:fillRef>
          <a:effectRef idx="0">
            <a:schemeClr val="accent6"/>
          </a:effectRef>
          <a:fontRef idx="minor"/>
        </p:style>
      </p:sp>
      <p:sp>
        <p:nvSpPr>
          <p:cNvPr id="685" name="CustomShape 43"/>
          <p:cNvSpPr/>
          <p:nvPr/>
        </p:nvSpPr>
        <p:spPr>
          <a:xfrm rot="8229000">
            <a:off x="2254320" y="4370400"/>
            <a:ext cx="503280" cy="143280"/>
          </a:xfrm>
          <a:prstGeom prst="leftRightArrow">
            <a:avLst>
              <a:gd name="adj1" fmla="val 50000"/>
              <a:gd name="adj2" fmla="val 50000"/>
            </a:avLst>
          </a:prstGeom>
          <a:ln w="3240">
            <a:round/>
          </a:ln>
        </p:spPr>
        <p:style>
          <a:lnRef idx="2">
            <a:schemeClr val="accent6">
              <a:shade val="50000"/>
            </a:schemeClr>
          </a:lnRef>
          <a:fillRef idx="1">
            <a:schemeClr val="accent6"/>
          </a:fillRef>
          <a:effectRef idx="0">
            <a:schemeClr val="accent6"/>
          </a:effectRef>
          <a:fontRef idx="minor"/>
        </p:style>
      </p:sp>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Konfiguration des Sondenfeldes</a:t>
            </a:r>
            <a:endParaRPr b="0" lang="de-DE" sz="2400" spc="-1" strike="noStrike">
              <a:latin typeface="Arial"/>
            </a:endParaRPr>
          </a:p>
        </p:txBody>
      </p:sp>
      <p:sp>
        <p:nvSpPr>
          <p:cNvPr id="687" name="CustomShape 2"/>
          <p:cNvSpPr/>
          <p:nvPr/>
        </p:nvSpPr>
        <p:spPr>
          <a:xfrm>
            <a:off x="457200" y="1600200"/>
            <a:ext cx="51940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Sondenparameter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U - Rohr (oder koaxial)</a:t>
            </a:r>
            <a:br/>
            <a:r>
              <a:rPr b="0" lang="de-DE" sz="1600" spc="-1" strike="noStrike">
                <a:solidFill>
                  <a:srgbClr val="000000"/>
                </a:solidFill>
                <a:latin typeface="Arial"/>
              </a:rPr>
              <a:t>und seine Materialeigenschaften</a:t>
            </a:r>
            <a:br/>
            <a:br/>
            <a:r>
              <a:rPr b="0" lang="de-DE" sz="1600" spc="-1" strike="noStrike">
                <a:solidFill>
                  <a:srgbClr val="000000"/>
                </a:solidFill>
                <a:latin typeface="Arial"/>
              </a:rPr>
              <a:t>→ </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Außendurchmesser</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Wandstärke</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Wärmeleitfähigkeit</a:t>
            </a:r>
            <a:endParaRPr b="0" lang="de-DE" sz="1600" spc="-1" strike="noStrike">
              <a:latin typeface="Arial"/>
            </a:endParaRPr>
          </a:p>
          <a:p>
            <a:pPr marL="114480" algn="just">
              <a:lnSpc>
                <a:spcPct val="100000"/>
              </a:lnSpc>
              <a:spcBef>
                <a:spcPts val="320"/>
              </a:spcBef>
            </a:pPr>
            <a:endParaRPr b="0" lang="de-DE" sz="1600" spc="-1" strike="noStrike">
              <a:latin typeface="Arial"/>
            </a:endParaRPr>
          </a:p>
        </p:txBody>
      </p:sp>
      <p:pic>
        <p:nvPicPr>
          <p:cNvPr id="688" name="Grafik 4" descr=""/>
          <p:cNvPicPr/>
          <p:nvPr/>
        </p:nvPicPr>
        <p:blipFill>
          <a:blip r:embed="rId1"/>
          <a:stretch/>
        </p:blipFill>
        <p:spPr>
          <a:xfrm>
            <a:off x="6208560" y="1452240"/>
            <a:ext cx="2820960" cy="4820760"/>
          </a:xfrm>
          <a:prstGeom prst="rect">
            <a:avLst/>
          </a:prstGeom>
          <a:ln>
            <a:noFill/>
          </a:ln>
        </p:spPr>
      </p:pic>
      <p:sp>
        <p:nvSpPr>
          <p:cNvPr id="689" name="CustomShape 3"/>
          <p:cNvSpPr/>
          <p:nvPr/>
        </p:nvSpPr>
        <p:spPr>
          <a:xfrm>
            <a:off x="6228360" y="3449160"/>
            <a:ext cx="2879640" cy="2787480"/>
          </a:xfrm>
          <a:prstGeom prst="ellipse">
            <a:avLst/>
          </a:prstGeom>
          <a:noFill/>
          <a:ln>
            <a:solidFill>
              <a:srgbClr val="ff0000"/>
            </a:solidFill>
            <a:round/>
          </a:ln>
        </p:spPr>
        <p:style>
          <a:lnRef idx="2">
            <a:schemeClr val="accent2"/>
          </a:lnRef>
          <a:fillRef idx="1">
            <a:schemeClr val="lt1"/>
          </a:fillRef>
          <a:effectRef idx="0">
            <a:schemeClr val="accent2"/>
          </a:effectRef>
          <a:fontRef idx="minor"/>
        </p:style>
      </p:sp>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Konfiguration des Sondenfeldes</a:t>
            </a:r>
            <a:endParaRPr b="0" lang="de-DE" sz="2400" spc="-1" strike="noStrike">
              <a:latin typeface="Arial"/>
            </a:endParaRPr>
          </a:p>
        </p:txBody>
      </p:sp>
      <p:sp>
        <p:nvSpPr>
          <p:cNvPr id="691" name="CustomShape 2"/>
          <p:cNvSpPr/>
          <p:nvPr/>
        </p:nvSpPr>
        <p:spPr>
          <a:xfrm>
            <a:off x="457200" y="1600200"/>
            <a:ext cx="51940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Sondenparameter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U - Rohr - Achsabstand</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pPr>
            <a:r>
              <a:rPr b="0" lang="de-DE" sz="1600" spc="-1" strike="noStrike">
                <a:solidFill>
                  <a:srgbClr val="000000"/>
                </a:solidFill>
                <a:latin typeface="Arial"/>
              </a:rPr>
              <a:t>→ </a:t>
            </a:r>
            <a:r>
              <a:rPr b="0" lang="de-DE" sz="1600" spc="-1" strike="noStrike">
                <a:solidFill>
                  <a:srgbClr val="000000"/>
                </a:solidFill>
                <a:latin typeface="Arial"/>
              </a:rPr>
              <a:t>Entfernung von zentralem Punkt zu zentralem Punkt des Vor- und Rücklaufs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Der Einfluss des Achsabstandes auf die Simulation ist signifikant! In der Praxis ist der Verlauf der Rohre und ihr Abstand zueinander nicht konstant und muss über die Sondenlänge gemittelt werden. Abstandhalter und Zentrierhilfen können das Problem reduzieren, aber nicht aufhalten.</a:t>
            </a:r>
            <a:endParaRPr b="0" lang="de-DE" sz="1600" spc="-1" strike="noStrike">
              <a:latin typeface="Arial"/>
            </a:endParaRPr>
          </a:p>
        </p:txBody>
      </p:sp>
      <p:pic>
        <p:nvPicPr>
          <p:cNvPr id="692" name="Grafik 4" descr=""/>
          <p:cNvPicPr/>
          <p:nvPr/>
        </p:nvPicPr>
        <p:blipFill>
          <a:blip r:embed="rId1"/>
          <a:stretch/>
        </p:blipFill>
        <p:spPr>
          <a:xfrm>
            <a:off x="6158520" y="1484640"/>
            <a:ext cx="2820960" cy="4820760"/>
          </a:xfrm>
          <a:prstGeom prst="rect">
            <a:avLst/>
          </a:prstGeom>
          <a:ln>
            <a:noFill/>
          </a:ln>
        </p:spPr>
      </p:pic>
      <p:sp>
        <p:nvSpPr>
          <p:cNvPr id="693" name="CustomShape 3"/>
          <p:cNvSpPr/>
          <p:nvPr/>
        </p:nvSpPr>
        <p:spPr>
          <a:xfrm>
            <a:off x="6228360" y="3449160"/>
            <a:ext cx="2879640" cy="2787480"/>
          </a:xfrm>
          <a:prstGeom prst="ellipse">
            <a:avLst/>
          </a:prstGeom>
          <a:noFill/>
          <a:ln>
            <a:solidFill>
              <a:srgbClr val="ff0000"/>
            </a:solidFill>
            <a:round/>
          </a:ln>
        </p:spPr>
        <p:style>
          <a:lnRef idx="2">
            <a:schemeClr val="accent2"/>
          </a:lnRef>
          <a:fillRef idx="1">
            <a:schemeClr val="lt1"/>
          </a:fillRef>
          <a:effectRef idx="0">
            <a:schemeClr val="accent2"/>
          </a:effectRef>
          <a:fontRef idx="minor"/>
        </p:style>
      </p:sp>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Thermischer Bohrlochwiderstand</a:t>
            </a:r>
            <a:endParaRPr b="0" lang="de-DE" sz="2400" spc="-1" strike="noStrike">
              <a:latin typeface="Arial"/>
            </a:endParaRPr>
          </a:p>
        </p:txBody>
      </p:sp>
      <p:sp>
        <p:nvSpPr>
          <p:cNvPr id="695"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Angabe des thermischen Bohrlochwiderstands</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Der thermische Bohrlochwiderstand gibt den Temperaturverlust zwischen der an das Bohrloch angrenzenden Erdsonde und der Wärmeträgerflüssigkeit im Inneren der Rohre der Erdwärmesonde an. Der thermische Bohrlochwiderstand wird durch die Art des Verpressmaterials und des Sondenmaterials beeinflusst.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 </a:t>
            </a:r>
            <a:r>
              <a:rPr b="0" lang="de-DE" sz="1600" spc="-1" strike="noStrike">
                <a:solidFill>
                  <a:srgbClr val="000000"/>
                </a:solidFill>
                <a:latin typeface="Arial"/>
              </a:rPr>
              <a:t>Einheit K*m/W</a:t>
            </a:r>
            <a:endParaRPr b="0" lang="de-DE" sz="1600" spc="-1" strike="noStrike">
              <a:latin typeface="Arial"/>
            </a:endParaRPr>
          </a:p>
          <a:p>
            <a:pPr>
              <a:lnSpc>
                <a:spcPct val="150000"/>
              </a:lnSpc>
            </a:pPr>
            <a:endParaRPr b="0" lang="de-DE" sz="1600" spc="-1" strike="noStrike">
              <a:latin typeface="Arial"/>
            </a:endParaRPr>
          </a:p>
        </p:txBody>
      </p:sp>
      <p:pic>
        <p:nvPicPr>
          <p:cNvPr id="696" name="Grafik 3" descr=""/>
          <p:cNvPicPr/>
          <p:nvPr/>
        </p:nvPicPr>
        <p:blipFill>
          <a:blip r:embed="rId1"/>
          <a:stretch/>
        </p:blipFill>
        <p:spPr>
          <a:xfrm>
            <a:off x="5436000" y="3652200"/>
            <a:ext cx="2742480" cy="2504520"/>
          </a:xfrm>
          <a:prstGeom prst="rect">
            <a:avLst/>
          </a:prstGeom>
          <a:ln>
            <a:noFill/>
          </a:ln>
        </p:spPr>
      </p:pic>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Richtlinien und Regeln</a:t>
            </a:r>
            <a:endParaRPr b="0" lang="de-DE" sz="2400" spc="-1" strike="noStrike">
              <a:latin typeface="Arial"/>
            </a:endParaRPr>
          </a:p>
        </p:txBody>
      </p:sp>
      <p:sp>
        <p:nvSpPr>
          <p:cNvPr id="116" name="CustomShape 2"/>
          <p:cNvSpPr/>
          <p:nvPr/>
        </p:nvSpPr>
        <p:spPr>
          <a:xfrm>
            <a:off x="457200" y="1600200"/>
            <a:ext cx="8228880" cy="27860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Zum Beispiel DIN/EN-Normen (Energiebedarf, Materialanforderung, Konstruktion):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DIN V 18599: Energetische Bewertung von Gebäuden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EN 12831: Norm für die Berechnung der Wärmebelastung</a:t>
            </a:r>
            <a:endParaRPr b="0" lang="de-DE" sz="1600" spc="-1" strike="noStrike">
              <a:latin typeface="Arial"/>
            </a:endParaRPr>
          </a:p>
        </p:txBody>
      </p:sp>
      <p:pic>
        <p:nvPicPr>
          <p:cNvPr id="117" name="Picture 2" descr=""/>
          <p:cNvPicPr/>
          <p:nvPr/>
        </p:nvPicPr>
        <p:blipFill>
          <a:blip r:embed="rId1"/>
          <a:stretch/>
        </p:blipFill>
        <p:spPr>
          <a:xfrm>
            <a:off x="3842280" y="4294080"/>
            <a:ext cx="1354680" cy="1928880"/>
          </a:xfrm>
          <a:prstGeom prst="rect">
            <a:avLst/>
          </a:prstGeom>
          <a:ln>
            <a:noFill/>
          </a:ln>
        </p:spPr>
      </p:pic>
      <p:pic>
        <p:nvPicPr>
          <p:cNvPr id="118" name="Picture 2" descr=""/>
          <p:cNvPicPr/>
          <p:nvPr/>
        </p:nvPicPr>
        <p:blipFill>
          <a:blip r:embed="rId2"/>
          <a:stretch/>
        </p:blipFill>
        <p:spPr>
          <a:xfrm>
            <a:off x="2164680" y="4293000"/>
            <a:ext cx="1446840" cy="1921680"/>
          </a:xfrm>
          <a:prstGeom prst="rect">
            <a:avLst/>
          </a:prstGeom>
          <a:ln>
            <a:noFill/>
          </a:ln>
        </p:spPr>
      </p:pic>
      <p:pic>
        <p:nvPicPr>
          <p:cNvPr id="119" name="Picture 3" descr=""/>
          <p:cNvPicPr/>
          <p:nvPr/>
        </p:nvPicPr>
        <p:blipFill>
          <a:blip r:embed="rId3"/>
          <a:stretch/>
        </p:blipFill>
        <p:spPr>
          <a:xfrm>
            <a:off x="5436000" y="4293000"/>
            <a:ext cx="1261080" cy="1921680"/>
          </a:xfrm>
          <a:prstGeom prst="rect">
            <a:avLst/>
          </a:prstGeom>
          <a:ln>
            <a:noFill/>
          </a:ln>
        </p:spPr>
      </p:pic>
      <p:pic>
        <p:nvPicPr>
          <p:cNvPr id="120" name="Picture 5" descr=""/>
          <p:cNvPicPr/>
          <p:nvPr/>
        </p:nvPicPr>
        <p:blipFill>
          <a:blip r:embed="rId4"/>
          <a:stretch/>
        </p:blipFill>
        <p:spPr>
          <a:xfrm>
            <a:off x="6919200" y="4293000"/>
            <a:ext cx="1621800" cy="1921680"/>
          </a:xfrm>
          <a:prstGeom prst="rect">
            <a:avLst/>
          </a:prstGeom>
          <a:ln>
            <a:noFill/>
          </a:ln>
        </p:spPr>
      </p:pic>
      <p:pic>
        <p:nvPicPr>
          <p:cNvPr id="121" name="Picture 2" descr=""/>
          <p:cNvPicPr/>
          <p:nvPr/>
        </p:nvPicPr>
        <p:blipFill>
          <a:blip r:embed="rId5"/>
          <a:stretch/>
        </p:blipFill>
        <p:spPr>
          <a:xfrm>
            <a:off x="611640" y="4293000"/>
            <a:ext cx="1322640" cy="192168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Thermischer Bohrlochwiderstand</a:t>
            </a:r>
            <a:endParaRPr b="0" lang="de-DE" sz="2400" spc="-1" strike="noStrike">
              <a:latin typeface="Arial"/>
            </a:endParaRPr>
          </a:p>
        </p:txBody>
      </p:sp>
      <p:sp>
        <p:nvSpPr>
          <p:cNvPr id="698" name="CustomShape 2"/>
          <p:cNvSpPr/>
          <p:nvPr/>
        </p:nvSpPr>
        <p:spPr>
          <a:xfrm>
            <a:off x="423720" y="1412640"/>
            <a:ext cx="8228880" cy="48960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Die Angabe kann nach berechneten Werten erfolgen.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 </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Die Berechnung wendet eine analytische Lösung an, die eine exakte Lösung eines zweidimensionalen Wärmeleitungsproblems in einer Ebene quer zur Bohrlochachse darstellt.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Berücksichtigung der internen Wärmeübertragung.</a:t>
            </a:r>
            <a:endParaRPr b="0" lang="de-DE" sz="1600" spc="-1" strike="noStrike">
              <a:latin typeface="Arial"/>
            </a:endParaRPr>
          </a:p>
          <a:p>
            <a:pPr>
              <a:lnSpc>
                <a:spcPct val="150000"/>
              </a:lnSpc>
              <a:spcBef>
                <a:spcPts val="320"/>
              </a:spcBef>
            </a:pP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Wärmeübertragung zwischen den einzelnen</a:t>
            </a:r>
            <a:br/>
            <a:r>
              <a:rPr b="0" lang="de-DE" sz="1600" spc="-1" strike="noStrike">
                <a:solidFill>
                  <a:srgbClr val="000000"/>
                </a:solidFill>
                <a:latin typeface="Arial"/>
              </a:rPr>
              <a:t>Pipelines mit Auf- und Abfluss.</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Alternativ können konstante Werte eingegeben werden.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Gemessene Werte aus Feldversuchen (z.B. TRT) </a:t>
            </a:r>
            <a:br/>
            <a:r>
              <a:rPr b="0" lang="de-DE" sz="1600" spc="-1" strike="noStrike">
                <a:solidFill>
                  <a:srgbClr val="000000"/>
                </a:solidFill>
                <a:latin typeface="Arial"/>
              </a:rPr>
              <a:t>(siehe Kapitel xyz)</a:t>
            </a:r>
            <a:endParaRPr b="0" lang="de-DE" sz="1600" spc="-1" strike="noStrike">
              <a:latin typeface="Arial"/>
            </a:endParaRPr>
          </a:p>
        </p:txBody>
      </p:sp>
      <p:pic>
        <p:nvPicPr>
          <p:cNvPr id="699" name="Grafik 3" descr=""/>
          <p:cNvPicPr/>
          <p:nvPr/>
        </p:nvPicPr>
        <p:blipFill>
          <a:blip r:embed="rId1"/>
          <a:stretch/>
        </p:blipFill>
        <p:spPr>
          <a:xfrm>
            <a:off x="6156000" y="2997000"/>
            <a:ext cx="2742480" cy="2504520"/>
          </a:xfrm>
          <a:prstGeom prst="rect">
            <a:avLst/>
          </a:prstGeom>
          <a:ln>
            <a:noFill/>
          </a:ln>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Wärmeträgerflüssigkeit</a:t>
            </a:r>
            <a:endParaRPr b="0" lang="de-DE" sz="2400" spc="-1" strike="noStrike">
              <a:latin typeface="Arial"/>
            </a:endParaRPr>
          </a:p>
        </p:txBody>
      </p:sp>
      <p:sp>
        <p:nvSpPr>
          <p:cNvPr id="701" name="CustomShape 2"/>
          <p:cNvSpPr/>
          <p:nvPr/>
        </p:nvSpPr>
        <p:spPr>
          <a:xfrm>
            <a:off x="457200" y="1600200"/>
            <a:ext cx="670644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Die Eigenschaften der Wärmeträgerflüssigkeit im Inneren der Sonde können aus einer Datenbank ausgewählt werden, die die gängigsten Wärmeträgerflüssigkeiten und -gemische enthält.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Zum Beispiel: </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Wasser (für Kühl- oder Heiz-/Kühlzwecke)</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Monoethylenglykol 25% (für Heiz- oder Heiz-/Kühlzwecke) </a:t>
            </a: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p:txBody>
      </p:sp>
      <p:pic>
        <p:nvPicPr>
          <p:cNvPr id="702" name="Grafik 4" descr=""/>
          <p:cNvPicPr/>
          <p:nvPr/>
        </p:nvPicPr>
        <p:blipFill>
          <a:blip r:embed="rId1"/>
          <a:stretch/>
        </p:blipFill>
        <p:spPr>
          <a:xfrm>
            <a:off x="5844240" y="4419000"/>
            <a:ext cx="2841840" cy="1707840"/>
          </a:xfrm>
          <a:prstGeom prst="rect">
            <a:avLst/>
          </a:prstGeom>
          <a:ln>
            <a:noFill/>
          </a:ln>
        </p:spPr>
      </p:pic>
    </p:spTree>
  </p:cSld>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1" lang="de-DE" sz="2400" spc="-1" strike="noStrike">
                <a:solidFill>
                  <a:srgbClr val="000000"/>
                </a:solidFill>
                <a:latin typeface="Arial"/>
              </a:rPr>
              <a:t>Wärmeträgerflüssigkeit</a:t>
            </a:r>
            <a:endParaRPr b="0" lang="de-DE" sz="2400" spc="-1" strike="noStrike">
              <a:latin typeface="Arial"/>
            </a:endParaRPr>
          </a:p>
        </p:txBody>
      </p:sp>
      <p:sp>
        <p:nvSpPr>
          <p:cNvPr id="704" name="CustomShape 2"/>
          <p:cNvSpPr/>
          <p:nvPr/>
        </p:nvSpPr>
        <p:spPr>
          <a:xfrm>
            <a:off x="457200" y="1600200"/>
            <a:ext cx="6706440" cy="4525200"/>
          </a:xfrm>
          <a:prstGeom prst="rect">
            <a:avLst/>
          </a:prstGeom>
          <a:noFill/>
          <a:ln>
            <a:noFill/>
          </a:ln>
        </p:spPr>
        <p:style>
          <a:lnRef idx="0"/>
          <a:fillRef idx="0"/>
          <a:effectRef idx="0"/>
          <a:fontRef idx="minor"/>
        </p:style>
        <p:txBody>
          <a:bodyPr lIns="90000" rIns="90000" tIns="45000" bIns="45000"/>
          <a:p>
            <a:endParaRPr b="0" lang="de-DE" sz="1800" spc="-1" strike="noStrike">
              <a:latin typeface="Arial"/>
            </a:endParaRPr>
          </a:p>
          <a:p>
            <a:r>
              <a:rPr b="0" lang="de-DE" sz="1600" spc="-1" strike="noStrike">
                <a:solidFill>
                  <a:srgbClr val="000000"/>
                </a:solidFill>
                <a:latin typeface="Arial"/>
              </a:rPr>
              <a:t>Die Frostbeständigkeit steigt mit zunehmender Menge an Glykol. Die Frostbeständigkeit ist aus Gründen der Systemsicherheit erforderlich, wenn die Temperatur im Inneren der Erdwärmesonden unter 5° C fällt. Erdwärmesonden können bis in die Nähe des Gefrierpunktes betrieben werden, aber aufgrund der unterschiedlichen Strömungsgeschwindigkeiten kann es im Inneren des Wärmetauschers zu einem vorzeitigen Einfrieren kommen. </a:t>
            </a:r>
            <a:endParaRPr b="0" lang="de-DE" sz="1600" spc="-1" strike="noStrike">
              <a:latin typeface="Arial"/>
            </a:endParaRPr>
          </a:p>
          <a:p>
            <a:endParaRPr b="0" lang="de-DE" sz="1600" spc="-1" strike="noStrike">
              <a:latin typeface="Arial"/>
            </a:endParaRPr>
          </a:p>
          <a:p>
            <a:endParaRPr b="0" lang="de-DE" sz="1600" spc="-1" strike="noStrike">
              <a:latin typeface="Arial"/>
            </a:endParaRPr>
          </a:p>
          <a:p>
            <a:endParaRPr b="0" lang="de-DE" sz="1600" spc="-1" strike="noStrike">
              <a:latin typeface="Arial"/>
            </a:endParaRPr>
          </a:p>
        </p:txBody>
      </p:sp>
      <p:pic>
        <p:nvPicPr>
          <p:cNvPr id="705" name="Grafik 4" descr=""/>
          <p:cNvPicPr/>
          <p:nvPr/>
        </p:nvPicPr>
        <p:blipFill>
          <a:blip r:embed="rId1"/>
          <a:stretch/>
        </p:blipFill>
        <p:spPr>
          <a:xfrm>
            <a:off x="6012000" y="4432320"/>
            <a:ext cx="2841840" cy="1707840"/>
          </a:xfrm>
          <a:prstGeom prst="rect">
            <a:avLst/>
          </a:prstGeom>
          <a:ln>
            <a:noFill/>
          </a:ln>
        </p:spPr>
      </p:pic>
    </p:spTree>
  </p:cSld>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CustomShape 1"/>
          <p:cNvSpPr/>
          <p:nvPr/>
        </p:nvSpPr>
        <p:spPr>
          <a:xfrm>
            <a:off x="233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Wärmeträgerflüssigkeit</a:t>
            </a:r>
            <a:endParaRPr b="0" lang="de-DE" sz="2400" spc="-1" strike="noStrike">
              <a:latin typeface="Arial"/>
            </a:endParaRPr>
          </a:p>
        </p:txBody>
      </p:sp>
      <p:sp>
        <p:nvSpPr>
          <p:cNvPr id="707" name="CustomShape 2"/>
          <p:cNvSpPr/>
          <p:nvPr/>
        </p:nvSpPr>
        <p:spPr>
          <a:xfrm>
            <a:off x="467640" y="1484640"/>
            <a:ext cx="3743640" cy="4822920"/>
          </a:xfrm>
          <a:prstGeom prst="rect">
            <a:avLst/>
          </a:prstGeom>
          <a:noFill/>
          <a:ln>
            <a:noFill/>
          </a:ln>
        </p:spPr>
        <p:style>
          <a:lnRef idx="0"/>
          <a:fillRef idx="0"/>
          <a:effectRef idx="0"/>
          <a:fontRef idx="minor"/>
        </p:style>
        <p:txBody>
          <a:bodyPr lIns="90000" rIns="90000" tIns="45000" bIns="45000">
            <a:normAutofit/>
          </a:bodyPr>
          <a:p>
            <a:pPr>
              <a:lnSpc>
                <a:spcPct val="170000"/>
              </a:lnSpc>
              <a:spcBef>
                <a:spcPts val="680"/>
              </a:spcBef>
            </a:pPr>
            <a:r>
              <a:rPr b="0" lang="de-DE" sz="3400" spc="-1" strike="noStrike">
                <a:solidFill>
                  <a:srgbClr val="000000"/>
                </a:solidFill>
                <a:latin typeface="Arial"/>
              </a:rPr>
              <a:t>Die Materialparameter der Soleflüssigkeit sind abhängig von der Menge des Glykols und der Temperatur. </a:t>
            </a:r>
            <a:endParaRPr b="0" lang="de-DE" sz="3400" spc="-1" strike="noStrike">
              <a:latin typeface="Arial"/>
            </a:endParaRPr>
          </a:p>
          <a:p>
            <a:pPr>
              <a:lnSpc>
                <a:spcPct val="170000"/>
              </a:lnSpc>
              <a:spcBef>
                <a:spcPts val="680"/>
              </a:spcBef>
            </a:pPr>
            <a:r>
              <a:rPr b="0" lang="de-DE" sz="3400" spc="-1" strike="noStrike">
                <a:solidFill>
                  <a:srgbClr val="000000"/>
                </a:solidFill>
                <a:latin typeface="Arial"/>
              </a:rPr>
              <a:t>Die Wärmeleitfähigkeit und die spezifische Wärmekapazität steigen mit steigender Temperatur und sinken mit steigender Glykolmenge. </a:t>
            </a:r>
            <a:endParaRPr b="0" lang="de-DE" sz="3400" spc="-1" strike="noStrike">
              <a:latin typeface="Arial"/>
            </a:endParaRPr>
          </a:p>
          <a:p>
            <a:pPr>
              <a:lnSpc>
                <a:spcPct val="170000"/>
              </a:lnSpc>
              <a:spcBef>
                <a:spcPts val="680"/>
              </a:spcBef>
            </a:pPr>
            <a:r>
              <a:rPr b="0" lang="de-DE" sz="3400" spc="-1" strike="noStrike">
                <a:solidFill>
                  <a:srgbClr val="000000"/>
                </a:solidFill>
                <a:latin typeface="Arial"/>
              </a:rPr>
              <a:t>Die Viskosität und der Druckverlust sinken mit steigender Temperatur und steigen mit steigender Glykolmenge. </a:t>
            </a:r>
            <a:endParaRPr b="0" lang="de-DE" sz="3400" spc="-1" strike="noStrike">
              <a:latin typeface="Arial"/>
            </a:endParaRPr>
          </a:p>
          <a:p>
            <a:pPr>
              <a:lnSpc>
                <a:spcPct val="100000"/>
              </a:lnSpc>
              <a:spcBef>
                <a:spcPts val="320"/>
              </a:spcBef>
            </a:pPr>
            <a:endParaRPr b="0" lang="de-DE" sz="3400" spc="-1" strike="noStrike">
              <a:latin typeface="Arial"/>
            </a:endParaRPr>
          </a:p>
        </p:txBody>
      </p:sp>
      <p:pic>
        <p:nvPicPr>
          <p:cNvPr id="708" name="Grafik 5" descr=""/>
          <p:cNvPicPr/>
          <p:nvPr/>
        </p:nvPicPr>
        <p:blipFill>
          <a:blip r:embed="rId1"/>
          <a:stretch/>
        </p:blipFill>
        <p:spPr>
          <a:xfrm>
            <a:off x="4114800" y="2061000"/>
            <a:ext cx="4571280" cy="3230640"/>
          </a:xfrm>
          <a:prstGeom prst="rect">
            <a:avLst/>
          </a:prstGeom>
          <a:ln>
            <a:noFill/>
          </a:ln>
        </p:spPr>
      </p:pic>
    </p:spTree>
  </p:cSld>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Rohrströmung </a:t>
            </a:r>
            <a:endParaRPr b="0" lang="de-DE" sz="2400" spc="-1" strike="noStrike">
              <a:latin typeface="Arial"/>
            </a:endParaRPr>
          </a:p>
        </p:txBody>
      </p:sp>
      <p:sp>
        <p:nvSpPr>
          <p:cNvPr id="710" name="CustomShape 2"/>
          <p:cNvSpPr/>
          <p:nvPr/>
        </p:nvSpPr>
        <p:spPr>
          <a:xfrm>
            <a:off x="457200" y="1600200"/>
            <a:ext cx="857844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Die Art der Strömung in einem Rohr kann mit der Reynolds-Zahl bestimmt werden. Es wird zwischen laminarer und turbulenter Strömung unterschieden. Die Reynolds-Zahl wird wie folgt berechnet: </a:t>
            </a:r>
            <a:endParaRPr b="0" lang="de-DE" sz="1600" spc="-1" strike="noStrike">
              <a:latin typeface="Arial"/>
            </a:endParaRPr>
          </a:p>
          <a:p>
            <a:pPr>
              <a:lnSpc>
                <a:spcPct val="150000"/>
              </a:lnSpc>
            </a:pPr>
            <a:r>
              <a:rPr b="0" lang="de-DE" sz="1600" spc="-1" strike="noStrike">
                <a:solidFill>
                  <a:srgbClr val="000000"/>
                </a:solidFill>
                <a:latin typeface="Arial"/>
              </a:rPr>
              <a:t>w velocity (Durchschnitt)</a:t>
            </a:r>
            <a:endParaRPr b="0" lang="de-DE" sz="1600" spc="-1" strike="noStrike">
              <a:latin typeface="Arial"/>
            </a:endParaRPr>
          </a:p>
          <a:p>
            <a:pPr>
              <a:lnSpc>
                <a:spcPct val="150000"/>
              </a:lnSpc>
            </a:pPr>
            <a:r>
              <a:rPr b="0" lang="de-DE" sz="1600" spc="-1" strike="noStrike">
                <a:solidFill>
                  <a:srgbClr val="000000"/>
                </a:solidFill>
                <a:latin typeface="Arial"/>
              </a:rPr>
              <a:t>d charakteristisch Länge (Durchmesser) </a:t>
            </a:r>
            <a:endParaRPr b="0" lang="de-DE" sz="1600" spc="-1" strike="noStrike">
              <a:latin typeface="Arial"/>
            </a:endParaRPr>
          </a:p>
          <a:p>
            <a:pPr>
              <a:lnSpc>
                <a:spcPct val="150000"/>
              </a:lnSpc>
            </a:pPr>
            <a:r>
              <a:rPr b="0" lang="de-DE" sz="1600" spc="-1" strike="noStrike">
                <a:solidFill>
                  <a:srgbClr val="000000"/>
                </a:solidFill>
                <a:latin typeface="Arial"/>
              </a:rPr>
              <a:t>v filmische Viskosität </a:t>
            </a:r>
            <a:endParaRPr b="0" lang="de-DE" sz="1600" spc="-1" strike="noStrike">
              <a:latin typeface="Arial"/>
            </a:endParaRPr>
          </a:p>
        </p:txBody>
      </p:sp>
      <p:sp>
        <p:nvSpPr>
          <p:cNvPr id="711" name="CustomShape 3"/>
          <p:cNvSpPr/>
          <p:nvPr/>
        </p:nvSpPr>
        <p:spPr>
          <a:xfrm>
            <a:off x="2181960" y="5628600"/>
            <a:ext cx="1904400" cy="289440"/>
          </a:xfrm>
          <a:prstGeom prst="rect">
            <a:avLst/>
          </a:prstGeom>
          <a:noFill/>
          <a:ln>
            <a:noFill/>
          </a:ln>
        </p:spPr>
        <p:style>
          <a:lnRef idx="0"/>
          <a:fillRef idx="0"/>
          <a:effectRef idx="0"/>
          <a:fontRef idx="minor"/>
        </p:style>
        <p:txBody>
          <a:bodyPr lIns="90000" rIns="90000" tIns="45000" bIns="45000"/>
          <a:p>
            <a:pPr marL="57240">
              <a:lnSpc>
                <a:spcPct val="100000"/>
              </a:lnSpc>
              <a:spcBef>
                <a:spcPts val="320"/>
              </a:spcBef>
            </a:pPr>
            <a:r>
              <a:rPr b="0" lang="de-DE" sz="1600" spc="-1" strike="noStrike">
                <a:solidFill>
                  <a:srgbClr val="000000"/>
                </a:solidFill>
                <a:latin typeface="Arial"/>
                <a:ea typeface="DejaVu Sans"/>
              </a:rPr>
              <a:t>Laminare Strömung</a:t>
            </a:r>
            <a:endParaRPr b="0" lang="de-DE" sz="1600" spc="-1" strike="noStrike">
              <a:latin typeface="Arial"/>
            </a:endParaRPr>
          </a:p>
        </p:txBody>
      </p:sp>
      <p:pic>
        <p:nvPicPr>
          <p:cNvPr id="712" name="Grafik 3" descr=""/>
          <p:cNvPicPr/>
          <p:nvPr/>
        </p:nvPicPr>
        <p:blipFill>
          <a:blip r:embed="rId1"/>
          <a:stretch/>
        </p:blipFill>
        <p:spPr>
          <a:xfrm>
            <a:off x="4757040" y="4073040"/>
            <a:ext cx="1519920" cy="1538280"/>
          </a:xfrm>
          <a:prstGeom prst="rect">
            <a:avLst/>
          </a:prstGeom>
          <a:ln>
            <a:noFill/>
          </a:ln>
        </p:spPr>
      </p:pic>
      <p:pic>
        <p:nvPicPr>
          <p:cNvPr id="713" name="Grafik 4" descr=""/>
          <p:cNvPicPr/>
          <p:nvPr/>
        </p:nvPicPr>
        <p:blipFill>
          <a:blip r:embed="rId2"/>
          <a:stretch/>
        </p:blipFill>
        <p:spPr>
          <a:xfrm>
            <a:off x="2123280" y="4027680"/>
            <a:ext cx="1489320" cy="1542240"/>
          </a:xfrm>
          <a:prstGeom prst="rect">
            <a:avLst/>
          </a:prstGeom>
          <a:ln>
            <a:noFill/>
          </a:ln>
        </p:spPr>
      </p:pic>
      <p:sp>
        <p:nvSpPr>
          <p:cNvPr id="714" name="CustomShape 4"/>
          <p:cNvSpPr/>
          <p:nvPr/>
        </p:nvSpPr>
        <p:spPr>
          <a:xfrm>
            <a:off x="4746960" y="5715720"/>
            <a:ext cx="1904400" cy="289440"/>
          </a:xfrm>
          <a:prstGeom prst="rect">
            <a:avLst/>
          </a:prstGeom>
          <a:noFill/>
          <a:ln>
            <a:noFill/>
          </a:ln>
        </p:spPr>
        <p:style>
          <a:lnRef idx="0"/>
          <a:fillRef idx="0"/>
          <a:effectRef idx="0"/>
          <a:fontRef idx="minor"/>
        </p:style>
        <p:txBody>
          <a:bodyPr lIns="90000" rIns="90000" tIns="45000" bIns="45000"/>
          <a:p>
            <a:pPr marL="57240">
              <a:lnSpc>
                <a:spcPct val="100000"/>
              </a:lnSpc>
              <a:spcBef>
                <a:spcPts val="320"/>
              </a:spcBef>
            </a:pPr>
            <a:r>
              <a:rPr b="0" lang="de-DE" sz="1600" spc="-1" strike="noStrike">
                <a:solidFill>
                  <a:srgbClr val="000000"/>
                </a:solidFill>
                <a:latin typeface="Arial"/>
                <a:ea typeface="DejaVu Sans"/>
              </a:rPr>
              <a:t>turbulente Strömung</a:t>
            </a:r>
            <a:endParaRPr b="0" lang="de-DE" sz="1600" spc="-1" strike="noStrike">
              <a:latin typeface="Arial"/>
            </a:endParaRPr>
          </a:p>
        </p:txBody>
      </p:sp>
      <p:pic>
        <p:nvPicPr>
          <p:cNvPr id="715" name="" descr=""/>
          <p:cNvPicPr/>
          <p:nvPr/>
        </p:nvPicPr>
        <p:blipFill>
          <a:blip r:embed="rId3"/>
          <a:stretch/>
        </p:blipFill>
        <p:spPr>
          <a:xfrm>
            <a:off x="1041480" y="3213000"/>
            <a:ext cx="1180800" cy="622080"/>
          </a:xfrm>
          <a:prstGeom prst="rect">
            <a:avLst/>
          </a:prstGeom>
          <a:ln>
            <a:noFill/>
          </a:ln>
        </p:spPr>
      </p:pic>
    </p:spTree>
  </p:cSld>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CustomShape 1"/>
          <p:cNvSpPr/>
          <p:nvPr/>
        </p:nvSpPr>
        <p:spPr>
          <a:xfrm>
            <a:off x="232848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Rohrströmung </a:t>
            </a:r>
            <a:endParaRPr b="0" lang="de-DE" sz="2400" spc="-1" strike="noStrike">
              <a:latin typeface="Arial"/>
            </a:endParaRPr>
          </a:p>
        </p:txBody>
      </p:sp>
      <p:sp>
        <p:nvSpPr>
          <p:cNvPr id="717" name="CustomShape 2"/>
          <p:cNvSpPr/>
          <p:nvPr/>
        </p:nvSpPr>
        <p:spPr>
          <a:xfrm>
            <a:off x="457200" y="1600200"/>
            <a:ext cx="8578440" cy="4525200"/>
          </a:xfrm>
          <a:prstGeom prst="rect">
            <a:avLst/>
          </a:prstGeom>
          <a:noFill/>
          <a:ln>
            <a:noFill/>
          </a:ln>
        </p:spPr>
        <p:style>
          <a:lnRef idx="0"/>
          <a:fillRef idx="0"/>
          <a:effectRef idx="0"/>
          <a:fontRef idx="minor"/>
        </p:style>
        <p:txBody>
          <a:bodyPr lIns="90000" rIns="90000" tIns="45000" bIns="45000"/>
          <a:p>
            <a:pPr marL="57240">
              <a:lnSpc>
                <a:spcPct val="150000"/>
              </a:lnSpc>
              <a:spcBef>
                <a:spcPts val="320"/>
              </a:spcBef>
            </a:pPr>
            <a:endParaRPr b="0" lang="de-DE" sz="1800" spc="-1" strike="noStrike">
              <a:latin typeface="Arial"/>
            </a:endParaRPr>
          </a:p>
          <a:p>
            <a:pPr marL="57240">
              <a:lnSpc>
                <a:spcPct val="150000"/>
              </a:lnSpc>
              <a:spcBef>
                <a:spcPts val="320"/>
              </a:spcBef>
            </a:pPr>
            <a:r>
              <a:rPr b="0" lang="de-DE" sz="1600" spc="-1" strike="noStrike">
                <a:solidFill>
                  <a:srgbClr val="000000"/>
                </a:solidFill>
                <a:latin typeface="Arial"/>
              </a:rPr>
              <a:t>Die laminare Strömung ist für die Reynoldszahl &lt; 2300 definiert. Ab einer Reynoldszahl &gt; 2300 gibt es turbulente Strömungen (Der Übergang ist nicht abrupt).</a:t>
            </a:r>
            <a:endParaRPr b="0" lang="de-DE" sz="1600" spc="-1" strike="noStrike">
              <a:latin typeface="Arial"/>
            </a:endParaRPr>
          </a:p>
          <a:p>
            <a:pPr marL="57240">
              <a:lnSpc>
                <a:spcPct val="150000"/>
              </a:lnSpc>
              <a:spcBef>
                <a:spcPts val="320"/>
              </a:spcBef>
            </a:pPr>
            <a:endParaRPr b="0" lang="de-DE" sz="1600" spc="-1" strike="noStrike">
              <a:latin typeface="Arial"/>
            </a:endParaRPr>
          </a:p>
          <a:p>
            <a:pPr marL="57240">
              <a:lnSpc>
                <a:spcPct val="150000"/>
              </a:lnSpc>
              <a:spcBef>
                <a:spcPts val="320"/>
              </a:spcBef>
            </a:pPr>
            <a:r>
              <a:rPr b="0" lang="de-DE" sz="1600" spc="-1" strike="noStrike">
                <a:solidFill>
                  <a:srgbClr val="000000"/>
                </a:solidFill>
                <a:latin typeface="Arial"/>
              </a:rPr>
              <a:t>Je turbulenter eine Strömung ist, desto größer ist der Wärmeübergang zwischen Soleflüssigkeit und Rohrwandung. </a:t>
            </a:r>
            <a:endParaRPr b="0" lang="de-DE" sz="1600" spc="-1" strike="noStrike">
              <a:latin typeface="Arial"/>
            </a:endParaRPr>
          </a:p>
        </p:txBody>
      </p:sp>
      <p:sp>
        <p:nvSpPr>
          <p:cNvPr id="718" name="CustomShape 3"/>
          <p:cNvSpPr/>
          <p:nvPr/>
        </p:nvSpPr>
        <p:spPr>
          <a:xfrm>
            <a:off x="2095200" y="5662080"/>
            <a:ext cx="1904400" cy="289440"/>
          </a:xfrm>
          <a:prstGeom prst="rect">
            <a:avLst/>
          </a:prstGeom>
          <a:noFill/>
          <a:ln>
            <a:noFill/>
          </a:ln>
        </p:spPr>
        <p:style>
          <a:lnRef idx="0"/>
          <a:fillRef idx="0"/>
          <a:effectRef idx="0"/>
          <a:fontRef idx="minor"/>
        </p:style>
        <p:txBody>
          <a:bodyPr lIns="90000" rIns="90000" tIns="45000" bIns="45000"/>
          <a:p>
            <a:pPr marL="57240">
              <a:lnSpc>
                <a:spcPct val="100000"/>
              </a:lnSpc>
              <a:spcBef>
                <a:spcPts val="320"/>
              </a:spcBef>
            </a:pPr>
            <a:r>
              <a:rPr b="0" lang="de-DE" sz="1600" spc="-1" strike="noStrike">
                <a:solidFill>
                  <a:srgbClr val="000000"/>
                </a:solidFill>
                <a:latin typeface="Arial"/>
                <a:ea typeface="DejaVu Sans"/>
              </a:rPr>
              <a:t>Laminare Strömung</a:t>
            </a:r>
            <a:endParaRPr b="0" lang="de-DE" sz="1600" spc="-1" strike="noStrike">
              <a:latin typeface="Arial"/>
            </a:endParaRPr>
          </a:p>
        </p:txBody>
      </p:sp>
      <p:pic>
        <p:nvPicPr>
          <p:cNvPr id="719" name="Grafik 3" descr=""/>
          <p:cNvPicPr/>
          <p:nvPr/>
        </p:nvPicPr>
        <p:blipFill>
          <a:blip r:embed="rId1"/>
          <a:stretch/>
        </p:blipFill>
        <p:spPr>
          <a:xfrm>
            <a:off x="4556880" y="4194360"/>
            <a:ext cx="1523880" cy="1542240"/>
          </a:xfrm>
          <a:prstGeom prst="rect">
            <a:avLst/>
          </a:prstGeom>
          <a:ln>
            <a:noFill/>
          </a:ln>
        </p:spPr>
      </p:pic>
      <p:pic>
        <p:nvPicPr>
          <p:cNvPr id="720" name="Grafik 4" descr=""/>
          <p:cNvPicPr/>
          <p:nvPr/>
        </p:nvPicPr>
        <p:blipFill>
          <a:blip r:embed="rId2"/>
          <a:stretch/>
        </p:blipFill>
        <p:spPr>
          <a:xfrm>
            <a:off x="2095200" y="4194360"/>
            <a:ext cx="1489320" cy="1542240"/>
          </a:xfrm>
          <a:prstGeom prst="rect">
            <a:avLst/>
          </a:prstGeom>
          <a:ln>
            <a:noFill/>
          </a:ln>
        </p:spPr>
      </p:pic>
      <p:sp>
        <p:nvSpPr>
          <p:cNvPr id="721" name="CustomShape 4"/>
          <p:cNvSpPr/>
          <p:nvPr/>
        </p:nvSpPr>
        <p:spPr>
          <a:xfrm>
            <a:off x="4556880" y="5675040"/>
            <a:ext cx="1904400" cy="289440"/>
          </a:xfrm>
          <a:prstGeom prst="rect">
            <a:avLst/>
          </a:prstGeom>
          <a:noFill/>
          <a:ln>
            <a:noFill/>
          </a:ln>
        </p:spPr>
        <p:style>
          <a:lnRef idx="0"/>
          <a:fillRef idx="0"/>
          <a:effectRef idx="0"/>
          <a:fontRef idx="minor"/>
        </p:style>
        <p:txBody>
          <a:bodyPr lIns="90000" rIns="90000" tIns="45000" bIns="45000"/>
          <a:p>
            <a:pPr marL="57240">
              <a:lnSpc>
                <a:spcPct val="100000"/>
              </a:lnSpc>
              <a:spcBef>
                <a:spcPts val="320"/>
              </a:spcBef>
            </a:pPr>
            <a:r>
              <a:rPr b="0" lang="de-DE" sz="1600" spc="-1" strike="noStrike">
                <a:solidFill>
                  <a:srgbClr val="000000"/>
                </a:solidFill>
                <a:latin typeface="Arial"/>
                <a:ea typeface="DejaVu Sans"/>
              </a:rPr>
              <a:t>turbulente Strömung</a:t>
            </a:r>
            <a:endParaRPr b="0" lang="de-DE" sz="1600" spc="-1" strike="noStrike">
              <a:latin typeface="Arial"/>
            </a:endParaRPr>
          </a:p>
        </p:txBody>
      </p:sp>
    </p:spTree>
  </p:cSld>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Grundlast</a:t>
            </a:r>
            <a:endParaRPr b="0" lang="de-DE" sz="2400" spc="-1" strike="noStrike">
              <a:latin typeface="Arial"/>
            </a:endParaRPr>
          </a:p>
        </p:txBody>
      </p:sp>
      <p:sp>
        <p:nvSpPr>
          <p:cNvPr id="723" name="CustomShape 2"/>
          <p:cNvSpPr/>
          <p:nvPr/>
        </p:nvSpPr>
        <p:spPr>
          <a:xfrm>
            <a:off x="457200" y="1600200"/>
            <a:ext cx="577044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Es gibt zwei Eingabemethoden für die Angabe von Lasten. </a:t>
            </a:r>
            <a:endParaRPr b="0" lang="de-DE" sz="1600" spc="-1" strike="noStrike">
              <a:latin typeface="Arial"/>
            </a:endParaRPr>
          </a:p>
          <a:p>
            <a:pPr>
              <a:lnSpc>
                <a:spcPct val="150000"/>
              </a:lnSpc>
              <a:spcBef>
                <a:spcPts val="320"/>
              </a:spcBef>
            </a:pP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Jährliche Energiemenge und monatliche Verteilung</a:t>
            </a:r>
            <a:endParaRPr b="0" lang="de-DE" sz="1600" spc="-1" strike="noStrike">
              <a:latin typeface="Arial"/>
            </a:endParaRPr>
          </a:p>
          <a:p>
            <a:pPr lvl="2" marL="1143000" indent="-227880">
              <a:lnSpc>
                <a:spcPct val="150000"/>
              </a:lnSpc>
              <a:spcBef>
                <a:spcPts val="320"/>
              </a:spcBef>
              <a:buClr>
                <a:srgbClr val="000000"/>
              </a:buClr>
              <a:buFont typeface="Arial"/>
              <a:buChar char="•"/>
            </a:pPr>
            <a:r>
              <a:rPr b="0" lang="de-DE" sz="1600" spc="-1" strike="noStrike">
                <a:solidFill>
                  <a:srgbClr val="000000"/>
                </a:solidFill>
                <a:latin typeface="Arial"/>
              </a:rPr>
              <a:t>Gesamte jährliche Heiz- und Kühlenergie</a:t>
            </a:r>
            <a:endParaRPr b="0" lang="de-DE" sz="1600" spc="-1" strike="noStrike">
              <a:latin typeface="Arial"/>
            </a:endParaRPr>
          </a:p>
          <a:p>
            <a:pPr lvl="2" marL="1143000" indent="-227880">
              <a:lnSpc>
                <a:spcPct val="150000"/>
              </a:lnSpc>
              <a:spcBef>
                <a:spcPts val="320"/>
              </a:spcBef>
              <a:buClr>
                <a:srgbClr val="000000"/>
              </a:buClr>
              <a:buFont typeface="Arial"/>
              <a:buChar char="•"/>
            </a:pPr>
            <a:r>
              <a:rPr b="0" lang="de-DE" sz="1600" spc="-1" strike="noStrike">
                <a:solidFill>
                  <a:srgbClr val="000000"/>
                </a:solidFill>
                <a:latin typeface="Arial"/>
              </a:rPr>
              <a:t>Auf den einzelnen Monat verteilte Energiemenge (Baulastprofil) in Prozent (Dezimalschreibweise)</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Monatliche Energiemenge </a:t>
            </a:r>
            <a:endParaRPr b="0" lang="de-DE" sz="1600" spc="-1" strike="noStrike">
              <a:latin typeface="Arial"/>
            </a:endParaRPr>
          </a:p>
          <a:p>
            <a:pPr>
              <a:lnSpc>
                <a:spcPct val="150000"/>
              </a:lnSpc>
            </a:pPr>
            <a:endParaRPr b="0" lang="de-DE" sz="1600" spc="-1" strike="noStrike">
              <a:latin typeface="Arial"/>
            </a:endParaRPr>
          </a:p>
          <a:p>
            <a:pPr lvl="2" marL="1143000" indent="-227880">
              <a:lnSpc>
                <a:spcPct val="150000"/>
              </a:lnSpc>
              <a:spcBef>
                <a:spcPts val="320"/>
              </a:spcBef>
              <a:buClr>
                <a:srgbClr val="000000"/>
              </a:buClr>
              <a:buFont typeface="Arial"/>
              <a:buChar char="•"/>
            </a:pPr>
            <a:r>
              <a:rPr b="0" lang="de-DE" sz="1600" spc="-1" strike="noStrike">
                <a:solidFill>
                  <a:srgbClr val="000000"/>
                </a:solidFill>
                <a:latin typeface="Arial"/>
              </a:rPr>
              <a:t>Heiz- und Kühlenergie </a:t>
            </a:r>
            <a:br/>
            <a:r>
              <a:rPr b="0" lang="de-DE" sz="1600" spc="-1" strike="noStrike">
                <a:solidFill>
                  <a:srgbClr val="000000"/>
                </a:solidFill>
                <a:latin typeface="Arial"/>
              </a:rPr>
              <a:t>für jeden Monat</a:t>
            </a:r>
            <a:endParaRPr b="0" lang="de-DE" sz="1600" spc="-1" strike="noStrike">
              <a:latin typeface="Arial"/>
            </a:endParaRPr>
          </a:p>
          <a:p>
            <a:pPr>
              <a:lnSpc>
                <a:spcPct val="150000"/>
              </a:lnSpc>
            </a:pPr>
            <a:endParaRPr b="0" lang="de-DE" sz="1600" spc="-1" strike="noStrike">
              <a:latin typeface="Arial"/>
            </a:endParaRPr>
          </a:p>
        </p:txBody>
      </p:sp>
      <p:pic>
        <p:nvPicPr>
          <p:cNvPr id="724" name="Grafik 3" descr=""/>
          <p:cNvPicPr/>
          <p:nvPr/>
        </p:nvPicPr>
        <p:blipFill>
          <a:blip r:embed="rId1"/>
          <a:stretch/>
        </p:blipFill>
        <p:spPr>
          <a:xfrm>
            <a:off x="6733080" y="1412640"/>
            <a:ext cx="2113920" cy="4897080"/>
          </a:xfrm>
          <a:prstGeom prst="rect">
            <a:avLst/>
          </a:prstGeom>
          <a:ln>
            <a:noFill/>
          </a:ln>
        </p:spPr>
      </p:pic>
      <p:pic>
        <p:nvPicPr>
          <p:cNvPr id="725" name="Grafik 5" descr=""/>
          <p:cNvPicPr/>
          <p:nvPr/>
        </p:nvPicPr>
        <p:blipFill>
          <a:blip r:embed="rId2"/>
          <a:stretch/>
        </p:blipFill>
        <p:spPr>
          <a:xfrm>
            <a:off x="5580000" y="4244040"/>
            <a:ext cx="2940840" cy="2065680"/>
          </a:xfrm>
          <a:prstGeom prst="rect">
            <a:avLst/>
          </a:prstGeom>
          <a:ln>
            <a:noFill/>
          </a:ln>
        </p:spPr>
      </p:pic>
    </p:spTree>
  </p:cSld>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Grundlast </a:t>
            </a:r>
            <a:endParaRPr b="0" lang="de-DE" sz="2400" spc="-1" strike="noStrike">
              <a:latin typeface="Arial"/>
            </a:endParaRPr>
          </a:p>
        </p:txBody>
      </p:sp>
      <p:sp>
        <p:nvSpPr>
          <p:cNvPr id="727" name="CustomShape 2"/>
          <p:cNvSpPr/>
          <p:nvPr/>
        </p:nvSpPr>
        <p:spPr>
          <a:xfrm>
            <a:off x="457200" y="1600200"/>
            <a:ext cx="5770440" cy="4525200"/>
          </a:xfrm>
          <a:prstGeom prst="rect">
            <a:avLst/>
          </a:prstGeom>
          <a:noFill/>
          <a:ln>
            <a:noFill/>
          </a:ln>
        </p:spPr>
        <p:style>
          <a:lnRef idx="0"/>
          <a:fillRef idx="0"/>
          <a:effectRef idx="0"/>
          <a:fontRef idx="minor"/>
        </p:style>
        <p:txBody>
          <a:bodyPr lIns="90000" rIns="90000" tIns="45000" bIns="45000"/>
          <a:p>
            <a:pPr marL="114480">
              <a:lnSpc>
                <a:spcPct val="150000"/>
              </a:lnSpc>
              <a:spcBef>
                <a:spcPts val="320"/>
              </a:spcBef>
            </a:pPr>
            <a:r>
              <a:rPr b="0" lang="de-DE" sz="1600" spc="-1" strike="noStrike">
                <a:solidFill>
                  <a:srgbClr val="000000"/>
                </a:solidFill>
                <a:latin typeface="Arial"/>
              </a:rPr>
              <a:t>Die erste Methode erlaubt eine schnelle Änderung des Lastprofils, während nur die jährliche Energiemenge geändert wird. </a:t>
            </a:r>
            <a:endParaRPr b="0" lang="de-DE" sz="1600" spc="-1" strike="noStrike">
              <a:latin typeface="Arial"/>
            </a:endParaRPr>
          </a:p>
          <a:p>
            <a:pPr marL="114480">
              <a:lnSpc>
                <a:spcPct val="150000"/>
              </a:lnSpc>
              <a:spcBef>
                <a:spcPts val="320"/>
              </a:spcBef>
            </a:pPr>
            <a:endParaRPr b="0" lang="de-DE" sz="1600" spc="-1" strike="noStrike">
              <a:latin typeface="Arial"/>
            </a:endParaRPr>
          </a:p>
          <a:p>
            <a:pPr marL="399960" indent="-285120">
              <a:lnSpc>
                <a:spcPct val="150000"/>
              </a:lnSpc>
              <a:spcBef>
                <a:spcPts val="320"/>
              </a:spcBef>
              <a:buClr>
                <a:srgbClr val="000000"/>
              </a:buClr>
              <a:buFont typeface="Arial"/>
              <a:buChar char="•"/>
            </a:pPr>
            <a:r>
              <a:rPr b="0" lang="de-DE" sz="1600" spc="-1" strike="noStrike">
                <a:solidFill>
                  <a:srgbClr val="000000"/>
                </a:solidFill>
                <a:latin typeface="Arial"/>
              </a:rPr>
              <a:t>Saisonaler Leistungsfaktor (siehe Kapitel xyz) </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Verhältnis der verbrauchten Strommenge zur abgegebenen Wärmemenge im Laufe eines Jahres </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Ungefähr COP</a:t>
            </a:r>
            <a:endParaRPr b="0" lang="de-DE" sz="1600" spc="-1" strike="noStrike">
              <a:latin typeface="Arial"/>
            </a:endParaRPr>
          </a:p>
          <a:p>
            <a:pPr marL="399960" indent="-285120">
              <a:lnSpc>
                <a:spcPct val="150000"/>
              </a:lnSpc>
              <a:spcBef>
                <a:spcPts val="320"/>
              </a:spcBef>
              <a:buClr>
                <a:srgbClr val="000000"/>
              </a:buClr>
              <a:buFont typeface="Arial"/>
              <a:buChar char="•"/>
            </a:pPr>
            <a:r>
              <a:rPr b="0" lang="de-DE" sz="1600" spc="-1" strike="noStrike">
                <a:solidFill>
                  <a:srgbClr val="000000"/>
                </a:solidFill>
                <a:latin typeface="Arial"/>
              </a:rPr>
              <a:t>Energiebedarf Warmwasser</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Jährliche Energiemenge und monatliche Verteilung</a:t>
            </a:r>
            <a:endParaRPr b="0" lang="de-DE" sz="1600" spc="-1" strike="noStrike">
              <a:latin typeface="Arial"/>
            </a:endParaRPr>
          </a:p>
          <a:p>
            <a:pPr>
              <a:lnSpc>
                <a:spcPct val="150000"/>
              </a:lnSpc>
            </a:pPr>
            <a:endParaRPr b="0" lang="de-DE" sz="1600" spc="-1" strike="noStrike">
              <a:latin typeface="Arial"/>
            </a:endParaRPr>
          </a:p>
        </p:txBody>
      </p:sp>
      <p:pic>
        <p:nvPicPr>
          <p:cNvPr id="728" name="Grafik 3" descr=""/>
          <p:cNvPicPr/>
          <p:nvPr/>
        </p:nvPicPr>
        <p:blipFill>
          <a:blip r:embed="rId1"/>
          <a:stretch/>
        </p:blipFill>
        <p:spPr>
          <a:xfrm>
            <a:off x="6733080" y="1412640"/>
            <a:ext cx="2113920" cy="4897080"/>
          </a:xfrm>
          <a:prstGeom prst="rect">
            <a:avLst/>
          </a:prstGeom>
          <a:ln>
            <a:noFill/>
          </a:ln>
        </p:spPr>
      </p:pic>
      <p:pic>
        <p:nvPicPr>
          <p:cNvPr id="729" name="Grafik 5" descr=""/>
          <p:cNvPicPr/>
          <p:nvPr/>
        </p:nvPicPr>
        <p:blipFill>
          <a:blip r:embed="rId2"/>
          <a:stretch/>
        </p:blipFill>
        <p:spPr>
          <a:xfrm>
            <a:off x="6202440" y="4653000"/>
            <a:ext cx="2940840" cy="2065680"/>
          </a:xfrm>
          <a:prstGeom prst="rect">
            <a:avLst/>
          </a:prstGeom>
          <a:ln>
            <a:noFill/>
          </a:ln>
        </p:spPr>
      </p:pic>
    </p:spTree>
  </p:cSld>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Lastprofil</a:t>
            </a:r>
            <a:endParaRPr b="0" lang="de-DE" sz="2400" spc="-1" strike="noStrike">
              <a:latin typeface="Arial"/>
            </a:endParaRPr>
          </a:p>
        </p:txBody>
      </p:sp>
      <p:sp>
        <p:nvSpPr>
          <p:cNvPr id="731"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Das Lastprofil eines Gebäudes ist abhängig von seiner Lage, seinen Dämmstandards und der Nutzung. Insbesondere der Dämmstandard des Gebäudes hat sich in den letzten Jahren aufgrund gesetzlicher Vorgaben verändert. Dies muss bei der Eingabe in das Simulationsprogramm berücksichtigt werden. </a:t>
            </a:r>
            <a:endParaRPr b="0" lang="de-DE" sz="1600" spc="-1" strike="noStrike">
              <a:latin typeface="Arial"/>
            </a:endParaRPr>
          </a:p>
        </p:txBody>
      </p:sp>
      <p:pic>
        <p:nvPicPr>
          <p:cNvPr id="732" name="Grafik 5" descr=""/>
          <p:cNvPicPr/>
          <p:nvPr/>
        </p:nvPicPr>
        <p:blipFill>
          <a:blip r:embed="rId1"/>
          <a:stretch/>
        </p:blipFill>
        <p:spPr>
          <a:xfrm>
            <a:off x="4899960" y="4471920"/>
            <a:ext cx="2623680" cy="1760400"/>
          </a:xfrm>
          <a:prstGeom prst="rect">
            <a:avLst/>
          </a:prstGeom>
          <a:ln>
            <a:noFill/>
          </a:ln>
        </p:spPr>
      </p:pic>
      <p:pic>
        <p:nvPicPr>
          <p:cNvPr id="733" name="Grafik 7" descr=""/>
          <p:cNvPicPr/>
          <p:nvPr/>
        </p:nvPicPr>
        <p:blipFill>
          <a:blip r:embed="rId2"/>
          <a:stretch/>
        </p:blipFill>
        <p:spPr>
          <a:xfrm>
            <a:off x="1211040" y="4471920"/>
            <a:ext cx="2630160" cy="1764720"/>
          </a:xfrm>
          <a:prstGeom prst="rect">
            <a:avLst/>
          </a:prstGeom>
          <a:ln>
            <a:noFill/>
          </a:ln>
        </p:spPr>
      </p:pic>
    </p:spTree>
  </p:cSld>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Lastprofil </a:t>
            </a:r>
            <a:endParaRPr b="0" lang="de-DE" sz="2400" spc="-1" strike="noStrike">
              <a:latin typeface="Arial"/>
            </a:endParaRPr>
          </a:p>
        </p:txBody>
      </p:sp>
      <p:sp>
        <p:nvSpPr>
          <p:cNvPr id="735"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Je besser der Dämmstandard, desto mehr konzentriert sich der Raumheizungsbedarf auf einige wenige Wintermonate. Dies führt zu einer höheren Belastung der Erdwärmesonden. Das voreingestellte Lastprofil im EED zeigt ein eher altes Bestandsgebäude. Im Folgenden wird der Vergleich zwischen dem voreingestellten EED und einem Gebäude nach EnEV 2009 dargestellt.</a:t>
            </a:r>
            <a:endParaRPr b="0" lang="de-DE" sz="1600" spc="-1" strike="noStrike">
              <a:latin typeface="Arial"/>
            </a:endParaRPr>
          </a:p>
        </p:txBody>
      </p:sp>
      <p:pic>
        <p:nvPicPr>
          <p:cNvPr id="736" name="Grafik 5" descr=""/>
          <p:cNvPicPr/>
          <p:nvPr/>
        </p:nvPicPr>
        <p:blipFill>
          <a:blip r:embed="rId1"/>
          <a:stretch/>
        </p:blipFill>
        <p:spPr>
          <a:xfrm>
            <a:off x="4899960" y="4471920"/>
            <a:ext cx="2623680" cy="1760400"/>
          </a:xfrm>
          <a:prstGeom prst="rect">
            <a:avLst/>
          </a:prstGeom>
          <a:ln>
            <a:noFill/>
          </a:ln>
        </p:spPr>
      </p:pic>
      <p:pic>
        <p:nvPicPr>
          <p:cNvPr id="737" name="Grafik 7" descr=""/>
          <p:cNvPicPr/>
          <p:nvPr/>
        </p:nvPicPr>
        <p:blipFill>
          <a:blip r:embed="rId2"/>
          <a:stretch/>
        </p:blipFill>
        <p:spPr>
          <a:xfrm>
            <a:off x="1211040" y="4471920"/>
            <a:ext cx="2630160" cy="1764720"/>
          </a:xfrm>
          <a:prstGeom prst="rect">
            <a:avLst/>
          </a:prstGeom>
          <a:ln>
            <a:noFill/>
          </a:ln>
        </p:spPr>
      </p:pic>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Richtlinien und Regeln</a:t>
            </a:r>
            <a:endParaRPr b="0" lang="de-DE" sz="2400" spc="-1" strike="noStrike">
              <a:latin typeface="Arial"/>
            </a:endParaRPr>
          </a:p>
        </p:txBody>
      </p:sp>
      <p:sp>
        <p:nvSpPr>
          <p:cNvPr id="123" name="CustomShape 2"/>
          <p:cNvSpPr/>
          <p:nvPr/>
        </p:nvSpPr>
        <p:spPr>
          <a:xfrm>
            <a:off x="457200" y="1600200"/>
            <a:ext cx="8228880" cy="27860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DVGW - Richtlinien (Bohrungen, Brunnenbau und Rohrleitungen), zum Beispiel: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DVGW 120: Qualifikationsanforderungen für die Bereiche Bohrtechnik und oberflächennahe Geothermie (Erdwärmesonden)</a:t>
            </a:r>
            <a:endParaRPr b="0" lang="de-DE" sz="1600" spc="-1" strike="noStrike">
              <a:latin typeface="Arial"/>
            </a:endParaRPr>
          </a:p>
        </p:txBody>
      </p:sp>
      <p:pic>
        <p:nvPicPr>
          <p:cNvPr id="124" name="Picture 2" descr=""/>
          <p:cNvPicPr/>
          <p:nvPr/>
        </p:nvPicPr>
        <p:blipFill>
          <a:blip r:embed="rId1"/>
          <a:stretch/>
        </p:blipFill>
        <p:spPr>
          <a:xfrm>
            <a:off x="3842280" y="4294080"/>
            <a:ext cx="1354680" cy="1928880"/>
          </a:xfrm>
          <a:prstGeom prst="rect">
            <a:avLst/>
          </a:prstGeom>
          <a:ln>
            <a:noFill/>
          </a:ln>
        </p:spPr>
      </p:pic>
      <p:pic>
        <p:nvPicPr>
          <p:cNvPr id="125" name="Picture 2" descr=""/>
          <p:cNvPicPr/>
          <p:nvPr/>
        </p:nvPicPr>
        <p:blipFill>
          <a:blip r:embed="rId2"/>
          <a:stretch/>
        </p:blipFill>
        <p:spPr>
          <a:xfrm>
            <a:off x="2164680" y="4293000"/>
            <a:ext cx="1446840" cy="1921680"/>
          </a:xfrm>
          <a:prstGeom prst="rect">
            <a:avLst/>
          </a:prstGeom>
          <a:ln>
            <a:noFill/>
          </a:ln>
        </p:spPr>
      </p:pic>
      <p:pic>
        <p:nvPicPr>
          <p:cNvPr id="126" name="Picture 3" descr=""/>
          <p:cNvPicPr/>
          <p:nvPr/>
        </p:nvPicPr>
        <p:blipFill>
          <a:blip r:embed="rId3"/>
          <a:stretch/>
        </p:blipFill>
        <p:spPr>
          <a:xfrm>
            <a:off x="5436000" y="4293000"/>
            <a:ext cx="1261080" cy="1921680"/>
          </a:xfrm>
          <a:prstGeom prst="rect">
            <a:avLst/>
          </a:prstGeom>
          <a:ln>
            <a:noFill/>
          </a:ln>
        </p:spPr>
      </p:pic>
      <p:pic>
        <p:nvPicPr>
          <p:cNvPr id="127" name="Picture 5" descr=""/>
          <p:cNvPicPr/>
          <p:nvPr/>
        </p:nvPicPr>
        <p:blipFill>
          <a:blip r:embed="rId4"/>
          <a:stretch/>
        </p:blipFill>
        <p:spPr>
          <a:xfrm>
            <a:off x="6919200" y="4293000"/>
            <a:ext cx="1621800" cy="1921680"/>
          </a:xfrm>
          <a:prstGeom prst="rect">
            <a:avLst/>
          </a:prstGeom>
          <a:ln>
            <a:noFill/>
          </a:ln>
        </p:spPr>
      </p:pic>
      <p:pic>
        <p:nvPicPr>
          <p:cNvPr id="128" name="Picture 2" descr=""/>
          <p:cNvPicPr/>
          <p:nvPr/>
        </p:nvPicPr>
        <p:blipFill>
          <a:blip r:embed="rId5"/>
          <a:stretch/>
        </p:blipFill>
        <p:spPr>
          <a:xfrm>
            <a:off x="611640" y="4293000"/>
            <a:ext cx="1322640" cy="192168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Grundlast</a:t>
            </a:r>
            <a:endParaRPr b="0" lang="de-DE" sz="2400" spc="-1" strike="noStrike">
              <a:latin typeface="Arial"/>
            </a:endParaRPr>
          </a:p>
        </p:txBody>
      </p:sp>
      <p:sp>
        <p:nvSpPr>
          <p:cNvPr id="739" name="CustomShape 2"/>
          <p:cNvSpPr/>
          <p:nvPr/>
        </p:nvSpPr>
        <p:spPr>
          <a:xfrm>
            <a:off x="457200" y="1600200"/>
            <a:ext cx="591444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Saisonaler Leistungsfaktor (siehe Kapitel xyz)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Verhältnis der verbrauchten Strommenge zur abgegebenen Wärmemenge im Laufe eines Jahres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Ungefähr COP</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Anteil der elektrischen Energie wird automatisch abgezogen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Auswahl 'direkt'.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Wärmepumpe funktioniert nicht, so genannte 'passive Kühlung' oder 'direkte Heizung'.</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Gleichzeitig auftretende Heiz- und Kühllasten werden gegeneinander verrechnet. Dies ist als interne Bewegung zwischen Heiz- und Kühlsystem zu verstehen. </a:t>
            </a:r>
            <a:endParaRPr b="0" lang="de-DE" sz="1600" spc="-1" strike="noStrike">
              <a:latin typeface="Arial"/>
            </a:endParaRPr>
          </a:p>
        </p:txBody>
      </p:sp>
      <p:pic>
        <p:nvPicPr>
          <p:cNvPr id="740" name="Grafik 3" descr=""/>
          <p:cNvPicPr/>
          <p:nvPr/>
        </p:nvPicPr>
        <p:blipFill>
          <a:blip r:embed="rId1"/>
          <a:stretch/>
        </p:blipFill>
        <p:spPr>
          <a:xfrm>
            <a:off x="6756120" y="1412640"/>
            <a:ext cx="2102400" cy="4869720"/>
          </a:xfrm>
          <a:prstGeom prst="rect">
            <a:avLst/>
          </a:prstGeom>
          <a:ln>
            <a:noFill/>
          </a:ln>
        </p:spPr>
      </p:pic>
      <p:sp>
        <p:nvSpPr>
          <p:cNvPr id="741" name="CustomShape 3"/>
          <p:cNvSpPr/>
          <p:nvPr/>
        </p:nvSpPr>
        <p:spPr>
          <a:xfrm>
            <a:off x="7164360" y="2133000"/>
            <a:ext cx="1192680" cy="492120"/>
          </a:xfrm>
          <a:prstGeom prst="ellipse">
            <a:avLst/>
          </a:prstGeom>
          <a:noFill/>
          <a:ln>
            <a:solidFill>
              <a:srgbClr val="ff0000"/>
            </a:solidFill>
            <a:round/>
          </a:ln>
        </p:spPr>
        <p:style>
          <a:lnRef idx="2">
            <a:schemeClr val="accent2"/>
          </a:lnRef>
          <a:fillRef idx="1">
            <a:schemeClr val="lt1"/>
          </a:fillRef>
          <a:effectRef idx="0">
            <a:schemeClr val="accent2"/>
          </a:effectRef>
          <a:fontRef idx="minor"/>
        </p:style>
      </p:sp>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Spitzenlast</a:t>
            </a:r>
            <a:endParaRPr b="0" lang="de-DE" sz="2400" spc="-1" strike="noStrike">
              <a:latin typeface="Arial"/>
            </a:endParaRPr>
          </a:p>
        </p:txBody>
      </p:sp>
      <p:sp>
        <p:nvSpPr>
          <p:cNvPr id="743" name="CustomShape 2"/>
          <p:cNvSpPr/>
          <p:nvPr/>
        </p:nvSpPr>
        <p:spPr>
          <a:xfrm>
            <a:off x="457200" y="141264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Spitzenlasten werden zur Abschätzung der höchstmöglichen Temperaturänderung verwendet. Die Wärmeentnahme oder der Beitrag entsprechend der Spitzenlast wird am Ende jedes Monats zur Grundlast addiert und die daraus resultierenden Flüssigkeitstemperaturen werden berechnet.</a:t>
            </a:r>
            <a:endParaRPr b="0" lang="de-DE" sz="1600" spc="-1" strike="noStrike">
              <a:latin typeface="Arial"/>
            </a:endParaRPr>
          </a:p>
          <a:p>
            <a:pPr>
              <a:lnSpc>
                <a:spcPct val="150000"/>
              </a:lnSpc>
              <a:spcBef>
                <a:spcPts val="320"/>
              </a:spcBef>
            </a:pPr>
            <a:r>
              <a:rPr b="1" lang="de-DE" sz="1600" spc="-1" strike="noStrike">
                <a:solidFill>
                  <a:srgbClr val="000000"/>
                </a:solidFill>
                <a:latin typeface="Arial"/>
              </a:rPr>
              <a:t>Dauer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Spitzenlast ist die maximale Heizung oder Kühlung</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Leistung während des kühlsten (oder heißesten) Tages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des Monats, angegeben in kW und der erwarteten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Dauer dieses Tages in Stunden. </a:t>
            </a:r>
            <a:endParaRPr b="0" lang="de-DE" sz="1600" spc="-1" strike="noStrike">
              <a:latin typeface="Arial"/>
            </a:endParaRPr>
          </a:p>
          <a:p>
            <a:pPr algn="just">
              <a:lnSpc>
                <a:spcPct val="150000"/>
              </a:lnSpc>
              <a:spcBef>
                <a:spcPts val="320"/>
              </a:spcBef>
            </a:pPr>
            <a:endParaRPr b="0" lang="de-DE" sz="1600" spc="-1" strike="noStrike">
              <a:latin typeface="Arial"/>
            </a:endParaRPr>
          </a:p>
          <a:p>
            <a:pPr algn="just">
              <a:lnSpc>
                <a:spcPct val="100000"/>
              </a:lnSpc>
              <a:spcBef>
                <a:spcPts val="320"/>
              </a:spcBef>
            </a:pPr>
            <a:endParaRPr b="0" lang="de-DE" sz="1600" spc="-1" strike="noStrike">
              <a:latin typeface="Arial"/>
            </a:endParaRPr>
          </a:p>
        </p:txBody>
      </p:sp>
      <p:pic>
        <p:nvPicPr>
          <p:cNvPr id="744" name="Grafik 6" descr=""/>
          <p:cNvPicPr/>
          <p:nvPr/>
        </p:nvPicPr>
        <p:blipFill>
          <a:blip r:embed="rId1"/>
          <a:stretch/>
        </p:blipFill>
        <p:spPr>
          <a:xfrm>
            <a:off x="5698440" y="2781000"/>
            <a:ext cx="3224160" cy="2556360"/>
          </a:xfrm>
          <a:prstGeom prst="rect">
            <a:avLst/>
          </a:prstGeom>
          <a:ln>
            <a:noFill/>
          </a:ln>
        </p:spPr>
      </p:pic>
      <p:graphicFrame>
        <p:nvGraphicFramePr>
          <p:cNvPr id="745" name="Table 3"/>
          <p:cNvGraphicFramePr/>
          <p:nvPr/>
        </p:nvGraphicFramePr>
        <p:xfrm>
          <a:off x="2555640" y="4798440"/>
          <a:ext cx="2997720" cy="1366920"/>
        </p:xfrm>
        <a:graphic>
          <a:graphicData uri="http://schemas.openxmlformats.org/drawingml/2006/table">
            <a:tbl>
              <a:tblPr/>
              <a:tblGrid>
                <a:gridCol w="1499040"/>
                <a:gridCol w="1499040"/>
              </a:tblGrid>
              <a:tr h="603720">
                <a:tc>
                  <a:txBody>
                    <a:bodyPr lIns="36000" rIns="36000"/>
                    <a:p>
                      <a:pPr algn="ctr">
                        <a:lnSpc>
                          <a:spcPct val="100000"/>
                        </a:lnSpc>
                      </a:pPr>
                      <a:r>
                        <a:rPr b="0" lang="de-DE" sz="1200" spc="-1" strike="noStrike">
                          <a:solidFill>
                            <a:srgbClr val="000000"/>
                          </a:solidFill>
                          <a:latin typeface="Arial"/>
                        </a:rPr>
                        <a:t>Volllast-Stunden</a:t>
                      </a:r>
                      <a:endParaRPr b="0" lang="de-DE" sz="1200" spc="-1" strike="noStrike">
                        <a:latin typeface="Arial"/>
                      </a:endParaRPr>
                    </a:p>
                    <a:p>
                      <a:pPr algn="ctr">
                        <a:lnSpc>
                          <a:spcPct val="100000"/>
                        </a:lnSpc>
                      </a:pPr>
                      <a:r>
                        <a:rPr b="0" lang="de-DE" sz="1200" spc="-1" strike="noStrike">
                          <a:solidFill>
                            <a:srgbClr val="000000"/>
                          </a:solidFill>
                          <a:latin typeface="Arial"/>
                        </a:rPr>
                        <a:t> </a:t>
                      </a:r>
                      <a:r>
                        <a:rPr b="0" lang="de-DE" sz="1200" spc="-1" strike="noStrike">
                          <a:solidFill>
                            <a:srgbClr val="000000"/>
                          </a:solidFill>
                          <a:latin typeface="Arial"/>
                        </a:rPr>
                        <a:t>in h/a</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a:p>
                      <a:pPr algn="ctr">
                        <a:lnSpc>
                          <a:spcPct val="100000"/>
                        </a:lnSpc>
                      </a:pPr>
                      <a:r>
                        <a:rPr b="0" lang="de-DE" sz="1200" spc="-1" strike="noStrike">
                          <a:solidFill>
                            <a:srgbClr val="000000"/>
                          </a:solidFill>
                          <a:latin typeface="Arial"/>
                        </a:rPr>
                        <a:t>Dauer maximale Leistung</a:t>
                      </a:r>
                      <a:endParaRPr b="0" lang="de-DE" sz="1200" spc="-1" strike="noStrike">
                        <a:latin typeface="Arial"/>
                      </a:endParaRPr>
                    </a:p>
                    <a:p>
                      <a:pPr algn="ctr">
                        <a:lnSpc>
                          <a:spcPct val="100000"/>
                        </a:lnSpc>
                      </a:pPr>
                      <a:r>
                        <a:rPr b="0" lang="de-DE" sz="1200" spc="-1" strike="noStrike">
                          <a:solidFill>
                            <a:srgbClr val="000000"/>
                          </a:solidFill>
                          <a:latin typeface="Arial"/>
                        </a:rPr>
                        <a:t> </a:t>
                      </a:r>
                      <a:r>
                        <a:rPr b="0" lang="de-DE" sz="1200" spc="-1" strike="noStrike">
                          <a:solidFill>
                            <a:srgbClr val="000000"/>
                          </a:solidFill>
                          <a:latin typeface="Arial"/>
                        </a:rPr>
                        <a:t>in h</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r h="262440">
                <a:tc>
                  <a:txBody>
                    <a:bodyPr lIns="36000" rIns="36000"/>
                    <a:p>
                      <a:pPr algn="ctr">
                        <a:lnSpc>
                          <a:spcPct val="100000"/>
                        </a:lnSpc>
                      </a:pPr>
                      <a:r>
                        <a:rPr b="0" lang="de-DE" sz="1200" spc="-1" strike="noStrike">
                          <a:solidFill>
                            <a:srgbClr val="000000"/>
                          </a:solidFill>
                          <a:latin typeface="Arial"/>
                        </a:rPr>
                        <a:t>1200</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a:p>
                      <a:pPr algn="ctr">
                        <a:lnSpc>
                          <a:spcPct val="100000"/>
                        </a:lnSpc>
                      </a:pPr>
                      <a:r>
                        <a:rPr b="0" lang="de-DE" sz="1200" spc="-1" strike="noStrike">
                          <a:solidFill>
                            <a:srgbClr val="000000"/>
                          </a:solidFill>
                          <a:latin typeface="Arial"/>
                        </a:rPr>
                        <a:t>…</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r h="262440">
                <a:tc>
                  <a:txBody>
                    <a:bodyPr lIns="36000" rIns="36000"/>
                    <a:p>
                      <a:pPr algn="ctr">
                        <a:lnSpc>
                          <a:spcPct val="100000"/>
                        </a:lnSpc>
                      </a:pPr>
                      <a:r>
                        <a:rPr b="0" lang="de-DE" sz="1200" spc="-1" strike="noStrike">
                          <a:solidFill>
                            <a:srgbClr val="000000"/>
                          </a:solidFill>
                          <a:latin typeface="Arial"/>
                        </a:rPr>
                        <a:t>1500</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a:p>
                      <a:pPr algn="ctr">
                        <a:lnSpc>
                          <a:spcPct val="100000"/>
                        </a:lnSpc>
                      </a:pPr>
                      <a:r>
                        <a:rPr b="0" lang="de-DE" sz="1200" spc="-1" strike="noStrike">
                          <a:solidFill>
                            <a:srgbClr val="000000"/>
                          </a:solidFill>
                          <a:latin typeface="Arial"/>
                        </a:rPr>
                        <a:t>…</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r h="262440">
                <a:tc>
                  <a:txBody>
                    <a:bodyPr lIns="36000" rIns="36000"/>
                    <a:p>
                      <a:pPr algn="ctr">
                        <a:lnSpc>
                          <a:spcPct val="100000"/>
                        </a:lnSpc>
                      </a:pPr>
                      <a:r>
                        <a:rPr b="0" lang="de-DE" sz="1200" spc="-1" strike="noStrike">
                          <a:solidFill>
                            <a:srgbClr val="000000"/>
                          </a:solidFill>
                          <a:latin typeface="Arial"/>
                        </a:rPr>
                        <a:t>1800</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a:p>
                      <a:pPr algn="ctr">
                        <a:lnSpc>
                          <a:spcPct val="100000"/>
                        </a:lnSpc>
                      </a:pPr>
                      <a:r>
                        <a:rPr b="0" lang="de-DE" sz="1200" spc="-1" strike="noStrike">
                          <a:solidFill>
                            <a:srgbClr val="000000"/>
                          </a:solidFill>
                          <a:latin typeface="Arial"/>
                        </a:rPr>
                        <a:t>…</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r h="262440">
                <a:tc>
                  <a:txBody>
                    <a:bodyPr lIns="36000" rIns="36000"/>
                    <a:p>
                      <a:pPr algn="ctr">
                        <a:lnSpc>
                          <a:spcPct val="100000"/>
                        </a:lnSpc>
                      </a:pPr>
                      <a:r>
                        <a:rPr b="0" lang="de-DE" sz="1200" spc="-1" strike="noStrike">
                          <a:solidFill>
                            <a:srgbClr val="000000"/>
                          </a:solidFill>
                          <a:latin typeface="Arial"/>
                        </a:rPr>
                        <a:t>2100</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a:p>
                      <a:pPr algn="ctr">
                        <a:lnSpc>
                          <a:spcPct val="100000"/>
                        </a:lnSpc>
                      </a:pPr>
                      <a:r>
                        <a:rPr b="0" lang="de-DE" sz="1200" spc="-1" strike="noStrike">
                          <a:solidFill>
                            <a:srgbClr val="000000"/>
                          </a:solidFill>
                          <a:latin typeface="Arial"/>
                        </a:rPr>
                        <a:t>…</a:t>
                      </a:r>
                      <a:r>
                        <a:rPr b="0" lang="de-DE" sz="1200" spc="-1" strike="noStrike">
                          <a:solidFill>
                            <a:srgbClr val="000000"/>
                          </a:solidFill>
                          <a:latin typeface="Arial"/>
                        </a:rPr>
                        <a:t>.</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r h="262440">
                <a:tc>
                  <a:txBody>
                    <a:bodyPr lIns="36000" rIns="36000"/>
                    <a:p>
                      <a:pPr algn="ctr">
                        <a:lnSpc>
                          <a:spcPct val="100000"/>
                        </a:lnSpc>
                      </a:pPr>
                      <a:r>
                        <a:rPr b="0" lang="de-DE" sz="1200" spc="-1" strike="noStrike">
                          <a:solidFill>
                            <a:srgbClr val="000000"/>
                          </a:solidFill>
                          <a:latin typeface="Arial"/>
                        </a:rPr>
                        <a:t>2400</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a:p>
                      <a:pPr algn="ctr">
                        <a:lnSpc>
                          <a:spcPct val="100000"/>
                        </a:lnSpc>
                      </a:pPr>
                      <a:r>
                        <a:rPr b="0" lang="de-DE" sz="1200" spc="-1" strike="noStrike">
                          <a:solidFill>
                            <a:srgbClr val="000000"/>
                          </a:solidFill>
                          <a:latin typeface="Arial"/>
                        </a:rPr>
                        <a:t>…</a:t>
                      </a:r>
                      <a:r>
                        <a:rPr b="0" lang="de-DE" sz="1200" spc="-1" strike="noStrike">
                          <a:solidFill>
                            <a:srgbClr val="000000"/>
                          </a:solidFill>
                          <a:latin typeface="Arial"/>
                        </a:rPr>
                        <a:t>.</a:t>
                      </a:r>
                      <a:endParaRPr b="0" lang="de-DE" sz="12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746" name="CustomShape 4"/>
          <p:cNvSpPr/>
          <p:nvPr/>
        </p:nvSpPr>
        <p:spPr>
          <a:xfrm>
            <a:off x="4346280" y="6261480"/>
            <a:ext cx="1061640" cy="18144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600" spc="-1" strike="noStrike">
                <a:solidFill>
                  <a:srgbClr val="000000"/>
                </a:solidFill>
                <a:latin typeface="Calibri"/>
                <a:ea typeface="DejaVu Sans"/>
              </a:rPr>
              <a:t>VDI 4640 Blatt 2 (Gründruck)</a:t>
            </a:r>
            <a:endParaRPr b="0" lang="de-DE" sz="600" spc="-1" strike="noStrike">
              <a:latin typeface="Arial"/>
            </a:endParaRPr>
          </a:p>
        </p:txBody>
      </p:sp>
    </p:spTree>
  </p:cSld>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Spitzenlast </a:t>
            </a:r>
            <a:endParaRPr b="0" lang="de-DE" sz="2400" spc="-1" strike="noStrike">
              <a:latin typeface="Arial"/>
            </a:endParaRPr>
          </a:p>
        </p:txBody>
      </p:sp>
      <p:sp>
        <p:nvSpPr>
          <p:cNvPr id="748" name="CustomShape 2"/>
          <p:cNvSpPr/>
          <p:nvPr/>
        </p:nvSpPr>
        <p:spPr>
          <a:xfrm>
            <a:off x="432000" y="1412640"/>
            <a:ext cx="8677800" cy="1428480"/>
          </a:xfrm>
          <a:prstGeom prst="rect">
            <a:avLst/>
          </a:prstGeom>
          <a:noFill/>
          <a:ln>
            <a:noFill/>
          </a:ln>
        </p:spPr>
        <p:style>
          <a:lnRef idx="0"/>
          <a:fillRef idx="0"/>
          <a:effectRef idx="0"/>
          <a:fontRef idx="minor"/>
        </p:style>
        <p:txBody>
          <a:bodyPr lIns="90000" rIns="90000" tIns="45000" bIns="45000"/>
          <a:p>
            <a:pPr algn="just">
              <a:lnSpc>
                <a:spcPct val="150000"/>
              </a:lnSpc>
              <a:spcBef>
                <a:spcPts val="320"/>
              </a:spcBef>
            </a:pPr>
            <a:endParaRPr b="0" lang="de-DE" sz="1800" spc="-1" strike="noStrike">
              <a:latin typeface="Arial"/>
            </a:endParaRPr>
          </a:p>
          <a:p>
            <a:pPr>
              <a:lnSpc>
                <a:spcPct val="150000"/>
              </a:lnSpc>
            </a:pPr>
            <a:r>
              <a:rPr b="0" lang="de-DE" sz="1600" spc="-1" strike="noStrike">
                <a:solidFill>
                  <a:srgbClr val="000000"/>
                </a:solidFill>
                <a:latin typeface="Arial"/>
                <a:ea typeface="DejaVu Sans"/>
              </a:rPr>
              <a:t>Simulationszeitraum</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Ganze Simulationszeit (normalerweise 50 Jahre) </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Erster Betriebsmonat (wichtig im Kühlbetrieb) </a:t>
            </a:r>
            <a:endParaRPr b="0" lang="de-DE" sz="1600" spc="-1" strike="noStrike">
              <a:latin typeface="Arial"/>
            </a:endParaRPr>
          </a:p>
        </p:txBody>
      </p:sp>
      <p:pic>
        <p:nvPicPr>
          <p:cNvPr id="749" name="Grafik 8" descr=""/>
          <p:cNvPicPr/>
          <p:nvPr/>
        </p:nvPicPr>
        <p:blipFill>
          <a:blip r:embed="rId1"/>
          <a:stretch/>
        </p:blipFill>
        <p:spPr>
          <a:xfrm>
            <a:off x="6333120" y="1598760"/>
            <a:ext cx="2334240" cy="1295280"/>
          </a:xfrm>
          <a:prstGeom prst="rect">
            <a:avLst/>
          </a:prstGeom>
          <a:ln>
            <a:noFill/>
          </a:ln>
        </p:spPr>
      </p:pic>
    </p:spTree>
  </p:cSld>
  <p:timing>
    <p:tnLst>
      <p:par>
        <p:cTn id="61" dur="indefinite" restart="never" nodeType="tmRoot">
          <p:childTnLst>
            <p:seq>
              <p:cTn id="62" nodeType="mainSeq"/>
              <p:prevCondLst>
                <p:cond delay="0" evt="onPrev">
                  <p:tgtEl>
                    <p:sldTgt/>
                  </p:tgtEl>
                </p:cond>
              </p:prevCondLst>
              <p:nextCondLst>
                <p:cond delay="0" evt="onNext">
                  <p:tgtEl>
                    <p:sldTgt/>
                  </p:tgtEl>
                </p:cond>
              </p:nextCondLst>
            </p:seq>
          </p:childTnLst>
        </p:cTn>
      </p:par>
    </p:tnLst>
  </p:timing>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Methoden zur Berechnung </a:t>
            </a:r>
            <a:endParaRPr b="0" lang="de-DE" sz="2400" spc="-1" strike="noStrike">
              <a:latin typeface="Arial"/>
            </a:endParaRPr>
          </a:p>
        </p:txBody>
      </p:sp>
      <p:sp>
        <p:nvSpPr>
          <p:cNvPr id="751" name="CustomShape 2"/>
          <p:cNvSpPr/>
          <p:nvPr/>
        </p:nvSpPr>
        <p:spPr>
          <a:xfrm>
            <a:off x="457200" y="1600200"/>
            <a:ext cx="494280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Berechnung der durchschnittlichen Flüssigkeitstemperatur</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Berechnung der mittleren Fluidtemperatur des Wärmeträgerfluids für das gegebene System (Abstand, Tiefe, Konfiguration, Lastprofil...)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Berechnung der erforderlichen Bohrtiefe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Berechnung der erforderlichen Bohrlochlänge, um die Flüssigkeitstemperatur innerhalb der vorgegebenen Grenzen zu halten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Untermenü "Gewünschte Temperaturgrenzen der Flüssigkeit" eingegeben</a:t>
            </a: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p:txBody>
      </p:sp>
      <p:pic>
        <p:nvPicPr>
          <p:cNvPr id="752" name="Grafik 2" descr=""/>
          <p:cNvPicPr/>
          <p:nvPr/>
        </p:nvPicPr>
        <p:blipFill>
          <a:blip r:embed="rId1"/>
          <a:stretch/>
        </p:blipFill>
        <p:spPr>
          <a:xfrm>
            <a:off x="5220000" y="1917000"/>
            <a:ext cx="3776400" cy="1295280"/>
          </a:xfrm>
          <a:prstGeom prst="rect">
            <a:avLst/>
          </a:prstGeom>
          <a:ln>
            <a:noFill/>
          </a:ln>
        </p:spPr>
      </p:pic>
      <p:pic>
        <p:nvPicPr>
          <p:cNvPr id="753" name="Grafik 6" descr=""/>
          <p:cNvPicPr/>
          <p:nvPr/>
        </p:nvPicPr>
        <p:blipFill>
          <a:blip r:embed="rId2"/>
          <a:stretch/>
        </p:blipFill>
        <p:spPr>
          <a:xfrm>
            <a:off x="6167880" y="3789000"/>
            <a:ext cx="2960280" cy="1471320"/>
          </a:xfrm>
          <a:prstGeom prst="rect">
            <a:avLst/>
          </a:prstGeom>
          <a:ln>
            <a:noFill/>
          </a:ln>
        </p:spPr>
      </p:pic>
    </p:spTree>
  </p:cSld>
  <p:timing>
    <p:tnLst>
      <p:par>
        <p:cTn id="63" dur="indefinite" restart="never" nodeType="tmRoot">
          <p:childTnLst>
            <p:seq>
              <p:cTn id="64" nodeType="mainSeq"/>
              <p:prevCondLst>
                <p:cond delay="0" evt="onPrev">
                  <p:tgtEl>
                    <p:sldTgt/>
                  </p:tgtEl>
                </p:cond>
              </p:prevCondLst>
              <p:nextCondLst>
                <p:cond delay="0" evt="onNext">
                  <p:tgtEl>
                    <p:sldTgt/>
                  </p:tgtEl>
                </p:cond>
              </p:nextCondLst>
            </p:seq>
          </p:childTnLst>
        </p:cTn>
      </p:par>
    </p:tnLst>
  </p:timing>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Methoden zur Berechnung</a:t>
            </a:r>
            <a:endParaRPr b="0" lang="de-DE" sz="2400" spc="-1" strike="noStrike">
              <a:latin typeface="Arial"/>
            </a:endParaRPr>
          </a:p>
        </p:txBody>
      </p:sp>
      <p:sp>
        <p:nvSpPr>
          <p:cNvPr id="755" name="CustomShape 2"/>
          <p:cNvSpPr/>
          <p:nvPr/>
        </p:nvSpPr>
        <p:spPr>
          <a:xfrm>
            <a:off x="271440" y="1628640"/>
            <a:ext cx="5379840" cy="129528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ea typeface="DejaVu Sans"/>
              </a:rPr>
              <a:t>Berechnung der erforderlichen Bohrtiefe - Optimierung</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ea typeface="DejaVu Sans"/>
              </a:rPr>
              <a:t>Berechnung der gesamten Bohrlochlänge in Abhängigkeit von der gegebenen Ausdehnung des </a:t>
            </a:r>
            <a:br/>
            <a:r>
              <a:rPr b="0" lang="de-DE" sz="1600" spc="-1" strike="noStrike">
                <a:solidFill>
                  <a:srgbClr val="000000"/>
                </a:solidFill>
                <a:latin typeface="Arial"/>
                <a:ea typeface="DejaVu Sans"/>
              </a:rPr>
              <a:t>Bohrfeld und die Grenztemperaturen.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ea typeface="DejaVu Sans"/>
              </a:rPr>
              <a:t>Angaben zur Menge, Tiefe und Konfiguration sind möglich. </a:t>
            </a:r>
            <a:endParaRPr b="0" lang="de-DE" sz="1600" spc="-1" strike="noStrike">
              <a:latin typeface="Arial"/>
            </a:endParaRPr>
          </a:p>
        </p:txBody>
      </p:sp>
      <p:pic>
        <p:nvPicPr>
          <p:cNvPr id="756" name="Grafik 2" descr=""/>
          <p:cNvPicPr/>
          <p:nvPr/>
        </p:nvPicPr>
        <p:blipFill>
          <a:blip r:embed="rId1"/>
          <a:stretch/>
        </p:blipFill>
        <p:spPr>
          <a:xfrm>
            <a:off x="5004000" y="2255760"/>
            <a:ext cx="3899520" cy="1337760"/>
          </a:xfrm>
          <a:prstGeom prst="rect">
            <a:avLst/>
          </a:prstGeom>
          <a:ln>
            <a:noFill/>
          </a:ln>
        </p:spPr>
      </p:pic>
      <p:pic>
        <p:nvPicPr>
          <p:cNvPr id="757" name="Grafik 6" descr=""/>
          <p:cNvPicPr/>
          <p:nvPr/>
        </p:nvPicPr>
        <p:blipFill>
          <a:blip r:embed="rId2"/>
          <a:stretch/>
        </p:blipFill>
        <p:spPr>
          <a:xfrm>
            <a:off x="5724000" y="3789000"/>
            <a:ext cx="2751480" cy="1367280"/>
          </a:xfrm>
          <a:prstGeom prst="rect">
            <a:avLst/>
          </a:prstGeom>
          <a:ln>
            <a:noFill/>
          </a:ln>
        </p:spPr>
      </p:pic>
    </p:spTree>
  </p:cSld>
  <p:timing>
    <p:tnLst>
      <p:par>
        <p:cTn id="65" dur="indefinite" restart="never" nodeType="tmRoot">
          <p:childTnLst>
            <p:seq>
              <p:cTn id="66" nodeType="mainSeq"/>
              <p:prevCondLst>
                <p:cond delay="0" evt="onPrev">
                  <p:tgtEl>
                    <p:sldTgt/>
                  </p:tgtEl>
                </p:cond>
              </p:prevCondLst>
              <p:nextCondLst>
                <p:cond delay="0" evt="onNext">
                  <p:tgtEl>
                    <p:sldTgt/>
                  </p:tgtEl>
                </p:cond>
              </p:nextCondLst>
            </p:seq>
          </p:childTnLst>
        </p:cTn>
      </p:par>
    </p:tnLst>
  </p:timing>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Optimierung des Sondenfeldes </a:t>
            </a:r>
            <a:endParaRPr b="0" lang="de-DE" sz="2400" spc="-1" strike="noStrike">
              <a:latin typeface="Arial"/>
            </a:endParaRPr>
          </a:p>
        </p:txBody>
      </p:sp>
      <p:sp>
        <p:nvSpPr>
          <p:cNvPr id="759"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Automatisch</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Die Grenztemperaturen der Abkühlung werden im letzten Jahr der Simulation beobachtet (kritische Temperaturen treten im ersten oder zweiten Jahr der Simulation auf)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Meist wenige Freiheitsgrade bei der Planung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Geologische und rechtliche Grenzen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Manuell</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Für niedrige Freiheitsgrade </a:t>
            </a:r>
            <a:br/>
            <a:r>
              <a:rPr b="0" lang="de-DE" sz="1600" spc="-1" strike="noStrike">
                <a:solidFill>
                  <a:srgbClr val="000000"/>
                </a:solidFill>
                <a:latin typeface="Arial"/>
              </a:rPr>
              <a:t>in der Regel wirksamer</a:t>
            </a:r>
            <a:endParaRPr b="0" lang="de-DE" sz="1600" spc="-1" strike="noStrike">
              <a:latin typeface="Arial"/>
            </a:endParaRPr>
          </a:p>
        </p:txBody>
      </p:sp>
      <p:pic>
        <p:nvPicPr>
          <p:cNvPr id="760" name="Grafik 4" descr=""/>
          <p:cNvPicPr/>
          <p:nvPr/>
        </p:nvPicPr>
        <p:blipFill>
          <a:blip r:embed="rId1"/>
          <a:stretch/>
        </p:blipFill>
        <p:spPr>
          <a:xfrm>
            <a:off x="3708000" y="3645000"/>
            <a:ext cx="4798440" cy="2573640"/>
          </a:xfrm>
          <a:prstGeom prst="rect">
            <a:avLst/>
          </a:prstGeom>
          <a:ln>
            <a:noFill/>
          </a:ln>
        </p:spPr>
      </p:pic>
    </p:spTree>
  </p:cSld>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Ergebnis-Präsentation</a:t>
            </a:r>
            <a:endParaRPr b="0" lang="de-DE" sz="2400" spc="-1" strike="noStrike">
              <a:latin typeface="Arial"/>
            </a:endParaRPr>
          </a:p>
        </p:txBody>
      </p:sp>
      <p:sp>
        <p:nvSpPr>
          <p:cNvPr id="762" name="CustomShape 2"/>
          <p:cNvSpPr/>
          <p:nvPr/>
        </p:nvSpPr>
        <p:spPr>
          <a:xfrm>
            <a:off x="474120" y="1412640"/>
            <a:ext cx="4961520" cy="5256000"/>
          </a:xfrm>
          <a:prstGeom prst="rect">
            <a:avLst/>
          </a:prstGeom>
          <a:noFill/>
          <a:ln>
            <a:noFill/>
          </a:ln>
        </p:spPr>
        <p:style>
          <a:lnRef idx="0"/>
          <a:fillRef idx="0"/>
          <a:effectRef idx="0"/>
          <a:fontRef idx="minor"/>
        </p:style>
        <p:txBody>
          <a:bodyPr lIns="90000" rIns="90000" tIns="45000" bIns="45000">
            <a:normAutofit/>
          </a:bodyPr>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Daten-Tabelle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Eingabedaten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Berechnete Daten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Thermischer Bohrlochwiderstand</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Reynolds-Nummer</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Leistung der Wärmeabfuhr</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Durchschnittliche Soletemperaturen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Grundlast </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Spitzenlast</a:t>
            </a:r>
            <a:endParaRPr b="0" lang="de-DE" sz="1600" spc="-1" strike="noStrike">
              <a:latin typeface="Arial"/>
            </a:endParaRPr>
          </a:p>
          <a:p>
            <a:pPr>
              <a:lnSpc>
                <a:spcPct val="150000"/>
              </a:lnSpc>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Hervorragende Nutzung als Dokumentation für den Kunden. </a:t>
            </a:r>
            <a:endParaRPr b="0" lang="de-DE" sz="1600" spc="-1" strike="noStrike">
              <a:latin typeface="Arial"/>
            </a:endParaRPr>
          </a:p>
          <a:p>
            <a:pPr>
              <a:lnSpc>
                <a:spcPct val="100000"/>
              </a:lnSpc>
              <a:spcBef>
                <a:spcPts val="400"/>
              </a:spcBef>
            </a:pPr>
            <a:endParaRPr b="0" lang="de-DE" sz="1600" spc="-1" strike="noStrike">
              <a:latin typeface="Arial"/>
            </a:endParaRPr>
          </a:p>
          <a:p>
            <a:pPr>
              <a:lnSpc>
                <a:spcPct val="100000"/>
              </a:lnSpc>
              <a:spcBef>
                <a:spcPts val="400"/>
              </a:spcBef>
            </a:pPr>
            <a:endParaRPr b="0" lang="de-DE" sz="1600" spc="-1" strike="noStrike">
              <a:latin typeface="Arial"/>
            </a:endParaRPr>
          </a:p>
          <a:p>
            <a:pPr marL="343080" indent="-342360">
              <a:lnSpc>
                <a:spcPct val="100000"/>
              </a:lnSpc>
              <a:spcBef>
                <a:spcPts val="400"/>
              </a:spcBef>
            </a:pPr>
            <a:endParaRPr b="0" lang="de-DE" sz="1600" spc="-1" strike="noStrike">
              <a:latin typeface="Arial"/>
            </a:endParaRPr>
          </a:p>
        </p:txBody>
      </p:sp>
      <p:pic>
        <p:nvPicPr>
          <p:cNvPr id="763" name="Grafik 4" descr=""/>
          <p:cNvPicPr/>
          <p:nvPr/>
        </p:nvPicPr>
        <p:blipFill>
          <a:blip r:embed="rId1"/>
          <a:stretch/>
        </p:blipFill>
        <p:spPr>
          <a:xfrm>
            <a:off x="6804360" y="2709000"/>
            <a:ext cx="2167200" cy="3579120"/>
          </a:xfrm>
          <a:prstGeom prst="rect">
            <a:avLst/>
          </a:prstGeom>
          <a:ln>
            <a:noFill/>
          </a:ln>
        </p:spPr>
      </p:pic>
      <p:pic>
        <p:nvPicPr>
          <p:cNvPr id="764" name="Grafik 5" descr=""/>
          <p:cNvPicPr/>
          <p:nvPr/>
        </p:nvPicPr>
        <p:blipFill>
          <a:blip r:embed="rId2"/>
          <a:stretch/>
        </p:blipFill>
        <p:spPr>
          <a:xfrm>
            <a:off x="4572000" y="1556640"/>
            <a:ext cx="2125440" cy="3863160"/>
          </a:xfrm>
          <a:prstGeom prst="rect">
            <a:avLst/>
          </a:prstGeom>
          <a:ln>
            <a:noFill/>
          </a:ln>
        </p:spPr>
      </p:pic>
    </p:spTree>
  </p:cSld>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Ergebnis-Präsentation</a:t>
            </a:r>
            <a:endParaRPr b="0" lang="de-DE" sz="2400" spc="-1" strike="noStrike">
              <a:latin typeface="Arial"/>
            </a:endParaRPr>
          </a:p>
        </p:txBody>
      </p:sp>
      <p:sp>
        <p:nvSpPr>
          <p:cNvPr id="766" name="CustomShape 2"/>
          <p:cNvSpPr/>
          <p:nvPr/>
        </p:nvSpPr>
        <p:spPr>
          <a:xfrm>
            <a:off x="408600" y="135576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Grafische Darstellung der Flüssigkeitstemperaturen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Temperaturen des letzten Simulationsjahres (normalerweise 50 Jahre)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Jedes beliebige Jahr durch Anpassung der Simulationszeit anzeigbar</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Grafiken der minimalen und maximalen Temperaturen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Temperaturprofil über den gesamten Simulationszeitraum</a:t>
            </a:r>
            <a:endParaRPr b="0" lang="de-DE" sz="1600" spc="-1" strike="noStrike">
              <a:latin typeface="Arial"/>
            </a:endParaRPr>
          </a:p>
        </p:txBody>
      </p:sp>
      <p:sp>
        <p:nvSpPr>
          <p:cNvPr id="767" name="CustomShape 3"/>
          <p:cNvSpPr/>
          <p:nvPr/>
        </p:nvSpPr>
        <p:spPr>
          <a:xfrm>
            <a:off x="489240" y="3633840"/>
            <a:ext cx="2075040" cy="27252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200" spc="-1" strike="noStrike">
                <a:solidFill>
                  <a:srgbClr val="000000"/>
                </a:solidFill>
                <a:latin typeface="Arial"/>
                <a:ea typeface="DejaVu Sans"/>
              </a:rPr>
              <a:t>Letztes Jahr der Simulation </a:t>
            </a:r>
            <a:endParaRPr b="0" lang="de-DE" sz="1200" spc="-1" strike="noStrike">
              <a:latin typeface="Arial"/>
            </a:endParaRPr>
          </a:p>
        </p:txBody>
      </p:sp>
      <p:sp>
        <p:nvSpPr>
          <p:cNvPr id="768" name="CustomShape 4"/>
          <p:cNvSpPr/>
          <p:nvPr/>
        </p:nvSpPr>
        <p:spPr>
          <a:xfrm>
            <a:off x="4652640" y="3618720"/>
            <a:ext cx="1973160" cy="27252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200" spc="-1" strike="noStrike">
                <a:solidFill>
                  <a:srgbClr val="000000"/>
                </a:solidFill>
                <a:latin typeface="Arial"/>
                <a:ea typeface="DejaVu Sans"/>
              </a:rPr>
              <a:t>Ganze Simulationsperiode</a:t>
            </a:r>
            <a:endParaRPr b="0" lang="de-DE" sz="1200" spc="-1" strike="noStrike">
              <a:latin typeface="Arial"/>
            </a:endParaRPr>
          </a:p>
        </p:txBody>
      </p:sp>
      <p:pic>
        <p:nvPicPr>
          <p:cNvPr id="769" name="Grafik 7" descr=""/>
          <p:cNvPicPr/>
          <p:nvPr/>
        </p:nvPicPr>
        <p:blipFill>
          <a:blip r:embed="rId1"/>
          <a:stretch/>
        </p:blipFill>
        <p:spPr>
          <a:xfrm>
            <a:off x="4746600" y="3904560"/>
            <a:ext cx="3869280" cy="2351520"/>
          </a:xfrm>
          <a:prstGeom prst="rect">
            <a:avLst/>
          </a:prstGeom>
          <a:ln>
            <a:noFill/>
          </a:ln>
        </p:spPr>
      </p:pic>
      <p:pic>
        <p:nvPicPr>
          <p:cNvPr id="770" name="Grafik 8" descr=""/>
          <p:cNvPicPr/>
          <p:nvPr/>
        </p:nvPicPr>
        <p:blipFill>
          <a:blip r:embed="rId2"/>
          <a:stretch/>
        </p:blipFill>
        <p:spPr>
          <a:xfrm>
            <a:off x="642600" y="3895560"/>
            <a:ext cx="3869640" cy="2347200"/>
          </a:xfrm>
          <a:prstGeom prst="rect">
            <a:avLst/>
          </a:prstGeom>
          <a:ln>
            <a:noFill/>
          </a:ln>
        </p:spPr>
      </p:pic>
    </p:spTree>
  </p:cSld>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Verfahren zur Dimensionierung</a:t>
            </a:r>
            <a:endParaRPr b="0" lang="de-DE" sz="2400" spc="-1" strike="noStrike">
              <a:latin typeface="Arial"/>
            </a:endParaRPr>
          </a:p>
        </p:txBody>
      </p:sp>
      <p:sp>
        <p:nvSpPr>
          <p:cNvPr id="772" name="CustomShape 2"/>
          <p:cNvSpPr/>
          <p:nvPr/>
        </p:nvSpPr>
        <p:spPr>
          <a:xfrm>
            <a:off x="366480" y="1412640"/>
            <a:ext cx="554400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Eingabe der verfügbaren Randbedingungen.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Merkmale des Untergrunds</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Angaben zur Literatur</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Datenbanken</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TRT / EGRT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Daten zum Gebäude</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Grundlast/Spitzenlast</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SPF</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Grenztemperaturen</a:t>
            </a:r>
            <a:endParaRPr b="0" lang="de-DE" sz="1600" spc="-1" strike="noStrike">
              <a:latin typeface="Arial"/>
            </a:endParaRPr>
          </a:p>
          <a:p>
            <a:pPr lvl="1" marL="800280" indent="-285120">
              <a:lnSpc>
                <a:spcPct val="150000"/>
              </a:lnSpc>
              <a:spcBef>
                <a:spcPts val="320"/>
              </a:spcBef>
              <a:buClr>
                <a:srgbClr val="000000"/>
              </a:buClr>
              <a:buFont typeface="Arial"/>
              <a:buChar char="–"/>
            </a:pPr>
            <a:r>
              <a:rPr b="0" lang="de-DE" sz="1600" spc="-1" strike="noStrike">
                <a:solidFill>
                  <a:srgbClr val="000000"/>
                </a:solidFill>
                <a:latin typeface="Arial"/>
              </a:rPr>
              <a:t>Heizung, aktive/passive Kühlung</a:t>
            </a:r>
            <a:endParaRPr b="0" lang="de-DE" sz="1600" spc="-1" strike="noStrike">
              <a:latin typeface="Arial"/>
            </a:endParaRPr>
          </a:p>
        </p:txBody>
      </p:sp>
      <p:sp>
        <p:nvSpPr>
          <p:cNvPr id="773" name="CustomShape 3"/>
          <p:cNvSpPr/>
          <p:nvPr/>
        </p:nvSpPr>
        <p:spPr>
          <a:xfrm rot="5400000">
            <a:off x="3830040" y="1794960"/>
            <a:ext cx="1483920" cy="8640360"/>
          </a:xfrm>
          <a:prstGeom prst="chevron">
            <a:avLst>
              <a:gd name="adj" fmla="val 61976"/>
            </a:avLst>
          </a:prstGeom>
          <a:ln>
            <a:solidFill>
              <a:srgbClr val="f59240"/>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sp>
      <p:sp>
        <p:nvSpPr>
          <p:cNvPr id="774" name="CustomShape 4"/>
          <p:cNvSpPr/>
          <p:nvPr/>
        </p:nvSpPr>
        <p:spPr>
          <a:xfrm>
            <a:off x="4838040" y="1394280"/>
            <a:ext cx="3736080" cy="1337760"/>
          </a:xfrm>
          <a:prstGeom prst="rect">
            <a:avLst/>
          </a:prstGeom>
          <a:noFill/>
          <a:ln>
            <a:noFill/>
          </a:ln>
        </p:spPr>
        <p:style>
          <a:lnRef idx="0"/>
          <a:fillRef idx="0"/>
          <a:effectRef idx="0"/>
          <a:fontRef idx="minor"/>
        </p:style>
        <p:txBody>
          <a:bodyPr wrap="none" lIns="90000" rIns="90000" tIns="45000" bIns="45000"/>
          <a:p>
            <a:pPr>
              <a:lnSpc>
                <a:spcPct val="150000"/>
              </a:lnSpc>
            </a:pPr>
            <a:r>
              <a:rPr b="0" lang="de-DE" sz="1600" spc="-1" strike="noStrike">
                <a:solidFill>
                  <a:srgbClr val="000000"/>
                </a:solidFill>
                <a:latin typeface="Arial"/>
                <a:ea typeface="DejaVu Sans"/>
              </a:rPr>
              <a:t>Schätzung der Sondenfeldkonfiguration</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Art der Sonde, Sondenparameter</a:t>
            </a:r>
            <a:endParaRPr b="0" lang="de-DE" sz="1600" spc="-1" strike="noStrike">
              <a:latin typeface="Arial"/>
            </a:endParaRPr>
          </a:p>
          <a:p>
            <a:pPr marL="285840" indent="-285120">
              <a:lnSpc>
                <a:spcPct val="150000"/>
              </a:lnSpc>
              <a:buClr>
                <a:srgbClr val="000000"/>
              </a:buClr>
              <a:buFont typeface="Arial"/>
              <a:buChar char="•"/>
            </a:pPr>
            <a:r>
              <a:rPr b="0" lang="de-DE" sz="1600" spc="-1" strike="noStrike">
                <a:solidFill>
                  <a:srgbClr val="000000"/>
                </a:solidFill>
                <a:latin typeface="Arial"/>
                <a:ea typeface="DejaVu Sans"/>
              </a:rPr>
              <a:t>Tiefe, Abstand, Konfiguration</a:t>
            </a:r>
            <a:endParaRPr b="0" lang="de-DE" sz="1600" spc="-1" strike="noStrike">
              <a:latin typeface="Arial"/>
            </a:endParaRPr>
          </a:p>
          <a:p>
            <a:pPr>
              <a:lnSpc>
                <a:spcPct val="100000"/>
              </a:lnSpc>
            </a:pPr>
            <a:endParaRPr b="0" lang="de-DE" sz="1600" spc="-1" strike="noStrike">
              <a:latin typeface="Arial"/>
            </a:endParaRPr>
          </a:p>
        </p:txBody>
      </p:sp>
    </p:spTree>
  </p:cSld>
</p:sld>
</file>

<file path=ppt/slides/slide1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Verfahren zur Dimensionierung</a:t>
            </a:r>
            <a:endParaRPr b="0" lang="de-DE" sz="2400" spc="-1" strike="noStrike">
              <a:latin typeface="Arial"/>
            </a:endParaRPr>
          </a:p>
        </p:txBody>
      </p:sp>
      <p:sp>
        <p:nvSpPr>
          <p:cNvPr id="776" name="CustomShape 2"/>
          <p:cNvSpPr/>
          <p:nvPr/>
        </p:nvSpPr>
        <p:spPr>
          <a:xfrm>
            <a:off x="3040560" y="1917000"/>
            <a:ext cx="2558160" cy="1337760"/>
          </a:xfrm>
          <a:prstGeom prst="rect">
            <a:avLst/>
          </a:prstGeom>
          <a:noFill/>
          <a:ln>
            <a:noFill/>
          </a:ln>
        </p:spPr>
        <p:style>
          <a:lnRef idx="0"/>
          <a:fillRef idx="0"/>
          <a:effectRef idx="0"/>
          <a:fontRef idx="minor"/>
        </p:style>
        <p:txBody>
          <a:bodyPr wrap="none" lIns="90000" rIns="90000" tIns="45000" bIns="45000"/>
          <a:p>
            <a:pPr>
              <a:lnSpc>
                <a:spcPct val="150000"/>
              </a:lnSpc>
            </a:pPr>
            <a:r>
              <a:rPr b="0" lang="de-DE" sz="1600" spc="-1" strike="noStrike">
                <a:solidFill>
                  <a:srgbClr val="000000"/>
                </a:solidFill>
                <a:latin typeface="Arial"/>
                <a:ea typeface="DejaVu Sans"/>
              </a:rPr>
              <a:t>Vergleich der verfügbaren </a:t>
            </a:r>
            <a:endParaRPr b="0" lang="de-DE" sz="1600" spc="-1" strike="noStrike">
              <a:latin typeface="Arial"/>
            </a:endParaRPr>
          </a:p>
          <a:p>
            <a:pPr>
              <a:lnSpc>
                <a:spcPct val="150000"/>
              </a:lnSpc>
            </a:pPr>
            <a:r>
              <a:rPr b="0" lang="de-DE" sz="1600" spc="-1" strike="noStrike">
                <a:solidFill>
                  <a:srgbClr val="000000"/>
                </a:solidFill>
                <a:latin typeface="Arial"/>
                <a:ea typeface="DejaVu Sans"/>
              </a:rPr>
              <a:t>Soletemperaturen mit </a:t>
            </a:r>
            <a:endParaRPr b="0" lang="de-DE" sz="1600" spc="-1" strike="noStrike">
              <a:latin typeface="Arial"/>
            </a:endParaRPr>
          </a:p>
          <a:p>
            <a:pPr>
              <a:lnSpc>
                <a:spcPct val="150000"/>
              </a:lnSpc>
            </a:pPr>
            <a:r>
              <a:rPr b="0" lang="de-DE" sz="1600" spc="-1" strike="noStrike">
                <a:solidFill>
                  <a:srgbClr val="000000"/>
                </a:solidFill>
                <a:latin typeface="Arial"/>
                <a:ea typeface="DejaVu Sans"/>
              </a:rPr>
              <a:t>Grenztemperaturen</a:t>
            </a:r>
            <a:endParaRPr b="0" lang="de-DE" sz="1600" spc="-1" strike="noStrike">
              <a:latin typeface="Arial"/>
            </a:endParaRPr>
          </a:p>
          <a:p>
            <a:pPr>
              <a:lnSpc>
                <a:spcPct val="100000"/>
              </a:lnSpc>
            </a:pPr>
            <a:endParaRPr b="0" lang="de-DE" sz="1600" spc="-1" strike="noStrike">
              <a:latin typeface="Arial"/>
            </a:endParaRPr>
          </a:p>
        </p:txBody>
      </p:sp>
      <p:sp>
        <p:nvSpPr>
          <p:cNvPr id="777" name="CustomShape 3"/>
          <p:cNvSpPr/>
          <p:nvPr/>
        </p:nvSpPr>
        <p:spPr>
          <a:xfrm>
            <a:off x="3996000" y="3142080"/>
            <a:ext cx="647280" cy="503280"/>
          </a:xfrm>
          <a:prstGeom prst="downArrow">
            <a:avLst>
              <a:gd name="adj1" fmla="val 50000"/>
              <a:gd name="adj2" fmla="val 50000"/>
            </a:avLst>
          </a:prstGeom>
          <a:ln>
            <a:round/>
          </a:ln>
        </p:spPr>
        <p:style>
          <a:lnRef idx="2">
            <a:schemeClr val="accent6">
              <a:shade val="50000"/>
            </a:schemeClr>
          </a:lnRef>
          <a:fillRef idx="1">
            <a:schemeClr val="accent6"/>
          </a:fillRef>
          <a:effectRef idx="0">
            <a:schemeClr val="accent6"/>
          </a:effectRef>
          <a:fontRef idx="minor"/>
        </p:style>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216468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Richtlinien und Regeln</a:t>
            </a:r>
            <a:endParaRPr b="0" lang="de-DE" sz="2400" spc="-1" strike="noStrike">
              <a:latin typeface="Arial"/>
            </a:endParaRPr>
          </a:p>
        </p:txBody>
      </p:sp>
      <p:sp>
        <p:nvSpPr>
          <p:cNvPr id="130" name="CustomShape 2"/>
          <p:cNvSpPr/>
          <p:nvPr/>
        </p:nvSpPr>
        <p:spPr>
          <a:xfrm>
            <a:off x="457200" y="1600200"/>
            <a:ext cx="8228880" cy="27860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Diese Normen und Regeln sind teilweise spezifisch für Staaten. Es gibt also kein allgemein gültiges Regelwerk für Deutschland oder die gesamte Europäische Union.   Je nach Standort des Systems ist es wichtig, die spezifischen Anforderungen für diesen Bereich zu berücksichtigen. </a:t>
            </a:r>
            <a:endParaRPr b="0" lang="de-DE" sz="1600" spc="-1" strike="noStrike">
              <a:latin typeface="Arial"/>
            </a:endParaRPr>
          </a:p>
        </p:txBody>
      </p:sp>
      <p:pic>
        <p:nvPicPr>
          <p:cNvPr id="131" name="Picture 2" descr=""/>
          <p:cNvPicPr/>
          <p:nvPr/>
        </p:nvPicPr>
        <p:blipFill>
          <a:blip r:embed="rId1"/>
          <a:stretch/>
        </p:blipFill>
        <p:spPr>
          <a:xfrm>
            <a:off x="3842280" y="4294080"/>
            <a:ext cx="1354680" cy="1928880"/>
          </a:xfrm>
          <a:prstGeom prst="rect">
            <a:avLst/>
          </a:prstGeom>
          <a:ln>
            <a:noFill/>
          </a:ln>
        </p:spPr>
      </p:pic>
      <p:pic>
        <p:nvPicPr>
          <p:cNvPr id="132" name="Picture 2" descr=""/>
          <p:cNvPicPr/>
          <p:nvPr/>
        </p:nvPicPr>
        <p:blipFill>
          <a:blip r:embed="rId2"/>
          <a:stretch/>
        </p:blipFill>
        <p:spPr>
          <a:xfrm>
            <a:off x="2164680" y="4293000"/>
            <a:ext cx="1446840" cy="1921680"/>
          </a:xfrm>
          <a:prstGeom prst="rect">
            <a:avLst/>
          </a:prstGeom>
          <a:ln>
            <a:noFill/>
          </a:ln>
        </p:spPr>
      </p:pic>
      <p:pic>
        <p:nvPicPr>
          <p:cNvPr id="133" name="Picture 3" descr=""/>
          <p:cNvPicPr/>
          <p:nvPr/>
        </p:nvPicPr>
        <p:blipFill>
          <a:blip r:embed="rId3"/>
          <a:stretch/>
        </p:blipFill>
        <p:spPr>
          <a:xfrm>
            <a:off x="5436000" y="4293000"/>
            <a:ext cx="1261080" cy="1921680"/>
          </a:xfrm>
          <a:prstGeom prst="rect">
            <a:avLst/>
          </a:prstGeom>
          <a:ln>
            <a:noFill/>
          </a:ln>
        </p:spPr>
      </p:pic>
      <p:pic>
        <p:nvPicPr>
          <p:cNvPr id="134" name="Picture 5" descr=""/>
          <p:cNvPicPr/>
          <p:nvPr/>
        </p:nvPicPr>
        <p:blipFill>
          <a:blip r:embed="rId4"/>
          <a:stretch/>
        </p:blipFill>
        <p:spPr>
          <a:xfrm>
            <a:off x="6919200" y="4293000"/>
            <a:ext cx="1621800" cy="1921680"/>
          </a:xfrm>
          <a:prstGeom prst="rect">
            <a:avLst/>
          </a:prstGeom>
          <a:ln>
            <a:noFill/>
          </a:ln>
        </p:spPr>
      </p:pic>
      <p:pic>
        <p:nvPicPr>
          <p:cNvPr id="135" name="Picture 2" descr=""/>
          <p:cNvPicPr/>
          <p:nvPr/>
        </p:nvPicPr>
        <p:blipFill>
          <a:blip r:embed="rId5"/>
          <a:stretch/>
        </p:blipFill>
        <p:spPr>
          <a:xfrm>
            <a:off x="611640" y="4293000"/>
            <a:ext cx="1322640" cy="1921680"/>
          </a:xfrm>
          <a:prstGeom prst="rect">
            <a:avLst/>
          </a:prstGeom>
          <a:ln>
            <a:noFill/>
          </a:ln>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Grenztemperaturen</a:t>
            </a:r>
            <a:endParaRPr b="0" lang="de-DE" sz="2400" spc="-1" strike="noStrike">
              <a:latin typeface="Arial"/>
            </a:endParaRPr>
          </a:p>
        </p:txBody>
      </p:sp>
      <p:sp>
        <p:nvSpPr>
          <p:cNvPr id="779"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Beispiele für die Grenztemperaturen und die Simulationsergebnisse</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Heizmodus</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Betrieb mit Wasser/Glykol-Gemisch</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Ausbreitung 3 K</a:t>
            </a:r>
            <a:endParaRPr b="0" lang="de-DE" sz="1600" spc="-1" strike="noStrike">
              <a:latin typeface="Arial"/>
            </a:endParaRPr>
          </a:p>
          <a:p>
            <a:pPr>
              <a:lnSpc>
                <a:spcPct val="100000"/>
              </a:lnSpc>
              <a:spcBef>
                <a:spcPts val="241"/>
              </a:spcBef>
            </a:pPr>
            <a:endParaRPr b="0" lang="de-DE" sz="1600" spc="-1" strike="noStrike">
              <a:latin typeface="Arial"/>
            </a:endParaRPr>
          </a:p>
          <a:p>
            <a:pPr>
              <a:lnSpc>
                <a:spcPct val="100000"/>
              </a:lnSpc>
              <a:spcBef>
                <a:spcPts val="241"/>
              </a:spcBef>
            </a:pPr>
            <a:endParaRPr b="0" lang="de-DE" sz="1600" spc="-1" strike="noStrike">
              <a:latin typeface="Arial"/>
            </a:endParaRPr>
          </a:p>
          <a:p>
            <a:pPr>
              <a:lnSpc>
                <a:spcPct val="100000"/>
              </a:lnSpc>
              <a:spcBef>
                <a:spcPts val="241"/>
              </a:spcBef>
            </a:pPr>
            <a:endParaRPr b="0" lang="de-DE" sz="1600" spc="-1" strike="noStrike">
              <a:latin typeface="Arial"/>
            </a:endParaRPr>
          </a:p>
          <a:p>
            <a:pPr>
              <a:lnSpc>
                <a:spcPct val="100000"/>
              </a:lnSpc>
              <a:spcBef>
                <a:spcPts val="281"/>
              </a:spcBef>
            </a:pPr>
            <a:endParaRPr b="0" lang="de-DE" sz="1600" spc="-1" strike="noStrike">
              <a:latin typeface="Arial"/>
            </a:endParaRPr>
          </a:p>
          <a:p>
            <a:pPr>
              <a:lnSpc>
                <a:spcPct val="100000"/>
              </a:lnSpc>
              <a:spcBef>
                <a:spcPts val="281"/>
              </a:spcBef>
            </a:pPr>
            <a:endParaRPr b="0" lang="de-DE" sz="1600" spc="-1" strike="noStrike">
              <a:latin typeface="Arial"/>
            </a:endParaRPr>
          </a:p>
          <a:p>
            <a:pPr>
              <a:lnSpc>
                <a:spcPct val="100000"/>
              </a:lnSpc>
              <a:spcBef>
                <a:spcPts val="281"/>
              </a:spcBef>
            </a:pPr>
            <a:endParaRPr b="0" lang="de-DE" sz="1600" spc="-1" strike="noStrike">
              <a:latin typeface="Arial"/>
            </a:endParaRPr>
          </a:p>
          <a:p>
            <a:pPr>
              <a:lnSpc>
                <a:spcPct val="100000"/>
              </a:lnSpc>
              <a:spcBef>
                <a:spcPts val="281"/>
              </a:spcBef>
            </a:pPr>
            <a:endParaRPr b="0" lang="de-DE" sz="1600" spc="-1" strike="noStrike">
              <a:latin typeface="Arial"/>
            </a:endParaRPr>
          </a:p>
          <a:p>
            <a:pPr>
              <a:lnSpc>
                <a:spcPct val="100000"/>
              </a:lnSpc>
              <a:spcBef>
                <a:spcPts val="281"/>
              </a:spcBef>
            </a:pPr>
            <a:endParaRPr b="0" lang="de-DE" sz="1600" spc="-1" strike="noStrike">
              <a:latin typeface="Arial"/>
            </a:endParaRPr>
          </a:p>
          <a:p>
            <a:pPr>
              <a:lnSpc>
                <a:spcPct val="100000"/>
              </a:lnSpc>
              <a:spcBef>
                <a:spcPts val="210"/>
              </a:spcBef>
            </a:pPr>
            <a:endParaRPr b="0" lang="de-DE" sz="1600" spc="-1" strike="noStrike">
              <a:latin typeface="Arial"/>
            </a:endParaRPr>
          </a:p>
        </p:txBody>
      </p:sp>
      <p:sp>
        <p:nvSpPr>
          <p:cNvPr id="780" name="CustomShape 3"/>
          <p:cNvSpPr/>
          <p:nvPr/>
        </p:nvSpPr>
        <p:spPr>
          <a:xfrm>
            <a:off x="4950000" y="1600200"/>
            <a:ext cx="3876840" cy="460764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320"/>
              </a:spcBef>
            </a:pPr>
            <a:endParaRPr b="0" lang="de-DE" sz="1800" spc="-1" strike="noStrike">
              <a:latin typeface="Arial"/>
            </a:endParaRPr>
          </a:p>
          <a:p>
            <a:pPr>
              <a:lnSpc>
                <a:spcPct val="100000"/>
              </a:lnSpc>
              <a:spcBef>
                <a:spcPts val="320"/>
              </a:spcBef>
            </a:pPr>
            <a:endParaRPr b="0" lang="de-DE" sz="1800" spc="-1" strike="noStrike">
              <a:latin typeface="Arial"/>
            </a:endParaRPr>
          </a:p>
          <a:p>
            <a:pPr>
              <a:lnSpc>
                <a:spcPct val="150000"/>
              </a:lnSpc>
              <a:spcBef>
                <a:spcPts val="320"/>
              </a:spcBef>
            </a:pPr>
            <a:r>
              <a:rPr b="0" lang="de-DE" sz="1600" spc="-1" strike="noStrike">
                <a:solidFill>
                  <a:srgbClr val="000000"/>
                </a:solidFill>
                <a:latin typeface="Arial"/>
                <a:ea typeface="DejaVu Sans"/>
              </a:rPr>
              <a:t>Kühlbetrieb</a:t>
            </a:r>
            <a:endParaRPr b="0" lang="de-DE" sz="1600" spc="-1" strike="noStrike">
              <a:latin typeface="Arial"/>
            </a:endParaRPr>
          </a:p>
          <a:p>
            <a:pPr>
              <a:lnSpc>
                <a:spcPct val="150000"/>
              </a:lnSpc>
              <a:spcBef>
                <a:spcPts val="320"/>
              </a:spcBef>
            </a:pPr>
            <a:r>
              <a:rPr b="0" lang="de-DE" sz="1600" spc="-1" strike="noStrike">
                <a:solidFill>
                  <a:srgbClr val="000000"/>
                </a:solidFill>
                <a:latin typeface="Arial"/>
                <a:ea typeface="DejaVu Sans"/>
              </a:rPr>
              <a:t>Aktive Kühlung</a:t>
            </a:r>
            <a:endParaRPr b="0" lang="de-DE" sz="1600" spc="-1" strike="noStrike">
              <a:latin typeface="Arial"/>
            </a:endParaRPr>
          </a:p>
          <a:p>
            <a:pPr>
              <a:lnSpc>
                <a:spcPct val="150000"/>
              </a:lnSpc>
              <a:spcBef>
                <a:spcPts val="320"/>
              </a:spcBef>
            </a:pPr>
            <a:r>
              <a:rPr b="0" lang="de-DE" sz="1600" spc="-1" strike="noStrike">
                <a:solidFill>
                  <a:srgbClr val="000000"/>
                </a:solidFill>
                <a:latin typeface="Arial"/>
                <a:ea typeface="DejaVu Sans"/>
              </a:rPr>
              <a:t>Ausbreitung 3 K</a:t>
            </a: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a:p>
            <a:pPr>
              <a:lnSpc>
                <a:spcPct val="100000"/>
              </a:lnSpc>
              <a:spcBef>
                <a:spcPts val="320"/>
              </a:spcBef>
            </a:pPr>
            <a:endParaRPr b="0" lang="de-DE" sz="1600" spc="-1" strike="noStrike">
              <a:latin typeface="Arial"/>
            </a:endParaRPr>
          </a:p>
        </p:txBody>
      </p:sp>
      <p:graphicFrame>
        <p:nvGraphicFramePr>
          <p:cNvPr id="781" name="Table 4"/>
          <p:cNvGraphicFramePr/>
          <p:nvPr/>
        </p:nvGraphicFramePr>
        <p:xfrm>
          <a:off x="316440" y="3645000"/>
          <a:ext cx="3912120" cy="1817280"/>
        </p:xfrm>
        <a:graphic>
          <a:graphicData uri="http://schemas.openxmlformats.org/drawingml/2006/table">
            <a:tbl>
              <a:tblPr/>
              <a:tblGrid>
                <a:gridCol w="1956240"/>
                <a:gridCol w="1956240"/>
              </a:tblGrid>
              <a:tr h="774360">
                <a:tc>
                  <a:txBody>
                    <a:bodyPr/>
                    <a:p>
                      <a:pPr algn="ctr">
                        <a:lnSpc>
                          <a:spcPct val="150000"/>
                        </a:lnSpc>
                      </a:pPr>
                      <a:r>
                        <a:rPr b="1" lang="de-DE" sz="1200" spc="-1" strike="noStrike">
                          <a:solidFill>
                            <a:srgbClr val="000000"/>
                          </a:solidFill>
                          <a:latin typeface="Arial"/>
                        </a:rPr>
                        <a:t>Minimale Soletemperatur in der Sonde</a:t>
                      </a:r>
                      <a:endParaRPr b="0" lang="de-DE" sz="1200" spc="-1" strike="noStrike">
                        <a:latin typeface="Arial"/>
                      </a:endParaRPr>
                    </a:p>
                  </a:txBody>
                  <a:tcPr marL="91440" marR="91440">
                    <a:noFill/>
                  </a:tcPr>
                </a:tc>
                <a:tc>
                  <a:txBody>
                    <a:bodyPr/>
                    <a:p>
                      <a:pPr algn="ctr">
                        <a:lnSpc>
                          <a:spcPct val="150000"/>
                        </a:lnSpc>
                      </a:pPr>
                      <a:r>
                        <a:rPr b="1" lang="de-DE" sz="1200" spc="-1" strike="noStrike">
                          <a:solidFill>
                            <a:srgbClr val="000000"/>
                          </a:solidFill>
                          <a:latin typeface="Arial"/>
                        </a:rPr>
                        <a:t>Durchschnittliche Soletemperatur EED</a:t>
                      </a:r>
                      <a:endParaRPr b="0" lang="de-DE" sz="1200" spc="-1" strike="noStrike">
                        <a:latin typeface="Arial"/>
                      </a:endParaRPr>
                    </a:p>
                  </a:txBody>
                  <a:tcPr marL="91440" marR="91440">
                    <a:noFill/>
                  </a:tcPr>
                </a:tc>
              </a:tr>
              <a:tr h="262440">
                <a:tc>
                  <a:txBody>
                    <a:bodyPr/>
                    <a:p>
                      <a:pPr algn="ctr">
                        <a:lnSpc>
                          <a:spcPct val="150000"/>
                        </a:lnSpc>
                      </a:pPr>
                      <a:r>
                        <a:rPr b="0" lang="de-DE" sz="1200" spc="-1" strike="noStrike">
                          <a:solidFill>
                            <a:srgbClr val="000000"/>
                          </a:solidFill>
                          <a:latin typeface="Arial"/>
                        </a:rPr>
                        <a:t>0 °C</a:t>
                      </a:r>
                      <a:endParaRPr b="0" lang="de-DE" sz="1200" spc="-1" strike="noStrike">
                        <a:latin typeface="Arial"/>
                      </a:endParaRPr>
                    </a:p>
                  </a:txBody>
                  <a:tcPr marL="91440" marR="91440">
                    <a:noFill/>
                  </a:tcPr>
                </a:tc>
                <a:tc>
                  <a:txBody>
                    <a:bodyPr/>
                    <a:p>
                      <a:pPr algn="ctr">
                        <a:lnSpc>
                          <a:spcPct val="150000"/>
                        </a:lnSpc>
                      </a:pPr>
                      <a:r>
                        <a:rPr b="0" lang="de-DE" sz="1200" spc="-1" strike="noStrike">
                          <a:solidFill>
                            <a:srgbClr val="000000"/>
                          </a:solidFill>
                          <a:latin typeface="Arial"/>
                        </a:rPr>
                        <a:t>+1,5 °C</a:t>
                      </a:r>
                      <a:endParaRPr b="0" lang="de-DE" sz="1200" spc="-1" strike="noStrike">
                        <a:latin typeface="Arial"/>
                      </a:endParaRPr>
                    </a:p>
                  </a:txBody>
                  <a:tcPr marL="91440" marR="91440">
                    <a:noFill/>
                  </a:tcPr>
                </a:tc>
              </a:tr>
              <a:tr h="262440">
                <a:tc>
                  <a:txBody>
                    <a:bodyPr/>
                    <a:p>
                      <a:pPr algn="ctr">
                        <a:lnSpc>
                          <a:spcPct val="150000"/>
                        </a:lnSpc>
                      </a:pPr>
                      <a:r>
                        <a:rPr b="0" lang="de-DE" sz="1200" spc="-1" strike="noStrike">
                          <a:solidFill>
                            <a:srgbClr val="000000"/>
                          </a:solidFill>
                          <a:latin typeface="Arial"/>
                        </a:rPr>
                        <a:t>-3 °C</a:t>
                      </a:r>
                      <a:endParaRPr b="0" lang="de-DE" sz="1200" spc="-1" strike="noStrike">
                        <a:latin typeface="Arial"/>
                      </a:endParaRPr>
                    </a:p>
                  </a:txBody>
                  <a:tcPr marL="91440" marR="91440">
                    <a:noFill/>
                  </a:tcPr>
                </a:tc>
                <a:tc>
                  <a:txBody>
                    <a:bodyPr/>
                    <a:p>
                      <a:pPr algn="ctr">
                        <a:lnSpc>
                          <a:spcPct val="150000"/>
                        </a:lnSpc>
                      </a:pPr>
                      <a:r>
                        <a:rPr b="0" lang="de-DE" sz="1200" spc="-1" strike="noStrike">
                          <a:solidFill>
                            <a:srgbClr val="000000"/>
                          </a:solidFill>
                          <a:latin typeface="Arial"/>
                        </a:rPr>
                        <a:t>-1,5 °C</a:t>
                      </a:r>
                      <a:endParaRPr b="0" lang="de-DE" sz="1200" spc="-1" strike="noStrike">
                        <a:latin typeface="Arial"/>
                      </a:endParaRPr>
                    </a:p>
                  </a:txBody>
                  <a:tcPr marL="91440" marR="91440">
                    <a:noFill/>
                  </a:tcPr>
                </a:tc>
              </a:tr>
              <a:tr h="603720">
                <a:tc>
                  <a:txBody>
                    <a:bodyPr/>
                    <a:p>
                      <a:pPr algn="ctr">
                        <a:lnSpc>
                          <a:spcPct val="150000"/>
                        </a:lnSpc>
                      </a:pPr>
                      <a:endParaRPr b="0" lang="de-DE" sz="1800" spc="-1" strike="noStrike">
                        <a:latin typeface="Arial"/>
                      </a:endParaRPr>
                    </a:p>
                    <a:p>
                      <a:pPr algn="ctr">
                        <a:lnSpc>
                          <a:spcPct val="150000"/>
                        </a:lnSpc>
                      </a:pPr>
                      <a:r>
                        <a:rPr b="0" lang="de-DE" sz="1200" spc="-1" strike="noStrike">
                          <a:solidFill>
                            <a:srgbClr val="000000"/>
                          </a:solidFill>
                          <a:latin typeface="Arial"/>
                        </a:rPr>
                        <a:t>-5 °C</a:t>
                      </a:r>
                      <a:endParaRPr b="0" lang="de-DE" sz="1200" spc="-1" strike="noStrike">
                        <a:latin typeface="Arial"/>
                      </a:endParaRPr>
                    </a:p>
                  </a:txBody>
                  <a:tcPr marL="91440" marR="91440">
                    <a:noFill/>
                  </a:tcPr>
                </a:tc>
                <a:tc>
                  <a:txBody>
                    <a:bodyPr/>
                    <a:p>
                      <a:pPr algn="ctr">
                        <a:lnSpc>
                          <a:spcPct val="150000"/>
                        </a:lnSpc>
                      </a:pPr>
                      <a:r>
                        <a:rPr b="0" lang="de-DE" sz="1200" spc="-1" strike="noStrike">
                          <a:solidFill>
                            <a:srgbClr val="000000"/>
                          </a:solidFill>
                          <a:latin typeface="Arial"/>
                        </a:rPr>
                        <a:t>-3,5 °C</a:t>
                      </a:r>
                      <a:endParaRPr b="0" lang="de-DE" sz="1200" spc="-1" strike="noStrike">
                        <a:latin typeface="Arial"/>
                      </a:endParaRPr>
                    </a:p>
                  </a:txBody>
                  <a:tcPr marL="91440" marR="91440">
                    <a:noFill/>
                  </a:tcPr>
                </a:tc>
              </a:tr>
            </a:tbl>
          </a:graphicData>
        </a:graphic>
      </p:graphicFrame>
      <p:graphicFrame>
        <p:nvGraphicFramePr>
          <p:cNvPr id="782" name="Table 5"/>
          <p:cNvGraphicFramePr/>
          <p:nvPr/>
        </p:nvGraphicFramePr>
        <p:xfrm>
          <a:off x="4765320" y="3645000"/>
          <a:ext cx="4246200" cy="2269800"/>
        </p:xfrm>
        <a:graphic>
          <a:graphicData uri="http://schemas.openxmlformats.org/drawingml/2006/table">
            <a:tbl>
              <a:tblPr/>
              <a:tblGrid>
                <a:gridCol w="2347560"/>
                <a:gridCol w="1899000"/>
              </a:tblGrid>
              <a:tr h="518400">
                <a:tc>
                  <a:txBody>
                    <a:bodyPr/>
                    <a:p>
                      <a:pPr algn="ctr">
                        <a:lnSpc>
                          <a:spcPct val="150000"/>
                        </a:lnSpc>
                      </a:pPr>
                      <a:r>
                        <a:rPr b="1" lang="de-DE" sz="1200" spc="-1" strike="noStrike">
                          <a:solidFill>
                            <a:srgbClr val="000000"/>
                          </a:solidFill>
                          <a:latin typeface="Arial"/>
                        </a:rPr>
                        <a:t>Maximale Soletemperatur in der Sonde</a:t>
                      </a:r>
                      <a:endParaRPr b="0" lang="de-DE" sz="1200" spc="-1" strike="noStrike">
                        <a:latin typeface="Arial"/>
                      </a:endParaRPr>
                    </a:p>
                  </a:txBody>
                  <a:tcPr marL="91440" marR="91440">
                    <a:noFill/>
                  </a:tcPr>
                </a:tc>
                <a:tc>
                  <a:txBody>
                    <a:bodyPr/>
                    <a:p>
                      <a:pPr algn="ctr">
                        <a:lnSpc>
                          <a:spcPct val="150000"/>
                        </a:lnSpc>
                      </a:pPr>
                      <a:r>
                        <a:rPr b="1" lang="de-DE" sz="1200" spc="-1" strike="noStrike">
                          <a:solidFill>
                            <a:srgbClr val="000000"/>
                          </a:solidFill>
                          <a:latin typeface="Arial"/>
                        </a:rPr>
                        <a:t>Durchschnittliche Soletemperatur EED</a:t>
                      </a:r>
                      <a:endParaRPr b="0" lang="de-DE" sz="1200" spc="-1" strike="noStrike">
                        <a:latin typeface="Arial"/>
                      </a:endParaRPr>
                    </a:p>
                  </a:txBody>
                  <a:tcPr marL="91440" marR="91440">
                    <a:noFill/>
                  </a:tcPr>
                </a:tc>
              </a:tr>
              <a:tr h="875880">
                <a:tc>
                  <a:txBody>
                    <a:bodyPr/>
                    <a:p>
                      <a:pPr>
                        <a:lnSpc>
                          <a:spcPct val="150000"/>
                        </a:lnSpc>
                        <a:spcAft>
                          <a:spcPts val="799"/>
                        </a:spcAft>
                      </a:pPr>
                      <a:r>
                        <a:rPr b="0" lang="de-DE" sz="1200" spc="-1" strike="noStrike">
                          <a:solidFill>
                            <a:srgbClr val="000000"/>
                          </a:solidFill>
                          <a:latin typeface="Arial"/>
                          <a:ea typeface="Times New Roman"/>
                        </a:rPr>
                        <a:t>Grundlast: </a:t>
                      </a:r>
                      <a:endParaRPr b="0" lang="de-DE" sz="1200" spc="-1" strike="noStrike">
                        <a:latin typeface="Arial"/>
                      </a:endParaRPr>
                    </a:p>
                    <a:p>
                      <a:pPr>
                        <a:lnSpc>
                          <a:spcPct val="150000"/>
                        </a:lnSpc>
                        <a:spcAft>
                          <a:spcPts val="799"/>
                        </a:spcAft>
                      </a:pPr>
                      <a:r>
                        <a:rPr b="0" lang="de-DE" sz="1200" spc="-1" strike="noStrike">
                          <a:solidFill>
                            <a:srgbClr val="000000"/>
                          </a:solidFill>
                          <a:latin typeface="Arial"/>
                          <a:ea typeface="Times New Roman"/>
                        </a:rPr>
                        <a:t>Maximal +15 K gegen die ungestörte Bodentemperatur</a:t>
                      </a:r>
                      <a:endParaRPr b="0" lang="de-DE" sz="1200" spc="-1" strike="noStrike">
                        <a:latin typeface="Arial"/>
                      </a:endParaRPr>
                    </a:p>
                  </a:txBody>
                  <a:tcPr marL="91440" marR="91440">
                    <a:noFill/>
                  </a:tcPr>
                </a:tc>
                <a:tc>
                  <a:txBody>
                    <a:bodyPr/>
                    <a:p>
                      <a:pPr algn="just">
                        <a:lnSpc>
                          <a:spcPct val="150000"/>
                        </a:lnSpc>
                        <a:spcAft>
                          <a:spcPts val="799"/>
                        </a:spcAft>
                      </a:pPr>
                      <a:r>
                        <a:rPr b="0" lang="de-DE" sz="1200" spc="-1" strike="noStrike">
                          <a:solidFill>
                            <a:srgbClr val="000000"/>
                          </a:solidFill>
                          <a:latin typeface="Arial"/>
                          <a:ea typeface="Times New Roman"/>
                        </a:rPr>
                        <a:t>+ 24,5 °C </a:t>
                      </a:r>
                      <a:endParaRPr b="0" lang="de-DE" sz="1200" spc="-1" strike="noStrike">
                        <a:latin typeface="Arial"/>
                      </a:endParaRPr>
                    </a:p>
                    <a:p>
                      <a:pPr algn="just">
                        <a:lnSpc>
                          <a:spcPct val="150000"/>
                        </a:lnSpc>
                        <a:spcAft>
                          <a:spcPts val="799"/>
                        </a:spcAft>
                      </a:pPr>
                      <a:r>
                        <a:rPr b="0" lang="de-DE" sz="1200" spc="-1" strike="noStrike">
                          <a:solidFill>
                            <a:srgbClr val="000000"/>
                          </a:solidFill>
                          <a:latin typeface="Arial"/>
                          <a:ea typeface="Times New Roman"/>
                        </a:rPr>
                        <a:t>(11 °C Bodentemperatur)</a:t>
                      </a:r>
                      <a:endParaRPr b="0" lang="de-DE" sz="1200" spc="-1" strike="noStrike">
                        <a:latin typeface="Arial"/>
                      </a:endParaRPr>
                    </a:p>
                  </a:txBody>
                  <a:tcPr marL="91440" marR="91440">
                    <a:noFill/>
                  </a:tcPr>
                </a:tc>
              </a:tr>
              <a:tr h="875880">
                <a:tc>
                  <a:txBody>
                    <a:bodyPr/>
                    <a:p>
                      <a:pPr>
                        <a:lnSpc>
                          <a:spcPct val="150000"/>
                        </a:lnSpc>
                        <a:spcAft>
                          <a:spcPts val="799"/>
                        </a:spcAft>
                      </a:pPr>
                      <a:r>
                        <a:rPr b="0" lang="de-DE" sz="1200" spc="-1" strike="noStrike">
                          <a:solidFill>
                            <a:srgbClr val="000000"/>
                          </a:solidFill>
                          <a:latin typeface="Arial"/>
                          <a:ea typeface="Times New Roman"/>
                        </a:rPr>
                        <a:t>Spitzenlast:</a:t>
                      </a:r>
                      <a:endParaRPr b="0" lang="de-DE" sz="1200" spc="-1" strike="noStrike">
                        <a:latin typeface="Arial"/>
                      </a:endParaRPr>
                    </a:p>
                    <a:p>
                      <a:pPr>
                        <a:lnSpc>
                          <a:spcPct val="150000"/>
                        </a:lnSpc>
                        <a:spcAft>
                          <a:spcPts val="799"/>
                        </a:spcAft>
                      </a:pPr>
                      <a:r>
                        <a:rPr b="0" lang="de-DE" sz="1200" spc="-1" strike="noStrike">
                          <a:solidFill>
                            <a:srgbClr val="000000"/>
                          </a:solidFill>
                          <a:latin typeface="Arial"/>
                          <a:ea typeface="Times New Roman"/>
                        </a:rPr>
                        <a:t>Maximal +20 K gegen die ungestörte Bodentemperatur</a:t>
                      </a:r>
                      <a:endParaRPr b="0" lang="de-DE" sz="1200" spc="-1" strike="noStrike">
                        <a:latin typeface="Arial"/>
                      </a:endParaRPr>
                    </a:p>
                  </a:txBody>
                  <a:tcPr marL="91440" marR="91440">
                    <a:noFill/>
                  </a:tcPr>
                </a:tc>
                <a:tc>
                  <a:txBody>
                    <a:bodyPr/>
                    <a:p>
                      <a:pPr algn="just">
                        <a:lnSpc>
                          <a:spcPct val="150000"/>
                        </a:lnSpc>
                        <a:spcAft>
                          <a:spcPts val="799"/>
                        </a:spcAft>
                      </a:pPr>
                      <a:r>
                        <a:rPr b="0" lang="de-DE" sz="1200" spc="-1" strike="noStrike">
                          <a:solidFill>
                            <a:srgbClr val="000000"/>
                          </a:solidFill>
                          <a:latin typeface="Arial"/>
                          <a:ea typeface="Times New Roman"/>
                        </a:rPr>
                        <a:t>+ 29,5 °C </a:t>
                      </a:r>
                      <a:endParaRPr b="0" lang="de-DE" sz="1200" spc="-1" strike="noStrike">
                        <a:latin typeface="Arial"/>
                      </a:endParaRPr>
                    </a:p>
                    <a:p>
                      <a:pPr algn="just">
                        <a:lnSpc>
                          <a:spcPct val="150000"/>
                        </a:lnSpc>
                        <a:spcAft>
                          <a:spcPts val="799"/>
                        </a:spcAft>
                      </a:pPr>
                      <a:r>
                        <a:rPr b="0" lang="de-DE" sz="1200" spc="-1" strike="noStrike">
                          <a:solidFill>
                            <a:srgbClr val="000000"/>
                          </a:solidFill>
                          <a:latin typeface="Arial"/>
                          <a:ea typeface="Times New Roman"/>
                        </a:rPr>
                        <a:t>(11 °C Bodentemperatur)</a:t>
                      </a:r>
                      <a:endParaRPr b="0" lang="de-DE" sz="1200" spc="-1" strike="noStrike">
                        <a:latin typeface="Arial"/>
                      </a:endParaRPr>
                    </a:p>
                  </a:txBody>
                  <a:tcPr marL="91440" marR="91440">
                    <a:noFill/>
                  </a:tcPr>
                </a:tc>
              </a:tr>
            </a:tbl>
          </a:graphicData>
        </a:graphic>
      </p:graphicFrame>
    </p:spTree>
  </p:cSld>
</p:sld>
</file>

<file path=ppt/slides/slide1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Grenztemperaturen</a:t>
            </a:r>
            <a:endParaRPr b="0" lang="de-DE" sz="2400" spc="-1" strike="noStrike">
              <a:latin typeface="Arial"/>
            </a:endParaRPr>
          </a:p>
        </p:txBody>
      </p:sp>
      <p:sp>
        <p:nvSpPr>
          <p:cNvPr id="78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Heizmodus</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Betrieb mit reinem Wasser</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Ausbreitung 3 K </a:t>
            </a:r>
            <a:endParaRPr b="0" lang="de-DE" sz="1600" spc="-1" strike="noStrike">
              <a:latin typeface="Arial"/>
            </a:endParaRPr>
          </a:p>
          <a:p>
            <a:pPr>
              <a:lnSpc>
                <a:spcPct val="100000"/>
              </a:lnSpc>
              <a:spcBef>
                <a:spcPts val="281"/>
              </a:spcBef>
            </a:pPr>
            <a:endParaRPr b="0" lang="de-DE" sz="1600" spc="-1" strike="noStrike">
              <a:latin typeface="Arial"/>
            </a:endParaRPr>
          </a:p>
        </p:txBody>
      </p:sp>
      <p:sp>
        <p:nvSpPr>
          <p:cNvPr id="785" name="CustomShape 3"/>
          <p:cNvSpPr/>
          <p:nvPr/>
        </p:nvSpPr>
        <p:spPr>
          <a:xfrm>
            <a:off x="4809240" y="1558800"/>
            <a:ext cx="3876840" cy="46076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ea typeface="DejaVu Sans"/>
              </a:rPr>
              <a:t>Kühlbetrieb</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ea typeface="DejaVu Sans"/>
              </a:rPr>
              <a:t>Aktive Kühlung</a:t>
            </a:r>
            <a:endParaRPr b="0" lang="de-DE" sz="1600" spc="-1" strike="noStrike">
              <a:latin typeface="Arial"/>
            </a:endParaRPr>
          </a:p>
          <a:p>
            <a:pPr>
              <a:lnSpc>
                <a:spcPct val="150000"/>
              </a:lnSpc>
              <a:spcBef>
                <a:spcPts val="320"/>
              </a:spcBef>
            </a:pPr>
            <a:r>
              <a:rPr b="0" lang="de-DE" sz="1600" spc="-1" strike="noStrike">
                <a:solidFill>
                  <a:srgbClr val="000000"/>
                </a:solidFill>
                <a:latin typeface="Arial"/>
                <a:ea typeface="DejaVu Sans"/>
              </a:rPr>
              <a:t>Ausbreitung 3 K</a:t>
            </a:r>
            <a:endParaRPr b="0" lang="de-DE" sz="1600" spc="-1" strike="noStrike">
              <a:latin typeface="Arial"/>
            </a:endParaRPr>
          </a:p>
          <a:p>
            <a:pPr>
              <a:lnSpc>
                <a:spcPct val="100000"/>
              </a:lnSpc>
              <a:spcBef>
                <a:spcPts val="241"/>
              </a:spcBef>
            </a:pPr>
            <a:endParaRPr b="0" lang="de-DE" sz="1600" spc="-1" strike="noStrike">
              <a:latin typeface="Arial"/>
            </a:endParaRPr>
          </a:p>
          <a:p>
            <a:pPr>
              <a:lnSpc>
                <a:spcPct val="100000"/>
              </a:lnSpc>
              <a:spcBef>
                <a:spcPts val="281"/>
              </a:spcBef>
            </a:pPr>
            <a:endParaRPr b="0" lang="de-DE" sz="1600" spc="-1" strike="noStrike">
              <a:latin typeface="Arial"/>
            </a:endParaRPr>
          </a:p>
        </p:txBody>
      </p:sp>
      <p:graphicFrame>
        <p:nvGraphicFramePr>
          <p:cNvPr id="786" name="Table 4"/>
          <p:cNvGraphicFramePr/>
          <p:nvPr/>
        </p:nvGraphicFramePr>
        <p:xfrm>
          <a:off x="316440" y="3429000"/>
          <a:ext cx="3912120" cy="1003320"/>
        </p:xfrm>
        <a:graphic>
          <a:graphicData uri="http://schemas.openxmlformats.org/drawingml/2006/table">
            <a:tbl>
              <a:tblPr/>
              <a:tblGrid>
                <a:gridCol w="1956240"/>
                <a:gridCol w="1956240"/>
              </a:tblGrid>
              <a:tr h="600120">
                <a:tc>
                  <a:txBody>
                    <a:bodyPr/>
                    <a:p>
                      <a:pPr algn="ctr">
                        <a:lnSpc>
                          <a:spcPct val="150000"/>
                        </a:lnSpc>
                        <a:spcAft>
                          <a:spcPts val="799"/>
                        </a:spcAft>
                      </a:pPr>
                      <a:r>
                        <a:rPr b="0" lang="de-DE" sz="1200" spc="-1" strike="noStrike">
                          <a:solidFill>
                            <a:srgbClr val="000000"/>
                          </a:solidFill>
                          <a:latin typeface="Calibri"/>
                          <a:ea typeface="Times New Roman"/>
                        </a:rPr>
                        <a:t>Minimale Soletemperatur in der Sonde</a:t>
                      </a:r>
                      <a:endParaRPr b="0" lang="de-DE" sz="1200" spc="-1" strike="noStrike">
                        <a:latin typeface="Arial"/>
                      </a:endParaRPr>
                    </a:p>
                  </a:txBody>
                  <a:tcPr marL="91440" marR="91440">
                    <a:noFill/>
                  </a:tcPr>
                </a:tc>
                <a:tc>
                  <a:txBody>
                    <a:bodyPr/>
                    <a:p>
                      <a:pPr algn="ctr">
                        <a:lnSpc>
                          <a:spcPct val="150000"/>
                        </a:lnSpc>
                        <a:spcAft>
                          <a:spcPts val="799"/>
                        </a:spcAft>
                      </a:pPr>
                      <a:r>
                        <a:rPr b="0" lang="de-DE" sz="1200" spc="-1" strike="noStrike">
                          <a:solidFill>
                            <a:srgbClr val="000000"/>
                          </a:solidFill>
                          <a:latin typeface="Calibri"/>
                          <a:ea typeface="Times New Roman"/>
                        </a:rPr>
                        <a:t>Durchschnittliche Soletemperatur EED</a:t>
                      </a:r>
                      <a:endParaRPr b="0" lang="de-DE" sz="1200" spc="-1" strike="noStrike">
                        <a:latin typeface="Arial"/>
                      </a:endParaRPr>
                    </a:p>
                  </a:txBody>
                  <a:tcPr marL="91440" marR="91440">
                    <a:noFill/>
                  </a:tcPr>
                </a:tc>
              </a:tr>
              <a:tr h="403560">
                <a:tc>
                  <a:txBody>
                    <a:bodyPr/>
                    <a:p>
                      <a:pPr algn="ctr">
                        <a:lnSpc>
                          <a:spcPct val="150000"/>
                        </a:lnSpc>
                      </a:pPr>
                      <a:r>
                        <a:rPr b="0" lang="de-DE" sz="1200" spc="-1" strike="noStrike">
                          <a:solidFill>
                            <a:srgbClr val="000000"/>
                          </a:solidFill>
                          <a:latin typeface="Calibri"/>
                        </a:rPr>
                        <a:t>&gt; 3 °C</a:t>
                      </a:r>
                      <a:endParaRPr b="0" lang="de-DE" sz="1200" spc="-1" strike="noStrike">
                        <a:latin typeface="Arial"/>
                      </a:endParaRPr>
                    </a:p>
                  </a:txBody>
                  <a:tcPr marL="91440" marR="91440">
                    <a:noFill/>
                  </a:tcPr>
                </a:tc>
                <a:tc>
                  <a:txBody>
                    <a:bodyPr/>
                    <a:p>
                      <a:pPr algn="ctr">
                        <a:lnSpc>
                          <a:spcPct val="150000"/>
                        </a:lnSpc>
                      </a:pPr>
                      <a:r>
                        <a:rPr b="0" lang="de-DE" sz="1200" spc="-1" strike="noStrike">
                          <a:solidFill>
                            <a:srgbClr val="000000"/>
                          </a:solidFill>
                          <a:latin typeface="Calibri"/>
                        </a:rPr>
                        <a:t>&gt; +4,5 °C</a:t>
                      </a:r>
                      <a:endParaRPr b="0" lang="de-DE" sz="1200" spc="-1" strike="noStrike">
                        <a:latin typeface="Arial"/>
                      </a:endParaRPr>
                    </a:p>
                  </a:txBody>
                  <a:tcPr marL="91440" marR="91440">
                    <a:noFill/>
                  </a:tcPr>
                </a:tc>
              </a:tr>
            </a:tbl>
          </a:graphicData>
        </a:graphic>
      </p:graphicFrame>
      <p:graphicFrame>
        <p:nvGraphicFramePr>
          <p:cNvPr id="787" name="Table 5"/>
          <p:cNvGraphicFramePr/>
          <p:nvPr/>
        </p:nvGraphicFramePr>
        <p:xfrm>
          <a:off x="4817160" y="3429000"/>
          <a:ext cx="3912120" cy="1649880"/>
        </p:xfrm>
        <a:graphic>
          <a:graphicData uri="http://schemas.openxmlformats.org/drawingml/2006/table">
            <a:tbl>
              <a:tblPr/>
              <a:tblGrid>
                <a:gridCol w="2162880"/>
                <a:gridCol w="1749600"/>
              </a:tblGrid>
              <a:tr h="518400">
                <a:tc>
                  <a:txBody>
                    <a:bodyPr/>
                    <a:p>
                      <a:pPr algn="ctr">
                        <a:lnSpc>
                          <a:spcPct val="150000"/>
                        </a:lnSpc>
                        <a:spcAft>
                          <a:spcPts val="799"/>
                        </a:spcAft>
                      </a:pPr>
                      <a:r>
                        <a:rPr b="0" lang="de-DE" sz="1200" spc="-1" strike="noStrike">
                          <a:solidFill>
                            <a:srgbClr val="000000"/>
                          </a:solidFill>
                          <a:latin typeface="Arial"/>
                          <a:ea typeface="Times New Roman"/>
                        </a:rPr>
                        <a:t>Maximale Soletemperatur</a:t>
                      </a:r>
                      <a:r>
                        <a:rPr b="0" lang="de-DE" sz="1200" spc="-1" strike="noStrike">
                          <a:solidFill>
                            <a:srgbClr val="ff0000"/>
                          </a:solidFill>
                          <a:latin typeface="Arial"/>
                          <a:ea typeface="Times New Roman"/>
                        </a:rPr>
                        <a:t> in den Wärmetauscher</a:t>
                      </a:r>
                      <a:endParaRPr b="0" lang="de-DE" sz="1200" spc="-1" strike="noStrike">
                        <a:latin typeface="Arial"/>
                      </a:endParaRPr>
                    </a:p>
                  </a:txBody>
                  <a:tcPr marL="91440" marR="91440">
                    <a:noFill/>
                  </a:tcPr>
                </a:tc>
                <a:tc>
                  <a:txBody>
                    <a:bodyPr/>
                    <a:p>
                      <a:pPr algn="ctr">
                        <a:lnSpc>
                          <a:spcPct val="150000"/>
                        </a:lnSpc>
                        <a:spcAft>
                          <a:spcPts val="799"/>
                        </a:spcAft>
                      </a:pPr>
                      <a:r>
                        <a:rPr b="0" lang="de-DE" sz="1200" spc="-1" strike="noStrike">
                          <a:solidFill>
                            <a:srgbClr val="000000"/>
                          </a:solidFill>
                          <a:latin typeface="Arial"/>
                          <a:ea typeface="Times New Roman"/>
                        </a:rPr>
                        <a:t>Durchschnittliche Soletemperatur EED</a:t>
                      </a:r>
                      <a:endParaRPr b="0" lang="de-DE" sz="1200" spc="-1" strike="noStrike">
                        <a:latin typeface="Arial"/>
                      </a:endParaRPr>
                    </a:p>
                  </a:txBody>
                  <a:tcPr marL="91440" marR="91440">
                    <a:noFill/>
                  </a:tcPr>
                </a:tc>
              </a:tr>
              <a:tr h="1131840">
                <a:tc>
                  <a:txBody>
                    <a:bodyPr/>
                    <a:p>
                      <a:pPr>
                        <a:lnSpc>
                          <a:spcPct val="150000"/>
                        </a:lnSpc>
                        <a:spcAft>
                          <a:spcPts val="799"/>
                        </a:spcAft>
                      </a:pPr>
                      <a:r>
                        <a:rPr b="0" lang="de-DE" sz="1200" spc="-1" strike="noStrike">
                          <a:solidFill>
                            <a:srgbClr val="000000"/>
                          </a:solidFill>
                          <a:latin typeface="Arial"/>
                          <a:ea typeface="Times New Roman"/>
                        </a:rPr>
                        <a:t>16 °C </a:t>
                      </a:r>
                      <a:endParaRPr b="0" lang="de-DE" sz="1200" spc="-1" strike="noStrike">
                        <a:latin typeface="Arial"/>
                      </a:endParaRPr>
                    </a:p>
                    <a:p>
                      <a:pPr>
                        <a:lnSpc>
                          <a:spcPct val="150000"/>
                        </a:lnSpc>
                        <a:spcAft>
                          <a:spcPts val="799"/>
                        </a:spcAft>
                      </a:pPr>
                      <a:r>
                        <a:rPr b="0" lang="de-DE" sz="1200" spc="-1" strike="noStrike">
                          <a:solidFill>
                            <a:srgbClr val="000000"/>
                          </a:solidFill>
                          <a:latin typeface="Arial"/>
                          <a:ea typeface="Times New Roman"/>
                        </a:rPr>
                        <a:t>(</a:t>
                      </a:r>
                      <a:r>
                        <a:rPr b="0" lang="de-DE" sz="1200" spc="-1" strike="noStrike">
                          <a:solidFill>
                            <a:srgbClr val="212121"/>
                          </a:solidFill>
                          <a:latin typeface="Arial"/>
                          <a:ea typeface="Calibri"/>
                        </a:rPr>
                        <a:t>abhängig von der Systemtechnik und dem Verteilungssystem</a:t>
                      </a:r>
                      <a:r>
                        <a:rPr b="0" lang="de-DE" sz="1200" spc="-1" strike="noStrike">
                          <a:solidFill>
                            <a:srgbClr val="000000"/>
                          </a:solidFill>
                          <a:latin typeface="Arial"/>
                          <a:ea typeface="Times New Roman"/>
                        </a:rPr>
                        <a:t>)</a:t>
                      </a:r>
                      <a:endParaRPr b="0" lang="de-DE" sz="1200" spc="-1" strike="noStrike">
                        <a:latin typeface="Arial"/>
                      </a:endParaRPr>
                    </a:p>
                  </a:txBody>
                  <a:tcPr marL="91440" marR="91440">
                    <a:noFill/>
                  </a:tcPr>
                </a:tc>
                <a:tc>
                  <a:txBody>
                    <a:bodyPr/>
                    <a:p>
                      <a:pPr>
                        <a:lnSpc>
                          <a:spcPct val="150000"/>
                        </a:lnSpc>
                        <a:spcAft>
                          <a:spcPts val="799"/>
                        </a:spcAft>
                      </a:pPr>
                      <a:r>
                        <a:rPr b="0" lang="de-DE" sz="1200" spc="-1" strike="noStrike">
                          <a:solidFill>
                            <a:srgbClr val="000000"/>
                          </a:solidFill>
                          <a:latin typeface="Arial"/>
                          <a:ea typeface="Times New Roman"/>
                        </a:rPr>
                        <a:t>+ 17,5 °C</a:t>
                      </a:r>
                      <a:endParaRPr b="0" lang="de-DE" sz="1200" spc="-1" strike="noStrike">
                        <a:latin typeface="Arial"/>
                      </a:endParaRPr>
                    </a:p>
                  </a:txBody>
                  <a:tcPr marL="91440" marR="91440">
                    <a:noFill/>
                  </a:tcPr>
                </a:tc>
              </a:tr>
            </a:tbl>
          </a:graphicData>
        </a:graphic>
      </p:graphicFrame>
    </p:spTree>
  </p:cSld>
</p:sld>
</file>

<file path=ppt/slides/slide1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Kombinierter Heiz- und Kühlbetrieb</a:t>
            </a:r>
            <a:endParaRPr b="0" lang="de-DE" sz="2400" spc="-1" strike="noStrike">
              <a:latin typeface="Arial"/>
            </a:endParaRPr>
          </a:p>
        </p:txBody>
      </p:sp>
      <p:sp>
        <p:nvSpPr>
          <p:cNvPr id="789" name="CustomShape 2"/>
          <p:cNvSpPr/>
          <p:nvPr/>
        </p:nvSpPr>
        <p:spPr>
          <a:xfrm>
            <a:off x="457200" y="1600200"/>
            <a:ext cx="43300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Eine kombinierte Versorgung eines Gebäudes mit Wärme und Kälte kann zu einer erhöhten Leistung der Erdwärmesonde führen.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Wärmeentnahme in den Wintermonaten wird teilweise oder vollständig durch die Sammlung von Wärme in den Sommermonaten regeneriert. </a:t>
            </a:r>
            <a:endParaRPr b="0" lang="de-DE" sz="1600" spc="-1" strike="noStrike">
              <a:latin typeface="Arial"/>
            </a:endParaRPr>
          </a:p>
        </p:txBody>
      </p:sp>
      <p:pic>
        <p:nvPicPr>
          <p:cNvPr id="790" name="Grafik 1" descr=""/>
          <p:cNvPicPr/>
          <p:nvPr/>
        </p:nvPicPr>
        <p:blipFill>
          <a:blip r:embed="rId1"/>
          <a:stretch/>
        </p:blipFill>
        <p:spPr>
          <a:xfrm>
            <a:off x="4860000" y="2133000"/>
            <a:ext cx="4162320" cy="3816360"/>
          </a:xfrm>
          <a:prstGeom prst="rect">
            <a:avLst/>
          </a:prstGeom>
          <a:ln>
            <a:noFill/>
          </a:ln>
        </p:spPr>
      </p:pic>
    </p:spTree>
  </p:cSld>
</p:sld>
</file>

<file path=ppt/slides/slide1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Kombinierter Heiz- und Kühlbetrieb</a:t>
            </a:r>
            <a:endParaRPr b="0" lang="de-DE" sz="2400" spc="-1" strike="noStrike">
              <a:latin typeface="Arial"/>
            </a:endParaRPr>
          </a:p>
        </p:txBody>
      </p:sp>
      <p:pic>
        <p:nvPicPr>
          <p:cNvPr id="792" name="Inhaltsplatzhalter 5" descr=""/>
          <p:cNvPicPr/>
          <p:nvPr/>
        </p:nvPicPr>
        <p:blipFill>
          <a:blip r:embed="rId1"/>
          <a:srcRect l="0" t="0" r="43465" b="17070"/>
          <a:stretch/>
        </p:blipFill>
        <p:spPr>
          <a:xfrm>
            <a:off x="1259640" y="1412640"/>
            <a:ext cx="5819400" cy="5335560"/>
          </a:xfrm>
          <a:prstGeom prst="rect">
            <a:avLst/>
          </a:prstGeom>
          <a:ln>
            <a:noFill/>
          </a:ln>
        </p:spPr>
      </p:pic>
    </p:spTree>
  </p:cSld>
  <p:timing>
    <p:tnLst>
      <p:par>
        <p:cTn id="67" dur="indefinite" restart="never" nodeType="tmRoot">
          <p:childTnLst>
            <p:seq>
              <p:cTn id="68" nodeType="mainSeq"/>
              <p:prevCondLst>
                <p:cond delay="0" evt="onPrev">
                  <p:tgtEl>
                    <p:sldTgt/>
                  </p:tgtEl>
                </p:cond>
              </p:prevCondLst>
              <p:nextCondLst>
                <p:cond delay="0" evt="onNext">
                  <p:tgtEl>
                    <p:sldTgt/>
                  </p:tgtEl>
                </p:cond>
              </p:nextCondLst>
            </p:seq>
          </p:childTnLst>
        </p:cTn>
      </p:par>
    </p:tnLst>
  </p:timing>
</p:sld>
</file>

<file path=ppt/slides/slide1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Kombinierter Heiz- und Kühlbetrieb</a:t>
            </a:r>
            <a:endParaRPr b="0" lang="de-DE" sz="2400" spc="-1" strike="noStrike">
              <a:latin typeface="Arial"/>
            </a:endParaRPr>
          </a:p>
        </p:txBody>
      </p:sp>
      <p:sp>
        <p:nvSpPr>
          <p:cNvPr id="794" name="CustomShape 2"/>
          <p:cNvSpPr/>
          <p:nvPr/>
        </p:nvSpPr>
        <p:spPr>
          <a:xfrm>
            <a:off x="457200" y="1600200"/>
            <a:ext cx="454500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Ein ausgewogenes Lastprofil, d.h. die Wärmeentnahme und der Wärmeeintrag halten das Gleichgewicht, ist bei der Dimensionierung eines Sondenfeldes und der Entzugsleistung vorteilhaft.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Es ist wichtig zu beachten, dass nur die aus dem Boden gewonnene oder eingeleitete Energiemenge berücksichtigt wird. Diese unterscheidet sich aufgrund des COP (Coefficient of Performance) und des EER (Energy Efficiency Ratio) grundlegend vom Energiebedarf des Gebäudes. </a:t>
            </a:r>
            <a:endParaRPr b="0" lang="de-DE" sz="1600" spc="-1" strike="noStrike">
              <a:latin typeface="Arial"/>
            </a:endParaRPr>
          </a:p>
        </p:txBody>
      </p:sp>
      <p:sp>
        <p:nvSpPr>
          <p:cNvPr id="795" name="CustomShape 3"/>
          <p:cNvSpPr/>
          <p:nvPr/>
        </p:nvSpPr>
        <p:spPr>
          <a:xfrm>
            <a:off x="5590080" y="3007080"/>
            <a:ext cx="482760" cy="2009160"/>
          </a:xfrm>
          <a:prstGeom prst="rect">
            <a:avLst/>
          </a:prstGeom>
          <a:ln>
            <a:round/>
          </a:ln>
        </p:spPr>
        <p:style>
          <a:lnRef idx="2">
            <a:schemeClr val="accent6">
              <a:shade val="50000"/>
            </a:schemeClr>
          </a:lnRef>
          <a:fillRef idx="1">
            <a:schemeClr val="accent6"/>
          </a:fillRef>
          <a:effectRef idx="0">
            <a:schemeClr val="accent6"/>
          </a:effectRef>
          <a:fontRef idx="minor"/>
        </p:style>
      </p:sp>
      <p:sp>
        <p:nvSpPr>
          <p:cNvPr id="796" name="CustomShape 4"/>
          <p:cNvSpPr/>
          <p:nvPr/>
        </p:nvSpPr>
        <p:spPr>
          <a:xfrm>
            <a:off x="7572240" y="3007080"/>
            <a:ext cx="482760" cy="2009160"/>
          </a:xfrm>
          <a:prstGeom prst="rect">
            <a:avLst/>
          </a:prstGeom>
          <a:ln>
            <a:round/>
          </a:ln>
        </p:spPr>
        <p:style>
          <a:lnRef idx="2">
            <a:schemeClr val="accent5">
              <a:shade val="50000"/>
            </a:schemeClr>
          </a:lnRef>
          <a:fillRef idx="1">
            <a:schemeClr val="accent5"/>
          </a:fillRef>
          <a:effectRef idx="0">
            <a:schemeClr val="accent5"/>
          </a:effectRef>
          <a:fontRef idx="minor"/>
        </p:style>
      </p:sp>
      <p:sp>
        <p:nvSpPr>
          <p:cNvPr id="797" name="CustomShape 5"/>
          <p:cNvSpPr/>
          <p:nvPr/>
        </p:nvSpPr>
        <p:spPr>
          <a:xfrm>
            <a:off x="5491440" y="5204160"/>
            <a:ext cx="919800" cy="27252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200" spc="-1" strike="noStrike">
                <a:solidFill>
                  <a:srgbClr val="000000"/>
                </a:solidFill>
                <a:latin typeface="Arial"/>
                <a:ea typeface="DejaVu Sans"/>
              </a:rPr>
              <a:t>Heizbedarf</a:t>
            </a:r>
            <a:endParaRPr b="0" lang="de-DE" sz="1200" spc="-1" strike="noStrike">
              <a:latin typeface="Arial"/>
            </a:endParaRPr>
          </a:p>
        </p:txBody>
      </p:sp>
      <p:sp>
        <p:nvSpPr>
          <p:cNvPr id="798" name="CustomShape 6"/>
          <p:cNvSpPr/>
          <p:nvPr/>
        </p:nvSpPr>
        <p:spPr>
          <a:xfrm>
            <a:off x="7332840" y="5229000"/>
            <a:ext cx="1276560" cy="4550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de-DE" sz="1200" spc="-1" strike="noStrike">
                <a:solidFill>
                  <a:srgbClr val="000000"/>
                </a:solidFill>
                <a:latin typeface="Arial"/>
                <a:ea typeface="DejaVu Sans"/>
              </a:rPr>
              <a:t>Kühlungsbedarf</a:t>
            </a:r>
            <a:endParaRPr b="0" lang="de-DE" sz="1200" spc="-1" strike="noStrike">
              <a:latin typeface="Arial"/>
            </a:endParaRPr>
          </a:p>
          <a:p>
            <a:pPr algn="ctr">
              <a:lnSpc>
                <a:spcPct val="100000"/>
              </a:lnSpc>
            </a:pPr>
            <a:r>
              <a:rPr b="0" lang="de-DE" sz="1200" spc="-1" strike="noStrike">
                <a:solidFill>
                  <a:srgbClr val="000000"/>
                </a:solidFill>
                <a:latin typeface="Arial"/>
                <a:ea typeface="DejaVu Sans"/>
              </a:rPr>
              <a:t>(aktives Kühlen)</a:t>
            </a:r>
            <a:endParaRPr b="0" lang="de-DE" sz="1200" spc="-1" strike="noStrike">
              <a:latin typeface="Arial"/>
            </a:endParaRPr>
          </a:p>
        </p:txBody>
      </p:sp>
      <p:sp>
        <p:nvSpPr>
          <p:cNvPr id="799" name="CustomShape 7"/>
          <p:cNvSpPr/>
          <p:nvPr/>
        </p:nvSpPr>
        <p:spPr>
          <a:xfrm>
            <a:off x="5836320" y="3601080"/>
            <a:ext cx="482760" cy="1411200"/>
          </a:xfrm>
          <a:prstGeom prst="rect">
            <a:avLst/>
          </a:prstGeom>
          <a:pattFill prst="wdUpDiag">
            <a:fgClr>
              <a:srgbClr val="f79646"/>
            </a:fgClr>
            <a:bgClr>
              <a:srgbClr val="ffffff"/>
            </a:bgClr>
          </a:pattFill>
          <a:ln>
            <a:solidFill>
              <a:srgbClr val="ff0000"/>
            </a:solidFill>
            <a:round/>
          </a:ln>
        </p:spPr>
        <p:style>
          <a:lnRef idx="2">
            <a:schemeClr val="accent6">
              <a:shade val="50000"/>
            </a:schemeClr>
          </a:lnRef>
          <a:fillRef idx="1">
            <a:schemeClr val="accent6"/>
          </a:fillRef>
          <a:effectRef idx="0">
            <a:schemeClr val="accent6"/>
          </a:effectRef>
          <a:fontRef idx="minor"/>
        </p:style>
      </p:sp>
      <p:sp>
        <p:nvSpPr>
          <p:cNvPr id="800" name="CustomShape 8"/>
          <p:cNvSpPr/>
          <p:nvPr/>
        </p:nvSpPr>
        <p:spPr>
          <a:xfrm>
            <a:off x="7835760" y="2133000"/>
            <a:ext cx="482760" cy="2879280"/>
          </a:xfrm>
          <a:prstGeom prst="rect">
            <a:avLst/>
          </a:prstGeom>
          <a:pattFill prst="wdDnDiag">
            <a:fgClr>
              <a:srgbClr val="4bacc6"/>
            </a:fgClr>
            <a:bgClr>
              <a:srgbClr val="ffffff"/>
            </a:bgClr>
          </a:pattFill>
          <a:ln>
            <a:solidFill>
              <a:srgbClr val="ff0000"/>
            </a:solidFill>
            <a:round/>
          </a:ln>
        </p:spPr>
        <p:style>
          <a:lnRef idx="2">
            <a:schemeClr val="accent5">
              <a:shade val="50000"/>
            </a:schemeClr>
          </a:lnRef>
          <a:fillRef idx="1">
            <a:schemeClr val="accent5"/>
          </a:fillRef>
          <a:effectRef idx="0">
            <a:schemeClr val="accent5"/>
          </a:effectRef>
          <a:fontRef idx="minor"/>
        </p:style>
      </p:sp>
      <p:sp>
        <p:nvSpPr>
          <p:cNvPr id="801" name="CustomShape 9"/>
          <p:cNvSpPr/>
          <p:nvPr/>
        </p:nvSpPr>
        <p:spPr>
          <a:xfrm>
            <a:off x="6284160" y="4076280"/>
            <a:ext cx="700920" cy="636840"/>
          </a:xfrm>
          <a:prstGeom prst="rect">
            <a:avLst/>
          </a:prstGeom>
          <a:noFill/>
          <a:ln>
            <a:noFill/>
          </a:ln>
        </p:spPr>
        <p:style>
          <a:lnRef idx="0"/>
          <a:fillRef idx="0"/>
          <a:effectRef idx="0"/>
          <a:fontRef idx="minor"/>
        </p:style>
        <p:txBody>
          <a:bodyPr lIns="90000" rIns="90000" tIns="45000" bIns="45000"/>
          <a:p>
            <a:pPr>
              <a:lnSpc>
                <a:spcPct val="100000"/>
              </a:lnSpc>
            </a:pPr>
            <a:r>
              <a:rPr b="0" lang="de-DE" sz="1200" spc="-1" strike="noStrike">
                <a:solidFill>
                  <a:srgbClr val="ff0000"/>
                </a:solidFill>
                <a:latin typeface="Arial"/>
                <a:ea typeface="DejaVu Sans"/>
              </a:rPr>
              <a:t>Verhältnis</a:t>
            </a:r>
            <a:endParaRPr b="0" lang="de-DE" sz="1200" spc="-1" strike="noStrike">
              <a:latin typeface="Arial"/>
            </a:endParaRPr>
          </a:p>
          <a:p>
            <a:pPr>
              <a:lnSpc>
                <a:spcPct val="100000"/>
              </a:lnSpc>
            </a:pPr>
            <a:r>
              <a:rPr b="0" lang="de-DE" sz="1200" spc="-1" strike="noStrike">
                <a:solidFill>
                  <a:srgbClr val="ff0000"/>
                </a:solidFill>
                <a:latin typeface="Arial"/>
                <a:ea typeface="DejaVu Sans"/>
              </a:rPr>
              <a:t>Boden</a:t>
            </a:r>
            <a:endParaRPr b="0" lang="de-DE" sz="1200" spc="-1" strike="noStrike">
              <a:latin typeface="Arial"/>
            </a:endParaRPr>
          </a:p>
        </p:txBody>
      </p:sp>
      <p:sp>
        <p:nvSpPr>
          <p:cNvPr id="802" name="CustomShape 10"/>
          <p:cNvSpPr/>
          <p:nvPr/>
        </p:nvSpPr>
        <p:spPr>
          <a:xfrm>
            <a:off x="8334720" y="3342240"/>
            <a:ext cx="700920" cy="636840"/>
          </a:xfrm>
          <a:prstGeom prst="rect">
            <a:avLst/>
          </a:prstGeom>
          <a:noFill/>
          <a:ln>
            <a:noFill/>
          </a:ln>
        </p:spPr>
        <p:style>
          <a:lnRef idx="0"/>
          <a:fillRef idx="0"/>
          <a:effectRef idx="0"/>
          <a:fontRef idx="minor"/>
        </p:style>
        <p:txBody>
          <a:bodyPr lIns="90000" rIns="90000" tIns="45000" bIns="45000"/>
          <a:p>
            <a:pPr>
              <a:lnSpc>
                <a:spcPct val="100000"/>
              </a:lnSpc>
            </a:pPr>
            <a:r>
              <a:rPr b="0" lang="de-DE" sz="1200" spc="-1" strike="noStrike">
                <a:solidFill>
                  <a:srgbClr val="ff0000"/>
                </a:solidFill>
                <a:latin typeface="Arial"/>
                <a:ea typeface="DejaVu Sans"/>
              </a:rPr>
              <a:t>Verhältnis </a:t>
            </a:r>
            <a:endParaRPr b="0" lang="de-DE" sz="1200" spc="-1" strike="noStrike">
              <a:latin typeface="Arial"/>
            </a:endParaRPr>
          </a:p>
          <a:p>
            <a:pPr>
              <a:lnSpc>
                <a:spcPct val="100000"/>
              </a:lnSpc>
            </a:pPr>
            <a:r>
              <a:rPr b="0" lang="de-DE" sz="1200" spc="-1" strike="noStrike">
                <a:solidFill>
                  <a:srgbClr val="ff0000"/>
                </a:solidFill>
                <a:latin typeface="Arial"/>
                <a:ea typeface="DejaVu Sans"/>
              </a:rPr>
              <a:t>Boden</a:t>
            </a:r>
            <a:endParaRPr b="0" lang="de-DE" sz="1200" spc="-1" strike="noStrike">
              <a:latin typeface="Arial"/>
            </a:endParaRPr>
          </a:p>
        </p:txBody>
      </p:sp>
    </p:spTree>
  </p:cSld>
  <p:timing>
    <p:tnLst>
      <p:par>
        <p:cTn id="69" dur="indefinite" restart="never" nodeType="tmRoot">
          <p:childTnLst>
            <p:seq>
              <p:cTn id="70" nodeType="mainSeq"/>
              <p:prevCondLst>
                <p:cond delay="0" evt="onPrev">
                  <p:tgtEl>
                    <p:sldTgt/>
                  </p:tgtEl>
                </p:cond>
              </p:prevCondLst>
              <p:nextCondLst>
                <p:cond delay="0" evt="onNext">
                  <p:tgtEl>
                    <p:sldTgt/>
                  </p:tgtEl>
                </p:cond>
              </p:nextCondLst>
            </p:seq>
          </p:childTnLst>
        </p:cTn>
      </p:par>
    </p:tnLst>
  </p:timing>
</p:sld>
</file>

<file path=ppt/slides/slide1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Temperaturausbreitung mit / ohne Grundwassereinfluss</a:t>
            </a:r>
            <a:endParaRPr b="0" lang="de-DE" sz="2400" spc="-1" strike="noStrike">
              <a:latin typeface="Arial"/>
            </a:endParaRPr>
          </a:p>
        </p:txBody>
      </p:sp>
      <p:sp>
        <p:nvSpPr>
          <p:cNvPr id="804" name="CustomShape 2"/>
          <p:cNvSpPr/>
          <p:nvPr/>
        </p:nvSpPr>
        <p:spPr>
          <a:xfrm>
            <a:off x="467640" y="1734120"/>
            <a:ext cx="8218440" cy="142776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Sobald ein signifikanter Grundwassereinfluss im Untergrund vorliegt, können Erdwärmesonden nicht mehr mit analytischen Lösungen dimensioniert werden.</a:t>
            </a:r>
            <a:endParaRPr b="0" lang="de-DE" sz="1600" spc="-1" strike="noStrike">
              <a:latin typeface="Arial"/>
            </a:endParaRPr>
          </a:p>
          <a:p>
            <a:pPr>
              <a:lnSpc>
                <a:spcPct val="150000"/>
              </a:lnSpc>
            </a:pPr>
            <a:r>
              <a:rPr b="0" lang="de-DE" sz="1600" spc="-1" strike="noStrike">
                <a:solidFill>
                  <a:srgbClr val="000000"/>
                </a:solidFill>
                <a:latin typeface="Arial"/>
                <a:ea typeface="DejaVu Sans"/>
              </a:rPr>
              <a:t>Die Wärmeübertragung des Grundwassers in Fließrichtung des Grundwassers verhindert dies.</a:t>
            </a:r>
            <a:endParaRPr b="0" lang="de-DE" sz="1600" spc="-1" strike="noStrike">
              <a:latin typeface="Arial"/>
            </a:endParaRPr>
          </a:p>
        </p:txBody>
      </p:sp>
    </p:spTree>
  </p:cSld>
  <p:timing>
    <p:tnLst>
      <p:par>
        <p:cTn id="71" dur="indefinite" restart="never" nodeType="tmRoot">
          <p:childTnLst>
            <p:seq>
              <p:cTn id="72" nodeType="mainSeq"/>
              <p:prevCondLst>
                <p:cond delay="0" evt="onPrev">
                  <p:tgtEl>
                    <p:sldTgt/>
                  </p:tgtEl>
                </p:cond>
              </p:prevCondLst>
              <p:nextCondLst>
                <p:cond delay="0" evt="onNext">
                  <p:tgtEl>
                    <p:sldTgt/>
                  </p:tgtEl>
                </p:cond>
              </p:nextCondLst>
            </p:seq>
          </p:childTnLst>
        </p:cTn>
      </p:par>
    </p:tnLst>
  </p:timing>
</p:sld>
</file>

<file path=ppt/slides/slide1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5" name="Inhaltsplatzhalter 15" descr=""/>
          <p:cNvPicPr/>
          <p:nvPr/>
        </p:nvPicPr>
        <p:blipFill>
          <a:blip r:embed="rId1"/>
          <a:stretch/>
        </p:blipFill>
        <p:spPr>
          <a:xfrm>
            <a:off x="1660680" y="2268000"/>
            <a:ext cx="5832000" cy="3674880"/>
          </a:xfrm>
          <a:prstGeom prst="rect">
            <a:avLst/>
          </a:prstGeom>
          <a:ln>
            <a:noFill/>
          </a:ln>
        </p:spPr>
      </p:pic>
      <p:sp>
        <p:nvSpPr>
          <p:cNvPr id="80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Temperaturausbreitung mit / ohne Grundwassereinfluss</a:t>
            </a:r>
            <a:endParaRPr b="0" lang="de-DE" sz="2400" spc="-1" strike="noStrike">
              <a:latin typeface="Arial"/>
            </a:endParaRPr>
          </a:p>
        </p:txBody>
      </p:sp>
      <p:sp>
        <p:nvSpPr>
          <p:cNvPr id="807" name="CustomShape 2"/>
          <p:cNvSpPr/>
          <p:nvPr/>
        </p:nvSpPr>
        <p:spPr>
          <a:xfrm>
            <a:off x="1475640" y="5013000"/>
            <a:ext cx="1871640" cy="69840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Rein leitender Wärmetransport</a:t>
            </a:r>
            <a:endParaRPr b="0" lang="de-DE" sz="1600" spc="-1" strike="noStrike">
              <a:latin typeface="Arial"/>
            </a:endParaRPr>
          </a:p>
        </p:txBody>
      </p:sp>
      <p:sp>
        <p:nvSpPr>
          <p:cNvPr id="808" name="CustomShape 3"/>
          <p:cNvSpPr/>
          <p:nvPr/>
        </p:nvSpPr>
        <p:spPr>
          <a:xfrm>
            <a:off x="3574080" y="5046840"/>
            <a:ext cx="2447640" cy="106344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Konduktiver Wärmetransport mit</a:t>
            </a:r>
            <a:endParaRPr b="0" lang="de-DE" sz="1600" spc="-1" strike="noStrike">
              <a:latin typeface="Arial"/>
            </a:endParaRPr>
          </a:p>
          <a:p>
            <a:pPr>
              <a:lnSpc>
                <a:spcPct val="150000"/>
              </a:lnSpc>
            </a:pPr>
            <a:r>
              <a:rPr b="0" lang="de-DE" sz="1600" spc="-1" strike="noStrike">
                <a:solidFill>
                  <a:srgbClr val="000000"/>
                </a:solidFill>
                <a:latin typeface="Arial"/>
                <a:ea typeface="DejaVu Sans"/>
              </a:rPr>
              <a:t>konvektive Komponente</a:t>
            </a:r>
            <a:endParaRPr b="0" lang="de-DE" sz="1600" spc="-1" strike="noStrike">
              <a:latin typeface="Arial"/>
            </a:endParaRPr>
          </a:p>
        </p:txBody>
      </p:sp>
      <p:sp>
        <p:nvSpPr>
          <p:cNvPr id="809" name="CustomShape 4"/>
          <p:cNvSpPr/>
          <p:nvPr/>
        </p:nvSpPr>
        <p:spPr>
          <a:xfrm>
            <a:off x="6022440" y="5046840"/>
            <a:ext cx="1871640" cy="106272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Hauptsächlich advektiver Wärmetransport</a:t>
            </a:r>
            <a:endParaRPr b="0" lang="de-DE" sz="1600" spc="-1" strike="noStrike">
              <a:latin typeface="Arial"/>
            </a:endParaRPr>
          </a:p>
        </p:txBody>
      </p:sp>
      <p:sp>
        <p:nvSpPr>
          <p:cNvPr id="810" name="CustomShape 5"/>
          <p:cNvSpPr/>
          <p:nvPr/>
        </p:nvSpPr>
        <p:spPr>
          <a:xfrm rot="19006800">
            <a:off x="4869720" y="2931480"/>
            <a:ext cx="1608840" cy="3027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400" spc="-1" strike="noStrike">
                <a:solidFill>
                  <a:srgbClr val="000000"/>
                </a:solidFill>
                <a:latin typeface="Arial"/>
                <a:ea typeface="DejaVu Sans"/>
              </a:rPr>
              <a:t>Grundwasserfluss</a:t>
            </a:r>
            <a:endParaRPr b="0" lang="de-DE" sz="1400" spc="-1" strike="noStrike">
              <a:latin typeface="Arial"/>
            </a:endParaRPr>
          </a:p>
        </p:txBody>
      </p:sp>
      <p:sp>
        <p:nvSpPr>
          <p:cNvPr id="811" name="CustomShape 6"/>
          <p:cNvSpPr/>
          <p:nvPr/>
        </p:nvSpPr>
        <p:spPr>
          <a:xfrm>
            <a:off x="467640" y="1488960"/>
            <a:ext cx="8218440" cy="69840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Aufgrund des Einflusses von Grundwasserströmungen können Erdwärmesonden nicht mehr mit analytischen Lösungen dimensioniert werden.</a:t>
            </a:r>
            <a:endParaRPr b="0" lang="de-DE" sz="1600" spc="-1" strike="noStrike">
              <a:latin typeface="Arial"/>
            </a:endParaRPr>
          </a:p>
        </p:txBody>
      </p:sp>
    </p:spTree>
  </p:cSld>
  <p:timing>
    <p:tnLst>
      <p:par>
        <p:cTn id="73" dur="indefinite" restart="never" nodeType="tmRoot">
          <p:childTnLst>
            <p:seq>
              <p:cTn id="74" nodeType="mainSeq"/>
              <p:prevCondLst>
                <p:cond delay="0" evt="onPrev">
                  <p:tgtEl>
                    <p:sldTgt/>
                  </p:tgtEl>
                </p:cond>
              </p:prevCondLst>
              <p:nextCondLst>
                <p:cond delay="0" evt="onNext">
                  <p:tgtEl>
                    <p:sldTgt/>
                  </p:tgtEl>
                </p:cond>
              </p:nextCondLst>
            </p:seq>
          </p:childTnLst>
        </p:cTn>
      </p:par>
    </p:tnLst>
  </p:timing>
</p:sld>
</file>

<file path=ppt/slides/slide1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Temperaturausbreitung mit </a:t>
            </a:r>
            <a:br/>
            <a:r>
              <a:rPr b="0" lang="de-DE" sz="2400" spc="-1" strike="noStrike">
                <a:solidFill>
                  <a:srgbClr val="000000"/>
                </a:solidFill>
                <a:latin typeface="Arial"/>
              </a:rPr>
              <a:t>Grundwassereinfluss</a:t>
            </a:r>
            <a:endParaRPr b="0" lang="de-DE" sz="2400" spc="-1" strike="noStrike">
              <a:latin typeface="Arial"/>
            </a:endParaRPr>
          </a:p>
        </p:txBody>
      </p:sp>
      <p:sp>
        <p:nvSpPr>
          <p:cNvPr id="81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Der Einfluss einer Grundwasserströmung auf die Kühlung des Bodens durch Wärmeabfuhr ist in den folgenden Abbildungen dargestellt. Die Grundwasserströmung verschiebt die eigentlich zentrische Ausbreitung des Temperatureinflusses, so dass eine kalte Fahne in Richtung der Grundwasserströmung sichtbar wird.</a:t>
            </a:r>
            <a:endParaRPr b="0" lang="de-DE" sz="1600" spc="-1" strike="noStrike">
              <a:latin typeface="Arial"/>
            </a:endParaRPr>
          </a:p>
        </p:txBody>
      </p:sp>
      <p:pic>
        <p:nvPicPr>
          <p:cNvPr id="814" name="Grafik 1" descr=""/>
          <p:cNvPicPr/>
          <p:nvPr/>
        </p:nvPicPr>
        <p:blipFill>
          <a:blip r:embed="rId1"/>
          <a:stretch/>
        </p:blipFill>
        <p:spPr>
          <a:xfrm>
            <a:off x="539640" y="3648240"/>
            <a:ext cx="2539440" cy="1943640"/>
          </a:xfrm>
          <a:prstGeom prst="rect">
            <a:avLst/>
          </a:prstGeom>
          <a:ln>
            <a:noFill/>
          </a:ln>
        </p:spPr>
      </p:pic>
      <p:pic>
        <p:nvPicPr>
          <p:cNvPr id="815" name="Grafik 6" descr=""/>
          <p:cNvPicPr/>
          <p:nvPr/>
        </p:nvPicPr>
        <p:blipFill>
          <a:blip r:embed="rId2"/>
          <a:stretch/>
        </p:blipFill>
        <p:spPr>
          <a:xfrm>
            <a:off x="6697080" y="3645000"/>
            <a:ext cx="1906920" cy="1946520"/>
          </a:xfrm>
          <a:prstGeom prst="rect">
            <a:avLst/>
          </a:prstGeom>
          <a:ln>
            <a:noFill/>
          </a:ln>
        </p:spPr>
      </p:pic>
      <p:pic>
        <p:nvPicPr>
          <p:cNvPr id="816" name="Grafik 7" descr=""/>
          <p:cNvPicPr/>
          <p:nvPr/>
        </p:nvPicPr>
        <p:blipFill>
          <a:blip r:embed="rId3"/>
          <a:stretch/>
        </p:blipFill>
        <p:spPr>
          <a:xfrm>
            <a:off x="3420000" y="3645000"/>
            <a:ext cx="2951640" cy="1946520"/>
          </a:xfrm>
          <a:prstGeom prst="rect">
            <a:avLst/>
          </a:prstGeom>
          <a:ln>
            <a:noFill/>
          </a:ln>
        </p:spPr>
      </p:pic>
    </p:spTree>
  </p:cSld>
  <p:timing>
    <p:tnLst>
      <p:par>
        <p:cTn id="75" dur="indefinite" restart="never" nodeType="tmRoot">
          <p:childTnLst>
            <p:seq>
              <p:cTn id="76" nodeType="mainSeq"/>
              <p:prevCondLst>
                <p:cond delay="0" evt="onPrev">
                  <p:tgtEl>
                    <p:sldTgt/>
                  </p:tgtEl>
                </p:cond>
              </p:prevCondLst>
              <p:nextCondLst>
                <p:cond delay="0" evt="onNext">
                  <p:tgtEl>
                    <p:sldTgt/>
                  </p:tgtEl>
                </p:cond>
              </p:nextCondLst>
            </p:seq>
          </p:childTnLst>
        </p:cTn>
      </p:par>
    </p:tnLst>
  </p:timing>
</p:sld>
</file>

<file path=ppt/slides/slide1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Methoden zur Dimensionierung</a:t>
            </a:r>
            <a:endParaRPr b="0" lang="de-DE" sz="2400" spc="-1" strike="noStrike">
              <a:latin typeface="Arial"/>
            </a:endParaRPr>
          </a:p>
        </p:txBody>
      </p:sp>
      <p:sp>
        <p:nvSpPr>
          <p:cNvPr id="818" name="CustomShape 2"/>
          <p:cNvSpPr/>
          <p:nvPr/>
        </p:nvSpPr>
        <p:spPr>
          <a:xfrm>
            <a:off x="457200" y="1628640"/>
            <a:ext cx="2818080" cy="1511640"/>
          </a:xfrm>
          <a:prstGeom prst="roundRect">
            <a:avLst>
              <a:gd name="adj" fmla="val 16667"/>
            </a:avLst>
          </a:prstGeom>
          <a:no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spcAft>
                <a:spcPts val="601"/>
              </a:spcAft>
            </a:pPr>
            <a:r>
              <a:rPr b="1" lang="de-DE" sz="1600" spc="-1" strike="noStrike">
                <a:solidFill>
                  <a:srgbClr val="000000"/>
                </a:solidFill>
                <a:latin typeface="Arial"/>
                <a:ea typeface="DejaVu Sans"/>
              </a:rPr>
              <a:t>Tabellenwerte</a:t>
            </a:r>
            <a:endParaRPr b="0" lang="de-DE" sz="16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Basierend auf Erfahrungswerten, Tests, Simulationen</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Geeignet für sehr kleine Systeme</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Allgemeine Randbedingungen</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Rein leitender Wärmetransport</a:t>
            </a:r>
            <a:endParaRPr b="0" lang="de-DE" sz="1200" spc="-1" strike="noStrike">
              <a:latin typeface="Arial"/>
            </a:endParaRPr>
          </a:p>
        </p:txBody>
      </p:sp>
      <p:sp>
        <p:nvSpPr>
          <p:cNvPr id="819" name="CustomShape 3"/>
          <p:cNvSpPr/>
          <p:nvPr/>
        </p:nvSpPr>
        <p:spPr>
          <a:xfrm>
            <a:off x="4212000" y="1484640"/>
            <a:ext cx="3748680" cy="2087640"/>
          </a:xfrm>
          <a:prstGeom prst="roundRect">
            <a:avLst>
              <a:gd name="adj" fmla="val 16667"/>
            </a:avLst>
          </a:prstGeom>
          <a:ln>
            <a:round/>
          </a:ln>
        </p:spPr>
        <p:style>
          <a:lnRef idx="2">
            <a:schemeClr val="accent6"/>
          </a:lnRef>
          <a:fillRef idx="1">
            <a:schemeClr val="lt1"/>
          </a:fillRef>
          <a:effectRef idx="0">
            <a:schemeClr val="accent6"/>
          </a:effectRef>
          <a:fontRef idx="minor"/>
        </p:style>
        <p:txBody>
          <a:bodyPr lIns="90000" rIns="90000" tIns="45000" bIns="45000" anchor="ctr"/>
          <a:p>
            <a:pPr algn="ctr">
              <a:lnSpc>
                <a:spcPct val="100000"/>
              </a:lnSpc>
              <a:spcAft>
                <a:spcPts val="601"/>
              </a:spcAft>
            </a:pPr>
            <a:r>
              <a:rPr b="1" lang="de-DE" sz="1600" spc="-1" strike="noStrike">
                <a:solidFill>
                  <a:srgbClr val="000000"/>
                </a:solidFill>
                <a:latin typeface="Arial"/>
                <a:ea typeface="DejaVu Sans"/>
              </a:rPr>
              <a:t>Analytische Simulation</a:t>
            </a:r>
            <a:endParaRPr b="0" lang="de-DE" sz="16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Analytisches Widerstandsmodell der Erdwärmesonde</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G-Funktionen für die Erkennung des Untergrunds</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Geeignet für Einzelsonden und Sondenfelder</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Vereinfachte Randbedingungen</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Rein leitender Wärmetransport</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Grafische Darstellung von Soletemperaturen</a:t>
            </a:r>
            <a:endParaRPr b="0" lang="de-DE" sz="1200" spc="-1" strike="noStrike">
              <a:latin typeface="Arial"/>
            </a:endParaRPr>
          </a:p>
        </p:txBody>
      </p:sp>
      <p:sp>
        <p:nvSpPr>
          <p:cNvPr id="820" name="CustomShape 4"/>
          <p:cNvSpPr/>
          <p:nvPr/>
        </p:nvSpPr>
        <p:spPr>
          <a:xfrm>
            <a:off x="1547640" y="3717000"/>
            <a:ext cx="4888080" cy="2454480"/>
          </a:xfrm>
          <a:prstGeom prst="roundRect">
            <a:avLst>
              <a:gd name="adj" fmla="val 16667"/>
            </a:avLst>
          </a:prstGeom>
          <a:ln>
            <a:round/>
          </a:ln>
        </p:spPr>
        <p:style>
          <a:lnRef idx="2">
            <a:schemeClr val="accent2"/>
          </a:lnRef>
          <a:fillRef idx="1">
            <a:schemeClr val="lt1"/>
          </a:fillRef>
          <a:effectRef idx="0">
            <a:schemeClr val="accent2"/>
          </a:effectRef>
          <a:fontRef idx="minor"/>
        </p:style>
        <p:txBody>
          <a:bodyPr lIns="90000" rIns="90000" tIns="45000" bIns="45000" anchor="ctr"/>
          <a:p>
            <a:pPr algn="ctr">
              <a:lnSpc>
                <a:spcPct val="100000"/>
              </a:lnSpc>
              <a:spcAft>
                <a:spcPts val="601"/>
              </a:spcAft>
            </a:pPr>
            <a:r>
              <a:rPr b="1" lang="de-DE" sz="1600" spc="-1" strike="noStrike">
                <a:solidFill>
                  <a:srgbClr val="000000"/>
                </a:solidFill>
                <a:latin typeface="Arial"/>
                <a:ea typeface="DejaVu Sans"/>
              </a:rPr>
              <a:t>Numerische Simulation</a:t>
            </a:r>
            <a:endParaRPr b="0" lang="de-DE" sz="16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Analytisches Widerstandsmodell der Erdwärmesonde</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Übertragung der Sondenparameter an das Netzwerk</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Erfassung des Untergrundes über Finite Elemente</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Geeignet für Einzelsonden und Sondenfelder</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Differenzierte Randbedingungen</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Zeitlich variierende Randbedingungen</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Konduktiver und konvektiver Wärmetransport</a:t>
            </a:r>
            <a:endParaRPr b="0" lang="de-DE" sz="1200" spc="-1" strike="noStrike">
              <a:latin typeface="Arial"/>
            </a:endParaRPr>
          </a:p>
          <a:p>
            <a:pPr marL="171360" indent="-170640">
              <a:lnSpc>
                <a:spcPct val="100000"/>
              </a:lnSpc>
              <a:spcAft>
                <a:spcPts val="601"/>
              </a:spcAft>
              <a:buClr>
                <a:srgbClr val="000000"/>
              </a:buClr>
              <a:buFont typeface="Arial"/>
              <a:buChar char="•"/>
            </a:pPr>
            <a:r>
              <a:rPr b="0" lang="de-DE" sz="1200" spc="-1" strike="noStrike">
                <a:solidFill>
                  <a:srgbClr val="000000"/>
                </a:solidFill>
                <a:latin typeface="Arial"/>
                <a:ea typeface="DejaVu Sans"/>
              </a:rPr>
              <a:t>Grafische Darstellung der Ergebnisse (Sonde und Boden))</a:t>
            </a:r>
            <a:endParaRPr b="0" lang="de-DE" sz="1200" spc="-1" strike="noStrike">
              <a:latin typeface="Arial"/>
            </a:endParaRPr>
          </a:p>
        </p:txBody>
      </p:sp>
    </p:spTree>
  </p:cSld>
  <p:timing>
    <p:tnLst>
      <p:par>
        <p:cTn id="77" dur="indefinite" restart="never" nodeType="tmRoot">
          <p:childTnLst>
            <p:seq>
              <p:cTn id="78" nodeType="mainSeq"/>
              <p:prevCondLst>
                <p:cond delay="0" evt="onPrev">
                  <p:tgtEl>
                    <p:sldTgt/>
                  </p:tgtEl>
                </p:cond>
              </p:prevCondLst>
              <p:nextCondLst>
                <p:cond delay="0" evt="onNext">
                  <p:tgtEl>
                    <p:sldTgt/>
                  </p:tgtEl>
                </p:cond>
              </p:nextCondLst>
            </p:seq>
          </p:childTnLst>
        </p:cTn>
      </p:par>
    </p:tnLst>
  </p:timing>
</p:sld>
</file>

<file path=ppt/slides/slide1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Methoden zur Dimensionierung</a:t>
            </a:r>
            <a:endParaRPr b="0" lang="de-DE" sz="2400" spc="-1" strike="noStrike">
              <a:latin typeface="Arial"/>
            </a:endParaRPr>
          </a:p>
        </p:txBody>
      </p:sp>
      <p:sp>
        <p:nvSpPr>
          <p:cNvPr id="822" name="CustomShape 2"/>
          <p:cNvSpPr/>
          <p:nvPr/>
        </p:nvSpPr>
        <p:spPr>
          <a:xfrm>
            <a:off x="457200" y="1628640"/>
            <a:ext cx="2728080" cy="1356480"/>
          </a:xfrm>
          <a:prstGeom prst="roundRect">
            <a:avLst>
              <a:gd name="adj" fmla="val 16667"/>
            </a:avLst>
          </a:prstGeom>
          <a:no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spcAft>
                <a:spcPts val="601"/>
              </a:spcAft>
            </a:pPr>
            <a:r>
              <a:rPr b="0" lang="de-DE" sz="1800" spc="-1" strike="noStrike">
                <a:solidFill>
                  <a:srgbClr val="000000"/>
                </a:solidFill>
                <a:latin typeface="Arial"/>
                <a:ea typeface="DejaVu Sans"/>
              </a:rPr>
              <a:t>Tabellenwerte</a:t>
            </a:r>
            <a:endParaRPr b="0" lang="de-DE" sz="1800" spc="-1" strike="noStrike">
              <a:latin typeface="Arial"/>
            </a:endParaRPr>
          </a:p>
          <a:p>
            <a:pPr algn="ctr">
              <a:lnSpc>
                <a:spcPct val="100000"/>
              </a:lnSpc>
              <a:spcAft>
                <a:spcPts val="601"/>
              </a:spcAft>
            </a:pPr>
            <a:r>
              <a:rPr b="0" lang="de-DE" sz="1600" spc="-1" strike="noStrike">
                <a:solidFill>
                  <a:srgbClr val="000000"/>
                </a:solidFill>
                <a:latin typeface="Calibri"/>
                <a:ea typeface="DejaVu Sans"/>
              </a:rPr>
              <a:t>37,5 W/m</a:t>
            </a:r>
            <a:endParaRPr b="0" lang="de-DE" sz="1600" spc="-1" strike="noStrike">
              <a:latin typeface="Arial"/>
            </a:endParaRPr>
          </a:p>
        </p:txBody>
      </p:sp>
      <p:sp>
        <p:nvSpPr>
          <p:cNvPr id="823" name="CustomShape 3"/>
          <p:cNvSpPr/>
          <p:nvPr/>
        </p:nvSpPr>
        <p:spPr>
          <a:xfrm>
            <a:off x="4253040" y="1628640"/>
            <a:ext cx="3726000" cy="1799640"/>
          </a:xfrm>
          <a:prstGeom prst="roundRect">
            <a:avLst>
              <a:gd name="adj" fmla="val 16667"/>
            </a:avLst>
          </a:prstGeom>
          <a:ln>
            <a:round/>
          </a:ln>
        </p:spPr>
        <p:style>
          <a:lnRef idx="2">
            <a:schemeClr val="accent6"/>
          </a:lnRef>
          <a:fillRef idx="1">
            <a:schemeClr val="lt1"/>
          </a:fillRef>
          <a:effectRef idx="0">
            <a:schemeClr val="accent6"/>
          </a:effectRef>
          <a:fontRef idx="minor"/>
        </p:style>
        <p:txBody>
          <a:bodyPr lIns="90000" rIns="90000" tIns="45000" bIns="45000"/>
          <a:p>
            <a:pPr algn="ctr">
              <a:lnSpc>
                <a:spcPct val="100000"/>
              </a:lnSpc>
              <a:spcAft>
                <a:spcPts val="601"/>
              </a:spcAft>
            </a:pPr>
            <a:r>
              <a:rPr b="0" lang="de-DE" sz="1800" spc="-1" strike="noStrike">
                <a:solidFill>
                  <a:srgbClr val="000000"/>
                </a:solidFill>
                <a:latin typeface="Arial"/>
                <a:ea typeface="DejaVu Sans"/>
              </a:rPr>
              <a:t>Analytische Simulation</a:t>
            </a:r>
            <a:endParaRPr b="0" lang="de-DE" sz="1800" spc="-1" strike="noStrike">
              <a:latin typeface="Arial"/>
            </a:endParaRPr>
          </a:p>
        </p:txBody>
      </p:sp>
      <p:sp>
        <p:nvSpPr>
          <p:cNvPr id="824" name="CustomShape 4"/>
          <p:cNvSpPr/>
          <p:nvPr/>
        </p:nvSpPr>
        <p:spPr>
          <a:xfrm>
            <a:off x="1583640" y="3717000"/>
            <a:ext cx="4888080" cy="2454480"/>
          </a:xfrm>
          <a:prstGeom prst="roundRect">
            <a:avLst>
              <a:gd name="adj" fmla="val 16667"/>
            </a:avLst>
          </a:prstGeom>
          <a:ln>
            <a:round/>
          </a:ln>
        </p:spPr>
        <p:style>
          <a:lnRef idx="2">
            <a:schemeClr val="accent2"/>
          </a:lnRef>
          <a:fillRef idx="1">
            <a:schemeClr val="lt1"/>
          </a:fillRef>
          <a:effectRef idx="0">
            <a:schemeClr val="accent2"/>
          </a:effectRef>
          <a:fontRef idx="minor"/>
        </p:style>
        <p:txBody>
          <a:bodyPr lIns="90000" rIns="90000" tIns="45000" bIns="45000"/>
          <a:p>
            <a:pPr algn="ctr">
              <a:lnSpc>
                <a:spcPct val="100000"/>
              </a:lnSpc>
              <a:spcAft>
                <a:spcPts val="601"/>
              </a:spcAft>
            </a:pPr>
            <a:r>
              <a:rPr b="0" lang="de-DE" sz="1800" spc="-1" strike="noStrike">
                <a:solidFill>
                  <a:srgbClr val="000000"/>
                </a:solidFill>
                <a:latin typeface="Arial"/>
                <a:ea typeface="DejaVu Sans"/>
              </a:rPr>
              <a:t>Numerische Simulation</a:t>
            </a:r>
            <a:endParaRPr b="0" lang="de-DE" sz="1800" spc="-1" strike="noStrike">
              <a:latin typeface="Arial"/>
            </a:endParaRPr>
          </a:p>
        </p:txBody>
      </p:sp>
      <p:pic>
        <p:nvPicPr>
          <p:cNvPr id="825" name="Grafik 3" descr=""/>
          <p:cNvPicPr/>
          <p:nvPr/>
        </p:nvPicPr>
        <p:blipFill>
          <a:blip r:embed="rId1"/>
          <a:srcRect l="2595" t="7953" r="20548" b="2406"/>
          <a:stretch/>
        </p:blipFill>
        <p:spPr>
          <a:xfrm>
            <a:off x="4488120" y="2071800"/>
            <a:ext cx="1748880" cy="939960"/>
          </a:xfrm>
          <a:prstGeom prst="rect">
            <a:avLst/>
          </a:prstGeom>
          <a:ln>
            <a:noFill/>
          </a:ln>
        </p:spPr>
      </p:pic>
      <p:pic>
        <p:nvPicPr>
          <p:cNvPr id="826" name="Grafik 4" descr=""/>
          <p:cNvPicPr/>
          <p:nvPr/>
        </p:nvPicPr>
        <p:blipFill>
          <a:blip r:embed="rId2"/>
          <a:srcRect l="2734" t="7792" r="19765" b="3389"/>
          <a:stretch/>
        </p:blipFill>
        <p:spPr>
          <a:xfrm>
            <a:off x="5970600" y="2403720"/>
            <a:ext cx="1784520" cy="942120"/>
          </a:xfrm>
          <a:prstGeom prst="rect">
            <a:avLst/>
          </a:prstGeom>
          <a:ln>
            <a:noFill/>
          </a:ln>
        </p:spPr>
      </p:pic>
      <p:pic>
        <p:nvPicPr>
          <p:cNvPr id="827" name="Grafik 9" descr=""/>
          <p:cNvPicPr/>
          <p:nvPr/>
        </p:nvPicPr>
        <p:blipFill>
          <a:blip r:embed="rId3"/>
          <a:stretch/>
        </p:blipFill>
        <p:spPr>
          <a:xfrm>
            <a:off x="1920600" y="3815280"/>
            <a:ext cx="920880" cy="1029600"/>
          </a:xfrm>
          <a:prstGeom prst="rect">
            <a:avLst/>
          </a:prstGeom>
          <a:ln>
            <a:noFill/>
          </a:ln>
        </p:spPr>
      </p:pic>
      <p:pic>
        <p:nvPicPr>
          <p:cNvPr id="828" name="Grafik 10" descr=""/>
          <p:cNvPicPr/>
          <p:nvPr/>
        </p:nvPicPr>
        <p:blipFill>
          <a:blip r:embed="rId4"/>
          <a:stretch/>
        </p:blipFill>
        <p:spPr>
          <a:xfrm>
            <a:off x="2945520" y="4133520"/>
            <a:ext cx="1081440" cy="1227960"/>
          </a:xfrm>
          <a:prstGeom prst="rect">
            <a:avLst/>
          </a:prstGeom>
          <a:ln>
            <a:noFill/>
          </a:ln>
        </p:spPr>
      </p:pic>
      <p:pic>
        <p:nvPicPr>
          <p:cNvPr id="829" name="Grafik 11" descr=""/>
          <p:cNvPicPr/>
          <p:nvPr/>
        </p:nvPicPr>
        <p:blipFill>
          <a:blip r:embed="rId5"/>
          <a:stretch/>
        </p:blipFill>
        <p:spPr>
          <a:xfrm>
            <a:off x="4131360" y="4159800"/>
            <a:ext cx="1665360" cy="1832040"/>
          </a:xfrm>
          <a:prstGeom prst="rect">
            <a:avLst/>
          </a:prstGeom>
          <a:ln>
            <a:noFill/>
          </a:ln>
        </p:spPr>
      </p:pic>
      <p:pic>
        <p:nvPicPr>
          <p:cNvPr id="830" name="Grafik 12" descr=""/>
          <p:cNvPicPr/>
          <p:nvPr/>
        </p:nvPicPr>
        <p:blipFill>
          <a:blip r:embed="rId6"/>
          <a:stretch/>
        </p:blipFill>
        <p:spPr>
          <a:xfrm>
            <a:off x="2268720" y="5133600"/>
            <a:ext cx="1625760" cy="977040"/>
          </a:xfrm>
          <a:prstGeom prst="rect">
            <a:avLst/>
          </a:prstGeom>
          <a:ln>
            <a:noFill/>
          </a:ln>
        </p:spPr>
      </p:pic>
      <p:pic>
        <p:nvPicPr>
          <p:cNvPr id="831" name="Grafik 13" descr=""/>
          <p:cNvPicPr/>
          <p:nvPr/>
        </p:nvPicPr>
        <p:blipFill>
          <a:blip r:embed="rId7"/>
          <a:stretch/>
        </p:blipFill>
        <p:spPr>
          <a:xfrm>
            <a:off x="4313160" y="5133600"/>
            <a:ext cx="1587240" cy="97704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6" name="Grafik 3" descr=""/>
          <p:cNvPicPr/>
          <p:nvPr/>
        </p:nvPicPr>
        <p:blipFill>
          <a:blip r:embed="rId1"/>
          <a:stretch/>
        </p:blipFill>
        <p:spPr>
          <a:xfrm>
            <a:off x="2101680" y="1380240"/>
            <a:ext cx="4990320" cy="5336280"/>
          </a:xfrm>
          <a:prstGeom prst="rect">
            <a:avLst/>
          </a:prstGeom>
          <a:ln>
            <a:noFill/>
          </a:ln>
        </p:spPr>
      </p:pic>
      <p:pic>
        <p:nvPicPr>
          <p:cNvPr id="137" name="Grafik 16" descr=""/>
          <p:cNvPicPr/>
          <p:nvPr/>
        </p:nvPicPr>
        <p:blipFill>
          <a:blip r:embed="rId2"/>
          <a:stretch/>
        </p:blipFill>
        <p:spPr>
          <a:xfrm>
            <a:off x="5918040" y="4464720"/>
            <a:ext cx="762840" cy="1078920"/>
          </a:xfrm>
          <a:prstGeom prst="rect">
            <a:avLst/>
          </a:prstGeom>
          <a:ln>
            <a:noFill/>
          </a:ln>
        </p:spPr>
      </p:pic>
      <p:sp>
        <p:nvSpPr>
          <p:cNvPr id="138" name="CustomShape 1"/>
          <p:cNvSpPr/>
          <p:nvPr/>
        </p:nvSpPr>
        <p:spPr>
          <a:xfrm>
            <a:off x="5918040" y="4464720"/>
            <a:ext cx="76284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39" name="Grafik 6" descr=""/>
          <p:cNvPicPr/>
          <p:nvPr/>
        </p:nvPicPr>
        <p:blipFill>
          <a:blip r:embed="rId3"/>
          <a:stretch/>
        </p:blipFill>
        <p:spPr>
          <a:xfrm>
            <a:off x="7358040" y="2779560"/>
            <a:ext cx="757440" cy="1080000"/>
          </a:xfrm>
          <a:prstGeom prst="rect">
            <a:avLst/>
          </a:prstGeom>
          <a:ln>
            <a:noFill/>
          </a:ln>
        </p:spPr>
      </p:pic>
      <p:sp>
        <p:nvSpPr>
          <p:cNvPr id="140" name="CustomShape 2"/>
          <p:cNvSpPr/>
          <p:nvPr/>
        </p:nvSpPr>
        <p:spPr>
          <a:xfrm>
            <a:off x="7358040" y="2770920"/>
            <a:ext cx="762840" cy="108036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41" name="Grafik 11" descr=""/>
          <p:cNvPicPr/>
          <p:nvPr/>
        </p:nvPicPr>
        <p:blipFill>
          <a:blip r:embed="rId4"/>
          <a:stretch/>
        </p:blipFill>
        <p:spPr>
          <a:xfrm>
            <a:off x="250920" y="2467800"/>
            <a:ext cx="762480" cy="1078920"/>
          </a:xfrm>
          <a:prstGeom prst="rect">
            <a:avLst/>
          </a:prstGeom>
          <a:ln>
            <a:noFill/>
          </a:ln>
        </p:spPr>
      </p:pic>
      <p:sp>
        <p:nvSpPr>
          <p:cNvPr id="142" name="CustomShape 3"/>
          <p:cNvSpPr/>
          <p:nvPr/>
        </p:nvSpPr>
        <p:spPr>
          <a:xfrm>
            <a:off x="250920" y="2467800"/>
            <a:ext cx="76284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43" name="Grafik 13" descr=""/>
          <p:cNvPicPr/>
          <p:nvPr/>
        </p:nvPicPr>
        <p:blipFill>
          <a:blip r:embed="rId5"/>
          <a:stretch/>
        </p:blipFill>
        <p:spPr>
          <a:xfrm>
            <a:off x="7477200" y="4407840"/>
            <a:ext cx="761040" cy="1080360"/>
          </a:xfrm>
          <a:prstGeom prst="rect">
            <a:avLst/>
          </a:prstGeom>
          <a:ln>
            <a:noFill/>
          </a:ln>
        </p:spPr>
      </p:pic>
      <p:sp>
        <p:nvSpPr>
          <p:cNvPr id="144" name="CustomShape 4"/>
          <p:cNvSpPr/>
          <p:nvPr/>
        </p:nvSpPr>
        <p:spPr>
          <a:xfrm>
            <a:off x="7475400" y="4407840"/>
            <a:ext cx="762840" cy="108036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45" name="Grafik 9" descr=""/>
          <p:cNvPicPr/>
          <p:nvPr/>
        </p:nvPicPr>
        <p:blipFill>
          <a:blip r:embed="rId6"/>
          <a:stretch/>
        </p:blipFill>
        <p:spPr>
          <a:xfrm>
            <a:off x="326160" y="3599640"/>
            <a:ext cx="760680" cy="1078920"/>
          </a:xfrm>
          <a:prstGeom prst="rect">
            <a:avLst/>
          </a:prstGeom>
          <a:ln>
            <a:noFill/>
          </a:ln>
        </p:spPr>
      </p:pic>
      <p:sp>
        <p:nvSpPr>
          <p:cNvPr id="146" name="CustomShape 5"/>
          <p:cNvSpPr/>
          <p:nvPr/>
        </p:nvSpPr>
        <p:spPr>
          <a:xfrm>
            <a:off x="324000" y="3599640"/>
            <a:ext cx="76284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47" name="Grafik 10" descr=""/>
          <p:cNvPicPr/>
          <p:nvPr/>
        </p:nvPicPr>
        <p:blipFill>
          <a:blip r:embed="rId7"/>
          <a:stretch/>
        </p:blipFill>
        <p:spPr>
          <a:xfrm>
            <a:off x="633240" y="1297800"/>
            <a:ext cx="756360" cy="1078920"/>
          </a:xfrm>
          <a:prstGeom prst="rect">
            <a:avLst/>
          </a:prstGeom>
          <a:ln>
            <a:noFill/>
          </a:ln>
        </p:spPr>
      </p:pic>
      <p:sp>
        <p:nvSpPr>
          <p:cNvPr id="148" name="CustomShape 6"/>
          <p:cNvSpPr/>
          <p:nvPr/>
        </p:nvSpPr>
        <p:spPr>
          <a:xfrm>
            <a:off x="633240" y="1297800"/>
            <a:ext cx="76140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49" name="Grafik 2" descr=""/>
          <p:cNvPicPr/>
          <p:nvPr/>
        </p:nvPicPr>
        <p:blipFill>
          <a:blip r:embed="rId8"/>
          <a:stretch/>
        </p:blipFill>
        <p:spPr>
          <a:xfrm>
            <a:off x="906480" y="5604840"/>
            <a:ext cx="759600" cy="1078920"/>
          </a:xfrm>
          <a:prstGeom prst="rect">
            <a:avLst/>
          </a:prstGeom>
          <a:ln>
            <a:noFill/>
          </a:ln>
        </p:spPr>
      </p:pic>
      <p:sp>
        <p:nvSpPr>
          <p:cNvPr id="150" name="CustomShape 7"/>
          <p:cNvSpPr/>
          <p:nvPr/>
        </p:nvSpPr>
        <p:spPr>
          <a:xfrm>
            <a:off x="905040" y="5604840"/>
            <a:ext cx="76140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51" name="Grafik 7" descr=""/>
          <p:cNvPicPr/>
          <p:nvPr/>
        </p:nvPicPr>
        <p:blipFill>
          <a:blip r:embed="rId9"/>
          <a:stretch/>
        </p:blipFill>
        <p:spPr>
          <a:xfrm>
            <a:off x="8309520" y="3547440"/>
            <a:ext cx="759240" cy="1080360"/>
          </a:xfrm>
          <a:prstGeom prst="rect">
            <a:avLst/>
          </a:prstGeom>
          <a:ln>
            <a:noFill/>
          </a:ln>
        </p:spPr>
      </p:pic>
      <p:sp>
        <p:nvSpPr>
          <p:cNvPr id="152" name="CustomShape 8"/>
          <p:cNvSpPr/>
          <p:nvPr/>
        </p:nvSpPr>
        <p:spPr>
          <a:xfrm>
            <a:off x="8305920" y="3547440"/>
            <a:ext cx="762840" cy="108036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53" name="Grafik 4" descr=""/>
          <p:cNvPicPr/>
          <p:nvPr/>
        </p:nvPicPr>
        <p:blipFill>
          <a:blip r:embed="rId10"/>
          <a:stretch/>
        </p:blipFill>
        <p:spPr>
          <a:xfrm>
            <a:off x="7310880" y="5637960"/>
            <a:ext cx="757440" cy="1078920"/>
          </a:xfrm>
          <a:prstGeom prst="rect">
            <a:avLst/>
          </a:prstGeom>
          <a:ln>
            <a:noFill/>
          </a:ln>
        </p:spPr>
      </p:pic>
      <p:sp>
        <p:nvSpPr>
          <p:cNvPr id="154" name="CustomShape 9"/>
          <p:cNvSpPr/>
          <p:nvPr/>
        </p:nvSpPr>
        <p:spPr>
          <a:xfrm>
            <a:off x="7308720" y="5637960"/>
            <a:ext cx="76140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55" name="Grafik 5" descr=""/>
          <p:cNvPicPr/>
          <p:nvPr/>
        </p:nvPicPr>
        <p:blipFill>
          <a:blip r:embed="rId11"/>
          <a:stretch/>
        </p:blipFill>
        <p:spPr>
          <a:xfrm>
            <a:off x="8121600" y="5637960"/>
            <a:ext cx="761760" cy="1078920"/>
          </a:xfrm>
          <a:prstGeom prst="rect">
            <a:avLst/>
          </a:prstGeom>
          <a:ln>
            <a:noFill/>
          </a:ln>
        </p:spPr>
      </p:pic>
      <p:sp>
        <p:nvSpPr>
          <p:cNvPr id="156" name="CustomShape 10"/>
          <p:cNvSpPr/>
          <p:nvPr/>
        </p:nvSpPr>
        <p:spPr>
          <a:xfrm>
            <a:off x="8121600" y="5637960"/>
            <a:ext cx="76284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57" name="Grafik 8" descr=""/>
          <p:cNvPicPr/>
          <p:nvPr/>
        </p:nvPicPr>
        <p:blipFill>
          <a:blip r:embed="rId12"/>
          <a:stretch/>
        </p:blipFill>
        <p:spPr>
          <a:xfrm>
            <a:off x="8247240" y="2104920"/>
            <a:ext cx="759600" cy="1079640"/>
          </a:xfrm>
          <a:prstGeom prst="rect">
            <a:avLst/>
          </a:prstGeom>
          <a:ln>
            <a:noFill/>
          </a:ln>
        </p:spPr>
      </p:pic>
      <p:sp>
        <p:nvSpPr>
          <p:cNvPr id="158" name="CustomShape 11"/>
          <p:cNvSpPr/>
          <p:nvPr/>
        </p:nvSpPr>
        <p:spPr>
          <a:xfrm>
            <a:off x="8244000" y="2085120"/>
            <a:ext cx="762840" cy="108036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59" name="Grafik 12" descr=""/>
          <p:cNvPicPr/>
          <p:nvPr/>
        </p:nvPicPr>
        <p:blipFill>
          <a:blip r:embed="rId13"/>
          <a:stretch/>
        </p:blipFill>
        <p:spPr>
          <a:xfrm>
            <a:off x="115920" y="5004720"/>
            <a:ext cx="745560" cy="1078920"/>
          </a:xfrm>
          <a:prstGeom prst="rect">
            <a:avLst/>
          </a:prstGeom>
          <a:ln>
            <a:noFill/>
          </a:ln>
        </p:spPr>
      </p:pic>
      <p:sp>
        <p:nvSpPr>
          <p:cNvPr id="160" name="CustomShape 12"/>
          <p:cNvSpPr/>
          <p:nvPr/>
        </p:nvSpPr>
        <p:spPr>
          <a:xfrm>
            <a:off x="108000" y="5004720"/>
            <a:ext cx="76140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61" name="Grafik 14" descr=""/>
          <p:cNvPicPr/>
          <p:nvPr/>
        </p:nvPicPr>
        <p:blipFill>
          <a:blip r:embed="rId14"/>
          <a:stretch/>
        </p:blipFill>
        <p:spPr>
          <a:xfrm>
            <a:off x="2611440" y="1324800"/>
            <a:ext cx="761400" cy="1078920"/>
          </a:xfrm>
          <a:prstGeom prst="rect">
            <a:avLst/>
          </a:prstGeom>
          <a:ln>
            <a:noFill/>
          </a:ln>
        </p:spPr>
      </p:pic>
      <p:sp>
        <p:nvSpPr>
          <p:cNvPr id="162" name="CustomShape 13"/>
          <p:cNvSpPr/>
          <p:nvPr/>
        </p:nvSpPr>
        <p:spPr>
          <a:xfrm>
            <a:off x="2611440" y="1324800"/>
            <a:ext cx="76140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63" name="Grafik 47" descr=""/>
          <p:cNvPicPr/>
          <p:nvPr/>
        </p:nvPicPr>
        <p:blipFill>
          <a:blip r:embed="rId15"/>
          <a:stretch/>
        </p:blipFill>
        <p:spPr>
          <a:xfrm>
            <a:off x="7162920" y="1388160"/>
            <a:ext cx="756720" cy="1078920"/>
          </a:xfrm>
          <a:prstGeom prst="rect">
            <a:avLst/>
          </a:prstGeom>
          <a:ln>
            <a:noFill/>
          </a:ln>
        </p:spPr>
      </p:pic>
      <p:sp>
        <p:nvSpPr>
          <p:cNvPr id="164" name="CustomShape 14"/>
          <p:cNvSpPr/>
          <p:nvPr/>
        </p:nvSpPr>
        <p:spPr>
          <a:xfrm>
            <a:off x="7162920" y="1388160"/>
            <a:ext cx="76284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sp>
        <p:nvSpPr>
          <p:cNvPr id="165" name="Line 15"/>
          <p:cNvSpPr/>
          <p:nvPr/>
        </p:nvSpPr>
        <p:spPr>
          <a:xfrm>
            <a:off x="5795640" y="3058200"/>
            <a:ext cx="1562400" cy="25236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66" name="Line 16"/>
          <p:cNvSpPr/>
          <p:nvPr/>
        </p:nvSpPr>
        <p:spPr>
          <a:xfrm flipV="1">
            <a:off x="5795640" y="1927800"/>
            <a:ext cx="1366920" cy="41112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67" name="Line 17"/>
          <p:cNvSpPr/>
          <p:nvPr/>
        </p:nvSpPr>
        <p:spPr>
          <a:xfrm flipH="1" flipV="1">
            <a:off x="1014120" y="3007440"/>
            <a:ext cx="2352960" cy="69192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68" name="Line 18"/>
          <p:cNvSpPr/>
          <p:nvPr/>
        </p:nvSpPr>
        <p:spPr>
          <a:xfrm>
            <a:off x="6011640" y="3547080"/>
            <a:ext cx="2293920" cy="54144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69" name="Line 19"/>
          <p:cNvSpPr/>
          <p:nvPr/>
        </p:nvSpPr>
        <p:spPr>
          <a:xfrm>
            <a:off x="6011640" y="4088520"/>
            <a:ext cx="1463760" cy="86040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70" name="Line 20"/>
          <p:cNvSpPr/>
          <p:nvPr/>
        </p:nvSpPr>
        <p:spPr>
          <a:xfrm flipH="1">
            <a:off x="869760" y="5218920"/>
            <a:ext cx="2122560" cy="32544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71" name="Line 21"/>
          <p:cNvSpPr/>
          <p:nvPr/>
        </p:nvSpPr>
        <p:spPr>
          <a:xfrm flipH="1" flipV="1">
            <a:off x="1087200" y="4139280"/>
            <a:ext cx="2930760" cy="14436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72" name="Line 22"/>
          <p:cNvSpPr/>
          <p:nvPr/>
        </p:nvSpPr>
        <p:spPr>
          <a:xfrm flipH="1">
            <a:off x="1666800" y="5507640"/>
            <a:ext cx="2125440" cy="63648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73" name="Line 23"/>
          <p:cNvSpPr/>
          <p:nvPr/>
        </p:nvSpPr>
        <p:spPr>
          <a:xfrm>
            <a:off x="5292720" y="5507640"/>
            <a:ext cx="2016000" cy="66996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74" name="Line 24"/>
          <p:cNvSpPr/>
          <p:nvPr/>
        </p:nvSpPr>
        <p:spPr>
          <a:xfrm flipH="1" flipV="1">
            <a:off x="1390320" y="1837440"/>
            <a:ext cx="2233800" cy="113328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75" name="Line 25"/>
          <p:cNvSpPr/>
          <p:nvPr/>
        </p:nvSpPr>
        <p:spPr>
          <a:xfrm flipH="1" flipV="1">
            <a:off x="3373200" y="1864440"/>
            <a:ext cx="838080" cy="6336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76" name="Line 26"/>
          <p:cNvSpPr/>
          <p:nvPr/>
        </p:nvSpPr>
        <p:spPr>
          <a:xfrm>
            <a:off x="4500360" y="2467800"/>
            <a:ext cx="3746520" cy="17748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sp>
        <p:nvSpPr>
          <p:cNvPr id="177" name="Line 27"/>
          <p:cNvSpPr/>
          <p:nvPr/>
        </p:nvSpPr>
        <p:spPr>
          <a:xfrm>
            <a:off x="5003640" y="4407480"/>
            <a:ext cx="914400" cy="59688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pic>
        <p:nvPicPr>
          <p:cNvPr id="178" name="Grafik 8218" descr=""/>
          <p:cNvPicPr/>
          <p:nvPr/>
        </p:nvPicPr>
        <p:blipFill>
          <a:blip r:embed="rId16"/>
          <a:stretch/>
        </p:blipFill>
        <p:spPr>
          <a:xfrm>
            <a:off x="1160640" y="4266360"/>
            <a:ext cx="760320" cy="1078920"/>
          </a:xfrm>
          <a:prstGeom prst="rect">
            <a:avLst/>
          </a:prstGeom>
          <a:ln>
            <a:noFill/>
          </a:ln>
        </p:spPr>
      </p:pic>
      <p:sp>
        <p:nvSpPr>
          <p:cNvPr id="179" name="CustomShape 28"/>
          <p:cNvSpPr/>
          <p:nvPr/>
        </p:nvSpPr>
        <p:spPr>
          <a:xfrm>
            <a:off x="1160640" y="4266360"/>
            <a:ext cx="76284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sp>
        <p:nvSpPr>
          <p:cNvPr id="180" name="Line 29"/>
          <p:cNvSpPr/>
          <p:nvPr/>
        </p:nvSpPr>
        <p:spPr>
          <a:xfrm flipH="1">
            <a:off x="1923840" y="4705920"/>
            <a:ext cx="992160" cy="10008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pic>
        <p:nvPicPr>
          <p:cNvPr id="181" name="Grafik 15" descr=""/>
          <p:cNvPicPr/>
          <p:nvPr/>
        </p:nvPicPr>
        <p:blipFill>
          <a:blip r:embed="rId17"/>
          <a:stretch/>
        </p:blipFill>
        <p:spPr>
          <a:xfrm>
            <a:off x="2350440" y="5661720"/>
            <a:ext cx="760320" cy="1078920"/>
          </a:xfrm>
          <a:prstGeom prst="rect">
            <a:avLst/>
          </a:prstGeom>
          <a:ln>
            <a:noFill/>
          </a:ln>
        </p:spPr>
      </p:pic>
      <p:sp>
        <p:nvSpPr>
          <p:cNvPr id="182" name="CustomShape 30"/>
          <p:cNvSpPr/>
          <p:nvPr/>
        </p:nvSpPr>
        <p:spPr>
          <a:xfrm>
            <a:off x="2347920" y="5661720"/>
            <a:ext cx="76284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sp>
        <p:nvSpPr>
          <p:cNvPr id="183" name="Line 31"/>
          <p:cNvSpPr/>
          <p:nvPr/>
        </p:nvSpPr>
        <p:spPr>
          <a:xfrm flipH="1">
            <a:off x="3111480" y="5637960"/>
            <a:ext cx="906480" cy="563400"/>
          </a:xfrm>
          <a:prstGeom prst="line">
            <a:avLst/>
          </a:prstGeom>
          <a:ln w="15840">
            <a:solidFill>
              <a:schemeClr val="tx1"/>
            </a:solidFill>
            <a:round/>
          </a:ln>
        </p:spPr>
        <p:style>
          <a:lnRef idx="1">
            <a:schemeClr val="accent1"/>
          </a:lnRef>
          <a:fillRef idx="0">
            <a:schemeClr val="accent1"/>
          </a:fillRef>
          <a:effectRef idx="0">
            <a:schemeClr val="accent1"/>
          </a:effectRef>
          <a:fontRef idx="minor"/>
        </p:style>
      </p:sp>
      <p:pic>
        <p:nvPicPr>
          <p:cNvPr id="184" name="Grafik 8226" descr=""/>
          <p:cNvPicPr/>
          <p:nvPr/>
        </p:nvPicPr>
        <p:blipFill>
          <a:blip r:embed="rId18"/>
          <a:stretch/>
        </p:blipFill>
        <p:spPr>
          <a:xfrm>
            <a:off x="4640400" y="2969640"/>
            <a:ext cx="762840" cy="1078920"/>
          </a:xfrm>
          <a:prstGeom prst="rect">
            <a:avLst/>
          </a:prstGeom>
          <a:ln>
            <a:noFill/>
          </a:ln>
        </p:spPr>
      </p:pic>
      <p:sp>
        <p:nvSpPr>
          <p:cNvPr id="185" name="CustomShape 32"/>
          <p:cNvSpPr/>
          <p:nvPr/>
        </p:nvSpPr>
        <p:spPr>
          <a:xfrm>
            <a:off x="4640400" y="2969640"/>
            <a:ext cx="761400" cy="1078920"/>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sp>
        <p:nvSpPr>
          <p:cNvPr id="186" name="CustomShape 33"/>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Richtlinien der Länder</a:t>
            </a:r>
            <a:endParaRPr b="0" lang="de-DE" sz="2400" spc="-1" strike="noStrike">
              <a:latin typeface="Arial"/>
            </a:endParaRPr>
          </a:p>
        </p:txBody>
      </p:sp>
    </p:spTree>
  </p:cSld>
  <p:transition spd="med">
    <p:fade/>
  </p:transition>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Grundwasser-Simulationsmodelle</a:t>
            </a:r>
            <a:endParaRPr b="0" lang="de-DE" sz="2400" spc="-1" strike="noStrike">
              <a:latin typeface="Arial"/>
            </a:endParaRPr>
          </a:p>
        </p:txBody>
      </p:sp>
      <p:sp>
        <p:nvSpPr>
          <p:cNvPr id="833" name="CustomShape 2"/>
          <p:cNvSpPr/>
          <p:nvPr/>
        </p:nvSpPr>
        <p:spPr>
          <a:xfrm>
            <a:off x="457200" y="1600200"/>
            <a:ext cx="8228880" cy="4708440"/>
          </a:xfrm>
          <a:prstGeom prst="rect">
            <a:avLst/>
          </a:prstGeom>
          <a:noFill/>
          <a:ln>
            <a:noFill/>
          </a:ln>
        </p:spPr>
        <p:style>
          <a:lnRef idx="0"/>
          <a:fillRef idx="0"/>
          <a:effectRef idx="0"/>
          <a:fontRef idx="minor"/>
        </p:style>
        <p:txBody>
          <a:bodyPr lIns="90000" rIns="90000" tIns="45000" bIns="45000"/>
          <a:p>
            <a:pPr>
              <a:lnSpc>
                <a:spcPct val="150000"/>
              </a:lnSpc>
              <a:spcBef>
                <a:spcPts val="320"/>
              </a:spcBef>
              <a:spcAft>
                <a:spcPts val="1199"/>
              </a:spcAft>
            </a:pPr>
            <a:r>
              <a:rPr b="0" lang="de-DE" sz="1600" spc="-1" strike="noStrike">
                <a:solidFill>
                  <a:srgbClr val="000000"/>
                </a:solidFill>
                <a:latin typeface="Arial"/>
              </a:rPr>
              <a:t>Unvollständige Liste</a:t>
            </a:r>
            <a:endParaRPr b="0" lang="de-DE" sz="1600" spc="-1" strike="noStrike">
              <a:latin typeface="Arial"/>
            </a:endParaRPr>
          </a:p>
          <a:p>
            <a:pPr marL="343080" indent="-342360">
              <a:lnSpc>
                <a:spcPct val="150000"/>
              </a:lnSpc>
              <a:spcBef>
                <a:spcPts val="320"/>
              </a:spcBef>
              <a:spcAft>
                <a:spcPts val="1199"/>
              </a:spcAft>
              <a:buClr>
                <a:srgbClr val="000000"/>
              </a:buClr>
              <a:buFont typeface="Arial"/>
              <a:buChar char="•"/>
            </a:pPr>
            <a:r>
              <a:rPr b="0" lang="de-DE" sz="1600" spc="-1" strike="noStrike">
                <a:solidFill>
                  <a:srgbClr val="000000"/>
                </a:solidFill>
                <a:latin typeface="Arial"/>
              </a:rPr>
              <a:t>Feflow</a:t>
            </a:r>
            <a:endParaRPr b="0" lang="de-DE" sz="1600" spc="-1" strike="noStrike">
              <a:latin typeface="Arial"/>
            </a:endParaRPr>
          </a:p>
          <a:p>
            <a:pPr lvl="1" marL="743040" indent="-285120">
              <a:lnSpc>
                <a:spcPct val="150000"/>
              </a:lnSpc>
              <a:spcBef>
                <a:spcPts val="320"/>
              </a:spcBef>
              <a:spcAft>
                <a:spcPts val="1199"/>
              </a:spcAft>
              <a:buClr>
                <a:srgbClr val="000000"/>
              </a:buClr>
              <a:buFont typeface="Arial"/>
              <a:buChar char="–"/>
            </a:pPr>
            <a:r>
              <a:rPr b="0" lang="de-DE" sz="1600" spc="-1" strike="noStrike">
                <a:solidFill>
                  <a:srgbClr val="000000"/>
                </a:solidFill>
                <a:latin typeface="Arial"/>
              </a:rPr>
              <a:t>FEFLOW ist ein Programm zur Berechnung von Grundwasserströmung, Massentransport und Wärmeausbreitung. FEFLOW verwendet eine Finite-Elemente-Methode auf einem unstrukturierten Netzwerk, um die Grundgleichungen zu lösen. Das Programm wurde ursprünglich von der WASY GmbH, Treptow, entwickelt und wird heute vom Danish Hydraulic Institute vertrieben.</a:t>
            </a:r>
            <a:endParaRPr b="0" lang="de-DE" sz="1600" spc="-1" strike="noStrike">
              <a:latin typeface="Arial"/>
            </a:endParaRPr>
          </a:p>
        </p:txBody>
      </p:sp>
    </p:spTree>
  </p:cSld>
</p:sld>
</file>

<file path=ppt/slides/slide1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Grundwasser-Simulationsmodelle</a:t>
            </a:r>
            <a:endParaRPr b="0" lang="de-DE" sz="2400" spc="-1" strike="noStrike">
              <a:latin typeface="Arial"/>
            </a:endParaRPr>
          </a:p>
        </p:txBody>
      </p:sp>
      <p:sp>
        <p:nvSpPr>
          <p:cNvPr id="835" name="CustomShape 2"/>
          <p:cNvSpPr/>
          <p:nvPr/>
        </p:nvSpPr>
        <p:spPr>
          <a:xfrm>
            <a:off x="457200" y="1600200"/>
            <a:ext cx="8228880" cy="4708440"/>
          </a:xfrm>
          <a:prstGeom prst="rect">
            <a:avLst/>
          </a:prstGeom>
          <a:noFill/>
          <a:ln>
            <a:noFill/>
          </a:ln>
        </p:spPr>
        <p:style>
          <a:lnRef idx="0"/>
          <a:fillRef idx="0"/>
          <a:effectRef idx="0"/>
          <a:fontRef idx="minor"/>
        </p:style>
        <p:txBody>
          <a:bodyPr lIns="90000" rIns="90000" tIns="45000" bIns="45000"/>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Modflow</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MODFLOW ist ein Programm zur Berechnung der Grundwasserströmung. Es ist modular aufgebaut - daher der Name MODFLOW. Die Grundgleichungen für die Grundwasserströmung werden mit Hilfe eines Finite-Differenzen-Verfahrens gelöst, das auf einem regelmäßigen 3D-Gitter basiert. Das Programm wurde vom US Geological Survey entwickelt und wird von diesem kontinuierlich verbessert. </a:t>
            </a:r>
            <a:endParaRPr b="0" lang="de-DE" sz="1600" spc="-1" strike="noStrike">
              <a:latin typeface="Arial"/>
            </a:endParaRPr>
          </a:p>
        </p:txBody>
      </p:sp>
    </p:spTree>
  </p:cSld>
</p:sld>
</file>

<file path=ppt/slides/slide1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Grundwasser-Simulationsmodelle</a:t>
            </a:r>
            <a:endParaRPr b="0" lang="de-DE" sz="2400" spc="-1" strike="noStrike">
              <a:latin typeface="Arial"/>
            </a:endParaRPr>
          </a:p>
        </p:txBody>
      </p:sp>
      <p:sp>
        <p:nvSpPr>
          <p:cNvPr id="837" name="CustomShape 2"/>
          <p:cNvSpPr/>
          <p:nvPr/>
        </p:nvSpPr>
        <p:spPr>
          <a:xfrm>
            <a:off x="457200" y="1600200"/>
            <a:ext cx="8228880" cy="4708440"/>
          </a:xfrm>
          <a:prstGeom prst="rect">
            <a:avLst/>
          </a:prstGeom>
          <a:noFill/>
          <a:ln>
            <a:noFill/>
          </a:ln>
        </p:spPr>
        <p:style>
          <a:lnRef idx="0"/>
          <a:fillRef idx="0"/>
          <a:effectRef idx="0"/>
          <a:fontRef idx="minor"/>
        </p:style>
        <p:txBody>
          <a:bodyPr lIns="90000" rIns="90000" tIns="45000" bIns="45000"/>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FRÜHLING</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SPRING ist das Programmsystem zur Erstellung und Berechnung von Grundwasserströmungs- und Massentransportmodellen auf der Basis der Finite-Elemente-Methode. Es basiert auf einer Entwicklung der Ruhr-Universität Bochum.</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Shemat</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Das Programm Shemat (CLAUSER 2003) ist ein numerischer, auf finiten Differenzen basierender thermohydraulischer 3D-Modellierungscode.</a:t>
            </a:r>
            <a:endParaRPr b="0" lang="de-DE" sz="1600" spc="-1" strike="noStrike">
              <a:latin typeface="Arial"/>
            </a:endParaRPr>
          </a:p>
        </p:txBody>
      </p:sp>
    </p:spTree>
  </p:cSld>
</p:sld>
</file>

<file path=ppt/slides/slide1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Anzeige der Ergebnisse</a:t>
            </a:r>
            <a:endParaRPr b="0" lang="de-DE" sz="2400" spc="-1" strike="noStrike">
              <a:latin typeface="Arial"/>
            </a:endParaRPr>
          </a:p>
        </p:txBody>
      </p:sp>
      <p:sp>
        <p:nvSpPr>
          <p:cNvPr id="839" name="CustomShape 2"/>
          <p:cNvSpPr/>
          <p:nvPr/>
        </p:nvSpPr>
        <p:spPr>
          <a:xfrm>
            <a:off x="457200" y="1600200"/>
            <a:ext cx="8228880" cy="4525200"/>
          </a:xfrm>
          <a:prstGeom prst="rect">
            <a:avLst/>
          </a:prstGeom>
          <a:noFill/>
          <a:ln>
            <a:noFill/>
          </a:ln>
        </p:spPr>
        <p:style>
          <a:lnRef idx="0"/>
          <a:fillRef idx="0"/>
          <a:effectRef idx="0"/>
          <a:fontRef idx="minor"/>
        </p:style>
      </p:sp>
      <p:pic>
        <p:nvPicPr>
          <p:cNvPr id="840" name="Grafik 1" descr=""/>
          <p:cNvPicPr/>
          <p:nvPr/>
        </p:nvPicPr>
        <p:blipFill>
          <a:blip r:embed="rId1"/>
          <a:stretch/>
        </p:blipFill>
        <p:spPr>
          <a:xfrm>
            <a:off x="510480" y="1297080"/>
            <a:ext cx="3106440" cy="3098160"/>
          </a:xfrm>
          <a:prstGeom prst="rect">
            <a:avLst/>
          </a:prstGeom>
          <a:ln>
            <a:noFill/>
          </a:ln>
        </p:spPr>
      </p:pic>
      <p:pic>
        <p:nvPicPr>
          <p:cNvPr id="841" name="Grafik 4" descr=""/>
          <p:cNvPicPr/>
          <p:nvPr/>
        </p:nvPicPr>
        <p:blipFill>
          <a:blip r:embed="rId2"/>
          <a:stretch/>
        </p:blipFill>
        <p:spPr>
          <a:xfrm>
            <a:off x="5637240" y="3731040"/>
            <a:ext cx="3102120" cy="3098160"/>
          </a:xfrm>
          <a:prstGeom prst="rect">
            <a:avLst/>
          </a:prstGeom>
          <a:ln>
            <a:noFill/>
          </a:ln>
        </p:spPr>
      </p:pic>
      <p:pic>
        <p:nvPicPr>
          <p:cNvPr id="842" name="Grafik 5" descr=""/>
          <p:cNvPicPr/>
          <p:nvPr/>
        </p:nvPicPr>
        <p:blipFill>
          <a:blip r:embed="rId3"/>
          <a:stretch/>
        </p:blipFill>
        <p:spPr>
          <a:xfrm>
            <a:off x="1464840" y="3731040"/>
            <a:ext cx="3106440" cy="3098160"/>
          </a:xfrm>
          <a:prstGeom prst="rect">
            <a:avLst/>
          </a:prstGeom>
          <a:ln>
            <a:noFill/>
          </a:ln>
        </p:spPr>
      </p:pic>
      <p:pic>
        <p:nvPicPr>
          <p:cNvPr id="843" name="Grafik 6" descr=""/>
          <p:cNvPicPr/>
          <p:nvPr/>
        </p:nvPicPr>
        <p:blipFill>
          <a:blip r:embed="rId4"/>
          <a:stretch/>
        </p:blipFill>
        <p:spPr>
          <a:xfrm>
            <a:off x="4840200" y="1297080"/>
            <a:ext cx="3110400" cy="3098160"/>
          </a:xfrm>
          <a:prstGeom prst="rect">
            <a:avLst/>
          </a:prstGeom>
          <a:ln>
            <a:noFill/>
          </a:ln>
        </p:spPr>
      </p:pic>
    </p:spTree>
  </p:cSld>
</p:sld>
</file>

<file path=ppt/slides/slide1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700" spc="-1" strike="noStrike">
                <a:solidFill>
                  <a:srgbClr val="000000"/>
                </a:solidFill>
                <a:latin typeface="Arial"/>
              </a:rPr>
              <a:t>TRT - Thermischer Reaktionstest</a:t>
            </a:r>
            <a:endParaRPr b="0" lang="de-DE" sz="2700" spc="-1" strike="noStrike">
              <a:latin typeface="Arial"/>
            </a:endParaRPr>
          </a:p>
        </p:txBody>
      </p:sp>
      <p:sp>
        <p:nvSpPr>
          <p:cNvPr id="845" name="CustomShape 2"/>
          <p:cNvSpPr/>
          <p:nvPr/>
        </p:nvSpPr>
        <p:spPr>
          <a:xfrm>
            <a:off x="609480" y="1752480"/>
            <a:ext cx="8228880" cy="452520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Bei größeren Sondeninstallationen (Anzahl der Sonden) empfiehlt es sich, nicht die Wärmeleitfähigkeit des Untergrundes (zentrale Eingangsgröße der Dimensionierung) als Literaturwert zu verwenden, sondern in situ Messungen durchzuführen.</a:t>
            </a:r>
            <a:endParaRPr b="0" lang="de-DE" sz="1600" spc="-1" strike="noStrike">
              <a:latin typeface="Arial"/>
            </a:endParaRPr>
          </a:p>
          <a:p>
            <a:pPr>
              <a:lnSpc>
                <a:spcPct val="150000"/>
              </a:lnSpc>
            </a:pPr>
            <a:r>
              <a:rPr b="0" lang="de-DE" sz="1600" spc="-1" strike="noStrike">
                <a:solidFill>
                  <a:srgbClr val="000000"/>
                </a:solidFill>
                <a:latin typeface="Arial"/>
                <a:ea typeface="DejaVu Sans"/>
              </a:rPr>
              <a:t> </a:t>
            </a:r>
            <a:endParaRPr b="0" lang="de-DE" sz="1600" spc="-1" strike="noStrike">
              <a:latin typeface="Arial"/>
            </a:endParaRPr>
          </a:p>
          <a:p>
            <a:pPr>
              <a:lnSpc>
                <a:spcPct val="150000"/>
              </a:lnSpc>
            </a:pPr>
            <a:r>
              <a:rPr b="0" lang="de-DE" sz="1600" spc="-1" strike="noStrike">
                <a:solidFill>
                  <a:srgbClr val="000000"/>
                </a:solidFill>
                <a:latin typeface="Arial"/>
                <a:ea typeface="DejaVu Sans"/>
              </a:rPr>
              <a:t>Ein </a:t>
            </a:r>
            <a:r>
              <a:rPr b="1" lang="de-DE" sz="1600" spc="-1" strike="noStrike">
                <a:solidFill>
                  <a:srgbClr val="000000"/>
                </a:solidFill>
                <a:latin typeface="Arial"/>
                <a:ea typeface="DejaVu Sans"/>
              </a:rPr>
              <a:t>Thermal (Geothermal) Response Test </a:t>
            </a:r>
            <a:r>
              <a:rPr b="0" lang="de-DE" sz="1600" spc="-1" strike="noStrike">
                <a:solidFill>
                  <a:srgbClr val="000000"/>
                </a:solidFill>
                <a:latin typeface="Arial"/>
                <a:ea typeface="DejaVu Sans"/>
              </a:rPr>
              <a:t>(TRT) ist ein In-Situ-Test zur Bestimmung thermodynamischer Parameter des Untergrundes bei oberflächennaher Geothermie. </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ea typeface="DejaVu Sans"/>
              </a:rPr>
              <a:t>Der primäre abgeleitete Parameter ist die effektive Wärmeleitfähigkeit.</a:t>
            </a:r>
            <a:endParaRPr b="0" lang="de-DE" sz="1600" spc="-1" strike="noStrike">
              <a:latin typeface="Arial"/>
            </a:endParaRPr>
          </a:p>
        </p:txBody>
      </p:sp>
      <p:sp>
        <p:nvSpPr>
          <p:cNvPr id="846" name="CustomShape 3"/>
          <p:cNvSpPr/>
          <p:nvPr/>
        </p:nvSpPr>
        <p:spPr>
          <a:xfrm>
            <a:off x="609480" y="4893120"/>
            <a:ext cx="8146440" cy="965520"/>
          </a:xfrm>
          <a:prstGeom prst="rect">
            <a:avLst/>
          </a:prstGeom>
          <a:noFill/>
          <a:ln>
            <a:noFill/>
          </a:ln>
        </p:spPr>
        <p:style>
          <a:lnRef idx="0"/>
          <a:fillRef idx="0"/>
          <a:effectRef idx="0"/>
          <a:fontRef idx="minor"/>
        </p:style>
        <p:txBody>
          <a:bodyPr lIns="90000" rIns="90000" tIns="45000" bIns="45000"/>
          <a:p>
            <a:pPr algn="ctr">
              <a:lnSpc>
                <a:spcPct val="130000"/>
              </a:lnSpc>
            </a:pPr>
            <a:r>
              <a:rPr b="0" lang="de-DE" sz="1600" spc="-1" strike="noStrike">
                <a:solidFill>
                  <a:srgbClr val="000000"/>
                </a:solidFill>
                <a:latin typeface="Arial"/>
                <a:ea typeface="DejaVu Sans"/>
              </a:rPr>
              <a:t>Integral aller Einflussfaktoren über die gesamte Sondenlänge       </a:t>
            </a:r>
            <a:endParaRPr b="0" lang="de-DE" sz="1600" spc="-1" strike="noStrike">
              <a:latin typeface="Arial"/>
            </a:endParaRPr>
          </a:p>
          <a:p>
            <a:pPr algn="ctr">
              <a:lnSpc>
                <a:spcPct val="130000"/>
              </a:lnSpc>
            </a:pPr>
            <a:endParaRPr b="0" lang="de-DE" sz="1600" spc="-1" strike="noStrike">
              <a:latin typeface="Arial"/>
            </a:endParaRPr>
          </a:p>
          <a:p>
            <a:pPr algn="ctr">
              <a:lnSpc>
                <a:spcPct val="130000"/>
              </a:lnSpc>
            </a:pPr>
            <a:r>
              <a:rPr b="0" lang="de-DE" sz="1600" spc="-1" strike="noStrike">
                <a:solidFill>
                  <a:srgbClr val="000000"/>
                </a:solidFill>
                <a:latin typeface="Arial"/>
                <a:ea typeface="DejaVu Sans"/>
              </a:rPr>
              <a:t>Gesteinsmatrix + Grundwasser</a:t>
            </a:r>
            <a:endParaRPr b="0" lang="de-DE" sz="1600" spc="-1" strike="noStrike">
              <a:latin typeface="Arial"/>
            </a:endParaRPr>
          </a:p>
        </p:txBody>
      </p:sp>
    </p:spTree>
  </p:cSld>
</p:sld>
</file>

<file path=ppt/slides/slide1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Aufbau einer TRT-Einrichtung - VDI 4640 Blatt 5</a:t>
            </a:r>
            <a:br/>
            <a:r>
              <a:rPr b="0" lang="de-DE" sz="2400" spc="-1" strike="noStrike">
                <a:solidFill>
                  <a:srgbClr val="000000"/>
                </a:solidFill>
                <a:latin typeface="Arial"/>
              </a:rPr>
              <a:t> (Entwurf)</a:t>
            </a:r>
            <a:endParaRPr b="0" lang="de-DE" sz="2400" spc="-1" strike="noStrike">
              <a:latin typeface="Arial"/>
            </a:endParaRPr>
          </a:p>
        </p:txBody>
      </p:sp>
      <p:pic>
        <p:nvPicPr>
          <p:cNvPr id="848" name="Inhaltsplatzhalter 7" descr=""/>
          <p:cNvPicPr/>
          <p:nvPr/>
        </p:nvPicPr>
        <p:blipFill>
          <a:blip r:embed="rId1"/>
          <a:stretch/>
        </p:blipFill>
        <p:spPr>
          <a:xfrm>
            <a:off x="1619640" y="1484640"/>
            <a:ext cx="5904000" cy="4719240"/>
          </a:xfrm>
          <a:prstGeom prst="rect">
            <a:avLst/>
          </a:prstGeom>
          <a:ln>
            <a:noFill/>
          </a:ln>
        </p:spPr>
      </p:pic>
      <p:sp>
        <p:nvSpPr>
          <p:cNvPr id="849" name="CustomShape 2"/>
          <p:cNvSpPr/>
          <p:nvPr/>
        </p:nvSpPr>
        <p:spPr>
          <a:xfrm>
            <a:off x="5529240" y="5966280"/>
            <a:ext cx="575280" cy="12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850" name="CustomShape 3"/>
          <p:cNvSpPr/>
          <p:nvPr/>
        </p:nvSpPr>
        <p:spPr>
          <a:xfrm>
            <a:off x="5529960" y="5897520"/>
            <a:ext cx="575280" cy="242280"/>
          </a:xfrm>
          <a:prstGeom prst="rect">
            <a:avLst/>
          </a:prstGeom>
          <a:noFill/>
          <a:ln>
            <a:noFill/>
          </a:ln>
        </p:spPr>
        <p:style>
          <a:lnRef idx="0"/>
          <a:fillRef idx="0"/>
          <a:effectRef idx="0"/>
          <a:fontRef idx="minor"/>
        </p:style>
        <p:txBody>
          <a:bodyPr wrap="none" lIns="90000" rIns="90000" tIns="45000" bIns="45000"/>
          <a:p>
            <a:pPr>
              <a:lnSpc>
                <a:spcPct val="100000"/>
              </a:lnSpc>
            </a:pPr>
            <a:r>
              <a:rPr b="1" lang="de-DE" sz="1000" spc="-1" strike="noStrike">
                <a:solidFill>
                  <a:srgbClr val="000000"/>
                </a:solidFill>
                <a:latin typeface="Arial"/>
                <a:ea typeface="DejaVu Sans"/>
              </a:rPr>
              <a:t>Boden</a:t>
            </a:r>
            <a:endParaRPr b="0" lang="de-DE" sz="1000" spc="-1" strike="noStrike">
              <a:latin typeface="Arial"/>
            </a:endParaRPr>
          </a:p>
        </p:txBody>
      </p:sp>
      <p:sp>
        <p:nvSpPr>
          <p:cNvPr id="851" name="CustomShape 4"/>
          <p:cNvSpPr/>
          <p:nvPr/>
        </p:nvSpPr>
        <p:spPr>
          <a:xfrm>
            <a:off x="4773600" y="4509000"/>
            <a:ext cx="719280" cy="39456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b="1" lang="de-DE" sz="1000" spc="-1" strike="noStrike">
                <a:solidFill>
                  <a:srgbClr val="000000"/>
                </a:solidFill>
                <a:latin typeface="Arial"/>
                <a:ea typeface="DejaVu Sans"/>
              </a:rPr>
              <a:t>Verpressmaterial</a:t>
            </a:r>
            <a:endParaRPr b="0" lang="de-DE" sz="1000" spc="-1" strike="noStrike">
              <a:latin typeface="Arial"/>
            </a:endParaRPr>
          </a:p>
        </p:txBody>
      </p:sp>
      <p:sp>
        <p:nvSpPr>
          <p:cNvPr id="852" name="CustomShape 5"/>
          <p:cNvSpPr/>
          <p:nvPr/>
        </p:nvSpPr>
        <p:spPr>
          <a:xfrm>
            <a:off x="1914480" y="4709160"/>
            <a:ext cx="988560" cy="2422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de-DE" sz="1000" spc="-1" strike="noStrike">
                <a:solidFill>
                  <a:srgbClr val="000000"/>
                </a:solidFill>
                <a:latin typeface="Arial"/>
                <a:ea typeface="DejaVu Sans"/>
              </a:rPr>
              <a:t>Messbehälter</a:t>
            </a:r>
            <a:endParaRPr b="0" lang="de-DE" sz="1000" spc="-1" strike="noStrike">
              <a:latin typeface="Arial"/>
            </a:endParaRPr>
          </a:p>
        </p:txBody>
      </p:sp>
      <p:sp>
        <p:nvSpPr>
          <p:cNvPr id="853" name="CustomShape 6"/>
          <p:cNvSpPr/>
          <p:nvPr/>
        </p:nvSpPr>
        <p:spPr>
          <a:xfrm>
            <a:off x="2843640" y="4359960"/>
            <a:ext cx="972360" cy="15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854" name="CustomShape 7"/>
          <p:cNvSpPr/>
          <p:nvPr/>
        </p:nvSpPr>
        <p:spPr>
          <a:xfrm>
            <a:off x="2662920" y="4316760"/>
            <a:ext cx="1069200" cy="242280"/>
          </a:xfrm>
          <a:prstGeom prst="rect">
            <a:avLst/>
          </a:prstGeom>
          <a:noFill/>
          <a:ln>
            <a:noFill/>
          </a:ln>
        </p:spPr>
        <p:style>
          <a:lnRef idx="0"/>
          <a:fillRef idx="0"/>
          <a:effectRef idx="0"/>
          <a:fontRef idx="minor"/>
        </p:style>
        <p:txBody>
          <a:bodyPr wrap="none" lIns="90000" rIns="90000" tIns="45000" bIns="45000"/>
          <a:p>
            <a:pPr>
              <a:lnSpc>
                <a:spcPct val="100000"/>
              </a:lnSpc>
            </a:pPr>
            <a:r>
              <a:rPr b="1" lang="de-DE" sz="1000" spc="-1" strike="noStrike">
                <a:solidFill>
                  <a:srgbClr val="000000"/>
                </a:solidFill>
                <a:latin typeface="Arial"/>
                <a:ea typeface="DejaVu Sans"/>
              </a:rPr>
              <a:t>Umwälzpumpe</a:t>
            </a:r>
            <a:endParaRPr b="0" lang="de-DE" sz="1000" spc="-1" strike="noStrike">
              <a:latin typeface="Arial"/>
            </a:endParaRPr>
          </a:p>
        </p:txBody>
      </p:sp>
      <p:sp>
        <p:nvSpPr>
          <p:cNvPr id="855" name="CustomShape 8"/>
          <p:cNvSpPr/>
          <p:nvPr/>
        </p:nvSpPr>
        <p:spPr>
          <a:xfrm>
            <a:off x="2339640" y="3664800"/>
            <a:ext cx="647280" cy="35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856" name="CustomShape 9"/>
          <p:cNvSpPr/>
          <p:nvPr/>
        </p:nvSpPr>
        <p:spPr>
          <a:xfrm>
            <a:off x="2186640" y="3620880"/>
            <a:ext cx="784440" cy="394560"/>
          </a:xfrm>
          <a:prstGeom prst="rect">
            <a:avLst/>
          </a:prstGeom>
          <a:noFill/>
          <a:ln>
            <a:noFill/>
          </a:ln>
        </p:spPr>
        <p:style>
          <a:lnRef idx="0"/>
          <a:fillRef idx="0"/>
          <a:effectRef idx="0"/>
          <a:fontRef idx="minor"/>
        </p:style>
        <p:txBody>
          <a:bodyPr wrap="none" lIns="90000" rIns="90000" tIns="45000" bIns="45000"/>
          <a:p>
            <a:pPr>
              <a:lnSpc>
                <a:spcPct val="100000"/>
              </a:lnSpc>
            </a:pPr>
            <a:r>
              <a:rPr b="1" lang="de-DE" sz="1000" spc="-1" strike="noStrike">
                <a:solidFill>
                  <a:srgbClr val="000000"/>
                </a:solidFill>
                <a:latin typeface="Arial"/>
                <a:ea typeface="DejaVu Sans"/>
              </a:rPr>
              <a:t>Heizgerät/</a:t>
            </a:r>
            <a:endParaRPr b="0" lang="de-DE" sz="1000" spc="-1" strike="noStrike">
              <a:latin typeface="Arial"/>
            </a:endParaRPr>
          </a:p>
          <a:p>
            <a:pPr>
              <a:lnSpc>
                <a:spcPct val="100000"/>
              </a:lnSpc>
            </a:pPr>
            <a:r>
              <a:rPr b="1" lang="de-DE" sz="1000" spc="-1" strike="noStrike">
                <a:solidFill>
                  <a:srgbClr val="000000"/>
                </a:solidFill>
                <a:latin typeface="Arial"/>
                <a:ea typeface="DejaVu Sans"/>
              </a:rPr>
              <a:t>Kühler</a:t>
            </a:r>
            <a:endParaRPr b="0" lang="de-DE" sz="1000" spc="-1" strike="noStrike">
              <a:latin typeface="Arial"/>
            </a:endParaRPr>
          </a:p>
        </p:txBody>
      </p:sp>
      <p:sp>
        <p:nvSpPr>
          <p:cNvPr id="857" name="CustomShape 10"/>
          <p:cNvSpPr/>
          <p:nvPr/>
        </p:nvSpPr>
        <p:spPr>
          <a:xfrm>
            <a:off x="3207600" y="2498040"/>
            <a:ext cx="1396800" cy="2422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de-DE" sz="1000" spc="-1" strike="noStrike">
                <a:solidFill>
                  <a:srgbClr val="000000"/>
                </a:solidFill>
                <a:latin typeface="Arial"/>
                <a:ea typeface="DejaVu Sans"/>
              </a:rPr>
              <a:t>Durchflussmessung</a:t>
            </a:r>
            <a:endParaRPr b="0" lang="de-DE" sz="1000" spc="-1" strike="noStrike">
              <a:latin typeface="Arial"/>
            </a:endParaRPr>
          </a:p>
        </p:txBody>
      </p:sp>
      <p:sp>
        <p:nvSpPr>
          <p:cNvPr id="858" name="CustomShape 11"/>
          <p:cNvSpPr/>
          <p:nvPr/>
        </p:nvSpPr>
        <p:spPr>
          <a:xfrm>
            <a:off x="3273840" y="2071800"/>
            <a:ext cx="1499040" cy="24228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b="1" lang="de-DE" sz="1000" spc="-1" strike="noStrike">
                <a:solidFill>
                  <a:srgbClr val="000000"/>
                </a:solidFill>
                <a:latin typeface="Arial"/>
                <a:ea typeface="DejaVu Sans"/>
              </a:rPr>
              <a:t>Durchflussregelung</a:t>
            </a:r>
            <a:endParaRPr b="0" lang="de-DE" sz="1000" spc="-1" strike="noStrike">
              <a:latin typeface="Arial"/>
            </a:endParaRPr>
          </a:p>
        </p:txBody>
      </p:sp>
      <p:sp>
        <p:nvSpPr>
          <p:cNvPr id="859" name="CustomShape 12"/>
          <p:cNvSpPr/>
          <p:nvPr/>
        </p:nvSpPr>
        <p:spPr>
          <a:xfrm>
            <a:off x="3349440" y="2969640"/>
            <a:ext cx="660960" cy="36396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i="1" lang="de-DE" sz="1000" spc="-1" strike="noStrike">
                <a:solidFill>
                  <a:srgbClr val="000000"/>
                </a:solidFill>
                <a:latin typeface="Arial"/>
                <a:ea typeface="DejaVu Sans"/>
              </a:rPr>
              <a:t>T</a:t>
            </a:r>
            <a:r>
              <a:rPr b="1" lang="de-DE" sz="800" spc="-1" strike="noStrike">
                <a:solidFill>
                  <a:srgbClr val="000000"/>
                </a:solidFill>
                <a:latin typeface="Arial"/>
                <a:ea typeface="DejaVu Sans"/>
              </a:rPr>
              <a:t> Messen</a:t>
            </a:r>
            <a:endParaRPr b="0" lang="de-DE" sz="800" spc="-1" strike="noStrike">
              <a:latin typeface="Arial"/>
            </a:endParaRPr>
          </a:p>
          <a:p>
            <a:pPr>
              <a:lnSpc>
                <a:spcPct val="100000"/>
              </a:lnSpc>
            </a:pPr>
            <a:r>
              <a:rPr b="1" lang="de-DE" sz="800" spc="-1" strike="noStrike">
                <a:solidFill>
                  <a:srgbClr val="000000"/>
                </a:solidFill>
                <a:latin typeface="Arial"/>
                <a:ea typeface="DejaVu Sans"/>
              </a:rPr>
              <a:t> </a:t>
            </a:r>
            <a:r>
              <a:rPr b="1" lang="de-DE" sz="800" spc="-1" strike="noStrike">
                <a:solidFill>
                  <a:srgbClr val="000000"/>
                </a:solidFill>
                <a:latin typeface="Arial"/>
                <a:ea typeface="DejaVu Sans"/>
              </a:rPr>
              <a:t>Behälter</a:t>
            </a:r>
            <a:endParaRPr b="0" lang="de-DE" sz="800" spc="-1" strike="noStrike">
              <a:latin typeface="Arial"/>
            </a:endParaRPr>
          </a:p>
        </p:txBody>
      </p:sp>
      <p:sp>
        <p:nvSpPr>
          <p:cNvPr id="860" name="CustomShape 13"/>
          <p:cNvSpPr/>
          <p:nvPr/>
        </p:nvSpPr>
        <p:spPr>
          <a:xfrm>
            <a:off x="5004000" y="1427400"/>
            <a:ext cx="1727640" cy="24228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b="1" i="1" lang="de-DE" sz="1000" spc="-1" strike="noStrike">
                <a:solidFill>
                  <a:srgbClr val="000000"/>
                </a:solidFill>
                <a:latin typeface="Arial"/>
                <a:ea typeface="DejaVu Sans"/>
              </a:rPr>
              <a:t>T</a:t>
            </a:r>
            <a:r>
              <a:rPr b="1" lang="de-DE" sz="800" spc="-1" strike="noStrike">
                <a:solidFill>
                  <a:srgbClr val="000000"/>
                </a:solidFill>
                <a:latin typeface="Arial"/>
                <a:ea typeface="DejaVu Sans"/>
              </a:rPr>
              <a:t> aus Messbehälter</a:t>
            </a:r>
            <a:endParaRPr b="0" lang="de-DE" sz="800" spc="-1" strike="noStrike">
              <a:latin typeface="Arial"/>
            </a:endParaRPr>
          </a:p>
        </p:txBody>
      </p:sp>
      <p:sp>
        <p:nvSpPr>
          <p:cNvPr id="861" name="CustomShape 14"/>
          <p:cNvSpPr/>
          <p:nvPr/>
        </p:nvSpPr>
        <p:spPr>
          <a:xfrm>
            <a:off x="5060160" y="2620800"/>
            <a:ext cx="1172880" cy="2422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i="1" lang="de-DE" sz="1000" spc="-1" strike="noStrike">
                <a:solidFill>
                  <a:srgbClr val="000000"/>
                </a:solidFill>
                <a:latin typeface="Arial"/>
                <a:ea typeface="DejaVu Sans"/>
              </a:rPr>
              <a:t>T</a:t>
            </a:r>
            <a:r>
              <a:rPr b="1" lang="de-DE" sz="800" spc="-1" strike="noStrike">
                <a:solidFill>
                  <a:srgbClr val="000000"/>
                </a:solidFill>
                <a:latin typeface="Arial"/>
                <a:ea typeface="DejaVu Sans"/>
              </a:rPr>
              <a:t> zum Messbehälter</a:t>
            </a:r>
            <a:endParaRPr b="0" lang="de-DE" sz="800" spc="-1" strike="noStrike">
              <a:latin typeface="Arial"/>
            </a:endParaRPr>
          </a:p>
        </p:txBody>
      </p:sp>
      <p:sp>
        <p:nvSpPr>
          <p:cNvPr id="862" name="CustomShape 15"/>
          <p:cNvSpPr/>
          <p:nvPr/>
        </p:nvSpPr>
        <p:spPr>
          <a:xfrm>
            <a:off x="4000680" y="4857840"/>
            <a:ext cx="820800" cy="2422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i="1" lang="de-DE" sz="1000" spc="-1" strike="noStrike">
                <a:solidFill>
                  <a:srgbClr val="000000"/>
                </a:solidFill>
                <a:latin typeface="Arial"/>
                <a:ea typeface="DejaVu Sans"/>
              </a:rPr>
              <a:t>T</a:t>
            </a:r>
            <a:r>
              <a:rPr b="1" lang="de-DE" sz="800" spc="-1" strike="noStrike">
                <a:solidFill>
                  <a:srgbClr val="000000"/>
                </a:solidFill>
                <a:latin typeface="Arial"/>
                <a:ea typeface="DejaVu Sans"/>
              </a:rPr>
              <a:t> Umgebung</a:t>
            </a:r>
            <a:endParaRPr b="0" lang="de-DE" sz="800" spc="-1" strike="noStrike">
              <a:latin typeface="Arial"/>
            </a:endParaRPr>
          </a:p>
        </p:txBody>
      </p:sp>
      <p:sp>
        <p:nvSpPr>
          <p:cNvPr id="863" name="CustomShape 16"/>
          <p:cNvSpPr/>
          <p:nvPr/>
        </p:nvSpPr>
        <p:spPr>
          <a:xfrm>
            <a:off x="5288040" y="3240720"/>
            <a:ext cx="482040" cy="187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864" name="CustomShape 17"/>
          <p:cNvSpPr/>
          <p:nvPr/>
        </p:nvSpPr>
        <p:spPr>
          <a:xfrm>
            <a:off x="4970160" y="3187080"/>
            <a:ext cx="1046520" cy="242280"/>
          </a:xfrm>
          <a:prstGeom prst="rect">
            <a:avLst/>
          </a:prstGeom>
          <a:noFill/>
          <a:ln>
            <a:noFill/>
          </a:ln>
        </p:spPr>
        <p:style>
          <a:lnRef idx="0"/>
          <a:fillRef idx="0"/>
          <a:effectRef idx="0"/>
          <a:fontRef idx="minor"/>
        </p:style>
        <p:txBody>
          <a:bodyPr wrap="none" lIns="90000" rIns="90000" tIns="45000" bIns="45000"/>
          <a:p>
            <a:pPr>
              <a:lnSpc>
                <a:spcPct val="100000"/>
              </a:lnSpc>
            </a:pPr>
            <a:r>
              <a:rPr b="1" i="1" lang="de-DE" sz="1000" spc="-1" strike="noStrike">
                <a:solidFill>
                  <a:srgbClr val="000000"/>
                </a:solidFill>
                <a:latin typeface="Arial"/>
                <a:ea typeface="DejaVu Sans"/>
              </a:rPr>
              <a:t>T</a:t>
            </a:r>
            <a:r>
              <a:rPr b="1" lang="de-DE" sz="800" spc="-1" strike="noStrike">
                <a:solidFill>
                  <a:srgbClr val="000000"/>
                </a:solidFill>
                <a:latin typeface="Arial"/>
                <a:ea typeface="DejaVu Sans"/>
              </a:rPr>
              <a:t> vom Boden aus</a:t>
            </a:r>
            <a:endParaRPr b="0" lang="de-DE" sz="800" spc="-1" strike="noStrike">
              <a:latin typeface="Arial"/>
            </a:endParaRPr>
          </a:p>
        </p:txBody>
      </p:sp>
      <p:sp>
        <p:nvSpPr>
          <p:cNvPr id="865" name="CustomShape 18"/>
          <p:cNvSpPr/>
          <p:nvPr/>
        </p:nvSpPr>
        <p:spPr>
          <a:xfrm>
            <a:off x="6794640" y="2994480"/>
            <a:ext cx="1046520" cy="2422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i="1" lang="de-DE" sz="1000" spc="-1" strike="noStrike">
                <a:solidFill>
                  <a:srgbClr val="000000"/>
                </a:solidFill>
                <a:latin typeface="Arial"/>
                <a:ea typeface="DejaVu Sans"/>
              </a:rPr>
              <a:t>T</a:t>
            </a:r>
            <a:r>
              <a:rPr b="1" lang="de-DE" sz="800" spc="-1" strike="noStrike">
                <a:solidFill>
                  <a:srgbClr val="000000"/>
                </a:solidFill>
                <a:latin typeface="Arial"/>
                <a:ea typeface="DejaVu Sans"/>
              </a:rPr>
              <a:t> vom Boden aus</a:t>
            </a:r>
            <a:endParaRPr b="0" lang="de-DE" sz="800" spc="-1" strike="noStrike">
              <a:latin typeface="Arial"/>
            </a:endParaRPr>
          </a:p>
        </p:txBody>
      </p:sp>
    </p:spTree>
  </p:cSld>
  <p:timing>
    <p:tnLst>
      <p:par>
        <p:cTn id="79" dur="indefinite" restart="never" nodeType="tmRoot">
          <p:childTnLst>
            <p:seq>
              <p:cTn id="80" nodeType="mainSeq"/>
              <p:prevCondLst>
                <p:cond delay="0" evt="onPrev">
                  <p:tgtEl>
                    <p:sldTgt/>
                  </p:tgtEl>
                </p:cond>
              </p:prevCondLst>
              <p:nextCondLst>
                <p:cond delay="0" evt="onNext">
                  <p:tgtEl>
                    <p:sldTgt/>
                  </p:tgtEl>
                </p:cond>
              </p:nextCondLst>
            </p:seq>
          </p:childTnLst>
        </p:cTn>
      </p:par>
    </p:tnLst>
  </p:timing>
</p:sld>
</file>

<file path=ppt/slides/slide1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TRT - Prinzip</a:t>
            </a:r>
            <a:endParaRPr b="0" lang="de-DE" sz="2400" spc="-1" strike="noStrike">
              <a:latin typeface="Arial"/>
            </a:endParaRPr>
          </a:p>
        </p:txBody>
      </p:sp>
      <p:sp>
        <p:nvSpPr>
          <p:cNvPr id="867" name="CustomShape 2"/>
          <p:cNvSpPr/>
          <p:nvPr/>
        </p:nvSpPr>
        <p:spPr>
          <a:xfrm>
            <a:off x="430920" y="2361600"/>
            <a:ext cx="8712360" cy="2433960"/>
          </a:xfrm>
          <a:prstGeom prst="rect">
            <a:avLst/>
          </a:prstGeom>
          <a:noFill/>
          <a:ln>
            <a:noFill/>
          </a:ln>
        </p:spPr>
        <p:style>
          <a:lnRef idx="0"/>
          <a:fillRef idx="0"/>
          <a:effectRef idx="0"/>
          <a:fontRef idx="minor"/>
        </p:style>
        <p:txBody>
          <a:bodyPr lIns="0" rIns="0" tIns="0" bIns="0" anchor="ctr"/>
          <a:p>
            <a:pPr>
              <a:lnSpc>
                <a:spcPct val="150000"/>
              </a:lnSpc>
            </a:pPr>
            <a:r>
              <a:rPr b="1" lang="de-DE" sz="1600" spc="-1" strike="noStrike">
                <a:solidFill>
                  <a:srgbClr val="1e1c11"/>
                </a:solidFill>
                <a:latin typeface="Arial"/>
                <a:ea typeface="DejaVu Sans"/>
              </a:rPr>
              <a:t>Prinzip des Thermal-Response-Tests</a:t>
            </a:r>
            <a:endParaRPr b="0" lang="de-DE" sz="1600" spc="-1" strike="noStrike">
              <a:latin typeface="Arial"/>
            </a:endParaRPr>
          </a:p>
          <a:p>
            <a:pPr>
              <a:lnSpc>
                <a:spcPct val="150000"/>
              </a:lnSpc>
            </a:pPr>
            <a:r>
              <a:rPr b="0" lang="de-DE" sz="1600" spc="-1" strike="noStrike">
                <a:solidFill>
                  <a:srgbClr val="1e1c11"/>
                </a:solidFill>
                <a:latin typeface="Arial"/>
                <a:ea typeface="DejaVu Sans"/>
              </a:rPr>
              <a:t>Der Thermal Response Test (TRT) (auch Geothermal Response Test genannt) ist eine Methode zur Bestimmung thermischer Untergrundparameter. Bei fertigen Erdwärmesonden wird eine definierte Wärmemenge in den Untergrund eingebracht. Die Temperaturänderung (Reaktion) des Untergrunds wird gemessen. Aus diesem Temperaturverlauf kann die effektive Wärmeleitfähigkeit über die gesamte Sondenlänge berechnet werden, außerdem kann die ungestörte Untergrundtemperatur und der thermische Bohrlochwiderstand berechnet werden.</a:t>
            </a:r>
            <a:endParaRPr b="0" lang="de-DE" sz="1600" spc="-1" strike="noStrike">
              <a:latin typeface="Arial"/>
            </a:endParaRPr>
          </a:p>
        </p:txBody>
      </p:sp>
    </p:spTree>
  </p:cSld>
  <p:timing>
    <p:tnLst>
      <p:par>
        <p:cTn id="81" dur="indefinite" restart="never" nodeType="tmRoot">
          <p:childTnLst>
            <p:seq>
              <p:cTn id="82" nodeType="mainSeq"/>
              <p:prevCondLst>
                <p:cond delay="0" evt="onPrev">
                  <p:tgtEl>
                    <p:sldTgt/>
                  </p:tgtEl>
                </p:cond>
              </p:prevCondLst>
              <p:nextCondLst>
                <p:cond delay="0" evt="onNext">
                  <p:tgtEl>
                    <p:sldTgt/>
                  </p:tgtEl>
                </p:cond>
              </p:nextCondLst>
            </p:seq>
          </p:childTnLst>
        </p:cTn>
      </p:par>
    </p:tnLst>
  </p:timing>
</p:sld>
</file>

<file path=ppt/slides/slide1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TRT - Prinzip</a:t>
            </a:r>
            <a:endParaRPr b="0" lang="de-DE" sz="2400" spc="-1" strike="noStrike">
              <a:latin typeface="Arial"/>
            </a:endParaRPr>
          </a:p>
        </p:txBody>
      </p:sp>
      <p:sp>
        <p:nvSpPr>
          <p:cNvPr id="869" name="CustomShape 2"/>
          <p:cNvSpPr/>
          <p:nvPr/>
        </p:nvSpPr>
        <p:spPr>
          <a:xfrm>
            <a:off x="323640" y="1368360"/>
            <a:ext cx="8712360" cy="4987800"/>
          </a:xfrm>
          <a:prstGeom prst="rect">
            <a:avLst/>
          </a:prstGeom>
          <a:noFill/>
          <a:ln>
            <a:noFill/>
          </a:ln>
        </p:spPr>
        <p:style>
          <a:lnRef idx="0"/>
          <a:fillRef idx="0"/>
          <a:effectRef idx="0"/>
          <a:fontRef idx="minor"/>
        </p:style>
        <p:txBody>
          <a:bodyPr lIns="0" rIns="0" tIns="0" bIns="0" anchor="ctr"/>
          <a:p>
            <a:pPr>
              <a:lnSpc>
                <a:spcPct val="150000"/>
              </a:lnSpc>
            </a:pPr>
            <a:r>
              <a:rPr b="1" lang="de-DE" sz="1600" spc="-1" strike="noStrike">
                <a:solidFill>
                  <a:srgbClr val="1e1c11"/>
                </a:solidFill>
                <a:latin typeface="Arial"/>
                <a:ea typeface="DejaVu Sans"/>
              </a:rPr>
              <a:t>Prinzip des Thermal-Response-Tests</a:t>
            </a:r>
            <a:endParaRPr b="0" lang="de-DE" sz="1600" spc="-1" strike="noStrike">
              <a:latin typeface="Arial"/>
            </a:endParaRPr>
          </a:p>
          <a:p>
            <a:pPr>
              <a:lnSpc>
                <a:spcPct val="150000"/>
              </a:lnSpc>
            </a:pPr>
            <a:r>
              <a:rPr b="0" lang="de-DE" sz="1600" spc="-1" strike="noStrike">
                <a:solidFill>
                  <a:srgbClr val="1e1c11"/>
                </a:solidFill>
                <a:latin typeface="Arial"/>
                <a:ea typeface="DejaVu Sans"/>
              </a:rPr>
              <a:t>Diese drei spezifischen Werte sind dann die wichtigsten Eingabeparameter für die weitere Dimensionierung →compare Eingabeparameter EED.</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1e1c11"/>
                </a:solidFill>
                <a:latin typeface="Arial"/>
                <a:ea typeface="DejaVu Sans"/>
              </a:rPr>
              <a:t>Die für den Test erforderliche Vorbohrung kann später für den vorgesehenen Zweck verwendet werden.</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1e1c11"/>
                </a:solidFill>
                <a:latin typeface="Arial"/>
                <a:ea typeface="DejaVu Sans"/>
              </a:rPr>
              <a:t>Die gemessenen Werte in einem Thermal Response Test sind</a:t>
            </a:r>
            <a:endParaRPr b="0" lang="de-DE" sz="1600" spc="-1" strike="noStrike">
              <a:latin typeface="Arial"/>
            </a:endParaRPr>
          </a:p>
          <a:p>
            <a:pPr>
              <a:lnSpc>
                <a:spcPct val="150000"/>
              </a:lnSpc>
            </a:pPr>
            <a:endParaRPr b="0" lang="de-DE" sz="1600" spc="-1" strike="noStrike">
              <a:latin typeface="Arial"/>
            </a:endParaRPr>
          </a:p>
          <a:p>
            <a:pPr marL="285840" indent="-285120">
              <a:lnSpc>
                <a:spcPct val="150000"/>
              </a:lnSpc>
              <a:buClr>
                <a:srgbClr val="1e1c11"/>
              </a:buClr>
              <a:buFont typeface="Arial"/>
              <a:buChar char="•"/>
            </a:pPr>
            <a:r>
              <a:rPr b="1" lang="de-DE" sz="1600" spc="-1" strike="noStrike">
                <a:solidFill>
                  <a:srgbClr val="1e1c11"/>
                </a:solidFill>
                <a:latin typeface="Arial"/>
                <a:ea typeface="DejaVu Sans"/>
              </a:rPr>
              <a:t>Temperaturen</a:t>
            </a:r>
            <a:endParaRPr b="0" lang="de-DE" sz="1600" spc="-1" strike="noStrike">
              <a:latin typeface="Arial"/>
            </a:endParaRPr>
          </a:p>
          <a:p>
            <a:pPr marL="285840" indent="-285120">
              <a:lnSpc>
                <a:spcPct val="150000"/>
              </a:lnSpc>
              <a:buClr>
                <a:srgbClr val="1e1c11"/>
              </a:buClr>
              <a:buFont typeface="Arial"/>
              <a:buChar char="•"/>
            </a:pPr>
            <a:r>
              <a:rPr b="1" lang="de-DE" sz="1600" spc="-1" strike="noStrike">
                <a:solidFill>
                  <a:srgbClr val="1e1c11"/>
                </a:solidFill>
                <a:latin typeface="Arial"/>
                <a:ea typeface="DejaVu Sans"/>
              </a:rPr>
              <a:t>Volumenströme</a:t>
            </a:r>
            <a:endParaRPr b="0" lang="de-DE" sz="1600" spc="-1" strike="noStrike">
              <a:latin typeface="Arial"/>
            </a:endParaRPr>
          </a:p>
          <a:p>
            <a:pPr marL="285840" indent="-285120">
              <a:lnSpc>
                <a:spcPct val="150000"/>
              </a:lnSpc>
              <a:buClr>
                <a:srgbClr val="1e1c11"/>
              </a:buClr>
              <a:buFont typeface="Arial"/>
              <a:buChar char="•"/>
            </a:pPr>
            <a:r>
              <a:rPr b="0" lang="de-DE" sz="1600" spc="-1" strike="noStrike">
                <a:solidFill>
                  <a:srgbClr val="1e1c11"/>
                </a:solidFill>
                <a:latin typeface="Arial"/>
                <a:ea typeface="DejaVu Sans"/>
              </a:rPr>
              <a:t>→ </a:t>
            </a:r>
            <a:r>
              <a:rPr b="0" lang="de-DE" sz="1600" spc="-1" strike="noStrike">
                <a:solidFill>
                  <a:srgbClr val="1e1c11"/>
                </a:solidFill>
                <a:latin typeface="Arial"/>
                <a:ea typeface="DejaVu Sans"/>
              </a:rPr>
              <a:t>Wärmemengenzähler</a:t>
            </a:r>
            <a:endParaRPr b="0" lang="de-DE" sz="1600" spc="-1" strike="noStrike">
              <a:latin typeface="Arial"/>
            </a:endParaRPr>
          </a:p>
          <a:p>
            <a:pPr marL="285840" indent="-285120">
              <a:lnSpc>
                <a:spcPct val="150000"/>
              </a:lnSpc>
              <a:buClr>
                <a:srgbClr val="1e1c11"/>
              </a:buClr>
              <a:buFont typeface="Arial"/>
              <a:buChar char="•"/>
            </a:pPr>
            <a:r>
              <a:rPr b="0" lang="de-DE" sz="1600" spc="-1" strike="noStrike">
                <a:solidFill>
                  <a:srgbClr val="1e1c11"/>
                </a:solidFill>
                <a:latin typeface="Arial"/>
                <a:ea typeface="DejaVu Sans"/>
              </a:rPr>
              <a:t>Elektrische Zähler</a:t>
            </a:r>
            <a:endParaRPr b="0" lang="de-DE" sz="1600" spc="-1" strike="noStrike">
              <a:latin typeface="Arial"/>
            </a:endParaRPr>
          </a:p>
          <a:p>
            <a:pPr marL="285840" indent="-285120">
              <a:lnSpc>
                <a:spcPct val="150000"/>
              </a:lnSpc>
              <a:buClr>
                <a:srgbClr val="1e1c11"/>
              </a:buClr>
              <a:buFont typeface="Arial"/>
              <a:buChar char="•"/>
            </a:pPr>
            <a:r>
              <a:rPr b="0" lang="de-DE" sz="1600" spc="-1" strike="noStrike">
                <a:solidFill>
                  <a:srgbClr val="1e1c11"/>
                </a:solidFill>
                <a:latin typeface="Arial"/>
                <a:ea typeface="DejaVu Sans"/>
              </a:rPr>
              <a:t>Druck</a:t>
            </a:r>
            <a:endParaRPr b="0" lang="de-DE" sz="1600" spc="-1" strike="noStrike">
              <a:latin typeface="Arial"/>
            </a:endParaRPr>
          </a:p>
        </p:txBody>
      </p:sp>
    </p:spTree>
  </p:cSld>
  <p:timing>
    <p:tnLst>
      <p:par>
        <p:cTn id="83" dur="indefinite" restart="never" nodeType="tmRoot">
          <p:childTnLst>
            <p:seq>
              <p:cTn id="84" nodeType="mainSeq"/>
              <p:prevCondLst>
                <p:cond delay="0" evt="onPrev">
                  <p:tgtEl>
                    <p:sldTgt/>
                  </p:tgtEl>
                </p:cond>
              </p:prevCondLst>
              <p:nextCondLst>
                <p:cond delay="0" evt="onNext">
                  <p:tgtEl>
                    <p:sldTgt/>
                  </p:tgtEl>
                </p:cond>
              </p:nextCondLst>
            </p:seq>
          </p:childTnLst>
        </p:cTn>
      </p:par>
    </p:tnLst>
  </p:timing>
</p:sld>
</file>

<file path=ppt/slides/slide1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Aufbau einer TRT-Einrichtung - VDI 4640 Blatt 5</a:t>
            </a:r>
            <a:br/>
            <a:r>
              <a:rPr b="0" lang="de-DE" sz="2400" spc="-1" strike="noStrike">
                <a:solidFill>
                  <a:srgbClr val="000000"/>
                </a:solidFill>
                <a:latin typeface="Arial"/>
              </a:rPr>
              <a:t> (Entwurf)</a:t>
            </a:r>
            <a:endParaRPr b="0" lang="de-DE" sz="2400" spc="-1" strike="noStrike">
              <a:latin typeface="Arial"/>
            </a:endParaRPr>
          </a:p>
        </p:txBody>
      </p:sp>
      <p:pic>
        <p:nvPicPr>
          <p:cNvPr id="871" name="Grafik 1" descr=""/>
          <p:cNvPicPr/>
          <p:nvPr/>
        </p:nvPicPr>
        <p:blipFill>
          <a:blip r:embed="rId1"/>
          <a:stretch/>
        </p:blipFill>
        <p:spPr>
          <a:xfrm>
            <a:off x="1835640" y="1484640"/>
            <a:ext cx="6150600" cy="4779000"/>
          </a:xfrm>
          <a:prstGeom prst="rect">
            <a:avLst/>
          </a:prstGeom>
          <a:ln>
            <a:noFill/>
          </a:ln>
        </p:spPr>
      </p:pic>
    </p:spTree>
  </p:cSld>
  <p:timing>
    <p:tnLst>
      <p:par>
        <p:cTn id="85" dur="indefinite" restart="never" nodeType="tmRoot">
          <p:childTnLst>
            <p:seq>
              <p:cTn id="86" nodeType="mainSeq"/>
              <p:prevCondLst>
                <p:cond delay="0" evt="onPrev">
                  <p:tgtEl>
                    <p:sldTgt/>
                  </p:tgtEl>
                </p:cond>
              </p:prevCondLst>
              <p:nextCondLst>
                <p:cond delay="0" evt="onNext">
                  <p:tgtEl>
                    <p:sldTgt/>
                  </p:tgtEl>
                </p:cond>
              </p:nextCondLst>
            </p:seq>
          </p:childTnLst>
        </p:cTn>
      </p:par>
    </p:tnLst>
  </p:timing>
</p:sld>
</file>

<file path=ppt/slides/slide1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Voraussetzung: Thermal Response Test</a:t>
            </a:r>
            <a:endParaRPr b="0" lang="de-DE" sz="2400" spc="-1" strike="noStrike">
              <a:latin typeface="Arial"/>
            </a:endParaRPr>
          </a:p>
        </p:txBody>
      </p:sp>
      <p:sp>
        <p:nvSpPr>
          <p:cNvPr id="873" name="CustomShape 2"/>
          <p:cNvSpPr/>
          <p:nvPr/>
        </p:nvSpPr>
        <p:spPr>
          <a:xfrm>
            <a:off x="467640" y="1384920"/>
            <a:ext cx="6130440" cy="4525200"/>
          </a:xfrm>
          <a:prstGeom prst="rect">
            <a:avLst/>
          </a:prstGeom>
          <a:noFill/>
          <a:ln>
            <a:noFill/>
          </a:ln>
        </p:spPr>
        <p:style>
          <a:lnRef idx="0"/>
          <a:fillRef idx="0"/>
          <a:effectRef idx="0"/>
          <a:fontRef idx="minor"/>
        </p:style>
        <p:txBody>
          <a:bodyPr lIns="90000" rIns="90000" tIns="45000" bIns="45000"/>
          <a:p>
            <a:pPr>
              <a:lnSpc>
                <a:spcPct val="160000"/>
              </a:lnSpc>
              <a:spcBef>
                <a:spcPts val="300"/>
              </a:spcBef>
            </a:pPr>
            <a:r>
              <a:rPr b="0" lang="de-DE" sz="1500" spc="-1" strike="noStrike">
                <a:solidFill>
                  <a:srgbClr val="000000"/>
                </a:solidFill>
                <a:latin typeface="Arial"/>
              </a:rPr>
              <a:t>Die Voraussetzung für die Durchführung eines TRT ist eine vollständig demontierte Erdwärmesondenbohrung.</a:t>
            </a:r>
            <a:endParaRPr b="0" lang="de-DE" sz="1500" spc="-1" strike="noStrike">
              <a:latin typeface="Arial"/>
            </a:endParaRPr>
          </a:p>
          <a:p>
            <a:pPr>
              <a:lnSpc>
                <a:spcPct val="160000"/>
              </a:lnSpc>
              <a:spcBef>
                <a:spcPts val="300"/>
              </a:spcBef>
            </a:pPr>
            <a:r>
              <a:rPr b="0" lang="de-DE" sz="1500" spc="-1" strike="noStrike">
                <a:solidFill>
                  <a:srgbClr val="000000"/>
                </a:solidFill>
                <a:latin typeface="Arial"/>
              </a:rPr>
              <a:t>Die Probebohrung muss möglichst identisch mit den geplanten Erdwärmesonden sein:</a:t>
            </a:r>
            <a:endParaRPr b="0" lang="de-DE" sz="1500" spc="-1" strike="noStrike">
              <a:latin typeface="Arial"/>
            </a:endParaRPr>
          </a:p>
          <a:p>
            <a:pPr marL="343080" indent="-342360">
              <a:lnSpc>
                <a:spcPct val="160000"/>
              </a:lnSpc>
              <a:spcBef>
                <a:spcPts val="300"/>
              </a:spcBef>
              <a:buClr>
                <a:srgbClr val="000000"/>
              </a:buClr>
              <a:buFont typeface="Arial"/>
              <a:buChar char="•"/>
            </a:pPr>
            <a:r>
              <a:rPr b="0" lang="de-DE" sz="1500" spc="-1" strike="noStrike">
                <a:solidFill>
                  <a:srgbClr val="000000"/>
                </a:solidFill>
                <a:latin typeface="Arial"/>
              </a:rPr>
              <a:t>Sondentyp (Einfach-U, Doppel-U)</a:t>
            </a:r>
            <a:endParaRPr b="0" lang="de-DE" sz="1500" spc="-1" strike="noStrike">
              <a:latin typeface="Arial"/>
            </a:endParaRPr>
          </a:p>
          <a:p>
            <a:pPr marL="343080" indent="-342360">
              <a:lnSpc>
                <a:spcPct val="160000"/>
              </a:lnSpc>
              <a:spcBef>
                <a:spcPts val="300"/>
              </a:spcBef>
              <a:buClr>
                <a:srgbClr val="000000"/>
              </a:buClr>
              <a:buFont typeface="Arial"/>
              <a:buChar char="•"/>
            </a:pPr>
            <a:r>
              <a:rPr b="0" lang="de-DE" sz="1500" spc="-1" strike="noStrike">
                <a:solidFill>
                  <a:srgbClr val="000000"/>
                </a:solidFill>
                <a:latin typeface="Arial"/>
              </a:rPr>
              <a:t>Sondendurchmesser (32 mm, 40 mm)</a:t>
            </a:r>
            <a:endParaRPr b="0" lang="de-DE" sz="1500" spc="-1" strike="noStrike">
              <a:latin typeface="Arial"/>
            </a:endParaRPr>
          </a:p>
          <a:p>
            <a:pPr marL="343080" indent="-342360">
              <a:lnSpc>
                <a:spcPct val="160000"/>
              </a:lnSpc>
              <a:spcBef>
                <a:spcPts val="300"/>
              </a:spcBef>
              <a:buClr>
                <a:srgbClr val="000000"/>
              </a:buClr>
              <a:buFont typeface="Arial"/>
              <a:buChar char="•"/>
            </a:pPr>
            <a:r>
              <a:rPr b="0" lang="de-DE" sz="1500" spc="-1" strike="noStrike">
                <a:solidFill>
                  <a:srgbClr val="000000"/>
                </a:solidFill>
                <a:latin typeface="Arial"/>
              </a:rPr>
              <a:t>Bohrerdurchmesser (normalerweise 152 mm)</a:t>
            </a:r>
            <a:endParaRPr b="0" lang="de-DE" sz="1500" spc="-1" strike="noStrike">
              <a:latin typeface="Arial"/>
            </a:endParaRPr>
          </a:p>
          <a:p>
            <a:pPr marL="343080" indent="-342360">
              <a:lnSpc>
                <a:spcPct val="160000"/>
              </a:lnSpc>
              <a:spcBef>
                <a:spcPts val="300"/>
              </a:spcBef>
              <a:buClr>
                <a:srgbClr val="000000"/>
              </a:buClr>
              <a:buFont typeface="Arial"/>
              <a:buChar char="•"/>
            </a:pPr>
            <a:r>
              <a:rPr b="0" lang="de-DE" sz="1500" spc="-1" strike="noStrike">
                <a:solidFill>
                  <a:srgbClr val="000000"/>
                </a:solidFill>
                <a:latin typeface="Arial"/>
              </a:rPr>
              <a:t>Vergussmaterial (Wärmeleitfähigkeit 0,6 W/mK bis 2,4 W/mK)</a:t>
            </a:r>
            <a:endParaRPr b="0" lang="de-DE" sz="1500" spc="-1" strike="noStrike">
              <a:latin typeface="Arial"/>
            </a:endParaRPr>
          </a:p>
          <a:p>
            <a:pPr marL="343080" indent="-342360">
              <a:lnSpc>
                <a:spcPct val="160000"/>
              </a:lnSpc>
              <a:spcBef>
                <a:spcPts val="300"/>
              </a:spcBef>
              <a:buClr>
                <a:srgbClr val="000000"/>
              </a:buClr>
              <a:buFont typeface="Arial"/>
              <a:buChar char="•"/>
            </a:pPr>
            <a:r>
              <a:rPr b="0" lang="de-DE" sz="1500" spc="-1" strike="noStrike">
                <a:solidFill>
                  <a:srgbClr val="000000"/>
                </a:solidFill>
                <a:latin typeface="Arial"/>
              </a:rPr>
              <a:t>Sonden-Tiefe</a:t>
            </a:r>
            <a:endParaRPr b="0" lang="de-DE" sz="1500" spc="-1" strike="noStrike">
              <a:latin typeface="Arial"/>
            </a:endParaRPr>
          </a:p>
          <a:p>
            <a:pPr marL="343080" indent="-342360">
              <a:lnSpc>
                <a:spcPct val="160000"/>
              </a:lnSpc>
              <a:spcBef>
                <a:spcPts val="300"/>
              </a:spcBef>
              <a:buClr>
                <a:srgbClr val="000000"/>
              </a:buClr>
              <a:buFont typeface="Arial"/>
              <a:buChar char="•"/>
            </a:pPr>
            <a:r>
              <a:rPr b="0" lang="de-DE" sz="1500" spc="-1" strike="noStrike">
                <a:solidFill>
                  <a:srgbClr val="000000"/>
                </a:solidFill>
                <a:latin typeface="Arial"/>
              </a:rPr>
              <a:t>Sinnvolle Position innerhalb des späteren Bohrfeldes</a:t>
            </a:r>
            <a:endParaRPr b="0" lang="de-DE" sz="1500" spc="-1" strike="noStrike">
              <a:latin typeface="Arial"/>
            </a:endParaRPr>
          </a:p>
          <a:p>
            <a:pPr marL="343080" indent="-342360">
              <a:lnSpc>
                <a:spcPct val="160000"/>
              </a:lnSpc>
              <a:spcBef>
                <a:spcPts val="300"/>
              </a:spcBef>
              <a:buClr>
                <a:srgbClr val="000000"/>
              </a:buClr>
              <a:buFont typeface="Arial"/>
              <a:buChar char="•"/>
            </a:pPr>
            <a:r>
              <a:rPr b="0" lang="de-DE" sz="1500" spc="-1" strike="noStrike">
                <a:solidFill>
                  <a:srgbClr val="000000"/>
                </a:solidFill>
                <a:latin typeface="Arial"/>
              </a:rPr>
              <a:t>Wasser- und Stromanschluss verfügbar</a:t>
            </a:r>
            <a:endParaRPr b="0" lang="de-DE" sz="1500" spc="-1" strike="noStrike">
              <a:latin typeface="Arial"/>
            </a:endParaRPr>
          </a:p>
          <a:p>
            <a:pPr marL="343080" indent="-342360">
              <a:lnSpc>
                <a:spcPct val="160000"/>
              </a:lnSpc>
              <a:spcBef>
                <a:spcPts val="300"/>
              </a:spcBef>
              <a:buClr>
                <a:srgbClr val="000000"/>
              </a:buClr>
              <a:buFont typeface="Arial"/>
              <a:buChar char="•"/>
            </a:pPr>
            <a:r>
              <a:rPr b="0" lang="de-DE" sz="1500" spc="-1" strike="noStrike">
                <a:solidFill>
                  <a:srgbClr val="000000"/>
                </a:solidFill>
                <a:latin typeface="Arial"/>
              </a:rPr>
              <a:t>Wasserrechtliche Genehmigung erforderlich</a:t>
            </a:r>
            <a:endParaRPr b="0" lang="de-DE" sz="1500" spc="-1" strike="noStrike">
              <a:latin typeface="Arial"/>
            </a:endParaRPr>
          </a:p>
        </p:txBody>
      </p:sp>
      <p:pic>
        <p:nvPicPr>
          <p:cNvPr id="874" name="Grafik 8" descr=""/>
          <p:cNvPicPr/>
          <p:nvPr/>
        </p:nvPicPr>
        <p:blipFill>
          <a:blip r:embed="rId1"/>
          <a:stretch/>
        </p:blipFill>
        <p:spPr>
          <a:xfrm>
            <a:off x="6850440" y="1989000"/>
            <a:ext cx="1840320" cy="1700640"/>
          </a:xfrm>
          <a:prstGeom prst="rect">
            <a:avLst/>
          </a:prstGeom>
          <a:ln>
            <a:noFill/>
          </a:ln>
        </p:spPr>
      </p:pic>
      <p:pic>
        <p:nvPicPr>
          <p:cNvPr id="875" name="Grafik 4" descr=""/>
          <p:cNvPicPr/>
          <p:nvPr/>
        </p:nvPicPr>
        <p:blipFill>
          <a:blip r:embed="rId2"/>
          <a:stretch/>
        </p:blipFill>
        <p:spPr>
          <a:xfrm>
            <a:off x="6803280" y="4083120"/>
            <a:ext cx="1935000" cy="1832400"/>
          </a:xfrm>
          <a:prstGeom prst="rect">
            <a:avLst/>
          </a:prstGeom>
          <a:ln>
            <a:noFill/>
          </a:ln>
        </p:spPr>
      </p:pic>
    </p:spTree>
  </p:cSld>
  <p:timing>
    <p:tnLst>
      <p:par>
        <p:cTn id="87" dur="indefinite" restart="never" nodeType="tmRoot">
          <p:childTnLst>
            <p:seq>
              <p:cTn id="88"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Inhalt der VDI 4640 - Thermische Nutzung des Untergrundes</a:t>
            </a:r>
            <a:endParaRPr b="0" lang="de-DE" sz="2400" spc="-1" strike="noStrike">
              <a:latin typeface="Arial"/>
            </a:endParaRPr>
          </a:p>
        </p:txBody>
      </p:sp>
      <p:sp>
        <p:nvSpPr>
          <p:cNvPr id="18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Die VDI 4640 - Thermische Nutzung des Untergrundes, ist entscheidend für die Dimensionierung einer geothermischen Anlage. Die Inhalte und die Umsetzung einer Dimensionierung werden im Folgenden vorgestellt.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Norm ist in 5 Teile (so genannte Papiere) mit unterschiedlichen inhaltlichen Schwerpunkten unterteilt. </a:t>
            </a:r>
            <a:endParaRPr b="0" lang="de-DE" sz="1600" spc="-1" strike="noStrike">
              <a:latin typeface="Arial"/>
            </a:endParaRPr>
          </a:p>
        </p:txBody>
      </p:sp>
    </p:spTree>
  </p:cSld>
</p:sld>
</file>

<file path=ppt/slides/slide1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Ist es das wert?!?</a:t>
            </a:r>
            <a:endParaRPr b="0" lang="de-DE" sz="2400" spc="-1" strike="noStrike">
              <a:latin typeface="Arial"/>
            </a:endParaRPr>
          </a:p>
        </p:txBody>
      </p:sp>
      <p:sp>
        <p:nvSpPr>
          <p:cNvPr id="877" name="CustomShape 2"/>
          <p:cNvSpPr/>
          <p:nvPr/>
        </p:nvSpPr>
        <p:spPr>
          <a:xfrm>
            <a:off x="2159640" y="1700640"/>
            <a:ext cx="6300000" cy="1727640"/>
          </a:xfrm>
          <a:prstGeom prst="roundRect">
            <a:avLst>
              <a:gd name="adj" fmla="val 16667"/>
            </a:avLst>
          </a:prstGeom>
          <a:ln>
            <a:round/>
          </a:ln>
        </p:spPr>
        <p:style>
          <a:lnRef idx="2">
            <a:schemeClr val="accent3"/>
          </a:lnRef>
          <a:fillRef idx="1">
            <a:schemeClr val="lt1"/>
          </a:fillRef>
          <a:effectRef idx="0">
            <a:schemeClr val="accent3"/>
          </a:effectRef>
          <a:fontRef idx="minor"/>
        </p:style>
        <p:txBody>
          <a:bodyPr lIns="90000" rIns="90000" tIns="45000" bIns="45000" anchor="ctr"/>
          <a:p>
            <a:pPr marL="285840" indent="-285120">
              <a:lnSpc>
                <a:spcPct val="100000"/>
              </a:lnSpc>
              <a:buClr>
                <a:srgbClr val="000000"/>
              </a:buClr>
              <a:buFont typeface="Arial"/>
              <a:buChar char="•"/>
            </a:pPr>
            <a:r>
              <a:rPr b="0" lang="de-DE" sz="2000" spc="-1" strike="noStrike">
                <a:solidFill>
                  <a:srgbClr val="000000"/>
                </a:solidFill>
                <a:latin typeface="Arial"/>
                <a:ea typeface="DejaVu Sans"/>
              </a:rPr>
              <a:t>Planungssicherheit</a:t>
            </a:r>
            <a:endParaRPr b="0" lang="de-DE" sz="2000" spc="-1" strike="noStrike">
              <a:latin typeface="Arial"/>
            </a:endParaRPr>
          </a:p>
          <a:p>
            <a:pPr marL="285840" indent="-285120">
              <a:lnSpc>
                <a:spcPct val="100000"/>
              </a:lnSpc>
              <a:buClr>
                <a:srgbClr val="000000"/>
              </a:buClr>
              <a:buFont typeface="Arial"/>
              <a:buChar char="•"/>
            </a:pPr>
            <a:r>
              <a:rPr b="0" lang="de-DE" sz="2000" spc="-1" strike="noStrike">
                <a:solidFill>
                  <a:srgbClr val="000000"/>
                </a:solidFill>
                <a:latin typeface="Arial"/>
                <a:ea typeface="DejaVu Sans"/>
              </a:rPr>
              <a:t>Teilweise offiziell spezifiziert</a:t>
            </a:r>
            <a:endParaRPr b="0" lang="de-DE" sz="2000" spc="-1" strike="noStrike">
              <a:latin typeface="Arial"/>
            </a:endParaRPr>
          </a:p>
          <a:p>
            <a:pPr marL="285840" indent="-285120">
              <a:lnSpc>
                <a:spcPct val="100000"/>
              </a:lnSpc>
              <a:buClr>
                <a:srgbClr val="000000"/>
              </a:buClr>
              <a:buFont typeface="Arial"/>
              <a:buChar char="•"/>
            </a:pPr>
            <a:r>
              <a:rPr b="0" lang="de-DE" sz="2000" spc="-1" strike="noStrike">
                <a:solidFill>
                  <a:srgbClr val="000000"/>
                </a:solidFill>
                <a:latin typeface="Arial"/>
                <a:ea typeface="DejaVu Sans"/>
              </a:rPr>
              <a:t>Rechtssicherheit</a:t>
            </a:r>
            <a:endParaRPr b="0" lang="de-DE" sz="2000" spc="-1" strike="noStrike">
              <a:latin typeface="Arial"/>
            </a:endParaRPr>
          </a:p>
        </p:txBody>
      </p:sp>
      <p:sp>
        <p:nvSpPr>
          <p:cNvPr id="878" name="CustomShape 3"/>
          <p:cNvSpPr/>
          <p:nvPr/>
        </p:nvSpPr>
        <p:spPr>
          <a:xfrm>
            <a:off x="713880" y="1708920"/>
            <a:ext cx="1218960" cy="1727640"/>
          </a:xfrm>
          <a:prstGeom prst="roundRect">
            <a:avLst>
              <a:gd name="adj" fmla="val 16667"/>
            </a:avLst>
          </a:prstGeom>
          <a:ln>
            <a:round/>
          </a:ln>
        </p:spPr>
        <p:style>
          <a:lnRef idx="2">
            <a:schemeClr val="accent3"/>
          </a:lnRef>
          <a:fillRef idx="1">
            <a:schemeClr val="lt1"/>
          </a:fillRef>
          <a:effectRef idx="0">
            <a:schemeClr val="accent3"/>
          </a:effectRef>
          <a:fontRef idx="minor"/>
        </p:style>
        <p:txBody>
          <a:bodyPr lIns="90000" rIns="90000" tIns="45000" bIns="45000" anchor="ctr"/>
          <a:p>
            <a:pPr algn="ctr">
              <a:lnSpc>
                <a:spcPct val="100000"/>
              </a:lnSpc>
            </a:pPr>
            <a:r>
              <a:rPr b="1" lang="de-DE" sz="2000" spc="-1" strike="noStrike">
                <a:solidFill>
                  <a:srgbClr val="000000"/>
                </a:solidFill>
                <a:latin typeface="Arial"/>
                <a:ea typeface="DejaVu Sans"/>
              </a:rPr>
              <a:t>Ja</a:t>
            </a:r>
            <a:endParaRPr b="0" lang="de-DE" sz="2000" spc="-1" strike="noStrike">
              <a:latin typeface="Arial"/>
            </a:endParaRPr>
          </a:p>
        </p:txBody>
      </p:sp>
      <p:sp>
        <p:nvSpPr>
          <p:cNvPr id="879" name="CustomShape 4"/>
          <p:cNvSpPr/>
          <p:nvPr/>
        </p:nvSpPr>
        <p:spPr>
          <a:xfrm>
            <a:off x="2159640" y="3825000"/>
            <a:ext cx="6300000" cy="1727640"/>
          </a:xfrm>
          <a:prstGeom prst="roundRect">
            <a:avLst>
              <a:gd name="adj" fmla="val 16667"/>
            </a:avLst>
          </a:prstGeom>
          <a:ln>
            <a:round/>
          </a:ln>
        </p:spPr>
        <p:style>
          <a:lnRef idx="2">
            <a:schemeClr val="accent6"/>
          </a:lnRef>
          <a:fillRef idx="1">
            <a:schemeClr val="lt1"/>
          </a:fillRef>
          <a:effectRef idx="0">
            <a:schemeClr val="accent6"/>
          </a:effectRef>
          <a:fontRef idx="minor"/>
        </p:style>
        <p:txBody>
          <a:bodyPr lIns="90000" rIns="90000" tIns="45000" bIns="45000" anchor="ctr"/>
          <a:p>
            <a:pPr>
              <a:lnSpc>
                <a:spcPct val="100000"/>
              </a:lnSpc>
            </a:pPr>
            <a:r>
              <a:rPr b="0" lang="de-DE" sz="2000" spc="-1" strike="noStrike">
                <a:solidFill>
                  <a:srgbClr val="000000"/>
                </a:solidFill>
                <a:latin typeface="Arial"/>
                <a:ea typeface="DejaVu Sans"/>
              </a:rPr>
              <a:t>	</a:t>
            </a:r>
            <a:r>
              <a:rPr b="0" lang="de-DE" sz="2000" spc="-1" strike="noStrike">
                <a:solidFill>
                  <a:srgbClr val="000000"/>
                </a:solidFill>
                <a:latin typeface="Arial"/>
                <a:ea typeface="DejaVu Sans"/>
              </a:rPr>
              <a:t>Kostenvorteile</a:t>
            </a:r>
            <a:endParaRPr b="0" lang="de-DE" sz="2000" spc="-1" strike="noStrike">
              <a:latin typeface="Arial"/>
            </a:endParaRPr>
          </a:p>
        </p:txBody>
      </p:sp>
      <p:sp>
        <p:nvSpPr>
          <p:cNvPr id="880" name="CustomShape 5"/>
          <p:cNvSpPr/>
          <p:nvPr/>
        </p:nvSpPr>
        <p:spPr>
          <a:xfrm>
            <a:off x="713880" y="3832920"/>
            <a:ext cx="1218960" cy="1727640"/>
          </a:xfrm>
          <a:prstGeom prst="roundRect">
            <a:avLst>
              <a:gd name="adj" fmla="val 16667"/>
            </a:avLst>
          </a:prstGeom>
          <a:ln>
            <a:round/>
          </a:ln>
        </p:spPr>
        <p:style>
          <a:lnRef idx="2">
            <a:schemeClr val="accent6"/>
          </a:lnRef>
          <a:fillRef idx="1">
            <a:schemeClr val="lt1"/>
          </a:fillRef>
          <a:effectRef idx="0">
            <a:schemeClr val="accent6"/>
          </a:effectRef>
          <a:fontRef idx="minor"/>
        </p:style>
        <p:txBody>
          <a:bodyPr lIns="90000" rIns="90000" tIns="45000" bIns="45000" anchor="ctr"/>
          <a:p>
            <a:pPr algn="ctr">
              <a:lnSpc>
                <a:spcPct val="100000"/>
              </a:lnSpc>
            </a:pPr>
            <a:r>
              <a:rPr b="1" lang="de-DE" sz="2000" spc="-1" strike="noStrike">
                <a:solidFill>
                  <a:srgbClr val="000000"/>
                </a:solidFill>
                <a:latin typeface="Arial"/>
                <a:ea typeface="DejaVu Sans"/>
              </a:rPr>
              <a:t>Ja/Nein</a:t>
            </a:r>
            <a:endParaRPr b="0" lang="de-DE" sz="2000" spc="-1" strike="noStrike">
              <a:latin typeface="Arial"/>
            </a:endParaRPr>
          </a:p>
        </p:txBody>
      </p:sp>
      <p:sp>
        <p:nvSpPr>
          <p:cNvPr id="881" name="CustomShape 6"/>
          <p:cNvSpPr/>
          <p:nvPr/>
        </p:nvSpPr>
        <p:spPr>
          <a:xfrm>
            <a:off x="4212000" y="4606920"/>
            <a:ext cx="539280" cy="179280"/>
          </a:xfrm>
          <a:prstGeom prst="leftRightArrow">
            <a:avLst>
              <a:gd name="adj1" fmla="val 50000"/>
              <a:gd name="adj2" fmla="val 50000"/>
            </a:avLst>
          </a:prstGeom>
          <a:solidFill>
            <a:schemeClr val="tx1">
              <a:lumMod val="50000"/>
              <a:lumOff val="50000"/>
            </a:schemeClr>
          </a:solidFill>
          <a:ln>
            <a:round/>
          </a:ln>
        </p:spPr>
        <p:style>
          <a:lnRef idx="2">
            <a:schemeClr val="accent6">
              <a:shade val="50000"/>
            </a:schemeClr>
          </a:lnRef>
          <a:fillRef idx="1">
            <a:schemeClr val="accent6"/>
          </a:fillRef>
          <a:effectRef idx="0">
            <a:schemeClr val="accent6"/>
          </a:effectRef>
          <a:fontRef idx="minor"/>
        </p:style>
      </p:sp>
    </p:spTree>
  </p:cSld>
  <p:timing>
    <p:tnLst>
      <p:par>
        <p:cTn id="89" dur="indefinite" restart="never" nodeType="tmRoot">
          <p:childTnLst>
            <p:seq>
              <p:cTn id="90" nodeType="mainSeq"/>
              <p:prevCondLst>
                <p:cond delay="0" evt="onPrev">
                  <p:tgtEl>
                    <p:sldTgt/>
                  </p:tgtEl>
                </p:cond>
              </p:prevCondLst>
              <p:nextCondLst>
                <p:cond delay="0" evt="onNext">
                  <p:tgtEl>
                    <p:sldTgt/>
                  </p:tgtEl>
                </p:cond>
              </p:nextCondLst>
            </p:seq>
          </p:childTnLst>
        </p:cTn>
      </p:par>
    </p:tnLst>
  </p:timing>
</p:sld>
</file>

<file path=ppt/slides/slide1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Kosten TRT ↔ Finanzieller Nutzen TRT</a:t>
            </a:r>
            <a:endParaRPr b="0" lang="de-DE" sz="2400" spc="-1" strike="noStrike">
              <a:latin typeface="Arial"/>
            </a:endParaRPr>
          </a:p>
        </p:txBody>
      </p:sp>
      <p:graphicFrame>
        <p:nvGraphicFramePr>
          <p:cNvPr id="883" name="Table 2"/>
          <p:cNvGraphicFramePr/>
          <p:nvPr/>
        </p:nvGraphicFramePr>
        <p:xfrm>
          <a:off x="458280" y="3285000"/>
          <a:ext cx="8227800" cy="2172600"/>
        </p:xfrm>
        <a:graphic>
          <a:graphicData uri="http://schemas.openxmlformats.org/drawingml/2006/table">
            <a:tbl>
              <a:tblPr/>
              <a:tblGrid>
                <a:gridCol w="4114080"/>
                <a:gridCol w="4114080"/>
              </a:tblGrid>
              <a:tr h="317520">
                <a:tc>
                  <a:txBody>
                    <a:bodyPr lIns="97560" rIns="97560"/>
                    <a:p>
                      <a:pPr algn="ctr">
                        <a:lnSpc>
                          <a:spcPct val="100000"/>
                        </a:lnSpc>
                      </a:pPr>
                      <a:r>
                        <a:rPr b="0" lang="de-DE" sz="1600" spc="-1" strike="noStrike">
                          <a:solidFill>
                            <a:srgbClr val="000000"/>
                          </a:solidFill>
                          <a:latin typeface="Arial"/>
                        </a:rPr>
                        <a:t>Vorplanung</a:t>
                      </a:r>
                      <a:endParaRPr b="0" lang="de-DE" sz="1600" spc="-1" strike="noStrike">
                        <a:latin typeface="Arial"/>
                      </a:endParaRPr>
                    </a:p>
                  </a:txBody>
                  <a:tcPr marL="97560" marR="9756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lIns="97560" rIns="97560"/>
                    <a:p>
                      <a:pPr algn="ctr">
                        <a:lnSpc>
                          <a:spcPct val="100000"/>
                        </a:lnSpc>
                      </a:pPr>
                      <a:r>
                        <a:rPr b="0" lang="de-DE" sz="1600" spc="-1" strike="noStrike">
                          <a:solidFill>
                            <a:srgbClr val="000000"/>
                          </a:solidFill>
                          <a:latin typeface="Arial"/>
                        </a:rPr>
                        <a:t>Test der thermischen Reaktion</a:t>
                      </a:r>
                      <a:endParaRPr b="0" lang="de-DE" sz="1600" spc="-1" strike="noStrike">
                        <a:latin typeface="Arial"/>
                      </a:endParaRPr>
                    </a:p>
                  </a:txBody>
                  <a:tcPr marL="97560" marR="9756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r>
              <a:tr h="768960">
                <a:tc>
                  <a:txBody>
                    <a:bodyPr lIns="97560" rIns="97560"/>
                    <a:p>
                      <a:pPr algn="ctr">
                        <a:lnSpc>
                          <a:spcPct val="100000"/>
                        </a:lnSpc>
                      </a:pPr>
                      <a:r>
                        <a:rPr b="0" lang="de-DE" sz="1600" spc="-1" strike="noStrike">
                          <a:solidFill>
                            <a:srgbClr val="000000"/>
                          </a:solidFill>
                          <a:latin typeface="Arial"/>
                        </a:rPr>
                        <a:t>Die Literaturdaten zur Wärmeleitfähigkeit liegen zwischen 2,1 und 2,8. Konservativer Ansatz erforderlich: λ = 2,1 W/mK</a:t>
                      </a:r>
                      <a:endParaRPr b="0" lang="de-DE" sz="1600" spc="-1" strike="noStrike">
                        <a:latin typeface="Arial"/>
                      </a:endParaRPr>
                    </a:p>
                  </a:txBody>
                  <a:tcPr marL="97560" marR="97560">
                    <a:lnL w="12240">
                      <a:solidFill>
                        <a:srgbClr val="000000"/>
                      </a:solidFill>
                    </a:lnL>
                    <a:lnR w="12240">
                      <a:solidFill>
                        <a:srgbClr val="000000"/>
                      </a:solidFill>
                    </a:lnR>
                    <a:lnT w="12240">
                      <a:solidFill>
                        <a:srgbClr val="000000"/>
                      </a:solidFill>
                    </a:lnT>
                    <a:lnB w="12240">
                      <a:solidFill>
                        <a:srgbClr val="000000"/>
                      </a:solidFill>
                    </a:lnB>
                    <a:noFill/>
                  </a:tcPr>
                </a:tc>
                <a:tc>
                  <a:txBody>
                    <a:bodyPr lIns="97560" rIns="97560"/>
                    <a:p>
                      <a:pPr algn="ctr">
                        <a:lnSpc>
                          <a:spcPct val="100000"/>
                        </a:lnSpc>
                      </a:pPr>
                      <a:r>
                        <a:rPr b="0" lang="de-DE" sz="1600" spc="-1" strike="noStrike">
                          <a:solidFill>
                            <a:srgbClr val="000000"/>
                          </a:solidFill>
                          <a:latin typeface="Arial"/>
                        </a:rPr>
                        <a:t>Ergebnis Thermal Response Test:</a:t>
                      </a:r>
                      <a:endParaRPr b="0" lang="de-DE" sz="1600" spc="-1" strike="noStrike">
                        <a:latin typeface="Arial"/>
                      </a:endParaRPr>
                    </a:p>
                    <a:p>
                      <a:pPr algn="ctr">
                        <a:lnSpc>
                          <a:spcPct val="100000"/>
                        </a:lnSpc>
                      </a:pPr>
                      <a:r>
                        <a:rPr b="0" lang="de-DE" sz="1600" spc="-1" strike="noStrike">
                          <a:solidFill>
                            <a:srgbClr val="000000"/>
                          </a:solidFill>
                          <a:latin typeface="Arial"/>
                        </a:rPr>
                        <a:t>λ = 2,4 W/mK</a:t>
                      </a:r>
                      <a:endParaRPr b="0" lang="de-DE" sz="1600" spc="-1" strike="noStrike">
                        <a:latin typeface="Arial"/>
                      </a:endParaRPr>
                    </a:p>
                  </a:txBody>
                  <a:tcPr marL="97560" marR="97560">
                    <a:lnL w="12240">
                      <a:solidFill>
                        <a:srgbClr val="000000"/>
                      </a:solidFill>
                    </a:lnL>
                    <a:lnR w="12240">
                      <a:solidFill>
                        <a:srgbClr val="000000"/>
                      </a:solidFill>
                    </a:lnR>
                    <a:lnT w="12240">
                      <a:solidFill>
                        <a:srgbClr val="000000"/>
                      </a:solidFill>
                    </a:lnT>
                    <a:lnB w="12240">
                      <a:solidFill>
                        <a:srgbClr val="000000"/>
                      </a:solidFill>
                    </a:lnB>
                    <a:noFill/>
                  </a:tcPr>
                </a:tc>
              </a:tr>
              <a:tr h="543240">
                <a:tc>
                  <a:txBody>
                    <a:bodyPr lIns="97560" rIns="97560"/>
                    <a:p>
                      <a:pPr algn="ctr">
                        <a:lnSpc>
                          <a:spcPct val="100000"/>
                        </a:lnSpc>
                      </a:pPr>
                      <a:r>
                        <a:rPr b="0" lang="de-DE" sz="1600" spc="-1" strike="noStrike">
                          <a:solidFill>
                            <a:srgbClr val="000000"/>
                          </a:solidFill>
                          <a:latin typeface="Arial"/>
                        </a:rPr>
                        <a:t>Ergebnis der Simulation:</a:t>
                      </a:r>
                      <a:endParaRPr b="0" lang="de-DE" sz="1600" spc="-1" strike="noStrike">
                        <a:latin typeface="Arial"/>
                      </a:endParaRPr>
                    </a:p>
                    <a:p>
                      <a:pPr algn="ctr">
                        <a:lnSpc>
                          <a:spcPct val="100000"/>
                        </a:lnSpc>
                      </a:pPr>
                      <a:r>
                        <a:rPr b="0" lang="de-DE" sz="1600" spc="-1" strike="noStrike">
                          <a:solidFill>
                            <a:srgbClr val="000000"/>
                          </a:solidFill>
                          <a:latin typeface="Arial"/>
                        </a:rPr>
                        <a:t>12 Bohrungen a 130 m</a:t>
                      </a:r>
                      <a:endParaRPr b="0" lang="de-DE" sz="1600" spc="-1" strike="noStrike">
                        <a:latin typeface="Arial"/>
                      </a:endParaRPr>
                    </a:p>
                  </a:txBody>
                  <a:tcPr marL="97560" marR="97560">
                    <a:lnL w="12240">
                      <a:solidFill>
                        <a:srgbClr val="000000"/>
                      </a:solidFill>
                    </a:lnL>
                    <a:lnR w="12240">
                      <a:solidFill>
                        <a:srgbClr val="000000"/>
                      </a:solidFill>
                    </a:lnR>
                    <a:lnT w="12240">
                      <a:solidFill>
                        <a:srgbClr val="000000"/>
                      </a:solidFill>
                    </a:lnT>
                    <a:lnB w="12240">
                      <a:solidFill>
                        <a:srgbClr val="000000"/>
                      </a:solidFill>
                    </a:lnB>
                    <a:noFill/>
                  </a:tcPr>
                </a:tc>
                <a:tc>
                  <a:txBody>
                    <a:bodyPr lIns="97560" rIns="97560"/>
                    <a:p>
                      <a:pPr algn="ctr">
                        <a:lnSpc>
                          <a:spcPct val="100000"/>
                        </a:lnSpc>
                      </a:pPr>
                      <a:r>
                        <a:rPr b="0" lang="de-DE" sz="1600" spc="-1" strike="noStrike">
                          <a:solidFill>
                            <a:srgbClr val="000000"/>
                          </a:solidFill>
                          <a:latin typeface="Arial"/>
                        </a:rPr>
                        <a:t>Ergebnis der Simulation:</a:t>
                      </a:r>
                      <a:endParaRPr b="0" lang="de-DE" sz="1600" spc="-1" strike="noStrike">
                        <a:latin typeface="Arial"/>
                      </a:endParaRPr>
                    </a:p>
                    <a:p>
                      <a:pPr algn="ctr">
                        <a:lnSpc>
                          <a:spcPct val="100000"/>
                        </a:lnSpc>
                      </a:pPr>
                      <a:r>
                        <a:rPr b="0" lang="de-DE" sz="1600" spc="-1" strike="noStrike">
                          <a:solidFill>
                            <a:srgbClr val="000000"/>
                          </a:solidFill>
                          <a:latin typeface="Arial"/>
                        </a:rPr>
                        <a:t>12 Löcher a 123 m</a:t>
                      </a:r>
                      <a:endParaRPr b="0" lang="de-DE" sz="1600" spc="-1" strike="noStrike">
                        <a:latin typeface="Arial"/>
                      </a:endParaRPr>
                    </a:p>
                  </a:txBody>
                  <a:tcPr marL="97560" marR="97560">
                    <a:lnL w="12240">
                      <a:solidFill>
                        <a:srgbClr val="000000"/>
                      </a:solidFill>
                    </a:lnL>
                    <a:lnR w="12240">
                      <a:solidFill>
                        <a:srgbClr val="000000"/>
                      </a:solidFill>
                    </a:lnR>
                    <a:lnT w="12240">
                      <a:solidFill>
                        <a:srgbClr val="000000"/>
                      </a:solidFill>
                    </a:lnT>
                    <a:lnB w="12240">
                      <a:solidFill>
                        <a:srgbClr val="000000"/>
                      </a:solidFill>
                    </a:lnB>
                    <a:noFill/>
                  </a:tcPr>
                </a:tc>
              </a:tr>
              <a:tr h="543240">
                <a:tc>
                  <a:txBody>
                    <a:bodyPr lIns="97560" rIns="97560"/>
                    <a:p>
                      <a:pPr algn="ctr">
                        <a:lnSpc>
                          <a:spcPct val="100000"/>
                        </a:lnSpc>
                      </a:pPr>
                      <a:r>
                        <a:rPr b="0" lang="de-DE" sz="1600" spc="-1" strike="noStrike">
                          <a:solidFill>
                            <a:srgbClr val="000000"/>
                          </a:solidFill>
                          <a:latin typeface="Arial"/>
                        </a:rPr>
                        <a:t>Kosten für das Sondenfeld:</a:t>
                      </a:r>
                      <a:endParaRPr b="0" lang="de-DE" sz="1600" spc="-1" strike="noStrike">
                        <a:latin typeface="Arial"/>
                      </a:endParaRPr>
                    </a:p>
                    <a:p>
                      <a:pPr algn="ctr">
                        <a:lnSpc>
                          <a:spcPct val="100000"/>
                        </a:lnSpc>
                      </a:pPr>
                      <a:r>
                        <a:rPr b="0" lang="de-DE" sz="1600" spc="-1" strike="noStrike">
                          <a:solidFill>
                            <a:srgbClr val="000000"/>
                          </a:solidFill>
                          <a:latin typeface="Arial"/>
                        </a:rPr>
                        <a:t>78.000 Euro</a:t>
                      </a:r>
                      <a:endParaRPr b="0" lang="de-DE" sz="1600" spc="-1" strike="noStrike">
                        <a:latin typeface="Arial"/>
                      </a:endParaRPr>
                    </a:p>
                  </a:txBody>
                  <a:tcPr marL="97560" marR="97560">
                    <a:lnL w="12240">
                      <a:solidFill>
                        <a:srgbClr val="000000"/>
                      </a:solidFill>
                    </a:lnL>
                    <a:lnR w="12240">
                      <a:solidFill>
                        <a:srgbClr val="000000"/>
                      </a:solidFill>
                    </a:lnR>
                    <a:lnT w="12240">
                      <a:solidFill>
                        <a:srgbClr val="000000"/>
                      </a:solidFill>
                    </a:lnT>
                    <a:lnB w="12240">
                      <a:solidFill>
                        <a:srgbClr val="000000"/>
                      </a:solidFill>
                    </a:lnB>
                    <a:noFill/>
                  </a:tcPr>
                </a:tc>
                <a:tc>
                  <a:txBody>
                    <a:bodyPr lIns="97560" rIns="97560"/>
                    <a:p>
                      <a:pPr algn="ctr">
                        <a:lnSpc>
                          <a:spcPct val="100000"/>
                        </a:lnSpc>
                      </a:pPr>
                      <a:r>
                        <a:rPr b="0" lang="de-DE" sz="1600" spc="-1" strike="noStrike">
                          <a:solidFill>
                            <a:srgbClr val="000000"/>
                          </a:solidFill>
                          <a:latin typeface="Arial"/>
                        </a:rPr>
                        <a:t>Kosten für das Sondenfeld:</a:t>
                      </a:r>
                      <a:endParaRPr b="0" lang="de-DE" sz="1600" spc="-1" strike="noStrike">
                        <a:latin typeface="Arial"/>
                      </a:endParaRPr>
                    </a:p>
                    <a:p>
                      <a:pPr algn="ctr">
                        <a:lnSpc>
                          <a:spcPct val="100000"/>
                        </a:lnSpc>
                      </a:pPr>
                      <a:r>
                        <a:rPr b="0" lang="de-DE" sz="1600" spc="-1" strike="noStrike">
                          <a:solidFill>
                            <a:srgbClr val="000000"/>
                          </a:solidFill>
                          <a:latin typeface="Arial"/>
                        </a:rPr>
                        <a:t>73.800 Euro</a:t>
                      </a:r>
                      <a:endParaRPr b="0" lang="de-DE" sz="1600" spc="-1" strike="noStrike">
                        <a:latin typeface="Arial"/>
                      </a:endParaRPr>
                    </a:p>
                  </a:txBody>
                  <a:tcPr marL="97560" marR="9756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884" name="CustomShape 3"/>
          <p:cNvSpPr/>
          <p:nvPr/>
        </p:nvSpPr>
        <p:spPr>
          <a:xfrm>
            <a:off x="718200" y="1412640"/>
            <a:ext cx="3826080" cy="1043280"/>
          </a:xfrm>
          <a:prstGeom prst="roundRect">
            <a:avLst>
              <a:gd name="adj" fmla="val 16667"/>
            </a:avLst>
          </a:prstGeom>
          <a:ln>
            <a:round/>
          </a:ln>
        </p:spPr>
        <p:style>
          <a:lnRef idx="2">
            <a:schemeClr val="accent6"/>
          </a:lnRef>
          <a:fillRef idx="1">
            <a:schemeClr val="lt1"/>
          </a:fillRef>
          <a:effectRef idx="0">
            <a:schemeClr val="accent6"/>
          </a:effectRef>
          <a:fontRef idx="minor"/>
        </p:style>
        <p:txBody>
          <a:bodyPr lIns="90000" rIns="90000" tIns="45000" bIns="45000" anchor="ctr"/>
          <a:p>
            <a:pPr algn="ctr">
              <a:lnSpc>
                <a:spcPct val="100000"/>
              </a:lnSpc>
            </a:pPr>
            <a:r>
              <a:rPr b="0" lang="de-DE" sz="1600" spc="-1" strike="noStrike">
                <a:solidFill>
                  <a:srgbClr val="000000"/>
                </a:solidFill>
                <a:latin typeface="Arial"/>
                <a:ea typeface="DejaVu Sans"/>
              </a:rPr>
              <a:t>Die Kosten für einen Meter fertige Erdwärmesonde betragen etwa 50 bis 60 Euro.</a:t>
            </a:r>
            <a:endParaRPr b="0" lang="de-DE" sz="1600" spc="-1" strike="noStrike">
              <a:latin typeface="Arial"/>
            </a:endParaRPr>
          </a:p>
        </p:txBody>
      </p:sp>
      <p:sp>
        <p:nvSpPr>
          <p:cNvPr id="885" name="CustomShape 4"/>
          <p:cNvSpPr/>
          <p:nvPr/>
        </p:nvSpPr>
        <p:spPr>
          <a:xfrm>
            <a:off x="5104440" y="1479600"/>
            <a:ext cx="3067200" cy="899280"/>
          </a:xfrm>
          <a:prstGeom prst="roundRect">
            <a:avLst>
              <a:gd name="adj" fmla="val 16667"/>
            </a:avLst>
          </a:prstGeom>
          <a:ln>
            <a:round/>
          </a:ln>
        </p:spPr>
        <p:style>
          <a:lnRef idx="2">
            <a:schemeClr val="accent5"/>
          </a:lnRef>
          <a:fillRef idx="1">
            <a:schemeClr val="lt1"/>
          </a:fillRef>
          <a:effectRef idx="0">
            <a:schemeClr val="accent5"/>
          </a:effectRef>
          <a:fontRef idx="minor"/>
        </p:style>
        <p:txBody>
          <a:bodyPr lIns="90000" rIns="90000" tIns="45000" bIns="45000" anchor="ctr"/>
          <a:p>
            <a:pPr algn="ctr">
              <a:lnSpc>
                <a:spcPct val="100000"/>
              </a:lnSpc>
            </a:pPr>
            <a:r>
              <a:rPr b="0" lang="de-DE" sz="1600" spc="-1" strike="noStrike">
                <a:solidFill>
                  <a:srgbClr val="000000"/>
                </a:solidFill>
                <a:latin typeface="Arial"/>
                <a:ea typeface="DejaVu Sans"/>
              </a:rPr>
              <a:t>Die Kosten für einen TRT belaufen sich auf etwa 2.500 Euro.</a:t>
            </a:r>
            <a:endParaRPr b="0" lang="de-DE" sz="1600" spc="-1" strike="noStrike">
              <a:latin typeface="Arial"/>
            </a:endParaRPr>
          </a:p>
        </p:txBody>
      </p:sp>
      <p:sp>
        <p:nvSpPr>
          <p:cNvPr id="886" name="CustomShape 5"/>
          <p:cNvSpPr/>
          <p:nvPr/>
        </p:nvSpPr>
        <p:spPr>
          <a:xfrm>
            <a:off x="1249920" y="2506680"/>
            <a:ext cx="2762280" cy="574920"/>
          </a:xfrm>
          <a:prstGeom prst="roundRect">
            <a:avLst>
              <a:gd name="adj" fmla="val 16667"/>
            </a:avLst>
          </a:prstGeom>
          <a:ln>
            <a:round/>
          </a:ln>
        </p:spPr>
        <p:style>
          <a:lnRef idx="2">
            <a:schemeClr val="accent6">
              <a:shade val="50000"/>
            </a:schemeClr>
          </a:lnRef>
          <a:fillRef idx="1">
            <a:schemeClr val="accent6"/>
          </a:fillRef>
          <a:effectRef idx="0">
            <a:schemeClr val="accent6"/>
          </a:effectRef>
          <a:fontRef idx="minor"/>
        </p:style>
        <p:txBody>
          <a:bodyPr lIns="90000" rIns="90000" tIns="45000" bIns="45000" anchor="ctr"/>
          <a:p>
            <a:pPr algn="ctr">
              <a:lnSpc>
                <a:spcPct val="100000"/>
              </a:lnSpc>
            </a:pPr>
            <a:r>
              <a:rPr b="0" lang="de-DE" sz="1200" spc="-1" strike="noStrike">
                <a:solidFill>
                  <a:srgbClr val="ffffff"/>
                </a:solidFill>
                <a:latin typeface="Arial"/>
                <a:ea typeface="DejaVu Sans"/>
              </a:rPr>
              <a:t>Die Testbohrung wird in das spätere Sondenfeld integriert. Die Kosten fallen für den TRT nicht an.</a:t>
            </a:r>
            <a:endParaRPr b="0" lang="de-DE" sz="1200" spc="-1" strike="noStrike">
              <a:latin typeface="Arial"/>
            </a:endParaRPr>
          </a:p>
        </p:txBody>
      </p:sp>
      <p:sp>
        <p:nvSpPr>
          <p:cNvPr id="887" name="CustomShape 6"/>
          <p:cNvSpPr/>
          <p:nvPr/>
        </p:nvSpPr>
        <p:spPr>
          <a:xfrm>
            <a:off x="3374640" y="5697360"/>
            <a:ext cx="2339640" cy="683280"/>
          </a:xfrm>
          <a:prstGeom prst="roundRect">
            <a:avLst>
              <a:gd name="adj" fmla="val 16667"/>
            </a:avLst>
          </a:prstGeom>
          <a:solidFill>
            <a:schemeClr val="bg1">
              <a:lumMod val="85000"/>
            </a:schemeClr>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1" lang="de-DE" sz="1600" spc="-1" strike="noStrike">
                <a:solidFill>
                  <a:srgbClr val="ff0000"/>
                </a:solidFill>
                <a:latin typeface="Arial"/>
                <a:ea typeface="DejaVu Sans"/>
              </a:rPr>
              <a:t>Kosteneinsparungen:</a:t>
            </a:r>
            <a:endParaRPr b="0" lang="de-DE" sz="1600" spc="-1" strike="noStrike">
              <a:latin typeface="Arial"/>
            </a:endParaRPr>
          </a:p>
          <a:p>
            <a:pPr algn="ctr">
              <a:lnSpc>
                <a:spcPct val="100000"/>
              </a:lnSpc>
            </a:pPr>
            <a:r>
              <a:rPr b="1" lang="de-DE" sz="1600" spc="-1" strike="noStrike">
                <a:solidFill>
                  <a:srgbClr val="ff0000"/>
                </a:solidFill>
                <a:latin typeface="Arial"/>
                <a:ea typeface="DejaVu Sans"/>
              </a:rPr>
              <a:t>4.200 Euro abzüglich der Kosten für TRT</a:t>
            </a:r>
            <a:endParaRPr b="0" lang="de-DE" sz="1600" spc="-1" strike="noStrike">
              <a:latin typeface="Arial"/>
            </a:endParaRPr>
          </a:p>
        </p:txBody>
      </p:sp>
    </p:spTree>
  </p:cSld>
  <p:timing>
    <p:tnLst>
      <p:par>
        <p:cTn id="91" dur="indefinite" restart="never" nodeType="tmRoot">
          <p:childTnLst>
            <p:seq>
              <p:cTn id="92" nodeType="mainSeq"/>
              <p:prevCondLst>
                <p:cond delay="0" evt="onPrev">
                  <p:tgtEl>
                    <p:sldTgt/>
                  </p:tgtEl>
                </p:cond>
              </p:prevCondLst>
              <p:nextCondLst>
                <p:cond delay="0" evt="onNext">
                  <p:tgtEl>
                    <p:sldTgt/>
                  </p:tgtEl>
                </p:cond>
              </p:nextCondLst>
            </p:seq>
          </p:childTnLst>
        </p:cTn>
      </p:par>
    </p:tnLst>
  </p:timing>
</p:sld>
</file>

<file path=ppt/slides/slide1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Durchführung von Thermal Response Test</a:t>
            </a:r>
            <a:endParaRPr b="0" lang="de-DE" sz="2400" spc="-1" strike="noStrike">
              <a:latin typeface="Arial"/>
            </a:endParaRPr>
          </a:p>
        </p:txBody>
      </p:sp>
      <p:sp>
        <p:nvSpPr>
          <p:cNvPr id="889"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Umsetzung</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Vorbereitung</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Gebäude</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Messung der ungestörten Temperatur</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Messdaten auslesen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Sonde speichern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Demontage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Fehlerquellen</a:t>
            </a:r>
            <a:endParaRPr b="0" lang="de-DE" sz="1600" spc="-1" strike="noStrike">
              <a:latin typeface="Arial"/>
            </a:endParaRPr>
          </a:p>
        </p:txBody>
      </p:sp>
      <p:pic>
        <p:nvPicPr>
          <p:cNvPr id="890" name="Grafik 5" descr=""/>
          <p:cNvPicPr/>
          <p:nvPr/>
        </p:nvPicPr>
        <p:blipFill>
          <a:blip r:embed="rId1"/>
          <a:stretch/>
        </p:blipFill>
        <p:spPr>
          <a:xfrm>
            <a:off x="3708000" y="3429000"/>
            <a:ext cx="4773600" cy="2584080"/>
          </a:xfrm>
          <a:prstGeom prst="rect">
            <a:avLst/>
          </a:prstGeom>
          <a:ln>
            <a:noFill/>
          </a:ln>
        </p:spPr>
      </p:pic>
    </p:spTree>
  </p:cSld>
</p:sld>
</file>

<file path=ppt/slides/slide1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50000"/>
              </a:lnSpc>
            </a:pPr>
            <a:r>
              <a:rPr b="0" lang="de-DE" sz="2400" spc="-1" strike="noStrike">
                <a:solidFill>
                  <a:srgbClr val="000000"/>
                </a:solidFill>
                <a:latin typeface="Arial"/>
              </a:rPr>
              <a:t>Implementierung Thermal Response Test</a:t>
            </a:r>
            <a:endParaRPr b="0" lang="de-DE" sz="2400" spc="-1" strike="noStrike">
              <a:latin typeface="Arial"/>
            </a:endParaRPr>
          </a:p>
        </p:txBody>
      </p:sp>
      <p:sp>
        <p:nvSpPr>
          <p:cNvPr id="892"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u="sng">
                <a:solidFill>
                  <a:srgbClr val="000000"/>
                </a:solidFill>
                <a:uFillTx/>
                <a:latin typeface="Arial"/>
              </a:rPr>
              <a:t>Voraussetzung:</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Installation einer Wärmetauschersonde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Beruhigung der Sonde, empirisch: ≥3 Tage</a:t>
            </a:r>
            <a:endParaRPr b="0" lang="de-DE" sz="1600" spc="-1" strike="noStrike">
              <a:latin typeface="Arial"/>
            </a:endParaRPr>
          </a:p>
          <a:p>
            <a:pPr>
              <a:lnSpc>
                <a:spcPct val="150000"/>
              </a:lnSpc>
            </a:pPr>
            <a:r>
              <a:rPr b="0" lang="de-DE" sz="1600" spc="-1" strike="noStrike">
                <a:solidFill>
                  <a:srgbClr val="000000"/>
                </a:solidFill>
                <a:latin typeface="Arial"/>
              </a:rPr>
              <a:t>(Störungen durch Wärmeentwicklung beim Abbinden des Versatzmaterials)</a:t>
            </a:r>
            <a:endParaRPr b="0" lang="de-DE" sz="1600" spc="-1" strike="noStrike">
              <a:latin typeface="Arial"/>
            </a:endParaRPr>
          </a:p>
          <a:p>
            <a:pPr>
              <a:lnSpc>
                <a:spcPct val="100000"/>
              </a:lnSpc>
              <a:spcBef>
                <a:spcPts val="360"/>
              </a:spcBef>
            </a:pPr>
            <a:endParaRPr b="0" lang="de-DE" sz="1600" spc="-1" strike="noStrike">
              <a:latin typeface="Arial"/>
            </a:endParaRPr>
          </a:p>
          <a:p>
            <a:pPr>
              <a:lnSpc>
                <a:spcPct val="100000"/>
              </a:lnSpc>
              <a:spcBef>
                <a:spcPts val="360"/>
              </a:spcBef>
            </a:pPr>
            <a:endParaRPr b="0" lang="de-DE" sz="1600" spc="-1" strike="noStrike">
              <a:latin typeface="Arial"/>
            </a:endParaRPr>
          </a:p>
        </p:txBody>
      </p:sp>
      <p:pic>
        <p:nvPicPr>
          <p:cNvPr id="893" name="Grafik 1" descr=""/>
          <p:cNvPicPr/>
          <p:nvPr/>
        </p:nvPicPr>
        <p:blipFill>
          <a:blip r:embed="rId1"/>
          <a:stretch/>
        </p:blipFill>
        <p:spPr>
          <a:xfrm>
            <a:off x="2843640" y="3426120"/>
            <a:ext cx="3239640" cy="3021840"/>
          </a:xfrm>
          <a:prstGeom prst="rect">
            <a:avLst/>
          </a:prstGeom>
          <a:ln>
            <a:noFill/>
          </a:ln>
        </p:spPr>
      </p:pic>
      <p:sp>
        <p:nvSpPr>
          <p:cNvPr id="894" name="CustomShape 3"/>
          <p:cNvSpPr/>
          <p:nvPr/>
        </p:nvSpPr>
        <p:spPr>
          <a:xfrm rot="16200000">
            <a:off x="1813320" y="4709880"/>
            <a:ext cx="2363400" cy="30276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de-DE" sz="1400" spc="-1" strike="noStrike">
                <a:solidFill>
                  <a:srgbClr val="000000"/>
                </a:solidFill>
                <a:latin typeface="Arial"/>
                <a:ea typeface="DejaVu Sans"/>
              </a:rPr>
              <a:t>Hydratationswärme in J g*h</a:t>
            </a:r>
            <a:endParaRPr b="0" lang="de-DE" sz="1400" spc="-1" strike="noStrike">
              <a:latin typeface="Arial"/>
            </a:endParaRPr>
          </a:p>
        </p:txBody>
      </p:sp>
      <p:sp>
        <p:nvSpPr>
          <p:cNvPr id="895" name="CustomShape 4"/>
          <p:cNvSpPr/>
          <p:nvPr/>
        </p:nvSpPr>
        <p:spPr>
          <a:xfrm>
            <a:off x="4260240" y="6293880"/>
            <a:ext cx="816120" cy="30312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de-DE" sz="1400" spc="-1" strike="noStrike">
                <a:solidFill>
                  <a:srgbClr val="000000"/>
                </a:solidFill>
                <a:latin typeface="Arial"/>
                <a:ea typeface="DejaVu Sans"/>
              </a:rPr>
              <a:t>Zeit in h</a:t>
            </a:r>
            <a:endParaRPr b="0" lang="de-DE" sz="1400" spc="-1" strike="noStrike">
              <a:latin typeface="Arial"/>
            </a:endParaRPr>
          </a:p>
        </p:txBody>
      </p:sp>
    </p:spTree>
  </p:cSld>
  <p:timing>
    <p:tnLst>
      <p:par>
        <p:cTn id="93" dur="indefinite" restart="never" nodeType="tmRoot">
          <p:childTnLst>
            <p:seq>
              <p:cTn id="94" nodeType="mainSeq"/>
              <p:prevCondLst>
                <p:cond delay="0" evt="onPrev">
                  <p:tgtEl>
                    <p:sldTgt/>
                  </p:tgtEl>
                </p:cond>
              </p:prevCondLst>
              <p:nextCondLst>
                <p:cond delay="0" evt="onNext">
                  <p:tgtEl>
                    <p:sldTgt/>
                  </p:tgtEl>
                </p:cond>
              </p:nextCondLst>
            </p:seq>
          </p:childTnLst>
        </p:cTn>
      </p:par>
    </p:tnLst>
  </p:timing>
</p:sld>
</file>

<file path=ppt/slides/slide1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Implementierung Thermal Response Test</a:t>
            </a:r>
            <a:endParaRPr b="0" lang="de-DE" sz="2400" spc="-1" strike="noStrike">
              <a:latin typeface="Arial"/>
            </a:endParaRPr>
          </a:p>
        </p:txBody>
      </p:sp>
      <p:sp>
        <p:nvSpPr>
          <p:cNvPr id="897" name="CustomShape 2"/>
          <p:cNvSpPr/>
          <p:nvPr/>
        </p:nvSpPr>
        <p:spPr>
          <a:xfrm>
            <a:off x="457200" y="1412640"/>
            <a:ext cx="8228880" cy="48236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Vorbereitung → Abfrage/Klärung der Messvoraussetzungen</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Informationen über den Standort </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Adresse</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Höhe in m NN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Paket-Nr. / Korridor</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Kunde (Name und Adresse)</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Lokale Kontaktperson (Name/Telefon)!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TGA-Planer (Name und Adresse)</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Lageplan des Grundstücks mit eingezeichneten Pilotbohrungen </a:t>
            </a:r>
            <a:endParaRPr b="0" lang="de-DE" sz="1600" spc="-1" strike="noStrike">
              <a:latin typeface="Arial"/>
            </a:endParaRPr>
          </a:p>
          <a:p>
            <a:pPr>
              <a:lnSpc>
                <a:spcPct val="100000"/>
              </a:lnSpc>
              <a:spcBef>
                <a:spcPts val="360"/>
              </a:spcBef>
            </a:pPr>
            <a:endParaRPr b="0" lang="de-DE" sz="1600" spc="-1" strike="noStrike">
              <a:latin typeface="Arial"/>
            </a:endParaRPr>
          </a:p>
        </p:txBody>
      </p:sp>
    </p:spTree>
  </p:cSld>
  <p:timing>
    <p:tnLst>
      <p:par>
        <p:cTn id="95" dur="indefinite" restart="never" nodeType="tmRoot">
          <p:childTnLst>
            <p:seq>
              <p:cTn id="96" nodeType="mainSeq"/>
              <p:prevCondLst>
                <p:cond delay="0" evt="onPrev">
                  <p:tgtEl>
                    <p:sldTgt/>
                  </p:tgtEl>
                </p:cond>
              </p:prevCondLst>
              <p:nextCondLst>
                <p:cond delay="0" evt="onNext">
                  <p:tgtEl>
                    <p:sldTgt/>
                  </p:tgtEl>
                </p:cond>
              </p:nextCondLst>
            </p:seq>
          </p:childTnLst>
        </p:cTn>
      </p:par>
    </p:tnLst>
  </p:timing>
</p:sld>
</file>

<file path=ppt/slides/slide1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Implementierung Thermal Response Test</a:t>
            </a:r>
            <a:endParaRPr b="0" lang="de-DE" sz="2400" spc="-1" strike="noStrike">
              <a:latin typeface="Arial"/>
            </a:endParaRPr>
          </a:p>
        </p:txBody>
      </p:sp>
      <p:sp>
        <p:nvSpPr>
          <p:cNvPr id="899" name="CustomShape 2"/>
          <p:cNvSpPr/>
          <p:nvPr/>
        </p:nvSpPr>
        <p:spPr>
          <a:xfrm>
            <a:off x="457200" y="1412640"/>
            <a:ext cx="8228880" cy="5112000"/>
          </a:xfrm>
          <a:prstGeom prst="rect">
            <a:avLst/>
          </a:prstGeom>
          <a:noFill/>
          <a:ln>
            <a:noFill/>
          </a:ln>
        </p:spPr>
        <p:style>
          <a:lnRef idx="0"/>
          <a:fillRef idx="0"/>
          <a:effectRef idx="0"/>
          <a:fontRef idx="minor"/>
        </p:style>
        <p:txBody>
          <a:bodyPr lIns="90000" rIns="90000" tIns="45000" bIns="45000">
            <a:normAutofit/>
          </a:bodyPr>
          <a:p>
            <a:pPr>
              <a:lnSpc>
                <a:spcPct val="160000"/>
              </a:lnSpc>
              <a:spcBef>
                <a:spcPts val="320"/>
              </a:spcBef>
            </a:pPr>
            <a:r>
              <a:rPr b="0" lang="de-DE" sz="1600" spc="-1" strike="noStrike">
                <a:solidFill>
                  <a:srgbClr val="000000"/>
                </a:solidFill>
                <a:latin typeface="Arial"/>
              </a:rPr>
              <a:t>Vorbereitung → Abfrage/Klärung der Messvoraussetzungen</a:t>
            </a:r>
            <a:endParaRPr b="0" lang="de-DE" sz="1600" spc="-1" strike="noStrike">
              <a:latin typeface="Arial"/>
            </a:endParaRPr>
          </a:p>
          <a:p>
            <a:pPr marL="343080" indent="-342360">
              <a:lnSpc>
                <a:spcPct val="160000"/>
              </a:lnSpc>
              <a:spcBef>
                <a:spcPts val="320"/>
              </a:spcBef>
              <a:buClr>
                <a:srgbClr val="000000"/>
              </a:buClr>
              <a:buFont typeface="Arial"/>
              <a:buChar char="•"/>
            </a:pPr>
            <a:r>
              <a:rPr b="0" lang="de-DE" sz="1600" spc="-1" strike="noStrike">
                <a:solidFill>
                  <a:srgbClr val="000000"/>
                </a:solidFill>
                <a:latin typeface="Arial"/>
              </a:rPr>
              <a:t>Allgemeine Daten Geothermal Response Test</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Bohren mit einer vollständig demontierten Erdwärmesonde?</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Datum der Verpressung?</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Mit Wasser gefüllte Sonde?</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Wasseranschluss vorhanden?</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Stromversorgung 380 V, 32 A für mindestens 72 h verfügbar?</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Art des Stromverteilers (KW)? Andere Verbraucher?</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Installationsabstand zwischen Stromverteiler und Vorbohrloch in m?</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Art des Wasseranschlusses?</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Abstand zwischen Wasseranschluss und Pilotbohrung in m?</a:t>
            </a:r>
            <a:endParaRPr b="0" lang="de-DE" sz="1600" spc="-1" strike="noStrike">
              <a:latin typeface="Arial"/>
            </a:endParaRPr>
          </a:p>
          <a:p>
            <a:pPr lvl="1" marL="743040" indent="-285120">
              <a:lnSpc>
                <a:spcPct val="160000"/>
              </a:lnSpc>
              <a:spcBef>
                <a:spcPts val="320"/>
              </a:spcBef>
              <a:buClr>
                <a:srgbClr val="000000"/>
              </a:buClr>
              <a:buFont typeface="Arial"/>
              <a:buChar char="–"/>
            </a:pPr>
            <a:r>
              <a:rPr b="0" lang="de-DE" sz="1600" spc="-1" strike="noStrike">
                <a:solidFill>
                  <a:srgbClr val="000000"/>
                </a:solidFill>
                <a:latin typeface="Arial"/>
              </a:rPr>
              <a:t>Umfang und Art des Standortschutzes?</a:t>
            </a:r>
            <a:endParaRPr b="0" lang="de-DE" sz="1600" spc="-1" strike="noStrike">
              <a:latin typeface="Arial"/>
            </a:endParaRPr>
          </a:p>
        </p:txBody>
      </p:sp>
    </p:spTree>
  </p:cSld>
  <p:timing>
    <p:tnLst>
      <p:par>
        <p:cTn id="97" dur="indefinite" restart="never" nodeType="tmRoot">
          <p:childTnLst>
            <p:seq>
              <p:cTn id="98" nodeType="mainSeq"/>
              <p:prevCondLst>
                <p:cond delay="0" evt="onPrev">
                  <p:tgtEl>
                    <p:sldTgt/>
                  </p:tgtEl>
                </p:cond>
              </p:prevCondLst>
              <p:nextCondLst>
                <p:cond delay="0" evt="onNext">
                  <p:tgtEl>
                    <p:sldTgt/>
                  </p:tgtEl>
                </p:cond>
              </p:nextCondLst>
            </p:seq>
          </p:childTnLst>
        </p:cTn>
      </p:par>
    </p:tnLst>
  </p:timing>
</p:sld>
</file>

<file path=ppt/slides/slide1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Implementierung Thermal Response Test</a:t>
            </a:r>
            <a:endParaRPr b="0" lang="de-DE" sz="2400" spc="-1" strike="noStrike">
              <a:latin typeface="Arial"/>
            </a:endParaRPr>
          </a:p>
        </p:txBody>
      </p:sp>
      <p:sp>
        <p:nvSpPr>
          <p:cNvPr id="901" name="CustomShape 2"/>
          <p:cNvSpPr/>
          <p:nvPr/>
        </p:nvSpPr>
        <p:spPr>
          <a:xfrm>
            <a:off x="457200" y="1412640"/>
            <a:ext cx="8228880" cy="49680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Vorbereitung → Abfrage/Klärung der Messvoraussetzungen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Rahmendaten-Pilotbohrung</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Bohrtiefe (m und GOK)?</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Bohrerdurchmesser (mm)?</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Länge der Schutzhülle (m)?</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Durchmesser der Schutzhülle (mm)?</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Wassertor (m und GOK)?</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Sondentyp (Hersteller, Typ, Durchmesser)?</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Sondenlänge (m)?</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Hinterfüllmaterial (Hersteller, Typ)?</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Menge der Hinterfüllung (kg)?</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Besondere Merkmale?</a:t>
            </a:r>
            <a:endParaRPr b="0" lang="de-DE" sz="1600" spc="-1" strike="noStrike">
              <a:latin typeface="Arial"/>
            </a:endParaRPr>
          </a:p>
        </p:txBody>
      </p:sp>
    </p:spTree>
  </p:cSld>
  <p:timing>
    <p:tnLst>
      <p:par>
        <p:cTn id="99" dur="indefinite" restart="never" nodeType="tmRoot">
          <p:childTnLst>
            <p:seq>
              <p:cTn id="100" nodeType="mainSeq"/>
              <p:prevCondLst>
                <p:cond delay="0" evt="onPrev">
                  <p:tgtEl>
                    <p:sldTgt/>
                  </p:tgtEl>
                </p:cond>
              </p:prevCondLst>
              <p:nextCondLst>
                <p:cond delay="0" evt="onNext">
                  <p:tgtEl>
                    <p:sldTgt/>
                  </p:tgtEl>
                </p:cond>
              </p:nextCondLst>
            </p:seq>
          </p:childTnLst>
        </p:cTn>
      </p:par>
    </p:tnLst>
  </p:timing>
</p:sld>
</file>

<file path=ppt/slides/slide1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2" name="CustomShape 1"/>
          <p:cNvSpPr/>
          <p:nvPr/>
        </p:nvSpPr>
        <p:spPr>
          <a:xfrm>
            <a:off x="395640" y="4829400"/>
            <a:ext cx="8747640" cy="2015640"/>
          </a:xfrm>
          <a:prstGeom prst="rect">
            <a:avLst/>
          </a:prstGeom>
          <a:noFill/>
          <a:ln>
            <a:noFill/>
          </a:ln>
        </p:spPr>
        <p:style>
          <a:lnRef idx="0"/>
          <a:fillRef idx="0"/>
          <a:effectRef idx="0"/>
          <a:fontRef idx="minor"/>
        </p:style>
        <p:txBody>
          <a:bodyPr lIns="90000" rIns="90000" tIns="45000" bIns="45000"/>
          <a:p>
            <a:pPr>
              <a:lnSpc>
                <a:spcPct val="100000"/>
              </a:lnSpc>
              <a:spcBef>
                <a:spcPts val="400"/>
              </a:spcBef>
            </a:pPr>
            <a:endParaRPr b="0" lang="de-DE" sz="1800" spc="-1" strike="noStrike">
              <a:latin typeface="Arial"/>
            </a:endParaRPr>
          </a:p>
          <a:p>
            <a:pPr>
              <a:lnSpc>
                <a:spcPct val="100000"/>
              </a:lnSpc>
              <a:spcBef>
                <a:spcPts val="400"/>
              </a:spcBef>
            </a:pPr>
            <a:endParaRPr b="0" lang="de-DE" sz="1800" spc="-1" strike="noStrike">
              <a:latin typeface="Arial"/>
            </a:endParaRPr>
          </a:p>
          <a:p>
            <a:pPr>
              <a:lnSpc>
                <a:spcPct val="100000"/>
              </a:lnSpc>
              <a:spcBef>
                <a:spcPts val="400"/>
              </a:spcBef>
            </a:pPr>
            <a:endParaRPr b="0" lang="de-DE" sz="1800" spc="-1" strike="noStrike">
              <a:latin typeface="Arial"/>
            </a:endParaRPr>
          </a:p>
          <a:p>
            <a:pPr>
              <a:lnSpc>
                <a:spcPct val="100000"/>
              </a:lnSpc>
              <a:spcBef>
                <a:spcPts val="400"/>
              </a:spcBef>
            </a:pPr>
            <a:endParaRPr b="0" lang="de-DE" sz="1800" spc="-1" strike="noStrike">
              <a:latin typeface="Arial"/>
            </a:endParaRPr>
          </a:p>
          <a:p>
            <a:pPr>
              <a:lnSpc>
                <a:spcPct val="100000"/>
              </a:lnSpc>
              <a:spcBef>
                <a:spcPts val="400"/>
              </a:spcBef>
            </a:pPr>
            <a:endParaRPr b="0" lang="de-DE" sz="1800" spc="-1" strike="noStrike">
              <a:latin typeface="Arial"/>
            </a:endParaRPr>
          </a:p>
          <a:p>
            <a:pPr>
              <a:lnSpc>
                <a:spcPct val="100000"/>
              </a:lnSpc>
              <a:spcBef>
                <a:spcPts val="400"/>
              </a:spcBef>
            </a:pPr>
            <a:endParaRPr b="0" lang="de-DE" sz="1800" spc="-1" strike="noStrike">
              <a:latin typeface="Arial"/>
            </a:endParaRPr>
          </a:p>
          <a:p>
            <a:pPr>
              <a:lnSpc>
                <a:spcPct val="100000"/>
              </a:lnSpc>
              <a:spcBef>
                <a:spcPts val="400"/>
              </a:spcBef>
            </a:pPr>
            <a:endParaRPr b="0" lang="de-DE" sz="1800" spc="-1" strike="noStrike">
              <a:latin typeface="Arial"/>
            </a:endParaRPr>
          </a:p>
          <a:p>
            <a:pPr>
              <a:lnSpc>
                <a:spcPct val="100000"/>
              </a:lnSpc>
              <a:spcBef>
                <a:spcPts val="400"/>
              </a:spcBef>
            </a:pPr>
            <a:endParaRPr b="0" lang="de-DE" sz="1800" spc="-1" strike="noStrike">
              <a:latin typeface="Arial"/>
            </a:endParaRPr>
          </a:p>
          <a:p>
            <a:pPr>
              <a:lnSpc>
                <a:spcPct val="100000"/>
              </a:lnSpc>
              <a:spcBef>
                <a:spcPts val="400"/>
              </a:spcBef>
            </a:pPr>
            <a:endParaRPr b="0" lang="de-DE" sz="1800" spc="-1" strike="noStrike">
              <a:latin typeface="Arial"/>
            </a:endParaRPr>
          </a:p>
          <a:p>
            <a:pPr>
              <a:lnSpc>
                <a:spcPct val="100000"/>
              </a:lnSpc>
              <a:spcBef>
                <a:spcPts val="561"/>
              </a:spcBef>
            </a:pPr>
            <a:endParaRPr b="0" lang="de-DE" sz="1800" spc="-1" strike="noStrike">
              <a:latin typeface="Arial"/>
            </a:endParaRPr>
          </a:p>
        </p:txBody>
      </p:sp>
      <p:pic>
        <p:nvPicPr>
          <p:cNvPr id="903" name="Grafik 1" descr=""/>
          <p:cNvPicPr/>
          <p:nvPr/>
        </p:nvPicPr>
        <p:blipFill>
          <a:blip r:embed="rId1"/>
          <a:stretch/>
        </p:blipFill>
        <p:spPr>
          <a:xfrm>
            <a:off x="941400" y="1524600"/>
            <a:ext cx="7014240" cy="3560040"/>
          </a:xfrm>
          <a:prstGeom prst="rect">
            <a:avLst/>
          </a:prstGeom>
          <a:ln>
            <a:noFill/>
          </a:ln>
        </p:spPr>
      </p:pic>
      <mc:AlternateContent>
        <mc:Choice xmlns:a14="http://schemas.microsoft.com/office/drawing/2010/main" Requires="a14">
          <p:sp>
            <p:nvSpPr>
              <p:cNvPr id="904" name="Formula 2"/>
              <p:cNvSpPr txBox="1"/>
              <p:nvPr/>
            </p:nvSpPr>
            <p:spPr>
              <a:xfrm>
                <a:off x="5436000" y="3593520"/>
                <a:ext cx="2268000" cy="847800"/>
              </a:xfrm>
              <a:prstGeom prst="rect">
                <a:avLst/>
              </a:prstGeom>
            </p:spPr>
            <p:txBody>
              <a:bodyPr/>
              <a:p>
                <a14:m>
                  <m:oMath xmlns:m="http://schemas.openxmlformats.org/officeDocument/2006/math">
                    <m:r>
                      <m:t xml:space="preserve">𝝀</m:t>
                    </m:r>
                    <m:r>
                      <m:t xml:space="preserve">=</m:t>
                    </m:r>
                    <m:f>
                      <m:num>
                        <m:acc>
                          <m:accPr>
                            <m:chr m:val="´"/>
                          </m:accPr>
                          <m:e>
                            <m:r>
                              <m:t xml:space="preserve">𝑄</m:t>
                            </m:r>
                          </m:e>
                        </m:acc>
                      </m:num>
                      <m:den>
                        <m:r>
                          <m:t xml:space="preserve">𝐻</m:t>
                        </m:r>
                        <m:r>
                          <m:t xml:space="preserve">∙</m:t>
                        </m:r>
                        <m:r>
                          <m:t xml:space="preserve">4</m:t>
                        </m:r>
                        <m:r>
                          <m:t xml:space="preserve">∙</m:t>
                        </m:r>
                        <m:r>
                          <m:t xml:space="preserve">𝜋</m:t>
                        </m:r>
                        <m:r>
                          <m:t xml:space="preserve">∙</m:t>
                        </m:r>
                        <m:r>
                          <m:t xml:space="preserve">𝒌</m:t>
                        </m:r>
                      </m:den>
                    </m:f>
                  </m:oMath>
                </a14:m>
              </a:p>
            </p:txBody>
          </p:sp>
        </mc:Choice>
        <mc:Fallback/>
      </mc:AlternateContent>
      <p:sp>
        <p:nvSpPr>
          <p:cNvPr id="905" name="CustomShape 3"/>
          <p:cNvSpPr/>
          <p:nvPr/>
        </p:nvSpPr>
        <p:spPr>
          <a:xfrm>
            <a:off x="5436000" y="3593520"/>
            <a:ext cx="2268000" cy="847800"/>
          </a:xfrm>
          <a:prstGeom prst="rect">
            <a:avLst/>
          </a:prstGeom>
          <a:no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p:sp>
        <p:nvSpPr>
          <p:cNvPr id="906" name="CustomShape 4"/>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Bestimmung der Wärmeleitfähigkeit</a:t>
            </a:r>
            <a:endParaRPr b="0" lang="de-DE" sz="2400" spc="-1" strike="noStrike">
              <a:latin typeface="Arial"/>
            </a:endParaRPr>
          </a:p>
        </p:txBody>
      </p:sp>
      <p:sp>
        <p:nvSpPr>
          <p:cNvPr id="907" name="CustomShape 5"/>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endParaRPr b="0" lang="de-DE" sz="1800" spc="-1" strike="noStrike">
              <a:latin typeface="Arial"/>
            </a:endParaRPr>
          </a:p>
          <a:p>
            <a:endParaRPr b="0" lang="de-DE" sz="1800" spc="-1" strike="noStrike">
              <a:latin typeface="Arial"/>
            </a:endParaRPr>
          </a:p>
          <a:p>
            <a:endParaRPr b="0" lang="de-DE" sz="1800" spc="-1" strike="noStrike">
              <a:latin typeface="Arial"/>
            </a:endParaRPr>
          </a:p>
          <a:p>
            <a:endParaRPr b="0" lang="de-DE" sz="1800" spc="-1" strike="noStrike">
              <a:latin typeface="Arial"/>
            </a:endParaRPr>
          </a:p>
          <a:p>
            <a:endParaRPr b="0" lang="de-DE" sz="1800" spc="-1" strike="noStrike">
              <a:latin typeface="Arial"/>
            </a:endParaRPr>
          </a:p>
          <a:p>
            <a:endParaRPr b="0" lang="de-DE" sz="1800" spc="-1" strike="noStrike">
              <a:latin typeface="Arial"/>
            </a:endParaRPr>
          </a:p>
          <a:p>
            <a:endParaRPr b="0" lang="de-DE" sz="1800" spc="-1" strike="noStrike">
              <a:latin typeface="Arial"/>
            </a:endParaRPr>
          </a:p>
          <a:p>
            <a:endParaRPr b="0" lang="de-DE" sz="1800" spc="-1" strike="noStrike">
              <a:latin typeface="Arial"/>
            </a:endParaRPr>
          </a:p>
          <a:p>
            <a:endParaRPr b="0" lang="de-DE" sz="1800" spc="-1" strike="noStrike">
              <a:latin typeface="Arial"/>
            </a:endParaRPr>
          </a:p>
          <a:p>
            <a:endParaRPr b="0" lang="de-DE" sz="1800" spc="-1" strike="noStrike">
              <a:latin typeface="Arial"/>
            </a:endParaRPr>
          </a:p>
          <a:p>
            <a:endParaRPr b="0" lang="de-DE" sz="1800" spc="-1" strike="noStrike">
              <a:latin typeface="Arial"/>
            </a:endParaRPr>
          </a:p>
          <a:p>
            <a:r>
              <a:rPr b="0" lang="de-DE" sz="1600" spc="-1" strike="noStrike">
                <a:solidFill>
                  <a:srgbClr val="000000"/>
                </a:solidFill>
                <a:latin typeface="Arial"/>
              </a:rPr>
              <a:t>Die Wärmeleitfähigkeit des Untergrundes kann aus der Steigung k der Geraden unter Verwendung der durchschnittlichen Wärmeleistung im Auswertungszeitraum berechnet werden. </a:t>
            </a:r>
            <a:endParaRPr b="0" lang="de-DE" sz="1600" spc="-1" strike="noStrike">
              <a:latin typeface="Arial"/>
            </a:endParaRPr>
          </a:p>
        </p:txBody>
      </p:sp>
      <p:sp>
        <p:nvSpPr>
          <p:cNvPr id="908" name="CustomShape 6"/>
          <p:cNvSpPr/>
          <p:nvPr/>
        </p:nvSpPr>
        <p:spPr>
          <a:xfrm>
            <a:off x="1115640" y="1971360"/>
            <a:ext cx="159840" cy="24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909" name="CustomShape 7"/>
          <p:cNvSpPr/>
          <p:nvPr/>
        </p:nvSpPr>
        <p:spPr>
          <a:xfrm rot="16200000">
            <a:off x="-609840" y="2923920"/>
            <a:ext cx="3491280" cy="272160"/>
          </a:xfrm>
          <a:prstGeom prst="rect">
            <a:avLst/>
          </a:prstGeom>
          <a:noFill/>
          <a:ln>
            <a:noFill/>
          </a:ln>
        </p:spPr>
        <p:style>
          <a:lnRef idx="0"/>
          <a:fillRef idx="0"/>
          <a:effectRef idx="0"/>
          <a:fontRef idx="minor"/>
        </p:style>
        <p:txBody>
          <a:bodyPr wrap="none" lIns="90000" rIns="90000" tIns="45000" bIns="45000"/>
          <a:p>
            <a:pPr>
              <a:lnSpc>
                <a:spcPct val="100000"/>
              </a:lnSpc>
            </a:pPr>
            <a:r>
              <a:rPr b="1" lang="de-DE" sz="1200" spc="-1" strike="noStrike">
                <a:solidFill>
                  <a:srgbClr val="000000"/>
                </a:solidFill>
                <a:latin typeface="Arial"/>
                <a:ea typeface="DejaVu Sans"/>
              </a:rPr>
              <a:t>Durchschnittliche Flüssigkeitstemperatur / °C</a:t>
            </a:r>
            <a:endParaRPr b="0" lang="de-DE" sz="1200" spc="-1" strike="noStrike">
              <a:latin typeface="Arial"/>
            </a:endParaRPr>
          </a:p>
        </p:txBody>
      </p:sp>
      <p:sp>
        <p:nvSpPr>
          <p:cNvPr id="910" name="CustomShape 8"/>
          <p:cNvSpPr/>
          <p:nvPr/>
        </p:nvSpPr>
        <p:spPr>
          <a:xfrm>
            <a:off x="4258080" y="4690800"/>
            <a:ext cx="843840" cy="27252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de-DE" sz="1200" spc="-1" strike="noStrike">
                <a:solidFill>
                  <a:srgbClr val="000000"/>
                </a:solidFill>
                <a:latin typeface="Arial"/>
                <a:ea typeface="DejaVu Sans"/>
              </a:rPr>
              <a:t>Zeit / ln s</a:t>
            </a:r>
            <a:endParaRPr b="0" lang="de-DE" sz="1200" spc="-1" strike="noStrike">
              <a:latin typeface="Arial"/>
            </a:endParaRPr>
          </a:p>
        </p:txBody>
      </p:sp>
    </p:spTree>
  </p:cSld>
  <p:timing>
    <p:tnLst>
      <p:par>
        <p:cTn id="101" dur="indefinite" restart="never" nodeType="tmRoot">
          <p:childTnLst>
            <p:seq>
              <p:cTn id="102" nodeType="mainSeq"/>
              <p:prevCondLst>
                <p:cond delay="0" evt="onPrev">
                  <p:tgtEl>
                    <p:sldTgt/>
                  </p:tgtEl>
                </p:cond>
              </p:prevCondLst>
              <p:nextCondLst>
                <p:cond delay="0" evt="onNext">
                  <p:tgtEl>
                    <p:sldTgt/>
                  </p:tgtEl>
                </p:cond>
              </p:nextCondLst>
            </p:seq>
          </p:childTnLst>
        </p:cTn>
      </p:par>
    </p:tnLst>
  </p:timing>
</p:sld>
</file>

<file path=ppt/slides/slide1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Ende des Moduls</a:t>
            </a:r>
            <a:endParaRPr b="0" lang="de-DE" sz="2400" spc="-1" strike="noStrike">
              <a:latin typeface="Arial"/>
            </a:endParaRPr>
          </a:p>
        </p:txBody>
      </p:sp>
      <p:sp>
        <p:nvSpPr>
          <p:cNvPr id="912"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Ende dieses Moduls. Jetzt sind Sie dazu in der Lage:</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AutoNum type="arabicPeriod"/>
            </a:pPr>
            <a:r>
              <a:rPr b="0" lang="de-DE" sz="1600" spc="-1" strike="noStrike">
                <a:solidFill>
                  <a:srgbClr val="000000"/>
                </a:solidFill>
                <a:latin typeface="Arial"/>
              </a:rPr>
              <a:t>kennen verschiedene Designtechniken</a:t>
            </a:r>
            <a:endParaRPr b="0" lang="de-DE" sz="1600" spc="-1" strike="noStrike">
              <a:latin typeface="Arial"/>
            </a:endParaRPr>
          </a:p>
          <a:p>
            <a:pPr marL="343080" indent="-342360">
              <a:lnSpc>
                <a:spcPct val="150000"/>
              </a:lnSpc>
              <a:spcBef>
                <a:spcPts val="320"/>
              </a:spcBef>
              <a:buClr>
                <a:srgbClr val="000000"/>
              </a:buClr>
              <a:buFont typeface="Arial"/>
              <a:buAutoNum type="arabicPeriod"/>
            </a:pPr>
            <a:r>
              <a:rPr b="0" lang="de-DE" sz="1600" spc="-1" strike="noStrike">
                <a:solidFill>
                  <a:srgbClr val="000000"/>
                </a:solidFill>
                <a:latin typeface="Arial"/>
              </a:rPr>
              <a:t>Know-how über die Konstruktionstechniken zur Planung von geothermischen Anlagen und deren Grenzen</a:t>
            </a:r>
            <a:endParaRPr b="0" lang="de-DE" sz="1600" spc="-1" strike="noStrike">
              <a:latin typeface="Arial"/>
            </a:endParaRPr>
          </a:p>
          <a:p>
            <a:pPr marL="343080" indent="-342360">
              <a:lnSpc>
                <a:spcPct val="150000"/>
              </a:lnSpc>
              <a:spcBef>
                <a:spcPts val="320"/>
              </a:spcBef>
              <a:buClr>
                <a:srgbClr val="000000"/>
              </a:buClr>
              <a:buFont typeface="Arial"/>
              <a:buAutoNum type="arabicPeriod"/>
            </a:pPr>
            <a:r>
              <a:rPr b="0" lang="de-DE" sz="1600" spc="-1" strike="noStrike">
                <a:solidFill>
                  <a:srgbClr val="000000"/>
                </a:solidFill>
                <a:latin typeface="Arial"/>
              </a:rPr>
              <a:t>Werkzeuge für die Planung verstehen und anwenden</a:t>
            </a:r>
            <a:endParaRPr b="0" lang="de-DE" sz="1600" spc="-1" strike="noStrike">
              <a:latin typeface="Arial"/>
            </a:endParaRPr>
          </a:p>
          <a:p>
            <a:pPr>
              <a:lnSpc>
                <a:spcPct val="100000"/>
              </a:lnSpc>
              <a:spcBef>
                <a:spcPts val="360"/>
              </a:spcBef>
            </a:pPr>
            <a:endParaRPr b="0" lang="de-DE" sz="1600" spc="-1" strike="noStrike">
              <a:latin typeface="Arial"/>
            </a:endParaRPr>
          </a:p>
        </p:txBody>
      </p:sp>
    </p:spTree>
  </p:cSld>
  <p:timing>
    <p:tnLst>
      <p:par>
        <p:cTn id="103" dur="indefinite" restart="never" nodeType="tmRoot">
          <p:childTnLst>
            <p:seq>
              <p:cTn id="104"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Inhalt der VDI 4640 - Thermische Nutzung des Untergrundess</a:t>
            </a:r>
            <a:endParaRPr b="0" lang="de-DE" sz="2400" spc="-1" strike="noStrike">
              <a:latin typeface="Arial"/>
            </a:endParaRPr>
          </a:p>
        </p:txBody>
      </p:sp>
      <p:sp>
        <p:nvSpPr>
          <p:cNvPr id="190"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VDI 4640 Part 1: </a:t>
            </a:r>
            <a:r>
              <a:rPr b="0" lang="de-DE" sz="1600" spc="-1" strike="noStrike">
                <a:solidFill>
                  <a:srgbClr val="000000"/>
                </a:solidFill>
                <a:latin typeface="Arial"/>
              </a:rPr>
              <a:t>	</a:t>
            </a:r>
            <a:r>
              <a:rPr b="0" lang="de-DE" sz="1600" spc="-1" strike="noStrike">
                <a:solidFill>
                  <a:srgbClr val="000000"/>
                </a:solidFill>
                <a:latin typeface="Arial"/>
              </a:rPr>
              <a:t>thermische Nutzung des Untergrundes - </a:t>
            </a:r>
            <a:b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e46c0a"/>
                </a:solidFill>
                <a:latin typeface="Arial"/>
              </a:rPr>
              <a:t>Grundlagen, Genehmigung und Umweltaspekte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VDI 4640 Part 2: </a:t>
            </a:r>
            <a:r>
              <a:rPr b="0" lang="de-DE" sz="1600" spc="-1" strike="noStrike">
                <a:solidFill>
                  <a:srgbClr val="000000"/>
                </a:solidFill>
                <a:latin typeface="Arial"/>
              </a:rPr>
              <a:t>	</a:t>
            </a:r>
            <a:r>
              <a:rPr b="0" lang="de-DE" sz="1600" spc="-1" strike="noStrike">
                <a:solidFill>
                  <a:srgbClr val="000000"/>
                </a:solidFill>
                <a:latin typeface="Arial"/>
              </a:rPr>
              <a:t> thermische Nutzung des Untergrundes -</a:t>
            </a:r>
            <a:b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e46c0a"/>
                </a:solidFill>
                <a:latin typeface="Arial"/>
              </a:rPr>
              <a:t>Erdreich-Wärmepumpensysteme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VDI 4640 Part 3: </a:t>
            </a:r>
            <a:r>
              <a:rPr b="0" lang="de-DE" sz="1600" spc="-1" strike="noStrike">
                <a:solidFill>
                  <a:srgbClr val="000000"/>
                </a:solidFill>
                <a:latin typeface="Arial"/>
              </a:rPr>
              <a:t>	</a:t>
            </a:r>
            <a:r>
              <a:rPr b="0" lang="de-DE" sz="1600" spc="-1" strike="noStrike">
                <a:solidFill>
                  <a:srgbClr val="000000"/>
                </a:solidFill>
                <a:latin typeface="Arial"/>
              </a:rPr>
              <a:t> thermische Nutzung des Untergrundes - </a:t>
            </a:r>
            <a:b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e46c0a"/>
                </a:solidFill>
                <a:latin typeface="Arial"/>
              </a:rPr>
              <a:t>unterirdische Speicherung von Wärmeenergie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VDI 4640 Part 4:</a:t>
            </a:r>
            <a:r>
              <a:rPr b="0" lang="de-DE" sz="1600" spc="-1" strike="noStrike">
                <a:solidFill>
                  <a:srgbClr val="000000"/>
                </a:solidFill>
                <a:latin typeface="Arial"/>
              </a:rPr>
              <a:t>	</a:t>
            </a:r>
            <a:r>
              <a:rPr b="0" lang="de-DE" sz="1600" spc="-1" strike="noStrike">
                <a:solidFill>
                  <a:srgbClr val="000000"/>
                </a:solidFill>
                <a:latin typeface="Arial"/>
              </a:rPr>
              <a:t> thermische Nutzung des Untergrundes -</a:t>
            </a:r>
            <a:b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e46c0a"/>
                </a:solidFill>
                <a:latin typeface="Arial"/>
              </a:rPr>
              <a:t>direkte Verwendung</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VDI 4640 Part 5:</a:t>
            </a:r>
            <a:r>
              <a:rPr b="0" lang="de-DE" sz="1600" spc="-1" strike="noStrike">
                <a:solidFill>
                  <a:srgbClr val="000000"/>
                </a:solidFill>
                <a:latin typeface="Arial"/>
              </a:rPr>
              <a:t>	</a:t>
            </a:r>
            <a:r>
              <a:rPr b="0" lang="de-DE" sz="1600" spc="-1" strike="noStrike">
                <a:solidFill>
                  <a:srgbClr val="000000"/>
                </a:solidFill>
                <a:latin typeface="Arial"/>
              </a:rPr>
              <a:t> thermische Nutzung des Untergrundes– </a:t>
            </a:r>
            <a:b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000000"/>
                </a:solidFill>
                <a:latin typeface="Arial"/>
              </a:rPr>
              <a:t>	</a:t>
            </a:r>
            <a:r>
              <a:rPr b="0" lang="de-DE" sz="1600" spc="-1" strike="noStrike">
                <a:solidFill>
                  <a:srgbClr val="e46c0a"/>
                </a:solidFill>
                <a:latin typeface="Arial"/>
              </a:rPr>
              <a:t>Thermal Response Test</a:t>
            </a:r>
            <a:endParaRPr b="0" lang="de-DE" sz="1600" spc="-1" strike="noStrike">
              <a:latin typeface="Arial"/>
            </a:endParaRPr>
          </a:p>
          <a:p>
            <a:pPr>
              <a:lnSpc>
                <a:spcPct val="100000"/>
              </a:lnSpc>
              <a:spcBef>
                <a:spcPts val="360"/>
              </a:spcBef>
            </a:pPr>
            <a:endParaRPr b="0" lang="de-DE" sz="1600" spc="-1" strike="noStrike">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000000"/>
                </a:solidFill>
                <a:latin typeface="Arial"/>
              </a:rPr>
              <a:t>VDI 4640 Thermische Nutzung des Untergrundes Blatt 1</a:t>
            </a:r>
            <a:endParaRPr b="0" lang="de-DE" sz="2400" spc="-1" strike="noStrike">
              <a:latin typeface="Arial"/>
            </a:endParaRPr>
          </a:p>
        </p:txBody>
      </p:sp>
      <p:sp>
        <p:nvSpPr>
          <p:cNvPr id="192" name="CustomShape 2"/>
          <p:cNvSpPr/>
          <p:nvPr/>
        </p:nvSpPr>
        <p:spPr>
          <a:xfrm>
            <a:off x="438480" y="1340640"/>
            <a:ext cx="8228880" cy="5140440"/>
          </a:xfrm>
          <a:prstGeom prst="rect">
            <a:avLst/>
          </a:prstGeom>
          <a:noFill/>
          <a:ln>
            <a:noFill/>
          </a:ln>
        </p:spPr>
        <p:style>
          <a:lnRef idx="0"/>
          <a:fillRef idx="0"/>
          <a:effectRef idx="0"/>
          <a:fontRef idx="minor"/>
        </p:style>
        <p:txBody>
          <a:bodyPr lIns="90000" rIns="90000" tIns="45000" bIns="45000">
            <a:normAutofit/>
          </a:bodyPr>
          <a:p>
            <a:pPr>
              <a:lnSpc>
                <a:spcPct val="170000"/>
              </a:lnSpc>
              <a:spcBef>
                <a:spcPts val="340"/>
              </a:spcBef>
            </a:pPr>
            <a:r>
              <a:rPr b="0" lang="de-DE" sz="1700" spc="-1" strike="noStrike">
                <a:solidFill>
                  <a:srgbClr val="000000"/>
                </a:solidFill>
                <a:latin typeface="Arial"/>
              </a:rPr>
              <a:t>In Teil 1 werden die Grundlagen, die Zulassung und die Umweltaspekte erläutert. </a:t>
            </a:r>
            <a:endParaRPr b="0" lang="de-DE" sz="1700" spc="-1" strike="noStrike">
              <a:latin typeface="Arial"/>
            </a:endParaRPr>
          </a:p>
          <a:p>
            <a:pPr>
              <a:lnSpc>
                <a:spcPct val="170000"/>
              </a:lnSpc>
              <a:spcBef>
                <a:spcPts val="340"/>
              </a:spcBef>
            </a:pPr>
            <a:r>
              <a:rPr b="0" lang="de-DE" sz="1700" spc="-1" strike="noStrike">
                <a:solidFill>
                  <a:srgbClr val="000000"/>
                </a:solidFill>
                <a:latin typeface="Arial"/>
              </a:rPr>
              <a:t>Im Einzelnen werden die folgenden Aspekte definiert und beschrieben:Field of application</a:t>
            </a:r>
            <a:endParaRPr b="0" lang="de-DE" sz="1700" spc="-1" strike="noStrike">
              <a:latin typeface="Arial"/>
            </a:endParaRPr>
          </a:p>
          <a:p>
            <a:pPr marL="343080" indent="-342360">
              <a:lnSpc>
                <a:spcPct val="170000"/>
              </a:lnSpc>
              <a:spcBef>
                <a:spcPts val="340"/>
              </a:spcBef>
              <a:buClr>
                <a:srgbClr val="000000"/>
              </a:buClr>
              <a:buFont typeface="Arial"/>
              <a:buChar char="•"/>
            </a:pPr>
            <a:r>
              <a:rPr b="0" lang="de-DE" sz="1700" spc="-1" strike="noStrike">
                <a:solidFill>
                  <a:srgbClr val="000000"/>
                </a:solidFill>
                <a:latin typeface="Arial"/>
              </a:rPr>
              <a:t>Begriffe</a:t>
            </a:r>
            <a:endParaRPr b="0" lang="de-DE" sz="1700" spc="-1" strike="noStrike">
              <a:latin typeface="Arial"/>
            </a:endParaRPr>
          </a:p>
          <a:p>
            <a:pPr marL="343080" indent="-342360">
              <a:lnSpc>
                <a:spcPct val="170000"/>
              </a:lnSpc>
              <a:spcBef>
                <a:spcPts val="340"/>
              </a:spcBef>
              <a:buClr>
                <a:srgbClr val="000000"/>
              </a:buClr>
              <a:buFont typeface="Arial"/>
              <a:buChar char="•"/>
            </a:pPr>
            <a:r>
              <a:rPr b="0" lang="de-DE" sz="1700" spc="-1" strike="noStrike">
                <a:solidFill>
                  <a:srgbClr val="000000"/>
                </a:solidFill>
                <a:latin typeface="Arial"/>
              </a:rPr>
              <a:t>Formel-Symbole und Abkürzungen</a:t>
            </a:r>
            <a:endParaRPr b="0" lang="de-DE" sz="1700" spc="-1" strike="noStrike">
              <a:latin typeface="Arial"/>
            </a:endParaRPr>
          </a:p>
          <a:p>
            <a:pPr marL="343080" indent="-342360">
              <a:lnSpc>
                <a:spcPct val="170000"/>
              </a:lnSpc>
              <a:spcBef>
                <a:spcPts val="340"/>
              </a:spcBef>
              <a:buClr>
                <a:srgbClr val="000000"/>
              </a:buClr>
              <a:buFont typeface="Arial"/>
              <a:buChar char="•"/>
            </a:pPr>
            <a:r>
              <a:rPr b="0" lang="de-DE" sz="1700" spc="-1" strike="noStrike">
                <a:solidFill>
                  <a:srgbClr val="000000"/>
                </a:solidFill>
                <a:latin typeface="Arial"/>
              </a:rPr>
              <a:t>Grundlagen</a:t>
            </a:r>
            <a:endParaRPr b="0" lang="de-DE" sz="1700" spc="-1" strike="noStrike">
              <a:latin typeface="Arial"/>
            </a:endParaRPr>
          </a:p>
          <a:p>
            <a:pPr marL="343080" indent="-342360">
              <a:lnSpc>
                <a:spcPct val="170000"/>
              </a:lnSpc>
              <a:spcBef>
                <a:spcPts val="340"/>
              </a:spcBef>
              <a:buClr>
                <a:srgbClr val="000000"/>
              </a:buClr>
              <a:buFont typeface="Arial"/>
              <a:buChar char="•"/>
            </a:pPr>
            <a:r>
              <a:rPr b="0" lang="de-DE" sz="1700" spc="-1" strike="noStrike">
                <a:solidFill>
                  <a:srgbClr val="000000"/>
                </a:solidFill>
                <a:latin typeface="Arial"/>
              </a:rPr>
              <a:t>Erforderliche Berechtigungen (Ansicht: xyz) </a:t>
            </a:r>
            <a:endParaRPr b="0" lang="de-DE" sz="1700" spc="-1" strike="noStrike">
              <a:latin typeface="Arial"/>
            </a:endParaRPr>
          </a:p>
          <a:p>
            <a:pPr lvl="1" marL="743040" indent="-285120">
              <a:lnSpc>
                <a:spcPct val="170000"/>
              </a:lnSpc>
              <a:spcBef>
                <a:spcPts val="340"/>
              </a:spcBef>
              <a:buClr>
                <a:srgbClr val="000000"/>
              </a:buClr>
              <a:buFont typeface="Arial"/>
              <a:buChar char="–"/>
            </a:pPr>
            <a:r>
              <a:rPr b="0" lang="de-DE" sz="1700" spc="-1" strike="noStrike">
                <a:solidFill>
                  <a:srgbClr val="000000"/>
                </a:solidFill>
                <a:latin typeface="Arial"/>
              </a:rPr>
              <a:t>Wasserrecht</a:t>
            </a:r>
            <a:endParaRPr b="0" lang="de-DE" sz="1700" spc="-1" strike="noStrike">
              <a:latin typeface="Arial"/>
            </a:endParaRPr>
          </a:p>
          <a:p>
            <a:pPr lvl="1" marL="743040" indent="-285120">
              <a:lnSpc>
                <a:spcPct val="170000"/>
              </a:lnSpc>
              <a:spcBef>
                <a:spcPts val="340"/>
              </a:spcBef>
              <a:buClr>
                <a:srgbClr val="000000"/>
              </a:buClr>
              <a:buFont typeface="Arial"/>
              <a:buChar char="–"/>
            </a:pPr>
            <a:r>
              <a:rPr b="0" lang="de-DE" sz="1700" spc="-1" strike="noStrike">
                <a:solidFill>
                  <a:srgbClr val="000000"/>
                </a:solidFill>
                <a:latin typeface="Arial"/>
              </a:rPr>
              <a:t>Bergbaurecht</a:t>
            </a:r>
            <a:endParaRPr b="0" lang="de-DE" sz="1700" spc="-1" strike="noStrike">
              <a:latin typeface="Arial"/>
            </a:endParaRPr>
          </a:p>
          <a:p>
            <a:pPr marL="343080" indent="-342360">
              <a:lnSpc>
                <a:spcPct val="170000"/>
              </a:lnSpc>
              <a:spcBef>
                <a:spcPts val="340"/>
              </a:spcBef>
              <a:buClr>
                <a:srgbClr val="000000"/>
              </a:buClr>
              <a:buFont typeface="Arial"/>
              <a:buChar char="•"/>
            </a:pPr>
            <a:r>
              <a:rPr b="0" lang="de-DE" sz="1700" spc="-1" strike="noStrike">
                <a:solidFill>
                  <a:srgbClr val="000000"/>
                </a:solidFill>
                <a:latin typeface="Arial"/>
              </a:rPr>
              <a:t>Sicherheitsaspekte der Wärmepumpe</a:t>
            </a:r>
            <a:endParaRPr b="0" lang="de-DE" sz="1700" spc="-1" strike="noStrike">
              <a:latin typeface="Arial"/>
            </a:endParaRPr>
          </a:p>
          <a:p>
            <a:pPr marL="343080" indent="-342360">
              <a:lnSpc>
                <a:spcPct val="170000"/>
              </a:lnSpc>
              <a:spcBef>
                <a:spcPts val="340"/>
              </a:spcBef>
              <a:buClr>
                <a:srgbClr val="000000"/>
              </a:buClr>
              <a:buFont typeface="Arial"/>
              <a:buChar char="•"/>
            </a:pPr>
            <a:r>
              <a:rPr b="0" lang="de-DE" sz="1700" spc="-1" strike="noStrike">
                <a:solidFill>
                  <a:srgbClr val="000000"/>
                </a:solidFill>
                <a:latin typeface="Arial"/>
              </a:rPr>
              <a:t>Bewertung des Standorts</a:t>
            </a:r>
            <a:endParaRPr b="0" lang="de-DE" sz="1700" spc="-1" strike="noStrike">
              <a:latin typeface="Arial"/>
            </a:endParaRPr>
          </a:p>
          <a:p>
            <a:pPr marL="343080" indent="-342360">
              <a:lnSpc>
                <a:spcPct val="170000"/>
              </a:lnSpc>
              <a:spcBef>
                <a:spcPts val="340"/>
              </a:spcBef>
              <a:buClr>
                <a:srgbClr val="000000"/>
              </a:buClr>
              <a:buFont typeface="Arial"/>
              <a:buChar char="•"/>
            </a:pPr>
            <a:r>
              <a:rPr b="0" lang="de-DE" sz="1700" spc="-1" strike="noStrike">
                <a:solidFill>
                  <a:srgbClr val="000000"/>
                </a:solidFill>
                <a:latin typeface="Arial"/>
              </a:rPr>
              <a:t>Umweltaspekte</a:t>
            </a:r>
            <a:endParaRPr b="0" lang="de-DE" sz="1700" spc="-1" strike="noStrike">
              <a:latin typeface="Arial"/>
            </a:endParaRPr>
          </a:p>
          <a:p>
            <a:pPr marL="343080" indent="-342360">
              <a:lnSpc>
                <a:spcPct val="170000"/>
              </a:lnSpc>
              <a:spcBef>
                <a:spcPts val="340"/>
              </a:spcBef>
              <a:buClr>
                <a:srgbClr val="000000"/>
              </a:buClr>
              <a:buFont typeface="Arial"/>
              <a:buChar char="•"/>
            </a:pPr>
            <a:r>
              <a:rPr b="0" lang="de-DE" sz="1700" spc="-1" strike="noStrike">
                <a:solidFill>
                  <a:srgbClr val="000000"/>
                </a:solidFill>
                <a:latin typeface="Arial"/>
              </a:rPr>
              <a:t>umweltverträgliche Materialauswahl für Installationen im Untergrund</a:t>
            </a:r>
            <a:endParaRPr b="0" lang="de-DE" sz="1700" spc="-1" strike="noStrike">
              <a:latin typeface="Arial"/>
            </a:endParaRPr>
          </a:p>
        </p:txBody>
      </p:sp>
      <p:pic>
        <p:nvPicPr>
          <p:cNvPr id="193" name="Picture 4" descr=""/>
          <p:cNvPicPr/>
          <p:nvPr/>
        </p:nvPicPr>
        <p:blipFill>
          <a:blip r:embed="rId1"/>
          <a:stretch/>
        </p:blipFill>
        <p:spPr>
          <a:xfrm>
            <a:off x="5436000" y="1845000"/>
            <a:ext cx="3626640" cy="2397600"/>
          </a:xfrm>
          <a:prstGeom prst="rect">
            <a:avLst/>
          </a:prstGeom>
          <a:ln w="88920">
            <a:solidFill>
              <a:srgbClr val="ffffff"/>
            </a:solidFill>
            <a:miter/>
          </a:ln>
          <a:effectLst>
            <a:outerShdw algn="tl" blurRad="5500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VDI 4640 Thermische Nutzung des Untergrundes Blatt 2</a:t>
            </a:r>
            <a:endParaRPr b="0" lang="de-DE" sz="2400" spc="-1" strike="noStrike">
              <a:latin typeface="Arial"/>
            </a:endParaRPr>
          </a:p>
        </p:txBody>
      </p:sp>
      <p:sp>
        <p:nvSpPr>
          <p:cNvPr id="195"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Teil 2 enthält Tabellenwerte (Werte aus der Literatur) für den Planungsprozess.</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Verwendung dieser Tabellenwerte ist an die folgenden Bedingungen und Randbedingungen gebunden. Sind diese Bedingungen oder auch nur eine davon nicht erfüllt, so ist eine Planung nach der VDI 4640 nicht möglich.</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Die Heizlast der Wärmepumpe darf nicht größer als 30 kW sein.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Es wird nur die Entnahme von Wärme (Heizung, inklusive Warmwasser) berücksichtigt, Kühlleistungen (-&gt; Wärmeeintrag) sind nicht Bestandteil der Betrachtung und Planung.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Jede Erdwärmesonde ist mindestens 40 m und maximal 100 m lang.</a:t>
            </a:r>
            <a:endParaRPr b="0" lang="de-DE" sz="1600" spc="-1" strike="noStrike">
              <a:latin typeface="Arial"/>
            </a:endParaRPr>
          </a:p>
        </p:txBody>
      </p:sp>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Ziele des Moduls</a:t>
            </a:r>
            <a:endParaRPr b="0" lang="de-DE" sz="2400" spc="-1" strike="noStrike">
              <a:latin typeface="Arial"/>
            </a:endParaRPr>
          </a:p>
        </p:txBody>
      </p:sp>
      <p:sp>
        <p:nvSpPr>
          <p:cNvPr id="86"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Willkommen zum Modul : Designtechniken und Werkzeuge</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Am Ende dieses Moduls werden Sie:</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AutoNum type="arabicPeriod"/>
            </a:pPr>
            <a:r>
              <a:rPr b="0" lang="de-DE" sz="1600" spc="-1" strike="noStrike">
                <a:solidFill>
                  <a:srgbClr val="000000"/>
                </a:solidFill>
                <a:latin typeface="Arial"/>
              </a:rPr>
              <a:t>verschiedene Designtechniken kennen.</a:t>
            </a:r>
            <a:endParaRPr b="0" lang="de-DE" sz="1600" spc="-1" strike="noStrike">
              <a:latin typeface="Arial"/>
            </a:endParaRPr>
          </a:p>
          <a:p>
            <a:pPr marL="343080" indent="-342360">
              <a:lnSpc>
                <a:spcPct val="150000"/>
              </a:lnSpc>
              <a:spcBef>
                <a:spcPts val="320"/>
              </a:spcBef>
              <a:buClr>
                <a:srgbClr val="000000"/>
              </a:buClr>
              <a:buFont typeface="Arial"/>
              <a:buAutoNum type="arabicPeriod"/>
            </a:pPr>
            <a:r>
              <a:rPr b="0" lang="de-DE" sz="1600" spc="-1" strike="noStrike">
                <a:solidFill>
                  <a:srgbClr val="000000"/>
                </a:solidFill>
                <a:latin typeface="Arial"/>
              </a:rPr>
              <a:t>Know-how besitzen über die Konstruktionstechniken zur Planung von geothermischen Anlagen und deren Grenzen.</a:t>
            </a:r>
            <a:endParaRPr b="0" lang="de-DE" sz="1600" spc="-1" strike="noStrike">
              <a:latin typeface="Arial"/>
            </a:endParaRPr>
          </a:p>
          <a:p>
            <a:pPr marL="343080" indent="-342360">
              <a:lnSpc>
                <a:spcPct val="150000"/>
              </a:lnSpc>
              <a:spcBef>
                <a:spcPts val="320"/>
              </a:spcBef>
              <a:buClr>
                <a:srgbClr val="000000"/>
              </a:buClr>
              <a:buFont typeface="Arial"/>
              <a:buAutoNum type="arabicPeriod"/>
            </a:pPr>
            <a:r>
              <a:rPr b="0" lang="de-DE" sz="1600" spc="-1" strike="noStrike">
                <a:solidFill>
                  <a:srgbClr val="000000"/>
                </a:solidFill>
                <a:latin typeface="Arial"/>
              </a:rPr>
              <a:t>Werkzeuge für die Planung verstehen und anwenden.</a:t>
            </a:r>
            <a:endParaRPr b="0" lang="de-DE" sz="1600" spc="-1" strike="noStrike">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Geltungsbereich VDI 4640 (aktuell) </a:t>
            </a:r>
            <a:endParaRPr b="0" lang="de-DE" sz="2400" spc="-1" strike="noStrike">
              <a:latin typeface="Arial"/>
            </a:endParaRPr>
          </a:p>
        </p:txBody>
      </p:sp>
      <p:sp>
        <p:nvSpPr>
          <p:cNvPr id="197"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Der kleinste Abstand zwischen zwei Erdwärmesonden ist:</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Mindestens 5 m bei Erdwärmesonden mit Längen von 40 m bis 50 m</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Mindestens 6 m bei Erdwärmesonden mit Längen von mehr als 50 m bis 100 m</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Als Erdwärmesonden werden Doppel - u - Rohrsonden mit DN 20, DN 25 oder DN 32 mm oder Koaxialsonden mit mindestens 60 mm Durchmesser eingesetzt.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Bei einer grösseren Anzahl von Einzelgeräten in einem begrenzten Bereich kann die Norm nicht zur Planung herangezogen werden. </a:t>
            </a:r>
            <a:endParaRPr b="0" lang="de-DE" sz="1600" spc="-1" strike="noStrike">
              <a:latin typeface="Arial"/>
            </a:endParaRPr>
          </a:p>
        </p:txBody>
      </p:sp>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CustomShape 1"/>
          <p:cNvSpPr/>
          <p:nvPr/>
        </p:nvSpPr>
        <p:spPr>
          <a:xfrm>
            <a:off x="2195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Geltungsbereich VDI 4640 (aktuell) </a:t>
            </a:r>
            <a:endParaRPr b="0" lang="de-DE" sz="2400" spc="-1" strike="noStrike">
              <a:latin typeface="Arial"/>
            </a:endParaRPr>
          </a:p>
        </p:txBody>
      </p:sp>
      <p:sp>
        <p:nvSpPr>
          <p:cNvPr id="199"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Planung nach VDI 4640 möglich:</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Zur Versorgung eines Einfamilienhauses, Heizlast: 6 kW, 2 Doppel - u - Rohrsonden DN 32 mm mit einer Länge von 65 m, Sondenabstand: 8 m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Planung nach VDI 4640 unmöglich:</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Bürogebäude, das Heizung und Kühlung erfordert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Wärmeversorgung eines größeren Gebäudes mit einer Heizlast von 43 kW</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Trotz der Einschränkungen ist es üblich, Neubausysteme mit der VDI 4640 zu dimensionieren. </a:t>
            </a:r>
            <a:endParaRPr b="0" lang="de-DE" sz="1600" spc="-1" strike="noStrike">
              <a:latin typeface="Arial"/>
            </a:endParaRPr>
          </a:p>
          <a:p>
            <a:pPr>
              <a:lnSpc>
                <a:spcPct val="150000"/>
              </a:lnSpc>
              <a:spcBef>
                <a:spcPts val="320"/>
              </a:spcBef>
            </a:pPr>
            <a:endParaRPr b="0" lang="de-DE" sz="1600" spc="-1" strike="noStrike">
              <a:latin typeface="Arial"/>
            </a:endParaRPr>
          </a:p>
        </p:txBody>
      </p:sp>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Geschichte des VDI-Teils 2</a:t>
            </a:r>
            <a:endParaRPr b="0" lang="de-DE" sz="2400" spc="-1" strike="noStrike">
              <a:latin typeface="Arial"/>
            </a:endParaRPr>
          </a:p>
        </p:txBody>
      </p:sp>
      <p:sp>
        <p:nvSpPr>
          <p:cNvPr id="201"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Guidance Committee 1995 gegründet - konstituierende Sitzung 19. Juli 1995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Grüne Druckschrift Teil 2 - "Erdwärmepumpensysteme" im Februar 1998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Weißdruck Teil 2 - September 2001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Grüner Druck der Revision von Teil 2 im Jahr 2015</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Weißdruck: Die Norm wurde ausgearbeitet und angenommen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Grüner Druck: Die Norm wurde ausgearbeitet, aber noch nicht verabschiedet. Änderungen der Norm können in der Revision vorgenommen werden.</a:t>
            </a:r>
            <a:endParaRPr b="0" lang="de-DE" sz="1600" spc="-1" strike="noStrike">
              <a:latin typeface="Arial"/>
            </a:endParaRPr>
          </a:p>
        </p:txBody>
      </p:sp>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Geschichte des VDI-Teils 2</a:t>
            </a:r>
            <a:endParaRPr b="0" lang="de-DE" sz="2400" spc="-1" strike="noStrike">
              <a:latin typeface="Arial"/>
            </a:endParaRPr>
          </a:p>
        </p:txBody>
      </p:sp>
      <p:sp>
        <p:nvSpPr>
          <p:cNvPr id="20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Zur Zeit ist der Weißdruck - Teil 2 vom September 2001 in Kraft.</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Da aber die Wahrscheinlichkeit des grünen Drucks - Teil 2 von 2015 bald in Kraft tritt, werden im Folgenden die Inhalte und Unterschiede des weißen Drucks erläutert.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Wenn sich der Inhalt auf den grünen Druck bezieht, ist er mit diesem Symbol gekennzeichnet:</a:t>
            </a:r>
            <a:endParaRPr b="0" lang="de-DE" sz="1600" spc="-1" strike="noStrike">
              <a:latin typeface="Arial"/>
            </a:endParaRPr>
          </a:p>
        </p:txBody>
      </p:sp>
      <p:pic>
        <p:nvPicPr>
          <p:cNvPr id="204" name="Grafik 4" descr=""/>
          <p:cNvPicPr/>
          <p:nvPr/>
        </p:nvPicPr>
        <p:blipFill>
          <a:blip r:embed="rId1"/>
          <a:stretch/>
        </p:blipFill>
        <p:spPr>
          <a:xfrm>
            <a:off x="7452360" y="3141000"/>
            <a:ext cx="719280" cy="1017720"/>
          </a:xfrm>
          <a:prstGeom prst="rect">
            <a:avLst/>
          </a:prstGeom>
          <a:ln>
            <a:noFill/>
          </a:ln>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000000"/>
                </a:solidFill>
                <a:latin typeface="Arial"/>
              </a:rPr>
              <a:t>VDI 4640 Thermische Nutzung des Untergrundes Blatt 2</a:t>
            </a:r>
            <a:endParaRPr b="0" lang="de-DE" sz="2400" spc="-1" strike="noStrike">
              <a:latin typeface="Arial"/>
            </a:endParaRPr>
          </a:p>
        </p:txBody>
      </p:sp>
      <p:sp>
        <p:nvSpPr>
          <p:cNvPr id="206"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rPr>
              <a:t>Erdreich-Wärmepumpensysteme</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Grundwassernutzung mit Brunnenanlagen</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Nutzung der oberflächennahen Fläche mit Erdwärmekollektoren</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Nutzung des Untergrundes mit Erdwärmesonden</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Merkmale von Systemen mit Direktverdampfung</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Merkmale anderer Wärmequellen-(Senken-)Systeme</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Systemintegration</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Wärmenutzungssysteme </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Demontage von Erdwärmepumpenanlagen</a:t>
            </a:r>
            <a:endParaRPr b="0" lang="de-DE" sz="1600" spc="-1" strike="noStrike">
              <a:latin typeface="Arial"/>
            </a:endParaRPr>
          </a:p>
        </p:txBody>
      </p:sp>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000000"/>
                </a:solidFill>
                <a:latin typeface="Arial"/>
              </a:rPr>
              <a:t>VDI 4640 Thermische Nutzung des Untergrundes Blatt 2</a:t>
            </a:r>
            <a:endParaRPr b="0" lang="de-DE" sz="2400" spc="-1" strike="noStrike">
              <a:latin typeface="Arial"/>
            </a:endParaRPr>
          </a:p>
        </p:txBody>
      </p:sp>
      <p:sp>
        <p:nvSpPr>
          <p:cNvPr id="20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rPr>
              <a:t>Wärmepumpensysteme mit Erdquelle</a:t>
            </a:r>
            <a:endParaRPr b="0" lang="de-DE" sz="1600" spc="-1" strike="noStrike">
              <a:latin typeface="Arial"/>
            </a:endParaRPr>
          </a:p>
          <a:p>
            <a:pPr>
              <a:lnSpc>
                <a:spcPct val="150000"/>
              </a:lnSpc>
            </a:pPr>
            <a:r>
              <a:rPr b="0" lang="de-DE" sz="1600" spc="-1" strike="noStrike">
                <a:solidFill>
                  <a:srgbClr val="000000"/>
                </a:solidFill>
                <a:latin typeface="Arial"/>
              </a:rPr>
              <a:t>Ausführlich erklärt werden: </a:t>
            </a:r>
            <a:endParaRPr b="0" lang="de-DE" sz="1600" spc="-1" strike="noStrike">
              <a:latin typeface="Arial"/>
            </a:endParaRPr>
          </a:p>
          <a:p>
            <a:pPr>
              <a:lnSpc>
                <a:spcPct val="150000"/>
              </a:lnSpc>
            </a:pPr>
            <a:endParaRPr b="0" lang="de-DE" sz="1600" spc="-1" strike="noStrike">
              <a:latin typeface="Arial"/>
            </a:endParaRPr>
          </a:p>
          <a:p>
            <a:pPr marL="343080" indent="-342360">
              <a:lnSpc>
                <a:spcPct val="150000"/>
              </a:lnSpc>
              <a:buClr>
                <a:srgbClr val="000000"/>
              </a:buClr>
              <a:buFont typeface="Arial"/>
              <a:buChar char="•"/>
            </a:pPr>
            <a:r>
              <a:rPr b="1" lang="de-DE" sz="1600" spc="-1" strike="noStrike">
                <a:solidFill>
                  <a:srgbClr val="000000"/>
                </a:solidFill>
                <a:latin typeface="Arial"/>
              </a:rPr>
              <a:t>Nutzung des Grundwassers mit Brunnenanlagen</a:t>
            </a:r>
            <a:endParaRPr b="0" lang="de-DE" sz="1600" spc="-1" strike="noStrike">
              <a:latin typeface="Arial"/>
            </a:endParaRPr>
          </a:p>
          <a:p>
            <a:pPr>
              <a:lnSpc>
                <a:spcPct val="150000"/>
              </a:lnSpc>
            </a:pPr>
            <a:endParaRPr b="0" lang="de-DE" sz="1600" spc="-1" strike="noStrike">
              <a:latin typeface="Arial"/>
            </a:endParaRPr>
          </a:p>
          <a:p>
            <a:pPr marL="343080" indent="-342360">
              <a:lnSpc>
                <a:spcPct val="150000"/>
              </a:lnSpc>
              <a:buClr>
                <a:srgbClr val="000000"/>
              </a:buClr>
              <a:buFont typeface="Arial"/>
              <a:buChar char="•"/>
            </a:pPr>
            <a:r>
              <a:rPr b="1" lang="de-DE" sz="1600" spc="-1" strike="noStrike">
                <a:solidFill>
                  <a:srgbClr val="000000"/>
                </a:solidFill>
                <a:latin typeface="Arial"/>
              </a:rPr>
              <a:t>Nutzung von oberflächennahen Flächen mit Erdwärmekollektoren</a:t>
            </a:r>
            <a:endParaRPr b="0" lang="de-DE" sz="1600" spc="-1" strike="noStrike">
              <a:latin typeface="Arial"/>
            </a:endParaRPr>
          </a:p>
          <a:p>
            <a:pPr>
              <a:lnSpc>
                <a:spcPct val="150000"/>
              </a:lnSpc>
            </a:pPr>
            <a:endParaRPr b="0" lang="de-DE" sz="1600" spc="-1" strike="noStrike">
              <a:latin typeface="Arial"/>
            </a:endParaRPr>
          </a:p>
          <a:p>
            <a:pPr marL="343080" indent="-342360">
              <a:lnSpc>
                <a:spcPct val="150000"/>
              </a:lnSpc>
              <a:buClr>
                <a:srgbClr val="000000"/>
              </a:buClr>
              <a:buFont typeface="Arial"/>
              <a:buChar char="•"/>
            </a:pPr>
            <a:r>
              <a:rPr b="1" lang="de-DE" sz="1600" spc="-1" strike="noStrike">
                <a:solidFill>
                  <a:srgbClr val="000000"/>
                </a:solidFill>
                <a:latin typeface="Arial"/>
              </a:rPr>
              <a:t>Nutzung des Untergrundes mit Erdwärmesonden</a:t>
            </a:r>
            <a:endParaRPr b="0" lang="de-DE" sz="1600" spc="-1" strike="noStrike">
              <a:latin typeface="Arial"/>
            </a:endParaRPr>
          </a:p>
          <a:p>
            <a:pPr>
              <a:lnSpc>
                <a:spcPct val="150000"/>
              </a:lnSpc>
            </a:pPr>
            <a:endParaRPr b="0" lang="de-DE" sz="1600" spc="-1" strike="noStrike">
              <a:latin typeface="Arial"/>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CustomShape 1"/>
          <p:cNvSpPr/>
          <p:nvPr/>
        </p:nvSpPr>
        <p:spPr>
          <a:xfrm>
            <a:off x="457200" y="3672720"/>
            <a:ext cx="2664720" cy="699840"/>
          </a:xfrm>
          <a:prstGeom prst="rect">
            <a:avLst/>
          </a:prstGeom>
          <a:noFill/>
          <a:ln>
            <a:noFill/>
          </a:ln>
        </p:spPr>
        <p:style>
          <a:lnRef idx="0"/>
          <a:fillRef idx="0"/>
          <a:effectRef idx="0"/>
          <a:fontRef idx="minor"/>
        </p:style>
        <p:txBody>
          <a:bodyPr lIns="90000" rIns="90000" tIns="45000" bIns="45000"/>
          <a:p>
            <a:pPr algn="ctr">
              <a:lnSpc>
                <a:spcPct val="100000"/>
              </a:lnSpc>
              <a:spcBef>
                <a:spcPts val="1001"/>
              </a:spcBef>
            </a:pPr>
            <a:r>
              <a:rPr b="1" i="1" lang="de-DE" sz="2000" spc="-1" strike="noStrike">
                <a:solidFill>
                  <a:srgbClr val="e46c0a"/>
                </a:solidFill>
                <a:latin typeface="Constantia"/>
                <a:ea typeface="DejaVu Sans"/>
              </a:rPr>
              <a:t>Erdwärmesonde + Wärmepumpe</a:t>
            </a:r>
            <a:endParaRPr b="0" lang="de-DE" sz="2000" spc="-1" strike="noStrike">
              <a:latin typeface="Arial"/>
            </a:endParaRPr>
          </a:p>
        </p:txBody>
      </p:sp>
      <p:sp>
        <p:nvSpPr>
          <p:cNvPr id="210" name="CustomShape 2"/>
          <p:cNvSpPr/>
          <p:nvPr/>
        </p:nvSpPr>
        <p:spPr>
          <a:xfrm>
            <a:off x="3122640" y="4239360"/>
            <a:ext cx="2950560" cy="699840"/>
          </a:xfrm>
          <a:prstGeom prst="rect">
            <a:avLst/>
          </a:prstGeom>
          <a:noFill/>
          <a:ln>
            <a:noFill/>
          </a:ln>
        </p:spPr>
        <p:style>
          <a:lnRef idx="0"/>
          <a:fillRef idx="0"/>
          <a:effectRef idx="0"/>
          <a:fontRef idx="minor"/>
        </p:style>
        <p:txBody>
          <a:bodyPr lIns="90000" rIns="90000" tIns="45000" bIns="45000"/>
          <a:p>
            <a:pPr algn="ctr">
              <a:lnSpc>
                <a:spcPct val="100000"/>
              </a:lnSpc>
              <a:spcBef>
                <a:spcPts val="1001"/>
              </a:spcBef>
            </a:pPr>
            <a:r>
              <a:rPr b="1" i="1" lang="de-DE" sz="2000" spc="-1" strike="noStrike">
                <a:solidFill>
                  <a:srgbClr val="e46c0a"/>
                </a:solidFill>
                <a:latin typeface="Constantia"/>
                <a:ea typeface="DejaVu Sans"/>
              </a:rPr>
              <a:t>Erdwärmekollektoren + Wärmepumpe </a:t>
            </a:r>
            <a:endParaRPr b="0" lang="de-DE" sz="2000" spc="-1" strike="noStrike">
              <a:latin typeface="Arial"/>
            </a:endParaRPr>
          </a:p>
        </p:txBody>
      </p:sp>
      <p:sp>
        <p:nvSpPr>
          <p:cNvPr id="211" name="CustomShape 3"/>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Oberflächennahe geothermische Energie </a:t>
            </a:r>
            <a:endParaRPr b="0" lang="de-DE" sz="2400" spc="-1" strike="noStrike">
              <a:latin typeface="Arial"/>
            </a:endParaRPr>
          </a:p>
        </p:txBody>
      </p:sp>
      <p:sp>
        <p:nvSpPr>
          <p:cNvPr id="212" name="CustomShape 4"/>
          <p:cNvSpPr/>
          <p:nvPr/>
        </p:nvSpPr>
        <p:spPr>
          <a:xfrm>
            <a:off x="5735520" y="4947480"/>
            <a:ext cx="2950560" cy="699840"/>
          </a:xfrm>
          <a:prstGeom prst="rect">
            <a:avLst/>
          </a:prstGeom>
          <a:noFill/>
          <a:ln>
            <a:noFill/>
          </a:ln>
        </p:spPr>
        <p:style>
          <a:lnRef idx="0"/>
          <a:fillRef idx="0"/>
          <a:effectRef idx="0"/>
          <a:fontRef idx="minor"/>
        </p:style>
        <p:txBody>
          <a:bodyPr lIns="90000" rIns="90000" tIns="45000" bIns="45000"/>
          <a:p>
            <a:pPr algn="ctr">
              <a:lnSpc>
                <a:spcPct val="100000"/>
              </a:lnSpc>
              <a:spcBef>
                <a:spcPts val="1001"/>
              </a:spcBef>
            </a:pPr>
            <a:r>
              <a:rPr b="1" i="1" lang="de-DE" sz="2000" spc="-1" strike="noStrike">
                <a:solidFill>
                  <a:srgbClr val="e46c0a"/>
                </a:solidFill>
                <a:latin typeface="Constantia"/>
                <a:ea typeface="DejaVu Sans"/>
              </a:rPr>
              <a:t>Brunnen + Wärmepumpe</a:t>
            </a:r>
            <a:endParaRPr b="0" lang="de-DE" sz="2000" spc="-1" strike="noStrike">
              <a:latin typeface="Arial"/>
            </a:endParaRPr>
          </a:p>
        </p:txBody>
      </p:sp>
      <p:sp>
        <p:nvSpPr>
          <p:cNvPr id="213" name="CustomShape 5"/>
          <p:cNvSpPr/>
          <p:nvPr/>
        </p:nvSpPr>
        <p:spPr>
          <a:xfrm>
            <a:off x="457200" y="1600200"/>
            <a:ext cx="8228880" cy="190008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rPr>
              <a:t>Wie in Kapitel xyz erwähnt, kann oberflächennahe geothermische Energie auf drei verschiedene Arten gesammelt werden. Für die Wärmeversorgung eines Gebäudes ist der Einsatz einer Wärmepumpe notwendig, um die benötigten Temperaturniveaus zu erreichen : </a:t>
            </a:r>
            <a:endParaRPr b="0" lang="de-DE" sz="1600" spc="-1" strike="noStrike">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CustomShape 1"/>
          <p:cNvSpPr/>
          <p:nvPr/>
        </p:nvSpPr>
        <p:spPr>
          <a:xfrm>
            <a:off x="108000" y="5158080"/>
            <a:ext cx="2664720" cy="699840"/>
          </a:xfrm>
          <a:prstGeom prst="rect">
            <a:avLst/>
          </a:prstGeom>
          <a:noFill/>
          <a:ln>
            <a:noFill/>
          </a:ln>
        </p:spPr>
        <p:style>
          <a:lnRef idx="0"/>
          <a:fillRef idx="0"/>
          <a:effectRef idx="0"/>
          <a:fontRef idx="minor"/>
        </p:style>
        <p:txBody>
          <a:bodyPr lIns="90000" rIns="90000" tIns="45000" bIns="45000"/>
          <a:p>
            <a:pPr algn="ctr">
              <a:lnSpc>
                <a:spcPct val="100000"/>
              </a:lnSpc>
              <a:spcBef>
                <a:spcPts val="1001"/>
              </a:spcBef>
            </a:pPr>
            <a:r>
              <a:rPr b="1" i="1" lang="de-DE" sz="2000" spc="-1" strike="noStrike">
                <a:solidFill>
                  <a:srgbClr val="ffcc00"/>
                </a:solidFill>
                <a:latin typeface="Futura Lt BT"/>
                <a:ea typeface="DejaVu Sans"/>
              </a:rPr>
              <a:t>Erdwärmesonde + Wärmepumpe</a:t>
            </a:r>
            <a:endParaRPr b="0" lang="de-DE" sz="2000" spc="-1" strike="noStrike">
              <a:latin typeface="Arial"/>
            </a:endParaRPr>
          </a:p>
        </p:txBody>
      </p:sp>
      <p:sp>
        <p:nvSpPr>
          <p:cNvPr id="215" name="CustomShape 2"/>
          <p:cNvSpPr/>
          <p:nvPr/>
        </p:nvSpPr>
        <p:spPr>
          <a:xfrm>
            <a:off x="3060000" y="5158080"/>
            <a:ext cx="2950560" cy="699840"/>
          </a:xfrm>
          <a:prstGeom prst="rect">
            <a:avLst/>
          </a:prstGeom>
          <a:noFill/>
          <a:ln>
            <a:noFill/>
          </a:ln>
        </p:spPr>
        <p:style>
          <a:lnRef idx="0"/>
          <a:fillRef idx="0"/>
          <a:effectRef idx="0"/>
          <a:fontRef idx="minor"/>
        </p:style>
        <p:txBody>
          <a:bodyPr lIns="90000" rIns="90000" tIns="45000" bIns="45000"/>
          <a:p>
            <a:pPr algn="ctr">
              <a:lnSpc>
                <a:spcPct val="100000"/>
              </a:lnSpc>
              <a:spcBef>
                <a:spcPts val="1001"/>
              </a:spcBef>
            </a:pPr>
            <a:r>
              <a:rPr b="1" i="1" lang="de-DE" sz="2000" spc="-1" strike="noStrike">
                <a:solidFill>
                  <a:srgbClr val="ffcc00"/>
                </a:solidFill>
                <a:latin typeface="Futura Lt BT"/>
                <a:ea typeface="DejaVu Sans"/>
              </a:rPr>
              <a:t>Erdwärmekollektoren + Wärmepumpe </a:t>
            </a:r>
            <a:endParaRPr b="0" lang="de-DE" sz="2000" spc="-1" strike="noStrike">
              <a:latin typeface="Arial"/>
            </a:endParaRPr>
          </a:p>
        </p:txBody>
      </p:sp>
      <p:sp>
        <p:nvSpPr>
          <p:cNvPr id="216" name="CustomShape 3"/>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Oberflächennahe geothermische Energie</a:t>
            </a:r>
            <a:endParaRPr b="0" lang="de-DE" sz="2400" spc="-1" strike="noStrike">
              <a:latin typeface="Arial"/>
            </a:endParaRPr>
          </a:p>
        </p:txBody>
      </p:sp>
      <p:pic>
        <p:nvPicPr>
          <p:cNvPr id="217" name="Grafik 4" descr=""/>
          <p:cNvPicPr/>
          <p:nvPr/>
        </p:nvPicPr>
        <p:blipFill>
          <a:blip r:embed="rId1"/>
          <a:stretch/>
        </p:blipFill>
        <p:spPr>
          <a:xfrm>
            <a:off x="35640" y="1772640"/>
            <a:ext cx="3021480" cy="3201120"/>
          </a:xfrm>
          <a:prstGeom prst="rect">
            <a:avLst/>
          </a:prstGeom>
          <a:ln>
            <a:noFill/>
          </a:ln>
        </p:spPr>
      </p:pic>
      <p:pic>
        <p:nvPicPr>
          <p:cNvPr id="218" name="Grafik 6" descr=""/>
          <p:cNvPicPr/>
          <p:nvPr/>
        </p:nvPicPr>
        <p:blipFill>
          <a:blip r:embed="rId2"/>
          <a:stretch/>
        </p:blipFill>
        <p:spPr>
          <a:xfrm>
            <a:off x="5940000" y="1779120"/>
            <a:ext cx="3188880" cy="3378240"/>
          </a:xfrm>
          <a:prstGeom prst="rect">
            <a:avLst/>
          </a:prstGeom>
          <a:ln>
            <a:noFill/>
          </a:ln>
        </p:spPr>
      </p:pic>
      <p:sp>
        <p:nvSpPr>
          <p:cNvPr id="219" name="CustomShape 4"/>
          <p:cNvSpPr/>
          <p:nvPr/>
        </p:nvSpPr>
        <p:spPr>
          <a:xfrm>
            <a:off x="5914080" y="5400720"/>
            <a:ext cx="2950560" cy="394920"/>
          </a:xfrm>
          <a:prstGeom prst="rect">
            <a:avLst/>
          </a:prstGeom>
          <a:noFill/>
          <a:ln>
            <a:noFill/>
          </a:ln>
        </p:spPr>
        <p:style>
          <a:lnRef idx="0"/>
          <a:fillRef idx="0"/>
          <a:effectRef idx="0"/>
          <a:fontRef idx="minor"/>
        </p:style>
        <p:txBody>
          <a:bodyPr lIns="90000" rIns="90000" tIns="45000" bIns="45000"/>
          <a:p>
            <a:pPr algn="ctr">
              <a:lnSpc>
                <a:spcPct val="100000"/>
              </a:lnSpc>
              <a:spcBef>
                <a:spcPts val="1001"/>
              </a:spcBef>
            </a:pPr>
            <a:r>
              <a:rPr b="1" i="1" lang="de-DE" sz="2000" spc="-1" strike="noStrike">
                <a:solidFill>
                  <a:srgbClr val="ffcc00"/>
                </a:solidFill>
                <a:latin typeface="Futura Lt BT"/>
                <a:ea typeface="DejaVu Sans"/>
              </a:rPr>
              <a:t>Brunnen + Wärmepumpe</a:t>
            </a:r>
            <a:endParaRPr b="0" lang="de-DE" sz="2000" spc="-1" strike="noStrike">
              <a:latin typeface="Arial"/>
            </a:endParaRPr>
          </a:p>
        </p:txBody>
      </p:sp>
      <p:pic>
        <p:nvPicPr>
          <p:cNvPr id="220" name="Grafik 8" descr=""/>
          <p:cNvPicPr/>
          <p:nvPr/>
        </p:nvPicPr>
        <p:blipFill>
          <a:blip r:embed="rId3"/>
          <a:stretch/>
        </p:blipFill>
        <p:spPr>
          <a:xfrm>
            <a:off x="2916720" y="1821960"/>
            <a:ext cx="2879640" cy="3167640"/>
          </a:xfrm>
          <a:prstGeom prst="rect">
            <a:avLst/>
          </a:prstGeom>
          <a:ln>
            <a:noFill/>
          </a:ln>
        </p:spPr>
      </p:pic>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a:t>
            </a:r>
            <a:endParaRPr b="0" lang="de-DE" sz="2400" spc="-1" strike="noStrike">
              <a:latin typeface="Arial"/>
            </a:endParaRPr>
          </a:p>
        </p:txBody>
      </p:sp>
      <p:sp>
        <p:nvSpPr>
          <p:cNvPr id="222" name="CustomShape 2"/>
          <p:cNvSpPr/>
          <p:nvPr/>
        </p:nvSpPr>
        <p:spPr>
          <a:xfrm>
            <a:off x="457200" y="1600200"/>
            <a:ext cx="5914440" cy="4525200"/>
          </a:xfrm>
          <a:prstGeom prst="rect">
            <a:avLst/>
          </a:prstGeom>
          <a:noFill/>
          <a:ln>
            <a:noFill/>
          </a:ln>
        </p:spPr>
        <p:style>
          <a:lnRef idx="0"/>
          <a:fillRef idx="0"/>
          <a:effectRef idx="0"/>
          <a:fontRef idx="minor"/>
        </p:style>
        <p:txBody>
          <a:bodyPr lIns="90000" rIns="90000" tIns="45000" bIns="45000"/>
          <a:p>
            <a:pPr>
              <a:lnSpc>
                <a:spcPct val="150000"/>
              </a:lnSpc>
              <a:spcAft>
                <a:spcPts val="1199"/>
              </a:spcAft>
            </a:pPr>
            <a:r>
              <a:rPr b="0" lang="de-DE" sz="1600" spc="-1" strike="noStrike" u="sng">
                <a:solidFill>
                  <a:srgbClr val="000000"/>
                </a:solidFill>
                <a:uFillTx/>
                <a:latin typeface="Arial"/>
              </a:rPr>
              <a:t>Thermische Nutzung des Grundwassers mit Brunnenanlagen</a:t>
            </a:r>
            <a:endParaRPr b="0" lang="de-DE" sz="1600" spc="-1" strike="noStrike">
              <a:latin typeface="Arial"/>
            </a:endParaRPr>
          </a:p>
          <a:p>
            <a:pPr>
              <a:lnSpc>
                <a:spcPct val="150000"/>
              </a:lnSpc>
              <a:spcAft>
                <a:spcPts val="1199"/>
              </a:spcAft>
            </a:pPr>
            <a:endParaRPr b="0" lang="de-DE" sz="1600" spc="-1" strike="noStrike">
              <a:latin typeface="Arial"/>
            </a:endParaRPr>
          </a:p>
          <a:p>
            <a:pPr>
              <a:lnSpc>
                <a:spcPct val="150000"/>
              </a:lnSpc>
              <a:spcAft>
                <a:spcPts val="1199"/>
              </a:spcAft>
            </a:pPr>
            <a:r>
              <a:rPr b="0" lang="de-DE" sz="1600" spc="-1" strike="noStrike">
                <a:solidFill>
                  <a:srgbClr val="000000"/>
                </a:solidFill>
                <a:latin typeface="Arial"/>
              </a:rPr>
              <a:t>Bei Brunnenanlagen wird das natürlich vorhandene Grundwasser entnommen (Förderbrunnen), die enthaltene Wärme mit einem Wärmetauscher abgeführt und anschließend mit einem zweiten Brunnen (Absorptionsbrunnen) in den Grundwasserleiter zurückgeführt. </a:t>
            </a:r>
            <a:endParaRPr b="0" lang="de-DE" sz="1600" spc="-1" strike="noStrike">
              <a:latin typeface="Arial"/>
            </a:endParaRPr>
          </a:p>
        </p:txBody>
      </p:sp>
      <p:pic>
        <p:nvPicPr>
          <p:cNvPr id="223" name="Grafik 6" descr=""/>
          <p:cNvPicPr/>
          <p:nvPr/>
        </p:nvPicPr>
        <p:blipFill>
          <a:blip r:embed="rId1"/>
          <a:stretch/>
        </p:blipFill>
        <p:spPr>
          <a:xfrm>
            <a:off x="6372360" y="2421000"/>
            <a:ext cx="2591640" cy="2807640"/>
          </a:xfrm>
          <a:prstGeom prst="rect">
            <a:avLst/>
          </a:prstGeom>
          <a:ln>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a:t>
            </a:r>
            <a:endParaRPr b="0" lang="de-DE" sz="2400" spc="-1" strike="noStrike">
              <a:latin typeface="Arial"/>
            </a:endParaRPr>
          </a:p>
        </p:txBody>
      </p:sp>
      <p:sp>
        <p:nvSpPr>
          <p:cNvPr id="225" name="CustomShape 2"/>
          <p:cNvSpPr/>
          <p:nvPr/>
        </p:nvSpPr>
        <p:spPr>
          <a:xfrm>
            <a:off x="457200" y="1600200"/>
            <a:ext cx="5914440" cy="4525200"/>
          </a:xfrm>
          <a:prstGeom prst="rect">
            <a:avLst/>
          </a:prstGeom>
          <a:noFill/>
          <a:ln>
            <a:noFill/>
          </a:ln>
        </p:spPr>
        <p:style>
          <a:lnRef idx="0"/>
          <a:fillRef idx="0"/>
          <a:effectRef idx="0"/>
          <a:fontRef idx="minor"/>
        </p:style>
        <p:txBody>
          <a:bodyPr lIns="90000" rIns="90000" tIns="45000" bIns="45000"/>
          <a:p>
            <a:pPr>
              <a:lnSpc>
                <a:spcPct val="150000"/>
              </a:lnSpc>
              <a:spcAft>
                <a:spcPts val="1199"/>
              </a:spcAft>
            </a:pPr>
            <a:r>
              <a:rPr b="0" lang="de-DE" sz="1600" spc="-1" strike="noStrike" u="sng">
                <a:solidFill>
                  <a:srgbClr val="000000"/>
                </a:solidFill>
                <a:uFillTx/>
                <a:latin typeface="Arial"/>
              </a:rPr>
              <a:t>Thermische Nutzung des Grundwassers mit Brunnenanlagen</a:t>
            </a:r>
            <a:endParaRPr b="0" lang="de-DE" sz="1600" spc="-1" strike="noStrike">
              <a:latin typeface="Arial"/>
            </a:endParaRPr>
          </a:p>
          <a:p>
            <a:pPr>
              <a:lnSpc>
                <a:spcPct val="150000"/>
              </a:lnSpc>
              <a:spcAft>
                <a:spcPts val="1199"/>
              </a:spcAft>
            </a:pPr>
            <a:r>
              <a:rPr b="0" lang="de-DE" sz="1600" spc="-1" strike="noStrike">
                <a:solidFill>
                  <a:srgbClr val="000000"/>
                </a:solidFill>
                <a:latin typeface="Arial"/>
              </a:rPr>
              <a:t>Die großen Vorteile von Brunnensystemen sind:</a:t>
            </a:r>
            <a:endParaRPr b="0" lang="de-DE" sz="1600" spc="-1" strike="noStrike">
              <a:latin typeface="Arial"/>
            </a:endParaRPr>
          </a:p>
          <a:p>
            <a:pPr>
              <a:lnSpc>
                <a:spcPct val="150000"/>
              </a:lnSpc>
              <a:spcAft>
                <a:spcPts val="1199"/>
              </a:spcAft>
            </a:pPr>
            <a:r>
              <a:rPr b="1" lang="de-DE" sz="1600" spc="-1" strike="noStrike">
                <a:solidFill>
                  <a:srgbClr val="000000"/>
                </a:solidFill>
                <a:latin typeface="Arial"/>
              </a:rPr>
              <a:t>Wasser ist ein gutes Wärmemedium</a:t>
            </a:r>
            <a:endParaRPr b="0" lang="de-DE" sz="1600" spc="-1" strike="noStrike">
              <a:latin typeface="Arial"/>
            </a:endParaRPr>
          </a:p>
          <a:p>
            <a:pPr>
              <a:lnSpc>
                <a:spcPct val="150000"/>
              </a:lnSpc>
              <a:spcAft>
                <a:spcPts val="1199"/>
              </a:spcAft>
            </a:pPr>
            <a:r>
              <a:rPr b="0" lang="de-DE" sz="1600" spc="-1" strike="noStrike">
                <a:solidFill>
                  <a:srgbClr val="000000"/>
                </a:solidFill>
                <a:latin typeface="Arial"/>
              </a:rPr>
              <a:t>Wirklich effiziente Art der thermischen Nutzung des Untergrundes zum Kühlen/Heizen</a:t>
            </a:r>
            <a:endParaRPr b="0" lang="de-DE" sz="1600" spc="-1" strike="noStrike">
              <a:latin typeface="Arial"/>
            </a:endParaRPr>
          </a:p>
          <a:p>
            <a:pPr>
              <a:lnSpc>
                <a:spcPct val="150000"/>
              </a:lnSpc>
              <a:spcAft>
                <a:spcPts val="1199"/>
              </a:spcAft>
            </a:pPr>
            <a:r>
              <a:rPr b="1" lang="de-DE" sz="1600" spc="-1" strike="noStrike">
                <a:solidFill>
                  <a:srgbClr val="000000"/>
                </a:solidFill>
                <a:latin typeface="Arial"/>
              </a:rPr>
              <a:t>Es sind konstante Quelltemperaturen verfügbar </a:t>
            </a:r>
            <a:endParaRPr b="0" lang="de-DE" sz="1600" spc="-1" strike="noStrike">
              <a:latin typeface="Arial"/>
            </a:endParaRPr>
          </a:p>
          <a:p>
            <a:pPr>
              <a:lnSpc>
                <a:spcPct val="150000"/>
              </a:lnSpc>
              <a:spcAft>
                <a:spcPts val="1199"/>
              </a:spcAft>
            </a:pPr>
            <a:r>
              <a:rPr b="0" lang="de-DE" sz="1600" spc="-1" strike="noStrike">
                <a:solidFill>
                  <a:srgbClr val="000000"/>
                </a:solidFill>
                <a:latin typeface="Arial"/>
              </a:rPr>
              <a:t>Einströmendes Grundwasser in den Förderbrunnen kühlt nicht ab</a:t>
            </a:r>
            <a:endParaRPr b="0" lang="de-DE" sz="1600" spc="-1" strike="noStrike">
              <a:latin typeface="Arial"/>
            </a:endParaRPr>
          </a:p>
          <a:p>
            <a:pPr>
              <a:lnSpc>
                <a:spcPct val="150000"/>
              </a:lnSpc>
              <a:spcAft>
                <a:spcPts val="1199"/>
              </a:spcAft>
            </a:pPr>
            <a:r>
              <a:rPr b="1" lang="de-DE" sz="1600" spc="-1" strike="noStrike">
                <a:solidFill>
                  <a:srgbClr val="000000"/>
                </a:solidFill>
                <a:latin typeface="Arial"/>
              </a:rPr>
              <a:t>Große Erfolge sind möglich</a:t>
            </a:r>
            <a:endParaRPr b="0" lang="de-DE" sz="1600" spc="-1" strike="noStrike">
              <a:latin typeface="Arial"/>
            </a:endParaRPr>
          </a:p>
        </p:txBody>
      </p:sp>
      <p:pic>
        <p:nvPicPr>
          <p:cNvPr id="226" name="Grafik 6" descr=""/>
          <p:cNvPicPr/>
          <p:nvPr/>
        </p:nvPicPr>
        <p:blipFill>
          <a:blip r:embed="rId1"/>
          <a:stretch/>
        </p:blipFill>
        <p:spPr>
          <a:xfrm>
            <a:off x="6372360" y="2421000"/>
            <a:ext cx="2591640" cy="280764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CustomShape 1"/>
          <p:cNvSpPr/>
          <p:nvPr/>
        </p:nvSpPr>
        <p:spPr>
          <a:xfrm>
            <a:off x="1979640" y="0"/>
            <a:ext cx="6706440" cy="1123920"/>
          </a:xfrm>
          <a:prstGeom prst="rect">
            <a:avLst/>
          </a:prstGeom>
          <a:noFill/>
          <a:ln>
            <a:noFill/>
          </a:ln>
        </p:spPr>
        <p:style>
          <a:lnRef idx="0"/>
          <a:fillRef idx="0"/>
          <a:effectRef idx="0"/>
          <a:fontRef idx="minor"/>
        </p:style>
      </p:sp>
      <p:sp>
        <p:nvSpPr>
          <p:cNvPr id="88" name="CustomShape 2"/>
          <p:cNvSpPr/>
          <p:nvPr/>
        </p:nvSpPr>
        <p:spPr>
          <a:xfrm>
            <a:off x="457200" y="2277000"/>
            <a:ext cx="8228880" cy="3848400"/>
          </a:xfrm>
          <a:prstGeom prst="rect">
            <a:avLst/>
          </a:prstGeom>
          <a:noFill/>
          <a:ln>
            <a:noFill/>
          </a:ln>
        </p:spPr>
        <p:style>
          <a:lnRef idx="0"/>
          <a:fillRef idx="0"/>
          <a:effectRef idx="0"/>
          <a:fontRef idx="minor"/>
        </p:style>
        <p:txBody>
          <a:bodyPr lIns="90000" rIns="90000" tIns="45000" bIns="45000">
            <a:normAutofit/>
          </a:bodyPr>
          <a:p>
            <a:pPr algn="ctr">
              <a:lnSpc>
                <a:spcPct val="100000"/>
              </a:lnSpc>
              <a:spcBef>
                <a:spcPts val="1199"/>
              </a:spcBef>
            </a:pPr>
            <a:r>
              <a:rPr b="0" lang="de-DE" sz="6000" spc="-1" strike="noStrike">
                <a:solidFill>
                  <a:srgbClr val="000000"/>
                </a:solidFill>
                <a:latin typeface="Arial"/>
              </a:rPr>
              <a:t>VDI 4640</a:t>
            </a:r>
            <a:endParaRPr b="0" lang="de-DE" sz="6000" spc="-1" strike="noStrike">
              <a:latin typeface="Arial"/>
            </a:endParaRPr>
          </a:p>
          <a:p>
            <a:pPr algn="ctr">
              <a:lnSpc>
                <a:spcPct val="100000"/>
              </a:lnSpc>
              <a:spcBef>
                <a:spcPts val="320"/>
              </a:spcBef>
            </a:pPr>
            <a:r>
              <a:rPr b="0" lang="de-DE" sz="1600" spc="-1" strike="noStrike">
                <a:solidFill>
                  <a:srgbClr val="000000"/>
                </a:solidFill>
                <a:latin typeface="Arial"/>
              </a:rPr>
              <a:t>Planung, Dimensionierung und Konstruktion</a:t>
            </a:r>
            <a:endParaRPr b="0" lang="de-DE" sz="1600" spc="-1" strike="noStrike">
              <a:latin typeface="Arial"/>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a:t>
            </a:r>
            <a:endParaRPr b="0" lang="de-DE" sz="2400" spc="-1" strike="noStrike">
              <a:latin typeface="Arial"/>
            </a:endParaRPr>
          </a:p>
        </p:txBody>
      </p:sp>
      <p:sp>
        <p:nvSpPr>
          <p:cNvPr id="228" name="CustomShape 2"/>
          <p:cNvSpPr/>
          <p:nvPr/>
        </p:nvSpPr>
        <p:spPr>
          <a:xfrm>
            <a:off x="457200" y="1600200"/>
            <a:ext cx="5914440" cy="4525200"/>
          </a:xfrm>
          <a:prstGeom prst="rect">
            <a:avLst/>
          </a:prstGeom>
          <a:noFill/>
          <a:ln>
            <a:noFill/>
          </a:ln>
        </p:spPr>
        <p:style>
          <a:lnRef idx="0"/>
          <a:fillRef idx="0"/>
          <a:effectRef idx="0"/>
          <a:fontRef idx="minor"/>
        </p:style>
        <p:txBody>
          <a:bodyPr lIns="90000" rIns="90000" tIns="45000" bIns="45000"/>
          <a:p>
            <a:pPr>
              <a:lnSpc>
                <a:spcPct val="150000"/>
              </a:lnSpc>
              <a:spcAft>
                <a:spcPts val="1199"/>
              </a:spcAft>
            </a:pPr>
            <a:r>
              <a:rPr b="0" lang="de-DE" sz="1600" spc="-1" strike="noStrike" u="sng">
                <a:solidFill>
                  <a:srgbClr val="000000"/>
                </a:solidFill>
                <a:uFillTx/>
                <a:latin typeface="Arial"/>
              </a:rPr>
              <a:t>Thermische Nutzung des Grundwassers mit Brunnenanlagen</a:t>
            </a:r>
            <a:endParaRPr b="0" lang="de-DE" sz="1600" spc="-1" strike="noStrike">
              <a:latin typeface="Arial"/>
            </a:endParaRPr>
          </a:p>
          <a:p>
            <a:pPr>
              <a:lnSpc>
                <a:spcPct val="150000"/>
              </a:lnSpc>
              <a:spcAft>
                <a:spcPts val="1199"/>
              </a:spcAft>
            </a:pPr>
            <a:r>
              <a:rPr b="0" lang="de-DE" sz="1600" spc="-1" strike="noStrike">
                <a:solidFill>
                  <a:srgbClr val="000000"/>
                </a:solidFill>
                <a:latin typeface="Arial"/>
              </a:rPr>
              <a:t> </a:t>
            </a:r>
            <a:r>
              <a:rPr b="0" lang="de-DE" sz="1600" spc="-1" strike="noStrike">
                <a:solidFill>
                  <a:srgbClr val="000000"/>
                </a:solidFill>
                <a:latin typeface="Arial"/>
              </a:rPr>
              <a:t>Folgende Bedingungen und Randbedingungen müssen vorhanden sein: </a:t>
            </a:r>
            <a:endParaRPr b="0" lang="de-DE" sz="1600" spc="-1" strike="noStrike">
              <a:latin typeface="Arial"/>
            </a:endParaRPr>
          </a:p>
          <a:p>
            <a:pPr marL="343080" indent="-342360">
              <a:lnSpc>
                <a:spcPct val="150000"/>
              </a:lnSpc>
              <a:spcAft>
                <a:spcPts val="1199"/>
              </a:spcAft>
              <a:buClr>
                <a:srgbClr val="000000"/>
              </a:buClr>
              <a:buFont typeface="Arial"/>
              <a:buChar char="•"/>
            </a:pPr>
            <a:r>
              <a:rPr b="0" lang="de-DE" sz="1600" spc="-1" strike="noStrike">
                <a:solidFill>
                  <a:srgbClr val="000000"/>
                </a:solidFill>
                <a:latin typeface="Arial"/>
              </a:rPr>
              <a:t>Die Verwendung erfolgt hauptsächlich in oberflächennahem Grundwasser mit einem freien Grundwasserspiegel</a:t>
            </a:r>
            <a:endParaRPr b="0" lang="de-DE" sz="1600" spc="-1" strike="noStrike">
              <a:latin typeface="Arial"/>
            </a:endParaRPr>
          </a:p>
          <a:p>
            <a:pPr lvl="1" marL="743040" indent="-285120">
              <a:lnSpc>
                <a:spcPct val="150000"/>
              </a:lnSpc>
              <a:spcAft>
                <a:spcPts val="1199"/>
              </a:spcAft>
              <a:buClr>
                <a:srgbClr val="000000"/>
              </a:buClr>
              <a:buFont typeface="Arial"/>
              <a:buChar char="–"/>
            </a:pPr>
            <a:r>
              <a:rPr b="0" lang="de-DE" sz="1600" spc="-1" strike="noStrike">
                <a:solidFill>
                  <a:srgbClr val="000000"/>
                </a:solidFill>
                <a:latin typeface="Arial"/>
              </a:rPr>
              <a:t>Zur Sicherstellung des Grundwasserschutzes </a:t>
            </a:r>
            <a:endParaRPr b="0" lang="de-DE" sz="1600" spc="-1" strike="noStrike">
              <a:latin typeface="Arial"/>
            </a:endParaRPr>
          </a:p>
          <a:p>
            <a:pPr lvl="1" marL="743040" indent="-285120">
              <a:lnSpc>
                <a:spcPct val="150000"/>
              </a:lnSpc>
              <a:spcAft>
                <a:spcPts val="1199"/>
              </a:spcAft>
              <a:buClr>
                <a:srgbClr val="000000"/>
              </a:buClr>
              <a:buFont typeface="Arial"/>
              <a:buChar char="–"/>
            </a:pPr>
            <a:r>
              <a:rPr b="0" lang="de-DE" sz="1600" spc="-1" strike="noStrike">
                <a:solidFill>
                  <a:srgbClr val="000000"/>
                </a:solidFill>
                <a:latin typeface="Arial"/>
              </a:rPr>
              <a:t>Aufgrund des Wirkungsgrades darf die Förderhöhe nicht zu groß sein, da sonst die Leistung zum Betrieb der Pumpen (offenes System) den Wirkungsgrad reduziert. </a:t>
            </a:r>
            <a:endParaRPr b="0" lang="de-DE" sz="1600" spc="-1" strike="noStrike">
              <a:latin typeface="Arial"/>
            </a:endParaRPr>
          </a:p>
        </p:txBody>
      </p:sp>
      <p:pic>
        <p:nvPicPr>
          <p:cNvPr id="229" name="Grafik 6" descr=""/>
          <p:cNvPicPr/>
          <p:nvPr/>
        </p:nvPicPr>
        <p:blipFill>
          <a:blip r:embed="rId1"/>
          <a:stretch/>
        </p:blipFill>
        <p:spPr>
          <a:xfrm>
            <a:off x="6372360" y="2421000"/>
            <a:ext cx="2591640" cy="280764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a:t>
            </a:r>
            <a:endParaRPr b="0" lang="de-DE" sz="2400" spc="-1" strike="noStrike">
              <a:latin typeface="Arial"/>
            </a:endParaRPr>
          </a:p>
        </p:txBody>
      </p:sp>
      <p:sp>
        <p:nvSpPr>
          <p:cNvPr id="231" name="CustomShape 2"/>
          <p:cNvSpPr/>
          <p:nvPr/>
        </p:nvSpPr>
        <p:spPr>
          <a:xfrm>
            <a:off x="457200" y="1412640"/>
            <a:ext cx="5914440" cy="4525200"/>
          </a:xfrm>
          <a:prstGeom prst="rect">
            <a:avLst/>
          </a:prstGeom>
          <a:noFill/>
          <a:ln>
            <a:noFill/>
          </a:ln>
        </p:spPr>
        <p:style>
          <a:lnRef idx="0"/>
          <a:fillRef idx="0"/>
          <a:effectRef idx="0"/>
          <a:fontRef idx="minor"/>
        </p:style>
        <p:txBody>
          <a:bodyPr lIns="90000" rIns="90000" tIns="45000" bIns="45000"/>
          <a:p>
            <a:pPr>
              <a:lnSpc>
                <a:spcPct val="150000"/>
              </a:lnSpc>
              <a:spcAft>
                <a:spcPts val="1199"/>
              </a:spcAft>
            </a:pPr>
            <a:r>
              <a:rPr b="0" lang="de-DE" sz="1600" spc="-1" strike="noStrike" u="sng">
                <a:solidFill>
                  <a:srgbClr val="000000"/>
                </a:solidFill>
                <a:uFillTx/>
                <a:latin typeface="Arial"/>
              </a:rPr>
              <a:t>Thermische Nutzung des Grundwassers mit Brunnenanlagen</a:t>
            </a:r>
            <a:endParaRPr b="0" lang="de-DE" sz="1600" spc="-1" strike="noStrike">
              <a:latin typeface="Arial"/>
            </a:endParaRPr>
          </a:p>
          <a:p>
            <a:pPr>
              <a:lnSpc>
                <a:spcPct val="150000"/>
              </a:lnSpc>
              <a:spcAft>
                <a:spcPts val="1199"/>
              </a:spcAft>
            </a:pPr>
            <a:r>
              <a:rPr b="0" lang="de-DE" sz="1600" spc="-1" strike="noStrike">
                <a:solidFill>
                  <a:srgbClr val="000000"/>
                </a:solidFill>
                <a:latin typeface="Arial"/>
              </a:rPr>
              <a:t>Weiterhin ist es wichtig zu beachten, dass der Einsatz von Wasserwärmepumpen Folgendes erfordert:</a:t>
            </a:r>
            <a:endParaRPr b="0" lang="de-DE" sz="1600" spc="-1" strike="noStrike">
              <a:latin typeface="Arial"/>
            </a:endParaRPr>
          </a:p>
          <a:p>
            <a:pPr marL="343080" indent="-342360">
              <a:lnSpc>
                <a:spcPct val="150000"/>
              </a:lnSpc>
              <a:spcAft>
                <a:spcPts val="1199"/>
              </a:spcAft>
              <a:buClr>
                <a:srgbClr val="000000"/>
              </a:buClr>
              <a:buFont typeface="Arial"/>
              <a:buChar char="•"/>
            </a:pPr>
            <a:r>
              <a:rPr b="0" lang="de-DE" sz="1600" spc="-1" strike="noStrike">
                <a:solidFill>
                  <a:srgbClr val="000000"/>
                </a:solidFill>
                <a:latin typeface="Arial"/>
              </a:rPr>
              <a:t>Mindestens zwei Brunnen</a:t>
            </a:r>
            <a:endParaRPr b="0" lang="de-DE" sz="1600" spc="-1" strike="noStrike">
              <a:latin typeface="Arial"/>
            </a:endParaRPr>
          </a:p>
          <a:p>
            <a:pPr lvl="1" marL="743040" indent="-285120">
              <a:lnSpc>
                <a:spcPct val="150000"/>
              </a:lnSpc>
              <a:spcAft>
                <a:spcPts val="1199"/>
              </a:spcAft>
              <a:buClr>
                <a:srgbClr val="000000"/>
              </a:buClr>
              <a:buFont typeface="Arial"/>
              <a:buChar char="–"/>
            </a:pPr>
            <a:r>
              <a:rPr b="0" lang="de-DE" sz="1600" spc="-1" strike="noStrike">
                <a:solidFill>
                  <a:srgbClr val="000000"/>
                </a:solidFill>
                <a:latin typeface="Arial"/>
              </a:rPr>
              <a:t>Ein Förderbrunnen und ein Schluckbrunnen. Das Grundwasser muss in den Aquifer zurückgeführt werden. Eine Entsorgung, z.B. über die Kanalisation, ist nicht möglich.</a:t>
            </a:r>
            <a:endParaRPr b="0" lang="de-DE" sz="1600" spc="-1" strike="noStrike">
              <a:latin typeface="Arial"/>
            </a:endParaRPr>
          </a:p>
          <a:p>
            <a:pPr marL="343080" indent="-342360">
              <a:lnSpc>
                <a:spcPct val="150000"/>
              </a:lnSpc>
              <a:spcAft>
                <a:spcPts val="1199"/>
              </a:spcAft>
              <a:buClr>
                <a:srgbClr val="000000"/>
              </a:buClr>
              <a:buFont typeface="Arial"/>
              <a:buChar char="•"/>
            </a:pPr>
            <a:r>
              <a:rPr b="0" lang="de-DE" sz="1600" spc="-1" strike="noStrike">
                <a:solidFill>
                  <a:srgbClr val="000000"/>
                </a:solidFill>
                <a:latin typeface="Arial"/>
              </a:rPr>
              <a:t>Professionelle Umsetzung durch eine autorisierte Brunnenbaufirma. </a:t>
            </a:r>
            <a:endParaRPr b="0" lang="de-DE" sz="1600" spc="-1" strike="noStrike">
              <a:latin typeface="Arial"/>
            </a:endParaRPr>
          </a:p>
          <a:p>
            <a:pPr marL="343080" indent="-342360">
              <a:lnSpc>
                <a:spcPct val="150000"/>
              </a:lnSpc>
              <a:spcAft>
                <a:spcPts val="1199"/>
              </a:spcAft>
              <a:buClr>
                <a:srgbClr val="000000"/>
              </a:buClr>
              <a:buFont typeface="Arial"/>
              <a:buChar char="•"/>
            </a:pPr>
            <a:r>
              <a:rPr b="0" lang="de-DE" sz="1600" spc="-1" strike="noStrike">
                <a:solidFill>
                  <a:srgbClr val="000000"/>
                </a:solidFill>
                <a:latin typeface="Arial"/>
              </a:rPr>
              <a:t>Grundwassernutzung ist immer genehmigungspflichtig</a:t>
            </a:r>
            <a:endParaRPr b="0" lang="de-DE" sz="1600" spc="-1" strike="noStrike">
              <a:latin typeface="Arial"/>
            </a:endParaRPr>
          </a:p>
        </p:txBody>
      </p:sp>
      <p:pic>
        <p:nvPicPr>
          <p:cNvPr id="232" name="Grafik 6" descr=""/>
          <p:cNvPicPr/>
          <p:nvPr/>
        </p:nvPicPr>
        <p:blipFill>
          <a:blip r:embed="rId1"/>
          <a:stretch/>
        </p:blipFill>
        <p:spPr>
          <a:xfrm>
            <a:off x="6372360" y="2421000"/>
            <a:ext cx="2591640" cy="280764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a:t>
            </a:r>
            <a:endParaRPr b="0" lang="de-DE" sz="2400" spc="-1" strike="noStrike">
              <a:latin typeface="Arial"/>
            </a:endParaRPr>
          </a:p>
        </p:txBody>
      </p:sp>
      <p:sp>
        <p:nvSpPr>
          <p:cNvPr id="23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80000"/>
              </a:lnSpc>
              <a:spcBef>
                <a:spcPts val="400"/>
              </a:spcBef>
            </a:pPr>
            <a:endParaRPr b="0" lang="de-DE" sz="1800" spc="-1" strike="noStrike">
              <a:latin typeface="Arial"/>
            </a:endParaRPr>
          </a:p>
          <a:p>
            <a:pPr>
              <a:lnSpc>
                <a:spcPct val="110000"/>
              </a:lnSpc>
              <a:spcBef>
                <a:spcPts val="320"/>
              </a:spcBef>
            </a:pPr>
            <a:endParaRPr b="0" lang="de-DE" sz="1800" spc="-1" strike="noStrike">
              <a:latin typeface="Arial"/>
            </a:endParaRPr>
          </a:p>
        </p:txBody>
      </p:sp>
      <p:sp>
        <p:nvSpPr>
          <p:cNvPr id="235" name="CustomShape 3"/>
          <p:cNvSpPr/>
          <p:nvPr/>
        </p:nvSpPr>
        <p:spPr>
          <a:xfrm>
            <a:off x="609480" y="1523880"/>
            <a:ext cx="8457480" cy="509688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320"/>
              </a:spcBef>
            </a:pPr>
            <a:r>
              <a:rPr b="0" lang="de-DE" sz="1600" spc="-1" strike="noStrike" u="sng">
                <a:solidFill>
                  <a:srgbClr val="000000"/>
                </a:solidFill>
                <a:uFillTx/>
                <a:latin typeface="Arial"/>
                <a:ea typeface="DejaVu Sans"/>
              </a:rPr>
              <a:t>Dimensionierung des Brunnensystems</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Für die Dimensionierung der Leistung des Brunnensystems gilt:</a:t>
            </a:r>
            <a:endParaRPr b="0" lang="de-DE" sz="1600" spc="-1" strike="noStrike">
              <a:latin typeface="Arial"/>
            </a:endParaRPr>
          </a:p>
          <a:p>
            <a:pPr marL="609480" indent="-608760">
              <a:lnSpc>
                <a:spcPct val="150000"/>
              </a:lnSpc>
              <a:spcBef>
                <a:spcPts val="320"/>
              </a:spcBef>
            </a:pPr>
            <a:r>
              <a:rPr b="0" i="1" lang="de-DE" sz="1600" spc="-1" strike="noStrike">
                <a:solidFill>
                  <a:srgbClr val="000000"/>
                </a:solidFill>
                <a:latin typeface="Arial"/>
                <a:ea typeface="DejaVu Sans"/>
              </a:rPr>
              <a:t>Die Leistung der Bohrlöcher muss die langfristige Förderung und Rückführung der</a:t>
            </a:r>
            <a:endParaRPr b="0" lang="de-DE" sz="1600" spc="-1" strike="noStrike">
              <a:latin typeface="Arial"/>
            </a:endParaRPr>
          </a:p>
          <a:p>
            <a:pPr marL="609480" indent="-608760">
              <a:lnSpc>
                <a:spcPct val="150000"/>
              </a:lnSpc>
              <a:spcBef>
                <a:spcPts val="320"/>
              </a:spcBef>
            </a:pPr>
            <a:r>
              <a:rPr b="0" i="1" lang="de-DE" sz="1600" spc="-1" strike="noStrike">
                <a:solidFill>
                  <a:srgbClr val="000000"/>
                </a:solidFill>
                <a:latin typeface="Arial"/>
                <a:ea typeface="DejaVu Sans"/>
              </a:rPr>
              <a:t>Volumenstrom, um den Heiz-/Kühlbedarf zu decken. </a:t>
            </a:r>
            <a:endParaRPr b="0" lang="de-DE" sz="1600" spc="-1" strike="noStrike">
              <a:latin typeface="Arial"/>
            </a:endParaRPr>
          </a:p>
          <a:p>
            <a:pPr marL="609480" indent="-608760">
              <a:lnSpc>
                <a:spcPct val="150000"/>
              </a:lnSpc>
              <a:spcBef>
                <a:spcPts val="320"/>
              </a:spcBef>
            </a:pP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Dementsprechend sind zwei Dimensionierungsschritte notwendig:</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1.</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Die Bestimmung der Wassermenge in m³/h, die benötigt wird, um den Heiz-/Kühlbedarf zu decken.</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2.</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Die Dimensionierung des Förderbrunnens und des Schluckbrunnens. </a:t>
            </a:r>
            <a:endParaRPr b="0" lang="de-DE" sz="1600" spc="-1" strike="noStrike">
              <a:latin typeface="Arial"/>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CustomShape 1"/>
          <p:cNvSpPr/>
          <p:nvPr/>
        </p:nvSpPr>
        <p:spPr>
          <a:xfrm>
            <a:off x="1979640" y="0"/>
            <a:ext cx="691200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 </a:t>
            </a:r>
            <a:endParaRPr b="0" lang="de-DE" sz="2400" spc="-1" strike="noStrike">
              <a:latin typeface="Arial"/>
            </a:endParaRPr>
          </a:p>
        </p:txBody>
      </p:sp>
      <p:sp>
        <p:nvSpPr>
          <p:cNvPr id="237"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80000"/>
              </a:lnSpc>
              <a:spcBef>
                <a:spcPts val="400"/>
              </a:spcBef>
            </a:pPr>
            <a:endParaRPr b="0" lang="de-DE" sz="1800" spc="-1" strike="noStrike">
              <a:latin typeface="Arial"/>
            </a:endParaRPr>
          </a:p>
          <a:p>
            <a:pPr>
              <a:lnSpc>
                <a:spcPct val="80000"/>
              </a:lnSpc>
            </a:pPr>
            <a:endParaRPr b="0" lang="de-DE" sz="1800" spc="-1" strike="noStrike">
              <a:latin typeface="Arial"/>
            </a:endParaRPr>
          </a:p>
        </p:txBody>
      </p:sp>
      <p:sp>
        <p:nvSpPr>
          <p:cNvPr id="238" name="CustomShape 3"/>
          <p:cNvSpPr/>
          <p:nvPr/>
        </p:nvSpPr>
        <p:spPr>
          <a:xfrm>
            <a:off x="609480" y="1523880"/>
            <a:ext cx="8457480" cy="5096880"/>
          </a:xfrm>
          <a:prstGeom prst="rect">
            <a:avLst/>
          </a:prstGeom>
          <a:noFill/>
          <a:ln>
            <a:noFill/>
          </a:ln>
        </p:spPr>
        <p:style>
          <a:lnRef idx="0"/>
          <a:fillRef idx="0"/>
          <a:effectRef idx="0"/>
          <a:fontRef idx="minor"/>
        </p:style>
        <p:txBody>
          <a:bodyPr lIns="90000" rIns="90000" tIns="45000" bIns="45000"/>
          <a:p>
            <a:pPr marL="343080">
              <a:lnSpc>
                <a:spcPct val="150000"/>
              </a:lnSpc>
              <a:spcBef>
                <a:spcPts val="374"/>
              </a:spcBef>
            </a:pPr>
            <a:r>
              <a:rPr b="0" lang="de-DE" sz="1600" spc="-1" strike="noStrike" u="sng">
                <a:solidFill>
                  <a:srgbClr val="000000"/>
                </a:solidFill>
                <a:uFillTx/>
                <a:latin typeface="Arial"/>
                <a:ea typeface="DejaVu Sans"/>
              </a:rPr>
              <a:t>Dimensionierung des Brunnensystems</a:t>
            </a:r>
            <a:endParaRPr b="0" lang="de-DE" sz="1600" spc="-1" strike="noStrike">
              <a:latin typeface="Arial"/>
            </a:endParaRPr>
          </a:p>
          <a:p>
            <a:pPr marL="343080">
              <a:lnSpc>
                <a:spcPct val="150000"/>
              </a:lnSpc>
              <a:spcBef>
                <a:spcPts val="374"/>
              </a:spcBef>
            </a:pPr>
            <a:r>
              <a:rPr b="0" lang="de-DE" sz="1600" spc="-1" strike="noStrike">
                <a:solidFill>
                  <a:srgbClr val="000000"/>
                </a:solidFill>
                <a:latin typeface="Arial"/>
                <a:ea typeface="DejaVu Sans"/>
              </a:rPr>
              <a:t>Die Bestimmung der Wassermenge in m³/h, die zur Deckung des Heiz-/Kühlbedarfs benötigt wird, erfolgt nach folgender Formel: </a:t>
            </a:r>
            <a:endParaRPr b="0" lang="de-DE" sz="1600" spc="-1" strike="noStrike">
              <a:latin typeface="Arial"/>
            </a:endParaRPr>
          </a:p>
          <a:p>
            <a:pPr marL="343080">
              <a:lnSpc>
                <a:spcPct val="150000"/>
              </a:lnSpc>
              <a:spcBef>
                <a:spcPts val="374"/>
              </a:spcBef>
            </a:pP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V:</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Nenndurchfluss in [m³/h]</a:t>
            </a:r>
            <a:r>
              <a:rPr b="0" lang="de-DE" sz="1600" spc="-1" strike="noStrike">
                <a:solidFill>
                  <a:srgbClr val="000000"/>
                </a:solidFill>
                <a:latin typeface="Arial"/>
                <a:ea typeface="DejaVu Sans"/>
              </a:rPr>
              <a:t>	</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P: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Leistung des Verdampfers in [kW]</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a:t>
            </a:r>
            <a:r>
              <a:rPr b="0" lang="de-DE" sz="1600" spc="-1" strike="noStrike">
                <a:solidFill>
                  <a:srgbClr val="000000"/>
                </a:solidFill>
                <a:latin typeface="Arial"/>
                <a:ea typeface="DejaVu Sans"/>
              </a:rPr>
              <a:t>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Änderung der Temperatur des Wassers in der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Wärmepumpe in [K]</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p · c</a:t>
            </a:r>
            <a:r>
              <a:rPr b="0" lang="de-DE" sz="1600" spc="-1" strike="noStrike" baseline="-25000">
                <a:solidFill>
                  <a:srgbClr val="000000"/>
                </a:solidFill>
                <a:latin typeface="Arial"/>
                <a:ea typeface="DejaVu Sans"/>
              </a:rPr>
              <a:t>p</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volumenbezogene Wärmekapazität des Wassers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in [kJ/(m³*K)]</a:t>
            </a:r>
            <a:r>
              <a:rPr b="0" lang="de-DE" sz="1600" spc="-1" strike="noStrike">
                <a:solidFill>
                  <a:srgbClr val="000000"/>
                </a:solidFill>
                <a:latin typeface="Arial"/>
                <a:ea typeface="DejaVu Sans"/>
              </a:rPr>
              <a:t>	</a:t>
            </a:r>
            <a:endParaRPr b="0" lang="de-DE" sz="1600" spc="-1" strike="noStrike">
              <a:latin typeface="Arial"/>
            </a:endParaRPr>
          </a:p>
        </p:txBody>
      </p:sp>
      <p:pic>
        <p:nvPicPr>
          <p:cNvPr id="239" name="Picture 5" descr=""/>
          <p:cNvPicPr/>
          <p:nvPr/>
        </p:nvPicPr>
        <p:blipFill>
          <a:blip r:embed="rId1"/>
          <a:stretch/>
        </p:blipFill>
        <p:spPr>
          <a:xfrm>
            <a:off x="1041480" y="4083480"/>
            <a:ext cx="1875960" cy="86112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CustomShape 1"/>
          <p:cNvSpPr/>
          <p:nvPr/>
        </p:nvSpPr>
        <p:spPr>
          <a:xfrm>
            <a:off x="1979640" y="0"/>
            <a:ext cx="685548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 </a:t>
            </a:r>
            <a:endParaRPr b="0" lang="de-DE" sz="2400" spc="-1" strike="noStrike">
              <a:latin typeface="Arial"/>
            </a:endParaRPr>
          </a:p>
        </p:txBody>
      </p:sp>
      <p:sp>
        <p:nvSpPr>
          <p:cNvPr id="241"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80000"/>
              </a:lnSpc>
              <a:spcBef>
                <a:spcPts val="400"/>
              </a:spcBef>
            </a:pPr>
            <a:endParaRPr b="0" lang="de-DE" sz="1800" spc="-1" strike="noStrike">
              <a:latin typeface="Arial"/>
            </a:endParaRPr>
          </a:p>
          <a:p>
            <a:pPr>
              <a:lnSpc>
                <a:spcPct val="80000"/>
              </a:lnSpc>
            </a:pPr>
            <a:endParaRPr b="0" lang="de-DE" sz="1800" spc="-1" strike="noStrike">
              <a:latin typeface="Arial"/>
            </a:endParaRPr>
          </a:p>
        </p:txBody>
      </p:sp>
      <p:sp>
        <p:nvSpPr>
          <p:cNvPr id="242" name="CustomShape 3"/>
          <p:cNvSpPr/>
          <p:nvPr/>
        </p:nvSpPr>
        <p:spPr>
          <a:xfrm>
            <a:off x="609480" y="1523880"/>
            <a:ext cx="7634160" cy="5096880"/>
          </a:xfrm>
          <a:prstGeom prst="rect">
            <a:avLst/>
          </a:prstGeom>
          <a:noFill/>
          <a:ln>
            <a:noFill/>
          </a:ln>
        </p:spPr>
        <p:style>
          <a:lnRef idx="0"/>
          <a:fillRef idx="0"/>
          <a:effectRef idx="0"/>
          <a:fontRef idx="minor"/>
        </p:style>
        <p:txBody>
          <a:bodyPr lIns="90000" rIns="90000" tIns="45000" bIns="45000"/>
          <a:p>
            <a:pPr>
              <a:lnSpc>
                <a:spcPct val="150000"/>
              </a:lnSpc>
              <a:spcBef>
                <a:spcPts val="751"/>
              </a:spcBef>
            </a:pPr>
            <a:r>
              <a:rPr b="0" lang="de-DE" sz="1600" spc="-1" strike="noStrike">
                <a:solidFill>
                  <a:srgbClr val="000000"/>
                </a:solidFill>
                <a:latin typeface="Arial"/>
                <a:ea typeface="DejaVu Sans"/>
              </a:rPr>
              <a:t>Bei einer üblichen Temperaturspreizung in der Wärmepumpe von 3-4 K liegt der erforderliche Nennförderstrom zwischen 0,22 m³/h und 0,29m³/h pro kW Verdampferleistung der Wärmepumpe. </a:t>
            </a:r>
            <a:endParaRPr b="0" lang="de-DE" sz="1600" spc="-1" strike="noStrike">
              <a:latin typeface="Arial"/>
            </a:endParaRPr>
          </a:p>
          <a:p>
            <a:pPr>
              <a:lnSpc>
                <a:spcPct val="150000"/>
              </a:lnSpc>
              <a:spcBef>
                <a:spcPts val="751"/>
              </a:spcBef>
            </a:pPr>
            <a:r>
              <a:rPr b="0" lang="de-DE" sz="1600" spc="-1" strike="noStrike">
                <a:solidFill>
                  <a:srgbClr val="000000"/>
                </a:solidFill>
                <a:latin typeface="Arial"/>
                <a:ea typeface="DejaVu Sans"/>
              </a:rPr>
              <a:t>Beispiel: </a:t>
            </a:r>
            <a:endParaRPr b="0" lang="de-DE" sz="1600" spc="-1" strike="noStrike">
              <a:latin typeface="Arial"/>
            </a:endParaRPr>
          </a:p>
          <a:p>
            <a:pPr>
              <a:lnSpc>
                <a:spcPct val="150000"/>
              </a:lnSpc>
              <a:spcBef>
                <a:spcPts val="751"/>
              </a:spcBef>
            </a:pPr>
            <a:r>
              <a:rPr b="0" lang="de-DE" sz="1600" spc="-1" strike="noStrike">
                <a:solidFill>
                  <a:srgbClr val="000000"/>
                </a:solidFill>
                <a:latin typeface="Arial"/>
                <a:ea typeface="DejaVu Sans"/>
              </a:rPr>
              <a:t>P = 10 KW --- ∆T = 3,5 K --- p - cp = 4,182 kJ / kg * K = 4182 kJ / m³ * K</a:t>
            </a:r>
            <a:endParaRPr b="0" lang="de-DE" sz="1600" spc="-1" strike="noStrike">
              <a:latin typeface="Arial"/>
            </a:endParaRPr>
          </a:p>
          <a:p>
            <a:pPr marL="285840" indent="-285120">
              <a:lnSpc>
                <a:spcPct val="150000"/>
              </a:lnSpc>
              <a:spcBef>
                <a:spcPts val="751"/>
              </a:spcBef>
              <a:buClr>
                <a:srgbClr val="e46c0a"/>
              </a:buClr>
              <a:buSzPct val="70000"/>
              <a:buFont typeface="Wingdings" charset="2"/>
              <a:buChar char=""/>
            </a:pPr>
            <a:r>
              <a:rPr b="0" lang="de-DE" sz="1600" spc="-1" strike="noStrike">
                <a:solidFill>
                  <a:srgbClr val="000000"/>
                </a:solidFill>
                <a:latin typeface="Arial"/>
                <a:ea typeface="DejaVu Sans"/>
              </a:rPr>
              <a:t>10 kW / (3,5 K * 4182 kJ / m³ *K)</a:t>
            </a:r>
            <a:endParaRPr b="0" lang="de-DE" sz="1600" spc="-1" strike="noStrike">
              <a:latin typeface="Arial"/>
            </a:endParaRPr>
          </a:p>
          <a:p>
            <a:pPr marL="285840" indent="-285120">
              <a:lnSpc>
                <a:spcPct val="150000"/>
              </a:lnSpc>
              <a:spcBef>
                <a:spcPts val="751"/>
              </a:spcBef>
              <a:buClr>
                <a:srgbClr val="e46c0a"/>
              </a:buClr>
              <a:buSzPct val="70000"/>
              <a:buFont typeface="Wingdings" charset="2"/>
              <a:buChar char=""/>
            </a:pPr>
            <a:r>
              <a:rPr b="0" lang="de-DE" sz="1600" spc="-1" strike="noStrike">
                <a:solidFill>
                  <a:srgbClr val="000000"/>
                </a:solidFill>
                <a:latin typeface="Arial"/>
                <a:ea typeface="DejaVu Sans"/>
              </a:rPr>
              <a:t>10 kW / (3,5 * 4182 kJ / m³) -- 1kJ = 0,00028 kWh</a:t>
            </a:r>
            <a:endParaRPr b="0" lang="de-DE" sz="1600" spc="-1" strike="noStrike">
              <a:latin typeface="Arial"/>
            </a:endParaRPr>
          </a:p>
          <a:p>
            <a:pPr marL="285840" indent="-285120">
              <a:lnSpc>
                <a:spcPct val="150000"/>
              </a:lnSpc>
              <a:spcBef>
                <a:spcPts val="751"/>
              </a:spcBef>
              <a:buClr>
                <a:srgbClr val="e46c0a"/>
              </a:buClr>
              <a:buSzPct val="70000"/>
              <a:buFont typeface="Wingdings" charset="2"/>
              <a:buChar char=""/>
            </a:pPr>
            <a:r>
              <a:rPr b="0" lang="de-DE" sz="1600" spc="-1" strike="noStrike">
                <a:solidFill>
                  <a:srgbClr val="000000"/>
                </a:solidFill>
                <a:latin typeface="Arial"/>
                <a:ea typeface="DejaVu Sans"/>
              </a:rPr>
              <a:t>10 kW / 4,01 kWh/m³</a:t>
            </a:r>
            <a:endParaRPr b="0" lang="de-DE" sz="1600" spc="-1" strike="noStrike">
              <a:latin typeface="Arial"/>
            </a:endParaRPr>
          </a:p>
          <a:p>
            <a:pPr marL="285840" indent="-285120">
              <a:lnSpc>
                <a:spcPct val="150000"/>
              </a:lnSpc>
              <a:spcBef>
                <a:spcPts val="751"/>
              </a:spcBef>
              <a:buClr>
                <a:srgbClr val="e46c0a"/>
              </a:buClr>
              <a:buSzPct val="70000"/>
              <a:buFont typeface="Wingdings" charset="2"/>
              <a:buChar char=""/>
            </a:pPr>
            <a:r>
              <a:rPr b="0" lang="de-DE" sz="1600" spc="-1" strike="noStrike">
                <a:solidFill>
                  <a:srgbClr val="000000"/>
                </a:solidFill>
                <a:latin typeface="Arial"/>
                <a:ea typeface="DejaVu Sans"/>
              </a:rPr>
              <a:t>2,5 m³/h</a:t>
            </a:r>
            <a:endParaRPr b="0" lang="de-DE" sz="1600" spc="-1" strike="noStrike">
              <a:latin typeface="Arial"/>
            </a:endParaRPr>
          </a:p>
          <a:p>
            <a:pPr>
              <a:lnSpc>
                <a:spcPct val="150000"/>
              </a:lnSpc>
              <a:spcBef>
                <a:spcPts val="751"/>
              </a:spcBef>
            </a:pPr>
            <a:endParaRPr b="0" lang="de-DE" sz="1600" spc="-1" strike="noStrike">
              <a:latin typeface="Arial"/>
            </a:endParaRPr>
          </a:p>
          <a:p>
            <a:pPr>
              <a:lnSpc>
                <a:spcPct val="150000"/>
              </a:lnSpc>
              <a:spcBef>
                <a:spcPts val="751"/>
              </a:spcBef>
            </a:pPr>
            <a:endParaRPr b="0" lang="de-DE" sz="1600" spc="-1" strike="noStrike">
              <a:latin typeface="Arial"/>
            </a:endParaRPr>
          </a:p>
          <a:p>
            <a:pPr>
              <a:lnSpc>
                <a:spcPct val="150000"/>
              </a:lnSpc>
              <a:spcBef>
                <a:spcPts val="751"/>
              </a:spcBef>
            </a:pPr>
            <a:endParaRPr b="0" lang="de-DE" sz="1600" spc="-1" strike="noStrike">
              <a:latin typeface="Arial"/>
            </a:endParaRPr>
          </a:p>
          <a:p>
            <a:pPr>
              <a:lnSpc>
                <a:spcPct val="150000"/>
              </a:lnSpc>
              <a:spcBef>
                <a:spcPts val="751"/>
              </a:spcBef>
            </a:pPr>
            <a:endParaRPr b="0" lang="de-DE" sz="1600" spc="-1" strike="noStrike">
              <a:latin typeface="Arial"/>
            </a:endParaRPr>
          </a:p>
        </p:txBody>
      </p:sp>
      <p:sp>
        <p:nvSpPr>
          <p:cNvPr id="243" name="CustomShape 4"/>
          <p:cNvSpPr/>
          <p:nvPr/>
        </p:nvSpPr>
        <p:spPr>
          <a:xfrm>
            <a:off x="155520" y="-144360"/>
            <a:ext cx="304200" cy="304200"/>
          </a:xfrm>
          <a:prstGeom prst="rect">
            <a:avLst/>
          </a:prstGeom>
          <a:noFill/>
          <a:ln>
            <a:noFill/>
          </a:ln>
        </p:spPr>
        <p:style>
          <a:lnRef idx="0"/>
          <a:fillRef idx="0"/>
          <a:effectRef idx="0"/>
          <a:fontRef idx="minor"/>
        </p:style>
      </p:sp>
      <p:sp>
        <p:nvSpPr>
          <p:cNvPr id="244" name="CustomShape 5"/>
          <p:cNvSpPr/>
          <p:nvPr/>
        </p:nvSpPr>
        <p:spPr>
          <a:xfrm>
            <a:off x="307800" y="7920"/>
            <a:ext cx="304200" cy="304200"/>
          </a:xfrm>
          <a:prstGeom prst="rect">
            <a:avLst/>
          </a:prstGeom>
          <a:noFill/>
          <a:ln>
            <a:noFill/>
          </a:ln>
        </p:spPr>
        <p:style>
          <a:lnRef idx="0"/>
          <a:fillRef idx="0"/>
          <a:effectRef idx="0"/>
          <a:fontRef idx="minor"/>
        </p:style>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a:t>
            </a:r>
            <a:endParaRPr b="0" lang="de-DE" sz="2400" spc="-1" strike="noStrike">
              <a:latin typeface="Arial"/>
            </a:endParaRPr>
          </a:p>
        </p:txBody>
      </p:sp>
      <p:sp>
        <p:nvSpPr>
          <p:cNvPr id="246"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80000"/>
              </a:lnSpc>
              <a:spcBef>
                <a:spcPts val="400"/>
              </a:spcBef>
            </a:pPr>
            <a:endParaRPr b="0" lang="de-DE" sz="1800" spc="-1" strike="noStrike">
              <a:latin typeface="Arial"/>
            </a:endParaRPr>
          </a:p>
          <a:p>
            <a:pPr>
              <a:lnSpc>
                <a:spcPct val="110000"/>
              </a:lnSpc>
              <a:spcBef>
                <a:spcPts val="320"/>
              </a:spcBef>
            </a:pPr>
            <a:endParaRPr b="0" lang="de-DE" sz="1800" spc="-1" strike="noStrike">
              <a:latin typeface="Arial"/>
            </a:endParaRPr>
          </a:p>
        </p:txBody>
      </p:sp>
      <p:sp>
        <p:nvSpPr>
          <p:cNvPr id="247" name="CustomShape 3"/>
          <p:cNvSpPr/>
          <p:nvPr/>
        </p:nvSpPr>
        <p:spPr>
          <a:xfrm>
            <a:off x="457200" y="1382760"/>
            <a:ext cx="8381160" cy="4925880"/>
          </a:xfrm>
          <a:prstGeom prst="rect">
            <a:avLst/>
          </a:prstGeom>
          <a:noFill/>
          <a:ln>
            <a:noFill/>
          </a:ln>
        </p:spPr>
        <p:style>
          <a:lnRef idx="0"/>
          <a:fillRef idx="0"/>
          <a:effectRef idx="0"/>
          <a:fontRef idx="minor"/>
        </p:style>
        <p:txBody>
          <a:bodyPr lIns="90000" rIns="90000" tIns="45000" bIns="45000"/>
          <a:p>
            <a:pPr>
              <a:lnSpc>
                <a:spcPct val="150000"/>
              </a:lnSpc>
              <a:spcBef>
                <a:spcPts val="751"/>
              </a:spcBef>
            </a:pPr>
            <a:r>
              <a:rPr b="0" lang="de-DE" sz="1600" spc="-1" strike="noStrike" u="sng">
                <a:solidFill>
                  <a:srgbClr val="000000"/>
                </a:solidFill>
                <a:uFillTx/>
                <a:latin typeface="Arial"/>
                <a:ea typeface="DejaVu Sans"/>
              </a:rPr>
              <a:t>Dimensionierung eines Brunnensystems</a:t>
            </a:r>
            <a:endParaRPr b="0" lang="de-DE" sz="1600" spc="-1" strike="noStrike">
              <a:latin typeface="Arial"/>
            </a:endParaRPr>
          </a:p>
          <a:p>
            <a:pPr>
              <a:lnSpc>
                <a:spcPct val="150000"/>
              </a:lnSpc>
              <a:spcBef>
                <a:spcPts val="751"/>
              </a:spcBef>
            </a:pPr>
            <a:r>
              <a:rPr b="0" lang="de-DE" sz="1600" spc="-1" strike="noStrike">
                <a:solidFill>
                  <a:srgbClr val="000000"/>
                </a:solidFill>
                <a:latin typeface="Arial"/>
                <a:ea typeface="DejaVu Sans"/>
              </a:rPr>
              <a:t>Für die Dimensionierung eines Brunnensystems ist es wichtig, folgende Aspekte zu berücksichtigen:</a:t>
            </a:r>
            <a:endParaRPr b="0" lang="de-DE" sz="1600" spc="-1" strike="noStrike">
              <a:latin typeface="Arial"/>
            </a:endParaRPr>
          </a:p>
          <a:p>
            <a:pPr marL="609480" indent="-608760">
              <a:lnSpc>
                <a:spcPct val="150000"/>
              </a:lnSpc>
              <a:spcBef>
                <a:spcPts val="751"/>
              </a:spcBef>
              <a:buClr>
                <a:srgbClr val="000000"/>
              </a:buClr>
              <a:buFont typeface="Arial"/>
              <a:buChar char="•"/>
            </a:pPr>
            <a:r>
              <a:rPr b="0" lang="de-DE" sz="1600" spc="-1" strike="noStrike">
                <a:solidFill>
                  <a:srgbClr val="000000"/>
                </a:solidFill>
                <a:latin typeface="Arial"/>
                <a:ea typeface="DejaVu Sans"/>
              </a:rPr>
              <a:t>Die Dimensionierung und der Ausbau von Förder- und Schluckbrunnen sind nach den Grundlagen und Regeln des Brunnenbaus (z.B. DVGW W118) vorzunehmen.</a:t>
            </a:r>
            <a:endParaRPr b="0" lang="de-DE" sz="1600" spc="-1" strike="noStrike">
              <a:latin typeface="Arial"/>
            </a:endParaRPr>
          </a:p>
          <a:p>
            <a:pPr marL="609480" indent="-608760">
              <a:lnSpc>
                <a:spcPct val="150000"/>
              </a:lnSpc>
              <a:spcBef>
                <a:spcPts val="751"/>
              </a:spcBef>
              <a:buClr>
                <a:srgbClr val="000000"/>
              </a:buClr>
              <a:buFont typeface="Arial"/>
              <a:buChar char="•"/>
            </a:pPr>
            <a:r>
              <a:rPr b="0" lang="de-DE" sz="1600" spc="-1" strike="noStrike">
                <a:solidFill>
                  <a:srgbClr val="000000"/>
                </a:solidFill>
                <a:latin typeface="Arial"/>
                <a:ea typeface="DejaVu Sans"/>
              </a:rPr>
              <a:t>Die Produktivität einer Bohrung hängt von lokalen geologischen Faktoren ab. </a:t>
            </a:r>
            <a:endParaRPr b="0" lang="de-DE" sz="1600" spc="-1" strike="noStrike">
              <a:latin typeface="Arial"/>
            </a:endParaRPr>
          </a:p>
          <a:p>
            <a:pPr>
              <a:lnSpc>
                <a:spcPct val="150000"/>
              </a:lnSpc>
              <a:spcBef>
                <a:spcPts val="751"/>
              </a:spcBef>
            </a:pPr>
            <a:r>
              <a:rPr b="0" lang="de-DE" sz="1600" spc="-1" strike="noStrike">
                <a:solidFill>
                  <a:srgbClr val="000000"/>
                </a:solidFill>
                <a:latin typeface="Arial"/>
                <a:ea typeface="DejaVu Sans"/>
              </a:rPr>
              <a:t>Die Überprüfung erfolgt durch Pumpversuche.</a:t>
            </a:r>
            <a:endParaRPr b="0" lang="de-DE" sz="1600" spc="-1" strike="noStrike">
              <a:latin typeface="Arial"/>
            </a:endParaRPr>
          </a:p>
          <a:p>
            <a:pPr>
              <a:lnSpc>
                <a:spcPct val="130000"/>
              </a:lnSpc>
              <a:spcBef>
                <a:spcPts val="751"/>
              </a:spcBef>
            </a:pPr>
            <a:endParaRPr b="0" lang="de-DE" sz="1600" spc="-1" strike="noStrike">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a:t>
            </a:r>
            <a:endParaRPr b="0" lang="de-DE" sz="2400" spc="-1" strike="noStrike">
              <a:latin typeface="Arial"/>
            </a:endParaRPr>
          </a:p>
        </p:txBody>
      </p:sp>
      <p:sp>
        <p:nvSpPr>
          <p:cNvPr id="249"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80000"/>
              </a:lnSpc>
              <a:spcBef>
                <a:spcPts val="400"/>
              </a:spcBef>
            </a:pPr>
            <a:endParaRPr b="0" lang="de-DE" sz="1800" spc="-1" strike="noStrike">
              <a:latin typeface="Arial"/>
            </a:endParaRPr>
          </a:p>
          <a:p>
            <a:pPr>
              <a:lnSpc>
                <a:spcPct val="110000"/>
              </a:lnSpc>
              <a:spcBef>
                <a:spcPts val="320"/>
              </a:spcBef>
            </a:pPr>
            <a:endParaRPr b="0" lang="de-DE" sz="1800" spc="-1" strike="noStrike">
              <a:latin typeface="Arial"/>
            </a:endParaRPr>
          </a:p>
        </p:txBody>
      </p:sp>
      <p:sp>
        <p:nvSpPr>
          <p:cNvPr id="250" name="CustomShape 3"/>
          <p:cNvSpPr/>
          <p:nvPr/>
        </p:nvSpPr>
        <p:spPr>
          <a:xfrm>
            <a:off x="457200" y="1382760"/>
            <a:ext cx="8381160" cy="4925880"/>
          </a:xfrm>
          <a:prstGeom prst="rect">
            <a:avLst/>
          </a:prstGeom>
          <a:noFill/>
          <a:ln>
            <a:noFill/>
          </a:ln>
        </p:spPr>
        <p:style>
          <a:lnRef idx="0"/>
          <a:fillRef idx="0"/>
          <a:effectRef idx="0"/>
          <a:fontRef idx="minor"/>
        </p:style>
        <p:txBody>
          <a:bodyPr lIns="90000" rIns="90000" tIns="45000" bIns="45000"/>
          <a:p>
            <a:pPr>
              <a:lnSpc>
                <a:spcPct val="150000"/>
              </a:lnSpc>
              <a:spcBef>
                <a:spcPts val="751"/>
              </a:spcBef>
            </a:pPr>
            <a:r>
              <a:rPr b="0" lang="de-DE" sz="1500" spc="-1" strike="noStrike" u="sng">
                <a:solidFill>
                  <a:srgbClr val="000000"/>
                </a:solidFill>
                <a:uFillTx/>
                <a:latin typeface="Arial"/>
                <a:ea typeface="DejaVu Sans"/>
              </a:rPr>
              <a:t>Dimensionierung eines Brunnensystems</a:t>
            </a:r>
            <a:endParaRPr b="0" lang="de-DE" sz="1500" spc="-1" strike="noStrike">
              <a:latin typeface="Arial"/>
            </a:endParaRPr>
          </a:p>
          <a:p>
            <a:pPr>
              <a:lnSpc>
                <a:spcPct val="150000"/>
              </a:lnSpc>
              <a:spcBef>
                <a:spcPts val="751"/>
              </a:spcBef>
            </a:pPr>
            <a:r>
              <a:rPr b="0" lang="de-DE" sz="1500" spc="-1" strike="noStrike">
                <a:solidFill>
                  <a:srgbClr val="000000"/>
                </a:solidFill>
                <a:latin typeface="Arial"/>
                <a:ea typeface="DejaVu Sans"/>
              </a:rPr>
              <a:t>Folgende Faktoren haben einen negativen Einfluss auf die Effizienz der Förderpumpe und des gesamten Systems:</a:t>
            </a:r>
            <a:endParaRPr b="0" lang="de-DE" sz="1500" spc="-1" strike="noStrike">
              <a:latin typeface="Arial"/>
            </a:endParaRPr>
          </a:p>
          <a:p>
            <a:pPr marL="609480" indent="-608760">
              <a:lnSpc>
                <a:spcPct val="150000"/>
              </a:lnSpc>
              <a:spcBef>
                <a:spcPts val="751"/>
              </a:spcBef>
              <a:buClr>
                <a:srgbClr val="000000"/>
              </a:buClr>
              <a:buFont typeface="Arial"/>
              <a:buChar char="•"/>
            </a:pPr>
            <a:r>
              <a:rPr b="0" lang="de-DE" sz="1500" spc="-1" strike="noStrike">
                <a:solidFill>
                  <a:srgbClr val="000000"/>
                </a:solidFill>
                <a:latin typeface="Arial"/>
                <a:ea typeface="DejaVu Sans"/>
              </a:rPr>
              <a:t>Große Tiefen bis zum Grundwasserspiegel</a:t>
            </a:r>
            <a:endParaRPr b="0" lang="de-DE" sz="1500" spc="-1" strike="noStrike">
              <a:latin typeface="Arial"/>
            </a:endParaRPr>
          </a:p>
          <a:p>
            <a:pPr marL="609480" indent="-608760">
              <a:lnSpc>
                <a:spcPct val="150000"/>
              </a:lnSpc>
              <a:spcBef>
                <a:spcPts val="751"/>
              </a:spcBef>
              <a:buClr>
                <a:srgbClr val="000000"/>
              </a:buClr>
              <a:buFont typeface="Arial"/>
              <a:buChar char="•"/>
            </a:pPr>
            <a:r>
              <a:rPr b="0" lang="de-DE" sz="1500" spc="-1" strike="noStrike">
                <a:solidFill>
                  <a:srgbClr val="000000"/>
                </a:solidFill>
                <a:latin typeface="Arial"/>
                <a:ea typeface="DejaVu Sans"/>
              </a:rPr>
              <a:t>Hohe Absenkung während des Betriebs</a:t>
            </a:r>
            <a:endParaRPr b="0" lang="de-DE" sz="1500" spc="-1" strike="noStrike">
              <a:latin typeface="Arial"/>
            </a:endParaRPr>
          </a:p>
          <a:p>
            <a:pPr marL="609480" indent="-608760">
              <a:lnSpc>
                <a:spcPct val="150000"/>
              </a:lnSpc>
              <a:spcBef>
                <a:spcPts val="751"/>
              </a:spcBef>
              <a:buClr>
                <a:srgbClr val="000000"/>
              </a:buClr>
              <a:buFont typeface="Arial"/>
              <a:buChar char="•"/>
            </a:pPr>
            <a:r>
              <a:rPr b="0" lang="de-DE" sz="1500" spc="-1" strike="noStrike">
                <a:solidFill>
                  <a:srgbClr val="000000"/>
                </a:solidFill>
                <a:latin typeface="Arial"/>
                <a:ea typeface="DejaVu Sans"/>
              </a:rPr>
              <a:t>In größeren Systemen ist es notwendig, eine numerische thermisch-hydraulische Grundwassermodellierung durchzuführen. </a:t>
            </a:r>
            <a:endParaRPr b="0" lang="de-DE" sz="1500" spc="-1" strike="noStrike">
              <a:latin typeface="Arial"/>
            </a:endParaRPr>
          </a:p>
          <a:p>
            <a:pPr>
              <a:lnSpc>
                <a:spcPct val="150000"/>
              </a:lnSpc>
              <a:spcBef>
                <a:spcPts val="751"/>
              </a:spcBef>
            </a:pPr>
            <a:r>
              <a:rPr b="0" lang="de-DE" sz="1500" spc="-1" strike="noStrike">
                <a:solidFill>
                  <a:srgbClr val="000000"/>
                </a:solidFill>
                <a:latin typeface="Arial"/>
                <a:ea typeface="DejaVu Sans"/>
              </a:rPr>
              <a:t>Die geologischen und hydrogeologischen Bedingungen eines Standortes sind zu berücksichtigen</a:t>
            </a:r>
            <a:endParaRPr b="0" lang="de-DE" sz="1500" spc="-1" strike="noStrike">
              <a:latin typeface="Arial"/>
            </a:endParaRPr>
          </a:p>
          <a:p>
            <a:pPr marL="609480" indent="-608760">
              <a:lnSpc>
                <a:spcPct val="150000"/>
              </a:lnSpc>
              <a:spcBef>
                <a:spcPts val="751"/>
              </a:spcBef>
              <a:buClr>
                <a:srgbClr val="000000"/>
              </a:buClr>
              <a:buFont typeface="Arial"/>
              <a:buChar char="•"/>
            </a:pPr>
            <a:r>
              <a:rPr b="0" lang="de-DE" sz="1500" spc="-1" strike="noStrike">
                <a:solidFill>
                  <a:srgbClr val="000000"/>
                </a:solidFill>
                <a:latin typeface="Arial"/>
                <a:ea typeface="DejaVu Sans"/>
              </a:rPr>
              <a:t>Geologischer Schichtaufbau - Aufbau</a:t>
            </a:r>
            <a:endParaRPr b="0" lang="de-DE" sz="1500" spc="-1" strike="noStrike">
              <a:latin typeface="Arial"/>
            </a:endParaRPr>
          </a:p>
          <a:p>
            <a:pPr marL="609480" indent="-608760">
              <a:lnSpc>
                <a:spcPct val="150000"/>
              </a:lnSpc>
              <a:spcBef>
                <a:spcPts val="751"/>
              </a:spcBef>
              <a:buClr>
                <a:srgbClr val="000000"/>
              </a:buClr>
              <a:buFont typeface="Arial"/>
              <a:buChar char="•"/>
            </a:pPr>
            <a:r>
              <a:rPr b="0" lang="de-DE" sz="1500" spc="-1" strike="noStrike">
                <a:solidFill>
                  <a:srgbClr val="000000"/>
                </a:solidFill>
                <a:latin typeface="Arial"/>
                <a:ea typeface="DejaVu Sans"/>
              </a:rPr>
              <a:t>Hydrogeologische Gegebenheiten, z.B. Mächtigkeit, Eigenschaften, Produktivität, höchster und niedrigster Grundwasserspiegel, Strömungsverhältnisse und Grundwasserchemie. </a:t>
            </a:r>
            <a:endParaRPr b="0" lang="de-DE" sz="1500" spc="-1" strike="noStrike">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Thermische Nutzung des Grundwassers</a:t>
            </a:r>
            <a:endParaRPr b="0" lang="de-DE" sz="2400" spc="-1" strike="noStrike">
              <a:latin typeface="Arial"/>
            </a:endParaRPr>
          </a:p>
        </p:txBody>
      </p:sp>
      <p:sp>
        <p:nvSpPr>
          <p:cNvPr id="252"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80000"/>
              </a:lnSpc>
              <a:spcBef>
                <a:spcPts val="400"/>
              </a:spcBef>
            </a:pPr>
            <a:endParaRPr b="0" lang="de-DE" sz="1800" spc="-1" strike="noStrike">
              <a:latin typeface="Arial"/>
            </a:endParaRPr>
          </a:p>
          <a:p>
            <a:pPr>
              <a:lnSpc>
                <a:spcPct val="110000"/>
              </a:lnSpc>
              <a:spcBef>
                <a:spcPts val="320"/>
              </a:spcBef>
            </a:pPr>
            <a:endParaRPr b="0" lang="de-DE" sz="1800" spc="-1" strike="noStrike">
              <a:latin typeface="Arial"/>
            </a:endParaRPr>
          </a:p>
        </p:txBody>
      </p:sp>
      <p:sp>
        <p:nvSpPr>
          <p:cNvPr id="253" name="CustomShape 3"/>
          <p:cNvSpPr/>
          <p:nvPr/>
        </p:nvSpPr>
        <p:spPr>
          <a:xfrm>
            <a:off x="457200" y="1382760"/>
            <a:ext cx="8381160" cy="4925880"/>
          </a:xfrm>
          <a:prstGeom prst="rect">
            <a:avLst/>
          </a:prstGeom>
          <a:noFill/>
          <a:ln>
            <a:noFill/>
          </a:ln>
        </p:spPr>
        <p:style>
          <a:lnRef idx="0"/>
          <a:fillRef idx="0"/>
          <a:effectRef idx="0"/>
          <a:fontRef idx="minor"/>
        </p:style>
        <p:txBody>
          <a:bodyPr lIns="90000" rIns="90000" tIns="45000" bIns="45000"/>
          <a:p>
            <a:pPr>
              <a:lnSpc>
                <a:spcPct val="150000"/>
              </a:lnSpc>
              <a:spcBef>
                <a:spcPts val="751"/>
              </a:spcBef>
            </a:pPr>
            <a:r>
              <a:rPr b="0" lang="de-DE" sz="1600" spc="-1" strike="noStrike" u="sng">
                <a:solidFill>
                  <a:srgbClr val="000000"/>
                </a:solidFill>
                <a:uFillTx/>
                <a:latin typeface="Arial"/>
                <a:ea typeface="DejaVu Sans"/>
              </a:rPr>
              <a:t>Dimensionierung eines Brunnensystems</a:t>
            </a:r>
            <a:endParaRPr b="0" lang="de-DE" sz="1600" spc="-1" strike="noStrike">
              <a:latin typeface="Arial"/>
            </a:endParaRPr>
          </a:p>
          <a:p>
            <a:pPr marL="609480" indent="-608760">
              <a:lnSpc>
                <a:spcPct val="150000"/>
              </a:lnSpc>
              <a:spcBef>
                <a:spcPts val="751"/>
              </a:spcBef>
              <a:buClr>
                <a:srgbClr val="c0504d"/>
              </a:buClr>
              <a:buFont typeface="Arial"/>
              <a:buChar char="•"/>
            </a:pPr>
            <a:r>
              <a:rPr b="0" lang="de-DE" sz="1600" spc="-1" strike="noStrike">
                <a:solidFill>
                  <a:srgbClr val="000000"/>
                </a:solidFill>
                <a:latin typeface="Arial"/>
                <a:ea typeface="DejaVu Sans"/>
              </a:rPr>
              <a:t>Unter unsicheren Umständen: eine Probebohrung ist notwendig.</a:t>
            </a:r>
            <a:endParaRPr b="0" lang="de-DE" sz="1600" spc="-1" strike="noStrike">
              <a:latin typeface="Arial"/>
            </a:endParaRPr>
          </a:p>
        </p:txBody>
      </p:sp>
      <p:pic>
        <p:nvPicPr>
          <p:cNvPr id="254" name="Picture 2" descr=""/>
          <p:cNvPicPr/>
          <p:nvPr/>
        </p:nvPicPr>
        <p:blipFill>
          <a:blip r:embed="rId1"/>
          <a:stretch/>
        </p:blipFill>
        <p:spPr>
          <a:xfrm>
            <a:off x="1547640" y="2277000"/>
            <a:ext cx="5400000" cy="3963240"/>
          </a:xfrm>
          <a:prstGeom prst="rect">
            <a:avLst/>
          </a:prstGeom>
          <a:ln>
            <a:noFill/>
          </a:ln>
        </p:spPr>
      </p:pic>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256"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79"/>
              </a:spcBef>
            </a:pPr>
            <a:endParaRPr b="0" lang="de-DE" sz="1800" spc="-1" strike="noStrike">
              <a:latin typeface="Arial"/>
            </a:endParaRPr>
          </a:p>
          <a:p>
            <a:pPr>
              <a:lnSpc>
                <a:spcPct val="100000"/>
              </a:lnSpc>
              <a:spcBef>
                <a:spcPts val="400"/>
              </a:spcBef>
            </a:pPr>
            <a:endParaRPr b="0" lang="de-DE" sz="1800" spc="-1" strike="noStrike">
              <a:latin typeface="Arial"/>
            </a:endParaRPr>
          </a:p>
        </p:txBody>
      </p:sp>
      <p:sp>
        <p:nvSpPr>
          <p:cNvPr id="257" name="CustomShape 3"/>
          <p:cNvSpPr/>
          <p:nvPr/>
        </p:nvSpPr>
        <p:spPr>
          <a:xfrm>
            <a:off x="457200" y="1495440"/>
            <a:ext cx="5554080" cy="495720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320"/>
              </a:spcBef>
            </a:pPr>
            <a:r>
              <a:rPr b="0" lang="de-DE" sz="1600" spc="-1" strike="noStrike" u="sng">
                <a:solidFill>
                  <a:srgbClr val="000000"/>
                </a:solidFill>
                <a:uFillTx/>
                <a:latin typeface="Arial"/>
                <a:ea typeface="DejaVu Sans"/>
              </a:rPr>
              <a:t>Nutzung der Oberfläche in der Nähe des Untergrunds</a:t>
            </a:r>
            <a:endParaRPr b="0" lang="de-DE" sz="1600" spc="-1" strike="noStrike">
              <a:latin typeface="Arial"/>
            </a:endParaRPr>
          </a:p>
          <a:p>
            <a:pPr marL="609480" indent="-608760">
              <a:lnSpc>
                <a:spcPct val="150000"/>
              </a:lnSpc>
              <a:spcBef>
                <a:spcPts val="320"/>
              </a:spcBef>
            </a:pPr>
            <a:r>
              <a:rPr b="0" lang="de-DE" sz="1600" spc="-1" strike="noStrike" u="sng">
                <a:solidFill>
                  <a:srgbClr val="000000"/>
                </a:solidFill>
                <a:uFillTx/>
                <a:latin typeface="Arial"/>
                <a:ea typeface="DejaVu Sans"/>
              </a:rPr>
              <a:t> </a:t>
            </a:r>
            <a:r>
              <a:rPr b="0" lang="de-DE" sz="1600" spc="-1" strike="noStrike" u="sng">
                <a:solidFill>
                  <a:srgbClr val="000000"/>
                </a:solidFill>
                <a:uFillTx/>
                <a:latin typeface="Arial"/>
                <a:ea typeface="DejaVu Sans"/>
              </a:rPr>
              <a:t>mit Erdwärmekollektoren</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Erdwärmekollektoren werden in einigen wenigen</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Meter Tiefe, um die Wärme aus dem Untergrund aufzunehmen. </a:t>
            </a:r>
            <a:endParaRPr b="0" lang="de-DE" sz="1600" spc="-1" strike="noStrike">
              <a:latin typeface="Arial"/>
            </a:endParaRPr>
          </a:p>
          <a:p>
            <a:pPr marL="609480" indent="-608760">
              <a:lnSpc>
                <a:spcPct val="150000"/>
              </a:lnSpc>
              <a:spcBef>
                <a:spcPts val="751"/>
              </a:spcBef>
            </a:pPr>
            <a:endParaRPr b="0" lang="de-DE" sz="1600" spc="-1" strike="noStrike">
              <a:latin typeface="Arial"/>
            </a:endParaRPr>
          </a:p>
        </p:txBody>
      </p:sp>
      <p:pic>
        <p:nvPicPr>
          <p:cNvPr id="258" name="Grafik 2" descr=""/>
          <p:cNvPicPr/>
          <p:nvPr/>
        </p:nvPicPr>
        <p:blipFill>
          <a:blip r:embed="rId1"/>
          <a:stretch/>
        </p:blipFill>
        <p:spPr>
          <a:xfrm>
            <a:off x="6012000" y="2390040"/>
            <a:ext cx="2879640" cy="3167640"/>
          </a:xfrm>
          <a:prstGeom prst="rect">
            <a:avLst/>
          </a:prstGeom>
          <a:ln>
            <a:noFill/>
          </a:ln>
        </p:spPr>
      </p:pic>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260"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79"/>
              </a:spcBef>
            </a:pPr>
            <a:endParaRPr b="0" lang="de-DE" sz="1800" spc="-1" strike="noStrike">
              <a:latin typeface="Arial"/>
            </a:endParaRPr>
          </a:p>
          <a:p>
            <a:pPr>
              <a:lnSpc>
                <a:spcPct val="100000"/>
              </a:lnSpc>
              <a:spcBef>
                <a:spcPts val="400"/>
              </a:spcBef>
            </a:pPr>
            <a:endParaRPr b="0" lang="de-DE" sz="1800" spc="-1" strike="noStrike">
              <a:latin typeface="Arial"/>
            </a:endParaRPr>
          </a:p>
        </p:txBody>
      </p:sp>
      <p:sp>
        <p:nvSpPr>
          <p:cNvPr id="261" name="CustomShape 3"/>
          <p:cNvSpPr/>
          <p:nvPr/>
        </p:nvSpPr>
        <p:spPr>
          <a:xfrm>
            <a:off x="457200" y="1495440"/>
            <a:ext cx="5554080" cy="495720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320"/>
              </a:spcBef>
            </a:pPr>
            <a:r>
              <a:rPr b="0" lang="de-DE" sz="1600" spc="-1" strike="noStrike" u="sng">
                <a:solidFill>
                  <a:srgbClr val="000000"/>
                </a:solidFill>
                <a:uFillTx/>
                <a:latin typeface="Arial"/>
                <a:ea typeface="DejaVu Sans"/>
              </a:rPr>
              <a:t>Nutzung der Oberfläche in der Nähe des Untergrunds</a:t>
            </a:r>
            <a:endParaRPr b="0" lang="de-DE" sz="1600" spc="-1" strike="noStrike">
              <a:latin typeface="Arial"/>
            </a:endParaRPr>
          </a:p>
          <a:p>
            <a:pPr marL="609480" indent="-608760">
              <a:lnSpc>
                <a:spcPct val="150000"/>
              </a:lnSpc>
              <a:spcBef>
                <a:spcPts val="320"/>
              </a:spcBef>
            </a:pPr>
            <a:r>
              <a:rPr b="0" lang="de-DE" sz="1600" spc="-1" strike="noStrike" u="sng">
                <a:solidFill>
                  <a:srgbClr val="000000"/>
                </a:solidFill>
                <a:uFillTx/>
                <a:latin typeface="Arial"/>
                <a:ea typeface="DejaVu Sans"/>
              </a:rPr>
              <a:t>mit Erdwärmekollektoren</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Für Erdwärmekollektoren ist sie gültig: </a:t>
            </a:r>
            <a:endParaRPr b="0" lang="de-DE" sz="1600" spc="-1" strike="noStrike">
              <a:latin typeface="Arial"/>
            </a:endParaRPr>
          </a:p>
          <a:p>
            <a:pPr marL="609480" indent="-608760">
              <a:lnSpc>
                <a:spcPct val="150000"/>
              </a:lnSpc>
              <a:spcBef>
                <a:spcPts val="751"/>
              </a:spcBef>
              <a:buClr>
                <a:srgbClr val="000000"/>
              </a:buClr>
              <a:buFont typeface="Arial"/>
              <a:buChar char="•"/>
            </a:pPr>
            <a:r>
              <a:rPr b="0" lang="de-DE" sz="1600" spc="-1" strike="noStrike">
                <a:solidFill>
                  <a:srgbClr val="000000"/>
                </a:solidFill>
                <a:latin typeface="Arial"/>
                <a:ea typeface="DejaVu Sans"/>
              </a:rPr>
              <a:t>Die saisonal gespeicherte Wärme wird bis zu einer Tiefe von 5 m entnommen.</a:t>
            </a:r>
            <a:endParaRPr b="0" lang="de-DE" sz="1600" spc="-1" strike="noStrike">
              <a:latin typeface="Arial"/>
            </a:endParaRPr>
          </a:p>
          <a:p>
            <a:pPr marL="609480" indent="-608760">
              <a:lnSpc>
                <a:spcPct val="150000"/>
              </a:lnSpc>
              <a:spcBef>
                <a:spcPts val="751"/>
              </a:spcBef>
              <a:buClr>
                <a:srgbClr val="000000"/>
              </a:buClr>
              <a:buFont typeface="Arial"/>
              <a:buChar char="•"/>
            </a:pPr>
            <a:r>
              <a:rPr b="0" lang="de-DE" sz="1600" spc="-1" strike="noStrike">
                <a:solidFill>
                  <a:srgbClr val="000000"/>
                </a:solidFill>
                <a:latin typeface="Arial"/>
                <a:ea typeface="DejaVu Sans"/>
              </a:rPr>
              <a:t>Im Winter wird der Phasenwechsel von flüssig zu gasförmig des Wassers im Erdreich als Latentwärmespeicher genutzt.</a:t>
            </a:r>
            <a:endParaRPr b="0" lang="de-DE" sz="1600" spc="-1" strike="noStrike">
              <a:latin typeface="Arial"/>
            </a:endParaRPr>
          </a:p>
        </p:txBody>
      </p:sp>
      <p:pic>
        <p:nvPicPr>
          <p:cNvPr id="262" name="Grafik 2" descr=""/>
          <p:cNvPicPr/>
          <p:nvPr/>
        </p:nvPicPr>
        <p:blipFill>
          <a:blip r:embed="rId1"/>
          <a:stretch/>
        </p:blipFill>
        <p:spPr>
          <a:xfrm>
            <a:off x="6012000" y="2390040"/>
            <a:ext cx="2879640" cy="316764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CustomShape 1"/>
          <p:cNvSpPr/>
          <p:nvPr/>
        </p:nvSpPr>
        <p:spPr>
          <a:xfrm>
            <a:off x="1979640" y="0"/>
            <a:ext cx="6706440" cy="1123920"/>
          </a:xfrm>
          <a:prstGeom prst="rect">
            <a:avLst/>
          </a:prstGeom>
          <a:noFill/>
          <a:ln>
            <a:noFill/>
          </a:ln>
        </p:spPr>
        <p:style>
          <a:lnRef idx="0"/>
          <a:fillRef idx="0"/>
          <a:effectRef idx="0"/>
          <a:fontRef idx="minor"/>
        </p:style>
      </p:sp>
      <p:sp>
        <p:nvSpPr>
          <p:cNvPr id="90" name="CustomShape 2"/>
          <p:cNvSpPr/>
          <p:nvPr/>
        </p:nvSpPr>
        <p:spPr>
          <a:xfrm>
            <a:off x="457200" y="2277000"/>
            <a:ext cx="8228880" cy="38484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Geothermische Wärmepumpensysteme erfordern immer eine genaue Planung und Dimensionierung des gesamten Systems auf einer Fall-zu-Fall-Basis. Während der Wirkungsgrad der Wärmepumpe mit der Heizlastberechnung des versorgten Gebäudes ermittelt werden kann, muss die Erdwärmequelle (in der Regel die Erdwärmesonde) entsprechend ausgelegt werden.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Es gilt folgendes Prinzip:</a:t>
            </a:r>
            <a:endParaRPr b="0" lang="de-DE" sz="1600" spc="-1" strike="noStrike">
              <a:latin typeface="Arial"/>
            </a:endParaRPr>
          </a:p>
          <a:p>
            <a:pPr>
              <a:lnSpc>
                <a:spcPct val="150000"/>
              </a:lnSpc>
              <a:spcBef>
                <a:spcPts val="320"/>
              </a:spcBef>
            </a:pPr>
            <a:r>
              <a:rPr b="1" lang="de-DE" sz="1600" spc="-1" strike="noStrike">
                <a:solidFill>
                  <a:srgbClr val="000000"/>
                </a:solidFill>
                <a:latin typeface="Arial"/>
              </a:rPr>
              <a:t>	</a:t>
            </a:r>
            <a:r>
              <a:rPr b="1" lang="de-DE" sz="1600" spc="-1" strike="noStrike">
                <a:solidFill>
                  <a:srgbClr val="000000"/>
                </a:solidFill>
                <a:latin typeface="Arial"/>
              </a:rPr>
              <a:t>Die Wärmepumpe so klein wie möglich</a:t>
            </a:r>
            <a:endParaRPr b="0" lang="de-DE" sz="1600" spc="-1" strike="noStrike">
              <a:latin typeface="Arial"/>
            </a:endParaRPr>
          </a:p>
          <a:p>
            <a:pPr>
              <a:lnSpc>
                <a:spcPct val="150000"/>
              </a:lnSpc>
              <a:spcBef>
                <a:spcPts val="320"/>
              </a:spcBef>
            </a:pPr>
            <a:r>
              <a:rPr b="1" lang="de-DE" sz="1600" spc="-1" strike="noStrike">
                <a:solidFill>
                  <a:srgbClr val="000000"/>
                </a:solidFill>
                <a:latin typeface="Arial"/>
              </a:rPr>
              <a:t>	</a:t>
            </a:r>
            <a:r>
              <a:rPr b="1" lang="de-DE" sz="1600" spc="-1" strike="noStrike">
                <a:solidFill>
                  <a:srgbClr val="000000"/>
                </a:solidFill>
                <a:latin typeface="Arial"/>
              </a:rPr>
              <a:t>Die Erdwärmesonde so groß wie möglich</a:t>
            </a:r>
            <a:endParaRPr b="0" lang="de-DE" sz="1600" spc="-1" strike="noStrike">
              <a:latin typeface="Arial"/>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26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79"/>
              </a:spcBef>
            </a:pPr>
            <a:endParaRPr b="0" lang="de-DE" sz="1800" spc="-1" strike="noStrike">
              <a:latin typeface="Arial"/>
            </a:endParaRPr>
          </a:p>
          <a:p>
            <a:pPr>
              <a:lnSpc>
                <a:spcPct val="100000"/>
              </a:lnSpc>
              <a:spcBef>
                <a:spcPts val="400"/>
              </a:spcBef>
            </a:pPr>
            <a:endParaRPr b="0" lang="de-DE" sz="1800" spc="-1" strike="noStrike">
              <a:latin typeface="Arial"/>
            </a:endParaRPr>
          </a:p>
        </p:txBody>
      </p:sp>
      <p:sp>
        <p:nvSpPr>
          <p:cNvPr id="265" name="CustomShape 3"/>
          <p:cNvSpPr/>
          <p:nvPr/>
        </p:nvSpPr>
        <p:spPr>
          <a:xfrm>
            <a:off x="457200" y="1495440"/>
            <a:ext cx="5554080" cy="495720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320"/>
              </a:spcBef>
            </a:pPr>
            <a:r>
              <a:rPr b="0" lang="de-DE" sz="1600" spc="-1" strike="noStrike" u="sng">
                <a:solidFill>
                  <a:srgbClr val="000000"/>
                </a:solidFill>
                <a:uFillTx/>
                <a:latin typeface="Arial"/>
                <a:ea typeface="DejaVu Sans"/>
              </a:rPr>
              <a:t>Nutzung der Oberfläche in der Nähe des Untergrunds </a:t>
            </a:r>
            <a:endParaRPr b="0" lang="de-DE" sz="1600" spc="-1" strike="noStrike">
              <a:latin typeface="Arial"/>
            </a:endParaRPr>
          </a:p>
          <a:p>
            <a:pPr marL="609480" indent="-608760">
              <a:lnSpc>
                <a:spcPct val="150000"/>
              </a:lnSpc>
              <a:spcBef>
                <a:spcPts val="320"/>
              </a:spcBef>
            </a:pPr>
            <a:r>
              <a:rPr b="0" lang="de-DE" sz="1600" spc="-1" strike="noStrike" u="sng">
                <a:solidFill>
                  <a:srgbClr val="000000"/>
                </a:solidFill>
                <a:uFillTx/>
                <a:latin typeface="Arial"/>
                <a:ea typeface="DejaVu Sans"/>
              </a:rPr>
              <a:t>mit Erdwärmekollektoren</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Die Entzugsleistung der Erdwärmekollektoren ist begrenzt</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durch: </a:t>
            </a: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Speicherkapazität</a:t>
            </a: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Wärmeübertragungseigenschaften des Untergrunds (Wassergehalt) </a:t>
            </a: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Thermische Regeneration des Untergrundes</a:t>
            </a: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Kollektor-Geometrie </a:t>
            </a: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Betriebsart der Wärmepumpe</a:t>
            </a:r>
            <a:endParaRPr b="0" lang="de-DE" sz="1600" spc="-1" strike="noStrike">
              <a:latin typeface="Arial"/>
            </a:endParaRPr>
          </a:p>
        </p:txBody>
      </p:sp>
      <p:pic>
        <p:nvPicPr>
          <p:cNvPr id="266" name="Grafik 2" descr=""/>
          <p:cNvPicPr/>
          <p:nvPr/>
        </p:nvPicPr>
        <p:blipFill>
          <a:blip r:embed="rId1"/>
          <a:stretch/>
        </p:blipFill>
        <p:spPr>
          <a:xfrm>
            <a:off x="6012000" y="2390040"/>
            <a:ext cx="2879640" cy="3167640"/>
          </a:xfrm>
          <a:prstGeom prst="rect">
            <a:avLst/>
          </a:prstGeom>
          <a:ln>
            <a:noFill/>
          </a:ln>
        </p:spPr>
      </p:pic>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26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79"/>
              </a:spcBef>
            </a:pPr>
            <a:endParaRPr b="0" lang="de-DE" sz="1800" spc="-1" strike="noStrike">
              <a:latin typeface="Arial"/>
            </a:endParaRPr>
          </a:p>
          <a:p>
            <a:pPr>
              <a:lnSpc>
                <a:spcPct val="100000"/>
              </a:lnSpc>
              <a:spcBef>
                <a:spcPts val="479"/>
              </a:spcBef>
            </a:pPr>
            <a:endParaRPr b="0" lang="de-DE" sz="1800" spc="-1" strike="noStrike">
              <a:latin typeface="Arial"/>
            </a:endParaRPr>
          </a:p>
        </p:txBody>
      </p:sp>
      <p:sp>
        <p:nvSpPr>
          <p:cNvPr id="269" name="CustomShape 3"/>
          <p:cNvSpPr/>
          <p:nvPr/>
        </p:nvSpPr>
        <p:spPr>
          <a:xfrm>
            <a:off x="380880" y="1447920"/>
            <a:ext cx="8100360" cy="486828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320"/>
              </a:spcBef>
            </a:pPr>
            <a:r>
              <a:rPr b="0" lang="de-DE" sz="1600" spc="-1" strike="noStrike" u="sng">
                <a:solidFill>
                  <a:srgbClr val="000000"/>
                </a:solidFill>
                <a:uFillTx/>
                <a:latin typeface="Arial"/>
                <a:ea typeface="DejaVu Sans"/>
              </a:rPr>
              <a:t>Die Dimensionierung von Erdwärmekollektoren</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Generell orientiert sich die Dimensionierung an der maximalen Leistung der</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Verdampfer der Wärmepumpe sowie die aus dem Untergrund entnommene Leistung.</a:t>
            </a:r>
            <a:endParaRPr b="0" lang="de-DE" sz="1600" spc="-1" strike="noStrike">
              <a:latin typeface="Arial"/>
            </a:endParaRPr>
          </a:p>
          <a:p>
            <a:pPr marL="609480" indent="-608760">
              <a:lnSpc>
                <a:spcPct val="150000"/>
              </a:lnSpc>
              <a:spcBef>
                <a:spcPts val="320"/>
              </a:spcBef>
            </a:pPr>
            <a:endParaRPr b="0" lang="de-DE" sz="1600" spc="-1" strike="noStrike">
              <a:latin typeface="Arial"/>
            </a:endParaRPr>
          </a:p>
          <a:p>
            <a:pPr marL="609480" indent="-608760">
              <a:lnSpc>
                <a:spcPct val="150000"/>
              </a:lnSpc>
              <a:spcBef>
                <a:spcPts val="320"/>
              </a:spcBef>
            </a:pPr>
            <a:r>
              <a:rPr b="0" lang="de-DE" sz="1600" spc="-1" strike="noStrike" u="sng">
                <a:solidFill>
                  <a:srgbClr val="000000"/>
                </a:solidFill>
                <a:uFillTx/>
                <a:latin typeface="Arial"/>
                <a:ea typeface="DejaVu Sans"/>
              </a:rPr>
              <a:t>Folgende Parameter beeinflussen die Leistung der Kollektorsysteme</a:t>
            </a: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Der Jahresdurchschnitt der Umwelttemperatur (Lufttemperatur auf der Erdoberfläche) </a:t>
            </a: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Der niedrigste Monatsdurchschnitt der Umgebungstemperatur</a:t>
            </a:r>
            <a:endParaRPr b="0" lang="de-DE" sz="1600" spc="-1" strike="noStrike">
              <a:latin typeface="Arial"/>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271" name="CustomShape 2"/>
          <p:cNvSpPr/>
          <p:nvPr/>
        </p:nvSpPr>
        <p:spPr>
          <a:xfrm>
            <a:off x="380880" y="1447920"/>
            <a:ext cx="8100360" cy="486828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u="sng">
                <a:solidFill>
                  <a:srgbClr val="000000"/>
                </a:solidFill>
                <a:uFillTx/>
                <a:latin typeface="Arial"/>
                <a:ea typeface="DejaVu Sans"/>
              </a:rPr>
              <a:t>Folgende Parameter beeinflussen die Leistung der Kollektorsysteme</a:t>
            </a:r>
            <a:endParaRPr b="0" lang="de-DE" sz="1600" spc="-1" strike="noStrike">
              <a:latin typeface="Arial"/>
            </a:endParaRPr>
          </a:p>
          <a:p>
            <a:pPr marL="285840" indent="-285120">
              <a:lnSpc>
                <a:spcPct val="150000"/>
              </a:lnSpc>
              <a:spcBef>
                <a:spcPts val="320"/>
              </a:spcBef>
              <a:buClr>
                <a:srgbClr val="0000ff"/>
              </a:buClr>
              <a:buSzPct val="70000"/>
              <a:buFont typeface="Arial"/>
              <a:buChar char="•"/>
            </a:pPr>
            <a:r>
              <a:rPr b="0" lang="de-DE" sz="1600" spc="-1" strike="noStrike">
                <a:solidFill>
                  <a:srgbClr val="000000"/>
                </a:solidFill>
                <a:latin typeface="Arial"/>
                <a:ea typeface="DejaVu Sans"/>
              </a:rPr>
              <a:t>Wassergehalt des Bodens</a:t>
            </a:r>
            <a:endParaRPr b="0" lang="de-DE" sz="1600" spc="-1" strike="noStrike">
              <a:latin typeface="Arial"/>
            </a:endParaRPr>
          </a:p>
          <a:p>
            <a:pPr lvl="1" marL="1028880" indent="-285120">
              <a:lnSpc>
                <a:spcPct val="150000"/>
              </a:lnSpc>
              <a:spcBef>
                <a:spcPts val="320"/>
              </a:spcBef>
              <a:buClr>
                <a:srgbClr val="000000"/>
              </a:buClr>
              <a:buFont typeface="Arial"/>
              <a:buChar char="•"/>
            </a:pPr>
            <a:r>
              <a:rPr b="0" lang="de-DE" sz="1600" spc="-1" strike="noStrike">
                <a:solidFill>
                  <a:srgbClr val="000000"/>
                </a:solidFill>
                <a:latin typeface="Arial"/>
                <a:ea typeface="DejaVu Sans"/>
              </a:rPr>
              <a:t>Beeinflusst die Wärmeleitfähigkeit sowie die sensible und latente Wärmekapazität</a:t>
            </a:r>
            <a:endParaRPr b="0" lang="de-DE" sz="1600" spc="-1" strike="noStrike">
              <a:latin typeface="Arial"/>
            </a:endParaRPr>
          </a:p>
          <a:p>
            <a:pPr lvl="1" marL="1028880" indent="-285120">
              <a:lnSpc>
                <a:spcPct val="150000"/>
              </a:lnSpc>
              <a:spcBef>
                <a:spcPts val="320"/>
              </a:spcBef>
              <a:buClr>
                <a:srgbClr val="000000"/>
              </a:buClr>
              <a:buFont typeface="Arial"/>
              <a:buChar char="•"/>
            </a:pPr>
            <a:r>
              <a:rPr b="0" lang="de-DE" sz="1600" spc="-1" strike="noStrike">
                <a:solidFill>
                  <a:srgbClr val="000000"/>
                </a:solidFill>
                <a:latin typeface="Arial"/>
                <a:ea typeface="DejaVu Sans"/>
              </a:rPr>
              <a:t>Wird mit der Korngrößenverteilung des Bodens bestimmt</a:t>
            </a:r>
            <a:endParaRPr b="0" lang="de-DE" sz="1600" spc="-1" strike="noStrike">
              <a:latin typeface="Arial"/>
            </a:endParaRPr>
          </a:p>
          <a:p>
            <a:pPr lvl="1" marL="1028880" indent="-285120">
              <a:lnSpc>
                <a:spcPct val="150000"/>
              </a:lnSpc>
              <a:spcBef>
                <a:spcPts val="320"/>
              </a:spcBef>
              <a:buClr>
                <a:srgbClr val="000000"/>
              </a:buClr>
              <a:buFont typeface="Arial"/>
              <a:buChar char="•"/>
            </a:pPr>
            <a:r>
              <a:rPr b="0" lang="de-DE" sz="1600" spc="-1" strike="noStrike">
                <a:solidFill>
                  <a:srgbClr val="000000"/>
                </a:solidFill>
                <a:latin typeface="Arial"/>
                <a:ea typeface="DejaVu Sans"/>
              </a:rPr>
              <a:t>Je grobkörniger ein Boden ist, desto besser ist die hydraulische Leitfähigkeit und desto geringer ist seine Kapillarität.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27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79"/>
              </a:spcBef>
            </a:pPr>
            <a:endParaRPr b="0" lang="de-DE" sz="1800" spc="-1" strike="noStrike">
              <a:latin typeface="Arial"/>
            </a:endParaRPr>
          </a:p>
          <a:p>
            <a:pPr>
              <a:lnSpc>
                <a:spcPct val="100000"/>
              </a:lnSpc>
              <a:spcBef>
                <a:spcPts val="360"/>
              </a:spcBef>
            </a:pPr>
            <a:endParaRPr b="0" lang="de-DE" sz="1800" spc="-1" strike="noStrike">
              <a:latin typeface="Arial"/>
            </a:endParaRPr>
          </a:p>
        </p:txBody>
      </p:sp>
      <p:sp>
        <p:nvSpPr>
          <p:cNvPr id="274" name="CustomShape 3"/>
          <p:cNvSpPr/>
          <p:nvPr/>
        </p:nvSpPr>
        <p:spPr>
          <a:xfrm>
            <a:off x="380880" y="1447920"/>
            <a:ext cx="8100360" cy="486828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endParaRPr b="0" lang="de-DE" sz="1800" spc="-1" strike="noStrike">
              <a:latin typeface="Arial"/>
            </a:endParaRPr>
          </a:p>
          <a:p>
            <a:pPr>
              <a:lnSpc>
                <a:spcPct val="150000"/>
              </a:lnSpc>
              <a:spcBef>
                <a:spcPts val="320"/>
              </a:spcBef>
            </a:pPr>
            <a:r>
              <a:rPr b="0" lang="de-DE" sz="1600" spc="-1" strike="noStrike" u="sng">
                <a:solidFill>
                  <a:srgbClr val="000000"/>
                </a:solidFill>
                <a:uFillTx/>
                <a:latin typeface="Arial"/>
                <a:ea typeface="DejaVu Sans"/>
              </a:rPr>
              <a:t>Allgemein gültige Prinzipien der Dimensionierung</a:t>
            </a:r>
            <a:endParaRPr b="0" lang="de-DE" sz="1600" spc="-1" strike="noStrike">
              <a:latin typeface="Arial"/>
            </a:endParaRPr>
          </a:p>
          <a:p>
            <a:pPr marL="285840" indent="-285120">
              <a:lnSpc>
                <a:spcPct val="150000"/>
              </a:lnSpc>
              <a:spcBef>
                <a:spcPts val="320"/>
              </a:spcBef>
              <a:buClr>
                <a:srgbClr val="000000"/>
              </a:buClr>
              <a:buFont typeface="Arial"/>
              <a:buChar char="•"/>
            </a:pPr>
            <a:r>
              <a:rPr b="0" lang="de-DE" sz="1600" spc="-1" strike="noStrike">
                <a:solidFill>
                  <a:srgbClr val="000000"/>
                </a:solidFill>
                <a:latin typeface="Arial"/>
                <a:ea typeface="DejaVu Sans"/>
              </a:rPr>
              <a:t>Minimale Temperatur der vom Erdreich-Wärmekollektor zur Wärmepumpe zurückkehrenden Sole von - 5° C</a:t>
            </a:r>
            <a:endParaRPr b="0" lang="de-DE" sz="1600" spc="-1" strike="noStrike">
              <a:latin typeface="Arial"/>
            </a:endParaRPr>
          </a:p>
          <a:p>
            <a:pPr marL="285840" indent="-285120">
              <a:lnSpc>
                <a:spcPct val="150000"/>
              </a:lnSpc>
              <a:spcBef>
                <a:spcPts val="320"/>
              </a:spcBef>
              <a:buClr>
                <a:srgbClr val="000000"/>
              </a:buClr>
              <a:buFont typeface="Arial"/>
              <a:buChar char="•"/>
            </a:pPr>
            <a:r>
              <a:rPr b="0" lang="de-DE" sz="1600" spc="-1" strike="noStrike">
                <a:solidFill>
                  <a:srgbClr val="000000"/>
                </a:solidFill>
                <a:latin typeface="Arial"/>
                <a:ea typeface="DejaVu Sans"/>
              </a:rPr>
              <a:t>Versickerung von Schmelz- und Regenwasser aufgrund ausreichender Rohrabstände</a:t>
            </a:r>
            <a:endParaRPr b="0" lang="de-DE" sz="1600" spc="-1" strike="noStrike">
              <a:latin typeface="Arial"/>
            </a:endParaRPr>
          </a:p>
          <a:p>
            <a:pPr marL="285840" indent="-285120">
              <a:lnSpc>
                <a:spcPct val="150000"/>
              </a:lnSpc>
              <a:spcBef>
                <a:spcPts val="320"/>
              </a:spcBef>
              <a:buClr>
                <a:srgbClr val="000000"/>
              </a:buClr>
              <a:buFont typeface="Arial"/>
              <a:buChar char="•"/>
            </a:pPr>
            <a:r>
              <a:rPr b="0" lang="de-DE" sz="1600" spc="-1" strike="noStrike">
                <a:solidFill>
                  <a:srgbClr val="000000"/>
                </a:solidFill>
                <a:latin typeface="Arial"/>
                <a:ea typeface="DejaVu Sans"/>
              </a:rPr>
              <a:t>Turbulente Strömung in den Kollektoren</a:t>
            </a:r>
            <a:endParaRPr b="0" lang="de-DE" sz="1600" spc="-1" strike="noStrike">
              <a:latin typeface="Arial"/>
            </a:endParaRPr>
          </a:p>
          <a:p>
            <a:pPr>
              <a:lnSpc>
                <a:spcPct val="150000"/>
              </a:lnSpc>
              <a:spcBef>
                <a:spcPts val="320"/>
              </a:spcBef>
            </a:pPr>
            <a:endParaRPr b="0" lang="de-DE" sz="1600" spc="-1" strike="noStrike">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(Strom)</a:t>
            </a:r>
            <a:endParaRPr b="0" lang="de-DE" sz="2400" spc="-1" strike="noStrike">
              <a:latin typeface="Arial"/>
            </a:endParaRPr>
          </a:p>
        </p:txBody>
      </p:sp>
      <p:sp>
        <p:nvSpPr>
          <p:cNvPr id="276"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Um die Kollektorebene zu bestimmen, sind folgende Schritte notwendig:</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1.die erforderliche Wärmebelastung bestimmen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2. geeignete Wärmepumpe auswählen </a:t>
            </a:r>
            <a:endParaRPr b="0" lang="de-DE" sz="1600" spc="-1" strike="noStrike">
              <a:latin typeface="Arial"/>
            </a:endParaRPr>
          </a:p>
          <a:p>
            <a:pPr marL="343080" indent="-342360">
              <a:lnSpc>
                <a:spcPct val="150000"/>
              </a:lnSpc>
              <a:spcBef>
                <a:spcPts val="320"/>
              </a:spcBef>
              <a:buClr>
                <a:srgbClr val="000000"/>
              </a:buClr>
              <a:buFont typeface="Arial"/>
              <a:buAutoNum type="arabicPeriod" startAt="3"/>
            </a:pPr>
            <a:r>
              <a:rPr b="0" lang="de-DE" sz="1600" spc="-1" strike="noStrike">
                <a:solidFill>
                  <a:srgbClr val="000000"/>
                </a:solidFill>
                <a:latin typeface="Arial"/>
              </a:rPr>
              <a:t>Bestimmen Sie die Verdampferleistung der Wärmepumpe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Schritte 1 bis 3 beziehen sich auf das Merkmal des spezifischen Objekts, das zur Verfügung gestellt werden muss. Wärmelast und Wärmepumpe sind entsprechend zu wählen.</a:t>
            </a:r>
            <a:endParaRPr b="0" lang="de-DE" sz="1600" spc="-1" strike="noStrike">
              <a:latin typeface="Arial"/>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(Strom)</a:t>
            </a:r>
            <a:endParaRPr b="0" lang="de-DE" sz="2400" spc="-1" strike="noStrike">
              <a:latin typeface="Arial"/>
            </a:endParaRPr>
          </a:p>
        </p:txBody>
      </p:sp>
      <p:sp>
        <p:nvSpPr>
          <p:cNvPr id="27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30000"/>
              </a:lnSpc>
              <a:spcBef>
                <a:spcPts val="320"/>
              </a:spcBef>
            </a:pPr>
            <a:r>
              <a:rPr b="0" lang="de-DE" sz="1600" spc="-1" strike="noStrike">
                <a:solidFill>
                  <a:srgbClr val="000000"/>
                </a:solidFill>
                <a:latin typeface="Arial"/>
              </a:rPr>
              <a:t>Um die Kollektorebene zu bestimmen, sind folgende Schritte notwendig:</a:t>
            </a:r>
            <a:endParaRPr b="0" lang="de-DE" sz="1600" spc="-1" strike="noStrike">
              <a:latin typeface="Arial"/>
            </a:endParaRPr>
          </a:p>
          <a:p>
            <a:pPr>
              <a:lnSpc>
                <a:spcPct val="130000"/>
              </a:lnSpc>
              <a:spcBef>
                <a:spcPts val="320"/>
              </a:spcBef>
            </a:pPr>
            <a:endParaRPr b="0" lang="de-DE" sz="1600" spc="-1" strike="noStrike">
              <a:latin typeface="Arial"/>
            </a:endParaRPr>
          </a:p>
          <a:p>
            <a:pPr>
              <a:lnSpc>
                <a:spcPct val="130000"/>
              </a:lnSpc>
              <a:spcBef>
                <a:spcPts val="320"/>
              </a:spcBef>
            </a:pPr>
            <a:r>
              <a:rPr b="0" lang="de-DE" sz="1600" spc="-1" strike="noStrike">
                <a:solidFill>
                  <a:srgbClr val="000000"/>
                </a:solidFill>
                <a:latin typeface="Arial"/>
              </a:rPr>
              <a:t>4.Entscheidung über die jährlichen Volllaststunden </a:t>
            </a:r>
            <a:endParaRPr b="0" lang="de-DE" sz="1600" spc="-1" strike="noStrike">
              <a:latin typeface="Arial"/>
            </a:endParaRPr>
          </a:p>
          <a:p>
            <a:pPr>
              <a:lnSpc>
                <a:spcPct val="130000"/>
              </a:lnSpc>
              <a:spcBef>
                <a:spcPts val="320"/>
              </a:spcBef>
            </a:pPr>
            <a:endParaRPr b="0" lang="de-DE" sz="1600" spc="-1" strike="noStrike">
              <a:latin typeface="Arial"/>
            </a:endParaRPr>
          </a:p>
          <a:p>
            <a:pPr>
              <a:lnSpc>
                <a:spcPct val="130000"/>
              </a:lnSpc>
              <a:spcBef>
                <a:spcPts val="320"/>
              </a:spcBef>
            </a:pPr>
            <a:r>
              <a:rPr b="0" lang="de-DE" sz="1600" spc="-1" strike="noStrike">
                <a:solidFill>
                  <a:srgbClr val="000000"/>
                </a:solidFill>
                <a:latin typeface="Arial"/>
              </a:rPr>
              <a:t>Die VDI 4640 sieht Werte für 1800/a und 2400/a pro Jahr vor. Damit sind die Umstände</a:t>
            </a:r>
            <a:endParaRPr b="0" lang="de-DE" sz="1600" spc="-1" strike="noStrike">
              <a:latin typeface="Arial"/>
            </a:endParaRPr>
          </a:p>
          <a:p>
            <a:pPr marL="343080" indent="-342360">
              <a:lnSpc>
                <a:spcPct val="130000"/>
              </a:lnSpc>
              <a:spcBef>
                <a:spcPts val="320"/>
              </a:spcBef>
              <a:buClr>
                <a:srgbClr val="000000"/>
              </a:buClr>
              <a:buFont typeface="Calibri"/>
              <a:buAutoNum type="alphaLcParenR"/>
            </a:pPr>
            <a:r>
              <a:rPr b="0" lang="de-DE" sz="1600" spc="-1" strike="noStrike">
                <a:solidFill>
                  <a:srgbClr val="000000"/>
                </a:solidFill>
                <a:latin typeface="Arial"/>
              </a:rPr>
              <a:t>reine Heizenergiebereitstellung</a:t>
            </a:r>
            <a:endParaRPr b="0" lang="de-DE" sz="1600" spc="-1" strike="noStrike">
              <a:latin typeface="Arial"/>
            </a:endParaRPr>
          </a:p>
          <a:p>
            <a:pPr marL="343080" indent="-342360">
              <a:lnSpc>
                <a:spcPct val="130000"/>
              </a:lnSpc>
              <a:spcBef>
                <a:spcPts val="320"/>
              </a:spcBef>
              <a:buClr>
                <a:srgbClr val="000000"/>
              </a:buClr>
              <a:buFont typeface="Calibri"/>
              <a:buAutoNum type="alphaLcParenR"/>
            </a:pPr>
            <a:r>
              <a:rPr b="0" lang="de-DE" sz="1600" spc="-1" strike="noStrike">
                <a:solidFill>
                  <a:srgbClr val="000000"/>
                </a:solidFill>
                <a:latin typeface="Arial"/>
              </a:rPr>
              <a:t>Heizenergie in Kombination mit Warmwasser </a:t>
            </a:r>
            <a:endParaRPr b="0" lang="de-DE" sz="1600" spc="-1" strike="noStrike">
              <a:latin typeface="Arial"/>
            </a:endParaRPr>
          </a:p>
          <a:p>
            <a:pPr>
              <a:lnSpc>
                <a:spcPct val="130000"/>
              </a:lnSpc>
              <a:spcBef>
                <a:spcPts val="320"/>
              </a:spcBef>
            </a:pPr>
            <a:endParaRPr b="0" lang="de-DE" sz="1600" spc="-1" strike="noStrike">
              <a:latin typeface="Arial"/>
            </a:endParaRPr>
          </a:p>
          <a:p>
            <a:pPr>
              <a:lnSpc>
                <a:spcPct val="130000"/>
              </a:lnSpc>
              <a:spcBef>
                <a:spcPts val="320"/>
              </a:spcBef>
            </a:pPr>
            <a:r>
              <a:rPr b="0" lang="de-DE" sz="1600" spc="-1" strike="noStrike">
                <a:solidFill>
                  <a:srgbClr val="000000"/>
                </a:solidFill>
                <a:latin typeface="Arial"/>
              </a:rPr>
              <a:t>werden illustriert. </a:t>
            </a:r>
            <a:endParaRPr b="0" lang="de-DE" sz="1600" spc="-1" strike="noStrike">
              <a:latin typeface="Arial"/>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(Strom)</a:t>
            </a:r>
            <a:endParaRPr b="0" lang="de-DE" sz="2400" spc="-1" strike="noStrike">
              <a:latin typeface="Arial"/>
            </a:endParaRPr>
          </a:p>
        </p:txBody>
      </p:sp>
      <p:sp>
        <p:nvSpPr>
          <p:cNvPr id="280" name="CustomShape 2"/>
          <p:cNvSpPr/>
          <p:nvPr/>
        </p:nvSpPr>
        <p:spPr>
          <a:xfrm>
            <a:off x="462960" y="171684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Um die Kollektorebene zu bestimmen, sind folgende Schritte notwendig:</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5. bodentypische Merkmale auswählen: Wählen Sie die bodentypischen Merkmale des Standorts</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6. lesen Sie die spezifische Austrittsleistung vor:</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	</a:t>
            </a:r>
            <a:r>
              <a:rPr b="0" lang="de-DE" sz="1600" spc="-1" strike="noStrike">
                <a:solidFill>
                  <a:srgbClr val="000000"/>
                </a:solidFill>
                <a:latin typeface="Arial"/>
              </a:rPr>
              <a:t>Die Austrittsleistung wird hinterlegt </a:t>
            </a:r>
            <a:br/>
            <a:r>
              <a:rPr b="0" lang="de-DE" sz="1600" spc="-1" strike="noStrike">
                <a:solidFill>
                  <a:srgbClr val="000000"/>
                </a:solidFill>
                <a:latin typeface="Arial"/>
              </a:rPr>
              <a:t>	</a:t>
            </a:r>
            <a:r>
              <a:rPr b="0" lang="de-DE" sz="1600" spc="-1" strike="noStrike">
                <a:solidFill>
                  <a:srgbClr val="000000"/>
                </a:solidFill>
                <a:latin typeface="Arial"/>
              </a:rPr>
              <a:t>als Tabellenwert in der VDI 4640</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7.7 Wählen Sie Rohrleitungsabstände (0,3 m bis 0,8 m) </a:t>
            </a:r>
            <a:endParaRPr b="0" lang="de-DE" sz="1600" spc="-1" strike="noStrike">
              <a:latin typeface="Arial"/>
            </a:endParaRPr>
          </a:p>
          <a:p>
            <a:pPr marL="343080" indent="-342360">
              <a:lnSpc>
                <a:spcPct val="150000"/>
              </a:lnSpc>
              <a:spcBef>
                <a:spcPts val="320"/>
              </a:spcBef>
              <a:buClr>
                <a:srgbClr val="000000"/>
              </a:buClr>
              <a:buFont typeface="Arial"/>
              <a:buAutoNum type="arabicPeriod" startAt="8"/>
            </a:pPr>
            <a:r>
              <a:rPr b="1" lang="de-DE" sz="1600" spc="-1" strike="noStrike">
                <a:solidFill>
                  <a:srgbClr val="000000"/>
                </a:solidFill>
                <a:latin typeface="Arial"/>
              </a:rPr>
              <a:t>Bestimmen Sie die Rohrlänge entsprechend</a:t>
            </a:r>
            <a:endParaRPr b="0" lang="de-DE" sz="1600" spc="-1" strike="noStrike">
              <a:latin typeface="Arial"/>
            </a:endParaRPr>
          </a:p>
          <a:p>
            <a:pPr>
              <a:lnSpc>
                <a:spcPct val="130000"/>
              </a:lnSpc>
              <a:spcBef>
                <a:spcPts val="360"/>
              </a:spcBef>
            </a:pPr>
            <a:endParaRPr b="0" lang="de-DE" sz="1600" spc="-1" strike="noStrike">
              <a:latin typeface="Arial"/>
            </a:endParaRPr>
          </a:p>
          <a:p>
            <a:pPr>
              <a:lnSpc>
                <a:spcPct val="150000"/>
              </a:lnSpc>
              <a:spcBef>
                <a:spcPts val="360"/>
              </a:spcBef>
            </a:pPr>
            <a:r>
              <a:rPr b="1" lang="de-DE" sz="1800" spc="-1" strike="noStrike">
                <a:solidFill>
                  <a:srgbClr val="000000"/>
                </a:solidFill>
                <a:latin typeface="Calibri"/>
              </a:rPr>
              <a:t> </a:t>
            </a:r>
            <a:endParaRPr b="0" lang="de-DE" sz="1800" spc="-1" strike="noStrike">
              <a:latin typeface="Arial"/>
            </a:endParaRPr>
          </a:p>
        </p:txBody>
      </p:sp>
      <p:sp>
        <p:nvSpPr>
          <p:cNvPr id="281" name="CustomShape 3"/>
          <p:cNvSpPr/>
          <p:nvPr/>
        </p:nvSpPr>
        <p:spPr>
          <a:xfrm>
            <a:off x="5367600" y="5148360"/>
            <a:ext cx="2957400" cy="1155960"/>
          </a:xfrm>
          <a:prstGeom prst="rect">
            <a:avLst/>
          </a:prstGeom>
          <a:noFill/>
          <a:ln>
            <a:noFill/>
          </a:ln>
        </p:spPr>
        <p:style>
          <a:lnRef idx="0"/>
          <a:fillRef idx="0"/>
          <a:effectRef idx="0"/>
          <a:fontRef idx="minor"/>
        </p:style>
        <p:txBody>
          <a:bodyPr lIns="90000" rIns="90000" tIns="45000" bIns="45000" anchor="ctr"/>
          <a:p>
            <a:pPr>
              <a:lnSpc>
                <a:spcPct val="100000"/>
              </a:lnSpc>
            </a:pPr>
            <a:r>
              <a:rPr b="0" lang="de-DE" sz="1400" spc="-1" strike="noStrike">
                <a:solidFill>
                  <a:srgbClr val="000000"/>
                </a:solidFill>
                <a:latin typeface="Arial"/>
                <a:ea typeface="DejaVu Sans"/>
              </a:rPr>
              <a:t>Tabelle: Spezifische Extraktionskapazität des Substrates für verschiedene Bodentypen und mit und ohne Bereitstellung von Warmwasser</a:t>
            </a:r>
            <a:endParaRPr b="0" lang="de-DE" sz="1400" spc="-1" strike="noStrike">
              <a:latin typeface="Arial"/>
            </a:endParaRPr>
          </a:p>
        </p:txBody>
      </p:sp>
      <p:pic>
        <p:nvPicPr>
          <p:cNvPr id="282" name="Grafik 4" descr=""/>
          <p:cNvPicPr/>
          <p:nvPr/>
        </p:nvPicPr>
        <p:blipFill>
          <a:blip r:embed="rId1"/>
          <a:stretch/>
        </p:blipFill>
        <p:spPr>
          <a:xfrm>
            <a:off x="5652000" y="3019680"/>
            <a:ext cx="3229920" cy="1919880"/>
          </a:xfrm>
          <a:prstGeom prst="rect">
            <a:avLst/>
          </a:prstGeom>
          <a:ln>
            <a:noFill/>
          </a:ln>
        </p:spPr>
      </p:pic>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(Strom)</a:t>
            </a:r>
            <a:endParaRPr b="0" lang="de-DE" sz="2400" spc="-1" strike="noStrike">
              <a:latin typeface="Arial"/>
            </a:endParaRPr>
          </a:p>
        </p:txBody>
      </p:sp>
      <p:sp>
        <p:nvSpPr>
          <p:cNvPr id="284" name="CustomShape 2"/>
          <p:cNvSpPr/>
          <p:nvPr/>
        </p:nvSpPr>
        <p:spPr>
          <a:xfrm>
            <a:off x="388440" y="155664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Beispiel: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Wärmebelastung : 12 kW</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Jahreszeitliche Leistungszahl - SPF der Wärmepumpe: 3</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Leistung des Verdampfers: 9 kW</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Nur Heizenergieversorgung → 1.800 h/a</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Bindende Erde, feucht → 30 W/m²</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Entfernung der Rohrleitung: 0,5 m → 2 m Rohr /m²</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 </a:t>
            </a:r>
            <a:r>
              <a:rPr b="0" lang="de-DE" sz="1600" spc="-1" strike="noStrike">
                <a:solidFill>
                  <a:srgbClr val="000000"/>
                </a:solidFill>
                <a:latin typeface="Arial"/>
              </a:rPr>
              <a:t>600 m Rohrlänge erforderlich</a:t>
            </a:r>
            <a:endParaRPr b="0" lang="de-DE" sz="1600" spc="-1" strike="noStrike">
              <a:latin typeface="Arial"/>
            </a:endParaRPr>
          </a:p>
          <a:p>
            <a:pPr>
              <a:lnSpc>
                <a:spcPct val="150000"/>
              </a:lnSpc>
              <a:spcBef>
                <a:spcPts val="360"/>
              </a:spcBef>
            </a:pPr>
            <a:endParaRPr b="0" lang="de-DE" sz="1600" spc="-1" strike="noStrike">
              <a:latin typeface="Arial"/>
            </a:endParaRPr>
          </a:p>
        </p:txBody>
      </p:sp>
      <p:sp>
        <p:nvSpPr>
          <p:cNvPr id="285" name="CustomShape 3"/>
          <p:cNvSpPr/>
          <p:nvPr/>
        </p:nvSpPr>
        <p:spPr>
          <a:xfrm>
            <a:off x="388440" y="1556640"/>
            <a:ext cx="8228880" cy="4525200"/>
          </a:xfrm>
          <a:prstGeom prst="rect">
            <a:avLst/>
          </a:prstGeom>
          <a:blipFill>
            <a:blip r:embed="rId1"/>
            <a:stretch>
              <a:fillRect/>
            </a:stretch>
          </a:blipFill>
          <a:ln>
            <a:noFill/>
          </a:ln>
        </p:spPr>
        <p:style>
          <a:lnRef idx="0"/>
          <a:fillRef idx="0"/>
          <a:effectRef idx="0"/>
          <a:fontRef idx="minor"/>
        </p:style>
        <p:txBody>
          <a:bodyPr lIns="90000" rIns="90000" tIns="45000" bIns="45000"/>
          <a:p>
            <a:pPr marL="343080" indent="-342360">
              <a:lnSpc>
                <a:spcPct val="100000"/>
              </a:lnSpc>
              <a:spcBef>
                <a:spcPts val="360"/>
              </a:spcBef>
              <a:buClr>
                <a:srgbClr val="000000"/>
              </a:buClr>
              <a:buFont typeface="Arial"/>
              <a:buChar char="•"/>
            </a:pPr>
            <a:r>
              <a:rPr b="0" lang="de-DE" sz="1800" spc="-1" strike="noStrike">
                <a:latin typeface="Calibri"/>
              </a:rPr>
              <a:t> </a:t>
            </a:r>
            <a:endParaRPr b="0" lang="de-DE" sz="1800" spc="-1" strike="noStrike">
              <a:latin typeface="Arial"/>
            </a:endParaRPr>
          </a:p>
        </p:txBody>
      </p:sp>
      <p:sp>
        <p:nvSpPr>
          <p:cNvPr id="286" name="CustomShape 4"/>
          <p:cNvSpPr/>
          <p:nvPr/>
        </p:nvSpPr>
        <p:spPr>
          <a:xfrm>
            <a:off x="5148000" y="4869000"/>
            <a:ext cx="3397320" cy="1262160"/>
          </a:xfrm>
          <a:prstGeom prst="rect">
            <a:avLst/>
          </a:prstGeom>
          <a:noFill/>
          <a:ln>
            <a:noFill/>
          </a:ln>
        </p:spPr>
        <p:style>
          <a:lnRef idx="0"/>
          <a:fillRef idx="0"/>
          <a:effectRef idx="0"/>
          <a:fontRef idx="minor"/>
        </p:style>
        <p:txBody>
          <a:bodyPr lIns="90000" rIns="90000" tIns="45000" bIns="45000"/>
          <a:p>
            <a:pPr>
              <a:lnSpc>
                <a:spcPct val="150000"/>
              </a:lnSpc>
            </a:pPr>
            <a:r>
              <a:rPr b="0" lang="de-DE" sz="1400" spc="-1" strike="noStrike">
                <a:solidFill>
                  <a:srgbClr val="000000"/>
                </a:solidFill>
                <a:latin typeface="Arial"/>
                <a:ea typeface="DejaVu Sans"/>
              </a:rPr>
              <a:t>Tabelle: Spezifische Extraktionskapazität des Substrates für verschiedene Bodentypen und mit und ohne Bereitstellung von Warmwasser</a:t>
            </a:r>
            <a:endParaRPr b="0" lang="de-DE" sz="1400" spc="-1" strike="noStrike">
              <a:latin typeface="Arial"/>
            </a:endParaRPr>
          </a:p>
        </p:txBody>
      </p:sp>
      <p:pic>
        <p:nvPicPr>
          <p:cNvPr id="287" name="Grafik 5" descr=""/>
          <p:cNvPicPr/>
          <p:nvPr/>
        </p:nvPicPr>
        <p:blipFill>
          <a:blip r:embed="rId2"/>
          <a:stretch/>
        </p:blipFill>
        <p:spPr>
          <a:xfrm>
            <a:off x="5148000" y="2963880"/>
            <a:ext cx="3239640" cy="1925640"/>
          </a:xfrm>
          <a:prstGeom prst="rect">
            <a:avLst/>
          </a:prstGeom>
          <a:ln>
            <a:noFill/>
          </a:ln>
        </p:spPr>
      </p:pic>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Dimensionierung von Erdwärmekollektoren </a:t>
            </a:r>
            <a:br/>
            <a:r>
              <a:rPr b="0" lang="de-DE" sz="2400" spc="-1" strike="noStrike">
                <a:solidFill>
                  <a:srgbClr val="9bbb59"/>
                </a:solidFill>
                <a:latin typeface="Arial"/>
              </a:rPr>
              <a:t>(grüner Druck) </a:t>
            </a:r>
            <a:endParaRPr b="0" lang="de-DE" sz="2400" spc="-1" strike="noStrike">
              <a:latin typeface="Arial"/>
            </a:endParaRPr>
          </a:p>
        </p:txBody>
      </p:sp>
      <p:sp>
        <p:nvSpPr>
          <p:cNvPr id="289" name="CustomShape 2"/>
          <p:cNvSpPr/>
          <p:nvPr/>
        </p:nvSpPr>
        <p:spPr>
          <a:xfrm>
            <a:off x="457200" y="1600200"/>
            <a:ext cx="677844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Die Bestimmung der Kollektorebene des Standortes ist wesentlich umfangreicher geworden: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Wärmelast ist nicht mehr die einzige zentrale Eingangsgröße, sondern auch der Wärmebedarf. Bei der weiteren Dimensionierung ist der größere Wert entscheidend. Zusätzlich wird der Standort der Anlage der Klimazone zugeordnet, was Einfluss auf die Entzugsleistung des Untergrundes hat.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Im Einzelnen sind folgende Schritte notwendig:</a:t>
            </a:r>
            <a:endParaRPr b="0" lang="de-DE" sz="1600" spc="-1" strike="noStrike">
              <a:latin typeface="Arial"/>
            </a:endParaRPr>
          </a:p>
        </p:txBody>
      </p:sp>
      <p:pic>
        <p:nvPicPr>
          <p:cNvPr id="290" name="Grafik 5" descr=""/>
          <p:cNvPicPr/>
          <p:nvPr/>
        </p:nvPicPr>
        <p:blipFill>
          <a:blip r:embed="rId1"/>
          <a:stretch/>
        </p:blipFill>
        <p:spPr>
          <a:xfrm>
            <a:off x="7966800" y="1600200"/>
            <a:ext cx="719280" cy="1017720"/>
          </a:xfrm>
          <a:prstGeom prst="rect">
            <a:avLst/>
          </a:prstGeom>
          <a:ln>
            <a:noFill/>
          </a:ln>
        </p:spPr>
      </p:pic>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a:t>
            </a:r>
            <a:br/>
            <a:r>
              <a:rPr b="0" lang="de-DE" sz="2400" spc="-1" strike="noStrike">
                <a:solidFill>
                  <a:srgbClr val="9bbb59"/>
                </a:solidFill>
                <a:latin typeface="Arial"/>
              </a:rPr>
              <a:t>(grüner Druck)</a:t>
            </a:r>
            <a:endParaRPr b="0" lang="de-DE" sz="2400" spc="-1" strike="noStrike">
              <a:latin typeface="Arial"/>
            </a:endParaRPr>
          </a:p>
        </p:txBody>
      </p:sp>
      <p:sp>
        <p:nvSpPr>
          <p:cNvPr id="292" name="CustomShape 2"/>
          <p:cNvSpPr/>
          <p:nvPr/>
        </p:nvSpPr>
        <p:spPr>
          <a:xfrm>
            <a:off x="457200" y="1600200"/>
            <a:ext cx="6778440" cy="4525200"/>
          </a:xfrm>
          <a:prstGeom prst="rect">
            <a:avLst/>
          </a:prstGeom>
          <a:noFill/>
          <a:ln>
            <a:noFill/>
          </a:ln>
        </p:spPr>
        <p:style>
          <a:lnRef idx="0"/>
          <a:fillRef idx="0"/>
          <a:effectRef idx="0"/>
          <a:fontRef idx="minor"/>
        </p:style>
        <p:txBody>
          <a:bodyPr lIns="90000" rIns="90000" tIns="45000" bIns="45000">
            <a:normAutofit/>
          </a:bodyPr>
          <a:p>
            <a:pPr marL="343080" indent="-342360">
              <a:lnSpc>
                <a:spcPct val="150000"/>
              </a:lnSpc>
              <a:spcBef>
                <a:spcPts val="320"/>
              </a:spcBef>
              <a:buClr>
                <a:srgbClr val="000000"/>
              </a:buClr>
              <a:buFont typeface="Calibri"/>
              <a:buAutoNum type="arabicPeriod"/>
            </a:pPr>
            <a:r>
              <a:rPr b="0" lang="de-DE" sz="1600" spc="-1" strike="noStrike">
                <a:solidFill>
                  <a:srgbClr val="000000"/>
                </a:solidFill>
                <a:latin typeface="Arial"/>
              </a:rPr>
              <a:t>Bestimmen Sie die erforderliche Wärmebelastung und den </a:t>
            </a:r>
            <a:r>
              <a:rPr b="0" lang="de-DE" sz="1600" spc="-1" strike="noStrike">
                <a:solidFill>
                  <a:srgbClr val="9bbb59"/>
                </a:solidFill>
                <a:latin typeface="Arial"/>
              </a:rPr>
              <a:t>Wärmebedarf</a:t>
            </a:r>
            <a:endParaRPr b="0" lang="de-DE" sz="1600" spc="-1" strike="noStrike">
              <a:latin typeface="Arial"/>
            </a:endParaRPr>
          </a:p>
          <a:p>
            <a:pPr marL="343080" indent="-342360">
              <a:lnSpc>
                <a:spcPct val="150000"/>
              </a:lnSpc>
              <a:spcBef>
                <a:spcPts val="320"/>
              </a:spcBef>
              <a:buClr>
                <a:srgbClr val="000000"/>
              </a:buClr>
              <a:buFont typeface="Calibri"/>
              <a:buAutoNum type="arabicPeriod"/>
            </a:pPr>
            <a:r>
              <a:rPr b="0" lang="de-DE" sz="1600" spc="-1" strike="noStrike">
                <a:solidFill>
                  <a:srgbClr val="000000"/>
                </a:solidFill>
                <a:latin typeface="Arial"/>
              </a:rPr>
              <a:t>Wählen Sie die geeignete Wärmepumpe</a:t>
            </a:r>
            <a:endParaRPr b="0" lang="de-DE" sz="1600" spc="-1" strike="noStrike">
              <a:latin typeface="Arial"/>
            </a:endParaRPr>
          </a:p>
          <a:p>
            <a:pPr marL="343080" indent="-342360">
              <a:lnSpc>
                <a:spcPct val="150000"/>
              </a:lnSpc>
              <a:spcBef>
                <a:spcPts val="320"/>
              </a:spcBef>
              <a:buClr>
                <a:srgbClr val="000000"/>
              </a:buClr>
              <a:buFont typeface="Calibri"/>
              <a:buAutoNum type="arabicPeriod"/>
            </a:pPr>
            <a:r>
              <a:rPr b="0" lang="de-DE" sz="1600" spc="-1" strike="noStrike">
                <a:solidFill>
                  <a:srgbClr val="000000"/>
                </a:solidFill>
                <a:latin typeface="Arial"/>
              </a:rPr>
              <a:t>Bestimmen Sie die Verdampferleistung der Wärmepumpe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Schritte 1 bis 3 beziehen sich auf das Merkmal des spezifischen Objekts, das zur Verfügung gestellt werden muss. Wärmelast, Wärmebedarf und Wärmepumpe sind entsprechend zu wählen.</a:t>
            </a:r>
            <a:endParaRPr b="0" lang="de-DE" sz="1600" spc="-1" strike="noStrike">
              <a:latin typeface="Arial"/>
            </a:endParaRPr>
          </a:p>
          <a:p>
            <a:pPr>
              <a:lnSpc>
                <a:spcPct val="130000"/>
              </a:lnSpc>
              <a:spcBef>
                <a:spcPts val="320"/>
              </a:spcBef>
            </a:pPr>
            <a:endParaRPr b="0" lang="de-DE" sz="1600" spc="-1" strike="noStrike">
              <a:latin typeface="Arial"/>
            </a:endParaRPr>
          </a:p>
          <a:p>
            <a:pPr>
              <a:lnSpc>
                <a:spcPct val="100000"/>
              </a:lnSpc>
              <a:spcBef>
                <a:spcPts val="281"/>
              </a:spcBef>
            </a:pPr>
            <a:endParaRPr b="0" lang="de-DE" sz="1600" spc="-1" strike="noStrike">
              <a:latin typeface="Arial"/>
            </a:endParaRPr>
          </a:p>
        </p:txBody>
      </p:sp>
      <p:pic>
        <p:nvPicPr>
          <p:cNvPr id="293" name="Grafik 5" descr=""/>
          <p:cNvPicPr/>
          <p:nvPr/>
        </p:nvPicPr>
        <p:blipFill>
          <a:blip r:embed="rId1"/>
          <a:stretch/>
        </p:blipFill>
        <p:spPr>
          <a:xfrm>
            <a:off x="7966800" y="1600200"/>
            <a:ext cx="719280" cy="101772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Die Wärmepumpe so klein wie möglich</a:t>
            </a:r>
            <a:endParaRPr b="0" lang="de-DE" sz="2400" spc="-1" strike="noStrike">
              <a:latin typeface="Arial"/>
            </a:endParaRPr>
          </a:p>
        </p:txBody>
      </p:sp>
      <p:sp>
        <p:nvSpPr>
          <p:cNvPr id="92" name="CustomShape 2"/>
          <p:cNvSpPr/>
          <p:nvPr/>
        </p:nvSpPr>
        <p:spPr>
          <a:xfrm>
            <a:off x="395640" y="1845000"/>
            <a:ext cx="8228880" cy="38484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Je nach der berechneten Heizlast ist es vorzuziehen, eine Wärmepumpe zu wählen, die zur berechneten Heizlast passt.</a:t>
            </a:r>
            <a:endParaRPr b="0" lang="de-DE" sz="1600" spc="-1" strike="noStrike">
              <a:latin typeface="Arial"/>
            </a:endParaRPr>
          </a:p>
          <a:p>
            <a:pPr>
              <a:lnSpc>
                <a:spcPct val="150000"/>
              </a:lnSpc>
              <a:spcBef>
                <a:spcPts val="320"/>
              </a:spcBef>
            </a:pPr>
            <a:r>
              <a:rPr b="0" i="1" lang="de-DE" sz="1600" spc="-1" strike="noStrike">
                <a:solidFill>
                  <a:srgbClr val="000000"/>
                </a:solidFill>
                <a:latin typeface="Arial"/>
              </a:rPr>
              <a:t>Wenn eine Heizlast von 12 kW berechnet wurde und der Wärmepumpenhersteller Wärmepumpen mit 9,3 kW / 12,2 kW / 16,2 kW anbietet, wäre die Wärmepumpe mit 12,2 kW die beste Wahl zur Installation.</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Dies führt zu konstanten Laufzeiten und weniger Phasierung (Wechsel von funktional zu nicht-funktional)</a:t>
            </a:r>
            <a:r>
              <a:rPr b="0" i="1" lang="de-DE" sz="1600" spc="-1" strike="noStrike">
                <a:solidFill>
                  <a:srgbClr val="000000"/>
                </a:solidFill>
                <a:latin typeface="Arial"/>
              </a:rPr>
              <a:t>  </a:t>
            </a:r>
            <a:endParaRPr b="0" lang="de-DE" sz="1600" spc="-1" strike="noStrike">
              <a:latin typeface="Arial"/>
            </a:endParaRPr>
          </a:p>
          <a:p>
            <a:pPr>
              <a:lnSpc>
                <a:spcPct val="150000"/>
              </a:lnSpc>
              <a:spcBef>
                <a:spcPts val="320"/>
              </a:spcBef>
            </a:pPr>
            <a:r>
              <a:rPr b="1" lang="de-DE" sz="1600" spc="-1" strike="noStrike">
                <a:solidFill>
                  <a:srgbClr val="000000"/>
                </a:solidFill>
                <a:latin typeface="Arial"/>
              </a:rPr>
              <a:t>	</a:t>
            </a:r>
            <a:endParaRPr b="0" lang="de-DE" sz="1600" spc="-1" strike="noStrike">
              <a:latin typeface="Arial"/>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a:t>
            </a:r>
            <a:br/>
            <a:r>
              <a:rPr b="0" lang="de-DE" sz="2400" spc="-1" strike="noStrike">
                <a:solidFill>
                  <a:srgbClr val="9bbb59"/>
                </a:solidFill>
                <a:latin typeface="Arial"/>
              </a:rPr>
              <a:t>(grüner Druck)</a:t>
            </a:r>
            <a:endParaRPr b="0" lang="de-DE" sz="2400" spc="-1" strike="noStrike">
              <a:latin typeface="Arial"/>
            </a:endParaRPr>
          </a:p>
        </p:txBody>
      </p:sp>
      <p:sp>
        <p:nvSpPr>
          <p:cNvPr id="295" name="CustomShape 2"/>
          <p:cNvSpPr/>
          <p:nvPr/>
        </p:nvSpPr>
        <p:spPr>
          <a:xfrm>
            <a:off x="457200" y="1600200"/>
            <a:ext cx="6778440" cy="4525200"/>
          </a:xfrm>
          <a:prstGeom prst="rect">
            <a:avLst/>
          </a:prstGeom>
          <a:noFill/>
          <a:ln>
            <a:noFill/>
          </a:ln>
        </p:spPr>
        <p:style>
          <a:lnRef idx="0"/>
          <a:fillRef idx="0"/>
          <a:effectRef idx="0"/>
          <a:fontRef idx="minor"/>
        </p:style>
        <p:txBody>
          <a:bodyPr lIns="90000" rIns="90000" tIns="45000" bIns="45000">
            <a:normAutofit/>
          </a:bodyPr>
          <a:p>
            <a:pPr marL="343080" indent="-342360">
              <a:lnSpc>
                <a:spcPct val="150000"/>
              </a:lnSpc>
              <a:spcBef>
                <a:spcPts val="320"/>
              </a:spcBef>
              <a:buClr>
                <a:srgbClr val="77933c"/>
              </a:buClr>
              <a:buFont typeface="Arial"/>
              <a:buAutoNum type="arabicPeriod" startAt="4"/>
            </a:pPr>
            <a:r>
              <a:rPr b="0" lang="de-DE" sz="1600" spc="-1" strike="noStrike">
                <a:solidFill>
                  <a:srgbClr val="77933c"/>
                </a:solidFill>
                <a:latin typeface="Arial"/>
              </a:rPr>
              <a:t>Wählen Sie das Schema (Rohre, Kapillarrohrmatten)</a:t>
            </a:r>
            <a:br/>
            <a:r>
              <a:rPr b="0" lang="de-DE" sz="1600" spc="-1" strike="noStrike">
                <a:solidFill>
                  <a:srgbClr val="000000"/>
                </a:solidFill>
                <a:latin typeface="Arial"/>
              </a:rPr>
              <a:t>Wählen Sie die eingebauten Komponenten aus</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77933c"/>
              </a:buClr>
              <a:buFont typeface="Arial"/>
              <a:buAutoNum type="arabicPeriod" startAt="5"/>
            </a:pPr>
            <a:r>
              <a:rPr b="0" lang="de-DE" sz="1600" spc="-1" strike="noStrike">
                <a:solidFill>
                  <a:srgbClr val="77933c"/>
                </a:solidFill>
                <a:latin typeface="Arial"/>
              </a:rPr>
              <a:t>Wählen Sie die Klimazone</a:t>
            </a:r>
            <a:br/>
            <a:r>
              <a:rPr b="0" lang="de-DE" sz="1600" spc="-1" strike="noStrike">
                <a:solidFill>
                  <a:srgbClr val="000000"/>
                </a:solidFill>
                <a:latin typeface="Arial"/>
              </a:rPr>
              <a:t>Wählen Sie die Klimazone nach dem Standort</a:t>
            </a:r>
            <a:endParaRPr b="0" lang="de-DE" sz="1600" spc="-1" strike="noStrike">
              <a:latin typeface="Arial"/>
            </a:endParaRPr>
          </a:p>
          <a:p>
            <a:pPr marL="343080" indent="-342360">
              <a:lnSpc>
                <a:spcPct val="150000"/>
              </a:lnSpc>
              <a:spcBef>
                <a:spcPts val="320"/>
              </a:spcBef>
              <a:buClr>
                <a:srgbClr val="000000"/>
              </a:buClr>
              <a:buFont typeface="Arial"/>
              <a:buAutoNum type="arabicPeriod" startAt="5"/>
            </a:pPr>
            <a:r>
              <a:rPr b="0" lang="de-DE" sz="1600" spc="-1" strike="noStrike">
                <a:solidFill>
                  <a:srgbClr val="000000"/>
                </a:solidFill>
                <a:latin typeface="Arial"/>
              </a:rPr>
              <a:t>Wählen Sie den Bodencharakter</a:t>
            </a:r>
            <a:br/>
            <a:r>
              <a:rPr b="0" lang="de-DE" sz="1600" spc="-1" strike="noStrike">
                <a:solidFill>
                  <a:srgbClr val="000000"/>
                </a:solidFill>
                <a:latin typeface="Arial"/>
              </a:rPr>
              <a:t>- entsprechend der Tabelle</a:t>
            </a:r>
            <a:endParaRPr b="0" lang="de-DE" sz="1600" spc="-1" strike="noStrike">
              <a:latin typeface="Arial"/>
            </a:endParaRPr>
          </a:p>
          <a:p>
            <a:pPr>
              <a:lnSpc>
                <a:spcPct val="130000"/>
              </a:lnSpc>
              <a:spcBef>
                <a:spcPts val="320"/>
              </a:spcBef>
            </a:pPr>
            <a:endParaRPr b="0" lang="de-DE" sz="1600" spc="-1" strike="noStrike">
              <a:latin typeface="Arial"/>
            </a:endParaRPr>
          </a:p>
          <a:p>
            <a:pPr>
              <a:lnSpc>
                <a:spcPct val="100000"/>
              </a:lnSpc>
              <a:spcBef>
                <a:spcPts val="281"/>
              </a:spcBef>
            </a:pPr>
            <a:endParaRPr b="0" lang="de-DE" sz="1600" spc="-1" strike="noStrike">
              <a:latin typeface="Arial"/>
            </a:endParaRPr>
          </a:p>
        </p:txBody>
      </p:sp>
      <p:pic>
        <p:nvPicPr>
          <p:cNvPr id="296" name="Grafik 5" descr=""/>
          <p:cNvPicPr/>
          <p:nvPr/>
        </p:nvPicPr>
        <p:blipFill>
          <a:blip r:embed="rId1"/>
          <a:stretch/>
        </p:blipFill>
        <p:spPr>
          <a:xfrm>
            <a:off x="7966800" y="1600200"/>
            <a:ext cx="719280" cy="1017720"/>
          </a:xfrm>
          <a:prstGeom prst="rect">
            <a:avLst/>
          </a:prstGeom>
          <a:ln>
            <a:noFill/>
          </a:ln>
        </p:spPr>
      </p:pic>
      <p:graphicFrame>
        <p:nvGraphicFramePr>
          <p:cNvPr id="297" name="Table 3"/>
          <p:cNvGraphicFramePr/>
          <p:nvPr/>
        </p:nvGraphicFramePr>
        <p:xfrm>
          <a:off x="5436000" y="2781000"/>
          <a:ext cx="2951640" cy="3710520"/>
        </p:xfrm>
        <a:graphic>
          <a:graphicData uri="http://schemas.openxmlformats.org/drawingml/2006/table">
            <a:tbl>
              <a:tblPr/>
              <a:tblGrid>
                <a:gridCol w="1512000"/>
                <a:gridCol w="1440000"/>
              </a:tblGrid>
              <a:tr h="543240">
                <a:tc>
                  <a:txBody>
                    <a:bodyPr/>
                    <a:p>
                      <a:pPr algn="ctr">
                        <a:lnSpc>
                          <a:spcPct val="100000"/>
                        </a:lnSpc>
                      </a:pPr>
                      <a:r>
                        <a:rPr b="0" lang="de-DE" sz="1600" spc="-1" strike="noStrike">
                          <a:solidFill>
                            <a:srgbClr val="000000"/>
                          </a:solidFill>
                          <a:latin typeface="Arial"/>
                        </a:rPr>
                        <a:t>VDI 4640 Blatt 2 2001 </a:t>
                      </a:r>
                      <a:endParaRPr b="0" lang="de-DE" sz="1600" spc="-1" strike="noStrike">
                        <a:latin typeface="Arial"/>
                      </a:endParaRPr>
                    </a:p>
                  </a:txBody>
                  <a:tcPr marL="91440" marR="91440">
                    <a:lnB w="2880">
                      <a:solidFill>
                        <a:srgbClr val="000000"/>
                      </a:solidFill>
                    </a:lnB>
                    <a:solidFill>
                      <a:srgbClr val="808080"/>
                    </a:solidFill>
                  </a:tcPr>
                </a:tc>
                <a:tc>
                  <a:txBody>
                    <a:bodyPr/>
                    <a:p>
                      <a:pPr algn="ctr">
                        <a:lnSpc>
                          <a:spcPct val="100000"/>
                        </a:lnSpc>
                      </a:pPr>
                      <a:r>
                        <a:rPr b="0" lang="de-DE" sz="1600" spc="-1" strike="noStrike">
                          <a:solidFill>
                            <a:srgbClr val="000000"/>
                          </a:solidFill>
                          <a:latin typeface="Arial"/>
                        </a:rPr>
                        <a:t>VDI 4640 Blatt 2 2015</a:t>
                      </a:r>
                      <a:endParaRPr b="0" lang="de-DE" sz="1600" spc="-1" strike="noStrike">
                        <a:latin typeface="Arial"/>
                      </a:endParaRPr>
                    </a:p>
                  </a:txBody>
                  <a:tcPr marL="91440" marR="91440">
                    <a:lnB w="2880">
                      <a:solidFill>
                        <a:srgbClr val="000000"/>
                      </a:solidFill>
                    </a:lnB>
                    <a:solidFill>
                      <a:srgbClr val="808080"/>
                    </a:solidFill>
                  </a:tcPr>
                </a:tc>
              </a:tr>
              <a:tr h="768960">
                <a:tc>
                  <a:txBody>
                    <a:bodyPr/>
                    <a:p>
                      <a:pPr>
                        <a:lnSpc>
                          <a:spcPct val="100000"/>
                        </a:lnSpc>
                      </a:pPr>
                      <a:r>
                        <a:rPr b="0" lang="de-DE" sz="1600" spc="-1" strike="noStrike">
                          <a:solidFill>
                            <a:srgbClr val="000000"/>
                          </a:solidFill>
                          <a:latin typeface="Arial"/>
                        </a:rPr>
                        <a:t>Nicht bindiger Boden, trocken </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c>
                  <a:txBody>
                    <a:bodyPr/>
                    <a:p>
                      <a:pPr algn="ctr">
                        <a:lnSpc>
                          <a:spcPct val="100000"/>
                        </a:lnSpc>
                      </a:pPr>
                      <a:r>
                        <a:rPr b="0" lang="de-DE" sz="1600" spc="-1" strike="noStrike">
                          <a:solidFill>
                            <a:srgbClr val="000000"/>
                          </a:solidFill>
                          <a:latin typeface="Arial"/>
                        </a:rPr>
                        <a:t>Sand</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r>
              <a:tr h="543240">
                <a:tc>
                  <a:txBody>
                    <a:bodyPr/>
                    <a:p>
                      <a:pPr>
                        <a:lnSpc>
                          <a:spcPct val="100000"/>
                        </a:lnSpc>
                      </a:pPr>
                      <a:r>
                        <a:rPr b="0" lang="de-DE" sz="1600" spc="-1" strike="noStrike">
                          <a:solidFill>
                            <a:srgbClr val="000000"/>
                          </a:solidFill>
                          <a:latin typeface="Arial"/>
                        </a:rPr>
                        <a:t>Bindende Erde, feucht</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c>
                  <a:txBody>
                    <a:bodyPr/>
                    <a:p>
                      <a:pPr algn="ctr">
                        <a:lnSpc>
                          <a:spcPct val="100000"/>
                        </a:lnSpc>
                      </a:pPr>
                      <a:r>
                        <a:rPr b="0" lang="de-DE" sz="1600" spc="-1" strike="noStrike">
                          <a:solidFill>
                            <a:srgbClr val="000000"/>
                          </a:solidFill>
                          <a:latin typeface="Arial"/>
                        </a:rPr>
                        <a:t>Schlamm</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r>
              <a:tr h="543240">
                <a:tc>
                  <a:txBody>
                    <a:bodyPr/>
                    <a:p>
                      <a:pPr>
                        <a:lnSpc>
                          <a:spcPct val="100000"/>
                        </a:lnSpc>
                      </a:pPr>
                      <a:r>
                        <a:rPr b="0" lang="de-DE" sz="1600" spc="-1" strike="noStrike">
                          <a:solidFill>
                            <a:srgbClr val="000000"/>
                          </a:solidFill>
                          <a:latin typeface="Arial"/>
                        </a:rPr>
                        <a:t>Bindende Erde, feucht</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c>
                  <a:txBody>
                    <a:bodyPr/>
                    <a:p>
                      <a:pPr algn="ctr">
                        <a:lnSpc>
                          <a:spcPct val="100000"/>
                        </a:lnSpc>
                      </a:pPr>
                      <a:r>
                        <a:rPr b="0" lang="de-DE" sz="1600" spc="-1" strike="noStrike">
                          <a:solidFill>
                            <a:srgbClr val="000000"/>
                          </a:solidFill>
                          <a:latin typeface="Arial"/>
                        </a:rPr>
                        <a:t>Schlamm</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r>
              <a:tr h="543240">
                <a:tc>
                  <a:txBody>
                    <a:bodyPr/>
                    <a:p>
                      <a:pPr>
                        <a:lnSpc>
                          <a:spcPct val="100000"/>
                        </a:lnSpc>
                      </a:pPr>
                      <a:r>
                        <a:rPr b="0" lang="de-DE" sz="1600" spc="-1" strike="noStrike">
                          <a:solidFill>
                            <a:srgbClr val="000000"/>
                          </a:solidFill>
                          <a:latin typeface="Arial"/>
                        </a:rPr>
                        <a:t>Bindende Erde, feucht</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c>
                  <a:txBody>
                    <a:bodyPr/>
                    <a:p>
                      <a:pPr algn="ctr">
                        <a:lnSpc>
                          <a:spcPct val="100000"/>
                        </a:lnSpc>
                      </a:pPr>
                      <a:r>
                        <a:rPr b="0" lang="de-DE" sz="1600" spc="-1" strike="noStrike">
                          <a:solidFill>
                            <a:srgbClr val="000000"/>
                          </a:solidFill>
                          <a:latin typeface="Arial"/>
                        </a:rPr>
                        <a:t>Sandigem Schlamm</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r>
              <a:tr h="768960">
                <a:tc>
                  <a:txBody>
                    <a:bodyPr/>
                    <a:p>
                      <a:pPr>
                        <a:lnSpc>
                          <a:spcPct val="100000"/>
                        </a:lnSpc>
                      </a:pPr>
                      <a:r>
                        <a:rPr b="0" lang="de-DE" sz="1600" spc="-1" strike="noStrike">
                          <a:solidFill>
                            <a:srgbClr val="000000"/>
                          </a:solidFill>
                          <a:latin typeface="Arial"/>
                        </a:rPr>
                        <a:t>Wassergesättigter Sand/Hammer </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c>
                  <a:txBody>
                    <a:bodyPr/>
                    <a:p>
                      <a:pPr algn="ctr">
                        <a:lnSpc>
                          <a:spcPct val="100000"/>
                        </a:lnSpc>
                      </a:pPr>
                      <a:r>
                        <a:rPr b="0" lang="de-DE" sz="1600" spc="-1" strike="noStrike">
                          <a:solidFill>
                            <a:srgbClr val="000000"/>
                          </a:solidFill>
                          <a:latin typeface="Arial"/>
                        </a:rPr>
                        <a:t>-</a:t>
                      </a:r>
                      <a:endParaRPr b="0" lang="de-DE" sz="1600" spc="-1" strike="noStrike">
                        <a:latin typeface="Arial"/>
                      </a:endParaRPr>
                    </a:p>
                  </a:txBody>
                  <a:tcPr marL="91440" marR="91440">
                    <a:lnL w="2880">
                      <a:solidFill>
                        <a:srgbClr val="000000"/>
                      </a:solidFill>
                    </a:lnL>
                    <a:lnR w="2880">
                      <a:solidFill>
                        <a:srgbClr val="000000"/>
                      </a:solidFill>
                    </a:lnR>
                    <a:lnT w="2880">
                      <a:solidFill>
                        <a:srgbClr val="000000"/>
                      </a:solidFill>
                    </a:lnT>
                    <a:lnB w="2880">
                      <a:solidFill>
                        <a:srgbClr val="000000"/>
                      </a:solidFill>
                    </a:lnB>
                    <a:noFill/>
                  </a:tcPr>
                </a:tc>
              </a:tr>
            </a:tbl>
          </a:graphicData>
        </a:graphic>
      </p:graphicFrame>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a:t>
            </a:r>
            <a:br/>
            <a:r>
              <a:rPr b="0" lang="de-DE" sz="2400" spc="-1" strike="noStrike">
                <a:solidFill>
                  <a:srgbClr val="9bbb59"/>
                </a:solidFill>
                <a:latin typeface="Arial"/>
              </a:rPr>
              <a:t>(grüner Druck)</a:t>
            </a:r>
            <a:endParaRPr b="0" lang="de-DE" sz="2400" spc="-1" strike="noStrike">
              <a:latin typeface="Arial"/>
            </a:endParaRPr>
          </a:p>
        </p:txBody>
      </p:sp>
      <p:sp>
        <p:nvSpPr>
          <p:cNvPr id="299" name="CustomShape 2"/>
          <p:cNvSpPr/>
          <p:nvPr/>
        </p:nvSpPr>
        <p:spPr>
          <a:xfrm>
            <a:off x="457200" y="1600200"/>
            <a:ext cx="6778440" cy="4525200"/>
          </a:xfrm>
          <a:prstGeom prst="rect">
            <a:avLst/>
          </a:prstGeom>
          <a:noFill/>
          <a:ln>
            <a:noFill/>
          </a:ln>
        </p:spPr>
        <p:style>
          <a:lnRef idx="0"/>
          <a:fillRef idx="0"/>
          <a:effectRef idx="0"/>
          <a:fontRef idx="minor"/>
        </p:style>
        <p:txBody>
          <a:bodyPr lIns="90000" rIns="90000" tIns="45000" bIns="45000">
            <a:normAutofit/>
          </a:bodyPr>
          <a:p>
            <a:pPr marL="343080" indent="-342360">
              <a:lnSpc>
                <a:spcPct val="150000"/>
              </a:lnSpc>
              <a:spcBef>
                <a:spcPts val="320"/>
              </a:spcBef>
              <a:buClr>
                <a:srgbClr val="000000"/>
              </a:buClr>
              <a:buFont typeface="Calibri"/>
              <a:buAutoNum type="arabicPeriod" startAt="7"/>
            </a:pPr>
            <a:r>
              <a:rPr b="0" lang="de-DE" sz="1600" spc="-1" strike="noStrike">
                <a:solidFill>
                  <a:srgbClr val="000000"/>
                </a:solidFill>
                <a:latin typeface="Arial"/>
              </a:rPr>
              <a:t>Lesen Sie die spezifische Entzugsleistung und die</a:t>
            </a:r>
            <a:r>
              <a:rPr b="0" lang="de-DE" sz="1600" spc="-1" strike="noStrike">
                <a:solidFill>
                  <a:srgbClr val="9bbb59"/>
                </a:solidFill>
                <a:latin typeface="Arial"/>
              </a:rPr>
              <a:t> spezifische Entzugsenergie ab</a:t>
            </a:r>
            <a:r>
              <a:rPr b="0" lang="de-DE" sz="1600" spc="-1" strike="noStrike">
                <a:solidFill>
                  <a:srgbClr val="000000"/>
                </a:solidFill>
                <a:latin typeface="Arial"/>
              </a:rPr>
              <a:t> (abhängig von den Volllaststunden pro Jahr)</a:t>
            </a:r>
            <a:endParaRPr b="0" lang="de-DE" sz="1600" spc="-1" strike="noStrike">
              <a:latin typeface="Arial"/>
            </a:endParaRPr>
          </a:p>
          <a:p>
            <a:pPr marL="343080" indent="-342360">
              <a:lnSpc>
                <a:spcPct val="150000"/>
              </a:lnSpc>
              <a:spcBef>
                <a:spcPts val="320"/>
              </a:spcBef>
              <a:buClr>
                <a:srgbClr val="9bbb59"/>
              </a:buClr>
              <a:buFont typeface="Calibri"/>
              <a:buAutoNum type="arabicPeriod" startAt="8"/>
            </a:pPr>
            <a:r>
              <a:rPr b="0" lang="de-DE" sz="1600" spc="-1" strike="noStrike">
                <a:solidFill>
                  <a:srgbClr val="9bbb59"/>
                </a:solidFill>
                <a:latin typeface="Arial"/>
              </a:rPr>
              <a:t>Größerer Wert ist entscheidend (Leistung/Energie) </a:t>
            </a:r>
            <a:endParaRPr b="0" lang="de-DE" sz="1600" spc="-1" strike="noStrike">
              <a:latin typeface="Arial"/>
            </a:endParaRPr>
          </a:p>
          <a:p>
            <a:pPr marL="343080" indent="-342360">
              <a:lnSpc>
                <a:spcPct val="150000"/>
              </a:lnSpc>
              <a:spcBef>
                <a:spcPts val="320"/>
              </a:spcBef>
              <a:buClr>
                <a:srgbClr val="9bbb59"/>
              </a:buClr>
              <a:buFont typeface="Calibri"/>
              <a:buAutoNum type="arabicPeriod" startAt="9"/>
            </a:pPr>
            <a:r>
              <a:rPr b="0" lang="de-DE" sz="1600" spc="-1" strike="noStrike">
                <a:solidFill>
                  <a:srgbClr val="9bbb59"/>
                </a:solidFill>
                <a:latin typeface="Arial"/>
              </a:rPr>
              <a:t>Wählen Sie den Rohrabstand gemäß der Tabelle aus</a:t>
            </a:r>
            <a:endParaRPr b="0" lang="de-DE" sz="1600" spc="-1" strike="noStrike">
              <a:latin typeface="Arial"/>
            </a:endParaRPr>
          </a:p>
          <a:p>
            <a:pPr marL="343080" indent="-342360">
              <a:lnSpc>
                <a:spcPct val="150000"/>
              </a:lnSpc>
              <a:spcBef>
                <a:spcPts val="320"/>
              </a:spcBef>
              <a:buClr>
                <a:srgbClr val="000000"/>
              </a:buClr>
              <a:buFont typeface="Calibri"/>
              <a:buAutoNum type="arabicPeriod" startAt="10"/>
            </a:pPr>
            <a:r>
              <a:rPr b="0" lang="de-DE" sz="1600" spc="-1" strike="noStrike">
                <a:solidFill>
                  <a:srgbClr val="000000"/>
                </a:solidFill>
                <a:latin typeface="Arial"/>
              </a:rPr>
              <a:t>Bestimmen Sie die Rohrlänge entsprechend</a:t>
            </a:r>
            <a:endParaRPr b="0" lang="de-DE" sz="1600" spc="-1" strike="noStrike">
              <a:latin typeface="Arial"/>
            </a:endParaRPr>
          </a:p>
          <a:p>
            <a:pPr>
              <a:lnSpc>
                <a:spcPct val="130000"/>
              </a:lnSpc>
              <a:spcBef>
                <a:spcPts val="320"/>
              </a:spcBef>
            </a:pPr>
            <a:endParaRPr b="0" lang="de-DE" sz="1600" spc="-1" strike="noStrike">
              <a:latin typeface="Arial"/>
            </a:endParaRPr>
          </a:p>
          <a:p>
            <a:pPr>
              <a:lnSpc>
                <a:spcPct val="100000"/>
              </a:lnSpc>
              <a:spcBef>
                <a:spcPts val="281"/>
              </a:spcBef>
            </a:pPr>
            <a:endParaRPr b="0" lang="de-DE" sz="1600" spc="-1" strike="noStrike">
              <a:latin typeface="Arial"/>
            </a:endParaRPr>
          </a:p>
        </p:txBody>
      </p:sp>
      <p:pic>
        <p:nvPicPr>
          <p:cNvPr id="300" name="Grafik 5" descr=""/>
          <p:cNvPicPr/>
          <p:nvPr/>
        </p:nvPicPr>
        <p:blipFill>
          <a:blip r:embed="rId1"/>
          <a:stretch/>
        </p:blipFill>
        <p:spPr>
          <a:xfrm>
            <a:off x="7966800" y="1600200"/>
            <a:ext cx="719280" cy="1017720"/>
          </a:xfrm>
          <a:prstGeom prst="rect">
            <a:avLst/>
          </a:prstGeom>
          <a:ln>
            <a:noFill/>
          </a:ln>
        </p:spPr>
      </p:pic>
      <p:pic>
        <p:nvPicPr>
          <p:cNvPr id="301" name="Grafik 1" descr=""/>
          <p:cNvPicPr/>
          <p:nvPr/>
        </p:nvPicPr>
        <p:blipFill>
          <a:blip r:embed="rId2"/>
          <a:stretch/>
        </p:blipFill>
        <p:spPr>
          <a:xfrm>
            <a:off x="4544640" y="3501000"/>
            <a:ext cx="4141440" cy="2303640"/>
          </a:xfrm>
          <a:prstGeom prst="rect">
            <a:avLst/>
          </a:prstGeom>
          <a:ln>
            <a:noFill/>
          </a:ln>
        </p:spPr>
      </p:pic>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a:t>
            </a:r>
            <a:br/>
            <a:r>
              <a:rPr b="0" lang="de-DE" sz="2400" spc="-1" strike="noStrike">
                <a:solidFill>
                  <a:srgbClr val="9bbb59"/>
                </a:solidFill>
                <a:latin typeface="Arial"/>
              </a:rPr>
              <a:t>(grüner Druck) </a:t>
            </a:r>
            <a:endParaRPr b="0" lang="de-DE" sz="2400" spc="-1" strike="noStrike">
              <a:latin typeface="Arial"/>
            </a:endParaRPr>
          </a:p>
        </p:txBody>
      </p:sp>
      <p:sp>
        <p:nvSpPr>
          <p:cNvPr id="303" name="CustomShape 2"/>
          <p:cNvSpPr/>
          <p:nvPr/>
        </p:nvSpPr>
        <p:spPr>
          <a:xfrm>
            <a:off x="388440" y="1556640"/>
            <a:ext cx="8228880" cy="41036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Beispiel: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Wärmebelastung: 12 kW, Wärmebedarf: 20.000 kWh</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SPF der Wärmepumpe: 3</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Leistung des Verdampfers: 9 kW</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System: Rohre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Volllaststunden → 1.650 h/a</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Boden: Schlamm → 30 W/m² / 56 kWh/a</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Entfernung der Rohrleitung: 0,5 m → 2 m Rohr / m²</a:t>
            </a:r>
            <a:endParaRPr b="0" lang="de-DE" sz="1600" spc="-1" strike="noStrike">
              <a:latin typeface="Arial"/>
            </a:endParaRPr>
          </a:p>
          <a:p>
            <a:pPr>
              <a:lnSpc>
                <a:spcPct val="150000"/>
              </a:lnSpc>
              <a:spcBef>
                <a:spcPts val="360"/>
              </a:spcBef>
            </a:pPr>
            <a:endParaRPr b="0" lang="de-DE" sz="1600" spc="-1" strike="noStrike">
              <a:latin typeface="Arial"/>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Dimensionierung von Erdwärmekollektoren </a:t>
            </a:r>
            <a:br/>
            <a:r>
              <a:rPr b="0" lang="de-DE" sz="2400" spc="-1" strike="noStrike">
                <a:solidFill>
                  <a:srgbClr val="9bbb59"/>
                </a:solidFill>
                <a:latin typeface="Arial"/>
              </a:rPr>
              <a:t>(grüner Druck)</a:t>
            </a:r>
            <a:endParaRPr b="0" lang="de-DE" sz="2400" spc="-1" strike="noStrike">
              <a:latin typeface="Arial"/>
            </a:endParaRPr>
          </a:p>
        </p:txBody>
      </p:sp>
      <p:sp>
        <p:nvSpPr>
          <p:cNvPr id="305" name="CustomShape 2"/>
          <p:cNvSpPr/>
          <p:nvPr/>
        </p:nvSpPr>
        <p:spPr>
          <a:xfrm>
            <a:off x="647640" y="2133000"/>
            <a:ext cx="7848000" cy="389232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DejaVu Sans"/>
              </a:rPr>
              <a:t>Berechnung der Wärmebelastung: Berechnung des Wärmebedarfs:</a:t>
            </a:r>
            <a:endParaRPr b="0" lang="de-DE" sz="1600" spc="-1" strike="noStrike">
              <a:latin typeface="Arial"/>
            </a:endParaRPr>
          </a:p>
          <a:p>
            <a:pPr>
              <a:lnSpc>
                <a:spcPct val="150000"/>
              </a:lnSpc>
            </a:pPr>
            <a:endParaRPr b="0" lang="de-DE" sz="1600" spc="-1" strike="noStrike">
              <a:latin typeface="Arial"/>
            </a:endParaRPr>
          </a:p>
          <a:p>
            <a:pPr marL="216000" indent="-215640">
              <a:lnSpc>
                <a:spcPct val="150000"/>
              </a:lnSpc>
              <a:buClr>
                <a:srgbClr val="000000"/>
              </a:buClr>
              <a:buFont typeface="Wingdings" charset="2"/>
              <a:buChar char=""/>
            </a:pPr>
            <a:r>
              <a:rPr b="0" lang="de-DE" sz="1600" spc="-1" strike="noStrike">
                <a:solidFill>
                  <a:srgbClr val="000000"/>
                </a:solidFill>
                <a:latin typeface="Arial"/>
                <a:ea typeface="DejaVu Sans"/>
              </a:rPr>
              <a:t>9000 W / 30 W/m² 20.000 kWh / 56 kWh/a</a:t>
            </a:r>
            <a:endParaRPr b="0" lang="de-DE" sz="1600" spc="-1" strike="noStrike">
              <a:latin typeface="Arial"/>
            </a:endParaRPr>
          </a:p>
          <a:p>
            <a:pPr marL="216000" indent="-215640">
              <a:lnSpc>
                <a:spcPct val="150000"/>
              </a:lnSpc>
              <a:buClr>
                <a:srgbClr val="000000"/>
              </a:buClr>
              <a:buFont typeface="Wingdings" charset="2"/>
              <a:buChar char=""/>
            </a:pPr>
            <a:r>
              <a:rPr b="0" lang="de-DE" sz="1600" spc="-1" strike="noStrike">
                <a:solidFill>
                  <a:srgbClr val="000000"/>
                </a:solidFill>
                <a:latin typeface="Arial"/>
                <a:ea typeface="DejaVu Sans"/>
              </a:rPr>
              <a:t>300 m² 357 m²</a:t>
            </a:r>
            <a:endParaRPr b="0" lang="de-DE" sz="1600" spc="-1" strike="noStrike">
              <a:latin typeface="Arial"/>
            </a:endParaRPr>
          </a:p>
          <a:p>
            <a:pPr marL="216000" indent="-215640">
              <a:lnSpc>
                <a:spcPct val="150000"/>
              </a:lnSpc>
              <a:buClr>
                <a:srgbClr val="000000"/>
              </a:buClr>
              <a:buFont typeface="Wingdings" charset="2"/>
              <a:buChar char=""/>
            </a:pPr>
            <a:r>
              <a:rPr b="0" lang="de-DE" sz="1600" spc="-1" strike="noStrike">
                <a:solidFill>
                  <a:srgbClr val="000000"/>
                </a:solidFill>
                <a:latin typeface="Arial"/>
                <a:ea typeface="DejaVu Sans"/>
              </a:rPr>
              <a:t>600 m Rohrlänge erforderlich 714 m Rohrlänge erforderlich</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ea typeface="DejaVu Sans"/>
              </a:rPr>
              <a:t>Fazit: 714 m Rohrlänge sind notwendig</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77933c"/>
                </a:solidFill>
                <a:latin typeface="Arial"/>
                <a:ea typeface="DejaVu Sans"/>
              </a:rPr>
              <a:t>Ergänzung: Wenn keine turbulenten Strömungen (laminar) auftreten, muss ein Zusatz aufgenommen werden. </a:t>
            </a:r>
            <a:endParaRPr b="0" lang="de-DE" sz="1600" spc="-1" strike="noStrike">
              <a:latin typeface="Arial"/>
            </a:endParaRPr>
          </a:p>
          <a:p>
            <a:pPr>
              <a:lnSpc>
                <a:spcPct val="100000"/>
              </a:lnSpc>
            </a:pPr>
            <a:endParaRPr b="0" lang="de-DE" sz="1600" spc="-1" strike="noStrike">
              <a:latin typeface="Arial"/>
            </a:endParaRPr>
          </a:p>
        </p:txBody>
      </p:sp>
    </p:spTree>
  </p:cSld>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307"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79"/>
              </a:spcBef>
            </a:pPr>
            <a:endParaRPr b="0" lang="de-DE" sz="1800" spc="-1" strike="noStrike">
              <a:latin typeface="Arial"/>
            </a:endParaRPr>
          </a:p>
          <a:p>
            <a:pPr>
              <a:lnSpc>
                <a:spcPct val="100000"/>
              </a:lnSpc>
              <a:spcBef>
                <a:spcPts val="360"/>
              </a:spcBef>
            </a:pPr>
            <a:endParaRPr b="0" lang="de-DE" sz="1800" spc="-1" strike="noStrike">
              <a:latin typeface="Arial"/>
            </a:endParaRPr>
          </a:p>
          <a:p>
            <a:pPr>
              <a:lnSpc>
                <a:spcPct val="100000"/>
              </a:lnSpc>
              <a:spcBef>
                <a:spcPts val="360"/>
              </a:spcBef>
            </a:pPr>
            <a:endParaRPr b="0" lang="de-DE" sz="1800" spc="-1" strike="noStrike">
              <a:latin typeface="Arial"/>
            </a:endParaRPr>
          </a:p>
        </p:txBody>
      </p:sp>
      <p:sp>
        <p:nvSpPr>
          <p:cNvPr id="308" name="CustomShape 3"/>
          <p:cNvSpPr/>
          <p:nvPr/>
        </p:nvSpPr>
        <p:spPr>
          <a:xfrm>
            <a:off x="370800" y="1523880"/>
            <a:ext cx="8305200" cy="486828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320"/>
              </a:spcBef>
            </a:pPr>
            <a:r>
              <a:rPr b="0" lang="de-DE" sz="1600" spc="-1" strike="noStrike" u="sng">
                <a:solidFill>
                  <a:srgbClr val="000000"/>
                </a:solidFill>
                <a:uFillTx/>
                <a:latin typeface="Arial"/>
                <a:ea typeface="DejaVu Sans"/>
              </a:rPr>
              <a:t>Installation von Erdwärmekollektoren: </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Bitte beachten Sie bei der Installation von Erdwärmekollektoren: </a:t>
            </a:r>
            <a:endParaRPr b="0" lang="de-DE" sz="1600" spc="-1" strike="noStrike">
              <a:latin typeface="Arial"/>
            </a:endParaRPr>
          </a:p>
          <a:p>
            <a:pPr marL="285840" indent="-285120">
              <a:lnSpc>
                <a:spcPct val="150000"/>
              </a:lnSpc>
              <a:spcBef>
                <a:spcPts val="320"/>
              </a:spcBef>
              <a:buClr>
                <a:srgbClr val="000000"/>
              </a:buClr>
              <a:buFont typeface="Arial"/>
              <a:buChar char="•"/>
            </a:pPr>
            <a:r>
              <a:rPr b="0" lang="de-DE" sz="1600" spc="-1" strike="noStrike">
                <a:solidFill>
                  <a:srgbClr val="000000"/>
                </a:solidFill>
                <a:latin typeface="Arial"/>
                <a:ea typeface="DejaVu Sans"/>
              </a:rPr>
              <a:t>Die Kollektoren dürfen nicht überbaut werden</a:t>
            </a:r>
            <a:endParaRPr b="0" lang="de-DE" sz="1600" spc="-1" strike="noStrike">
              <a:latin typeface="Arial"/>
            </a:endParaRPr>
          </a:p>
          <a:p>
            <a:pPr marL="285840" indent="-285120">
              <a:lnSpc>
                <a:spcPct val="150000"/>
              </a:lnSpc>
              <a:spcBef>
                <a:spcPts val="320"/>
              </a:spcBef>
              <a:buClr>
                <a:srgbClr val="000000"/>
              </a:buClr>
              <a:buFont typeface="Arial"/>
              <a:buChar char="•"/>
            </a:pPr>
            <a:r>
              <a:rPr b="0" lang="de-DE" sz="1600" spc="-1" strike="noStrike">
                <a:solidFill>
                  <a:srgbClr val="000000"/>
                </a:solidFill>
                <a:latin typeface="Arial"/>
                <a:ea typeface="DejaVu Sans"/>
              </a:rPr>
              <a:t>Die Oberfläche darf nicht versiegelt werden.</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der Eintrag von Oberflächenwasser / Regenwasser trägt dazu bei </a:t>
            </a:r>
            <a:br/>
            <a:r>
              <a:rPr b="0" lang="de-DE" sz="1600" spc="-1" strike="noStrike">
                <a:solidFill>
                  <a:srgbClr val="000000"/>
                </a:solidFill>
                <a:latin typeface="Arial"/>
                <a:ea typeface="DejaVu Sans"/>
              </a:rPr>
              <a:t>die Regeneration der Kollektoren erheblich. </a:t>
            </a:r>
            <a:endParaRPr b="0" lang="de-DE" sz="1600" spc="-1" strike="noStrike">
              <a:latin typeface="Arial"/>
            </a:endParaRPr>
          </a:p>
          <a:p>
            <a:pPr marL="609480" indent="-608760">
              <a:lnSpc>
                <a:spcPct val="150000"/>
              </a:lnSpc>
              <a:spcBef>
                <a:spcPts val="320"/>
              </a:spcBef>
            </a:pP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Werden Teile ausnahmsweise überbaut oder versiegelt, muss dies bei der Dimensionierung berücksichtigt werden. (→ Ergänzung)</a:t>
            </a:r>
            <a:endParaRPr b="0" lang="de-DE" sz="1600" spc="-1" strike="noStrike">
              <a:latin typeface="Arial"/>
            </a:endParaRPr>
          </a:p>
          <a:p>
            <a:pPr marL="609480" indent="-608760">
              <a:lnSpc>
                <a:spcPct val="150000"/>
              </a:lnSpc>
              <a:spcBef>
                <a:spcPts val="300"/>
              </a:spcBef>
            </a:pPr>
            <a:endParaRPr b="0" lang="de-DE" sz="1600" spc="-1" strike="noStrike">
              <a:latin typeface="Arial"/>
            </a:endParaRPr>
          </a:p>
          <a:p>
            <a:pPr marL="609480" indent="-608760">
              <a:lnSpc>
                <a:spcPct val="150000"/>
              </a:lnSpc>
              <a:spcBef>
                <a:spcPts val="479"/>
              </a:spcBef>
            </a:pPr>
            <a:r>
              <a:rPr b="0" lang="de-DE" sz="2000" spc="-1" strike="noStrike">
                <a:solidFill>
                  <a:srgbClr val="c0504d"/>
                </a:solidFill>
                <a:latin typeface="Calibri"/>
                <a:ea typeface="DejaVu Sans"/>
              </a:rPr>
              <a:t>	</a:t>
            </a:r>
            <a:r>
              <a:rPr b="0" lang="de-DE" sz="2400" spc="-1" strike="noStrike">
                <a:solidFill>
                  <a:srgbClr val="c0504d"/>
                </a:solidFill>
                <a:latin typeface="Calibri"/>
                <a:ea typeface="DejaVu Sans"/>
              </a:rPr>
              <a:t>	</a:t>
            </a:r>
            <a:r>
              <a:rPr b="0" lang="de-DE" sz="2400" spc="-1" strike="noStrike">
                <a:solidFill>
                  <a:srgbClr val="c0504d"/>
                </a:solidFill>
                <a:latin typeface="Calibri"/>
                <a:ea typeface="DejaVu Sans"/>
              </a:rPr>
              <a:t>	</a:t>
            </a:r>
            <a:r>
              <a:rPr b="0" lang="de-DE" sz="2400" spc="-1" strike="noStrike">
                <a:solidFill>
                  <a:srgbClr val="c0504d"/>
                </a:solidFill>
                <a:latin typeface="Calibri"/>
                <a:ea typeface="DejaVu Sans"/>
              </a:rPr>
              <a:t>	</a:t>
            </a:r>
            <a:endParaRPr b="0" lang="de-DE" sz="2400" spc="-1" strike="noStrike">
              <a:latin typeface="Arial"/>
            </a:endParaRPr>
          </a:p>
          <a:p>
            <a:pPr marL="609480" indent="-608760">
              <a:lnSpc>
                <a:spcPct val="100000"/>
              </a:lnSpc>
              <a:spcBef>
                <a:spcPts val="400"/>
              </a:spcBef>
            </a:pPr>
            <a:endParaRPr b="0" lang="de-DE" sz="2400" spc="-1" strike="noStrike">
              <a:latin typeface="Arial"/>
            </a:endParaRPr>
          </a:p>
          <a:p>
            <a:pPr marL="609480" indent="-608760">
              <a:lnSpc>
                <a:spcPct val="100000"/>
              </a:lnSpc>
              <a:spcBef>
                <a:spcPts val="360"/>
              </a:spcBef>
            </a:pPr>
            <a:br/>
            <a:endParaRPr b="0" lang="de-DE" sz="2400" spc="-1" strike="noStrike">
              <a:latin typeface="Arial"/>
            </a:endParaRPr>
          </a:p>
        </p:txBody>
      </p:sp>
      <p:pic>
        <p:nvPicPr>
          <p:cNvPr id="309" name="Picture 2" descr=""/>
          <p:cNvPicPr/>
          <p:nvPr/>
        </p:nvPicPr>
        <p:blipFill>
          <a:blip r:embed="rId1"/>
          <a:srcRect l="0" t="-14305" r="0" b="0"/>
          <a:stretch/>
        </p:blipFill>
        <p:spPr>
          <a:xfrm>
            <a:off x="6095880" y="1371600"/>
            <a:ext cx="2920320" cy="2510640"/>
          </a:xfrm>
          <a:prstGeom prst="rect">
            <a:avLst/>
          </a:prstGeom>
          <a:ln>
            <a:noFill/>
          </a:ln>
        </p:spPr>
      </p:pic>
    </p:spTree>
  </p:cSld>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CustomShape 1"/>
          <p:cNvSpPr/>
          <p:nvPr/>
        </p:nvSpPr>
        <p:spPr>
          <a:xfrm>
            <a:off x="2195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311" name="CustomShape 2"/>
          <p:cNvSpPr/>
          <p:nvPr/>
        </p:nvSpPr>
        <p:spPr>
          <a:xfrm>
            <a:off x="457200" y="1523880"/>
            <a:ext cx="8305200" cy="486828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320"/>
              </a:spcBef>
            </a:pPr>
            <a:r>
              <a:rPr b="0" lang="de-DE" sz="1600" spc="-1" strike="noStrike" u="sng">
                <a:solidFill>
                  <a:srgbClr val="000000"/>
                </a:solidFill>
                <a:uFillTx/>
                <a:latin typeface="Arial"/>
                <a:ea typeface="DejaVu Sans"/>
              </a:rPr>
              <a:t>Installation von Erdwärmekollektoren:</a:t>
            </a:r>
            <a:endParaRPr b="0" lang="de-DE" sz="1600" spc="-1" strike="noStrike">
              <a:latin typeface="Arial"/>
            </a:endParaRPr>
          </a:p>
          <a:p>
            <a:pPr marL="609480" indent="-608760">
              <a:lnSpc>
                <a:spcPct val="150000"/>
              </a:lnSpc>
              <a:spcBef>
                <a:spcPts val="320"/>
              </a:spcBef>
            </a:pP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Abstand zu den Grenzen einhalten </a:t>
            </a:r>
            <a:br/>
            <a:r>
              <a:rPr b="0" lang="de-DE" sz="1600" spc="-1" strike="noStrike">
                <a:solidFill>
                  <a:srgbClr val="000000"/>
                </a:solidFill>
                <a:latin typeface="Arial"/>
                <a:ea typeface="DejaVu Sans"/>
              </a:rPr>
              <a:t>(Nachbargrundstück, Gebäude) </a:t>
            </a:r>
            <a:endParaRPr b="0" lang="de-DE" sz="1600" spc="-1" strike="noStrike">
              <a:latin typeface="Arial"/>
            </a:endParaRPr>
          </a:p>
          <a:p>
            <a:pPr>
              <a:lnSpc>
                <a:spcPct val="150000"/>
              </a:lnSpc>
              <a:spcBef>
                <a:spcPts val="320"/>
              </a:spcBef>
            </a:pP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Verlegetiefe typisch zwischen 1,2 bis 1,5 Meter</a:t>
            </a:r>
            <a:br/>
            <a:r>
              <a:rPr b="0" lang="de-DE" sz="1600" spc="-1" strike="noStrike">
                <a:solidFill>
                  <a:srgbClr val="000000"/>
                </a:solidFill>
                <a:latin typeface="Arial"/>
                <a:ea typeface="DejaVu Sans"/>
              </a:rPr>
              <a:t>(mindestens 0,3 m unter der Tiefe von</a:t>
            </a:r>
            <a:br/>
            <a:r>
              <a:rPr b="0" lang="de-DE" sz="1600" spc="-1" strike="noStrike">
                <a:solidFill>
                  <a:srgbClr val="000000"/>
                </a:solidFill>
                <a:latin typeface="Arial"/>
                <a:ea typeface="DejaVu Sans"/>
              </a:rPr>
              <a:t> Frostdurchdringung) </a:t>
            </a:r>
            <a:endParaRPr b="0" lang="de-DE" sz="1600" spc="-1" strike="noStrike">
              <a:latin typeface="Arial"/>
            </a:endParaRPr>
          </a:p>
          <a:p>
            <a:pPr>
              <a:lnSpc>
                <a:spcPct val="150000"/>
              </a:lnSpc>
              <a:spcBef>
                <a:spcPts val="320"/>
              </a:spcBef>
            </a:pP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Höhere Verlegetiefe ist in der Regel nicht sinnvoll </a:t>
            </a:r>
            <a:br/>
            <a:r>
              <a:rPr b="0" lang="de-DE" sz="1600" spc="-1" strike="noStrike">
                <a:solidFill>
                  <a:srgbClr val="000000"/>
                </a:solidFill>
                <a:latin typeface="Arial"/>
                <a:ea typeface="DejaVu Sans"/>
              </a:rPr>
              <a:t>(weniger Regeneration, aufwendige Ausgrabungen) </a:t>
            </a:r>
            <a:endParaRPr b="0" lang="de-DE" sz="1600" spc="-1" strike="noStrike">
              <a:latin typeface="Arial"/>
            </a:endParaRPr>
          </a:p>
          <a:p>
            <a:pPr marL="609480" indent="-608760">
              <a:lnSpc>
                <a:spcPct val="150000"/>
              </a:lnSpc>
              <a:spcBef>
                <a:spcPts val="320"/>
              </a:spcBef>
            </a:pPr>
            <a:endParaRPr b="0" lang="de-DE" sz="1600" spc="-1" strike="noStrike">
              <a:latin typeface="Arial"/>
            </a:endParaRPr>
          </a:p>
        </p:txBody>
      </p:sp>
      <p:pic>
        <p:nvPicPr>
          <p:cNvPr id="312" name="Picture 2" descr=""/>
          <p:cNvPicPr/>
          <p:nvPr/>
        </p:nvPicPr>
        <p:blipFill>
          <a:blip r:embed="rId1"/>
          <a:srcRect l="0" t="-14305" r="0" b="0"/>
          <a:stretch/>
        </p:blipFill>
        <p:spPr>
          <a:xfrm>
            <a:off x="6095880" y="1371600"/>
            <a:ext cx="2920320" cy="2510640"/>
          </a:xfrm>
          <a:prstGeom prst="rect">
            <a:avLst/>
          </a:prstGeom>
          <a:ln>
            <a:noFill/>
          </a:ln>
        </p:spPr>
      </p:pic>
    </p:spTree>
  </p:cSld>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der oberflächennahen Fläche mit Erdwärmekollektoren</a:t>
            </a:r>
            <a:endParaRPr b="0" lang="de-DE" sz="2400" spc="-1" strike="noStrike">
              <a:latin typeface="Arial"/>
            </a:endParaRPr>
          </a:p>
        </p:txBody>
      </p:sp>
      <p:sp>
        <p:nvSpPr>
          <p:cNvPr id="314" name="CustomShape 2"/>
          <p:cNvSpPr/>
          <p:nvPr/>
        </p:nvSpPr>
        <p:spPr>
          <a:xfrm>
            <a:off x="380880" y="1695600"/>
            <a:ext cx="8305200" cy="486828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320"/>
              </a:spcBef>
            </a:pPr>
            <a:r>
              <a:rPr b="0" lang="de-DE" sz="1600" spc="-1" strike="noStrike" u="sng">
                <a:solidFill>
                  <a:srgbClr val="000000"/>
                </a:solidFill>
                <a:uFillTx/>
                <a:latin typeface="Arial"/>
                <a:ea typeface="DejaVu Sans"/>
              </a:rPr>
              <a:t>Erdarbeiten für die Installation von Erdwärmekollektoren:</a:t>
            </a:r>
            <a:endParaRPr b="0" lang="de-DE" sz="1600" spc="-1" strike="noStrike">
              <a:latin typeface="Arial"/>
            </a:endParaRPr>
          </a:p>
          <a:p>
            <a:pPr marL="609480" indent="-608760">
              <a:lnSpc>
                <a:spcPct val="150000"/>
              </a:lnSpc>
              <a:spcBef>
                <a:spcPts val="320"/>
              </a:spcBef>
            </a:pP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Bau von Gräben </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oder</a:t>
            </a: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Beseitigung von unterirdischem Material über den gesamten Arbeitsbereich</a:t>
            </a:r>
            <a:endParaRPr b="0" lang="de-DE" sz="1600" spc="-1" strike="noStrike">
              <a:latin typeface="Arial"/>
            </a:endParaRPr>
          </a:p>
          <a:p>
            <a:pPr marL="609480" indent="-608760">
              <a:lnSpc>
                <a:spcPct val="150000"/>
              </a:lnSpc>
              <a:spcBef>
                <a:spcPts val="320"/>
              </a:spcBef>
            </a:pP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Einbettung in steinfreien Boden</a:t>
            </a:r>
            <a:endParaRPr b="0" lang="de-DE" sz="1600" spc="-1" strike="noStrike">
              <a:latin typeface="Arial"/>
            </a:endParaRPr>
          </a:p>
          <a:p>
            <a:pPr marL="609480" indent="-608760">
              <a:lnSpc>
                <a:spcPct val="150000"/>
              </a:lnSpc>
              <a:spcBef>
                <a:spcPts val="320"/>
              </a:spcBef>
            </a:pPr>
            <a:r>
              <a:rPr b="0" lang="de-DE" sz="1600" spc="-1" strike="noStrike">
                <a:solidFill>
                  <a:srgbClr val="000000"/>
                </a:solidFill>
                <a:latin typeface="Arial"/>
                <a:ea typeface="DejaVu Sans"/>
              </a:rPr>
              <a:t>oder</a:t>
            </a:r>
            <a:endParaRPr b="0" lang="de-DE" sz="1600" spc="-1" strike="noStrike">
              <a:latin typeface="Arial"/>
            </a:endParaRPr>
          </a:p>
          <a:p>
            <a:pPr marL="609480" indent="-608760">
              <a:lnSpc>
                <a:spcPct val="150000"/>
              </a:lnSpc>
              <a:spcBef>
                <a:spcPts val="320"/>
              </a:spcBef>
            </a:pPr>
            <a:endParaRPr b="0" lang="de-DE" sz="1600" spc="-1" strike="noStrike">
              <a:latin typeface="Arial"/>
            </a:endParaRPr>
          </a:p>
          <a:p>
            <a:pPr marL="609480" indent="-608760">
              <a:lnSpc>
                <a:spcPct val="150000"/>
              </a:lnSpc>
              <a:spcBef>
                <a:spcPts val="320"/>
              </a:spcBef>
              <a:buClr>
                <a:srgbClr val="000000"/>
              </a:buClr>
              <a:buFont typeface="Arial"/>
              <a:buChar char="•"/>
            </a:pPr>
            <a:r>
              <a:rPr b="0" lang="de-DE" sz="1600" spc="-1" strike="noStrike">
                <a:solidFill>
                  <a:srgbClr val="000000"/>
                </a:solidFill>
                <a:latin typeface="Arial"/>
                <a:ea typeface="DejaVu Sans"/>
              </a:rPr>
              <a:t>Verbessertes Sammlermaterial: PE-X /PE100 /RC</a:t>
            </a:r>
            <a:endParaRPr b="0" lang="de-DE" sz="1600" spc="-1" strike="noStrike">
              <a:latin typeface="Arial"/>
            </a:endParaRPr>
          </a:p>
          <a:p>
            <a:pPr>
              <a:lnSpc>
                <a:spcPct val="150000"/>
              </a:lnSpc>
              <a:spcBef>
                <a:spcPts val="300"/>
              </a:spcBef>
            </a:pPr>
            <a:endParaRPr b="0" lang="de-DE" sz="1600" spc="-1" strike="noStrike">
              <a:latin typeface="Arial"/>
            </a:endParaRPr>
          </a:p>
          <a:p>
            <a:pPr marL="609480" indent="-608760">
              <a:lnSpc>
                <a:spcPct val="150000"/>
              </a:lnSpc>
              <a:spcBef>
                <a:spcPts val="479"/>
              </a:spcBef>
            </a:pPr>
            <a:r>
              <a:rPr b="0" lang="de-DE" sz="2000" spc="-1" strike="noStrike">
                <a:solidFill>
                  <a:srgbClr val="c0504d"/>
                </a:solidFill>
                <a:latin typeface="Calibri"/>
                <a:ea typeface="DejaVu Sans"/>
              </a:rPr>
              <a:t>	</a:t>
            </a:r>
            <a:r>
              <a:rPr b="0" lang="de-DE" sz="2400" spc="-1" strike="noStrike">
                <a:solidFill>
                  <a:srgbClr val="c0504d"/>
                </a:solidFill>
                <a:latin typeface="Calibri"/>
                <a:ea typeface="DejaVu Sans"/>
              </a:rPr>
              <a:t>	</a:t>
            </a:r>
            <a:r>
              <a:rPr b="0" lang="de-DE" sz="2400" spc="-1" strike="noStrike">
                <a:solidFill>
                  <a:srgbClr val="c0504d"/>
                </a:solidFill>
                <a:latin typeface="Calibri"/>
                <a:ea typeface="DejaVu Sans"/>
              </a:rPr>
              <a:t>	</a:t>
            </a:r>
            <a:r>
              <a:rPr b="0" lang="de-DE" sz="2400" spc="-1" strike="noStrike">
                <a:solidFill>
                  <a:srgbClr val="c0504d"/>
                </a:solidFill>
                <a:latin typeface="Calibri"/>
                <a:ea typeface="DejaVu Sans"/>
              </a:rPr>
              <a:t>	</a:t>
            </a:r>
            <a:endParaRPr b="0" lang="de-DE" sz="2400" spc="-1" strike="noStrike">
              <a:latin typeface="Arial"/>
            </a:endParaRPr>
          </a:p>
          <a:p>
            <a:pPr marL="609480" indent="-608760">
              <a:lnSpc>
                <a:spcPct val="100000"/>
              </a:lnSpc>
              <a:spcBef>
                <a:spcPts val="400"/>
              </a:spcBef>
            </a:pPr>
            <a:endParaRPr b="0" lang="de-DE" sz="2400" spc="-1" strike="noStrike">
              <a:latin typeface="Arial"/>
            </a:endParaRPr>
          </a:p>
          <a:p>
            <a:pPr marL="609480" indent="-608760">
              <a:lnSpc>
                <a:spcPct val="100000"/>
              </a:lnSpc>
              <a:spcBef>
                <a:spcPts val="360"/>
              </a:spcBef>
            </a:pPr>
            <a:br/>
            <a:endParaRPr b="0" lang="de-DE" sz="2400" spc="-1" strike="noStrike">
              <a:latin typeface="Arial"/>
            </a:endParaRPr>
          </a:p>
        </p:txBody>
      </p:sp>
      <p:pic>
        <p:nvPicPr>
          <p:cNvPr id="315" name="Picture 2" descr=""/>
          <p:cNvPicPr/>
          <p:nvPr/>
        </p:nvPicPr>
        <p:blipFill>
          <a:blip r:embed="rId1"/>
          <a:srcRect l="0" t="-14305" r="0" b="0"/>
          <a:stretch/>
        </p:blipFill>
        <p:spPr>
          <a:xfrm>
            <a:off x="6095880" y="1371600"/>
            <a:ext cx="2920320" cy="2510640"/>
          </a:xfrm>
          <a:prstGeom prst="rect">
            <a:avLst/>
          </a:prstGeom>
          <a:ln>
            <a:noFill/>
          </a:ln>
        </p:spPr>
      </p:pic>
    </p:spTree>
  </p:cSld>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CustomShape 1"/>
          <p:cNvSpPr/>
          <p:nvPr/>
        </p:nvSpPr>
        <p:spPr>
          <a:xfrm>
            <a:off x="197352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des Untergrunds mit </a:t>
            </a:r>
            <a:br/>
            <a:r>
              <a:rPr b="0" lang="de-DE" sz="2400" spc="-1" strike="noStrike">
                <a:solidFill>
                  <a:srgbClr val="000000"/>
                </a:solidFill>
                <a:latin typeface="Arial"/>
              </a:rPr>
              <a:t>Erdwärmesonden</a:t>
            </a:r>
            <a:endParaRPr b="0" lang="de-DE" sz="2400" spc="-1" strike="noStrike">
              <a:latin typeface="Arial"/>
            </a:endParaRPr>
          </a:p>
        </p:txBody>
      </p:sp>
      <p:sp>
        <p:nvSpPr>
          <p:cNvPr id="317"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79"/>
              </a:spcBef>
            </a:pPr>
            <a:endParaRPr b="0" lang="de-DE" sz="1800" spc="-1" strike="noStrike">
              <a:latin typeface="Arial"/>
            </a:endParaRPr>
          </a:p>
          <a:p>
            <a:pPr>
              <a:lnSpc>
                <a:spcPct val="100000"/>
              </a:lnSpc>
              <a:spcBef>
                <a:spcPts val="360"/>
              </a:spcBef>
            </a:pPr>
            <a:endParaRPr b="0" lang="de-DE" sz="1800" spc="-1" strike="noStrike">
              <a:latin typeface="Arial"/>
            </a:endParaRPr>
          </a:p>
        </p:txBody>
      </p:sp>
      <p:sp>
        <p:nvSpPr>
          <p:cNvPr id="318" name="CustomShape 3"/>
          <p:cNvSpPr/>
          <p:nvPr/>
        </p:nvSpPr>
        <p:spPr>
          <a:xfrm>
            <a:off x="457200" y="1724040"/>
            <a:ext cx="5770440" cy="4868280"/>
          </a:xfrm>
          <a:prstGeom prst="rect">
            <a:avLst/>
          </a:prstGeom>
          <a:noFill/>
          <a:ln>
            <a:noFill/>
          </a:ln>
        </p:spPr>
        <p:style>
          <a:lnRef idx="0"/>
          <a:fillRef idx="0"/>
          <a:effectRef idx="0"/>
          <a:fontRef idx="minor"/>
        </p:style>
        <p:txBody>
          <a:bodyPr lIns="90000" rIns="90000" tIns="45000" bIns="45000"/>
          <a:p>
            <a:pPr marL="609480" indent="-608760">
              <a:lnSpc>
                <a:spcPct val="150000"/>
              </a:lnSpc>
              <a:spcBef>
                <a:spcPts val="281"/>
              </a:spcBef>
            </a:pPr>
            <a:r>
              <a:rPr b="0" lang="de-DE" sz="1400" spc="-1" strike="noStrike" u="sng">
                <a:solidFill>
                  <a:srgbClr val="000000"/>
                </a:solidFill>
                <a:uFillTx/>
                <a:latin typeface="Arial"/>
                <a:ea typeface="DejaVu Sans"/>
              </a:rPr>
              <a:t>Nutzung des Untergrundes mit Erdwärmesonden</a:t>
            </a:r>
            <a:endParaRPr b="0" lang="de-DE" sz="1400" spc="-1" strike="noStrike">
              <a:latin typeface="Arial"/>
            </a:endParaRPr>
          </a:p>
          <a:p>
            <a:pPr marL="609480" indent="-608760">
              <a:lnSpc>
                <a:spcPct val="150000"/>
              </a:lnSpc>
            </a:pPr>
            <a:r>
              <a:rPr b="0" lang="de-DE" sz="1400" spc="-1" strike="noStrike">
                <a:solidFill>
                  <a:srgbClr val="000000"/>
                </a:solidFill>
                <a:latin typeface="Arial"/>
                <a:ea typeface="DejaVu Sans"/>
              </a:rPr>
              <a:t>Oberflächennahe Erdwärmesonden sind die häufigsten</a:t>
            </a:r>
            <a:endParaRPr b="0" lang="de-DE" sz="1400" spc="-1" strike="noStrike">
              <a:latin typeface="Arial"/>
            </a:endParaRPr>
          </a:p>
          <a:p>
            <a:pPr marL="609480" indent="-608760">
              <a:lnSpc>
                <a:spcPct val="150000"/>
              </a:lnSpc>
            </a:pPr>
            <a:r>
              <a:rPr b="0" lang="de-DE" sz="1400" spc="-1" strike="noStrike">
                <a:solidFill>
                  <a:srgbClr val="000000"/>
                </a:solidFill>
                <a:latin typeface="Arial"/>
                <a:ea typeface="DejaVu Sans"/>
              </a:rPr>
              <a:t>Art und Weise der geothermischen Nutzung des Untergrundes in Kombination</a:t>
            </a:r>
            <a:endParaRPr b="0" lang="de-DE" sz="1400" spc="-1" strike="noStrike">
              <a:latin typeface="Arial"/>
            </a:endParaRPr>
          </a:p>
          <a:p>
            <a:pPr marL="609480" indent="-608760">
              <a:lnSpc>
                <a:spcPct val="150000"/>
              </a:lnSpc>
            </a:pPr>
            <a:r>
              <a:rPr b="0" lang="de-DE" sz="1400" spc="-1" strike="noStrike">
                <a:solidFill>
                  <a:srgbClr val="000000"/>
                </a:solidFill>
                <a:latin typeface="Arial"/>
                <a:ea typeface="DejaVu Sans"/>
              </a:rPr>
              <a:t>mit einer Wärmepumpe. </a:t>
            </a:r>
            <a:endParaRPr b="0" lang="de-DE" sz="1400" spc="-1" strike="noStrike">
              <a:latin typeface="Arial"/>
            </a:endParaRPr>
          </a:p>
          <a:p>
            <a:pPr marL="609480" indent="-608760">
              <a:lnSpc>
                <a:spcPct val="150000"/>
              </a:lnSpc>
            </a:pPr>
            <a:endParaRPr b="0" lang="de-DE" sz="1400" spc="-1" strike="noStrike">
              <a:latin typeface="Arial"/>
            </a:endParaRPr>
          </a:p>
          <a:p>
            <a:pPr marL="609480" indent="-608760">
              <a:lnSpc>
                <a:spcPct val="150000"/>
              </a:lnSpc>
            </a:pPr>
            <a:r>
              <a:rPr b="0" lang="de-DE" sz="1400" spc="-1" strike="noStrike">
                <a:solidFill>
                  <a:srgbClr val="000000"/>
                </a:solidFill>
                <a:latin typeface="Arial"/>
                <a:ea typeface="DejaVu Sans"/>
              </a:rPr>
              <a:t>Für Erdwärmesonden ist sie gültig: </a:t>
            </a:r>
            <a:endParaRPr b="0" lang="de-DE" sz="1400" spc="-1" strike="noStrike">
              <a:latin typeface="Arial"/>
            </a:endParaRPr>
          </a:p>
          <a:p>
            <a:pPr marL="609480" indent="-608760">
              <a:lnSpc>
                <a:spcPct val="150000"/>
              </a:lnSpc>
              <a:buClr>
                <a:srgbClr val="000000"/>
              </a:buClr>
              <a:buFont typeface="Arial"/>
              <a:buChar char="•"/>
            </a:pPr>
            <a:r>
              <a:rPr b="0" lang="de-DE" sz="1400" spc="-1" strike="noStrike">
                <a:solidFill>
                  <a:srgbClr val="000000"/>
                </a:solidFill>
                <a:latin typeface="Arial"/>
                <a:ea typeface="DejaVu Sans"/>
              </a:rPr>
              <a:t>Die typische Einsatztiefe liegt bei etwa 100 m, aber es sind auch Tiefen von über 200 m möglich. </a:t>
            </a:r>
            <a:endParaRPr b="0" lang="de-DE" sz="1400" spc="-1" strike="noStrike">
              <a:latin typeface="Arial"/>
            </a:endParaRPr>
          </a:p>
          <a:p>
            <a:pPr marL="609480" indent="-608760">
              <a:lnSpc>
                <a:spcPct val="150000"/>
              </a:lnSpc>
              <a:buClr>
                <a:srgbClr val="000000"/>
              </a:buClr>
              <a:buFont typeface="Arial"/>
              <a:buChar char="•"/>
            </a:pPr>
            <a:r>
              <a:rPr b="0" lang="de-DE" sz="1400" spc="-1" strike="noStrike">
                <a:solidFill>
                  <a:srgbClr val="000000"/>
                </a:solidFill>
                <a:latin typeface="Arial"/>
                <a:ea typeface="DejaVu Sans"/>
              </a:rPr>
              <a:t>Der häufigste Sondentyp ist die Doppel-U-Sonde mit paarweise gebündelten U-förmigen Rohrschleifen.</a:t>
            </a:r>
            <a:endParaRPr b="0" lang="de-DE" sz="1400" spc="-1" strike="noStrike">
              <a:latin typeface="Arial"/>
            </a:endParaRPr>
          </a:p>
          <a:p>
            <a:pPr marL="609480" indent="-608760">
              <a:lnSpc>
                <a:spcPct val="150000"/>
              </a:lnSpc>
              <a:buClr>
                <a:srgbClr val="000000"/>
              </a:buClr>
              <a:buFont typeface="Arial"/>
              <a:buChar char="•"/>
            </a:pPr>
            <a:r>
              <a:rPr b="0" lang="de-DE" sz="1400" spc="-1" strike="noStrike">
                <a:solidFill>
                  <a:srgbClr val="000000"/>
                </a:solidFill>
                <a:latin typeface="Arial"/>
                <a:ea typeface="DejaVu Sans"/>
              </a:rPr>
              <a:t>Weniger häufig: einzelne U-Sonden und Koaxialsonden </a:t>
            </a:r>
            <a:endParaRPr b="0" lang="de-DE" sz="1400" spc="-1" strike="noStrike">
              <a:latin typeface="Arial"/>
            </a:endParaRPr>
          </a:p>
          <a:p>
            <a:pPr marL="609480" indent="-608760">
              <a:lnSpc>
                <a:spcPct val="150000"/>
              </a:lnSpc>
              <a:buClr>
                <a:srgbClr val="000000"/>
              </a:buClr>
              <a:buFont typeface="Arial"/>
              <a:buChar char="•"/>
            </a:pPr>
            <a:r>
              <a:rPr b="0" lang="de-DE" sz="1400" spc="-1" strike="noStrike">
                <a:solidFill>
                  <a:srgbClr val="000000"/>
                </a:solidFill>
                <a:latin typeface="Arial"/>
                <a:ea typeface="DejaVu Sans"/>
              </a:rPr>
              <a:t>Das Material ist normalerweise PE 100, PE 100-Rc und PE-X.</a:t>
            </a:r>
            <a:endParaRPr b="0" lang="de-DE" sz="1400" spc="-1" strike="noStrike">
              <a:latin typeface="Arial"/>
            </a:endParaRPr>
          </a:p>
          <a:p>
            <a:pPr>
              <a:lnSpc>
                <a:spcPct val="150000"/>
              </a:lnSpc>
            </a:pPr>
            <a:br/>
            <a:br/>
            <a:endParaRPr b="0" lang="de-DE" sz="1400" spc="-1" strike="noStrike">
              <a:latin typeface="Arial"/>
            </a:endParaRPr>
          </a:p>
        </p:txBody>
      </p:sp>
      <p:pic>
        <p:nvPicPr>
          <p:cNvPr id="319" name="Grafik 5" descr=""/>
          <p:cNvPicPr/>
          <p:nvPr/>
        </p:nvPicPr>
        <p:blipFill>
          <a:blip r:embed="rId1"/>
          <a:stretch/>
        </p:blipFill>
        <p:spPr>
          <a:xfrm>
            <a:off x="5868000" y="1772640"/>
            <a:ext cx="3429360" cy="3633120"/>
          </a:xfrm>
          <a:prstGeom prst="rect">
            <a:avLst/>
          </a:prstGeom>
          <a:ln>
            <a:noFill/>
          </a:ln>
        </p:spPr>
      </p:pic>
    </p:spTree>
  </p:cSld>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VDI 4640 Blatt 2 </a:t>
            </a:r>
            <a:br/>
            <a:r>
              <a:rPr b="0" lang="de-DE" sz="2400" spc="-1" strike="noStrike">
                <a:solidFill>
                  <a:srgbClr val="000000"/>
                </a:solidFill>
                <a:latin typeface="Arial"/>
              </a:rPr>
              <a:t> Wärmepumpensystem mit Erdreichquelle </a:t>
            </a:r>
            <a:endParaRPr b="0" lang="de-DE" sz="2400" spc="-1" strike="noStrike">
              <a:latin typeface="Arial"/>
            </a:endParaRPr>
          </a:p>
        </p:txBody>
      </p:sp>
      <p:sp>
        <p:nvSpPr>
          <p:cNvPr id="321" name="CustomShape 2"/>
          <p:cNvSpPr/>
          <p:nvPr/>
        </p:nvSpPr>
        <p:spPr>
          <a:xfrm>
            <a:off x="457200" y="1600200"/>
            <a:ext cx="649044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u="sng">
                <a:solidFill>
                  <a:srgbClr val="000000"/>
                </a:solidFill>
                <a:uFillTx/>
                <a:latin typeface="Arial"/>
              </a:rPr>
              <a:t>Dimensionierung wärmepumpenbasierter geothermischer Systeme</a:t>
            </a:r>
            <a:endParaRPr b="0" lang="de-DE" sz="1600" spc="-1" strike="noStrike">
              <a:latin typeface="Arial"/>
            </a:endParaRPr>
          </a:p>
        </p:txBody>
      </p:sp>
      <p:pic>
        <p:nvPicPr>
          <p:cNvPr id="322" name="Grafik 4" descr=""/>
          <p:cNvPicPr/>
          <p:nvPr/>
        </p:nvPicPr>
        <p:blipFill>
          <a:blip r:embed="rId1"/>
          <a:stretch/>
        </p:blipFill>
        <p:spPr>
          <a:xfrm>
            <a:off x="6012000" y="2205000"/>
            <a:ext cx="3429360" cy="3633120"/>
          </a:xfrm>
          <a:prstGeom prst="rect">
            <a:avLst/>
          </a:prstGeom>
          <a:ln>
            <a:noFill/>
          </a:ln>
        </p:spPr>
      </p:pic>
      <p:sp>
        <p:nvSpPr>
          <p:cNvPr id="323" name="CustomShape 3"/>
          <p:cNvSpPr/>
          <p:nvPr/>
        </p:nvSpPr>
        <p:spPr>
          <a:xfrm>
            <a:off x="360" y="1917000"/>
            <a:ext cx="619200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endParaRPr b="0" lang="de-DE" sz="1800" spc="-1" strike="noStrike">
              <a:latin typeface="Arial"/>
            </a:endParaRPr>
          </a:p>
          <a:p>
            <a:pPr marL="457200">
              <a:lnSpc>
                <a:spcPct val="150000"/>
              </a:lnSpc>
            </a:pPr>
            <a:r>
              <a:rPr b="0" lang="de-DE" sz="1600" spc="-1" strike="noStrike">
                <a:solidFill>
                  <a:srgbClr val="000000"/>
                </a:solidFill>
                <a:latin typeface="Arial"/>
                <a:ea typeface="DejaVu Sans"/>
              </a:rPr>
              <a:t>Für die Dimensionierung einer wärmepumpenbasierten Geothermieanlage, die eine möglichst hohe Effizienz des Systems erreicht, gilt sie allgemein: </a:t>
            </a:r>
            <a:endParaRPr b="0" lang="de-DE" sz="1600" spc="-1" strike="noStrike">
              <a:latin typeface="Arial"/>
            </a:endParaRPr>
          </a:p>
          <a:p>
            <a:pPr marL="457200">
              <a:lnSpc>
                <a:spcPct val="150000"/>
              </a:lnSpc>
            </a:pPr>
            <a:endParaRPr b="0" lang="de-DE" sz="1600" spc="-1" strike="noStrike">
              <a:latin typeface="Arial"/>
            </a:endParaRPr>
          </a:p>
          <a:p>
            <a:pPr lvl="1" marL="743040" indent="-285120">
              <a:lnSpc>
                <a:spcPct val="150000"/>
              </a:lnSpc>
              <a:buClr>
                <a:srgbClr val="000000"/>
              </a:buClr>
              <a:buFont typeface="Arial"/>
              <a:buChar char="•"/>
            </a:pPr>
            <a:r>
              <a:rPr b="0" lang="de-DE" sz="1600" spc="-1" strike="noStrike">
                <a:solidFill>
                  <a:srgbClr val="000000"/>
                </a:solidFill>
                <a:latin typeface="Arial"/>
                <a:ea typeface="DejaVu Sans"/>
              </a:rPr>
              <a:t>Möglichst niedrige Vorlauftemperatur des Heizkreises </a:t>
            </a:r>
            <a:endParaRPr b="0" lang="de-DE" sz="1600" spc="-1" strike="noStrike">
              <a:latin typeface="Arial"/>
            </a:endParaRPr>
          </a:p>
          <a:p>
            <a:pPr lvl="1" marL="743040" indent="-285120">
              <a:lnSpc>
                <a:spcPct val="150000"/>
              </a:lnSpc>
              <a:buClr>
                <a:srgbClr val="000000"/>
              </a:buClr>
              <a:buFont typeface="Arial"/>
              <a:buChar char="•"/>
            </a:pPr>
            <a:r>
              <a:rPr b="0" lang="de-DE" sz="1600" spc="-1" strike="noStrike">
                <a:solidFill>
                  <a:srgbClr val="000000"/>
                </a:solidFill>
                <a:latin typeface="Arial"/>
                <a:ea typeface="DejaVu Sans"/>
              </a:rPr>
              <a:t>Idealerweise eine gute Isolierung der Gebäudehülle</a:t>
            </a:r>
            <a:endParaRPr b="0" lang="de-DE" sz="1600" spc="-1" strike="noStrike">
              <a:latin typeface="Arial"/>
            </a:endParaRPr>
          </a:p>
          <a:p>
            <a:pPr lvl="1" marL="743040" indent="-285120">
              <a:lnSpc>
                <a:spcPct val="150000"/>
              </a:lnSpc>
              <a:buClr>
                <a:srgbClr val="000000"/>
              </a:buClr>
              <a:buFont typeface="Arial"/>
              <a:buChar char="•"/>
            </a:pPr>
            <a:r>
              <a:rPr b="0" lang="de-DE" sz="1600" spc="-1" strike="noStrike">
                <a:solidFill>
                  <a:srgbClr val="000000"/>
                </a:solidFill>
                <a:latin typeface="Arial"/>
                <a:ea typeface="DejaVu Sans"/>
              </a:rPr>
              <a:t>Wärmepumpe (Leistung) so klein wie möglich - eher unterdimensioniert</a:t>
            </a:r>
            <a:endParaRPr b="0" lang="de-DE" sz="1600" spc="-1" strike="noStrike">
              <a:latin typeface="Arial"/>
            </a:endParaRPr>
          </a:p>
          <a:p>
            <a:pPr lvl="1" marL="743040" indent="-285120">
              <a:lnSpc>
                <a:spcPct val="150000"/>
              </a:lnSpc>
              <a:buClr>
                <a:srgbClr val="000000"/>
              </a:buClr>
              <a:buFont typeface="Arial"/>
              <a:buChar char="•"/>
            </a:pPr>
            <a:r>
              <a:rPr b="0" lang="de-DE" sz="1600" spc="-1" strike="noStrike">
                <a:solidFill>
                  <a:srgbClr val="000000"/>
                </a:solidFill>
                <a:latin typeface="Arial"/>
                <a:ea typeface="DejaVu Sans"/>
              </a:rPr>
              <a:t>Idealerweise hohe Anzahl von Betriebsstunden pro Jahr</a:t>
            </a:r>
            <a:endParaRPr b="0" lang="de-DE" sz="1600" spc="-1" strike="noStrike">
              <a:latin typeface="Arial"/>
            </a:endParaRPr>
          </a:p>
          <a:p>
            <a:pPr lvl="1" marL="743040" indent="-285120">
              <a:lnSpc>
                <a:spcPct val="150000"/>
              </a:lnSpc>
              <a:buClr>
                <a:srgbClr val="000000"/>
              </a:buClr>
              <a:buFont typeface="Arial"/>
              <a:buChar char="•"/>
            </a:pPr>
            <a:r>
              <a:rPr b="0" lang="de-DE" sz="1600" spc="-1" strike="noStrike">
                <a:solidFill>
                  <a:srgbClr val="000000"/>
                </a:solidFill>
                <a:latin typeface="Arial"/>
                <a:ea typeface="DejaVu Sans"/>
              </a:rPr>
              <a:t>Wärmequelle (Wärmetauscher) so groß wie möglich - eher überdimensioniert</a:t>
            </a:r>
            <a:endParaRPr b="0" lang="de-DE" sz="1600" spc="-1" strike="noStrike">
              <a:latin typeface="Arial"/>
            </a:endParaRPr>
          </a:p>
        </p:txBody>
      </p:sp>
    </p:spTree>
  </p:cSld>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VDI 4640 Blatt 2 </a:t>
            </a:r>
            <a:br/>
            <a:r>
              <a:rPr b="0" lang="de-DE" sz="2400" spc="-1" strike="noStrike">
                <a:solidFill>
                  <a:srgbClr val="000000"/>
                </a:solidFill>
                <a:latin typeface="Arial"/>
              </a:rPr>
              <a:t> Wärmepumpensystem mit Erdreichquelle </a:t>
            </a:r>
            <a:endParaRPr b="0" lang="de-DE" sz="2400" spc="-1" strike="noStrike">
              <a:latin typeface="Arial"/>
            </a:endParaRPr>
          </a:p>
        </p:txBody>
      </p:sp>
      <p:sp>
        <p:nvSpPr>
          <p:cNvPr id="325" name="CustomShape 2"/>
          <p:cNvSpPr/>
          <p:nvPr/>
        </p:nvSpPr>
        <p:spPr>
          <a:xfrm>
            <a:off x="457200" y="1600200"/>
            <a:ext cx="649044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u="sng">
                <a:solidFill>
                  <a:srgbClr val="000000"/>
                </a:solidFill>
                <a:uFillTx/>
                <a:latin typeface="Arial"/>
              </a:rPr>
              <a:t>Dimensionierung wärmepumpenbasierter geothermischer Systeme</a:t>
            </a:r>
            <a:endParaRPr b="0" lang="de-DE" sz="1600" spc="-1" strike="noStrike">
              <a:latin typeface="Arial"/>
            </a:endParaRPr>
          </a:p>
        </p:txBody>
      </p:sp>
      <p:pic>
        <p:nvPicPr>
          <p:cNvPr id="326" name="Grafik 4" descr=""/>
          <p:cNvPicPr/>
          <p:nvPr/>
        </p:nvPicPr>
        <p:blipFill>
          <a:blip r:embed="rId1"/>
          <a:stretch/>
        </p:blipFill>
        <p:spPr>
          <a:xfrm>
            <a:off x="6012000" y="2205000"/>
            <a:ext cx="3429360" cy="3633120"/>
          </a:xfrm>
          <a:prstGeom prst="rect">
            <a:avLst/>
          </a:prstGeom>
          <a:ln>
            <a:noFill/>
          </a:ln>
        </p:spPr>
      </p:pic>
      <p:sp>
        <p:nvSpPr>
          <p:cNvPr id="327" name="CustomShape 3"/>
          <p:cNvSpPr/>
          <p:nvPr/>
        </p:nvSpPr>
        <p:spPr>
          <a:xfrm>
            <a:off x="360" y="1917000"/>
            <a:ext cx="6192000" cy="4525200"/>
          </a:xfrm>
          <a:prstGeom prst="rect">
            <a:avLst/>
          </a:prstGeom>
          <a:noFill/>
          <a:ln>
            <a:noFill/>
          </a:ln>
        </p:spPr>
        <p:style>
          <a:lnRef idx="0"/>
          <a:fillRef idx="0"/>
          <a:effectRef idx="0"/>
          <a:fontRef idx="minor"/>
        </p:style>
        <p:txBody>
          <a:bodyPr lIns="90000" rIns="90000" tIns="45000" bIns="45000"/>
          <a:p>
            <a:pPr>
              <a:lnSpc>
                <a:spcPct val="150000"/>
              </a:lnSpc>
              <a:spcBef>
                <a:spcPts val="300"/>
              </a:spcBef>
            </a:pPr>
            <a:endParaRPr b="0" lang="de-DE" sz="1800" spc="-1" strike="noStrike">
              <a:latin typeface="Arial"/>
            </a:endParaRPr>
          </a:p>
          <a:p>
            <a:pPr lvl="1" marL="743040" indent="-285120">
              <a:lnSpc>
                <a:spcPct val="150000"/>
              </a:lnSpc>
              <a:buClr>
                <a:srgbClr val="000000"/>
              </a:buClr>
              <a:buFont typeface="Arial"/>
              <a:buChar char="•"/>
            </a:pPr>
            <a:r>
              <a:rPr b="0" lang="de-DE" sz="1500" spc="-1" strike="noStrike">
                <a:solidFill>
                  <a:srgbClr val="000000"/>
                </a:solidFill>
                <a:latin typeface="Arial"/>
                <a:ea typeface="DejaVu Sans"/>
              </a:rPr>
              <a:t>Anzahl der geothermischen Bohrungen so gering wie möglich - idealerweise große Tiefen (Ausnahme: Kühlung) </a:t>
            </a:r>
            <a:endParaRPr b="0" lang="de-DE" sz="1500" spc="-1" strike="noStrike">
              <a:latin typeface="Arial"/>
            </a:endParaRPr>
          </a:p>
          <a:p>
            <a:pPr lvl="1" marL="743040" indent="-285120">
              <a:lnSpc>
                <a:spcPct val="150000"/>
              </a:lnSpc>
              <a:buClr>
                <a:srgbClr val="000000"/>
              </a:buClr>
              <a:buFont typeface="Arial"/>
              <a:buChar char="•"/>
            </a:pPr>
            <a:r>
              <a:rPr b="0" lang="de-DE" sz="1500" spc="-1" strike="noStrike">
                <a:solidFill>
                  <a:srgbClr val="000000"/>
                </a:solidFill>
                <a:latin typeface="Arial"/>
                <a:ea typeface="DejaVu Sans"/>
              </a:rPr>
              <a:t>Möglichst große Abstände der geothermischen Bohrungen, um gegenseitige Beeinflussung zu minimieren (Ausnahme: Bodenlagerung) </a:t>
            </a:r>
            <a:endParaRPr b="0" lang="de-DE" sz="1500" spc="-1" strike="noStrike">
              <a:latin typeface="Arial"/>
            </a:endParaRPr>
          </a:p>
          <a:p>
            <a:pPr lvl="1" marL="743040" indent="-285120">
              <a:lnSpc>
                <a:spcPct val="150000"/>
              </a:lnSpc>
              <a:buClr>
                <a:srgbClr val="000000"/>
              </a:buClr>
              <a:buFont typeface="Arial"/>
              <a:buChar char="•"/>
            </a:pPr>
            <a:r>
              <a:rPr b="0" lang="de-DE" sz="1500" spc="-1" strike="noStrike">
                <a:solidFill>
                  <a:srgbClr val="000000"/>
                </a:solidFill>
                <a:latin typeface="Arial"/>
                <a:ea typeface="DejaVu Sans"/>
              </a:rPr>
              <a:t>Kombinationen von Heizung und Kühlung führen aufgrund des Speichereffekts und der Regeneration zu einer Verringerung der notwendigen Tiefe und/oder der Anzahl der Erdwärmesonden.</a:t>
            </a:r>
            <a:endParaRPr b="0" lang="de-DE" sz="1500" spc="-1" strike="noStrike">
              <a:latin typeface="Arial"/>
            </a:endParaRPr>
          </a:p>
          <a:p>
            <a:pPr lvl="1" marL="743040" indent="-285120">
              <a:lnSpc>
                <a:spcPct val="150000"/>
              </a:lnSpc>
              <a:buClr>
                <a:srgbClr val="000000"/>
              </a:buClr>
              <a:buFont typeface="Arial"/>
              <a:buChar char="•"/>
            </a:pPr>
            <a:r>
              <a:rPr b="0" lang="de-DE" sz="1500" spc="-1" strike="noStrike">
                <a:solidFill>
                  <a:srgbClr val="000000"/>
                </a:solidFill>
                <a:latin typeface="Arial"/>
                <a:ea typeface="DejaVu Sans"/>
              </a:rPr>
              <a:t>Optimierung der hydraulischen Dimensionierung (Druckverlust, Durchmesser der Rohre, geodätische Höhen) </a:t>
            </a:r>
            <a:endParaRPr b="0" lang="de-DE" sz="1500" spc="-1" strike="noStrike">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Die Wärmepumpe so klein wie möglich</a:t>
            </a:r>
            <a:endParaRPr b="0" lang="de-DE" sz="2400" spc="-1" strike="noStrike">
              <a:latin typeface="Arial"/>
            </a:endParaRPr>
          </a:p>
        </p:txBody>
      </p:sp>
      <p:sp>
        <p:nvSpPr>
          <p:cNvPr id="94" name="CustomShape 2"/>
          <p:cNvSpPr/>
          <p:nvPr/>
        </p:nvSpPr>
        <p:spPr>
          <a:xfrm>
            <a:off x="395640" y="1845000"/>
            <a:ext cx="8228880" cy="439164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Dies entspricht nicht der üblichen Praxis der Installation von fossilen Wärmeerzeugern (Gasheizungen), die oft überdimensioniert sind. Eine Ergänzung der Größe, um eine sichere Wärmeversorgung zu gewährleisten, ist bei Wärmepumpen nicht angezeigt.  </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Char char="•"/>
            </a:pPr>
            <a:r>
              <a:rPr b="0" i="1" lang="de-DE" sz="1600" spc="-1" strike="noStrike">
                <a:solidFill>
                  <a:srgbClr val="000000"/>
                </a:solidFill>
                <a:latin typeface="Arial"/>
              </a:rPr>
              <a:t>Wenn eine Wärmelast von z.B. 12 kW berechnet wurde, werden Gasheizungen installiert, die eine viel höhere Wärmelast haben, z.B. 20 kW.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Bei der Planung von geothermischen Wärmepumpensystemen ist es entscheidend, die passende Wärmepumpe entsprechend der berechneten Wärmelast auszuwählen.</a:t>
            </a:r>
            <a:r>
              <a:rPr b="1" lang="de-DE" sz="1600" spc="-1" strike="noStrike">
                <a:solidFill>
                  <a:srgbClr val="000000"/>
                </a:solidFill>
                <a:latin typeface="Arial"/>
              </a:rPr>
              <a:t>	</a:t>
            </a:r>
            <a:endParaRPr b="0" lang="de-DE" sz="1600" spc="-1" strike="noStrike">
              <a:latin typeface="Arial"/>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8" name="Picture 3" descr=""/>
          <p:cNvPicPr/>
          <p:nvPr/>
        </p:nvPicPr>
        <p:blipFill>
          <a:blip r:embed="rId1"/>
          <a:stretch/>
        </p:blipFill>
        <p:spPr>
          <a:xfrm>
            <a:off x="6732360" y="1989000"/>
            <a:ext cx="2306520" cy="4293720"/>
          </a:xfrm>
          <a:prstGeom prst="rect">
            <a:avLst/>
          </a:prstGeom>
          <a:ln>
            <a:noFill/>
          </a:ln>
        </p:spPr>
      </p:pic>
      <p:sp>
        <p:nvSpPr>
          <p:cNvPr id="32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des Untergrunds </a:t>
            </a:r>
            <a:br/>
            <a:r>
              <a:rPr b="0" lang="de-DE" sz="2400" spc="-1" strike="noStrike">
                <a:solidFill>
                  <a:srgbClr val="000000"/>
                </a:solidFill>
                <a:latin typeface="Arial"/>
              </a:rPr>
              <a:t>mit Erdwärmesonden</a:t>
            </a:r>
            <a:endParaRPr b="0" lang="de-DE" sz="2400" spc="-1" strike="noStrike">
              <a:latin typeface="Arial"/>
            </a:endParaRPr>
          </a:p>
        </p:txBody>
      </p:sp>
      <p:sp>
        <p:nvSpPr>
          <p:cNvPr id="330" name="CustomShape 2"/>
          <p:cNvSpPr/>
          <p:nvPr/>
        </p:nvSpPr>
        <p:spPr>
          <a:xfrm>
            <a:off x="395640" y="1412640"/>
            <a:ext cx="6202440" cy="4525200"/>
          </a:xfrm>
          <a:prstGeom prst="rect">
            <a:avLst/>
          </a:prstGeom>
          <a:noFill/>
          <a:ln>
            <a:noFill/>
          </a:ln>
        </p:spPr>
        <p:style>
          <a:lnRef idx="0"/>
          <a:fillRef idx="0"/>
          <a:effectRef idx="0"/>
          <a:fontRef idx="minor"/>
        </p:style>
        <p:txBody>
          <a:bodyPr lIns="90000" rIns="90000" tIns="45000" bIns="45000"/>
          <a:p>
            <a:pPr algn="just">
              <a:lnSpc>
                <a:spcPct val="150000"/>
              </a:lnSpc>
              <a:spcBef>
                <a:spcPts val="320"/>
              </a:spcBef>
            </a:pPr>
            <a:r>
              <a:rPr b="0" lang="de-DE" sz="1600" spc="-1" strike="noStrike" u="sng">
                <a:solidFill>
                  <a:srgbClr val="000000"/>
                </a:solidFill>
                <a:uFillTx/>
                <a:latin typeface="Arial"/>
              </a:rPr>
              <a:t>Funktionsprinzip von Erdwärmesonden</a:t>
            </a:r>
            <a:endParaRPr b="0" lang="de-DE" sz="1600" spc="-1" strike="noStrike">
              <a:latin typeface="Arial"/>
            </a:endParaRPr>
          </a:p>
          <a:p>
            <a:pPr algn="just">
              <a:lnSpc>
                <a:spcPct val="150000"/>
              </a:lnSpc>
              <a:spcBef>
                <a:spcPts val="320"/>
              </a:spcBef>
            </a:pPr>
            <a:endParaRPr b="0" lang="de-DE" sz="1600" spc="-1" strike="noStrike">
              <a:latin typeface="Arial"/>
            </a:endParaRPr>
          </a:p>
          <a:p>
            <a:pPr marL="343080" indent="-342360" algn="just">
              <a:lnSpc>
                <a:spcPct val="150000"/>
              </a:lnSpc>
              <a:buClr>
                <a:srgbClr val="000000"/>
              </a:buClr>
              <a:buFont typeface="Arial"/>
              <a:buChar char="•"/>
            </a:pPr>
            <a:r>
              <a:rPr b="0" lang="de-DE" sz="1600" spc="-1" strike="noStrike">
                <a:solidFill>
                  <a:srgbClr val="000000"/>
                </a:solidFill>
                <a:latin typeface="Arial"/>
              </a:rPr>
              <a:t>Darin liegt das Arbeitsprinzip, eine für die Wärmepumpe nutzbare Temperaturdifferenz zwischen der Sondeneintrittstemperatur und der Sondenaustrittstemperatur des zirkulierenden Wärmeträgermediums zu erzeugen.</a:t>
            </a:r>
            <a:endParaRPr b="0" lang="de-DE" sz="1600" spc="-1" strike="noStrike">
              <a:latin typeface="Arial"/>
            </a:endParaRPr>
          </a:p>
          <a:p>
            <a:pPr marL="343080" indent="-342360" algn="just">
              <a:lnSpc>
                <a:spcPct val="150000"/>
              </a:lnSpc>
              <a:buClr>
                <a:srgbClr val="000000"/>
              </a:buClr>
              <a:buFont typeface="Arial"/>
              <a:buChar char="•"/>
            </a:pPr>
            <a:r>
              <a:rPr b="0" lang="de-DE" sz="1600" spc="-1" strike="noStrike">
                <a:solidFill>
                  <a:srgbClr val="000000"/>
                </a:solidFill>
                <a:latin typeface="Arial"/>
              </a:rPr>
              <a:t>Dabei erwärmt sich das Medium beim Durchlauf durch die Sonde im Sondensystem, wenn seine Temperatur am Sondeneintritt unter der Temperatur des Untergrundes liegt. </a:t>
            </a:r>
            <a:endParaRPr b="0" lang="de-DE" sz="1600" spc="-1" strike="noStrike">
              <a:latin typeface="Arial"/>
            </a:endParaRPr>
          </a:p>
          <a:p>
            <a:pPr algn="just">
              <a:lnSpc>
                <a:spcPct val="150000"/>
              </a:lnSpc>
            </a:pPr>
            <a:endParaRPr b="0" lang="de-DE" sz="1600" spc="-1" strike="noStrike">
              <a:latin typeface="Arial"/>
            </a:endParaRPr>
          </a:p>
          <a:p>
            <a:pPr marL="2629080" algn="just">
              <a:lnSpc>
                <a:spcPct val="100000"/>
              </a:lnSpc>
            </a:pPr>
            <a:r>
              <a:rPr b="0" lang="de-DE" sz="1600" spc="-1" strike="noStrike">
                <a:solidFill>
                  <a:srgbClr val="000000"/>
                </a:solidFill>
                <a:latin typeface="Arial"/>
              </a:rPr>
              <a:t>Beispiel in der Abbildung:</a:t>
            </a:r>
            <a:endParaRPr b="0" lang="de-DE" sz="1600" spc="-1" strike="noStrike">
              <a:latin typeface="Arial"/>
            </a:endParaRPr>
          </a:p>
          <a:p>
            <a:pPr marL="2629080" algn="just">
              <a:lnSpc>
                <a:spcPct val="100000"/>
              </a:lnSpc>
            </a:pPr>
            <a:r>
              <a:rPr b="0" lang="de-DE" sz="1600" spc="-1" strike="noStrike">
                <a:solidFill>
                  <a:srgbClr val="000000"/>
                </a:solidFill>
                <a:latin typeface="Arial"/>
              </a:rPr>
              <a:t>Sondeneintrittstemperatur: 0°C</a:t>
            </a:r>
            <a:endParaRPr b="0" lang="de-DE" sz="1600" spc="-1" strike="noStrike">
              <a:latin typeface="Arial"/>
            </a:endParaRPr>
          </a:p>
          <a:p>
            <a:pPr marL="2629080" algn="just">
              <a:lnSpc>
                <a:spcPct val="100000"/>
              </a:lnSpc>
            </a:pPr>
            <a:r>
              <a:rPr b="0" lang="de-DE" sz="1600" spc="-1" strike="noStrike">
                <a:solidFill>
                  <a:srgbClr val="000000"/>
                </a:solidFill>
                <a:latin typeface="Arial"/>
              </a:rPr>
              <a:t>Sondenaustrittstemperatur: 4°C</a:t>
            </a:r>
            <a:endParaRPr b="0" lang="de-DE" sz="1600" spc="-1" strike="noStrike">
              <a:latin typeface="Arial"/>
            </a:endParaRPr>
          </a:p>
          <a:p>
            <a:pPr marL="2629080" algn="just">
              <a:lnSpc>
                <a:spcPct val="130000"/>
              </a:lnSpc>
            </a:pPr>
            <a:r>
              <a:rPr b="0" lang="de-DE" sz="1600" spc="-1" strike="noStrike">
                <a:solidFill>
                  <a:srgbClr val="000000"/>
                </a:solidFill>
                <a:latin typeface="Arial"/>
              </a:rPr>
              <a:t>	</a:t>
            </a:r>
            <a:endParaRPr b="0" lang="de-DE" sz="1600" spc="-1" strike="noStrike">
              <a:latin typeface="Arial"/>
            </a:endParaRPr>
          </a:p>
          <a:p>
            <a:pPr marL="2629080" algn="just">
              <a:lnSpc>
                <a:spcPct val="90000"/>
              </a:lnSpc>
              <a:spcBef>
                <a:spcPts val="320"/>
              </a:spcBef>
            </a:pPr>
            <a:endParaRPr b="0" lang="de-DE" sz="1600" spc="-1" strike="noStrike">
              <a:latin typeface="Arial"/>
            </a:endParaRPr>
          </a:p>
          <a:p>
            <a:pPr marL="2629080">
              <a:lnSpc>
                <a:spcPct val="100000"/>
              </a:lnSpc>
              <a:spcBef>
                <a:spcPts val="320"/>
              </a:spcBef>
            </a:pPr>
            <a:endParaRPr b="0" lang="de-DE" sz="1600" spc="-1" strike="noStrike">
              <a:latin typeface="Arial"/>
            </a:endParaRPr>
          </a:p>
        </p:txBody>
      </p:sp>
    </p:spTree>
  </p:cSld>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1" name="Picture 3" descr=""/>
          <p:cNvPicPr/>
          <p:nvPr/>
        </p:nvPicPr>
        <p:blipFill>
          <a:blip r:embed="rId1"/>
          <a:stretch/>
        </p:blipFill>
        <p:spPr>
          <a:xfrm>
            <a:off x="6732360" y="1989000"/>
            <a:ext cx="2306520" cy="4293720"/>
          </a:xfrm>
          <a:prstGeom prst="rect">
            <a:avLst/>
          </a:prstGeom>
          <a:ln>
            <a:noFill/>
          </a:ln>
        </p:spPr>
      </p:pic>
      <p:sp>
        <p:nvSpPr>
          <p:cNvPr id="33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des Untergrunds </a:t>
            </a:r>
            <a:br/>
            <a:r>
              <a:rPr b="0" lang="de-DE" sz="2400" spc="-1" strike="noStrike">
                <a:solidFill>
                  <a:srgbClr val="000000"/>
                </a:solidFill>
                <a:latin typeface="Arial"/>
              </a:rPr>
              <a:t>mit Erdwärmesonden</a:t>
            </a:r>
            <a:endParaRPr b="0" lang="de-DE" sz="2400" spc="-1" strike="noStrike">
              <a:latin typeface="Arial"/>
            </a:endParaRPr>
          </a:p>
        </p:txBody>
      </p:sp>
      <p:sp>
        <p:nvSpPr>
          <p:cNvPr id="333" name="CustomShape 2"/>
          <p:cNvSpPr/>
          <p:nvPr/>
        </p:nvSpPr>
        <p:spPr>
          <a:xfrm>
            <a:off x="457200" y="1600200"/>
            <a:ext cx="6202440" cy="4525200"/>
          </a:xfrm>
          <a:prstGeom prst="rect">
            <a:avLst/>
          </a:prstGeom>
          <a:noFill/>
          <a:ln>
            <a:noFill/>
          </a:ln>
        </p:spPr>
        <p:style>
          <a:lnRef idx="0"/>
          <a:fillRef idx="0"/>
          <a:effectRef idx="0"/>
          <a:fontRef idx="minor"/>
        </p:style>
        <p:txBody>
          <a:bodyPr lIns="90000" rIns="90000" tIns="45000" bIns="45000"/>
          <a:p>
            <a:pPr algn="just">
              <a:lnSpc>
                <a:spcPct val="150000"/>
              </a:lnSpc>
              <a:spcBef>
                <a:spcPts val="320"/>
              </a:spcBef>
            </a:pPr>
            <a:r>
              <a:rPr b="0" lang="de-DE" sz="1600" spc="-1" strike="noStrike" u="sng">
                <a:solidFill>
                  <a:srgbClr val="000000"/>
                </a:solidFill>
                <a:uFillTx/>
                <a:latin typeface="Arial"/>
              </a:rPr>
              <a:t>Funktionsprinzip von Erdwärmesonden</a:t>
            </a:r>
            <a:endParaRPr b="0" lang="de-DE" sz="1600" spc="-1" strike="noStrike">
              <a:latin typeface="Arial"/>
            </a:endParaRPr>
          </a:p>
          <a:p>
            <a:pPr algn="just">
              <a:lnSpc>
                <a:spcPct val="150000"/>
              </a:lnSpc>
              <a:spcBef>
                <a:spcPts val="320"/>
              </a:spcBef>
            </a:pPr>
            <a:endParaRPr b="0" lang="de-DE" sz="1600" spc="-1" strike="noStrike">
              <a:latin typeface="Arial"/>
            </a:endParaRPr>
          </a:p>
          <a:p>
            <a:pPr marL="343080" indent="-342360" algn="just">
              <a:lnSpc>
                <a:spcPct val="150000"/>
              </a:lnSpc>
              <a:buClr>
                <a:srgbClr val="000000"/>
              </a:buClr>
              <a:buFont typeface="Arial"/>
              <a:buChar char="•"/>
            </a:pPr>
            <a:r>
              <a:rPr b="0" lang="de-DE" sz="1600" spc="-1" strike="noStrike">
                <a:solidFill>
                  <a:srgbClr val="000000"/>
                </a:solidFill>
                <a:latin typeface="Arial"/>
              </a:rPr>
              <a:t>Für jeden Meter Sondenlänge ist es möglich, durchschnittliche Leistungen von 25 W bis 100 W mit Standard-Sondensystemen in Bandbreiten von geologischen und betrieblichen Randbedingungen des Gesamtsystems zu entfernen. Werden mehrere oberflächennahe Erdwärmesonden miteinander verbunden, ist es möglich, größere Objekte bis hin zu kleineren Infrastrukturen mit einer thermischen Belastung von mehreren hundert Kilowatt zu versorgen. </a:t>
            </a:r>
            <a:endParaRPr b="0" lang="de-DE" sz="1600" spc="-1" strike="noStrike">
              <a:latin typeface="Arial"/>
            </a:endParaRPr>
          </a:p>
          <a:p>
            <a:pPr>
              <a:lnSpc>
                <a:spcPct val="100000"/>
              </a:lnSpc>
              <a:spcBef>
                <a:spcPts val="320"/>
              </a:spcBef>
            </a:pPr>
            <a:endParaRPr b="0" lang="de-DE" sz="1600" spc="-1" strike="noStrike">
              <a:latin typeface="Arial"/>
            </a:endParaRPr>
          </a:p>
        </p:txBody>
      </p:sp>
    </p:spTree>
  </p:cSld>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des Untergrunds </a:t>
            </a:r>
            <a:br/>
            <a:r>
              <a:rPr b="0" lang="de-DE" sz="2400" spc="-1" strike="noStrike">
                <a:solidFill>
                  <a:srgbClr val="000000"/>
                </a:solidFill>
                <a:latin typeface="Arial"/>
              </a:rPr>
              <a:t>mit Erdwärmesonden</a:t>
            </a:r>
            <a:endParaRPr b="0" lang="de-DE" sz="2400" spc="-1" strike="noStrike">
              <a:latin typeface="Arial"/>
            </a:endParaRPr>
          </a:p>
        </p:txBody>
      </p:sp>
      <p:sp>
        <p:nvSpPr>
          <p:cNvPr id="335" name="CustomShape 2"/>
          <p:cNvSpPr/>
          <p:nvPr/>
        </p:nvSpPr>
        <p:spPr>
          <a:xfrm>
            <a:off x="389160" y="1484640"/>
            <a:ext cx="5410080" cy="470844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rPr>
              <a:t>Der Energieeintrag und die Entnahmekapazitäten sind abhängig von: </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rPr>
              <a:t>Merkmale der Sonden: </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Material der Sonden (HDPE, usw.) </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Art der Sonden (U-, Koaxial-, Wellrohrsonden,...)</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Geometrie der Sonden (Durchmesser, Länge)</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rPr>
              <a:t>Das Bohren und die Erschließung des Bohrlochs:</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Durchmesser der Bohrung</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Anschluss an das Gestein (thermisch optimiertes Verpressmaterial)</a:t>
            </a:r>
            <a:endParaRPr b="0" lang="de-DE" sz="1600" spc="-1" strike="noStrike">
              <a:latin typeface="Arial"/>
            </a:endParaRPr>
          </a:p>
          <a:p>
            <a:pPr>
              <a:lnSpc>
                <a:spcPct val="150000"/>
              </a:lnSpc>
            </a:pPr>
            <a:endParaRPr b="0" lang="de-DE" sz="1600" spc="-1" strike="noStrike">
              <a:latin typeface="Arial"/>
            </a:endParaRPr>
          </a:p>
        </p:txBody>
      </p:sp>
      <p:pic>
        <p:nvPicPr>
          <p:cNvPr id="336" name="Grafik 7" descr=""/>
          <p:cNvPicPr/>
          <p:nvPr/>
        </p:nvPicPr>
        <p:blipFill>
          <a:blip r:embed="rId1"/>
          <a:srcRect l="0" t="0" r="8469" b="0"/>
          <a:stretch/>
        </p:blipFill>
        <p:spPr>
          <a:xfrm>
            <a:off x="7524360" y="1753920"/>
            <a:ext cx="1555920" cy="1804680"/>
          </a:xfrm>
          <a:prstGeom prst="rect">
            <a:avLst/>
          </a:prstGeom>
          <a:ln>
            <a:noFill/>
          </a:ln>
        </p:spPr>
      </p:pic>
      <p:pic>
        <p:nvPicPr>
          <p:cNvPr id="337" name="Grafik 8" descr=""/>
          <p:cNvPicPr/>
          <p:nvPr/>
        </p:nvPicPr>
        <p:blipFill>
          <a:blip r:embed="rId2"/>
          <a:stretch/>
        </p:blipFill>
        <p:spPr>
          <a:xfrm>
            <a:off x="4561560" y="1860120"/>
            <a:ext cx="1713240" cy="1592640"/>
          </a:xfrm>
          <a:prstGeom prst="rect">
            <a:avLst/>
          </a:prstGeom>
          <a:ln>
            <a:noFill/>
          </a:ln>
        </p:spPr>
      </p:pic>
      <p:pic>
        <p:nvPicPr>
          <p:cNvPr id="338" name="Grafik 9" descr=""/>
          <p:cNvPicPr/>
          <p:nvPr/>
        </p:nvPicPr>
        <p:blipFill>
          <a:blip r:embed="rId3"/>
          <a:stretch/>
        </p:blipFill>
        <p:spPr>
          <a:xfrm>
            <a:off x="6006240" y="1860120"/>
            <a:ext cx="1583280" cy="1592640"/>
          </a:xfrm>
          <a:prstGeom prst="rect">
            <a:avLst/>
          </a:prstGeom>
          <a:ln>
            <a:noFill/>
          </a:ln>
        </p:spPr>
      </p:pic>
      <p:pic>
        <p:nvPicPr>
          <p:cNvPr id="339" name="Grafik 3" descr=""/>
          <p:cNvPicPr/>
          <p:nvPr/>
        </p:nvPicPr>
        <p:blipFill>
          <a:blip r:embed="rId4"/>
          <a:stretch/>
        </p:blipFill>
        <p:spPr>
          <a:xfrm>
            <a:off x="5856840" y="3680280"/>
            <a:ext cx="2519640" cy="2386080"/>
          </a:xfrm>
          <a:prstGeom prst="rect">
            <a:avLst/>
          </a:prstGeom>
          <a:ln>
            <a:noFill/>
          </a:ln>
        </p:spPr>
      </p:pic>
    </p:spTree>
  </p:cSld>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des Untergrunds </a:t>
            </a:r>
            <a:br/>
            <a:r>
              <a:rPr b="0" lang="de-DE" sz="2400" spc="-1" strike="noStrike">
                <a:solidFill>
                  <a:srgbClr val="000000"/>
                </a:solidFill>
                <a:latin typeface="Arial"/>
              </a:rPr>
              <a:t>mit Erdwärmesonden</a:t>
            </a:r>
            <a:endParaRPr b="0" lang="de-DE" sz="2400" spc="-1" strike="noStrike">
              <a:latin typeface="Arial"/>
            </a:endParaRPr>
          </a:p>
        </p:txBody>
      </p:sp>
      <p:sp>
        <p:nvSpPr>
          <p:cNvPr id="341" name="CustomShape 2"/>
          <p:cNvSpPr/>
          <p:nvPr/>
        </p:nvSpPr>
        <p:spPr>
          <a:xfrm>
            <a:off x="457200" y="1600200"/>
            <a:ext cx="5410080" cy="470844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rPr>
              <a:t>Der Energieeintrag und die Entnahmekapazitäten sind abhängig von:</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rPr>
              <a:t>Die Flüssigkeit im Inneren der Sonde:</a:t>
            </a:r>
            <a:endParaRPr b="0" lang="de-DE" sz="1600" spc="-1" strike="noStrike">
              <a:latin typeface="Arial"/>
            </a:endParaRPr>
          </a:p>
          <a:p>
            <a:pPr>
              <a:lnSpc>
                <a:spcPct val="150000"/>
              </a:lnSpc>
            </a:pP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Zirkulierender Volumenstrom (turbulente / laminare Strömung)</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Flüssigkeit der Sonde (Wärmekapazität, Viskosität) </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rPr>
              <a:t>Anzahl und Abstände der Sonden (gegenseitige Beeinflussung) </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rPr>
              <a:t>Betriebsart (Anzahl der Betriebsstunden pro Jahr)</a:t>
            </a:r>
            <a:endParaRPr b="0" lang="de-DE" sz="1600" spc="-1" strike="noStrike">
              <a:latin typeface="Arial"/>
            </a:endParaRPr>
          </a:p>
        </p:txBody>
      </p:sp>
      <p:pic>
        <p:nvPicPr>
          <p:cNvPr id="342" name="Grafik 7" descr=""/>
          <p:cNvPicPr/>
          <p:nvPr/>
        </p:nvPicPr>
        <p:blipFill>
          <a:blip r:embed="rId1"/>
          <a:srcRect l="0" t="0" r="8469" b="0"/>
          <a:stretch/>
        </p:blipFill>
        <p:spPr>
          <a:xfrm>
            <a:off x="7530480" y="1901880"/>
            <a:ext cx="1555920" cy="1804680"/>
          </a:xfrm>
          <a:prstGeom prst="rect">
            <a:avLst/>
          </a:prstGeom>
          <a:ln>
            <a:noFill/>
          </a:ln>
        </p:spPr>
      </p:pic>
      <p:pic>
        <p:nvPicPr>
          <p:cNvPr id="343" name="Grafik 8" descr=""/>
          <p:cNvPicPr/>
          <p:nvPr/>
        </p:nvPicPr>
        <p:blipFill>
          <a:blip r:embed="rId2"/>
          <a:stretch/>
        </p:blipFill>
        <p:spPr>
          <a:xfrm>
            <a:off x="4476240" y="2008080"/>
            <a:ext cx="1713240" cy="1592640"/>
          </a:xfrm>
          <a:prstGeom prst="rect">
            <a:avLst/>
          </a:prstGeom>
          <a:ln>
            <a:noFill/>
          </a:ln>
        </p:spPr>
      </p:pic>
      <p:pic>
        <p:nvPicPr>
          <p:cNvPr id="344" name="Grafik 9" descr=""/>
          <p:cNvPicPr/>
          <p:nvPr/>
        </p:nvPicPr>
        <p:blipFill>
          <a:blip r:embed="rId3"/>
          <a:stretch/>
        </p:blipFill>
        <p:spPr>
          <a:xfrm>
            <a:off x="6019200" y="1996200"/>
            <a:ext cx="1583280" cy="1592640"/>
          </a:xfrm>
          <a:prstGeom prst="rect">
            <a:avLst/>
          </a:prstGeom>
          <a:ln>
            <a:noFill/>
          </a:ln>
        </p:spPr>
      </p:pic>
      <p:pic>
        <p:nvPicPr>
          <p:cNvPr id="345" name="Grafik 3" descr=""/>
          <p:cNvPicPr/>
          <p:nvPr/>
        </p:nvPicPr>
        <p:blipFill>
          <a:blip r:embed="rId4"/>
          <a:stretch/>
        </p:blipFill>
        <p:spPr>
          <a:xfrm>
            <a:off x="6022800" y="3783600"/>
            <a:ext cx="2508480" cy="2375640"/>
          </a:xfrm>
          <a:prstGeom prst="rect">
            <a:avLst/>
          </a:prstGeom>
          <a:ln>
            <a:noFill/>
          </a:ln>
        </p:spPr>
      </p:pic>
    </p:spTree>
  </p:cSld>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des Untergrunds</a:t>
            </a:r>
            <a:br/>
            <a:r>
              <a:rPr b="0" lang="de-DE" sz="2400" spc="-1" strike="noStrike">
                <a:solidFill>
                  <a:srgbClr val="000000"/>
                </a:solidFill>
                <a:latin typeface="Arial"/>
              </a:rPr>
              <a:t> mit Erdwärmesonden</a:t>
            </a:r>
            <a:endParaRPr b="0" lang="de-DE" sz="2400" spc="-1" strike="noStrike">
              <a:latin typeface="Arial"/>
            </a:endParaRPr>
          </a:p>
        </p:txBody>
      </p:sp>
      <p:sp>
        <p:nvSpPr>
          <p:cNvPr id="347" name="CustomShape 2"/>
          <p:cNvSpPr/>
          <p:nvPr/>
        </p:nvSpPr>
        <p:spPr>
          <a:xfrm>
            <a:off x="457200" y="1600200"/>
            <a:ext cx="5410080" cy="470844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rPr>
              <a:t>Der Energieeintrag und die Entnahmekapazitäten sind abhängig von:</a:t>
            </a:r>
            <a:endParaRPr b="0" lang="de-DE" sz="1600" spc="-1" strike="noStrike">
              <a:latin typeface="Arial"/>
            </a:endParaRPr>
          </a:p>
          <a:p>
            <a:pPr>
              <a:lnSpc>
                <a:spcPct val="150000"/>
              </a:lnSpc>
            </a:pPr>
            <a:endParaRPr b="0" lang="de-DE" sz="1600" spc="-1" strike="noStrike">
              <a:latin typeface="Arial"/>
            </a:endParaRPr>
          </a:p>
          <a:p>
            <a:pPr>
              <a:lnSpc>
                <a:spcPct val="150000"/>
              </a:lnSpc>
            </a:pPr>
            <a:r>
              <a:rPr b="0" lang="de-DE" sz="1600" spc="-1" strike="noStrike">
                <a:solidFill>
                  <a:srgbClr val="000000"/>
                </a:solidFill>
                <a:latin typeface="Arial"/>
              </a:rPr>
              <a:t>Die Standortbedingungen des Untergrunds:</a:t>
            </a:r>
            <a:endParaRPr b="0" lang="de-DE" sz="1600" spc="-1" strike="noStrike">
              <a:latin typeface="Arial"/>
            </a:endParaRPr>
          </a:p>
          <a:p>
            <a:pPr>
              <a:lnSpc>
                <a:spcPct val="150000"/>
              </a:lnSpc>
            </a:pP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Wärmespeicherkapazität (Wärmekapazität)   </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Eigenschaften des Wärmetransports (Wärmeleitfähigkeit, Advektion durch Grundwasserströmung)</a:t>
            </a:r>
            <a:endParaRPr b="0" lang="de-DE" sz="1600" spc="-1" strike="noStrike">
              <a:latin typeface="Arial"/>
            </a:endParaRPr>
          </a:p>
          <a:p>
            <a:pPr marL="343080" indent="-342360">
              <a:lnSpc>
                <a:spcPct val="150000"/>
              </a:lnSpc>
              <a:buClr>
                <a:srgbClr val="000000"/>
              </a:buClr>
              <a:buFont typeface="Arial"/>
              <a:buChar char="•"/>
            </a:pPr>
            <a:r>
              <a:rPr b="0" lang="de-DE" sz="1600" spc="-1" strike="noStrike">
                <a:solidFill>
                  <a:srgbClr val="000000"/>
                </a:solidFill>
                <a:latin typeface="Arial"/>
              </a:rPr>
              <a:t>Temperaturen des Untergrundes</a:t>
            </a:r>
            <a:endParaRPr b="0" lang="de-DE" sz="1600" spc="-1" strike="noStrike">
              <a:latin typeface="Arial"/>
            </a:endParaRPr>
          </a:p>
        </p:txBody>
      </p:sp>
      <p:pic>
        <p:nvPicPr>
          <p:cNvPr id="348" name="Grafik 7" descr=""/>
          <p:cNvPicPr/>
          <p:nvPr/>
        </p:nvPicPr>
        <p:blipFill>
          <a:blip r:embed="rId1"/>
          <a:srcRect l="0" t="0" r="8469" b="0"/>
          <a:stretch/>
        </p:blipFill>
        <p:spPr>
          <a:xfrm>
            <a:off x="7531560" y="1932480"/>
            <a:ext cx="1555920" cy="1804680"/>
          </a:xfrm>
          <a:prstGeom prst="rect">
            <a:avLst/>
          </a:prstGeom>
          <a:ln>
            <a:noFill/>
          </a:ln>
        </p:spPr>
      </p:pic>
      <p:pic>
        <p:nvPicPr>
          <p:cNvPr id="349" name="Grafik 8" descr=""/>
          <p:cNvPicPr/>
          <p:nvPr/>
        </p:nvPicPr>
        <p:blipFill>
          <a:blip r:embed="rId2"/>
          <a:stretch/>
        </p:blipFill>
        <p:spPr>
          <a:xfrm>
            <a:off x="4460040" y="2041200"/>
            <a:ext cx="1713240" cy="1592640"/>
          </a:xfrm>
          <a:prstGeom prst="rect">
            <a:avLst/>
          </a:prstGeom>
          <a:ln>
            <a:noFill/>
          </a:ln>
        </p:spPr>
      </p:pic>
      <p:pic>
        <p:nvPicPr>
          <p:cNvPr id="350" name="Grafik 9" descr=""/>
          <p:cNvPicPr/>
          <p:nvPr/>
        </p:nvPicPr>
        <p:blipFill>
          <a:blip r:embed="rId3"/>
          <a:stretch/>
        </p:blipFill>
        <p:spPr>
          <a:xfrm>
            <a:off x="5962680" y="2038680"/>
            <a:ext cx="1583280" cy="1592640"/>
          </a:xfrm>
          <a:prstGeom prst="rect">
            <a:avLst/>
          </a:prstGeom>
          <a:ln>
            <a:noFill/>
          </a:ln>
        </p:spPr>
      </p:pic>
      <p:pic>
        <p:nvPicPr>
          <p:cNvPr id="351" name="Grafik 3" descr=""/>
          <p:cNvPicPr/>
          <p:nvPr/>
        </p:nvPicPr>
        <p:blipFill>
          <a:blip r:embed="rId4"/>
          <a:stretch/>
        </p:blipFill>
        <p:spPr>
          <a:xfrm>
            <a:off x="5724000" y="3802320"/>
            <a:ext cx="2469240" cy="2338200"/>
          </a:xfrm>
          <a:prstGeom prst="rect">
            <a:avLst/>
          </a:prstGeom>
          <a:ln>
            <a:noFill/>
          </a:ln>
        </p:spPr>
      </p:pic>
    </p:spTree>
  </p:cSld>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des Untergrunds</a:t>
            </a:r>
            <a:br/>
            <a:r>
              <a:rPr b="0" lang="de-DE" sz="2400" spc="-1" strike="noStrike">
                <a:solidFill>
                  <a:srgbClr val="000000"/>
                </a:solidFill>
                <a:latin typeface="Arial"/>
              </a:rPr>
              <a:t> mit Erdwärmesonden</a:t>
            </a:r>
            <a:endParaRPr b="0" lang="de-DE" sz="2400" spc="-1" strike="noStrike">
              <a:latin typeface="Arial"/>
            </a:endParaRPr>
          </a:p>
        </p:txBody>
      </p:sp>
      <p:sp>
        <p:nvSpPr>
          <p:cNvPr id="353" name="CustomShape 2"/>
          <p:cNvSpPr/>
          <p:nvPr/>
        </p:nvSpPr>
        <p:spPr>
          <a:xfrm>
            <a:off x="372960" y="1412640"/>
            <a:ext cx="4186080" cy="4525200"/>
          </a:xfrm>
          <a:prstGeom prst="rect">
            <a:avLst/>
          </a:prstGeom>
          <a:noFill/>
          <a:ln>
            <a:noFill/>
          </a:ln>
        </p:spPr>
        <p:style>
          <a:lnRef idx="0"/>
          <a:fillRef idx="0"/>
          <a:effectRef idx="0"/>
          <a:fontRef idx="minor"/>
        </p:style>
        <p:txBody>
          <a:bodyPr lIns="90000" rIns="90000" tIns="45000" bIns="45000"/>
          <a:p>
            <a:r>
              <a:rPr b="0" lang="de-DE" sz="1500" spc="-1" strike="noStrike" u="sng">
                <a:solidFill>
                  <a:srgbClr val="000000"/>
                </a:solidFill>
                <a:uFillTx/>
                <a:latin typeface="Arial"/>
              </a:rPr>
              <a:t>Dimensionierung von Erdwärmesonden</a:t>
            </a:r>
            <a:endParaRPr b="0" lang="de-DE" sz="1500" spc="-1" strike="noStrike">
              <a:latin typeface="Arial"/>
            </a:endParaRPr>
          </a:p>
          <a:p>
            <a:endParaRPr b="0" lang="de-DE" sz="1500" spc="-1" strike="noStrike">
              <a:latin typeface="Arial"/>
            </a:endParaRPr>
          </a:p>
          <a:p>
            <a:r>
              <a:rPr b="0" lang="de-DE" sz="1500" spc="-1" strike="noStrike">
                <a:solidFill>
                  <a:srgbClr val="000000"/>
                </a:solidFill>
                <a:latin typeface="Arial"/>
              </a:rPr>
              <a:t>Die VDI 4640 stellt spezifische Entzugsleistungen für kleine Erdwärmesondenanlagen &lt; 30 kW für verschiedene Gesteinsarten vor. </a:t>
            </a:r>
            <a:endParaRPr b="0" lang="de-DE" sz="1500" spc="-1" strike="noStrike">
              <a:latin typeface="Arial"/>
            </a:endParaRPr>
          </a:p>
          <a:p>
            <a:endParaRPr b="0" lang="de-DE" sz="1500" spc="-1" strike="noStrike">
              <a:latin typeface="Arial"/>
            </a:endParaRPr>
          </a:p>
          <a:p>
            <a:r>
              <a:rPr b="0" lang="de-DE" sz="1500" spc="-1" strike="noStrike">
                <a:solidFill>
                  <a:srgbClr val="000000"/>
                </a:solidFill>
                <a:latin typeface="Arial"/>
              </a:rPr>
              <a:t>Die Daten basieren auf langjährigen Erfahrungen und statistischen Auswertungen von in Betrieb befindlichen Erdwärmesondenanlagen. </a:t>
            </a:r>
            <a:endParaRPr b="0" lang="de-DE" sz="1500" spc="-1" strike="noStrike">
              <a:latin typeface="Arial"/>
            </a:endParaRPr>
          </a:p>
          <a:p>
            <a:endParaRPr b="0" lang="de-DE" sz="1500" spc="-1" strike="noStrike">
              <a:latin typeface="Arial"/>
            </a:endParaRPr>
          </a:p>
          <a:p>
            <a:r>
              <a:rPr b="0" lang="de-DE" sz="1500" spc="-1" strike="noStrike">
                <a:solidFill>
                  <a:srgbClr val="000000"/>
                </a:solidFill>
                <a:latin typeface="Arial"/>
              </a:rPr>
              <a:t>Dies sind Literaturwerte, die an einen bestimmten Ort übertragen werden.</a:t>
            </a:r>
            <a:endParaRPr b="0" lang="de-DE" sz="1500" spc="-1" strike="noStrike">
              <a:latin typeface="Arial"/>
            </a:endParaRPr>
          </a:p>
          <a:p>
            <a:endParaRPr b="0" lang="de-DE" sz="1500" spc="-1" strike="noStrike">
              <a:latin typeface="Arial"/>
            </a:endParaRPr>
          </a:p>
        </p:txBody>
      </p:sp>
      <p:graphicFrame>
        <p:nvGraphicFramePr>
          <p:cNvPr id="354" name="Table 3"/>
          <p:cNvGraphicFramePr/>
          <p:nvPr/>
        </p:nvGraphicFramePr>
        <p:xfrm>
          <a:off x="4572000" y="2421000"/>
          <a:ext cx="4571280" cy="3159360"/>
        </p:xfrm>
        <a:graphic>
          <a:graphicData uri="http://schemas.openxmlformats.org/drawingml/2006/table">
            <a:tbl>
              <a:tblPr/>
              <a:tblGrid>
                <a:gridCol w="3202200"/>
                <a:gridCol w="703800"/>
                <a:gridCol w="665640"/>
              </a:tblGrid>
              <a:tr h="320760">
                <a:tc rowSpan="2">
                  <a:txBody>
                    <a:bodyPr lIns="3240" rIns="3240"/>
                    <a:p>
                      <a:pPr>
                        <a:lnSpc>
                          <a:spcPct val="100000"/>
                        </a:lnSpc>
                      </a:pPr>
                      <a:r>
                        <a:rPr b="0" lang="de-DE" sz="800" spc="-1" strike="noStrike">
                          <a:solidFill>
                            <a:srgbClr val="000000"/>
                          </a:solidFill>
                          <a:latin typeface="Arial"/>
                        </a:rPr>
                        <a:t>Untergrund </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gridSpan="2">
                  <a:txBody>
                    <a:bodyPr lIns="3240" rIns="3240"/>
                    <a:p>
                      <a:pPr algn="ctr">
                        <a:lnSpc>
                          <a:spcPct val="100000"/>
                        </a:lnSpc>
                      </a:pPr>
                      <a:r>
                        <a:rPr b="0" lang="de-DE" sz="800" spc="-1" strike="noStrike">
                          <a:solidFill>
                            <a:srgbClr val="000000"/>
                          </a:solidFill>
                          <a:latin typeface="Arial"/>
                        </a:rPr>
                        <a:t>Spezifische Abstraktionskapazitäten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hMerge="1">
                  <a:tcPr>
                    <a:solidFill>
                      <a:srgbClr val="729fcf"/>
                    </a:solidFill>
                  </a:tcPr>
                </a:tc>
              </a:tr>
              <a:tr h="206280">
                <a:tc vMerge="1">
                  <a:tcPr>
                    <a:solidFill>
                      <a:srgbClr val="729fcf"/>
                    </a:solidFill>
                  </a:tcPr>
                </a:tc>
                <a:tc>
                  <a:txBody>
                    <a:bodyPr lIns="3240" rIns="3240"/>
                    <a:p>
                      <a:pPr algn="ctr">
                        <a:lnSpc>
                          <a:spcPct val="100000"/>
                        </a:lnSpc>
                      </a:pPr>
                      <a:r>
                        <a:rPr b="0" lang="de-DE" sz="800" spc="-1" strike="noStrike">
                          <a:solidFill>
                            <a:srgbClr val="000000"/>
                          </a:solidFill>
                          <a:latin typeface="Arial"/>
                        </a:rPr>
                        <a:t>für 1800 h</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für 2400 h</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664200">
                <a:tc>
                  <a:txBody>
                    <a:bodyPr lIns="3240" rIns="3240"/>
                    <a:p>
                      <a:pPr>
                        <a:lnSpc>
                          <a:spcPct val="100000"/>
                        </a:lnSpc>
                      </a:pPr>
                      <a:r>
                        <a:rPr b="0" lang="de-DE" sz="800" spc="-1" strike="noStrike">
                          <a:solidFill>
                            <a:srgbClr val="000000"/>
                          </a:solidFill>
                          <a:latin typeface="Arial"/>
                        </a:rPr>
                        <a:t>Allgemeiner Standardwert:</a:t>
                      </a:r>
                      <a:endParaRPr b="0" lang="de-DE" sz="800" spc="-1" strike="noStrike">
                        <a:latin typeface="Arial"/>
                      </a:endParaRPr>
                    </a:p>
                    <a:p>
                      <a:pPr>
                        <a:lnSpc>
                          <a:spcPct val="100000"/>
                        </a:lnSpc>
                      </a:pPr>
                      <a:r>
                        <a:rPr b="0" lang="de-DE" sz="800" spc="-1" strike="noStrike">
                          <a:solidFill>
                            <a:srgbClr val="000000"/>
                          </a:solidFill>
                          <a:latin typeface="Arial"/>
                        </a:rPr>
                        <a:t>Schlechter Untergrund (trockenes Sediment) (;L &lt; 1 , 5 Wl (m - K ))</a:t>
                      </a:r>
                      <a:endParaRPr b="0" lang="de-DE" sz="800" spc="-1" strike="noStrike">
                        <a:latin typeface="Arial"/>
                      </a:endParaRPr>
                    </a:p>
                    <a:p>
                      <a:pPr>
                        <a:lnSpc>
                          <a:spcPct val="100000"/>
                        </a:lnSpc>
                      </a:pPr>
                      <a:r>
                        <a:rPr b="0" lang="de-DE" sz="800" spc="-1" strike="noStrike">
                          <a:solidFill>
                            <a:srgbClr val="000000"/>
                          </a:solidFill>
                          <a:latin typeface="Arial"/>
                        </a:rPr>
                        <a:t>Normales Festgestein im Untergrund und wassergesättigtes Sediment (;L = 1 ,5- 3,0 Wl (m - K))</a:t>
                      </a:r>
                      <a:endParaRPr b="0" lang="de-DE" sz="800" spc="-1" strike="noStrike">
                        <a:latin typeface="Arial"/>
                      </a:endParaRPr>
                    </a:p>
                    <a:p>
                      <a:pPr>
                        <a:lnSpc>
                          <a:spcPct val="100000"/>
                        </a:lnSpc>
                      </a:pPr>
                      <a:r>
                        <a:rPr b="0" lang="de-DE" sz="800" spc="-1" strike="noStrike">
                          <a:solidFill>
                            <a:srgbClr val="000000"/>
                          </a:solidFill>
                          <a:latin typeface="Arial"/>
                        </a:rPr>
                        <a:t>Massives Gestein mit hoher Wärmekapazität (;L &gt; 3 ,0 Wl (m - L ))</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Einzelne Felsen: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Kies, Sand, trocken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Kies, Sand, Wasser - tragend</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20760">
                <a:tc>
                  <a:txBody>
                    <a:bodyPr lIns="3240" rIns="3240"/>
                    <a:p>
                      <a:pPr>
                        <a:lnSpc>
                          <a:spcPct val="100000"/>
                        </a:lnSpc>
                      </a:pPr>
                      <a:r>
                        <a:rPr b="0" lang="de-DE" sz="800" spc="-1" strike="noStrike">
                          <a:solidFill>
                            <a:srgbClr val="000000"/>
                          </a:solidFill>
                          <a:latin typeface="Arial"/>
                        </a:rPr>
                        <a:t>Mit starker Grundwasserströmung in Kies und Sand, für einzelne Einheiten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Lehm, Schlamm, feucht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Kalkstein (massiv)</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Sandstein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Saure Magmatite (zum Beispiel: Granit)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65 - 85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Alkalische Magmatite (zum Beispiel: Basalt)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35 - 55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Gneis</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bl>
          </a:graphicData>
        </a:graphic>
      </p:graphicFrame>
    </p:spTree>
  </p:cSld>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1979640" y="0"/>
            <a:ext cx="690660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Nutzung des Untergrunds </a:t>
            </a:r>
            <a:br/>
            <a:r>
              <a:rPr b="0" lang="de-DE" sz="2400" spc="-1" strike="noStrike">
                <a:solidFill>
                  <a:srgbClr val="000000"/>
                </a:solidFill>
                <a:latin typeface="Arial"/>
              </a:rPr>
              <a:t>mit Erdwärmesonden</a:t>
            </a:r>
            <a:endParaRPr b="0" lang="de-DE" sz="2400" spc="-1" strike="noStrike">
              <a:latin typeface="Arial"/>
            </a:endParaRPr>
          </a:p>
        </p:txBody>
      </p:sp>
      <p:sp>
        <p:nvSpPr>
          <p:cNvPr id="356" name="CustomShape 2"/>
          <p:cNvSpPr/>
          <p:nvPr/>
        </p:nvSpPr>
        <p:spPr>
          <a:xfrm>
            <a:off x="457200" y="1600200"/>
            <a:ext cx="4186080" cy="4525200"/>
          </a:xfrm>
          <a:prstGeom prst="rect">
            <a:avLst/>
          </a:prstGeom>
          <a:noFill/>
          <a:ln>
            <a:noFill/>
          </a:ln>
        </p:spPr>
        <p:style>
          <a:lnRef idx="0"/>
          <a:fillRef idx="0"/>
          <a:effectRef idx="0"/>
          <a:fontRef idx="minor"/>
        </p:style>
        <p:txBody>
          <a:bodyPr lIns="90000" rIns="90000" tIns="45000" bIns="45000"/>
          <a:p>
            <a:r>
              <a:rPr b="0" lang="de-DE" sz="1600" spc="-1" strike="noStrike" u="sng">
                <a:solidFill>
                  <a:srgbClr val="000000"/>
                </a:solidFill>
                <a:uFillTx/>
                <a:latin typeface="Arial"/>
              </a:rPr>
              <a:t>Dimensionierung von Erdwärmesonden</a:t>
            </a:r>
            <a:endParaRPr b="0" lang="de-DE" sz="1600" spc="-1" strike="noStrike">
              <a:latin typeface="Arial"/>
            </a:endParaRPr>
          </a:p>
          <a:p>
            <a:endParaRPr b="0" lang="de-DE" sz="1600" spc="-1" strike="noStrike">
              <a:latin typeface="Arial"/>
            </a:endParaRPr>
          </a:p>
          <a:p>
            <a:r>
              <a:rPr b="0" lang="de-DE" sz="1600" spc="-1" strike="noStrike" u="sng">
                <a:solidFill>
                  <a:srgbClr val="000000"/>
                </a:solidFill>
                <a:uFillTx/>
                <a:latin typeface="Arial"/>
              </a:rPr>
              <a:t>Bedingungen:</a:t>
            </a:r>
            <a:endParaRPr b="0" lang="de-DE" sz="1600" spc="-1" strike="noStrike">
              <a:latin typeface="Arial"/>
            </a:endParaRPr>
          </a:p>
          <a:p>
            <a:pPr lvl="1" marL="285840" indent="-285120">
              <a:lnSpc>
                <a:spcPct val="150000"/>
              </a:lnSpc>
              <a:buClr>
                <a:srgbClr val="000000"/>
              </a:buClr>
              <a:buFont typeface="Arial"/>
              <a:buChar char="•"/>
            </a:pPr>
            <a:r>
              <a:rPr b="0" lang="de-DE" sz="1600" spc="-1" strike="noStrike">
                <a:solidFill>
                  <a:srgbClr val="000000"/>
                </a:solidFill>
                <a:latin typeface="Arial"/>
              </a:rPr>
              <a:t>Mindestabstände/Tiefen </a:t>
            </a:r>
            <a:endParaRPr b="0" lang="de-DE" sz="1600" spc="-1" strike="noStrike">
              <a:latin typeface="Arial"/>
            </a:endParaRPr>
          </a:p>
          <a:p>
            <a:pPr lvl="1" marL="285840" indent="-285120">
              <a:lnSpc>
                <a:spcPct val="150000"/>
              </a:lnSpc>
              <a:buClr>
                <a:srgbClr val="000000"/>
              </a:buClr>
              <a:buFont typeface="Arial"/>
              <a:buChar char="•"/>
            </a:pPr>
            <a:r>
              <a:rPr b="0" lang="de-DE" sz="1600" spc="-1" strike="noStrike">
                <a:solidFill>
                  <a:srgbClr val="000000"/>
                </a:solidFill>
                <a:latin typeface="Arial"/>
              </a:rPr>
              <a:t>fest definierte Betriebsstunden (1.800 h/a bzw. 2.400 h/a)</a:t>
            </a:r>
            <a:endParaRPr b="0" lang="de-DE" sz="1600" spc="-1" strike="noStrike">
              <a:latin typeface="Arial"/>
            </a:endParaRPr>
          </a:p>
          <a:p>
            <a:pPr lvl="1" marL="285840" indent="-285120">
              <a:lnSpc>
                <a:spcPct val="150000"/>
              </a:lnSpc>
              <a:buClr>
                <a:srgbClr val="000000"/>
              </a:buClr>
              <a:buFont typeface="Arial"/>
              <a:buChar char="•"/>
            </a:pPr>
            <a:r>
              <a:rPr b="0" lang="de-DE" sz="1600" spc="-1" strike="noStrike">
                <a:solidFill>
                  <a:srgbClr val="000000"/>
                </a:solidFill>
                <a:latin typeface="Arial"/>
              </a:rPr>
              <a:t>keine Umgebungseinflüsse </a:t>
            </a:r>
            <a:endParaRPr b="0" lang="de-DE" sz="1600" spc="-1" strike="noStrike">
              <a:latin typeface="Arial"/>
            </a:endParaRPr>
          </a:p>
        </p:txBody>
      </p:sp>
      <p:graphicFrame>
        <p:nvGraphicFramePr>
          <p:cNvPr id="357" name="Table 3"/>
          <p:cNvGraphicFramePr/>
          <p:nvPr/>
        </p:nvGraphicFramePr>
        <p:xfrm>
          <a:off x="4572000" y="2421000"/>
          <a:ext cx="4463640" cy="3062520"/>
        </p:xfrm>
        <a:graphic>
          <a:graphicData uri="http://schemas.openxmlformats.org/drawingml/2006/table">
            <a:tbl>
              <a:tblPr/>
              <a:tblGrid>
                <a:gridCol w="3024000"/>
                <a:gridCol w="662040"/>
                <a:gridCol w="777960"/>
              </a:tblGrid>
              <a:tr h="320760">
                <a:tc rowSpan="2">
                  <a:txBody>
                    <a:bodyPr lIns="3240" rIns="3240"/>
                    <a:p>
                      <a:pPr>
                        <a:lnSpc>
                          <a:spcPct val="100000"/>
                        </a:lnSpc>
                      </a:pPr>
                      <a:r>
                        <a:rPr b="0" lang="de-DE" sz="800" spc="-1" strike="noStrike">
                          <a:solidFill>
                            <a:srgbClr val="000000"/>
                          </a:solidFill>
                          <a:latin typeface="Arial"/>
                        </a:rPr>
                        <a:t>Untergrund </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gridSpan="2">
                  <a:txBody>
                    <a:bodyPr lIns="3240" rIns="3240"/>
                    <a:p>
                      <a:pPr algn="ctr">
                        <a:lnSpc>
                          <a:spcPct val="100000"/>
                        </a:lnSpc>
                      </a:pPr>
                      <a:r>
                        <a:rPr b="0" lang="de-DE" sz="800" spc="-1" strike="noStrike">
                          <a:solidFill>
                            <a:srgbClr val="000000"/>
                          </a:solidFill>
                          <a:latin typeface="Arial"/>
                        </a:rPr>
                        <a:t>Spezifische Abstraktionskapazitäten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hMerge="1">
                  <a:tcPr>
                    <a:solidFill>
                      <a:srgbClr val="729fcf"/>
                    </a:solidFill>
                  </a:tcPr>
                </a:tc>
              </a:tr>
              <a:tr h="206280">
                <a:tc vMerge="1">
                  <a:tcPr>
                    <a:solidFill>
                      <a:srgbClr val="729fcf"/>
                    </a:solidFill>
                  </a:tcPr>
                </a:tc>
                <a:tc>
                  <a:txBody>
                    <a:bodyPr lIns="3240" rIns="3240"/>
                    <a:p>
                      <a:pPr algn="ctr">
                        <a:lnSpc>
                          <a:spcPct val="100000"/>
                        </a:lnSpc>
                      </a:pPr>
                      <a:r>
                        <a:rPr b="0" lang="de-DE" sz="800" spc="-1" strike="noStrike">
                          <a:solidFill>
                            <a:srgbClr val="000000"/>
                          </a:solidFill>
                          <a:latin typeface="Arial"/>
                        </a:rPr>
                        <a:t>für 1800 h</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für 2400 h</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778680">
                <a:tc>
                  <a:txBody>
                    <a:bodyPr lIns="3240" rIns="3240"/>
                    <a:p>
                      <a:pPr>
                        <a:lnSpc>
                          <a:spcPct val="100000"/>
                        </a:lnSpc>
                      </a:pPr>
                      <a:r>
                        <a:rPr b="0" lang="de-DE" sz="800" spc="-1" strike="noStrike">
                          <a:solidFill>
                            <a:srgbClr val="000000"/>
                          </a:solidFill>
                          <a:latin typeface="Arial"/>
                        </a:rPr>
                        <a:t>Allgemeiner Standardwert:</a:t>
                      </a:r>
                      <a:endParaRPr b="0" lang="de-DE" sz="800" spc="-1" strike="noStrike">
                        <a:latin typeface="Arial"/>
                      </a:endParaRPr>
                    </a:p>
                    <a:p>
                      <a:pPr>
                        <a:lnSpc>
                          <a:spcPct val="100000"/>
                        </a:lnSpc>
                      </a:pPr>
                      <a:r>
                        <a:rPr b="0" lang="de-DE" sz="800" spc="-1" strike="noStrike">
                          <a:solidFill>
                            <a:srgbClr val="000000"/>
                          </a:solidFill>
                          <a:latin typeface="Arial"/>
                        </a:rPr>
                        <a:t>Schlechter Untergrund (trockenes Sediment) (;L &lt; 1 , 5 Wl (m - K ))</a:t>
                      </a:r>
                      <a:endParaRPr b="0" lang="de-DE" sz="800" spc="-1" strike="noStrike">
                        <a:latin typeface="Arial"/>
                      </a:endParaRPr>
                    </a:p>
                    <a:p>
                      <a:pPr>
                        <a:lnSpc>
                          <a:spcPct val="100000"/>
                        </a:lnSpc>
                      </a:pPr>
                      <a:r>
                        <a:rPr b="0" lang="de-DE" sz="800" spc="-1" strike="noStrike">
                          <a:solidFill>
                            <a:srgbClr val="000000"/>
                          </a:solidFill>
                          <a:latin typeface="Arial"/>
                        </a:rPr>
                        <a:t>Normales Festgestein im Untergrund und wassergesättigtes Sediment (;L = 1 ,5- 3,0 Wl (m - K))</a:t>
                      </a:r>
                      <a:endParaRPr b="0" lang="de-DE" sz="800" spc="-1" strike="noStrike">
                        <a:latin typeface="Arial"/>
                      </a:endParaRPr>
                    </a:p>
                    <a:p>
                      <a:pPr>
                        <a:lnSpc>
                          <a:spcPct val="100000"/>
                        </a:lnSpc>
                      </a:pPr>
                      <a:r>
                        <a:rPr b="0" lang="de-DE" sz="800" spc="-1" strike="noStrike">
                          <a:solidFill>
                            <a:srgbClr val="000000"/>
                          </a:solidFill>
                          <a:latin typeface="Arial"/>
                        </a:rPr>
                        <a:t>Massives Gestein mit hoher Wärmekapazität (;L &gt; 3 ,0 Wl (m - L ))</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Einzelne Felsen: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Kies, Sand, trocken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Kies, Sand, Wasser - tragend</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20760">
                <a:tc>
                  <a:txBody>
                    <a:bodyPr lIns="3240" rIns="3240"/>
                    <a:p>
                      <a:pPr>
                        <a:lnSpc>
                          <a:spcPct val="100000"/>
                        </a:lnSpc>
                      </a:pPr>
                      <a:r>
                        <a:rPr b="0" lang="de-DE" sz="800" spc="-1" strike="noStrike">
                          <a:solidFill>
                            <a:srgbClr val="000000"/>
                          </a:solidFill>
                          <a:latin typeface="Arial"/>
                        </a:rPr>
                        <a:t>Mit starker Grundwasserströmung in Kies und Sand, für einzelne Einheiten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Lehm, Schlamm, feucht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Kalkstein (massiv)</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Sandstein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Saure Magmatite (zum Beispiel: Granit)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65 - 85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Alkalische Magmatite (zum Beispiel: Basalt)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35 - 55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Gneis</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bl>
          </a:graphicData>
        </a:graphic>
      </p:graphicFrame>
    </p:spTree>
  </p:cSld>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Verfahren (aktuell)</a:t>
            </a:r>
            <a:endParaRPr b="0" lang="de-DE" sz="2400" spc="-1" strike="noStrike">
              <a:latin typeface="Arial"/>
            </a:endParaRPr>
          </a:p>
        </p:txBody>
      </p:sp>
      <p:sp>
        <p:nvSpPr>
          <p:cNvPr id="359"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Die erforderliche Länge der Erdwärmesonden wird wie folgt bestimmt: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1.   den Wärmebedarf des Gebäudes bestimmen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2.   geeignete Wärmepumpe auswählen </a:t>
            </a:r>
            <a:endParaRPr b="0" lang="de-DE" sz="1600" spc="-1" strike="noStrike">
              <a:latin typeface="Arial"/>
            </a:endParaRPr>
          </a:p>
          <a:p>
            <a:pPr marL="343080" indent="-342360">
              <a:lnSpc>
                <a:spcPct val="150000"/>
              </a:lnSpc>
              <a:spcBef>
                <a:spcPts val="320"/>
              </a:spcBef>
              <a:buClr>
                <a:srgbClr val="000000"/>
              </a:buClr>
              <a:buFont typeface="Arial"/>
              <a:buAutoNum type="arabicPeriod" startAt="3"/>
            </a:pPr>
            <a:r>
              <a:rPr b="0" lang="de-DE" sz="1600" spc="-1" strike="noStrike">
                <a:solidFill>
                  <a:srgbClr val="000000"/>
                </a:solidFill>
                <a:latin typeface="Arial"/>
              </a:rPr>
              <a:t>Bestimmen Sie die Verdampferleistung der Wärmepumpe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Schritte 1 bis 3 beziehen sich auf das Merkmal des spezifischen Objekts, das zur Verfügung gestellt werden muss. Wärmelast und Wärmepumpe sind entsprechend zu wählen.</a:t>
            </a:r>
            <a:endParaRPr b="0" lang="de-DE" sz="1600" spc="-1" strike="noStrike">
              <a:latin typeface="Arial"/>
            </a:endParaRPr>
          </a:p>
          <a:p>
            <a:pPr>
              <a:lnSpc>
                <a:spcPct val="100000"/>
              </a:lnSpc>
              <a:spcBef>
                <a:spcPts val="360"/>
              </a:spcBef>
            </a:pPr>
            <a:endParaRPr b="0" lang="de-DE" sz="1600" spc="-1" strike="noStrike">
              <a:latin typeface="Arial"/>
            </a:endParaRPr>
          </a:p>
        </p:txBody>
      </p:sp>
    </p:spTree>
  </p:cSld>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Verfahren (aktuell)</a:t>
            </a:r>
            <a:endParaRPr b="0" lang="de-DE" sz="2400" spc="-1" strike="noStrike">
              <a:latin typeface="Arial"/>
            </a:endParaRPr>
          </a:p>
        </p:txBody>
      </p:sp>
      <p:sp>
        <p:nvSpPr>
          <p:cNvPr id="361"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Die erforderliche Länge der Erdwärmesonden wird wie folgt bestimmt:</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Calibri"/>
              <a:buAutoNum type="arabicPeriod" startAt="4"/>
            </a:pPr>
            <a:r>
              <a:rPr b="0" lang="de-DE" sz="1600" spc="-1" strike="noStrike">
                <a:solidFill>
                  <a:srgbClr val="000000"/>
                </a:solidFill>
                <a:latin typeface="Arial"/>
              </a:rPr>
              <a:t>Bestimmen Sie die spezifische Abzugsfähigkeit des Untergrundes.</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Das spezifische Abstraktionsvermögen kann bestimmt werden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mit den Tabellenwerten der VDI 4640.</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Es ist wichtig, die Zusammensetzung der</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unterirdisch über die gesamte Länge der Sonde.</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In der Regel ist der Untergrund nicht homogen,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aber durch Schichtwechsel gekennzeichnet. </a:t>
            </a:r>
            <a:endParaRPr b="0" lang="de-DE" sz="1600" spc="-1" strike="noStrike">
              <a:latin typeface="Arial"/>
            </a:endParaRPr>
          </a:p>
          <a:p>
            <a:pPr>
              <a:lnSpc>
                <a:spcPct val="100000"/>
              </a:lnSpc>
              <a:spcBef>
                <a:spcPts val="360"/>
              </a:spcBef>
            </a:pPr>
            <a:endParaRPr b="0" lang="de-DE" sz="1600" spc="-1" strike="noStrike">
              <a:latin typeface="Arial"/>
            </a:endParaRPr>
          </a:p>
        </p:txBody>
      </p:sp>
      <p:graphicFrame>
        <p:nvGraphicFramePr>
          <p:cNvPr id="362" name="Table 3"/>
          <p:cNvGraphicFramePr/>
          <p:nvPr/>
        </p:nvGraphicFramePr>
        <p:xfrm>
          <a:off x="5189040" y="2803320"/>
          <a:ext cx="3959640" cy="3159360"/>
        </p:xfrm>
        <a:graphic>
          <a:graphicData uri="http://schemas.openxmlformats.org/drawingml/2006/table">
            <a:tbl>
              <a:tblPr/>
              <a:tblGrid>
                <a:gridCol w="2773800"/>
                <a:gridCol w="609480"/>
                <a:gridCol w="576720"/>
              </a:tblGrid>
              <a:tr h="320760">
                <a:tc rowSpan="2">
                  <a:txBody>
                    <a:bodyPr lIns="3240" rIns="3240"/>
                    <a:p>
                      <a:pPr>
                        <a:lnSpc>
                          <a:spcPct val="100000"/>
                        </a:lnSpc>
                      </a:pPr>
                      <a:r>
                        <a:rPr b="0" lang="de-DE" sz="800" spc="-1" strike="noStrike">
                          <a:solidFill>
                            <a:srgbClr val="000000"/>
                          </a:solidFill>
                          <a:latin typeface="Arial"/>
                        </a:rPr>
                        <a:t>Untergrund </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gridSpan="2">
                  <a:txBody>
                    <a:bodyPr lIns="3240" rIns="3240"/>
                    <a:p>
                      <a:pPr algn="ctr">
                        <a:lnSpc>
                          <a:spcPct val="100000"/>
                        </a:lnSpc>
                      </a:pPr>
                      <a:r>
                        <a:rPr b="0" lang="de-DE" sz="800" spc="-1" strike="noStrike">
                          <a:solidFill>
                            <a:srgbClr val="000000"/>
                          </a:solidFill>
                          <a:latin typeface="Arial"/>
                        </a:rPr>
                        <a:t>Spezifische Abstraktionskapazitäten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hMerge="1">
                  <a:tcPr>
                    <a:solidFill>
                      <a:srgbClr val="729fcf"/>
                    </a:solidFill>
                  </a:tcPr>
                </a:tc>
              </a:tr>
              <a:tr h="206280">
                <a:tc vMerge="1">
                  <a:tcPr>
                    <a:solidFill>
                      <a:srgbClr val="729fcf"/>
                    </a:solidFill>
                  </a:tcPr>
                </a:tc>
                <a:tc>
                  <a:txBody>
                    <a:bodyPr lIns="3240" rIns="3240"/>
                    <a:p>
                      <a:pPr algn="ctr">
                        <a:lnSpc>
                          <a:spcPct val="100000"/>
                        </a:lnSpc>
                      </a:pPr>
                      <a:r>
                        <a:rPr b="0" lang="de-DE" sz="800" spc="-1" strike="noStrike">
                          <a:solidFill>
                            <a:srgbClr val="000000"/>
                          </a:solidFill>
                          <a:latin typeface="Arial"/>
                        </a:rPr>
                        <a:t>für 1800 h</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für 2400 h</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893160">
                <a:tc>
                  <a:txBody>
                    <a:bodyPr lIns="3240" rIns="3240"/>
                    <a:p>
                      <a:pPr>
                        <a:lnSpc>
                          <a:spcPct val="100000"/>
                        </a:lnSpc>
                      </a:pPr>
                      <a:r>
                        <a:rPr b="0" lang="de-DE" sz="800" spc="-1" strike="noStrike">
                          <a:solidFill>
                            <a:srgbClr val="000000"/>
                          </a:solidFill>
                          <a:latin typeface="Arial"/>
                        </a:rPr>
                        <a:t>Allgemeiner Standardwert:</a:t>
                      </a:r>
                      <a:endParaRPr b="0" lang="de-DE" sz="800" spc="-1" strike="noStrike">
                        <a:latin typeface="Arial"/>
                      </a:endParaRPr>
                    </a:p>
                    <a:p>
                      <a:pPr>
                        <a:lnSpc>
                          <a:spcPct val="100000"/>
                        </a:lnSpc>
                      </a:pPr>
                      <a:r>
                        <a:rPr b="0" lang="de-DE" sz="800" spc="-1" strike="noStrike">
                          <a:solidFill>
                            <a:srgbClr val="000000"/>
                          </a:solidFill>
                          <a:latin typeface="Arial"/>
                        </a:rPr>
                        <a:t>Schlechter Untergrund (trockenes Sediment) (;L &lt; 1 , 5 Wl (m - K ))</a:t>
                      </a:r>
                      <a:endParaRPr b="0" lang="de-DE" sz="800" spc="-1" strike="noStrike">
                        <a:latin typeface="Arial"/>
                      </a:endParaRPr>
                    </a:p>
                    <a:p>
                      <a:pPr>
                        <a:lnSpc>
                          <a:spcPct val="100000"/>
                        </a:lnSpc>
                      </a:pPr>
                      <a:r>
                        <a:rPr b="0" lang="de-DE" sz="800" spc="-1" strike="noStrike">
                          <a:solidFill>
                            <a:srgbClr val="000000"/>
                          </a:solidFill>
                          <a:latin typeface="Arial"/>
                        </a:rPr>
                        <a:t>Normales Festgestein im Untergrund und wassergesättigtes Sediment (;L = 1 ,5- 3,0 Wl (m - K))</a:t>
                      </a:r>
                      <a:endParaRPr b="0" lang="de-DE" sz="800" spc="-1" strike="noStrike">
                        <a:latin typeface="Arial"/>
                      </a:endParaRPr>
                    </a:p>
                    <a:p>
                      <a:pPr>
                        <a:lnSpc>
                          <a:spcPct val="100000"/>
                        </a:lnSpc>
                      </a:pPr>
                      <a:r>
                        <a:rPr b="0" lang="de-DE" sz="800" spc="-1" strike="noStrike">
                          <a:solidFill>
                            <a:srgbClr val="000000"/>
                          </a:solidFill>
                          <a:latin typeface="Arial"/>
                        </a:rPr>
                        <a:t>Massives Gestein mit hoher Wärmekapazität (;L &gt; 3 ,0 Wl (m - L ))</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Einzelne Felsen: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Kies, Sand, trocken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Kies, Sand, Wasser - tragend</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20760">
                <a:tc>
                  <a:txBody>
                    <a:bodyPr lIns="3240" rIns="3240"/>
                    <a:p>
                      <a:pPr>
                        <a:lnSpc>
                          <a:spcPct val="100000"/>
                        </a:lnSpc>
                      </a:pPr>
                      <a:r>
                        <a:rPr b="0" lang="de-DE" sz="800" spc="-1" strike="noStrike">
                          <a:solidFill>
                            <a:srgbClr val="000000"/>
                          </a:solidFill>
                          <a:latin typeface="Arial"/>
                        </a:rPr>
                        <a:t>Mit starker Grundwasserströmung in Kies und Sand, für einzelne Einheiten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Lehm, Schlamm, feucht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Kalkstein (massiv)</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Sandstein</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Saure Magmatite (zum Beispiel: Granit)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65 - 85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Alkalische Magmatite (zum Beispiel: Basalt)</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35 - 55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06280">
                <a:tc>
                  <a:txBody>
                    <a:bodyPr lIns="3240" rIns="3240"/>
                    <a:p>
                      <a:pPr>
                        <a:lnSpc>
                          <a:spcPct val="100000"/>
                        </a:lnSpc>
                      </a:pPr>
                      <a:r>
                        <a:rPr b="0" lang="de-DE" sz="800" spc="-1" strike="noStrike">
                          <a:solidFill>
                            <a:srgbClr val="000000"/>
                          </a:solidFill>
                          <a:latin typeface="Arial"/>
                        </a:rPr>
                        <a:t>Gneis</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lIns="3240" rIns="3240"/>
                    <a:p>
                      <a:pPr algn="ctr">
                        <a:lnSpc>
                          <a:spcPct val="100000"/>
                        </a:lnSpc>
                      </a:pPr>
                      <a:r>
                        <a:rPr b="0" lang="de-DE" sz="800" spc="-1" strike="noStrike">
                          <a:solidFill>
                            <a:srgbClr val="000000"/>
                          </a:solidFill>
                          <a:latin typeface="Arial"/>
                        </a:rPr>
                        <a:t>... w/m</a:t>
                      </a:r>
                      <a:endParaRPr b="0" lang="de-DE" sz="800" spc="-1" strike="noStrike">
                        <a:latin typeface="Arial"/>
                      </a:endParaRPr>
                    </a:p>
                  </a:txBody>
                  <a:tcPr marL="3240" marR="32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bl>
          </a:graphicData>
        </a:graphic>
      </p:graphicFrame>
    </p:spTree>
  </p:cSld>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CustomShape 1"/>
          <p:cNvSpPr/>
          <p:nvPr/>
        </p:nvSpPr>
        <p:spPr>
          <a:xfrm>
            <a:off x="196416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Verfahren (aktuell)</a:t>
            </a:r>
            <a:endParaRPr b="0" lang="de-DE" sz="2400" spc="-1" strike="noStrike">
              <a:latin typeface="Arial"/>
            </a:endParaRPr>
          </a:p>
        </p:txBody>
      </p:sp>
      <p:sp>
        <p:nvSpPr>
          <p:cNvPr id="36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Die erforderliche Länge der Erdwärmesonden wird wie folgt bestimmt:</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Berechnen Sie die erforderliche Sondenlänge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a:lnSpc>
                <a:spcPct val="100000"/>
              </a:lnSpc>
              <a:spcBef>
                <a:spcPts val="360"/>
              </a:spcBef>
            </a:pPr>
            <a:endParaRPr b="0" lang="de-DE" sz="1600" spc="-1" strike="noStrike">
              <a:latin typeface="Arial"/>
            </a:endParaRPr>
          </a:p>
        </p:txBody>
      </p:sp>
      <p:sp>
        <p:nvSpPr>
          <p:cNvPr id="365" name="CustomShape 3"/>
          <p:cNvSpPr/>
          <p:nvPr/>
        </p:nvSpPr>
        <p:spPr>
          <a:xfrm>
            <a:off x="457200" y="1600200"/>
            <a:ext cx="8228880" cy="4525200"/>
          </a:xfrm>
          <a:prstGeom prst="rect">
            <a:avLst/>
          </a:prstGeom>
          <a:blipFill>
            <a:blip r:embed="rId1"/>
            <a:stretch>
              <a:fillRect/>
            </a:stretch>
          </a:blipFill>
          <a:ln>
            <a:noFill/>
          </a:ln>
        </p:spPr>
        <p:style>
          <a:lnRef idx="0"/>
          <a:fillRef idx="0"/>
          <a:effectRef idx="0"/>
          <a:fontRef idx="minor"/>
        </p:style>
        <p:txBody>
          <a:bodyPr lIns="90000" rIns="90000" tIns="45000" bIns="45000"/>
          <a:p>
            <a:pPr marL="343080" indent="-342360">
              <a:lnSpc>
                <a:spcPct val="100000"/>
              </a:lnSpc>
              <a:spcBef>
                <a:spcPts val="360"/>
              </a:spcBef>
              <a:buClr>
                <a:srgbClr val="000000"/>
              </a:buClr>
              <a:buFont typeface="Arial"/>
              <a:buChar char="•"/>
            </a:pPr>
            <a:r>
              <a:rPr b="0" lang="de-DE" sz="1800" spc="-1" strike="noStrike">
                <a:latin typeface="Calibri"/>
              </a:rPr>
              <a:t> </a:t>
            </a:r>
            <a:endParaRPr b="0" lang="de-DE" sz="1800" spc="-1" strike="noStrike">
              <a:latin typeface="Arial"/>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Die Erdwärmesonde so groß wie möglich </a:t>
            </a:r>
            <a:endParaRPr b="0" lang="de-DE" sz="2400" spc="-1" strike="noStrike">
              <a:latin typeface="Arial"/>
            </a:endParaRPr>
          </a:p>
        </p:txBody>
      </p:sp>
      <p:sp>
        <p:nvSpPr>
          <p:cNvPr id="96" name="CustomShape 2"/>
          <p:cNvSpPr/>
          <p:nvPr/>
        </p:nvSpPr>
        <p:spPr>
          <a:xfrm>
            <a:off x="395640" y="1484640"/>
            <a:ext cx="8228880" cy="4679640"/>
          </a:xfrm>
          <a:prstGeom prst="rect">
            <a:avLst/>
          </a:prstGeom>
          <a:noFill/>
          <a:ln>
            <a:noFill/>
          </a:ln>
        </p:spPr>
        <p:style>
          <a:lnRef idx="0"/>
          <a:fillRef idx="0"/>
          <a:effectRef idx="0"/>
          <a:fontRef idx="minor"/>
        </p:style>
        <p:txBody>
          <a:bodyPr lIns="90000" rIns="90000" tIns="45000" bIns="45000">
            <a:normAutofit/>
          </a:bodyPr>
          <a:p>
            <a:pPr>
              <a:lnSpc>
                <a:spcPct val="170000"/>
              </a:lnSpc>
              <a:spcBef>
                <a:spcPts val="1281"/>
              </a:spcBef>
            </a:pPr>
            <a:r>
              <a:rPr b="0" lang="de-DE" sz="6400" spc="-1" strike="noStrike">
                <a:solidFill>
                  <a:srgbClr val="000000"/>
                </a:solidFill>
                <a:latin typeface="Arial"/>
              </a:rPr>
              <a:t>Damit Wärmepumpen dauerhaft auf energetisch effizienter Basis betrieben werden können, muss sichergestellt werden, dass die Wärmequelle - die Erdwärmesonde, die Wärme aus dem Erdreich nutzbar macht - dauerhaft die erforderliche Leistung erbringen kann. </a:t>
            </a:r>
            <a:endParaRPr b="0" lang="de-DE" sz="6400" spc="-1" strike="noStrike">
              <a:latin typeface="Arial"/>
            </a:endParaRPr>
          </a:p>
          <a:p>
            <a:pPr>
              <a:lnSpc>
                <a:spcPct val="170000"/>
              </a:lnSpc>
              <a:spcBef>
                <a:spcPts val="1281"/>
              </a:spcBef>
            </a:pPr>
            <a:endParaRPr b="0" lang="de-DE" sz="6400" spc="-1" strike="noStrike">
              <a:latin typeface="Arial"/>
            </a:endParaRPr>
          </a:p>
          <a:p>
            <a:pPr>
              <a:lnSpc>
                <a:spcPct val="170000"/>
              </a:lnSpc>
              <a:spcBef>
                <a:spcPts val="1281"/>
              </a:spcBef>
            </a:pPr>
            <a:r>
              <a:rPr b="0" lang="de-DE" sz="6400" spc="-1" strike="noStrike">
                <a:solidFill>
                  <a:srgbClr val="000000"/>
                </a:solidFill>
                <a:latin typeface="Arial"/>
              </a:rPr>
              <a:t>Benötigte Leistung bedeutet: Eine Erdwärmesonde mit einer definierten Länge an einem bestimmten Ort kann nur eine bestimmte Leistung erbringen. Reicht diese Leistung nicht aus, um die Wärmepumpe zu betreiben, kühlt das Erdreich zu stark ab.</a:t>
            </a:r>
            <a:endParaRPr b="0" lang="de-DE" sz="6400" spc="-1" strike="noStrike">
              <a:latin typeface="Arial"/>
            </a:endParaRPr>
          </a:p>
          <a:p>
            <a:pPr>
              <a:lnSpc>
                <a:spcPct val="170000"/>
              </a:lnSpc>
              <a:spcBef>
                <a:spcPts val="1281"/>
              </a:spcBef>
            </a:pPr>
            <a:endParaRPr b="0" lang="de-DE" sz="6400" spc="-1" strike="noStrike">
              <a:latin typeface="Arial"/>
            </a:endParaRPr>
          </a:p>
          <a:p>
            <a:pPr>
              <a:lnSpc>
                <a:spcPct val="170000"/>
              </a:lnSpc>
              <a:spcBef>
                <a:spcPts val="1281"/>
              </a:spcBef>
            </a:pPr>
            <a:r>
              <a:rPr b="0" lang="de-DE" sz="6400" spc="-1" strike="noStrike">
                <a:solidFill>
                  <a:srgbClr val="000000"/>
                </a:solidFill>
                <a:latin typeface="Arial"/>
              </a:rPr>
              <a:t>Permanente Leistung bedeutet: Das Wärmequellensystem muss langlebig sein und sollte nicht nur über eine oder wenige Heizperioden effizient Wärme liefern. Vielmehr soll es möglich sein, über Jahrzehnte Wärme zu gewinnen.</a:t>
            </a:r>
            <a:r>
              <a:rPr b="1" lang="de-DE" sz="1600" spc="-1" strike="noStrike">
                <a:solidFill>
                  <a:srgbClr val="000000"/>
                </a:solidFill>
                <a:latin typeface="Arial"/>
              </a:rPr>
              <a:t>	</a:t>
            </a:r>
            <a:endParaRPr b="0" lang="de-DE" sz="1600" spc="-1" strike="noStrike">
              <a:latin typeface="Arial"/>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CustomShape 1"/>
          <p:cNvSpPr/>
          <p:nvPr/>
        </p:nvSpPr>
        <p:spPr>
          <a:xfrm>
            <a:off x="1985760" y="3420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595959"/>
                </a:solidFill>
                <a:latin typeface="Arial"/>
              </a:rPr>
              <a:t>Geothermische Potenzialstudie </a:t>
            </a:r>
            <a:br/>
            <a:r>
              <a:rPr b="0" lang="de-DE" sz="2400" spc="-1" strike="noStrike">
                <a:solidFill>
                  <a:srgbClr val="595959"/>
                </a:solidFill>
                <a:latin typeface="Arial"/>
              </a:rPr>
              <a:t>Nordrhein-Westfalen</a:t>
            </a:r>
            <a:endParaRPr b="0" lang="de-DE" sz="2400" spc="-1" strike="noStrike">
              <a:latin typeface="Arial"/>
            </a:endParaRPr>
          </a:p>
        </p:txBody>
      </p:sp>
      <p:sp>
        <p:nvSpPr>
          <p:cNvPr id="367" name="CustomShape 2"/>
          <p:cNvSpPr/>
          <p:nvPr/>
        </p:nvSpPr>
        <p:spPr>
          <a:xfrm>
            <a:off x="457200" y="1600200"/>
            <a:ext cx="8228880" cy="4564440"/>
          </a:xfrm>
          <a:prstGeom prst="rect">
            <a:avLst/>
          </a:prstGeom>
          <a:noFill/>
          <a:ln>
            <a:noFill/>
          </a:ln>
        </p:spPr>
        <p:style>
          <a:lnRef idx="0"/>
          <a:fillRef idx="0"/>
          <a:effectRef idx="0"/>
          <a:fontRef idx="minor"/>
        </p:style>
        <p:txBody>
          <a:bodyPr lIns="90000" rIns="90000" tIns="45000" bIns="45000">
            <a:normAutofit/>
          </a:bodyPr>
          <a:p>
            <a:pPr>
              <a:lnSpc>
                <a:spcPct val="170000"/>
              </a:lnSpc>
            </a:pPr>
            <a:r>
              <a:rPr b="0" lang="de-DE" sz="1400" spc="-1" strike="noStrike">
                <a:solidFill>
                  <a:srgbClr val="000000"/>
                </a:solidFill>
                <a:latin typeface="Arial"/>
              </a:rPr>
              <a:t>Für die Bestimmung des Untergrundes des jeweiligen Standortes und der damit verbundenen Entnahmekapazität gibt es unterstützende Werkzeuge von verschiedenen geologischen Behörden. </a:t>
            </a:r>
            <a:endParaRPr b="0" lang="de-DE" sz="1400" spc="-1" strike="noStrike">
              <a:latin typeface="Arial"/>
            </a:endParaRPr>
          </a:p>
          <a:p>
            <a:pPr>
              <a:lnSpc>
                <a:spcPct val="170000"/>
              </a:lnSpc>
            </a:pPr>
            <a:endParaRPr b="0" lang="de-DE" sz="1400" spc="-1" strike="noStrike">
              <a:latin typeface="Arial"/>
            </a:endParaRPr>
          </a:p>
          <a:p>
            <a:pPr>
              <a:lnSpc>
                <a:spcPct val="170000"/>
              </a:lnSpc>
            </a:pPr>
            <a:r>
              <a:rPr b="0" lang="de-DE" sz="1400" spc="-1" strike="noStrike">
                <a:solidFill>
                  <a:srgbClr val="000000"/>
                </a:solidFill>
                <a:latin typeface="Arial"/>
              </a:rPr>
              <a:t>Im folgenden Beispiel wird es das Werkzeug des Geologischen Dienstes von    Nordrhein-Westfalen sein</a:t>
            </a:r>
            <a:endParaRPr b="0" lang="de-DE" sz="1400" spc="-1" strike="noStrike">
              <a:latin typeface="Arial"/>
            </a:endParaRPr>
          </a:p>
          <a:p>
            <a:pPr>
              <a:lnSpc>
                <a:spcPct val="170000"/>
              </a:lnSpc>
            </a:pPr>
            <a:endParaRPr b="0" lang="de-DE" sz="1400" spc="-1" strike="noStrike">
              <a:latin typeface="Arial"/>
            </a:endParaRPr>
          </a:p>
          <a:p>
            <a:pPr>
              <a:lnSpc>
                <a:spcPct val="170000"/>
              </a:lnSpc>
            </a:pPr>
            <a:r>
              <a:rPr b="0" lang="de-DE" sz="1400" spc="-1" strike="noStrike">
                <a:solidFill>
                  <a:srgbClr val="000000"/>
                </a:solidFill>
                <a:latin typeface="Arial"/>
              </a:rPr>
              <a:t>Es bietet: </a:t>
            </a:r>
            <a:endParaRPr b="0" lang="de-DE" sz="1400" spc="-1" strike="noStrike">
              <a:latin typeface="Arial"/>
            </a:endParaRPr>
          </a:p>
          <a:p>
            <a:pPr>
              <a:lnSpc>
                <a:spcPct val="170000"/>
              </a:lnSpc>
            </a:pPr>
            <a:r>
              <a:rPr b="0" lang="de-DE" sz="1400" spc="-1" strike="noStrike">
                <a:solidFill>
                  <a:srgbClr val="000000"/>
                </a:solidFill>
                <a:latin typeface="Arial"/>
              </a:rPr>
              <a:t>Landesweite Visualisierung des oberflächennahen geothermischen Potenzials bis zu einer Tiefe von 100 m mit einem geografischen Informationssystem. </a:t>
            </a:r>
            <a:endParaRPr b="0" lang="de-DE" sz="1400" spc="-1" strike="noStrike">
              <a:latin typeface="Arial"/>
            </a:endParaRPr>
          </a:p>
          <a:p>
            <a:pPr>
              <a:lnSpc>
                <a:spcPct val="170000"/>
              </a:lnSpc>
            </a:pPr>
            <a:r>
              <a:rPr b="0" lang="de-DE" sz="1400" spc="-1" strike="noStrike">
                <a:solidFill>
                  <a:srgbClr val="000000"/>
                </a:solidFill>
                <a:latin typeface="Arial"/>
              </a:rPr>
              <a:t>Verarbeitung als CD-ROM in einer allgemeinen Version und einer professionellen Version.</a:t>
            </a:r>
            <a:endParaRPr b="0" lang="de-DE" sz="1400" spc="-1" strike="noStrike">
              <a:latin typeface="Arial"/>
            </a:endParaRPr>
          </a:p>
          <a:p>
            <a:pPr>
              <a:lnSpc>
                <a:spcPct val="170000"/>
              </a:lnSpc>
            </a:pPr>
            <a:r>
              <a:rPr b="0" lang="de-DE" sz="1400" spc="-1" strike="noStrike">
                <a:solidFill>
                  <a:srgbClr val="000000"/>
                </a:solidFill>
                <a:latin typeface="Arial"/>
              </a:rPr>
              <a:t>Kartengrundlage: digitale topographische Karte im Maßstab 1 bis 50.000</a:t>
            </a:r>
            <a:endParaRPr b="0" lang="de-DE" sz="1400" spc="-1" strike="noStrike">
              <a:latin typeface="Arial"/>
            </a:endParaRPr>
          </a:p>
          <a:p>
            <a:pPr>
              <a:lnSpc>
                <a:spcPct val="130000"/>
              </a:lnSpc>
            </a:pPr>
            <a:endParaRPr b="0" lang="de-DE" sz="1400" spc="-1" strike="noStrike">
              <a:latin typeface="Arial"/>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000000"/>
                </a:solidFill>
                <a:latin typeface="Arial"/>
              </a:rPr>
              <a:t>Geothermische Potenzialstudie </a:t>
            </a:r>
            <a:br/>
            <a:r>
              <a:rPr b="0" lang="de-DE" sz="2400" spc="-1" strike="noStrike">
                <a:solidFill>
                  <a:srgbClr val="000000"/>
                </a:solidFill>
                <a:latin typeface="Arial"/>
              </a:rPr>
              <a:t>Nordrhein-Westfalen</a:t>
            </a:r>
            <a:endParaRPr b="0" lang="de-DE" sz="2400" spc="-1" strike="noStrike">
              <a:latin typeface="Arial"/>
            </a:endParaRPr>
          </a:p>
        </p:txBody>
      </p:sp>
      <p:sp>
        <p:nvSpPr>
          <p:cNvPr id="369" name="CustomShape 2"/>
          <p:cNvSpPr/>
          <p:nvPr/>
        </p:nvSpPr>
        <p:spPr>
          <a:xfrm>
            <a:off x="457200" y="1600200"/>
            <a:ext cx="8228880" cy="2188080"/>
          </a:xfrm>
          <a:prstGeom prst="rect">
            <a:avLst/>
          </a:prstGeom>
          <a:noFill/>
          <a:ln>
            <a:noFill/>
          </a:ln>
        </p:spPr>
        <p:style>
          <a:lnRef idx="0"/>
          <a:fillRef idx="0"/>
          <a:effectRef idx="0"/>
          <a:fontRef idx="minor"/>
        </p:style>
        <p:txBody>
          <a:bodyPr lIns="90000" rIns="90000" tIns="45000" bIns="45000"/>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Berechnungsgrundlage: Tabellenwerte der VDI - Richtlinie 4640, Blatt 2</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Anwendung eingeschränkt auf einzelne Einheiten &lt; 30 kW Heizleistung mit Erdwärmesonden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Bestimmung der standortspezifischen geothermischen Produktivität auf der Grundlage der verfügbaren Informationen über die Struktur des Untergrundes </a:t>
            </a:r>
            <a:endParaRPr b="0" lang="de-DE" sz="1600" spc="-1" strike="noStrike">
              <a:latin typeface="Arial"/>
            </a:endParaRPr>
          </a:p>
        </p:txBody>
      </p:sp>
      <p:pic>
        <p:nvPicPr>
          <p:cNvPr id="370" name="Picture 2" descr=""/>
          <p:cNvPicPr/>
          <p:nvPr/>
        </p:nvPicPr>
        <p:blipFill>
          <a:blip r:embed="rId1"/>
          <a:stretch/>
        </p:blipFill>
        <p:spPr>
          <a:xfrm>
            <a:off x="6876360" y="5085360"/>
            <a:ext cx="1540800" cy="966240"/>
          </a:xfrm>
          <a:prstGeom prst="rect">
            <a:avLst/>
          </a:prstGeom>
          <a:ln>
            <a:noFill/>
          </a:ln>
        </p:spPr>
      </p:pic>
      <p:pic>
        <p:nvPicPr>
          <p:cNvPr id="371" name="Picture 2" descr=""/>
          <p:cNvPicPr/>
          <p:nvPr/>
        </p:nvPicPr>
        <p:blipFill>
          <a:blip r:embed="rId2"/>
          <a:stretch/>
        </p:blipFill>
        <p:spPr>
          <a:xfrm>
            <a:off x="6876360" y="3808800"/>
            <a:ext cx="1540800" cy="910440"/>
          </a:xfrm>
          <a:prstGeom prst="rect">
            <a:avLst/>
          </a:prstGeom>
          <a:ln>
            <a:noFill/>
          </a:ln>
        </p:spPr>
      </p:pic>
      <p:pic>
        <p:nvPicPr>
          <p:cNvPr id="372" name="Grafik 2" descr=""/>
          <p:cNvPicPr/>
          <p:nvPr/>
        </p:nvPicPr>
        <p:blipFill>
          <a:blip r:embed="rId3"/>
          <a:srcRect l="0" t="0" r="54698" b="65150"/>
          <a:stretch/>
        </p:blipFill>
        <p:spPr>
          <a:xfrm>
            <a:off x="971640" y="3776400"/>
            <a:ext cx="5117760" cy="2459520"/>
          </a:xfrm>
          <a:prstGeom prst="rect">
            <a:avLst/>
          </a:prstGeom>
          <a:ln>
            <a:noFill/>
          </a:ln>
        </p:spPr>
      </p:pic>
      <p:sp>
        <p:nvSpPr>
          <p:cNvPr id="373" name="CustomShape 3"/>
          <p:cNvSpPr/>
          <p:nvPr/>
        </p:nvSpPr>
        <p:spPr>
          <a:xfrm>
            <a:off x="3444840" y="3789000"/>
            <a:ext cx="209664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Geothermische Karte</a:t>
            </a:r>
            <a:endParaRPr b="0" lang="de-DE" sz="1600" spc="-1" strike="noStrike">
              <a:latin typeface="Arial"/>
            </a:endParaRPr>
          </a:p>
        </p:txBody>
      </p:sp>
      <p:sp>
        <p:nvSpPr>
          <p:cNvPr id="374" name="CustomShape 4"/>
          <p:cNvSpPr/>
          <p:nvPr/>
        </p:nvSpPr>
        <p:spPr>
          <a:xfrm>
            <a:off x="1090440" y="3900960"/>
            <a:ext cx="1152720" cy="272160"/>
          </a:xfrm>
          <a:prstGeom prst="rect">
            <a:avLst/>
          </a:prstGeom>
          <a:noFill/>
          <a:ln>
            <a:noFill/>
          </a:ln>
        </p:spPr>
        <p:style>
          <a:lnRef idx="0"/>
          <a:fillRef idx="0"/>
          <a:effectRef idx="0"/>
          <a:fontRef idx="minor"/>
        </p:style>
        <p:txBody>
          <a:bodyPr lIns="90000" rIns="90000" tIns="45000" bIns="45000"/>
          <a:p>
            <a:pPr>
              <a:lnSpc>
                <a:spcPct val="100000"/>
              </a:lnSpc>
            </a:pPr>
            <a:r>
              <a:rPr b="0" lang="de-DE" sz="600" spc="-1" strike="noStrike">
                <a:solidFill>
                  <a:srgbClr val="000000"/>
                </a:solidFill>
                <a:latin typeface="Arial"/>
                <a:ea typeface="DejaVu Sans"/>
              </a:rPr>
              <a:t>Karte zur Tiefe des Grundwasserspiegels</a:t>
            </a:r>
            <a:endParaRPr b="0" lang="de-DE" sz="600" spc="-1" strike="noStrike">
              <a:latin typeface="Arial"/>
            </a:endParaRPr>
          </a:p>
        </p:txBody>
      </p:sp>
      <p:sp>
        <p:nvSpPr>
          <p:cNvPr id="375" name="CustomShape 5"/>
          <p:cNvSpPr/>
          <p:nvPr/>
        </p:nvSpPr>
        <p:spPr>
          <a:xfrm>
            <a:off x="1593360" y="4082400"/>
            <a:ext cx="1275120" cy="165960"/>
          </a:xfrm>
          <a:prstGeom prst="rect">
            <a:avLst/>
          </a:prstGeom>
          <a:noFill/>
          <a:ln>
            <a:noFill/>
          </a:ln>
        </p:spPr>
        <p:style>
          <a:lnRef idx="0"/>
          <a:fillRef idx="0"/>
          <a:effectRef idx="0"/>
          <a:fontRef idx="minor"/>
        </p:style>
        <p:txBody>
          <a:bodyPr lIns="90000" rIns="90000" tIns="45000" bIns="45000"/>
          <a:p>
            <a:pPr>
              <a:lnSpc>
                <a:spcPct val="100000"/>
              </a:lnSpc>
            </a:pPr>
            <a:r>
              <a:rPr b="0" lang="de-DE" sz="500" spc="-1" strike="noStrike">
                <a:solidFill>
                  <a:srgbClr val="000000"/>
                </a:solidFill>
                <a:latin typeface="Arial"/>
                <a:ea typeface="DejaVu Sans"/>
              </a:rPr>
              <a:t>Ingenieurgeologische Karte</a:t>
            </a:r>
            <a:endParaRPr b="0" lang="de-DE" sz="500" spc="-1" strike="noStrike">
              <a:latin typeface="Arial"/>
            </a:endParaRPr>
          </a:p>
        </p:txBody>
      </p:sp>
      <p:sp>
        <p:nvSpPr>
          <p:cNvPr id="376" name="CustomShape 6"/>
          <p:cNvSpPr/>
          <p:nvPr/>
        </p:nvSpPr>
        <p:spPr>
          <a:xfrm>
            <a:off x="2201400" y="4264560"/>
            <a:ext cx="808560" cy="18144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600" spc="-1" strike="noStrike">
                <a:solidFill>
                  <a:srgbClr val="000000"/>
                </a:solidFill>
                <a:latin typeface="Arial"/>
                <a:ea typeface="DejaVu Sans"/>
              </a:rPr>
              <a:t>Geologische Karte</a:t>
            </a:r>
            <a:endParaRPr b="0" lang="de-DE" sz="600" spc="-1" strike="noStrike">
              <a:latin typeface="Arial"/>
            </a:endParaRPr>
          </a:p>
        </p:txBody>
      </p:sp>
      <p:sp>
        <p:nvSpPr>
          <p:cNvPr id="377" name="CustomShape 7"/>
          <p:cNvSpPr/>
          <p:nvPr/>
        </p:nvSpPr>
        <p:spPr>
          <a:xfrm>
            <a:off x="1278360" y="5313240"/>
            <a:ext cx="605880" cy="21168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800" spc="-1" strike="noStrike">
                <a:solidFill>
                  <a:srgbClr val="000000"/>
                </a:solidFill>
                <a:latin typeface="Arial"/>
                <a:ea typeface="DejaVu Sans"/>
              </a:rPr>
              <a:t>Schlamm</a:t>
            </a:r>
            <a:endParaRPr b="0" lang="de-DE" sz="800" spc="-1" strike="noStrike">
              <a:latin typeface="Arial"/>
            </a:endParaRPr>
          </a:p>
        </p:txBody>
      </p:sp>
      <p:sp>
        <p:nvSpPr>
          <p:cNvPr id="378" name="CustomShape 8"/>
          <p:cNvSpPr/>
          <p:nvPr/>
        </p:nvSpPr>
        <p:spPr>
          <a:xfrm>
            <a:off x="1380240" y="5486400"/>
            <a:ext cx="433800" cy="21168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800" spc="-1" strike="noStrike">
                <a:solidFill>
                  <a:srgbClr val="000000"/>
                </a:solidFill>
                <a:latin typeface="Arial"/>
                <a:ea typeface="DejaVu Sans"/>
              </a:rPr>
              <a:t>Lehm</a:t>
            </a:r>
            <a:endParaRPr b="0" lang="de-DE" sz="800" spc="-1" strike="noStrike">
              <a:latin typeface="Arial"/>
            </a:endParaRPr>
          </a:p>
        </p:txBody>
      </p:sp>
      <p:sp>
        <p:nvSpPr>
          <p:cNvPr id="379" name="CustomShape 9"/>
          <p:cNvSpPr/>
          <p:nvPr/>
        </p:nvSpPr>
        <p:spPr>
          <a:xfrm>
            <a:off x="1369800" y="5694480"/>
            <a:ext cx="734040" cy="21168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800" spc="-1" strike="noStrike">
                <a:solidFill>
                  <a:srgbClr val="000000"/>
                </a:solidFill>
                <a:latin typeface="Arial"/>
                <a:ea typeface="DejaVu Sans"/>
              </a:rPr>
              <a:t>Feiner Sand</a:t>
            </a:r>
            <a:endParaRPr b="0" lang="de-DE" sz="800" spc="-1" strike="noStrike">
              <a:latin typeface="Arial"/>
            </a:endParaRPr>
          </a:p>
        </p:txBody>
      </p:sp>
      <p:sp>
        <p:nvSpPr>
          <p:cNvPr id="380" name="CustomShape 10"/>
          <p:cNvSpPr/>
          <p:nvPr/>
        </p:nvSpPr>
        <p:spPr>
          <a:xfrm>
            <a:off x="903960" y="5201640"/>
            <a:ext cx="628920" cy="21168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800" spc="-1" strike="noStrike">
                <a:solidFill>
                  <a:srgbClr val="000000"/>
                </a:solidFill>
                <a:latin typeface="Arial"/>
                <a:ea typeface="DejaVu Sans"/>
              </a:rPr>
              <a:t>Schichten</a:t>
            </a:r>
            <a:endParaRPr b="0" lang="de-DE" sz="800" spc="-1" strike="noStrike">
              <a:latin typeface="Arial"/>
            </a:endParaRPr>
          </a:p>
        </p:txBody>
      </p:sp>
      <p:sp>
        <p:nvSpPr>
          <p:cNvPr id="381" name="CustomShape 11"/>
          <p:cNvSpPr/>
          <p:nvPr/>
        </p:nvSpPr>
        <p:spPr>
          <a:xfrm>
            <a:off x="1304640" y="5944320"/>
            <a:ext cx="822240" cy="21168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800" spc="-1" strike="noStrike">
                <a:solidFill>
                  <a:srgbClr val="000000"/>
                </a:solidFill>
                <a:latin typeface="Arial"/>
                <a:ea typeface="DejaVu Sans"/>
              </a:rPr>
              <a:t>Schlammstein</a:t>
            </a:r>
            <a:endParaRPr b="0" lang="de-DE" sz="800" spc="-1" strike="noStrike">
              <a:latin typeface="Arial"/>
            </a:endParaRPr>
          </a:p>
        </p:txBody>
      </p:sp>
      <p:sp>
        <p:nvSpPr>
          <p:cNvPr id="382" name="CustomShape 12"/>
          <p:cNvSpPr/>
          <p:nvPr/>
        </p:nvSpPr>
        <p:spPr>
          <a:xfrm>
            <a:off x="1977120" y="5552280"/>
            <a:ext cx="601560" cy="21168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800" spc="-1" strike="noStrike">
                <a:solidFill>
                  <a:srgbClr val="000000"/>
                </a:solidFill>
                <a:latin typeface="Arial"/>
                <a:ea typeface="DejaVu Sans"/>
              </a:rPr>
              <a:t>Abschnitt</a:t>
            </a:r>
            <a:endParaRPr b="0" lang="de-DE" sz="800" spc="-1" strike="noStrike">
              <a:latin typeface="Arial"/>
            </a:endParaRPr>
          </a:p>
        </p:txBody>
      </p:sp>
    </p:spTree>
  </p:cSld>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000000"/>
                </a:solidFill>
                <a:latin typeface="Arial"/>
              </a:rPr>
              <a:t>Geothermische Potenzialstudie </a:t>
            </a:r>
            <a:br/>
            <a:r>
              <a:rPr b="0" lang="de-DE" sz="2400" spc="-1" strike="noStrike">
                <a:solidFill>
                  <a:srgbClr val="000000"/>
                </a:solidFill>
                <a:latin typeface="Arial"/>
              </a:rPr>
              <a:t>Nordrhein-Westfalen</a:t>
            </a:r>
            <a:endParaRPr b="0" lang="de-DE" sz="2400" spc="-1" strike="noStrike">
              <a:latin typeface="Arial"/>
            </a:endParaRPr>
          </a:p>
        </p:txBody>
      </p:sp>
      <p:sp>
        <p:nvSpPr>
          <p:cNvPr id="384" name="CustomShape 2"/>
          <p:cNvSpPr/>
          <p:nvPr/>
        </p:nvSpPr>
        <p:spPr>
          <a:xfrm>
            <a:off x="457200" y="1600200"/>
            <a:ext cx="8228880" cy="2188080"/>
          </a:xfrm>
          <a:prstGeom prst="rect">
            <a:avLst/>
          </a:prstGeom>
          <a:noFill/>
          <a:ln>
            <a:noFill/>
          </a:ln>
        </p:spPr>
        <p:style>
          <a:lnRef idx="0"/>
          <a:fillRef idx="0"/>
          <a:effectRef idx="0"/>
          <a:fontRef idx="minor"/>
        </p:style>
        <p:txBody>
          <a:bodyPr lIns="90000" rIns="90000" tIns="45000" bIns="45000"/>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Für jeden Standort können Informationen über den Untergrund eingesehen werden: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Reihenfolge der Schichten </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die Mächtigkeit der Schichten</a:t>
            </a:r>
            <a:endParaRPr b="0" lang="de-DE" sz="1600" spc="-1" strike="noStrike">
              <a:latin typeface="Arial"/>
            </a:endParaRPr>
          </a:p>
          <a:p>
            <a:pPr lvl="1" marL="743040" indent="-285120">
              <a:lnSpc>
                <a:spcPct val="150000"/>
              </a:lnSpc>
              <a:spcBef>
                <a:spcPts val="320"/>
              </a:spcBef>
              <a:buClr>
                <a:srgbClr val="000000"/>
              </a:buClr>
              <a:buFont typeface="Arial"/>
              <a:buChar char="–"/>
            </a:pPr>
            <a:r>
              <a:rPr b="0" lang="de-DE" sz="1600" spc="-1" strike="noStrike">
                <a:solidFill>
                  <a:srgbClr val="000000"/>
                </a:solidFill>
                <a:latin typeface="Arial"/>
              </a:rPr>
              <a:t>durchschnittliche Produktivität in Abhängigkeit von den Volllaststunden </a:t>
            </a: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p:txBody>
      </p:sp>
    </p:spTree>
  </p:cSld>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000000"/>
                </a:solidFill>
                <a:latin typeface="Arial"/>
              </a:rPr>
              <a:t>Geothermische Potenzialstudie </a:t>
            </a:r>
            <a:br/>
            <a:r>
              <a:rPr b="0" lang="de-DE" sz="2400" spc="-1" strike="noStrike">
                <a:solidFill>
                  <a:srgbClr val="000000"/>
                </a:solidFill>
                <a:latin typeface="Arial"/>
              </a:rPr>
              <a:t>Nordrhein-Westfalen</a:t>
            </a:r>
            <a:endParaRPr b="0" lang="de-DE" sz="2400" spc="-1" strike="noStrike">
              <a:latin typeface="Arial"/>
            </a:endParaRPr>
          </a:p>
        </p:txBody>
      </p:sp>
      <p:sp>
        <p:nvSpPr>
          <p:cNvPr id="386" name="CustomShape 2"/>
          <p:cNvSpPr/>
          <p:nvPr/>
        </p:nvSpPr>
        <p:spPr>
          <a:xfrm>
            <a:off x="457200" y="1600200"/>
            <a:ext cx="8228880" cy="2188080"/>
          </a:xfrm>
          <a:prstGeom prst="rect">
            <a:avLst/>
          </a:prstGeom>
          <a:noFill/>
          <a:ln>
            <a:noFill/>
          </a:ln>
        </p:spPr>
        <p:style>
          <a:lnRef idx="0"/>
          <a:fillRef idx="0"/>
          <a:effectRef idx="0"/>
          <a:fontRef idx="minor"/>
        </p:style>
        <p:txBody>
          <a:bodyPr lIns="90000" rIns="90000" tIns="45000" bIns="45000"/>
          <a:p>
            <a:endParaRPr b="0" lang="de-DE" sz="1800" spc="-1" strike="noStrike">
              <a:latin typeface="Arial"/>
            </a:endParaRPr>
          </a:p>
          <a:p>
            <a:endParaRPr b="0" lang="de-DE" sz="1800" spc="-1" strike="noStrike">
              <a:latin typeface="Arial"/>
            </a:endParaRPr>
          </a:p>
        </p:txBody>
      </p:sp>
      <p:pic>
        <p:nvPicPr>
          <p:cNvPr id="387" name="Picture 2" descr=""/>
          <p:cNvPicPr/>
          <p:nvPr/>
        </p:nvPicPr>
        <p:blipFill>
          <a:blip r:embed="rId1"/>
          <a:stretch/>
        </p:blipFill>
        <p:spPr>
          <a:xfrm>
            <a:off x="1222920" y="944640"/>
            <a:ext cx="7074720" cy="5400000"/>
          </a:xfrm>
          <a:prstGeom prst="rect">
            <a:avLst/>
          </a:prstGeom>
          <a:ln>
            <a:noFill/>
          </a:ln>
        </p:spPr>
      </p:pic>
      <p:sp>
        <p:nvSpPr>
          <p:cNvPr id="388" name="CustomShape 3"/>
          <p:cNvSpPr/>
          <p:nvPr/>
        </p:nvSpPr>
        <p:spPr>
          <a:xfrm>
            <a:off x="655920" y="3645000"/>
            <a:ext cx="1063080" cy="333360"/>
          </a:xfrm>
          <a:prstGeom prst="rect">
            <a:avLst/>
          </a:prstGeom>
          <a:solidFill>
            <a:schemeClr val="accent3">
              <a:lumMod val="60000"/>
              <a:lumOff val="40000"/>
            </a:schemeClr>
          </a:solid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Beispiel 1</a:t>
            </a:r>
            <a:endParaRPr b="0" lang="de-DE" sz="1600" spc="-1" strike="noStrike">
              <a:latin typeface="Arial"/>
            </a:endParaRPr>
          </a:p>
        </p:txBody>
      </p:sp>
      <p:sp>
        <p:nvSpPr>
          <p:cNvPr id="389" name="CustomShape 4"/>
          <p:cNvSpPr/>
          <p:nvPr/>
        </p:nvSpPr>
        <p:spPr>
          <a:xfrm>
            <a:off x="1403640" y="1268640"/>
            <a:ext cx="3815640" cy="426240"/>
          </a:xfrm>
          <a:prstGeom prst="rect">
            <a:avLst/>
          </a:prstGeom>
          <a:solidFill>
            <a:schemeClr val="bg1"/>
          </a:solidFill>
          <a:ln>
            <a:noFill/>
          </a:ln>
        </p:spPr>
        <p:style>
          <a:lnRef idx="0"/>
          <a:fillRef idx="0"/>
          <a:effectRef idx="0"/>
          <a:fontRef idx="minor"/>
        </p:style>
        <p:txBody>
          <a:bodyPr lIns="252000" rIns="252000" tIns="0" bIns="0"/>
          <a:p>
            <a:pPr algn="ctr">
              <a:lnSpc>
                <a:spcPct val="100000"/>
              </a:lnSpc>
            </a:pPr>
            <a:r>
              <a:rPr b="1" lang="de-DE" sz="1400" spc="-1" strike="noStrike">
                <a:solidFill>
                  <a:srgbClr val="000000"/>
                </a:solidFill>
                <a:latin typeface="Arial"/>
                <a:ea typeface="DejaVu Sans"/>
              </a:rPr>
              <a:t>Geothermischer Ertrag für Geothermie</a:t>
            </a:r>
            <a:endParaRPr b="0" lang="de-DE" sz="1400" spc="-1" strike="noStrike">
              <a:latin typeface="Arial"/>
            </a:endParaRPr>
          </a:p>
          <a:p>
            <a:pPr algn="ctr">
              <a:lnSpc>
                <a:spcPct val="100000"/>
              </a:lnSpc>
            </a:pPr>
            <a:r>
              <a:rPr b="1" lang="de-DE" sz="1400" spc="-1" strike="noStrike">
                <a:solidFill>
                  <a:srgbClr val="000000"/>
                </a:solidFill>
                <a:latin typeface="Arial"/>
                <a:ea typeface="DejaVu Sans"/>
              </a:rPr>
              <a:t> </a:t>
            </a:r>
            <a:r>
              <a:rPr b="1" lang="de-DE" sz="1400" spc="-1" strike="noStrike">
                <a:solidFill>
                  <a:srgbClr val="000000"/>
                </a:solidFill>
                <a:latin typeface="Arial"/>
                <a:ea typeface="DejaVu Sans"/>
              </a:rPr>
              <a:t>Sonden unterschiedlicher Länge</a:t>
            </a:r>
            <a:endParaRPr b="0" lang="de-DE" sz="1400" spc="-1" strike="noStrike">
              <a:latin typeface="Arial"/>
            </a:endParaRPr>
          </a:p>
        </p:txBody>
      </p:sp>
      <p:sp>
        <p:nvSpPr>
          <p:cNvPr id="390" name="CustomShape 5"/>
          <p:cNvSpPr/>
          <p:nvPr/>
        </p:nvSpPr>
        <p:spPr>
          <a:xfrm>
            <a:off x="6846840" y="2117520"/>
            <a:ext cx="1488600" cy="632520"/>
          </a:xfrm>
          <a:prstGeom prst="rect">
            <a:avLst/>
          </a:prstGeom>
          <a:solidFill>
            <a:schemeClr val="bg1"/>
          </a:solidFill>
          <a:ln>
            <a:noFill/>
          </a:ln>
        </p:spPr>
        <p:style>
          <a:lnRef idx="0"/>
          <a:fillRef idx="0"/>
          <a:effectRef idx="0"/>
          <a:fontRef idx="minor"/>
        </p:style>
        <p:txBody>
          <a:bodyPr wrap="none" lIns="36000" rIns="36000" tIns="45000" bIns="108000"/>
          <a:p>
            <a:pPr>
              <a:lnSpc>
                <a:spcPct val="100000"/>
              </a:lnSpc>
            </a:pPr>
            <a:r>
              <a:rPr b="1" lang="de-DE" sz="1050" spc="-1" strike="noStrike">
                <a:solidFill>
                  <a:srgbClr val="000000"/>
                </a:solidFill>
                <a:latin typeface="Arial"/>
                <a:ea typeface="DejaVu Sans"/>
              </a:rPr>
              <a:t>Durchschnittlich </a:t>
            </a:r>
            <a:endParaRPr b="0" lang="de-DE" sz="1050" spc="-1" strike="noStrike">
              <a:latin typeface="Arial"/>
            </a:endParaRPr>
          </a:p>
          <a:p>
            <a:pPr>
              <a:lnSpc>
                <a:spcPct val="100000"/>
              </a:lnSpc>
            </a:pPr>
            <a:r>
              <a:rPr b="1" lang="de-DE" sz="1050" spc="-1" strike="noStrike">
                <a:solidFill>
                  <a:srgbClr val="000000"/>
                </a:solidFill>
                <a:latin typeface="Arial"/>
                <a:ea typeface="DejaVu Sans"/>
              </a:rPr>
              <a:t>geothermischer Ertrag</a:t>
            </a:r>
            <a:br/>
            <a:r>
              <a:rPr b="1" lang="de-DE" sz="1050" spc="-1" strike="noStrike">
                <a:solidFill>
                  <a:srgbClr val="000000"/>
                </a:solidFill>
                <a:latin typeface="Arial"/>
                <a:ea typeface="DejaVu Sans"/>
              </a:rPr>
              <a:t>[kWh/ma]</a:t>
            </a:r>
            <a:endParaRPr b="0" lang="de-DE" sz="1050" spc="-1" strike="noStrike">
              <a:latin typeface="Arial"/>
            </a:endParaRPr>
          </a:p>
        </p:txBody>
      </p:sp>
    </p:spTree>
  </p:cSld>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000000"/>
                </a:solidFill>
                <a:latin typeface="Arial"/>
              </a:rPr>
              <a:t>Geothermische Potenzialstudie </a:t>
            </a:r>
            <a:br/>
            <a:r>
              <a:rPr b="0" lang="de-DE" sz="2400" spc="-1" strike="noStrike">
                <a:solidFill>
                  <a:srgbClr val="000000"/>
                </a:solidFill>
                <a:latin typeface="Arial"/>
              </a:rPr>
              <a:t>Nordrhein-Westfalen</a:t>
            </a:r>
            <a:endParaRPr b="0" lang="de-DE" sz="2400" spc="-1" strike="noStrike">
              <a:latin typeface="Arial"/>
            </a:endParaRPr>
          </a:p>
        </p:txBody>
      </p:sp>
      <p:sp>
        <p:nvSpPr>
          <p:cNvPr id="392" name="CustomShape 2"/>
          <p:cNvSpPr/>
          <p:nvPr/>
        </p:nvSpPr>
        <p:spPr>
          <a:xfrm>
            <a:off x="457200" y="1600200"/>
            <a:ext cx="8228880" cy="2188080"/>
          </a:xfrm>
          <a:prstGeom prst="rect">
            <a:avLst/>
          </a:prstGeom>
          <a:noFill/>
          <a:ln>
            <a:noFill/>
          </a:ln>
        </p:spPr>
        <p:style>
          <a:lnRef idx="0"/>
          <a:fillRef idx="0"/>
          <a:effectRef idx="0"/>
          <a:fontRef idx="minor"/>
        </p:style>
        <p:txBody>
          <a:bodyPr lIns="90000" rIns="90000" tIns="45000" bIns="45000"/>
          <a:p>
            <a:endParaRPr b="0" lang="de-DE" sz="1800" spc="-1" strike="noStrike">
              <a:latin typeface="Arial"/>
            </a:endParaRPr>
          </a:p>
          <a:p>
            <a:endParaRPr b="0" lang="de-DE" sz="1800" spc="-1" strike="noStrike">
              <a:latin typeface="Arial"/>
            </a:endParaRPr>
          </a:p>
        </p:txBody>
      </p:sp>
      <p:pic>
        <p:nvPicPr>
          <p:cNvPr id="393" name="Picture 4" descr=""/>
          <p:cNvPicPr/>
          <p:nvPr/>
        </p:nvPicPr>
        <p:blipFill>
          <a:blip r:embed="rId1"/>
          <a:stretch/>
        </p:blipFill>
        <p:spPr>
          <a:xfrm>
            <a:off x="1404360" y="1677240"/>
            <a:ext cx="5774760" cy="4475520"/>
          </a:xfrm>
          <a:prstGeom prst="rect">
            <a:avLst/>
          </a:prstGeom>
          <a:ln>
            <a:noFill/>
          </a:ln>
        </p:spPr>
      </p:pic>
      <p:sp>
        <p:nvSpPr>
          <p:cNvPr id="394" name="CustomShape 3"/>
          <p:cNvSpPr/>
          <p:nvPr/>
        </p:nvSpPr>
        <p:spPr>
          <a:xfrm>
            <a:off x="295920" y="3496680"/>
            <a:ext cx="1063080" cy="333360"/>
          </a:xfrm>
          <a:prstGeom prst="rect">
            <a:avLst/>
          </a:prstGeom>
          <a:solidFill>
            <a:schemeClr val="accent3">
              <a:lumMod val="60000"/>
              <a:lumOff val="40000"/>
            </a:schemeClr>
          </a:solid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Beispiel 2</a:t>
            </a:r>
            <a:endParaRPr b="0" lang="de-DE" sz="1600" spc="-1" strike="noStrike">
              <a:latin typeface="Arial"/>
            </a:endParaRPr>
          </a:p>
        </p:txBody>
      </p:sp>
      <p:sp>
        <p:nvSpPr>
          <p:cNvPr id="395" name="CustomShape 4"/>
          <p:cNvSpPr/>
          <p:nvPr/>
        </p:nvSpPr>
        <p:spPr>
          <a:xfrm>
            <a:off x="1530000" y="1443600"/>
            <a:ext cx="3977280" cy="462240"/>
          </a:xfrm>
          <a:prstGeom prst="rect">
            <a:avLst/>
          </a:prstGeom>
          <a:solidFill>
            <a:schemeClr val="bg1"/>
          </a:solidFill>
          <a:ln>
            <a:noFill/>
          </a:ln>
        </p:spPr>
        <p:style>
          <a:lnRef idx="0"/>
          <a:fillRef idx="0"/>
          <a:effectRef idx="0"/>
          <a:fontRef idx="minor"/>
        </p:style>
        <p:txBody>
          <a:bodyPr lIns="252000" rIns="252000" tIns="36000" bIns="0"/>
          <a:p>
            <a:pPr algn="ctr">
              <a:lnSpc>
                <a:spcPct val="100000"/>
              </a:lnSpc>
            </a:pPr>
            <a:r>
              <a:rPr b="1" lang="de-DE" sz="1400" spc="-1" strike="noStrike">
                <a:solidFill>
                  <a:srgbClr val="000000"/>
                </a:solidFill>
                <a:latin typeface="Arial"/>
                <a:ea typeface="DejaVu Sans"/>
              </a:rPr>
              <a:t>Geothermischer Ertrag für Geothermie</a:t>
            </a:r>
            <a:endParaRPr b="0" lang="de-DE" sz="1400" spc="-1" strike="noStrike">
              <a:latin typeface="Arial"/>
            </a:endParaRPr>
          </a:p>
          <a:p>
            <a:pPr algn="ctr">
              <a:lnSpc>
                <a:spcPct val="100000"/>
              </a:lnSpc>
            </a:pPr>
            <a:r>
              <a:rPr b="1" lang="de-DE" sz="1400" spc="-1" strike="noStrike">
                <a:solidFill>
                  <a:srgbClr val="000000"/>
                </a:solidFill>
                <a:latin typeface="Arial"/>
                <a:ea typeface="DejaVu Sans"/>
              </a:rPr>
              <a:t> </a:t>
            </a:r>
            <a:r>
              <a:rPr b="1" lang="de-DE" sz="1400" spc="-1" strike="noStrike">
                <a:solidFill>
                  <a:srgbClr val="000000"/>
                </a:solidFill>
                <a:latin typeface="Arial"/>
                <a:ea typeface="DejaVu Sans"/>
              </a:rPr>
              <a:t>Sonden unterschiedlicher Länge</a:t>
            </a:r>
            <a:endParaRPr b="0" lang="de-DE" sz="1400" spc="-1" strike="noStrike">
              <a:latin typeface="Arial"/>
            </a:endParaRPr>
          </a:p>
        </p:txBody>
      </p:sp>
      <p:sp>
        <p:nvSpPr>
          <p:cNvPr id="396" name="CustomShape 5"/>
          <p:cNvSpPr/>
          <p:nvPr/>
        </p:nvSpPr>
        <p:spPr>
          <a:xfrm>
            <a:off x="7380360" y="2374560"/>
            <a:ext cx="1189440" cy="791640"/>
          </a:xfrm>
          <a:prstGeom prst="rect">
            <a:avLst/>
          </a:prstGeom>
          <a:solidFill>
            <a:schemeClr val="bg1"/>
          </a:solidFill>
          <a:ln>
            <a:noFill/>
          </a:ln>
        </p:spPr>
        <p:style>
          <a:lnRef idx="0"/>
          <a:fillRef idx="0"/>
          <a:effectRef idx="0"/>
          <a:fontRef idx="minor"/>
        </p:style>
        <p:txBody>
          <a:bodyPr lIns="36000" rIns="36000" tIns="45000" bIns="108000"/>
          <a:p>
            <a:pPr>
              <a:lnSpc>
                <a:spcPct val="100000"/>
              </a:lnSpc>
            </a:pPr>
            <a:r>
              <a:rPr b="1" lang="de-DE" sz="1050" spc="-1" strike="noStrike">
                <a:solidFill>
                  <a:srgbClr val="000000"/>
                </a:solidFill>
                <a:latin typeface="Arial"/>
                <a:ea typeface="DejaVu Sans"/>
              </a:rPr>
              <a:t>Durchschnittlich </a:t>
            </a:r>
            <a:endParaRPr b="0" lang="de-DE" sz="1050" spc="-1" strike="noStrike">
              <a:latin typeface="Arial"/>
            </a:endParaRPr>
          </a:p>
          <a:p>
            <a:pPr>
              <a:lnSpc>
                <a:spcPct val="100000"/>
              </a:lnSpc>
            </a:pPr>
            <a:r>
              <a:rPr b="1" lang="de-DE" sz="1050" spc="-1" strike="noStrike">
                <a:solidFill>
                  <a:srgbClr val="000000"/>
                </a:solidFill>
                <a:latin typeface="Arial"/>
                <a:ea typeface="DejaVu Sans"/>
              </a:rPr>
              <a:t>geothermischer Ertrag</a:t>
            </a:r>
            <a:br/>
            <a:r>
              <a:rPr b="1" lang="de-DE" sz="1050" spc="-1" strike="noStrike">
                <a:solidFill>
                  <a:srgbClr val="000000"/>
                </a:solidFill>
                <a:latin typeface="Arial"/>
                <a:ea typeface="DejaVu Sans"/>
              </a:rPr>
              <a:t>[kWh/ma]</a:t>
            </a:r>
            <a:endParaRPr b="0" lang="de-DE" sz="1050" spc="-1" strike="noStrike">
              <a:latin typeface="Arial"/>
            </a:endParaRPr>
          </a:p>
        </p:txBody>
      </p:sp>
    </p:spTree>
  </p:cSld>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7" name="Grafik 3" descr=""/>
          <p:cNvPicPr/>
          <p:nvPr/>
        </p:nvPicPr>
        <p:blipFill>
          <a:blip r:embed="rId1"/>
          <a:stretch/>
        </p:blipFill>
        <p:spPr>
          <a:xfrm>
            <a:off x="6084000" y="2008800"/>
            <a:ext cx="2951640" cy="2286720"/>
          </a:xfrm>
          <a:prstGeom prst="rect">
            <a:avLst/>
          </a:prstGeom>
          <a:ln>
            <a:noFill/>
          </a:ln>
        </p:spPr>
      </p:pic>
      <p:sp>
        <p:nvSpPr>
          <p:cNvPr id="39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p>
            <a:pPr algn="r">
              <a:lnSpc>
                <a:spcPct val="100000"/>
              </a:lnSpc>
            </a:pPr>
            <a:r>
              <a:rPr b="0" lang="de-DE" sz="2400" spc="-1" strike="noStrike">
                <a:solidFill>
                  <a:srgbClr val="000000"/>
                </a:solidFill>
                <a:latin typeface="Arial"/>
              </a:rPr>
              <a:t>Geothermische Potenzialstudie </a:t>
            </a:r>
            <a:br/>
            <a:r>
              <a:rPr b="0" lang="de-DE" sz="2400" spc="-1" strike="noStrike">
                <a:solidFill>
                  <a:srgbClr val="000000"/>
                </a:solidFill>
                <a:latin typeface="Arial"/>
              </a:rPr>
              <a:t>Nordrhein-Westfalen</a:t>
            </a:r>
            <a:endParaRPr b="0" lang="de-DE" sz="2400" spc="-1" strike="noStrike">
              <a:latin typeface="Arial"/>
            </a:endParaRPr>
          </a:p>
        </p:txBody>
      </p:sp>
      <p:sp>
        <p:nvSpPr>
          <p:cNvPr id="399" name="CustomShape 2"/>
          <p:cNvSpPr/>
          <p:nvPr/>
        </p:nvSpPr>
        <p:spPr>
          <a:xfrm>
            <a:off x="457200" y="1600200"/>
            <a:ext cx="8228880" cy="2188080"/>
          </a:xfrm>
          <a:prstGeom prst="rect">
            <a:avLst/>
          </a:prstGeom>
          <a:noFill/>
          <a:ln>
            <a:noFill/>
          </a:ln>
        </p:spPr>
        <p:style>
          <a:lnRef idx="0"/>
          <a:fillRef idx="0"/>
          <a:effectRef idx="0"/>
          <a:fontRef idx="minor"/>
        </p:style>
        <p:txBody>
          <a:bodyPr lIns="90000" rIns="90000" tIns="45000" bIns="45000"/>
          <a:p>
            <a:endParaRPr b="0" lang="de-DE" sz="1800" spc="-1" strike="noStrike">
              <a:latin typeface="Arial"/>
            </a:endParaRPr>
          </a:p>
          <a:p>
            <a:endParaRPr b="0" lang="de-DE" sz="1800" spc="-1" strike="noStrike">
              <a:latin typeface="Arial"/>
            </a:endParaRPr>
          </a:p>
        </p:txBody>
      </p:sp>
      <p:sp>
        <p:nvSpPr>
          <p:cNvPr id="400" name="CustomShape 3"/>
          <p:cNvSpPr/>
          <p:nvPr/>
        </p:nvSpPr>
        <p:spPr>
          <a:xfrm>
            <a:off x="367920" y="1716480"/>
            <a:ext cx="1063080" cy="333360"/>
          </a:xfrm>
          <a:prstGeom prst="rect">
            <a:avLst/>
          </a:prstGeom>
          <a:solidFill>
            <a:schemeClr val="accent3">
              <a:lumMod val="60000"/>
              <a:lumOff val="40000"/>
            </a:schemeClr>
          </a:solid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Beispiel 2</a:t>
            </a:r>
            <a:endParaRPr b="0" lang="de-DE" sz="1600" spc="-1" strike="noStrike">
              <a:latin typeface="Arial"/>
            </a:endParaRPr>
          </a:p>
        </p:txBody>
      </p:sp>
      <p:sp>
        <p:nvSpPr>
          <p:cNvPr id="401" name="CustomShape 4"/>
          <p:cNvSpPr/>
          <p:nvPr/>
        </p:nvSpPr>
        <p:spPr>
          <a:xfrm>
            <a:off x="-20880" y="2509560"/>
            <a:ext cx="5773320" cy="3264480"/>
          </a:xfrm>
          <a:prstGeom prst="rect">
            <a:avLst/>
          </a:prstGeom>
          <a:noFill/>
          <a:ln>
            <a:noFill/>
          </a:ln>
        </p:spPr>
        <p:style>
          <a:lnRef idx="0"/>
          <a:fillRef idx="0"/>
          <a:effectRef idx="0"/>
          <a:fontRef idx="minor"/>
        </p:style>
        <p:txBody>
          <a:bodyPr wrap="none" lIns="90000" rIns="90000" tIns="45000" bIns="45000"/>
          <a:p>
            <a:pPr algn="just">
              <a:lnSpc>
                <a:spcPct val="150000"/>
              </a:lnSpc>
              <a:spcAft>
                <a:spcPts val="799"/>
              </a:spcAft>
            </a:pPr>
            <a:r>
              <a:rPr b="0" lang="de-DE" sz="1600" spc="-1" strike="noStrike">
                <a:solidFill>
                  <a:srgbClr val="000000"/>
                </a:solidFill>
                <a:latin typeface="Arial"/>
                <a:ea typeface="Times New Roman"/>
              </a:rPr>
              <a:t>Beispielhafte Berechnung:</a:t>
            </a:r>
            <a:endParaRPr b="0" lang="de-DE" sz="1600" spc="-1" strike="noStrike">
              <a:latin typeface="Arial"/>
            </a:endParaRPr>
          </a:p>
          <a:p>
            <a:pPr marL="285840" indent="-285120" algn="just">
              <a:lnSpc>
                <a:spcPct val="150000"/>
              </a:lnSpc>
              <a:buClr>
                <a:srgbClr val="000000"/>
              </a:buClr>
              <a:buFont typeface="Arial"/>
              <a:buChar char="•"/>
            </a:pPr>
            <a:r>
              <a:rPr b="0" lang="de-DE" sz="1600" spc="-1" strike="noStrike">
                <a:solidFill>
                  <a:srgbClr val="000000"/>
                </a:solidFill>
                <a:latin typeface="Arial"/>
                <a:ea typeface="Times New Roman"/>
              </a:rPr>
              <a:t>Wärmebelastung: 8 kW</a:t>
            </a:r>
            <a:endParaRPr b="0" lang="de-DE" sz="1600" spc="-1" strike="noStrike">
              <a:latin typeface="Arial"/>
            </a:endParaRPr>
          </a:p>
          <a:p>
            <a:pPr marL="285840" indent="-285120" algn="just">
              <a:lnSpc>
                <a:spcPct val="150000"/>
              </a:lnSpc>
              <a:buClr>
                <a:srgbClr val="000000"/>
              </a:buClr>
              <a:buFont typeface="Arial"/>
              <a:buChar char="•"/>
            </a:pPr>
            <a:r>
              <a:rPr b="0" lang="de-DE" sz="1600" spc="-1" strike="noStrike">
                <a:solidFill>
                  <a:srgbClr val="000000"/>
                </a:solidFill>
                <a:latin typeface="Arial"/>
                <a:ea typeface="Times New Roman"/>
              </a:rPr>
              <a:t>SPF: 4 </a:t>
            </a:r>
            <a:endParaRPr b="0" lang="de-DE" sz="1600" spc="-1" strike="noStrike">
              <a:latin typeface="Arial"/>
            </a:endParaRPr>
          </a:p>
          <a:p>
            <a:pPr marL="285840" indent="-285120" algn="just">
              <a:lnSpc>
                <a:spcPct val="150000"/>
              </a:lnSpc>
              <a:buClr>
                <a:srgbClr val="000000"/>
              </a:buClr>
              <a:buFont typeface="Arial"/>
              <a:buChar char="•"/>
            </a:pPr>
            <a:r>
              <a:rPr b="0" lang="de-DE" sz="1600" spc="-1" strike="noStrike">
                <a:solidFill>
                  <a:srgbClr val="000000"/>
                </a:solidFill>
                <a:latin typeface="Arial"/>
                <a:ea typeface="Times New Roman"/>
              </a:rPr>
              <a:t>Leistung des Verdampfers: 6 kW</a:t>
            </a:r>
            <a:endParaRPr b="0" lang="de-DE" sz="1600" spc="-1" strike="noStrike">
              <a:latin typeface="Arial"/>
            </a:endParaRPr>
          </a:p>
          <a:p>
            <a:pPr marL="285840" indent="-285120" algn="just">
              <a:lnSpc>
                <a:spcPct val="150000"/>
              </a:lnSpc>
              <a:buClr>
                <a:srgbClr val="000000"/>
              </a:buClr>
              <a:buFont typeface="Arial"/>
              <a:buChar char="•"/>
            </a:pPr>
            <a:r>
              <a:rPr b="0" lang="de-DE" sz="1600" spc="-1" strike="noStrike">
                <a:solidFill>
                  <a:srgbClr val="000000"/>
                </a:solidFill>
                <a:latin typeface="Arial"/>
                <a:ea typeface="Times New Roman"/>
              </a:rPr>
              <a:t>Volllast-Stunden: 1.800 h/a</a:t>
            </a:r>
            <a:br/>
            <a:r>
              <a:rPr b="0" lang="de-DE" sz="1600" spc="-1" strike="noStrike">
                <a:solidFill>
                  <a:srgbClr val="000000"/>
                </a:solidFill>
                <a:latin typeface="Arial"/>
                <a:ea typeface="Times New Roman"/>
              </a:rPr>
              <a:t>→ 10.800 kWh/a</a:t>
            </a:r>
            <a:br/>
            <a:r>
              <a:rPr b="0" lang="de-DE" sz="1600" spc="-1" strike="noStrike">
                <a:solidFill>
                  <a:srgbClr val="000000"/>
                </a:solidFill>
                <a:latin typeface="Arial"/>
                <a:ea typeface="Times New Roman"/>
              </a:rPr>
              <a:t>Durchschnittliche geothermische Produktivität 122 kWh/ma</a:t>
            </a:r>
            <a:br/>
            <a:r>
              <a:rPr b="0" lang="de-DE" sz="1600" spc="-1" strike="noStrike">
                <a:solidFill>
                  <a:srgbClr val="000000"/>
                </a:solidFill>
                <a:latin typeface="Arial"/>
                <a:ea typeface="Times New Roman"/>
              </a:rPr>
              <a:t>→ 88,52 m minimale Sondenlänge </a:t>
            </a:r>
            <a:endParaRPr b="0" lang="de-DE" sz="1600" spc="-1" strike="noStrike">
              <a:latin typeface="Arial"/>
            </a:endParaRPr>
          </a:p>
          <a:p>
            <a:pPr>
              <a:lnSpc>
                <a:spcPct val="100000"/>
              </a:lnSpc>
            </a:pPr>
            <a:endParaRPr b="0" lang="de-DE" sz="1600" spc="-1" strike="noStrike">
              <a:latin typeface="Arial"/>
            </a:endParaRPr>
          </a:p>
        </p:txBody>
      </p:sp>
    </p:spTree>
  </p:cSld>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Eingabedaten (aktuell)</a:t>
            </a:r>
            <a:endParaRPr b="0" lang="de-DE" sz="2400" spc="-1" strike="noStrike">
              <a:latin typeface="Arial"/>
            </a:endParaRPr>
          </a:p>
        </p:txBody>
      </p:sp>
      <p:sp>
        <p:nvSpPr>
          <p:cNvPr id="40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Nur wenige Eingabedaten notwendig nach der aktuellen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VDI 4640:</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Verdampferleistung der Wärmepumpe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Gesteinstyp oder raue Wärmeleitfähigkeit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Mit oder ohne Brauchwassererwärmung (→ Betriebsstunden)</a:t>
            </a:r>
            <a:endParaRPr b="0" lang="de-DE" sz="1600" spc="-1" strike="noStrike">
              <a:latin typeface="Arial"/>
            </a:endParaRPr>
          </a:p>
        </p:txBody>
      </p:sp>
      <p:sp>
        <p:nvSpPr>
          <p:cNvPr id="404" name="CustomShape 3"/>
          <p:cNvSpPr/>
          <p:nvPr/>
        </p:nvSpPr>
        <p:spPr>
          <a:xfrm>
            <a:off x="1563480" y="4453920"/>
            <a:ext cx="2801520" cy="1223280"/>
          </a:xfrm>
          <a:prstGeom prst="stripedRightArrow">
            <a:avLst>
              <a:gd name="adj1" fmla="val 50000"/>
              <a:gd name="adj2" fmla="val 50000"/>
            </a:avLst>
          </a:prstGeom>
          <a:ln>
            <a:round/>
          </a:ln>
        </p:spPr>
        <p:style>
          <a:lnRef idx="2">
            <a:schemeClr val="accent6">
              <a:shade val="50000"/>
            </a:schemeClr>
          </a:lnRef>
          <a:fillRef idx="1">
            <a:schemeClr val="accent6"/>
          </a:fillRef>
          <a:effectRef idx="0">
            <a:schemeClr val="accent6"/>
          </a:effectRef>
          <a:fontRef idx="minor"/>
        </p:style>
      </p:sp>
      <p:sp>
        <p:nvSpPr>
          <p:cNvPr id="405" name="CustomShape 4"/>
          <p:cNvSpPr/>
          <p:nvPr/>
        </p:nvSpPr>
        <p:spPr>
          <a:xfrm>
            <a:off x="4365360" y="4604400"/>
            <a:ext cx="4298400" cy="698400"/>
          </a:xfrm>
          <a:prstGeom prst="rect">
            <a:avLst/>
          </a:prstGeom>
          <a:noFill/>
          <a:ln>
            <a:noFill/>
          </a:ln>
        </p:spPr>
        <p:style>
          <a:lnRef idx="0"/>
          <a:fillRef idx="0"/>
          <a:effectRef idx="0"/>
          <a:fontRef idx="minor"/>
        </p:style>
        <p:txBody>
          <a:bodyPr lIns="90000" rIns="90000" tIns="45000" bIns="45000"/>
          <a:p>
            <a:pPr algn="ctr">
              <a:lnSpc>
                <a:spcPct val="150000"/>
              </a:lnSpc>
            </a:pPr>
            <a:r>
              <a:rPr b="1" lang="de-DE" sz="1600" spc="-1" strike="noStrike">
                <a:solidFill>
                  <a:srgbClr val="e46c0a"/>
                </a:solidFill>
                <a:latin typeface="Arial"/>
                <a:ea typeface="DejaVu Sans"/>
              </a:rPr>
              <a:t>Wenig Eingabedaten schaffen eine falsche Sicherheit bei der Dimensionierung </a:t>
            </a:r>
            <a:endParaRPr b="0" lang="de-DE" sz="1600" spc="-1" strike="noStrike">
              <a:latin typeface="Arial"/>
            </a:endParaRPr>
          </a:p>
        </p:txBody>
      </p:sp>
    </p:spTree>
  </p:cSld>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Anwendungsgrenzen</a:t>
            </a:r>
            <a:r>
              <a:rPr b="0" lang="de-DE" sz="2400" spc="-1" strike="noStrike">
                <a:solidFill>
                  <a:srgbClr val="9bbb59"/>
                </a:solidFill>
                <a:latin typeface="Arial"/>
              </a:rPr>
              <a:t> (grüner Druck) </a:t>
            </a:r>
            <a:endParaRPr b="0" lang="de-DE" sz="2400" spc="-1" strike="noStrike">
              <a:latin typeface="Arial"/>
            </a:endParaRPr>
          </a:p>
        </p:txBody>
      </p:sp>
      <p:sp>
        <p:nvSpPr>
          <p:cNvPr id="407" name="CustomShape 2"/>
          <p:cNvSpPr/>
          <p:nvPr/>
        </p:nvSpPr>
        <p:spPr>
          <a:xfrm>
            <a:off x="457200" y="1600200"/>
            <a:ext cx="750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Der grüne Druck setzt deutlich mehr Randbedingungen für die Bemessung als die aktuelle Version. Ziel ist eine bessere Dimensionierung des Sondensystems. Dies kann sich nachteilig auswirken, da in der Realität oft nicht alle Randbedingungen eingehalten werden (können).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Folgende Randbedingungen sind gültig:</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Heizleistung von maximal 30 kW</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Sondierungstiefen von 50 m bis 200 m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Maximal 5 EWS (ungefähre Linienführung)</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Keine thermische Korrelation mit anderen Sondensystemen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Mindestens 6 m Sondenabstand </a:t>
            </a:r>
            <a:endParaRPr b="0" lang="de-DE" sz="1600" spc="-1" strike="noStrike">
              <a:latin typeface="Arial"/>
            </a:endParaRPr>
          </a:p>
        </p:txBody>
      </p:sp>
      <p:pic>
        <p:nvPicPr>
          <p:cNvPr id="408" name="Grafik 3" descr=""/>
          <p:cNvPicPr/>
          <p:nvPr/>
        </p:nvPicPr>
        <p:blipFill>
          <a:blip r:embed="rId1"/>
          <a:stretch/>
        </p:blipFill>
        <p:spPr>
          <a:xfrm>
            <a:off x="7966800" y="1600200"/>
            <a:ext cx="719280" cy="1017720"/>
          </a:xfrm>
          <a:prstGeom prst="rect">
            <a:avLst/>
          </a:prstGeom>
          <a:ln>
            <a:noFill/>
          </a:ln>
        </p:spPr>
      </p:pic>
    </p:spTree>
  </p:cSld>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Anwendungsgrenzen </a:t>
            </a:r>
            <a:r>
              <a:rPr b="0" lang="de-DE" sz="2400" spc="-1" strike="noStrike">
                <a:solidFill>
                  <a:srgbClr val="9bbb59"/>
                </a:solidFill>
                <a:latin typeface="Arial"/>
              </a:rPr>
              <a:t>(grüner Druck)</a:t>
            </a:r>
            <a:endParaRPr b="0" lang="de-DE" sz="2400" spc="-1" strike="noStrike">
              <a:latin typeface="Arial"/>
            </a:endParaRPr>
          </a:p>
        </p:txBody>
      </p:sp>
      <p:sp>
        <p:nvSpPr>
          <p:cNvPr id="410" name="CustomShape 2"/>
          <p:cNvSpPr/>
          <p:nvPr/>
        </p:nvSpPr>
        <p:spPr>
          <a:xfrm>
            <a:off x="457200" y="1600200"/>
            <a:ext cx="750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endParaRPr b="0" lang="de-DE" sz="1800" spc="-1" strike="noStrike">
              <a:latin typeface="Arial"/>
            </a:endParaRPr>
          </a:p>
          <a:p>
            <a:pPr lvl="1" marL="285840" indent="-285120">
              <a:lnSpc>
                <a:spcPct val="150000"/>
              </a:lnSpc>
              <a:spcBef>
                <a:spcPts val="320"/>
              </a:spcBef>
              <a:buClr>
                <a:srgbClr val="000000"/>
              </a:buClr>
              <a:buSzPct val="70000"/>
              <a:buFont typeface="Arial"/>
              <a:buChar char="•"/>
            </a:pPr>
            <a:r>
              <a:rPr b="0" lang="de-DE" sz="1600" spc="-1" strike="noStrike">
                <a:solidFill>
                  <a:srgbClr val="000000"/>
                </a:solidFill>
                <a:latin typeface="Arial"/>
              </a:rPr>
              <a:t>Volllaststunden pro Jahr zwischen 1200 - 2400 h</a:t>
            </a:r>
            <a:endParaRPr b="0" lang="de-DE" sz="1600" spc="-1" strike="noStrike">
              <a:latin typeface="Arial"/>
            </a:endParaRPr>
          </a:p>
          <a:p>
            <a:pPr lvl="1" marL="285840" indent="-285120">
              <a:lnSpc>
                <a:spcPct val="150000"/>
              </a:lnSpc>
              <a:spcBef>
                <a:spcPts val="320"/>
              </a:spcBef>
              <a:buClr>
                <a:srgbClr val="000000"/>
              </a:buClr>
              <a:buSzPct val="70000"/>
              <a:buFont typeface="Arial"/>
              <a:buChar char="•"/>
            </a:pPr>
            <a:r>
              <a:rPr b="0" lang="de-DE" sz="1600" spc="-1" strike="noStrike">
                <a:solidFill>
                  <a:srgbClr val="000000"/>
                </a:solidFill>
                <a:latin typeface="Arial"/>
              </a:rPr>
              <a:t>Die Sondeneigenschaften entsprechen einer Doppel-U-Sonde 32 x 2,9</a:t>
            </a:r>
            <a:endParaRPr b="0" lang="de-DE" sz="1600" spc="-1" strike="noStrike">
              <a:latin typeface="Arial"/>
            </a:endParaRPr>
          </a:p>
          <a:p>
            <a:pPr lvl="1" marL="285840" indent="-285120">
              <a:lnSpc>
                <a:spcPct val="150000"/>
              </a:lnSpc>
              <a:spcBef>
                <a:spcPts val="320"/>
              </a:spcBef>
              <a:buClr>
                <a:srgbClr val="000000"/>
              </a:buClr>
              <a:buSzPct val="70000"/>
              <a:buFont typeface="Arial"/>
              <a:buChar char="•"/>
            </a:pPr>
            <a:r>
              <a:rPr b="0" lang="de-DE" sz="1600" spc="-1" strike="noStrike">
                <a:solidFill>
                  <a:srgbClr val="000000"/>
                </a:solidFill>
                <a:latin typeface="Arial"/>
              </a:rPr>
              <a:t>Verpressmaterial mit Wärmeleitfähigkeit 0,8 W/(m⋅K)</a:t>
            </a:r>
            <a:endParaRPr b="0" lang="de-DE" sz="1600" spc="-1" strike="noStrike">
              <a:latin typeface="Arial"/>
            </a:endParaRPr>
          </a:p>
          <a:p>
            <a:pPr lvl="1" marL="285840" indent="-285120">
              <a:lnSpc>
                <a:spcPct val="150000"/>
              </a:lnSpc>
              <a:spcBef>
                <a:spcPts val="320"/>
              </a:spcBef>
              <a:buClr>
                <a:srgbClr val="000000"/>
              </a:buClr>
              <a:buSzPct val="70000"/>
              <a:buFont typeface="Arial"/>
              <a:buChar char="•"/>
            </a:pPr>
            <a:r>
              <a:rPr b="0" lang="de-DE" sz="1600" spc="-1" strike="noStrike">
                <a:solidFill>
                  <a:srgbClr val="000000"/>
                </a:solidFill>
                <a:latin typeface="Arial"/>
              </a:rPr>
              <a:t>Bohrlochdurchmesser 150 mm</a:t>
            </a:r>
            <a:endParaRPr b="0" lang="de-DE" sz="1600" spc="-1" strike="noStrike">
              <a:latin typeface="Arial"/>
            </a:endParaRPr>
          </a:p>
          <a:p>
            <a:pPr lvl="1" marL="285840" indent="-285120">
              <a:lnSpc>
                <a:spcPct val="150000"/>
              </a:lnSpc>
              <a:spcBef>
                <a:spcPts val="320"/>
              </a:spcBef>
              <a:buClr>
                <a:srgbClr val="000000"/>
              </a:buClr>
              <a:buSzPct val="70000"/>
              <a:buFont typeface="Arial"/>
              <a:buChar char="•"/>
            </a:pPr>
            <a:r>
              <a:rPr b="0" lang="de-DE" sz="1600" spc="-1" strike="noStrike">
                <a:solidFill>
                  <a:srgbClr val="000000"/>
                </a:solidFill>
                <a:latin typeface="Arial"/>
              </a:rPr>
              <a:t>Durchschnittliche ungestörte Untergrundtemperatur von 11° C</a:t>
            </a:r>
            <a:endParaRPr b="0" lang="de-DE" sz="1600" spc="-1" strike="noStrike">
              <a:latin typeface="Arial"/>
            </a:endParaRPr>
          </a:p>
          <a:p>
            <a:pPr lvl="1" marL="285840" indent="-285120">
              <a:lnSpc>
                <a:spcPct val="150000"/>
              </a:lnSpc>
              <a:spcBef>
                <a:spcPts val="320"/>
              </a:spcBef>
              <a:buClr>
                <a:srgbClr val="000000"/>
              </a:buClr>
              <a:buSzPct val="70000"/>
              <a:buFont typeface="Arial"/>
              <a:buChar char="•"/>
            </a:pPr>
            <a:r>
              <a:rPr b="0" lang="de-DE" sz="1600" spc="-1" strike="noStrike">
                <a:solidFill>
                  <a:srgbClr val="000000"/>
                </a:solidFill>
                <a:latin typeface="Arial"/>
              </a:rPr>
              <a:t>Turbulente Strömung in den Sonden</a:t>
            </a:r>
            <a:endParaRPr b="0" lang="de-DE" sz="1600" spc="-1" strike="noStrike">
              <a:latin typeface="Arial"/>
            </a:endParaRPr>
          </a:p>
          <a:p>
            <a:pPr>
              <a:lnSpc>
                <a:spcPct val="150000"/>
              </a:lnSpc>
              <a:spcBef>
                <a:spcPts val="320"/>
              </a:spcBef>
            </a:pPr>
            <a:endParaRPr b="0" lang="de-DE" sz="1600" spc="-1" strike="noStrike">
              <a:latin typeface="Arial"/>
            </a:endParaRPr>
          </a:p>
        </p:txBody>
      </p:sp>
      <p:pic>
        <p:nvPicPr>
          <p:cNvPr id="411" name="Grafik 3" descr=""/>
          <p:cNvPicPr/>
          <p:nvPr/>
        </p:nvPicPr>
        <p:blipFill>
          <a:blip r:embed="rId1"/>
          <a:stretch/>
        </p:blipFill>
        <p:spPr>
          <a:xfrm>
            <a:off x="7966800" y="1600200"/>
            <a:ext cx="719280" cy="1017720"/>
          </a:xfrm>
          <a:prstGeom prst="rect">
            <a:avLst/>
          </a:prstGeom>
          <a:ln>
            <a:noFill/>
          </a:ln>
        </p:spPr>
      </p:pic>
    </p:spTree>
  </p:cSld>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Anwendungsgrenzen </a:t>
            </a:r>
            <a:r>
              <a:rPr b="0" lang="de-DE" sz="2400" spc="-1" strike="noStrike">
                <a:solidFill>
                  <a:srgbClr val="9bbb59"/>
                </a:solidFill>
                <a:latin typeface="Arial"/>
              </a:rPr>
              <a:t>(grüner Druck)</a:t>
            </a:r>
            <a:endParaRPr b="0" lang="de-DE" sz="2400" spc="-1" strike="noStrike">
              <a:latin typeface="Arial"/>
            </a:endParaRPr>
          </a:p>
        </p:txBody>
      </p:sp>
      <p:sp>
        <p:nvSpPr>
          <p:cNvPr id="413" name="CustomShape 2"/>
          <p:cNvSpPr/>
          <p:nvPr/>
        </p:nvSpPr>
        <p:spPr>
          <a:xfrm>
            <a:off x="457200" y="1600200"/>
            <a:ext cx="7508880" cy="4525200"/>
          </a:xfrm>
          <a:prstGeom prst="rect">
            <a:avLst/>
          </a:prstGeom>
          <a:noFill/>
          <a:ln>
            <a:noFill/>
          </a:ln>
        </p:spPr>
        <p:style>
          <a:lnRef idx="0"/>
          <a:fillRef idx="0"/>
          <a:effectRef idx="0"/>
          <a:fontRef idx="minor"/>
        </p:style>
        <p:txBody>
          <a:bodyPr lIns="90000" rIns="90000" tIns="45000" bIns="45000"/>
          <a:p>
            <a:pPr>
              <a:lnSpc>
                <a:spcPct val="100000"/>
              </a:lnSpc>
              <a:spcBef>
                <a:spcPts val="320"/>
              </a:spcBef>
            </a:pPr>
            <a:endParaRPr b="0" lang="de-DE" sz="1800" spc="-1" strike="noStrike">
              <a:latin typeface="Arial"/>
            </a:endParaRPr>
          </a:p>
          <a:p>
            <a:pPr>
              <a:lnSpc>
                <a:spcPct val="150000"/>
              </a:lnSpc>
              <a:spcBef>
                <a:spcPts val="320"/>
              </a:spcBef>
            </a:pPr>
            <a:r>
              <a:rPr b="0" lang="de-DE" sz="1600" spc="-1" strike="noStrike">
                <a:solidFill>
                  <a:srgbClr val="000000"/>
                </a:solidFill>
                <a:latin typeface="Arial"/>
              </a:rPr>
              <a:t>Grenzen der gewünschten Temperatur </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Minimale Temperatur bei Dauerbetrieb: Heizung: </a:t>
            </a:r>
            <a:br/>
            <a:r>
              <a:rPr b="0" lang="de-DE" sz="1600" spc="-1" strike="noStrike" baseline="-25000">
                <a:solidFill>
                  <a:srgbClr val="000000"/>
                </a:solidFill>
                <a:latin typeface="Arial"/>
              </a:rPr>
              <a:t>THP-Ausgang </a:t>
            </a:r>
            <a:r>
              <a:rPr b="0" lang="de-DE" sz="1600" spc="-1" strike="noStrike">
                <a:solidFill>
                  <a:srgbClr val="000000"/>
                </a:solidFill>
                <a:latin typeface="Arial"/>
              </a:rPr>
              <a:t>= 0° C</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Minimale Temperaturen bei maximaler Leistung: Heizung, drei Szenarien: </a:t>
            </a:r>
            <a:br/>
            <a:r>
              <a:rPr b="0" lang="de-DE" sz="1600" spc="-1" strike="noStrike" baseline="-25000">
                <a:solidFill>
                  <a:srgbClr val="000000"/>
                </a:solidFill>
                <a:latin typeface="Arial"/>
              </a:rPr>
              <a:t>THP-Ausgang </a:t>
            </a:r>
            <a:r>
              <a:rPr b="0" lang="de-DE" sz="1600" spc="-1" strike="noStrike">
                <a:solidFill>
                  <a:srgbClr val="000000"/>
                </a:solidFill>
                <a:latin typeface="Arial"/>
              </a:rPr>
              <a:t>= 0° C, 3° C, -5° C</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Maximale Temperatur im Kühlbetrieb (direkte Kühlung):</a:t>
            </a:r>
            <a:br/>
            <a:r>
              <a:rPr b="0" lang="de-DE" sz="1600" spc="-1" strike="noStrike" baseline="-25000">
                <a:solidFill>
                  <a:srgbClr val="000000"/>
                </a:solidFill>
                <a:latin typeface="Arial"/>
              </a:rPr>
              <a:t>THP-Ausgang </a:t>
            </a:r>
            <a:r>
              <a:rPr b="0" lang="de-DE" sz="1600" spc="-1" strike="noStrike">
                <a:solidFill>
                  <a:srgbClr val="000000"/>
                </a:solidFill>
                <a:latin typeface="Arial"/>
              </a:rPr>
              <a:t>= 20° C</a:t>
            </a:r>
            <a:endParaRPr b="0" lang="de-DE" sz="1600" spc="-1" strike="noStrike">
              <a:latin typeface="Arial"/>
            </a:endParaRPr>
          </a:p>
          <a:p>
            <a:pPr>
              <a:lnSpc>
                <a:spcPct val="150000"/>
              </a:lnSpc>
              <a:spcBef>
                <a:spcPts val="320"/>
              </a:spcBef>
            </a:pPr>
            <a:endParaRPr b="0" lang="de-DE" sz="1600" spc="-1" strike="noStrike">
              <a:latin typeface="Arial"/>
            </a:endParaRPr>
          </a:p>
        </p:txBody>
      </p:sp>
      <p:pic>
        <p:nvPicPr>
          <p:cNvPr id="414" name="Grafik 3" descr=""/>
          <p:cNvPicPr/>
          <p:nvPr/>
        </p:nvPicPr>
        <p:blipFill>
          <a:blip r:embed="rId1"/>
          <a:stretch/>
        </p:blipFill>
        <p:spPr>
          <a:xfrm>
            <a:off x="7966800" y="1600200"/>
            <a:ext cx="719280" cy="1017720"/>
          </a:xfrm>
          <a:prstGeom prst="rect">
            <a:avLst/>
          </a:prstGeom>
          <a:ln>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Die Erdwärmesonde so groß wie möglich</a:t>
            </a:r>
            <a:endParaRPr b="0" lang="de-DE" sz="2400" spc="-1" strike="noStrike">
              <a:latin typeface="Arial"/>
            </a:endParaRPr>
          </a:p>
        </p:txBody>
      </p:sp>
      <p:sp>
        <p:nvSpPr>
          <p:cNvPr id="98" name="CustomShape 2"/>
          <p:cNvSpPr/>
          <p:nvPr/>
        </p:nvSpPr>
        <p:spPr>
          <a:xfrm>
            <a:off x="395640" y="1845000"/>
            <a:ext cx="8228880" cy="38484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Anders als ein Gasheizgerät, das über einen Gasanschluss nahezu unbegrenzt mit Brennstoff versorgt werden kann, liefert eine Erdwärmesonde permanent "nur" eine definierte Leistung.  Das Ziel der Planung und Dimensionierung ist die Bereitstellung dieser Leistung.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Daher ist es sinnvoll, das Quellsystem zu überdimensionieren, wenn dies möglich ist, anstatt es zu unterdimensionieren. Übertragen auf die Erdwärmesonde bedeutet dies, einige zusätzliche Meter zur Sonde zu bauen, anstatt zu wenige zu schaffen. </a:t>
            </a:r>
            <a:endParaRPr b="0" lang="de-DE" sz="1600" spc="-1" strike="noStrike">
              <a:latin typeface="Arial"/>
            </a:endParaRPr>
          </a:p>
        </p:txBody>
      </p:sp>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Verfahren</a:t>
            </a:r>
            <a:r>
              <a:rPr b="0" lang="de-DE" sz="2400" spc="-1" strike="noStrike">
                <a:solidFill>
                  <a:srgbClr val="9bbb59"/>
                </a:solidFill>
                <a:latin typeface="Arial"/>
              </a:rPr>
              <a:t> (grüner Druck) </a:t>
            </a:r>
            <a:endParaRPr b="0" lang="de-DE" sz="2400" spc="-1" strike="noStrike">
              <a:latin typeface="Arial"/>
            </a:endParaRPr>
          </a:p>
        </p:txBody>
      </p:sp>
      <p:sp>
        <p:nvSpPr>
          <p:cNvPr id="416"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Die erforderliche Länge der Erdwärmesonden wird wie folgt bestimmt: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1.den Wärmebedarf des Gebäudes bestimmen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2. geeignete Wärmepumpe auswählen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3.die Verdampferleistung der Wärmepumpe bestimmen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4.</a:t>
            </a:r>
            <a:r>
              <a:rPr b="0" lang="de-DE" sz="1600" spc="-1" strike="noStrike">
                <a:solidFill>
                  <a:srgbClr val="9bbb59"/>
                </a:solidFill>
                <a:latin typeface="Arial"/>
              </a:rPr>
              <a:t> die Volllaststunden pro Jahr zu bestimmen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5. wählen Sie, ob mit oder ohne </a:t>
            </a:r>
            <a:r>
              <a:rPr b="0" lang="de-DE" sz="1600" spc="-1" strike="noStrike">
                <a:solidFill>
                  <a:srgbClr val="9bbb59"/>
                </a:solidFill>
                <a:latin typeface="Arial"/>
              </a:rPr>
              <a:t>WW/Kühlung</a:t>
            </a:r>
            <a:endParaRPr b="0" lang="de-DE" sz="1600" spc="-1" strike="noStrike">
              <a:latin typeface="Arial"/>
            </a:endParaRPr>
          </a:p>
          <a:p>
            <a:pPr>
              <a:lnSpc>
                <a:spcPct val="150000"/>
              </a:lnSpc>
              <a:spcBef>
                <a:spcPts val="420"/>
              </a:spcBef>
            </a:pPr>
            <a:endParaRPr b="0" lang="de-DE" sz="1600" spc="-1" strike="noStrike">
              <a:latin typeface="Arial"/>
            </a:endParaRPr>
          </a:p>
        </p:txBody>
      </p:sp>
      <p:pic>
        <p:nvPicPr>
          <p:cNvPr id="417" name="Grafik 3" descr=""/>
          <p:cNvPicPr/>
          <p:nvPr/>
        </p:nvPicPr>
        <p:blipFill>
          <a:blip r:embed="rId1"/>
          <a:stretch/>
        </p:blipFill>
        <p:spPr>
          <a:xfrm>
            <a:off x="7976160" y="2493000"/>
            <a:ext cx="719280" cy="1017720"/>
          </a:xfrm>
          <a:prstGeom prst="rect">
            <a:avLst/>
          </a:prstGeom>
          <a:ln>
            <a:noFill/>
          </a:ln>
        </p:spPr>
      </p:pic>
    </p:spTree>
  </p:cSld>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 </a:t>
            </a:r>
            <a:r>
              <a:rPr b="0" lang="de-DE" sz="2400" spc="-1" strike="noStrike">
                <a:solidFill>
                  <a:srgbClr val="000000"/>
                </a:solidFill>
                <a:latin typeface="Arial"/>
              </a:rPr>
              <a:t>Verfahren </a:t>
            </a:r>
            <a:r>
              <a:rPr b="0" lang="de-DE" sz="2400" spc="-1" strike="noStrike">
                <a:solidFill>
                  <a:srgbClr val="9bbb59"/>
                </a:solidFill>
                <a:latin typeface="Arial"/>
              </a:rPr>
              <a:t>(grüner Druck) </a:t>
            </a:r>
            <a:endParaRPr b="0" lang="de-DE" sz="2400" spc="-1" strike="noStrike">
              <a:latin typeface="Arial"/>
            </a:endParaRPr>
          </a:p>
        </p:txBody>
      </p:sp>
      <p:sp>
        <p:nvSpPr>
          <p:cNvPr id="419"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Die erforderliche Länge der Erdwärmesonden wird wie folgt bestimmt:</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Calibri"/>
              <a:buAutoNum type="arabicPeriod" startAt="6"/>
            </a:pPr>
            <a:r>
              <a:rPr b="0" lang="de-DE" sz="1600" spc="-1" strike="noStrike">
                <a:solidFill>
                  <a:srgbClr val="000000"/>
                </a:solidFill>
                <a:latin typeface="Arial"/>
              </a:rPr>
              <a:t>Minimale Soletemperatur einstellen</a:t>
            </a:r>
            <a:endParaRPr b="0" lang="de-DE" sz="1600" spc="-1" strike="noStrike">
              <a:latin typeface="Arial"/>
            </a:endParaRPr>
          </a:p>
          <a:p>
            <a:pPr marL="343080" indent="-342360">
              <a:lnSpc>
                <a:spcPct val="150000"/>
              </a:lnSpc>
              <a:spcBef>
                <a:spcPts val="320"/>
              </a:spcBef>
              <a:buClr>
                <a:srgbClr val="000000"/>
              </a:buClr>
              <a:buFont typeface="Calibri"/>
              <a:buAutoNum type="arabicPeriod" startAt="6"/>
            </a:pPr>
            <a:r>
              <a:rPr b="0" lang="de-DE" sz="1600" spc="-1" strike="noStrike">
                <a:solidFill>
                  <a:srgbClr val="000000"/>
                </a:solidFill>
                <a:latin typeface="Arial"/>
              </a:rPr>
              <a:t>Geschätzte Anzahl von Sonden</a:t>
            </a:r>
            <a:endParaRPr b="0" lang="de-DE" sz="1600" spc="-1" strike="noStrike">
              <a:latin typeface="Arial"/>
            </a:endParaRPr>
          </a:p>
          <a:p>
            <a:pPr marL="343080" indent="-342360">
              <a:lnSpc>
                <a:spcPct val="150000"/>
              </a:lnSpc>
              <a:spcBef>
                <a:spcPts val="320"/>
              </a:spcBef>
              <a:buClr>
                <a:srgbClr val="000000"/>
              </a:buClr>
              <a:buFont typeface="Calibri"/>
              <a:buAutoNum type="arabicPeriod" startAt="6"/>
            </a:pPr>
            <a:r>
              <a:rPr b="0" lang="de-DE" sz="1600" spc="-1" strike="noStrike">
                <a:solidFill>
                  <a:srgbClr val="000000"/>
                </a:solidFill>
                <a:latin typeface="Arial"/>
              </a:rPr>
              <a:t>Bestimmen Sie die spezifische Abzugsfähigkeit des Untergrundes</a:t>
            </a:r>
            <a:endParaRPr b="0" lang="de-DE" sz="1600" spc="-1" strike="noStrike">
              <a:latin typeface="Arial"/>
            </a:endParaRPr>
          </a:p>
          <a:p>
            <a:pPr marL="343080" indent="-342360">
              <a:lnSpc>
                <a:spcPct val="150000"/>
              </a:lnSpc>
              <a:spcBef>
                <a:spcPts val="320"/>
              </a:spcBef>
              <a:buClr>
                <a:srgbClr val="000000"/>
              </a:buClr>
              <a:buFont typeface="Calibri"/>
              <a:buAutoNum type="arabicPeriod" startAt="6"/>
            </a:pPr>
            <a:r>
              <a:rPr b="0" lang="de-DE" sz="1600" spc="-1" strike="noStrike">
                <a:solidFill>
                  <a:srgbClr val="000000"/>
                </a:solidFill>
                <a:latin typeface="Arial"/>
              </a:rPr>
              <a:t>Anzahl der Sonden anpassen</a:t>
            </a:r>
            <a:endParaRPr b="0" lang="de-DE" sz="1600" spc="-1" strike="noStrike">
              <a:latin typeface="Arial"/>
            </a:endParaRPr>
          </a:p>
          <a:p>
            <a:pPr marL="343080" indent="-342360">
              <a:lnSpc>
                <a:spcPct val="150000"/>
              </a:lnSpc>
              <a:spcBef>
                <a:spcPts val="320"/>
              </a:spcBef>
              <a:buClr>
                <a:srgbClr val="000000"/>
              </a:buClr>
              <a:buFont typeface="Calibri"/>
              <a:buAutoNum type="arabicPeriod" startAt="6"/>
            </a:pPr>
            <a:r>
              <a:rPr b="0" lang="de-DE" sz="1600" spc="-1" strike="noStrike">
                <a:solidFill>
                  <a:srgbClr val="000000"/>
                </a:solidFill>
                <a:latin typeface="Arial"/>
              </a:rPr>
              <a:t>Bestimmen Sie die Fließeigenschaften der Sole</a:t>
            </a:r>
            <a:endParaRPr b="0" lang="de-DE" sz="1600" spc="-1" strike="noStrike">
              <a:latin typeface="Arial"/>
            </a:endParaRPr>
          </a:p>
          <a:p>
            <a:pPr marL="343080" indent="-342360">
              <a:lnSpc>
                <a:spcPct val="150000"/>
              </a:lnSpc>
              <a:spcBef>
                <a:spcPts val="320"/>
              </a:spcBef>
              <a:buClr>
                <a:srgbClr val="000000"/>
              </a:buClr>
              <a:buFont typeface="Calibri"/>
              <a:buAutoNum type="arabicPeriod" startAt="6"/>
            </a:pPr>
            <a:r>
              <a:rPr b="0" lang="de-DE" sz="1600" spc="-1" strike="noStrike">
                <a:solidFill>
                  <a:srgbClr val="000000"/>
                </a:solidFill>
                <a:latin typeface="Arial"/>
              </a:rPr>
              <a:t>Kontrolle der spezifischen Entnahmekapazität</a:t>
            </a:r>
            <a:endParaRPr b="0" lang="de-DE" sz="1600" spc="-1" strike="noStrike">
              <a:latin typeface="Arial"/>
            </a:endParaRPr>
          </a:p>
          <a:p>
            <a:pPr>
              <a:lnSpc>
                <a:spcPct val="150000"/>
              </a:lnSpc>
              <a:spcBef>
                <a:spcPts val="320"/>
              </a:spcBef>
            </a:pPr>
            <a:endParaRPr b="0" lang="de-DE" sz="1600" spc="-1" strike="noStrike">
              <a:latin typeface="Arial"/>
            </a:endParaRPr>
          </a:p>
        </p:txBody>
      </p:sp>
      <p:sp>
        <p:nvSpPr>
          <p:cNvPr id="420" name="CustomShape 3"/>
          <p:cNvSpPr/>
          <p:nvPr/>
        </p:nvSpPr>
        <p:spPr>
          <a:xfrm>
            <a:off x="457200" y="1600200"/>
            <a:ext cx="8228880" cy="4525200"/>
          </a:xfrm>
          <a:prstGeom prst="rect">
            <a:avLst/>
          </a:prstGeom>
          <a:blipFill>
            <a:blip r:embed="rId1"/>
            <a:stretch>
              <a:fillRect/>
            </a:stretch>
          </a:blipFill>
          <a:ln>
            <a:noFill/>
          </a:ln>
        </p:spPr>
        <p:style>
          <a:lnRef idx="0"/>
          <a:fillRef idx="0"/>
          <a:effectRef idx="0"/>
          <a:fontRef idx="minor"/>
        </p:style>
        <p:txBody>
          <a:bodyPr lIns="90000" rIns="90000" tIns="45000" bIns="45000"/>
          <a:p>
            <a:pPr marL="343080" indent="-342360">
              <a:lnSpc>
                <a:spcPct val="100000"/>
              </a:lnSpc>
              <a:spcBef>
                <a:spcPts val="360"/>
              </a:spcBef>
              <a:buClr>
                <a:srgbClr val="000000"/>
              </a:buClr>
              <a:buFont typeface="Arial"/>
              <a:buChar char="•"/>
            </a:pPr>
            <a:r>
              <a:rPr b="0" lang="de-DE" sz="1800" spc="-1" strike="noStrike">
                <a:latin typeface="Calibri"/>
              </a:rPr>
              <a:t> </a:t>
            </a:r>
            <a:endParaRPr b="0" lang="de-DE" sz="1800" spc="-1" strike="noStrike">
              <a:latin typeface="Arial"/>
            </a:endParaRPr>
          </a:p>
        </p:txBody>
      </p:sp>
      <p:pic>
        <p:nvPicPr>
          <p:cNvPr id="421" name="Grafik 3" descr=""/>
          <p:cNvPicPr/>
          <p:nvPr/>
        </p:nvPicPr>
        <p:blipFill>
          <a:blip r:embed="rId2"/>
          <a:stretch/>
        </p:blipFill>
        <p:spPr>
          <a:xfrm>
            <a:off x="7966800" y="2277000"/>
            <a:ext cx="719280" cy="1017720"/>
          </a:xfrm>
          <a:prstGeom prst="rect">
            <a:avLst/>
          </a:prstGeom>
          <a:ln>
            <a:noFill/>
          </a:ln>
        </p:spPr>
      </p:pic>
    </p:spTree>
  </p:cSld>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Eingabedaten </a:t>
            </a:r>
            <a:r>
              <a:rPr b="0" lang="de-DE" sz="2400" spc="-1" strike="noStrike">
                <a:solidFill>
                  <a:srgbClr val="9bbb59"/>
                </a:solidFill>
                <a:latin typeface="Arial"/>
              </a:rPr>
              <a:t>(grüner Druck)</a:t>
            </a:r>
            <a:endParaRPr b="0" lang="de-DE" sz="2400" spc="-1" strike="noStrike">
              <a:latin typeface="Arial"/>
            </a:endParaRPr>
          </a:p>
        </p:txBody>
      </p:sp>
      <p:sp>
        <p:nvSpPr>
          <p:cNvPr id="42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Umfangreiche Eingabedaten erforderlich</a:t>
            </a: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Verdampferleistung der Wärmepumpe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Gesteinstyp oder raue Wärmeleitfähigkeit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Mit oder ohne Brauchwassererwärmung/Kühlung</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Volllaststunden pro Jahr</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Minimale Soletemperatur</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Anzahl der Sonden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Fließeigenschaften der Sole</a:t>
            </a:r>
            <a:endParaRPr b="0" lang="de-DE" sz="1600" spc="-1" strike="noStrike">
              <a:latin typeface="Arial"/>
            </a:endParaRPr>
          </a:p>
          <a:p>
            <a:pPr>
              <a:lnSpc>
                <a:spcPct val="130000"/>
              </a:lnSpc>
            </a:pPr>
            <a:endParaRPr b="0" lang="de-DE" sz="1600" spc="-1" strike="noStrike">
              <a:latin typeface="Arial"/>
            </a:endParaRPr>
          </a:p>
          <a:p>
            <a:pPr>
              <a:lnSpc>
                <a:spcPct val="130000"/>
              </a:lnSpc>
            </a:pPr>
            <a:endParaRPr b="0" lang="de-DE" sz="1600" spc="-1" strike="noStrike">
              <a:latin typeface="Arial"/>
            </a:endParaRPr>
          </a:p>
        </p:txBody>
      </p:sp>
      <p:sp>
        <p:nvSpPr>
          <p:cNvPr id="424" name="CustomShape 3"/>
          <p:cNvSpPr/>
          <p:nvPr/>
        </p:nvSpPr>
        <p:spPr>
          <a:xfrm>
            <a:off x="1761480" y="5013000"/>
            <a:ext cx="2801520" cy="1223280"/>
          </a:xfrm>
          <a:prstGeom prst="strip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sp>
        <p:nvSpPr>
          <p:cNvPr id="425" name="CustomShape 4"/>
          <p:cNvSpPr/>
          <p:nvPr/>
        </p:nvSpPr>
        <p:spPr>
          <a:xfrm>
            <a:off x="4563720" y="5082480"/>
            <a:ext cx="3110760" cy="1063440"/>
          </a:xfrm>
          <a:prstGeom prst="rect">
            <a:avLst/>
          </a:prstGeom>
          <a:noFill/>
          <a:ln>
            <a:noFill/>
          </a:ln>
        </p:spPr>
        <p:style>
          <a:lnRef idx="0"/>
          <a:fillRef idx="0"/>
          <a:effectRef idx="0"/>
          <a:fontRef idx="minor"/>
        </p:style>
        <p:txBody>
          <a:bodyPr lIns="90000" rIns="90000" tIns="45000" bIns="45000"/>
          <a:p>
            <a:pPr algn="ctr">
              <a:lnSpc>
                <a:spcPct val="150000"/>
              </a:lnSpc>
            </a:pPr>
            <a:r>
              <a:rPr b="1" lang="de-DE" sz="1600" spc="-1" strike="noStrike">
                <a:solidFill>
                  <a:srgbClr val="77933c"/>
                </a:solidFill>
                <a:latin typeface="Arial"/>
                <a:ea typeface="DejaVu Sans"/>
              </a:rPr>
              <a:t>Viele Eingabedaten schaffen eine falsche Sicherheit bei der Dimensionierung</a:t>
            </a:r>
            <a:endParaRPr b="0" lang="de-DE" sz="1600" spc="-1" strike="noStrike">
              <a:latin typeface="Arial"/>
            </a:endParaRPr>
          </a:p>
        </p:txBody>
      </p:sp>
      <p:pic>
        <p:nvPicPr>
          <p:cNvPr id="426" name="Grafik 5" descr=""/>
          <p:cNvPicPr/>
          <p:nvPr/>
        </p:nvPicPr>
        <p:blipFill>
          <a:blip r:embed="rId1"/>
          <a:stretch/>
        </p:blipFill>
        <p:spPr>
          <a:xfrm>
            <a:off x="8604360" y="1593360"/>
            <a:ext cx="412200" cy="583560"/>
          </a:xfrm>
          <a:prstGeom prst="rect">
            <a:avLst/>
          </a:prstGeom>
          <a:ln>
            <a:noFill/>
          </a:ln>
        </p:spPr>
      </p:pic>
    </p:spTree>
  </p:cSld>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Eingabedaten </a:t>
            </a:r>
            <a:r>
              <a:rPr b="0" lang="de-DE" sz="2400" spc="-1" strike="noStrike">
                <a:solidFill>
                  <a:srgbClr val="9bbb59"/>
                </a:solidFill>
                <a:latin typeface="Arial"/>
              </a:rPr>
              <a:t>(grüner Druck)</a:t>
            </a:r>
            <a:endParaRPr b="0" lang="de-DE" sz="2400" spc="-1" strike="noStrike">
              <a:latin typeface="Arial"/>
            </a:endParaRPr>
          </a:p>
        </p:txBody>
      </p:sp>
      <p:sp>
        <p:nvSpPr>
          <p:cNvPr id="42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Trotz wesentlich umfangreicherer Eingabedaten deckt der grüne Druck nicht alle Eventualitäten ab.</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Welche Eingabedaten fehlen im grünen Bereich?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Verteilung des Wärmebedarfs über das Jahr</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Standort des Systems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Warum sind auch diese Daten entscheidend? </a:t>
            </a:r>
            <a:endParaRPr b="0" lang="de-DE" sz="1600" spc="-1" strike="noStrike">
              <a:latin typeface="Arial"/>
            </a:endParaRPr>
          </a:p>
          <a:p>
            <a:pPr>
              <a:lnSpc>
                <a:spcPct val="100000"/>
              </a:lnSpc>
              <a:spcBef>
                <a:spcPts val="360"/>
              </a:spcBef>
            </a:pPr>
            <a:endParaRPr b="0" lang="de-DE" sz="1600" spc="-1" strike="noStrike">
              <a:latin typeface="Arial"/>
            </a:endParaRPr>
          </a:p>
          <a:p>
            <a:pPr>
              <a:lnSpc>
                <a:spcPct val="100000"/>
              </a:lnSpc>
              <a:spcBef>
                <a:spcPts val="360"/>
              </a:spcBef>
            </a:pPr>
            <a:endParaRPr b="0" lang="de-DE" sz="1600" spc="-1" strike="noStrike">
              <a:latin typeface="Arial"/>
            </a:endParaRPr>
          </a:p>
        </p:txBody>
      </p:sp>
    </p:spTree>
  </p:cSld>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Auswirkung der Eingabedaten</a:t>
            </a:r>
            <a:endParaRPr b="0" lang="de-DE" sz="2400" spc="-1" strike="noStrike">
              <a:latin typeface="Arial"/>
            </a:endParaRPr>
          </a:p>
        </p:txBody>
      </p:sp>
      <p:sp>
        <p:nvSpPr>
          <p:cNvPr id="430" name="CustomShape 2"/>
          <p:cNvSpPr/>
          <p:nvPr/>
        </p:nvSpPr>
        <p:spPr>
          <a:xfrm>
            <a:off x="491400" y="1592640"/>
            <a:ext cx="5050080" cy="4525200"/>
          </a:xfrm>
          <a:prstGeom prst="rect">
            <a:avLst/>
          </a:prstGeom>
          <a:noFill/>
          <a:ln>
            <a:noFill/>
          </a:ln>
        </p:spPr>
        <p:style>
          <a:lnRef idx="0"/>
          <a:fillRef idx="0"/>
          <a:effectRef idx="0"/>
          <a:fontRef idx="minor"/>
        </p:style>
        <p:txBody>
          <a:bodyPr lIns="90000" rIns="90000" tIns="45000" bIns="45000"/>
          <a:p>
            <a:r>
              <a:rPr b="0" lang="de-DE" sz="1600" spc="-1" strike="noStrike">
                <a:solidFill>
                  <a:srgbClr val="000000"/>
                </a:solidFill>
                <a:latin typeface="Arial"/>
              </a:rPr>
              <a:t>Verteilung des Wärmebedarfs über das Jahr.</a:t>
            </a:r>
            <a:endParaRPr b="0" lang="de-DE" sz="1600" spc="-1" strike="noStrike">
              <a:latin typeface="Arial"/>
            </a:endParaRPr>
          </a:p>
          <a:p>
            <a:endParaRPr b="0" lang="de-DE" sz="1600" spc="-1" strike="noStrike">
              <a:latin typeface="Arial"/>
            </a:endParaRPr>
          </a:p>
          <a:p>
            <a:r>
              <a:rPr b="0" lang="de-DE" sz="1600" spc="-1" strike="noStrike">
                <a:solidFill>
                  <a:srgbClr val="000000"/>
                </a:solidFill>
                <a:latin typeface="Arial"/>
              </a:rPr>
              <a:t>Die Verteilung des Wärmebedarfs des Gebäudes hängt von der Geometrie, dem Dämmstandard, dem Nutzungsverhalten usw. ab.</a:t>
            </a:r>
            <a:endParaRPr b="0" lang="de-DE" sz="1600" spc="-1" strike="noStrike">
              <a:latin typeface="Arial"/>
            </a:endParaRPr>
          </a:p>
          <a:p>
            <a:r>
              <a:rPr b="0" lang="de-DE" sz="1600" spc="-1" strike="noStrike">
                <a:solidFill>
                  <a:srgbClr val="000000"/>
                </a:solidFill>
                <a:latin typeface="Arial"/>
              </a:rPr>
              <a:t> </a:t>
            </a:r>
            <a:endParaRPr b="0" lang="de-DE" sz="1600" spc="-1" strike="noStrike">
              <a:latin typeface="Arial"/>
            </a:endParaRPr>
          </a:p>
          <a:p>
            <a:r>
              <a:rPr b="0" lang="de-DE" sz="1600" spc="-1" strike="noStrike">
                <a:solidFill>
                  <a:srgbClr val="000000"/>
                </a:solidFill>
                <a:latin typeface="Arial"/>
              </a:rPr>
              <a:t>Je höher der Dämmstandard, desto ungünstiger ist die Wärmeverteilung für die Leistung der Erdwärmesonde. Der Leistungsverlust kann bis zu </a:t>
            </a:r>
            <a:r>
              <a:rPr b="1" lang="de-DE" sz="1600" spc="-1" strike="noStrike">
                <a:solidFill>
                  <a:srgbClr val="000000"/>
                </a:solidFill>
                <a:latin typeface="Arial"/>
              </a:rPr>
              <a:t>10 % </a:t>
            </a:r>
            <a:r>
              <a:rPr b="0" lang="de-DE" sz="1600" spc="-1" strike="noStrike">
                <a:solidFill>
                  <a:srgbClr val="000000"/>
                </a:solidFill>
                <a:latin typeface="Arial"/>
              </a:rPr>
              <a:t>betragen</a:t>
            </a:r>
            <a:r>
              <a:rPr b="1" lang="de-DE" sz="1600" spc="-1" strike="noStrike">
                <a:solidFill>
                  <a:srgbClr val="000000"/>
                </a:solidFill>
                <a:latin typeface="Arial"/>
              </a:rPr>
              <a:t>. </a:t>
            </a:r>
            <a:endParaRPr b="0" lang="de-DE" sz="1600" spc="-1" strike="noStrike">
              <a:latin typeface="Arial"/>
            </a:endParaRPr>
          </a:p>
          <a:p>
            <a:endParaRPr b="0" lang="de-DE" sz="1600" spc="-1" strike="noStrike">
              <a:latin typeface="Arial"/>
            </a:endParaRPr>
          </a:p>
          <a:p>
            <a:endParaRPr b="0" lang="de-DE" sz="1600" spc="-1" strike="noStrike">
              <a:latin typeface="Arial"/>
            </a:endParaRPr>
          </a:p>
          <a:p>
            <a:endParaRPr b="0" lang="de-DE" sz="1600" spc="-1" strike="noStrike">
              <a:latin typeface="Arial"/>
            </a:endParaRPr>
          </a:p>
          <a:p>
            <a:pPr>
              <a:lnSpc>
                <a:spcPct val="100000"/>
              </a:lnSpc>
              <a:spcBef>
                <a:spcPts val="281"/>
              </a:spcBef>
            </a:pPr>
            <a:endParaRPr b="0" lang="de-DE" sz="1600" spc="-1" strike="noStrike">
              <a:latin typeface="Arial"/>
            </a:endParaRPr>
          </a:p>
        </p:txBody>
      </p:sp>
      <p:pic>
        <p:nvPicPr>
          <p:cNvPr id="431" name="Diagramm 1" descr=""/>
          <p:cNvPicPr/>
          <p:nvPr/>
        </p:nvPicPr>
        <p:blipFill>
          <a:blip r:embed="rId1"/>
          <a:srcRect l="0" t="0" r="0" b="-57"/>
          <a:stretch/>
        </p:blipFill>
        <p:spPr>
          <a:xfrm>
            <a:off x="5542200" y="1484640"/>
            <a:ext cx="3421440" cy="1900080"/>
          </a:xfrm>
          <a:prstGeom prst="rect">
            <a:avLst/>
          </a:prstGeom>
          <a:ln>
            <a:noFill/>
          </a:ln>
        </p:spPr>
      </p:pic>
      <p:pic>
        <p:nvPicPr>
          <p:cNvPr id="432" name="Grafik 5" descr=""/>
          <p:cNvPicPr/>
          <p:nvPr/>
        </p:nvPicPr>
        <p:blipFill>
          <a:blip r:embed="rId2"/>
          <a:stretch/>
        </p:blipFill>
        <p:spPr>
          <a:xfrm>
            <a:off x="5863320" y="3745800"/>
            <a:ext cx="2917080" cy="2509560"/>
          </a:xfrm>
          <a:prstGeom prst="rect">
            <a:avLst/>
          </a:prstGeom>
          <a:ln>
            <a:noFill/>
          </a:ln>
        </p:spPr>
      </p:pic>
      <p:sp>
        <p:nvSpPr>
          <p:cNvPr id="433" name="CustomShape 3"/>
          <p:cNvSpPr/>
          <p:nvPr/>
        </p:nvSpPr>
        <p:spPr>
          <a:xfrm>
            <a:off x="4043880" y="4295880"/>
            <a:ext cx="794160" cy="12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Tree>
  </p:cSld>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Auswirkung der Eingabedaten</a:t>
            </a:r>
            <a:endParaRPr b="0" lang="de-DE" sz="2400" spc="-1" strike="noStrike">
              <a:latin typeface="Arial"/>
            </a:endParaRPr>
          </a:p>
        </p:txBody>
      </p:sp>
      <p:sp>
        <p:nvSpPr>
          <p:cNvPr id="435" name="CustomShape 2"/>
          <p:cNvSpPr/>
          <p:nvPr/>
        </p:nvSpPr>
        <p:spPr>
          <a:xfrm>
            <a:off x="491400" y="1592640"/>
            <a:ext cx="5050080" cy="4525200"/>
          </a:xfrm>
          <a:prstGeom prst="rect">
            <a:avLst/>
          </a:prstGeom>
          <a:noFill/>
          <a:ln>
            <a:noFill/>
          </a:ln>
        </p:spPr>
        <p:style>
          <a:lnRef idx="0"/>
          <a:fillRef idx="0"/>
          <a:effectRef idx="0"/>
          <a:fontRef idx="minor"/>
        </p:style>
        <p:txBody>
          <a:bodyPr lIns="90000" rIns="90000" tIns="45000" bIns="45000"/>
          <a:p>
            <a:endParaRPr b="0" lang="de-DE" sz="1800" spc="-1" strike="noStrike">
              <a:latin typeface="Arial"/>
            </a:endParaRPr>
          </a:p>
          <a:p>
            <a:pPr>
              <a:lnSpc>
                <a:spcPct val="150000"/>
              </a:lnSpc>
              <a:spcBef>
                <a:spcPts val="320"/>
              </a:spcBef>
            </a:pPr>
            <a:r>
              <a:rPr b="0" lang="de-DE" sz="1600" spc="-1" strike="noStrike">
                <a:solidFill>
                  <a:srgbClr val="000000"/>
                </a:solidFill>
                <a:latin typeface="Arial"/>
              </a:rPr>
              <a:t>Die Lage des Systems beeinflusst die ungestörte Untergrundtemperatur. Je niedriger die ungestörte Untergrundtemperatur ist, desto geringer ist die Leistung der Erdwärmesonde. </a:t>
            </a: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größere ΔT,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je größer die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Abstraktionsvermögen. </a:t>
            </a:r>
            <a:endParaRPr b="0" lang="de-DE" sz="1600" spc="-1" strike="noStrike">
              <a:latin typeface="Arial"/>
            </a:endParaRPr>
          </a:p>
          <a:p>
            <a:pPr>
              <a:lnSpc>
                <a:spcPct val="150000"/>
              </a:lnSpc>
            </a:pPr>
            <a:endParaRPr b="0" lang="de-DE" sz="1600" spc="-1" strike="noStrike">
              <a:latin typeface="Arial"/>
            </a:endParaRPr>
          </a:p>
          <a:p>
            <a:pPr>
              <a:lnSpc>
                <a:spcPct val="150000"/>
              </a:lnSpc>
            </a:pPr>
            <a:endParaRPr b="0" lang="de-DE" sz="1600" spc="-1" strike="noStrike">
              <a:latin typeface="Arial"/>
            </a:endParaRPr>
          </a:p>
          <a:p>
            <a:pPr>
              <a:lnSpc>
                <a:spcPct val="100000"/>
              </a:lnSpc>
              <a:spcBef>
                <a:spcPts val="281"/>
              </a:spcBef>
            </a:pPr>
            <a:endParaRPr b="0" lang="de-DE" sz="1600" spc="-1" strike="noStrike">
              <a:latin typeface="Arial"/>
            </a:endParaRPr>
          </a:p>
        </p:txBody>
      </p:sp>
      <p:pic>
        <p:nvPicPr>
          <p:cNvPr id="436" name="Grafik 6" descr=""/>
          <p:cNvPicPr/>
          <p:nvPr/>
        </p:nvPicPr>
        <p:blipFill>
          <a:blip r:embed="rId1"/>
          <a:stretch/>
        </p:blipFill>
        <p:spPr>
          <a:xfrm>
            <a:off x="2972520" y="4313520"/>
            <a:ext cx="1658880" cy="1559880"/>
          </a:xfrm>
          <a:prstGeom prst="rect">
            <a:avLst/>
          </a:prstGeom>
          <a:ln>
            <a:noFill/>
          </a:ln>
        </p:spPr>
      </p:pic>
      <p:sp>
        <p:nvSpPr>
          <p:cNvPr id="437" name="CustomShape 3"/>
          <p:cNvSpPr/>
          <p:nvPr/>
        </p:nvSpPr>
        <p:spPr>
          <a:xfrm>
            <a:off x="4043880" y="4295880"/>
            <a:ext cx="794160" cy="12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38" name="CustomShape 4"/>
          <p:cNvSpPr/>
          <p:nvPr/>
        </p:nvSpPr>
        <p:spPr>
          <a:xfrm>
            <a:off x="2570040" y="4074120"/>
            <a:ext cx="2751840" cy="27252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200" spc="-1" strike="noStrike">
                <a:solidFill>
                  <a:srgbClr val="000000"/>
                </a:solidFill>
                <a:latin typeface="Arial"/>
                <a:ea typeface="DejaVu Sans"/>
              </a:rPr>
              <a:t>Ungestörte Temperatur im Untergrund</a:t>
            </a:r>
            <a:endParaRPr b="0" lang="de-DE" sz="1200" spc="-1" strike="noStrike">
              <a:latin typeface="Arial"/>
            </a:endParaRPr>
          </a:p>
        </p:txBody>
      </p:sp>
      <p:sp>
        <p:nvSpPr>
          <p:cNvPr id="439" name="CustomShape 5"/>
          <p:cNvSpPr/>
          <p:nvPr/>
        </p:nvSpPr>
        <p:spPr>
          <a:xfrm>
            <a:off x="2958840" y="5841360"/>
            <a:ext cx="1878480" cy="27252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200" spc="-1" strike="noStrike">
                <a:solidFill>
                  <a:srgbClr val="000000"/>
                </a:solidFill>
                <a:latin typeface="Arial"/>
                <a:ea typeface="DejaVu Sans"/>
              </a:rPr>
              <a:t>Minimale Soletemperatur</a:t>
            </a:r>
            <a:endParaRPr b="0" lang="de-DE" sz="1200" spc="-1" strike="noStrike">
              <a:latin typeface="Arial"/>
            </a:endParaRPr>
          </a:p>
        </p:txBody>
      </p:sp>
    </p:spTree>
  </p:cSld>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Vergleich</a:t>
            </a:r>
            <a:endParaRPr b="0" lang="de-DE" sz="2400" spc="-1" strike="noStrike">
              <a:latin typeface="Arial"/>
            </a:endParaRPr>
          </a:p>
        </p:txBody>
      </p:sp>
      <p:sp>
        <p:nvSpPr>
          <p:cNvPr id="441"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1" lang="de-DE" sz="1600" spc="-1" strike="noStrike">
                <a:solidFill>
                  <a:srgbClr val="000000"/>
                </a:solidFill>
                <a:latin typeface="Arial"/>
              </a:rPr>
              <a:t>Aktueller Weißdruck:</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Weniger Eingabedaten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Klare Ergebnisse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Vollständige Anerkennung durch die Behörden / Ergebnisse werden nicht in Frage gestellt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Kann zu massiven Fehlern in der Dimensionierung führen </a:t>
            </a:r>
            <a:endParaRPr b="0" lang="de-DE" sz="1600" spc="-1" strike="noStrike">
              <a:latin typeface="Arial"/>
            </a:endParaRPr>
          </a:p>
          <a:p>
            <a:pPr>
              <a:lnSpc>
                <a:spcPct val="150000"/>
              </a:lnSpc>
              <a:spcBef>
                <a:spcPts val="320"/>
              </a:spcBef>
            </a:pPr>
            <a:r>
              <a:rPr b="1" lang="de-DE" sz="1600" spc="-1" strike="noStrike">
                <a:solidFill>
                  <a:srgbClr val="9bbb59"/>
                </a:solidFill>
                <a:latin typeface="Arial"/>
              </a:rPr>
              <a:t>Grüner Druck:</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Detaillierte Eingabedaten / hohe Anforderungen an den Planer</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Die Ergebnisse variieren je nach Spezifikationen stark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Die Behörden können Ergebnisse in Frage stellen und/oder strenge Vorgaben machen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Fehler in der Dimensionierung werden reduziert, aber nicht ausgeschlossen</a:t>
            </a:r>
            <a:endParaRPr b="0" lang="de-DE" sz="1600" spc="-1" strike="noStrike">
              <a:latin typeface="Arial"/>
            </a:endParaRPr>
          </a:p>
          <a:p>
            <a:pPr>
              <a:lnSpc>
                <a:spcPct val="100000"/>
              </a:lnSpc>
              <a:spcBef>
                <a:spcPts val="360"/>
              </a:spcBef>
            </a:pPr>
            <a:endParaRPr b="0" lang="de-DE" sz="1600" spc="-1" strike="noStrike">
              <a:latin typeface="Arial"/>
            </a:endParaRPr>
          </a:p>
          <a:p>
            <a:pPr>
              <a:lnSpc>
                <a:spcPct val="100000"/>
              </a:lnSpc>
              <a:spcBef>
                <a:spcPts val="360"/>
              </a:spcBef>
            </a:pPr>
            <a:endParaRPr b="0" lang="de-DE" sz="1600" spc="-1" strike="noStrike">
              <a:latin typeface="Arial"/>
            </a:endParaRPr>
          </a:p>
        </p:txBody>
      </p:sp>
    </p:spTree>
  </p:cSld>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Lösungsansatz</a:t>
            </a:r>
            <a:endParaRPr b="0" lang="de-DE" sz="2400" spc="-1" strike="noStrike">
              <a:latin typeface="Arial"/>
            </a:endParaRPr>
          </a:p>
        </p:txBody>
      </p:sp>
      <p:sp>
        <p:nvSpPr>
          <p:cNvPr id="44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320"/>
              </a:spcBef>
            </a:pPr>
            <a:r>
              <a:rPr b="0" lang="de-DE" sz="1600" spc="-1" strike="noStrike">
                <a:solidFill>
                  <a:srgbClr val="000000"/>
                </a:solidFill>
                <a:latin typeface="Arial"/>
              </a:rPr>
              <a:t>Sicherheit bei der Dimensionierung ...</a:t>
            </a:r>
            <a:endParaRPr b="0" lang="de-DE" sz="1600" spc="-1" strike="noStrike">
              <a:latin typeface="Arial"/>
            </a:endParaRPr>
          </a:p>
          <a:p>
            <a:pPr>
              <a:lnSpc>
                <a:spcPct val="100000"/>
              </a:lnSpc>
              <a:spcBef>
                <a:spcPts val="360"/>
              </a:spcBef>
            </a:pPr>
            <a:endParaRPr b="0" lang="de-DE" sz="1600" spc="-1" strike="noStrike">
              <a:latin typeface="Arial"/>
            </a:endParaRPr>
          </a:p>
          <a:p>
            <a:pPr>
              <a:lnSpc>
                <a:spcPct val="100000"/>
              </a:lnSpc>
              <a:spcBef>
                <a:spcPts val="360"/>
              </a:spcBef>
            </a:pPr>
            <a:endParaRPr b="0" lang="de-DE" sz="1600" spc="-1" strike="noStrike">
              <a:latin typeface="Arial"/>
            </a:endParaRPr>
          </a:p>
        </p:txBody>
      </p:sp>
      <p:sp>
        <p:nvSpPr>
          <p:cNvPr id="444" name="CustomShape 3"/>
          <p:cNvSpPr/>
          <p:nvPr/>
        </p:nvSpPr>
        <p:spPr>
          <a:xfrm>
            <a:off x="2668320" y="2244240"/>
            <a:ext cx="2801520" cy="1223280"/>
          </a:xfrm>
          <a:prstGeom prst="stripedRightArrow">
            <a:avLst>
              <a:gd name="adj1" fmla="val 50000"/>
              <a:gd name="adj2" fmla="val 50000"/>
            </a:avLst>
          </a:prstGeom>
          <a:ln>
            <a:round/>
          </a:ln>
        </p:spPr>
        <p:style>
          <a:lnRef idx="2">
            <a:schemeClr val="accent2">
              <a:shade val="50000"/>
            </a:schemeClr>
          </a:lnRef>
          <a:fillRef idx="1">
            <a:schemeClr val="accent2"/>
          </a:fillRef>
          <a:effectRef idx="0">
            <a:schemeClr val="accent2"/>
          </a:effectRef>
          <a:fontRef idx="minor"/>
        </p:style>
      </p:sp>
      <p:sp>
        <p:nvSpPr>
          <p:cNvPr id="445" name="CustomShape 4"/>
          <p:cNvSpPr/>
          <p:nvPr/>
        </p:nvSpPr>
        <p:spPr>
          <a:xfrm>
            <a:off x="5559480" y="3065400"/>
            <a:ext cx="3199680" cy="669240"/>
          </a:xfrm>
          <a:prstGeom prst="rect">
            <a:avLst/>
          </a:prstGeom>
          <a:no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Arial"/>
                <a:ea typeface="DejaVu Sans"/>
              </a:rPr>
              <a:t>... </a:t>
            </a:r>
            <a:r>
              <a:rPr b="0" lang="de-DE" sz="1600" spc="-1" strike="noStrike">
                <a:solidFill>
                  <a:srgbClr val="000000"/>
                </a:solidFill>
                <a:latin typeface="Arial"/>
                <a:ea typeface="DejaVu Sans"/>
              </a:rPr>
              <a:t>Simulation</a:t>
            </a:r>
            <a:endParaRPr b="0" lang="de-DE" sz="1600" spc="-1" strike="noStrike">
              <a:latin typeface="Arial"/>
            </a:endParaRPr>
          </a:p>
          <a:p>
            <a:pPr>
              <a:lnSpc>
                <a:spcPct val="100000"/>
              </a:lnSpc>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(EED, EWS</a:t>
            </a:r>
            <a:r>
              <a:rPr b="0" lang="de-DE" sz="2000" spc="-1" strike="noStrike">
                <a:solidFill>
                  <a:srgbClr val="000000"/>
                </a:solidFill>
                <a:latin typeface="Calibri"/>
                <a:ea typeface="DejaVu Sans"/>
              </a:rPr>
              <a:t>)</a:t>
            </a:r>
            <a:endParaRPr b="0" lang="de-DE" sz="2000" spc="-1" strike="noStrike">
              <a:latin typeface="Arial"/>
            </a:endParaRPr>
          </a:p>
        </p:txBody>
      </p:sp>
      <p:sp>
        <p:nvSpPr>
          <p:cNvPr id="446" name="CustomShape 5"/>
          <p:cNvSpPr/>
          <p:nvPr/>
        </p:nvSpPr>
        <p:spPr>
          <a:xfrm>
            <a:off x="603360" y="4509000"/>
            <a:ext cx="8228880" cy="576720"/>
          </a:xfrm>
          <a:prstGeom prst="rect">
            <a:avLst/>
          </a:prstGeom>
          <a:noFill/>
          <a:ln>
            <a:noFill/>
          </a:ln>
        </p:spPr>
        <p:style>
          <a:lnRef idx="0"/>
          <a:fillRef idx="0"/>
          <a:effectRef idx="0"/>
          <a:fontRef idx="minor"/>
        </p:style>
        <p:txBody>
          <a:bodyPr lIns="90000" rIns="90000" tIns="45000" bIns="45000"/>
          <a:p>
            <a:pPr algn="ctr">
              <a:lnSpc>
                <a:spcPct val="100000"/>
              </a:lnSpc>
            </a:pPr>
            <a:r>
              <a:rPr b="0" lang="de-DE" sz="1600" spc="-1" strike="noStrike">
                <a:solidFill>
                  <a:srgbClr val="e46c0a"/>
                </a:solidFill>
                <a:latin typeface="Arial"/>
                <a:ea typeface="DejaVu Sans"/>
              </a:rPr>
              <a:t>Nur etwas mehr Aufwand als bei der Verwendung des grünen Drucks</a:t>
            </a:r>
            <a:endParaRPr b="0" lang="de-DE" sz="1600" spc="-1" strike="noStrike">
              <a:latin typeface="Arial"/>
            </a:endParaRPr>
          </a:p>
          <a:p>
            <a:pPr marL="343080" indent="-342360" algn="ctr">
              <a:lnSpc>
                <a:spcPct val="100000"/>
              </a:lnSpc>
              <a:buClr>
                <a:srgbClr val="e46c0a"/>
              </a:buClr>
              <a:buFont typeface="Symbol"/>
              <a:buChar char="-"/>
            </a:pPr>
            <a:r>
              <a:rPr b="0" lang="de-DE" sz="1600" spc="-1" strike="noStrike">
                <a:solidFill>
                  <a:srgbClr val="e46c0a"/>
                </a:solidFill>
                <a:latin typeface="Arial"/>
                <a:ea typeface="DejaVu Sans"/>
              </a:rPr>
              <a:t>Sehen Sie sich die folgenden Folien an</a:t>
            </a:r>
            <a:endParaRPr b="0" lang="de-DE" sz="1600" spc="-1" strike="noStrike">
              <a:latin typeface="Arial"/>
            </a:endParaRPr>
          </a:p>
        </p:txBody>
      </p:sp>
    </p:spTree>
  </p:cSld>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CustomShape 1"/>
          <p:cNvSpPr/>
          <p:nvPr/>
        </p:nvSpPr>
        <p:spPr>
          <a:xfrm>
            <a:off x="1979640" y="0"/>
            <a:ext cx="6706440" cy="1123920"/>
          </a:xfrm>
          <a:prstGeom prst="rect">
            <a:avLst/>
          </a:prstGeom>
          <a:noFill/>
          <a:ln>
            <a:noFill/>
          </a:ln>
        </p:spPr>
        <p:style>
          <a:lnRef idx="0"/>
          <a:fillRef idx="0"/>
          <a:effectRef idx="0"/>
          <a:fontRef idx="minor"/>
        </p:style>
      </p:sp>
      <p:sp>
        <p:nvSpPr>
          <p:cNvPr id="44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gn="ctr">
              <a:lnSpc>
                <a:spcPct val="100000"/>
              </a:lnSpc>
              <a:spcBef>
                <a:spcPts val="799"/>
              </a:spcBef>
            </a:pPr>
            <a:r>
              <a:rPr b="1" lang="de-DE" sz="4000" spc="-1" strike="noStrike">
                <a:solidFill>
                  <a:srgbClr val="000000"/>
                </a:solidFill>
                <a:latin typeface="Arial"/>
              </a:rPr>
              <a:t>Dimensionierung von Erdwärmesonden(feldern) durch Simulation</a:t>
            </a:r>
            <a:endParaRPr b="0" lang="de-DE" sz="4000" spc="-1" strike="noStrike">
              <a:latin typeface="Arial"/>
            </a:endParaRPr>
          </a:p>
          <a:p>
            <a:pPr algn="ctr">
              <a:lnSpc>
                <a:spcPct val="100000"/>
              </a:lnSpc>
              <a:spcBef>
                <a:spcPts val="879"/>
              </a:spcBef>
            </a:pPr>
            <a:endParaRPr b="0" lang="de-DE" sz="4000" spc="-1" strike="noStrike">
              <a:latin typeface="Arial"/>
            </a:endParaRPr>
          </a:p>
        </p:txBody>
      </p:sp>
    </p:spTree>
  </p:cSld>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Methoden zur Dimensionierung</a:t>
            </a:r>
            <a:endParaRPr b="0" lang="de-DE" sz="2400" spc="-1" strike="noStrike">
              <a:latin typeface="Arial"/>
            </a:endParaRPr>
          </a:p>
        </p:txBody>
      </p:sp>
      <p:sp>
        <p:nvSpPr>
          <p:cNvPr id="450"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Für die Dimensionierung der Wärmequelle (Erdwärmesonde / Erdwärmesondenfelder) gibt es verschiedene Werkzeuge.</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Neben der Dimensionierung nach der VDI-Norm, die sich primär auf Tabellen- und Literaturwerte stützt, kann die Dimensionierung auch auf Simulationsverfahren beruhen.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In der Regel werden differenziert: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Analytische Simulationsverfahren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Numerische Simulationsverfahren</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Eine Einführung in die Simulationsverfahren finden Sie unter: https://izw.baw.de/publikationen/kolloquien/0/27-OldorfAuslegung.pdf</a:t>
            </a:r>
            <a:endParaRPr b="0" lang="de-DE" sz="1600" spc="-1" strike="noStrike">
              <a:latin typeface="Arial"/>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CustomShape 1"/>
          <p:cNvSpPr/>
          <p:nvPr/>
        </p:nvSpPr>
        <p:spPr>
          <a:xfrm>
            <a:off x="1979640" y="0"/>
            <a:ext cx="6706440" cy="1123920"/>
          </a:xfrm>
          <a:prstGeom prst="rect">
            <a:avLst/>
          </a:prstGeom>
          <a:noFill/>
          <a:ln>
            <a:noFill/>
          </a:ln>
        </p:spPr>
        <p:style>
          <a:lnRef idx="0"/>
          <a:fillRef idx="0"/>
          <a:effectRef idx="0"/>
          <a:fontRef idx="minor"/>
        </p:style>
      </p:sp>
      <p:sp>
        <p:nvSpPr>
          <p:cNvPr id="100" name="CustomShape 2"/>
          <p:cNvSpPr/>
          <p:nvPr/>
        </p:nvSpPr>
        <p:spPr>
          <a:xfrm>
            <a:off x="395640" y="1845000"/>
            <a:ext cx="8228880" cy="38484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Der Planungs- und Bauprozess unterliegt verschiedenen Regeln, Richtlinien und Normen. Die richtige Planung erfolgt auf der Grundlage dieser Regeln und nicht mit Bauchgefühl oder pauschaler Bemessung.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immer noch verwendete allgemeine Regel für die Dimensionierung von Erdwärmesonden - die oft zitierten 50 W/m - sind keine ausreichende Planungsgrundlage. Die Verwendung dieser Formel führt oft zu einer unzureichenden Dimensionierung des Sondensystems.</a:t>
            </a:r>
            <a:endParaRPr b="0" lang="de-DE" sz="1600" spc="-1" strike="noStrike">
              <a:latin typeface="Arial"/>
            </a:endParaRPr>
          </a:p>
          <a:p>
            <a:pPr>
              <a:lnSpc>
                <a:spcPct val="150000"/>
              </a:lnSpc>
              <a:spcBef>
                <a:spcPts val="320"/>
              </a:spcBef>
            </a:pPr>
            <a:r>
              <a:rPr b="1" lang="de-DE" sz="1600" spc="-1" strike="noStrike">
                <a:solidFill>
                  <a:srgbClr val="000000"/>
                </a:solidFill>
                <a:latin typeface="Arial"/>
              </a:rPr>
              <a:t>	</a:t>
            </a:r>
            <a:endParaRPr b="0" lang="de-DE" sz="1600" spc="-1" strike="noStrike">
              <a:latin typeface="Arial"/>
            </a:endParaRPr>
          </a:p>
        </p:txBody>
      </p:sp>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Methoden zur Dimensionierung </a:t>
            </a:r>
            <a:endParaRPr b="0" lang="de-DE" sz="2400" spc="-1" strike="noStrike">
              <a:latin typeface="Arial"/>
            </a:endParaRPr>
          </a:p>
        </p:txBody>
      </p:sp>
      <p:sp>
        <p:nvSpPr>
          <p:cNvPr id="452" name="CustomShape 2"/>
          <p:cNvSpPr/>
          <p:nvPr/>
        </p:nvSpPr>
        <p:spPr>
          <a:xfrm>
            <a:off x="239040" y="2302920"/>
            <a:ext cx="2964240" cy="1356480"/>
          </a:xfrm>
          <a:prstGeom prst="roundRect">
            <a:avLst>
              <a:gd name="adj" fmla="val 16667"/>
            </a:avLst>
          </a:prstGeom>
          <a:no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1" lang="de-DE" sz="1600" spc="-1" strike="noStrike">
                <a:solidFill>
                  <a:srgbClr val="000000"/>
                </a:solidFill>
                <a:latin typeface="Arial"/>
                <a:ea typeface="DejaVu Sans"/>
              </a:rPr>
              <a:t>Tabellenwerte</a:t>
            </a:r>
            <a:endParaRPr b="0" lang="de-DE" sz="16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 </a:t>
            </a:r>
            <a:r>
              <a:rPr b="0" lang="de-DE" sz="1200" spc="-1" strike="noStrike">
                <a:solidFill>
                  <a:srgbClr val="000000"/>
                </a:solidFill>
                <a:latin typeface="Arial"/>
                <a:ea typeface="DejaVu Sans"/>
              </a:rPr>
              <a:t>Verlassen Sie sich auf Erfahrungswerte, Experimente, Simulationen</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 </a:t>
            </a:r>
            <a:r>
              <a:rPr b="0" lang="de-DE" sz="1200" spc="-1" strike="noStrike">
                <a:solidFill>
                  <a:srgbClr val="000000"/>
                </a:solidFill>
                <a:latin typeface="Arial"/>
                <a:ea typeface="DejaVu Sans"/>
              </a:rPr>
              <a:t>Geeignet für kleine Systeme</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 </a:t>
            </a:r>
            <a:r>
              <a:rPr b="0" lang="de-DE" sz="1200" spc="-1" strike="noStrike">
                <a:solidFill>
                  <a:srgbClr val="000000"/>
                </a:solidFill>
                <a:latin typeface="Arial"/>
                <a:ea typeface="DejaVu Sans"/>
              </a:rPr>
              <a:t>Verallgemeinerte Randbedingungen</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 </a:t>
            </a:r>
            <a:r>
              <a:rPr b="0" lang="de-DE" sz="1200" spc="-1" strike="noStrike">
                <a:solidFill>
                  <a:srgbClr val="000000"/>
                </a:solidFill>
                <a:latin typeface="Arial"/>
                <a:ea typeface="DejaVu Sans"/>
              </a:rPr>
              <a:t>Reiner leitender Wärmetransport</a:t>
            </a:r>
            <a:endParaRPr b="0" lang="de-DE" sz="1200" spc="-1" strike="noStrike">
              <a:latin typeface="Arial"/>
            </a:endParaRPr>
          </a:p>
        </p:txBody>
      </p:sp>
      <p:sp>
        <p:nvSpPr>
          <p:cNvPr id="453" name="CustomShape 3"/>
          <p:cNvSpPr/>
          <p:nvPr/>
        </p:nvSpPr>
        <p:spPr>
          <a:xfrm>
            <a:off x="4960080" y="2000880"/>
            <a:ext cx="3726000" cy="1799640"/>
          </a:xfrm>
          <a:prstGeom prst="roundRect">
            <a:avLst>
              <a:gd name="adj" fmla="val 16667"/>
            </a:avLst>
          </a:prstGeom>
          <a:ln>
            <a:round/>
          </a:ln>
        </p:spPr>
        <p:style>
          <a:lnRef idx="2">
            <a:schemeClr val="accent6"/>
          </a:lnRef>
          <a:fillRef idx="1">
            <a:schemeClr val="lt1"/>
          </a:fillRef>
          <a:effectRef idx="0">
            <a:schemeClr val="accent6"/>
          </a:effectRef>
          <a:fontRef idx="minor"/>
        </p:style>
        <p:txBody>
          <a:bodyPr lIns="90000" rIns="90000" tIns="45000" bIns="45000" anchor="ctr"/>
          <a:p>
            <a:pPr algn="ctr">
              <a:lnSpc>
                <a:spcPct val="100000"/>
              </a:lnSpc>
            </a:pPr>
            <a:r>
              <a:rPr b="1" lang="de-DE" sz="1600" spc="-1" strike="noStrike">
                <a:solidFill>
                  <a:srgbClr val="000000"/>
                </a:solidFill>
                <a:latin typeface="Arial"/>
                <a:ea typeface="DejaVu Sans"/>
              </a:rPr>
              <a:t>Analytische Simulation</a:t>
            </a:r>
            <a:endParaRPr b="0" lang="de-DE" sz="16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Analytisches Widerstandsmodell der Erdwärmesonde</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G-Funktion zur Erfassung des Untergrunds</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Geeignet für einzelne Sonden oder Sondenfelder</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Vereinfachte Randbedingungen</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Reiner leitender Wärmetransport</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Grafische Darstellung der Soletemperatur</a:t>
            </a:r>
            <a:endParaRPr b="0" lang="de-DE" sz="1200" spc="-1" strike="noStrike">
              <a:latin typeface="Arial"/>
            </a:endParaRPr>
          </a:p>
        </p:txBody>
      </p:sp>
      <p:sp>
        <p:nvSpPr>
          <p:cNvPr id="454" name="CustomShape 4"/>
          <p:cNvSpPr/>
          <p:nvPr/>
        </p:nvSpPr>
        <p:spPr>
          <a:xfrm>
            <a:off x="2339640" y="3895920"/>
            <a:ext cx="4247640" cy="2454480"/>
          </a:xfrm>
          <a:prstGeom prst="roundRect">
            <a:avLst>
              <a:gd name="adj" fmla="val 16667"/>
            </a:avLst>
          </a:prstGeom>
          <a:ln>
            <a:round/>
          </a:ln>
        </p:spPr>
        <p:style>
          <a:lnRef idx="2">
            <a:schemeClr val="accent2"/>
          </a:lnRef>
          <a:fillRef idx="1">
            <a:schemeClr val="lt1"/>
          </a:fillRef>
          <a:effectRef idx="0">
            <a:schemeClr val="accent2"/>
          </a:effectRef>
          <a:fontRef idx="minor"/>
        </p:style>
        <p:txBody>
          <a:bodyPr lIns="90000" rIns="90000" tIns="45000" bIns="45000" anchor="ctr"/>
          <a:p>
            <a:pPr algn="ctr">
              <a:lnSpc>
                <a:spcPct val="100000"/>
              </a:lnSpc>
            </a:pPr>
            <a:r>
              <a:rPr b="1" lang="de-DE" sz="1800" spc="-1" strike="noStrike">
                <a:solidFill>
                  <a:srgbClr val="000000"/>
                </a:solidFill>
                <a:latin typeface="Arial"/>
                <a:ea typeface="DejaVu Sans"/>
              </a:rPr>
              <a:t>Numerische Simulation</a:t>
            </a:r>
            <a:endParaRPr b="0" lang="de-DE" sz="18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Numerisches Widerstandsmodell der Erdwärmesonde</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Übertragung der Sondenparameter an das Netzwerk</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Aufzeichnung des Untergrundes mit finiten Elementen</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Geeignet für einzelne Sonden oder Sondenfelder</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Differenzierte Randbedingungen</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Temporär variable Randbedingungen</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Konduktiver und konvektiver Wärmetransport</a:t>
            </a:r>
            <a:endParaRPr b="0" lang="de-DE" sz="1200" spc="-1" strike="noStrike">
              <a:latin typeface="Arial"/>
            </a:endParaRPr>
          </a:p>
          <a:p>
            <a:pPr marL="171360" indent="-170640">
              <a:lnSpc>
                <a:spcPct val="100000"/>
              </a:lnSpc>
              <a:buClr>
                <a:srgbClr val="000000"/>
              </a:buClr>
              <a:buFont typeface="Arial"/>
              <a:buChar char="•"/>
            </a:pPr>
            <a:r>
              <a:rPr b="0" lang="de-DE" sz="1200" spc="-1" strike="noStrike">
                <a:solidFill>
                  <a:srgbClr val="000000"/>
                </a:solidFill>
                <a:latin typeface="Arial"/>
                <a:ea typeface="DejaVu Sans"/>
              </a:rPr>
              <a:t>Grafische Darstellung der Ergebnisse (Sonde und Boden)</a:t>
            </a:r>
            <a:endParaRPr b="0" lang="de-DE" sz="1200" spc="-1" strike="noStrike">
              <a:latin typeface="Arial"/>
            </a:endParaRPr>
          </a:p>
        </p:txBody>
      </p:sp>
      <p:sp>
        <p:nvSpPr>
          <p:cNvPr id="455" name="CustomShape 5"/>
          <p:cNvSpPr/>
          <p:nvPr/>
        </p:nvSpPr>
        <p:spPr>
          <a:xfrm>
            <a:off x="239040" y="1444680"/>
            <a:ext cx="9442800" cy="333360"/>
          </a:xfrm>
          <a:prstGeom prst="rect">
            <a:avLst/>
          </a:prstGeom>
          <a:noFill/>
          <a:ln>
            <a:noFill/>
          </a:ln>
        </p:spPr>
        <p:style>
          <a:lnRef idx="0"/>
          <a:fillRef idx="0"/>
          <a:effectRef idx="0"/>
          <a:fontRef idx="minor"/>
        </p:style>
        <p:txBody>
          <a:bodyPr lIns="90000" rIns="90000" tIns="45000" bIns="45000"/>
          <a:p>
            <a:pPr>
              <a:lnSpc>
                <a:spcPct val="150000"/>
              </a:lnSpc>
            </a:pPr>
            <a:r>
              <a:rPr b="0" lang="de-DE" sz="1600" spc="-1" strike="noStrike">
                <a:solidFill>
                  <a:srgbClr val="000000"/>
                </a:solidFill>
                <a:latin typeface="Arial"/>
                <a:ea typeface="Calibri"/>
              </a:rPr>
              <a:t>Übersicht über die Methoden zur Dimensionierung von Systemen</a:t>
            </a:r>
            <a:endParaRPr b="0" lang="de-DE" sz="1600" spc="-1" strike="noStrike">
              <a:latin typeface="Arial"/>
            </a:endParaRPr>
          </a:p>
        </p:txBody>
      </p:sp>
    </p:spTree>
  </p:cSld>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Methoden zur Dimensionierung</a:t>
            </a:r>
            <a:endParaRPr b="0" lang="de-DE" sz="2400" spc="-1" strike="noStrike">
              <a:latin typeface="Arial"/>
            </a:endParaRPr>
          </a:p>
        </p:txBody>
      </p:sp>
      <p:sp>
        <p:nvSpPr>
          <p:cNvPr id="457" name="CustomShape 2"/>
          <p:cNvSpPr/>
          <p:nvPr/>
        </p:nvSpPr>
        <p:spPr>
          <a:xfrm>
            <a:off x="457200" y="1628640"/>
            <a:ext cx="2728080" cy="1356480"/>
          </a:xfrm>
          <a:prstGeom prst="roundRect">
            <a:avLst>
              <a:gd name="adj" fmla="val 16667"/>
            </a:avLst>
          </a:prstGeom>
          <a:no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50000"/>
              </a:lnSpc>
            </a:pPr>
            <a:r>
              <a:rPr b="0" lang="de-DE" sz="1600" spc="-1" strike="noStrike">
                <a:solidFill>
                  <a:srgbClr val="000000"/>
                </a:solidFill>
                <a:latin typeface="Arial"/>
                <a:ea typeface="DejaVu Sans"/>
              </a:rPr>
              <a:t>Tabellenwerte </a:t>
            </a:r>
            <a:endParaRPr b="0" lang="de-DE" sz="1600" spc="-1" strike="noStrike">
              <a:latin typeface="Arial"/>
            </a:endParaRPr>
          </a:p>
          <a:p>
            <a:pPr algn="ctr">
              <a:lnSpc>
                <a:spcPct val="150000"/>
              </a:lnSpc>
            </a:pPr>
            <a:r>
              <a:rPr b="0" lang="de-DE" sz="1600" spc="-1" strike="noStrike">
                <a:solidFill>
                  <a:srgbClr val="000000"/>
                </a:solidFill>
                <a:latin typeface="Arial"/>
                <a:ea typeface="DejaVu Sans"/>
              </a:rPr>
              <a:t>37,5 W/m </a:t>
            </a:r>
            <a:endParaRPr b="0" lang="de-DE" sz="1600" spc="-1" strike="noStrike">
              <a:latin typeface="Arial"/>
            </a:endParaRPr>
          </a:p>
        </p:txBody>
      </p:sp>
      <p:sp>
        <p:nvSpPr>
          <p:cNvPr id="458" name="CustomShape 3"/>
          <p:cNvSpPr/>
          <p:nvPr/>
        </p:nvSpPr>
        <p:spPr>
          <a:xfrm>
            <a:off x="4253040" y="1628640"/>
            <a:ext cx="3726000" cy="1799640"/>
          </a:xfrm>
          <a:prstGeom prst="roundRect">
            <a:avLst>
              <a:gd name="adj" fmla="val 16667"/>
            </a:avLst>
          </a:prstGeom>
          <a:ln>
            <a:round/>
          </a:ln>
        </p:spPr>
        <p:style>
          <a:lnRef idx="2">
            <a:schemeClr val="accent6"/>
          </a:lnRef>
          <a:fillRef idx="1">
            <a:schemeClr val="lt1"/>
          </a:fillRef>
          <a:effectRef idx="0">
            <a:schemeClr val="accent6"/>
          </a:effectRef>
          <a:fontRef idx="minor"/>
        </p:style>
        <p:txBody>
          <a:bodyPr lIns="90000" rIns="90000" tIns="45000" bIns="45000"/>
          <a:p>
            <a:pPr algn="ctr">
              <a:lnSpc>
                <a:spcPct val="100000"/>
              </a:lnSpc>
              <a:spcAft>
                <a:spcPts val="601"/>
              </a:spcAft>
            </a:pPr>
            <a:r>
              <a:rPr b="0" lang="de-DE" sz="1600" spc="-1" strike="noStrike">
                <a:solidFill>
                  <a:srgbClr val="000000"/>
                </a:solidFill>
                <a:latin typeface="Arial"/>
                <a:ea typeface="DejaVu Sans"/>
              </a:rPr>
              <a:t>Analytische Simulation</a:t>
            </a:r>
            <a:endParaRPr b="0" lang="de-DE" sz="1600" spc="-1" strike="noStrike">
              <a:latin typeface="Arial"/>
            </a:endParaRPr>
          </a:p>
        </p:txBody>
      </p:sp>
      <p:sp>
        <p:nvSpPr>
          <p:cNvPr id="459" name="CustomShape 4"/>
          <p:cNvSpPr/>
          <p:nvPr/>
        </p:nvSpPr>
        <p:spPr>
          <a:xfrm>
            <a:off x="1583640" y="3618000"/>
            <a:ext cx="4888080" cy="2454480"/>
          </a:xfrm>
          <a:prstGeom prst="roundRect">
            <a:avLst>
              <a:gd name="adj" fmla="val 16667"/>
            </a:avLst>
          </a:prstGeom>
          <a:ln>
            <a:round/>
          </a:ln>
        </p:spPr>
        <p:style>
          <a:lnRef idx="2">
            <a:schemeClr val="accent2"/>
          </a:lnRef>
          <a:fillRef idx="1">
            <a:schemeClr val="lt1"/>
          </a:fillRef>
          <a:effectRef idx="0">
            <a:schemeClr val="accent2"/>
          </a:effectRef>
          <a:fontRef idx="minor"/>
        </p:style>
        <p:txBody>
          <a:bodyPr lIns="90000" rIns="90000" tIns="45000" bIns="45000"/>
          <a:p>
            <a:pPr algn="ctr">
              <a:lnSpc>
                <a:spcPct val="100000"/>
              </a:lnSpc>
              <a:spcAft>
                <a:spcPts val="601"/>
              </a:spcAft>
            </a:pPr>
            <a:r>
              <a:rPr b="0" lang="de-DE" sz="1600" spc="-1" strike="noStrike">
                <a:solidFill>
                  <a:srgbClr val="000000"/>
                </a:solidFill>
                <a:latin typeface="Arial"/>
                <a:ea typeface="DejaVu Sans"/>
              </a:rPr>
              <a:t>Numerische Simulation</a:t>
            </a:r>
            <a:endParaRPr b="0" lang="de-DE" sz="1600" spc="-1" strike="noStrike">
              <a:latin typeface="Arial"/>
            </a:endParaRPr>
          </a:p>
        </p:txBody>
      </p:sp>
      <p:pic>
        <p:nvPicPr>
          <p:cNvPr id="460" name="Grafik 3" descr=""/>
          <p:cNvPicPr/>
          <p:nvPr/>
        </p:nvPicPr>
        <p:blipFill>
          <a:blip r:embed="rId1"/>
          <a:srcRect l="2595" t="7953" r="20548" b="2406"/>
          <a:stretch/>
        </p:blipFill>
        <p:spPr>
          <a:xfrm>
            <a:off x="4488120" y="2071800"/>
            <a:ext cx="1748880" cy="939960"/>
          </a:xfrm>
          <a:prstGeom prst="rect">
            <a:avLst/>
          </a:prstGeom>
          <a:ln>
            <a:noFill/>
          </a:ln>
        </p:spPr>
      </p:pic>
      <p:pic>
        <p:nvPicPr>
          <p:cNvPr id="461" name="Grafik 4" descr=""/>
          <p:cNvPicPr/>
          <p:nvPr/>
        </p:nvPicPr>
        <p:blipFill>
          <a:blip r:embed="rId2"/>
          <a:srcRect l="2734" t="7792" r="19765" b="3389"/>
          <a:stretch/>
        </p:blipFill>
        <p:spPr>
          <a:xfrm>
            <a:off x="5970600" y="2403720"/>
            <a:ext cx="1784520" cy="942120"/>
          </a:xfrm>
          <a:prstGeom prst="rect">
            <a:avLst/>
          </a:prstGeom>
          <a:ln>
            <a:noFill/>
          </a:ln>
        </p:spPr>
      </p:pic>
      <p:pic>
        <p:nvPicPr>
          <p:cNvPr id="462" name="Grafik 9" descr=""/>
          <p:cNvPicPr/>
          <p:nvPr/>
        </p:nvPicPr>
        <p:blipFill>
          <a:blip r:embed="rId3"/>
          <a:stretch/>
        </p:blipFill>
        <p:spPr>
          <a:xfrm>
            <a:off x="1920600" y="3815280"/>
            <a:ext cx="920880" cy="1029600"/>
          </a:xfrm>
          <a:prstGeom prst="rect">
            <a:avLst/>
          </a:prstGeom>
          <a:ln>
            <a:noFill/>
          </a:ln>
        </p:spPr>
      </p:pic>
      <p:pic>
        <p:nvPicPr>
          <p:cNvPr id="463" name="Grafik 10" descr=""/>
          <p:cNvPicPr/>
          <p:nvPr/>
        </p:nvPicPr>
        <p:blipFill>
          <a:blip r:embed="rId4"/>
          <a:stretch/>
        </p:blipFill>
        <p:spPr>
          <a:xfrm>
            <a:off x="2945520" y="4133520"/>
            <a:ext cx="1081440" cy="1227960"/>
          </a:xfrm>
          <a:prstGeom prst="rect">
            <a:avLst/>
          </a:prstGeom>
          <a:ln>
            <a:noFill/>
          </a:ln>
        </p:spPr>
      </p:pic>
      <p:pic>
        <p:nvPicPr>
          <p:cNvPr id="464" name="Grafik 11" descr=""/>
          <p:cNvPicPr/>
          <p:nvPr/>
        </p:nvPicPr>
        <p:blipFill>
          <a:blip r:embed="rId5"/>
          <a:stretch/>
        </p:blipFill>
        <p:spPr>
          <a:xfrm>
            <a:off x="4131360" y="4159800"/>
            <a:ext cx="1665360" cy="1832040"/>
          </a:xfrm>
          <a:prstGeom prst="rect">
            <a:avLst/>
          </a:prstGeom>
          <a:ln>
            <a:noFill/>
          </a:ln>
        </p:spPr>
      </p:pic>
      <p:pic>
        <p:nvPicPr>
          <p:cNvPr id="465" name="Grafik 12" descr=""/>
          <p:cNvPicPr/>
          <p:nvPr/>
        </p:nvPicPr>
        <p:blipFill>
          <a:blip r:embed="rId6"/>
          <a:stretch/>
        </p:blipFill>
        <p:spPr>
          <a:xfrm>
            <a:off x="2268720" y="5133600"/>
            <a:ext cx="1625760" cy="977040"/>
          </a:xfrm>
          <a:prstGeom prst="rect">
            <a:avLst/>
          </a:prstGeom>
          <a:ln>
            <a:noFill/>
          </a:ln>
        </p:spPr>
      </p:pic>
      <p:pic>
        <p:nvPicPr>
          <p:cNvPr id="466" name="Grafik 13" descr=""/>
          <p:cNvPicPr/>
          <p:nvPr/>
        </p:nvPicPr>
        <p:blipFill>
          <a:blip r:embed="rId7"/>
          <a:stretch/>
        </p:blipFill>
        <p:spPr>
          <a:xfrm>
            <a:off x="4313160" y="5133600"/>
            <a:ext cx="1587240" cy="977040"/>
          </a:xfrm>
          <a:prstGeom prst="rect">
            <a:avLst/>
          </a:prstGeom>
          <a:ln>
            <a:noFill/>
          </a:ln>
        </p:spPr>
      </p:pic>
    </p:spTree>
  </p:cSld>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CustomShape 1"/>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Ziel der Simulation ist es, die Temperaturen der Wärmeträgerflüssigkeiten (in der Erdwärmesonde) über einen langen Nutzungszeitraum (50 Jahre) zu prognostizieren.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Simulationen sind zwingend anzuwenden, wenn z.B. die Randbedingungen der VDI 4640 nicht eingehalten werden:</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Anlagen größer als 30 kW</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Sondenfelder</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Abweichende Volllaststunden, z.B. für die geothermische Grundlastversorgung</a:t>
            </a:r>
            <a:endParaRPr b="0" lang="de-DE" sz="1600" spc="-1" strike="noStrike">
              <a:latin typeface="Arial"/>
            </a:endParaRPr>
          </a:p>
        </p:txBody>
      </p:sp>
      <p:sp>
        <p:nvSpPr>
          <p:cNvPr id="468" name="CustomShape 2"/>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ea typeface="Calibri"/>
              </a:rPr>
              <a:t>Analytische Simulationsverfahren</a:t>
            </a:r>
            <a:endParaRPr b="0" lang="de-DE" sz="2400" spc="-1" strike="noStrike">
              <a:latin typeface="Arial"/>
            </a:endParaRPr>
          </a:p>
        </p:txBody>
      </p:sp>
    </p:spTree>
  </p:cSld>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CustomShape 1"/>
          <p:cNvSpPr/>
          <p:nvPr/>
        </p:nvSpPr>
        <p:spPr>
          <a:xfrm>
            <a:off x="2555640" y="0"/>
            <a:ext cx="640368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Einfluss des Sondenabstands auf das Abstraktionsvermögen</a:t>
            </a:r>
            <a:endParaRPr b="0" lang="de-DE" sz="2400" spc="-1" strike="noStrike">
              <a:latin typeface="Arial"/>
            </a:endParaRPr>
          </a:p>
        </p:txBody>
      </p:sp>
      <p:sp>
        <p:nvSpPr>
          <p:cNvPr id="470"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50000"/>
              </a:lnSpc>
              <a:spcBef>
                <a:spcPts val="320"/>
              </a:spcBef>
            </a:pPr>
            <a:r>
              <a:rPr b="0" lang="de-DE" sz="1600" spc="-1" strike="noStrike">
                <a:solidFill>
                  <a:srgbClr val="000000"/>
                </a:solidFill>
                <a:latin typeface="Arial"/>
              </a:rPr>
              <a:t>Wenn Sondenfelder zur Ausbeutung des Untergrundes geplant sind, ist zu beachten, dass sich die Erdwärmesonden gegenseitig beeinflussen.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Das bedeutet, dass ein Sondenfeld von 4*4 Sonden zum Beispiel weniger produktiver als 16 identische Einzelsonden.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Die gegenseitige thermische Beeinflussung von Erdwärmesonden ist abhängig von der Entfernung zueinander. </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Je geringer der Abstand, desto größer ist die gegenseitige Beeinflussung und die Abstraktionskapazität pro Sonde sinkt. </a:t>
            </a:r>
            <a:endParaRPr b="0" lang="de-DE" sz="1600" spc="-1" strike="noStrike">
              <a:latin typeface="Arial"/>
            </a:endParaRPr>
          </a:p>
        </p:txBody>
      </p:sp>
      <p:pic>
        <p:nvPicPr>
          <p:cNvPr id="471" name="Picture 3" descr=""/>
          <p:cNvPicPr/>
          <p:nvPr/>
        </p:nvPicPr>
        <p:blipFill>
          <a:blip r:embed="rId1"/>
          <a:stretch/>
        </p:blipFill>
        <p:spPr>
          <a:xfrm>
            <a:off x="4112640" y="2972160"/>
            <a:ext cx="917640" cy="912960"/>
          </a:xfrm>
          <a:prstGeom prst="rect">
            <a:avLst/>
          </a:prstGeom>
          <a:ln>
            <a:noFill/>
          </a:ln>
        </p:spPr>
      </p:pic>
    </p:spTree>
  </p:cSld>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Einfluss des Sondenabstands </a:t>
            </a:r>
            <a:br/>
            <a:r>
              <a:rPr b="0" lang="de-DE" sz="2400" spc="-1" strike="noStrike">
                <a:solidFill>
                  <a:srgbClr val="000000"/>
                </a:solidFill>
                <a:latin typeface="Arial"/>
              </a:rPr>
              <a:t>über die Abstraktionsfähigkeit</a:t>
            </a:r>
            <a:endParaRPr b="0" lang="de-DE" sz="2400" spc="-1" strike="noStrike">
              <a:latin typeface="Arial"/>
            </a:endParaRPr>
          </a:p>
        </p:txBody>
      </p:sp>
      <p:sp>
        <p:nvSpPr>
          <p:cNvPr id="47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Entfernung [m]:</a:t>
            </a:r>
            <a:endParaRPr b="0" lang="de-DE" sz="1600" spc="-1" strike="noStrike">
              <a:latin typeface="Arial"/>
            </a:endParaRPr>
          </a:p>
        </p:txBody>
      </p:sp>
      <p:pic>
        <p:nvPicPr>
          <p:cNvPr id="474" name="Picture 2" descr=""/>
          <p:cNvPicPr/>
          <p:nvPr/>
        </p:nvPicPr>
        <p:blipFill>
          <a:blip r:embed="rId1"/>
          <a:srcRect l="0" t="6671" r="0" b="0"/>
          <a:stretch/>
        </p:blipFill>
        <p:spPr>
          <a:xfrm>
            <a:off x="473400" y="2093760"/>
            <a:ext cx="5544000" cy="4031640"/>
          </a:xfrm>
          <a:prstGeom prst="rect">
            <a:avLst/>
          </a:prstGeom>
          <a:ln>
            <a:noFill/>
          </a:ln>
        </p:spPr>
      </p:pic>
    </p:spTree>
  </p:cSld>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5" name="Picture 2" descr=""/>
          <p:cNvPicPr/>
          <p:nvPr/>
        </p:nvPicPr>
        <p:blipFill>
          <a:blip r:embed="rId1"/>
          <a:stretch/>
        </p:blipFill>
        <p:spPr>
          <a:xfrm>
            <a:off x="1931040" y="3861000"/>
            <a:ext cx="917640" cy="190800"/>
          </a:xfrm>
          <a:prstGeom prst="rect">
            <a:avLst/>
          </a:prstGeom>
          <a:ln>
            <a:noFill/>
          </a:ln>
        </p:spPr>
      </p:pic>
      <p:pic>
        <p:nvPicPr>
          <p:cNvPr id="476" name="Picture 3" descr=""/>
          <p:cNvPicPr/>
          <p:nvPr/>
        </p:nvPicPr>
        <p:blipFill>
          <a:blip r:embed="rId2"/>
          <a:stretch/>
        </p:blipFill>
        <p:spPr>
          <a:xfrm>
            <a:off x="1931040" y="5013000"/>
            <a:ext cx="917640" cy="912960"/>
          </a:xfrm>
          <a:prstGeom prst="rect">
            <a:avLst/>
          </a:prstGeom>
          <a:ln>
            <a:noFill/>
          </a:ln>
        </p:spPr>
      </p:pic>
      <p:pic>
        <p:nvPicPr>
          <p:cNvPr id="477" name="Picture 4" descr=""/>
          <p:cNvPicPr/>
          <p:nvPr/>
        </p:nvPicPr>
        <p:blipFill>
          <a:blip r:embed="rId3"/>
          <a:stretch/>
        </p:blipFill>
        <p:spPr>
          <a:xfrm>
            <a:off x="4644000" y="3596760"/>
            <a:ext cx="2483640" cy="2471760"/>
          </a:xfrm>
          <a:prstGeom prst="rect">
            <a:avLst/>
          </a:prstGeom>
          <a:ln>
            <a:noFill/>
          </a:ln>
        </p:spPr>
      </p:pic>
      <p:sp>
        <p:nvSpPr>
          <p:cNvPr id="478" name="CustomShape 1"/>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700" spc="-1" strike="noStrike">
                <a:solidFill>
                  <a:srgbClr val="000000"/>
                </a:solidFill>
                <a:latin typeface="Arial"/>
              </a:rPr>
              <a:t>Gegenseitige Sondenbeeinflussung </a:t>
            </a:r>
            <a:br/>
            <a:r>
              <a:rPr b="0" lang="de-DE" sz="2400" spc="-1" strike="noStrike">
                <a:solidFill>
                  <a:srgbClr val="000000"/>
                </a:solidFill>
                <a:latin typeface="Arial"/>
              </a:rPr>
              <a:t>innerhalb von</a:t>
            </a:r>
            <a:r>
              <a:rPr b="0" lang="de-DE" sz="2700" spc="-1" strike="noStrike">
                <a:solidFill>
                  <a:srgbClr val="000000"/>
                </a:solidFill>
                <a:latin typeface="Arial"/>
              </a:rPr>
              <a:t> Sondenfeldern</a:t>
            </a:r>
            <a:endParaRPr b="0" lang="de-DE" sz="2700" spc="-1" strike="noStrike">
              <a:latin typeface="Arial"/>
            </a:endParaRPr>
          </a:p>
        </p:txBody>
      </p:sp>
      <p:sp>
        <p:nvSpPr>
          <p:cNvPr id="479" name="CustomShape 2"/>
          <p:cNvSpPr/>
          <p:nvPr/>
        </p:nvSpPr>
        <p:spPr>
          <a:xfrm>
            <a:off x="529200" y="1542600"/>
            <a:ext cx="8228880" cy="305208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In Sondenfeldern gibt es eine massive Beeinflussung der Sonden untereinander. Die inneren Sonden müssen sich die verfügbare Energiezufuhr teilen und sind daher in ihrer Effizienz begrenzt.</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Je größer das Sondenfeld und je kleiner die Abstände, desto größer ist die gegenseitige Beeinflussung. </a:t>
            </a:r>
            <a:endParaRPr b="0" lang="de-DE" sz="1600" spc="-1" strike="noStrike">
              <a:latin typeface="Arial"/>
            </a:endParaRPr>
          </a:p>
        </p:txBody>
      </p:sp>
    </p:spTree>
  </p:cSld>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0" name="Picture 2" descr=""/>
          <p:cNvPicPr/>
          <p:nvPr/>
        </p:nvPicPr>
        <p:blipFill>
          <a:blip r:embed="rId1"/>
          <a:stretch/>
        </p:blipFill>
        <p:spPr>
          <a:xfrm>
            <a:off x="1931040" y="3861000"/>
            <a:ext cx="917640" cy="190800"/>
          </a:xfrm>
          <a:prstGeom prst="rect">
            <a:avLst/>
          </a:prstGeom>
          <a:ln>
            <a:noFill/>
          </a:ln>
        </p:spPr>
      </p:pic>
      <p:pic>
        <p:nvPicPr>
          <p:cNvPr id="481" name="Picture 3" descr=""/>
          <p:cNvPicPr/>
          <p:nvPr/>
        </p:nvPicPr>
        <p:blipFill>
          <a:blip r:embed="rId2"/>
          <a:stretch/>
        </p:blipFill>
        <p:spPr>
          <a:xfrm>
            <a:off x="1931040" y="5013000"/>
            <a:ext cx="917640" cy="912960"/>
          </a:xfrm>
          <a:prstGeom prst="rect">
            <a:avLst/>
          </a:prstGeom>
          <a:ln>
            <a:noFill/>
          </a:ln>
        </p:spPr>
      </p:pic>
      <p:pic>
        <p:nvPicPr>
          <p:cNvPr id="482" name="Picture 4" descr=""/>
          <p:cNvPicPr/>
          <p:nvPr/>
        </p:nvPicPr>
        <p:blipFill>
          <a:blip r:embed="rId3"/>
          <a:stretch/>
        </p:blipFill>
        <p:spPr>
          <a:xfrm>
            <a:off x="4644000" y="3596760"/>
            <a:ext cx="2483640" cy="2471760"/>
          </a:xfrm>
          <a:prstGeom prst="rect">
            <a:avLst/>
          </a:prstGeom>
          <a:ln>
            <a:noFill/>
          </a:ln>
        </p:spPr>
      </p:pic>
      <p:sp>
        <p:nvSpPr>
          <p:cNvPr id="483" name="CustomShape 1"/>
          <p:cNvSpPr/>
          <p:nvPr/>
        </p:nvSpPr>
        <p:spPr>
          <a:xfrm>
            <a:off x="1931040" y="0"/>
            <a:ext cx="703260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Gegenseitige Sondenbeeinflussung</a:t>
            </a:r>
            <a:br/>
            <a:r>
              <a:rPr b="0" lang="de-DE" sz="2400" spc="-1" strike="noStrike">
                <a:solidFill>
                  <a:srgbClr val="000000"/>
                </a:solidFill>
                <a:latin typeface="Arial"/>
              </a:rPr>
              <a:t> innerhalb von Sondenfeldern</a:t>
            </a:r>
            <a:endParaRPr b="0" lang="de-DE" sz="2400" spc="-1" strike="noStrike">
              <a:latin typeface="Arial"/>
            </a:endParaRPr>
          </a:p>
        </p:txBody>
      </p:sp>
      <p:sp>
        <p:nvSpPr>
          <p:cNvPr id="484" name="CustomShape 2"/>
          <p:cNvSpPr/>
          <p:nvPr/>
        </p:nvSpPr>
        <p:spPr>
          <a:xfrm>
            <a:off x="457200" y="1600200"/>
            <a:ext cx="8228880" cy="305208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Um die Effizienz eines bestimmten Sondenfeldes zu bestimmen, ist es notwendig, eine analytische Simulation durchzuführen. </a:t>
            </a:r>
            <a:endParaRPr b="0" lang="de-DE" sz="1600" spc="-1" strike="noStrike">
              <a:latin typeface="Arial"/>
            </a:endParaRPr>
          </a:p>
        </p:txBody>
      </p:sp>
    </p:spTree>
  </p:cSld>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5" name="Grafik 34" descr=""/>
          <p:cNvPicPr/>
          <p:nvPr/>
        </p:nvPicPr>
        <p:blipFill>
          <a:blip r:embed="rId1"/>
          <a:stretch/>
        </p:blipFill>
        <p:spPr>
          <a:xfrm>
            <a:off x="4692960" y="1412640"/>
            <a:ext cx="4008240" cy="4571280"/>
          </a:xfrm>
          <a:prstGeom prst="rect">
            <a:avLst/>
          </a:prstGeom>
          <a:ln>
            <a:noFill/>
          </a:ln>
        </p:spPr>
      </p:pic>
      <p:sp>
        <p:nvSpPr>
          <p:cNvPr id="486" name="CustomShape 1"/>
          <p:cNvSpPr/>
          <p:nvPr/>
        </p:nvSpPr>
        <p:spPr>
          <a:xfrm>
            <a:off x="4709880" y="5924520"/>
            <a:ext cx="4008240" cy="249120"/>
          </a:xfrm>
          <a:prstGeom prst="rect">
            <a:avLst/>
          </a:prstGeom>
          <a:noFill/>
          <a:ln>
            <a:noFill/>
          </a:ln>
        </p:spPr>
        <p:style>
          <a:lnRef idx="0"/>
          <a:fillRef idx="0"/>
          <a:effectRef idx="0"/>
          <a:fontRef idx="minor"/>
        </p:style>
        <p:txBody>
          <a:bodyPr lIns="0" rIns="0" tIns="0" bIns="0"/>
          <a:p>
            <a:pPr>
              <a:lnSpc>
                <a:spcPct val="100000"/>
              </a:lnSpc>
            </a:pPr>
            <a:r>
              <a:rPr b="1" lang="de-DE" sz="1640" spc="-1" strike="noStrike">
                <a:solidFill>
                  <a:srgbClr val="000000"/>
                </a:solidFill>
                <a:latin typeface="Arial"/>
                <a:ea typeface="DejaVu Sans"/>
              </a:rPr>
              <a:t>Bohrloch mit U-Rohr</a:t>
            </a:r>
            <a:endParaRPr b="0" lang="de-DE" sz="1640" spc="-1" strike="noStrike">
              <a:latin typeface="Arial"/>
            </a:endParaRPr>
          </a:p>
        </p:txBody>
      </p:sp>
      <p:sp>
        <p:nvSpPr>
          <p:cNvPr id="487" name="CustomShape 2"/>
          <p:cNvSpPr/>
          <p:nvPr/>
        </p:nvSpPr>
        <p:spPr>
          <a:xfrm>
            <a:off x="5010840" y="1465920"/>
            <a:ext cx="773640" cy="5882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de-DE" sz="1640" spc="-1" strike="noStrike">
                <a:solidFill>
                  <a:srgbClr val="003560"/>
                </a:solidFill>
                <a:latin typeface="Calibri"/>
                <a:ea typeface="DejaVu Sans"/>
              </a:rPr>
              <a:t>U-Rohr</a:t>
            </a:r>
            <a:endParaRPr b="0" lang="de-DE" sz="1640" spc="-1" strike="noStrike">
              <a:latin typeface="Arial"/>
            </a:endParaRPr>
          </a:p>
          <a:p>
            <a:pPr algn="ctr">
              <a:lnSpc>
                <a:spcPct val="100000"/>
              </a:lnSpc>
            </a:pPr>
            <a:r>
              <a:rPr b="0" lang="de-DE" sz="1640" spc="-1" strike="noStrike">
                <a:solidFill>
                  <a:srgbClr val="003560"/>
                </a:solidFill>
                <a:latin typeface="Calibri"/>
                <a:ea typeface="DejaVu Sans"/>
              </a:rPr>
              <a:t>flüssig</a:t>
            </a:r>
            <a:endParaRPr b="0" lang="de-DE" sz="1640" spc="-1" strike="noStrike">
              <a:latin typeface="Arial"/>
            </a:endParaRPr>
          </a:p>
        </p:txBody>
      </p:sp>
      <p:sp>
        <p:nvSpPr>
          <p:cNvPr id="488" name="CustomShape 3"/>
          <p:cNvSpPr/>
          <p:nvPr/>
        </p:nvSpPr>
        <p:spPr>
          <a:xfrm>
            <a:off x="8480520" y="1999800"/>
            <a:ext cx="25236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r</a:t>
            </a:r>
            <a:endParaRPr b="0" lang="de-DE" sz="1640" spc="-1" strike="noStrike">
              <a:latin typeface="Arial"/>
            </a:endParaRPr>
          </a:p>
        </p:txBody>
      </p:sp>
      <p:sp>
        <p:nvSpPr>
          <p:cNvPr id="489" name="CustomShape 4"/>
          <p:cNvSpPr/>
          <p:nvPr/>
        </p:nvSpPr>
        <p:spPr>
          <a:xfrm>
            <a:off x="6717960" y="5485680"/>
            <a:ext cx="26316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z</a:t>
            </a:r>
            <a:endParaRPr b="0" lang="de-DE" sz="1640" spc="-1" strike="noStrike">
              <a:latin typeface="Arial"/>
            </a:endParaRPr>
          </a:p>
        </p:txBody>
      </p:sp>
      <p:sp>
        <p:nvSpPr>
          <p:cNvPr id="490" name="CustomShape 5"/>
          <p:cNvSpPr/>
          <p:nvPr/>
        </p:nvSpPr>
        <p:spPr>
          <a:xfrm>
            <a:off x="6050520" y="3643200"/>
            <a:ext cx="1256760" cy="576720"/>
          </a:xfrm>
          <a:prstGeom prst="rect">
            <a:avLst/>
          </a:prstGeom>
          <a:noFill/>
          <a:ln>
            <a:noFill/>
          </a:ln>
        </p:spPr>
        <p:style>
          <a:lnRef idx="0"/>
          <a:fillRef idx="0"/>
          <a:effectRef idx="0"/>
          <a:fontRef idx="minor"/>
        </p:style>
        <p:txBody>
          <a:bodyPr lIns="90000" rIns="90000" tIns="45000" bIns="45000"/>
          <a:p>
            <a:pPr algn="ctr">
              <a:lnSpc>
                <a:spcPct val="100000"/>
              </a:lnSpc>
            </a:pPr>
            <a:r>
              <a:rPr b="0" lang="de-DE" sz="1600" spc="-1" strike="noStrike">
                <a:solidFill>
                  <a:srgbClr val="000000"/>
                </a:solidFill>
                <a:latin typeface="Arial"/>
                <a:ea typeface="DejaVu Sans"/>
              </a:rPr>
              <a:t>Füllung</a:t>
            </a:r>
            <a:endParaRPr b="0" lang="de-DE" sz="1600" spc="-1" strike="noStrike">
              <a:latin typeface="Arial"/>
            </a:endParaRPr>
          </a:p>
          <a:p>
            <a:pPr algn="ctr">
              <a:lnSpc>
                <a:spcPct val="100000"/>
              </a:lnSpc>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Material</a:t>
            </a:r>
            <a:endParaRPr b="0" lang="de-DE" sz="1600" spc="-1" strike="noStrike">
              <a:latin typeface="Arial"/>
            </a:endParaRPr>
          </a:p>
        </p:txBody>
      </p:sp>
      <p:sp>
        <p:nvSpPr>
          <p:cNvPr id="491" name="CustomShape 6"/>
          <p:cNvSpPr/>
          <p:nvPr/>
        </p:nvSpPr>
        <p:spPr>
          <a:xfrm>
            <a:off x="4786200" y="3793680"/>
            <a:ext cx="781200" cy="33912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40" spc="-1" strike="noStrike">
                <a:solidFill>
                  <a:srgbClr val="003560"/>
                </a:solidFill>
                <a:latin typeface="Arial"/>
                <a:ea typeface="DejaVu Sans"/>
              </a:rPr>
              <a:t>Boden</a:t>
            </a:r>
            <a:endParaRPr b="0" lang="de-DE" sz="1640" spc="-1" strike="noStrike">
              <a:latin typeface="Arial"/>
            </a:endParaRPr>
          </a:p>
        </p:txBody>
      </p:sp>
      <p:sp>
        <p:nvSpPr>
          <p:cNvPr id="492" name="CustomShape 7"/>
          <p:cNvSpPr/>
          <p:nvPr/>
        </p:nvSpPr>
        <p:spPr>
          <a:xfrm>
            <a:off x="7537680" y="1456200"/>
            <a:ext cx="39564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Tf</a:t>
            </a:r>
            <a:r>
              <a:rPr b="0" lang="de-DE" sz="1640" spc="-1" strike="noStrike">
                <a:solidFill>
                  <a:srgbClr val="003560"/>
                </a:solidFill>
                <a:latin typeface="Calibri"/>
                <a:ea typeface="DejaVu Sans"/>
              </a:rPr>
              <a:t>,</a:t>
            </a:r>
            <a:endParaRPr b="0" lang="de-DE" sz="1640" spc="-1" strike="noStrike">
              <a:latin typeface="Arial"/>
            </a:endParaRPr>
          </a:p>
        </p:txBody>
      </p:sp>
      <p:sp>
        <p:nvSpPr>
          <p:cNvPr id="493" name="CustomShape 8"/>
          <p:cNvSpPr/>
          <p:nvPr/>
        </p:nvSpPr>
        <p:spPr>
          <a:xfrm>
            <a:off x="7683120" y="3793680"/>
            <a:ext cx="89388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Arial"/>
                <a:ea typeface="DejaVu Sans"/>
              </a:rPr>
              <a:t>Tb(r,z,t)</a:t>
            </a:r>
            <a:endParaRPr b="0" lang="de-DE" sz="1640" spc="-1" strike="noStrike">
              <a:latin typeface="Arial"/>
            </a:endParaRPr>
          </a:p>
        </p:txBody>
      </p:sp>
      <p:sp>
        <p:nvSpPr>
          <p:cNvPr id="494" name="Line 9"/>
          <p:cNvSpPr/>
          <p:nvPr/>
        </p:nvSpPr>
        <p:spPr>
          <a:xfrm flipH="1" flipV="1">
            <a:off x="5781240" y="1653840"/>
            <a:ext cx="520200" cy="33480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495" name="Line 10"/>
          <p:cNvSpPr/>
          <p:nvPr/>
        </p:nvSpPr>
        <p:spPr>
          <a:xfrm flipV="1">
            <a:off x="7112880" y="1749240"/>
            <a:ext cx="405720" cy="16740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496" name="CustomShape 11"/>
          <p:cNvSpPr/>
          <p:nvPr/>
        </p:nvSpPr>
        <p:spPr>
          <a:xfrm>
            <a:off x="7476840" y="1429560"/>
            <a:ext cx="724320" cy="558360"/>
          </a:xfrm>
          <a:prstGeom prst="ellipse">
            <a:avLst/>
          </a:prstGeom>
          <a:noFill/>
          <a:ln w="19080">
            <a:solidFill>
              <a:srgbClr val="003560"/>
            </a:solidFill>
            <a:round/>
          </a:ln>
        </p:spPr>
        <p:style>
          <a:lnRef idx="2">
            <a:schemeClr val="accent1">
              <a:shade val="50000"/>
            </a:schemeClr>
          </a:lnRef>
          <a:fillRef idx="1">
            <a:schemeClr val="accent1"/>
          </a:fillRef>
          <a:effectRef idx="0">
            <a:schemeClr val="accent1"/>
          </a:effectRef>
          <a:fontRef idx="minor"/>
        </p:style>
      </p:sp>
      <p:sp>
        <p:nvSpPr>
          <p:cNvPr id="497" name="CustomShape 12"/>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p>
            <a:pPr algn="r">
              <a:lnSpc>
                <a:spcPct val="100000"/>
              </a:lnSpc>
            </a:pPr>
            <a:r>
              <a:rPr b="0" lang="de-DE" sz="2400" spc="-1" strike="noStrike">
                <a:solidFill>
                  <a:srgbClr val="000000"/>
                </a:solidFill>
                <a:latin typeface="Arial"/>
              </a:rPr>
              <a:t>Exkurs über den mathematischen Hintergrund</a:t>
            </a:r>
            <a:endParaRPr b="0" lang="de-DE" sz="2400" spc="-1" strike="noStrike">
              <a:latin typeface="Arial"/>
            </a:endParaRPr>
          </a:p>
        </p:txBody>
      </p:sp>
      <p:sp>
        <p:nvSpPr>
          <p:cNvPr id="498" name="CustomShape 13"/>
          <p:cNvSpPr/>
          <p:nvPr/>
        </p:nvSpPr>
        <p:spPr>
          <a:xfrm>
            <a:off x="457200" y="1600200"/>
            <a:ext cx="4097160" cy="452520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0" lang="de-DE" sz="1600" spc="-1" strike="noStrike">
                <a:solidFill>
                  <a:srgbClr val="000000"/>
                </a:solidFill>
                <a:latin typeface="Arial"/>
              </a:rPr>
              <a:t>Problem</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Aufgabe:</a:t>
            </a:r>
            <a:endParaRPr b="0" lang="de-DE" sz="1600" spc="-1" strike="noStrike">
              <a:latin typeface="Arial"/>
            </a:endParaRPr>
          </a:p>
          <a:p>
            <a:pPr>
              <a:lnSpc>
                <a:spcPct val="150000"/>
              </a:lnSpc>
              <a:spcBef>
                <a:spcPts val="320"/>
              </a:spcBef>
            </a:pPr>
            <a:r>
              <a:rPr b="0" lang="de-DE" sz="1600" spc="-1" strike="noStrike">
                <a:solidFill>
                  <a:srgbClr val="000000"/>
                </a:solidFill>
                <a:latin typeface="Arial"/>
              </a:rPr>
              <a:t>Berechnung des zeitlichen Verlaufs der Temperatur Tf</a:t>
            </a:r>
            <a:r>
              <a:rPr b="0" lang="de-DE" sz="1600" spc="-1" strike="noStrike" baseline="-25000">
                <a:solidFill>
                  <a:srgbClr val="000000"/>
                </a:solidFill>
                <a:latin typeface="Arial"/>
              </a:rPr>
              <a:t>' </a:t>
            </a:r>
            <a:r>
              <a:rPr b="0" lang="de-DE" sz="1600" spc="-1" strike="noStrike">
                <a:solidFill>
                  <a:srgbClr val="000000"/>
                </a:solidFill>
                <a:latin typeface="Arial"/>
              </a:rPr>
              <a:t>des Wärmeträgerfluids in Abhängigkeit vom instationären Wärmestrom qinj. </a:t>
            </a:r>
            <a:endParaRPr b="0" lang="de-DE" sz="1600" spc="-1" strike="noStrike">
              <a:latin typeface="Arial"/>
            </a:endParaRPr>
          </a:p>
        </p:txBody>
      </p:sp>
      <p:pic>
        <p:nvPicPr>
          <p:cNvPr id="499" name="" descr=""/>
          <p:cNvPicPr/>
          <p:nvPr/>
        </p:nvPicPr>
        <p:blipFill>
          <a:blip r:embed="rId2"/>
          <a:stretch/>
        </p:blipFill>
        <p:spPr>
          <a:xfrm>
            <a:off x="7823160" y="1473120"/>
            <a:ext cx="253800" cy="279000"/>
          </a:xfrm>
          <a:prstGeom prst="rect">
            <a:avLst/>
          </a:prstGeom>
          <a:ln>
            <a:noFill/>
          </a:ln>
        </p:spPr>
      </p:pic>
    </p:spTree>
  </p:cSld>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0" name="Picture 3" descr=""/>
          <p:cNvPicPr/>
          <p:nvPr/>
        </p:nvPicPr>
        <p:blipFill>
          <a:blip r:embed="rId1"/>
          <a:stretch/>
        </p:blipFill>
        <p:spPr>
          <a:xfrm>
            <a:off x="2724840" y="1186200"/>
            <a:ext cx="3202200" cy="4132080"/>
          </a:xfrm>
          <a:prstGeom prst="rect">
            <a:avLst/>
          </a:prstGeom>
          <a:ln>
            <a:noFill/>
          </a:ln>
        </p:spPr>
      </p:pic>
      <p:sp>
        <p:nvSpPr>
          <p:cNvPr id="501" name="CustomShape 1"/>
          <p:cNvSpPr/>
          <p:nvPr/>
        </p:nvSpPr>
        <p:spPr>
          <a:xfrm>
            <a:off x="1941480" y="1609920"/>
            <a:ext cx="822240" cy="61596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de-DE" sz="1600" spc="-1" strike="noStrike">
                <a:solidFill>
                  <a:srgbClr val="000000"/>
                </a:solidFill>
                <a:latin typeface="Arial"/>
                <a:ea typeface="DejaVu Sans"/>
              </a:rPr>
              <a:t>Boden </a:t>
            </a:r>
            <a:endParaRPr b="0" lang="de-DE" sz="1600" spc="-1" strike="noStrike">
              <a:latin typeface="Arial"/>
            </a:endParaRPr>
          </a:p>
          <a:p>
            <a:pPr algn="ctr">
              <a:lnSpc>
                <a:spcPct val="100000"/>
              </a:lnSpc>
            </a:pPr>
            <a:endParaRPr b="0" lang="de-DE" sz="1600" spc="-1" strike="noStrike">
              <a:latin typeface="Arial"/>
            </a:endParaRPr>
          </a:p>
        </p:txBody>
      </p:sp>
      <p:sp>
        <p:nvSpPr>
          <p:cNvPr id="502" name="CustomShape 2"/>
          <p:cNvSpPr/>
          <p:nvPr/>
        </p:nvSpPr>
        <p:spPr>
          <a:xfrm>
            <a:off x="2015640" y="1609920"/>
            <a:ext cx="674280" cy="578520"/>
          </a:xfrm>
          <a:prstGeom prst="rect">
            <a:avLst/>
          </a:prstGeom>
          <a:no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p:sp>
        <p:nvSpPr>
          <p:cNvPr id="503" name="CustomShape 3"/>
          <p:cNvSpPr/>
          <p:nvPr/>
        </p:nvSpPr>
        <p:spPr>
          <a:xfrm>
            <a:off x="6178680" y="1964160"/>
            <a:ext cx="152208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00" spc="-1" strike="noStrike">
                <a:solidFill>
                  <a:srgbClr val="000000"/>
                </a:solidFill>
                <a:latin typeface="Arial"/>
                <a:ea typeface="DejaVu Sans"/>
              </a:rPr>
              <a:t>Bohrlochwand </a:t>
            </a:r>
            <a:endParaRPr b="0" lang="de-DE" sz="1600" spc="-1" strike="noStrike">
              <a:latin typeface="Arial"/>
            </a:endParaRPr>
          </a:p>
        </p:txBody>
      </p:sp>
      <p:sp>
        <p:nvSpPr>
          <p:cNvPr id="504" name="CustomShape 4"/>
          <p:cNvSpPr/>
          <p:nvPr/>
        </p:nvSpPr>
        <p:spPr>
          <a:xfrm>
            <a:off x="3114720" y="2718360"/>
            <a:ext cx="1230840" cy="57672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de-DE" sz="1600" spc="-1" strike="noStrike">
                <a:solidFill>
                  <a:srgbClr val="000000"/>
                </a:solidFill>
                <a:latin typeface="Arial"/>
                <a:ea typeface="DejaVu Sans"/>
              </a:rPr>
              <a:t>Füllmaterial</a:t>
            </a:r>
            <a:endParaRPr b="0" lang="de-DE" sz="1600" spc="-1" strike="noStrike">
              <a:latin typeface="Arial"/>
            </a:endParaRPr>
          </a:p>
          <a:p>
            <a:pPr>
              <a:lnSpc>
                <a:spcPct val="100000"/>
              </a:lnSpc>
            </a:pPr>
            <a:endParaRPr b="0" lang="de-DE" sz="1600" spc="-1" strike="noStrike">
              <a:latin typeface="Arial"/>
            </a:endParaRPr>
          </a:p>
        </p:txBody>
      </p:sp>
      <p:sp>
        <p:nvSpPr>
          <p:cNvPr id="505" name="CustomShape 5"/>
          <p:cNvSpPr/>
          <p:nvPr/>
        </p:nvSpPr>
        <p:spPr>
          <a:xfrm>
            <a:off x="2978640" y="2718360"/>
            <a:ext cx="1503360" cy="604080"/>
          </a:xfrm>
          <a:prstGeom prst="rect">
            <a:avLst/>
          </a:prstGeom>
          <a:blipFill>
            <a:blip r:embed="rId2"/>
            <a:stretch>
              <a:fillRect l="-779" t="-2924" r="-779" b="-917"/>
            </a:stretch>
          </a:blip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p:sp>
        <p:nvSpPr>
          <p:cNvPr id="506" name="CustomShape 6"/>
          <p:cNvSpPr/>
          <p:nvPr/>
        </p:nvSpPr>
        <p:spPr>
          <a:xfrm>
            <a:off x="1153440" y="4509000"/>
            <a:ext cx="868320" cy="57672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de-DE" sz="1600" spc="-1" strike="noStrike">
                <a:solidFill>
                  <a:srgbClr val="000000"/>
                </a:solidFill>
                <a:latin typeface="Arial"/>
                <a:ea typeface="DejaVu Sans"/>
              </a:rPr>
              <a:t>U-Rohr</a:t>
            </a:r>
            <a:endParaRPr b="0" lang="de-DE" sz="1600" spc="-1" strike="noStrike">
              <a:latin typeface="Arial"/>
            </a:endParaRPr>
          </a:p>
          <a:p>
            <a:pPr algn="ctr">
              <a:lnSpc>
                <a:spcPct val="100000"/>
              </a:lnSpc>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Seite 1</a:t>
            </a:r>
            <a:endParaRPr b="0" lang="de-DE" sz="1600" spc="-1" strike="noStrike">
              <a:latin typeface="Arial"/>
            </a:endParaRPr>
          </a:p>
        </p:txBody>
      </p:sp>
      <p:sp>
        <p:nvSpPr>
          <p:cNvPr id="507" name="CustomShape 7"/>
          <p:cNvSpPr/>
          <p:nvPr/>
        </p:nvSpPr>
        <p:spPr>
          <a:xfrm>
            <a:off x="1282320" y="3225240"/>
            <a:ext cx="1140840" cy="61596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de-DE" sz="1600" spc="-1" strike="noStrike">
                <a:solidFill>
                  <a:srgbClr val="000000"/>
                </a:solidFill>
                <a:latin typeface="Arial"/>
                <a:ea typeface="DejaVu Sans"/>
              </a:rPr>
              <a:t>Flüssigkeit</a:t>
            </a:r>
            <a:endParaRPr b="0" lang="de-DE" sz="1600" spc="-1" strike="noStrike">
              <a:latin typeface="Arial"/>
            </a:endParaRPr>
          </a:p>
          <a:p>
            <a:pPr>
              <a:lnSpc>
                <a:spcPct val="100000"/>
              </a:lnSpc>
            </a:pPr>
            <a:endParaRPr b="0" lang="de-DE" sz="1600" spc="-1" strike="noStrike">
              <a:latin typeface="Arial"/>
            </a:endParaRPr>
          </a:p>
        </p:txBody>
      </p:sp>
      <p:sp>
        <p:nvSpPr>
          <p:cNvPr id="508" name="CustomShape 8"/>
          <p:cNvSpPr/>
          <p:nvPr/>
        </p:nvSpPr>
        <p:spPr>
          <a:xfrm>
            <a:off x="1488240" y="3225240"/>
            <a:ext cx="729000" cy="607320"/>
          </a:xfrm>
          <a:prstGeom prst="rect">
            <a:avLst/>
          </a:prstGeom>
          <a:no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p:sp>
        <p:nvSpPr>
          <p:cNvPr id="509" name="CustomShape 9"/>
          <p:cNvSpPr/>
          <p:nvPr/>
        </p:nvSpPr>
        <p:spPr>
          <a:xfrm>
            <a:off x="6945840" y="3587400"/>
            <a:ext cx="868320" cy="57672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de-DE" sz="1600" spc="-1" strike="noStrike">
                <a:solidFill>
                  <a:srgbClr val="000000"/>
                </a:solidFill>
                <a:latin typeface="Arial"/>
                <a:ea typeface="DejaVu Sans"/>
              </a:rPr>
              <a:t>U-Rohr</a:t>
            </a:r>
            <a:endParaRPr b="0" lang="de-DE" sz="1600" spc="-1" strike="noStrike">
              <a:latin typeface="Arial"/>
            </a:endParaRPr>
          </a:p>
          <a:p>
            <a:pPr algn="ctr">
              <a:lnSpc>
                <a:spcPct val="100000"/>
              </a:lnSpc>
            </a:pP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Seite 2</a:t>
            </a:r>
            <a:endParaRPr b="0" lang="de-DE" sz="1600" spc="-1" strike="noStrike">
              <a:latin typeface="Arial"/>
            </a:endParaRPr>
          </a:p>
        </p:txBody>
      </p:sp>
      <p:sp>
        <p:nvSpPr>
          <p:cNvPr id="510" name="CustomShape 10"/>
          <p:cNvSpPr/>
          <p:nvPr/>
        </p:nvSpPr>
        <p:spPr>
          <a:xfrm>
            <a:off x="4725000" y="3615120"/>
            <a:ext cx="39564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ff0000"/>
                </a:solidFill>
                <a:latin typeface="Calibri"/>
                <a:ea typeface="DejaVu Sans"/>
              </a:rPr>
              <a:t>Tf</a:t>
            </a:r>
            <a:r>
              <a:rPr b="0" lang="de-DE" sz="1640" spc="-1" strike="noStrike">
                <a:solidFill>
                  <a:srgbClr val="ff0000"/>
                </a:solidFill>
                <a:latin typeface="Calibri"/>
                <a:ea typeface="DejaVu Sans"/>
              </a:rPr>
              <a:t>,</a:t>
            </a:r>
            <a:endParaRPr b="0" lang="de-DE" sz="1640" spc="-1" strike="noStrike">
              <a:latin typeface="Arial"/>
            </a:endParaRPr>
          </a:p>
        </p:txBody>
      </p:sp>
      <p:sp>
        <p:nvSpPr>
          <p:cNvPr id="511" name="CustomShape 11"/>
          <p:cNvSpPr/>
          <p:nvPr/>
        </p:nvSpPr>
        <p:spPr>
          <a:xfrm>
            <a:off x="4271400" y="1814760"/>
            <a:ext cx="38664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Tb</a:t>
            </a:r>
            <a:endParaRPr b="0" lang="de-DE" sz="1640" spc="-1" strike="noStrike">
              <a:latin typeface="Arial"/>
            </a:endParaRPr>
          </a:p>
        </p:txBody>
      </p:sp>
      <p:sp>
        <p:nvSpPr>
          <p:cNvPr id="512" name="CustomShape 12"/>
          <p:cNvSpPr/>
          <p:nvPr/>
        </p:nvSpPr>
        <p:spPr>
          <a:xfrm>
            <a:off x="4849200" y="2997360"/>
            <a:ext cx="654840" cy="6559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Tp</a:t>
            </a:r>
            <a:r>
              <a:rPr b="0" lang="de-DE" sz="1639" spc="-1" strike="noStrike" baseline="-25000">
                <a:solidFill>
                  <a:srgbClr val="003560"/>
                </a:solidFill>
                <a:latin typeface="Calibri"/>
                <a:ea typeface="DejaVu Sans"/>
              </a:rPr>
              <a:t>, </a:t>
            </a:r>
            <a:r>
              <a:rPr b="0" i="1" lang="de-DE" sz="1640" spc="-1" strike="noStrike">
                <a:solidFill>
                  <a:srgbClr val="003560"/>
                </a:solidFill>
                <a:latin typeface="Calibri"/>
                <a:ea typeface="DejaVu Sans"/>
              </a:rPr>
              <a:t>Rp</a:t>
            </a:r>
            <a:endParaRPr b="0" lang="de-DE" sz="1640" spc="-1" strike="noStrike">
              <a:latin typeface="Arial"/>
            </a:endParaRPr>
          </a:p>
          <a:p>
            <a:pPr>
              <a:lnSpc>
                <a:spcPct val="100000"/>
              </a:lnSpc>
            </a:pPr>
            <a:endParaRPr b="0" lang="de-DE" sz="1640" spc="-1" strike="noStrike">
              <a:latin typeface="Arial"/>
            </a:endParaRPr>
          </a:p>
        </p:txBody>
      </p:sp>
      <p:sp>
        <p:nvSpPr>
          <p:cNvPr id="513" name="CustomShape 13"/>
          <p:cNvSpPr/>
          <p:nvPr/>
        </p:nvSpPr>
        <p:spPr>
          <a:xfrm>
            <a:off x="4488120" y="1357200"/>
            <a:ext cx="38520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T0</a:t>
            </a:r>
            <a:endParaRPr b="0" lang="de-DE" sz="1640" spc="-1" strike="noStrike">
              <a:latin typeface="Arial"/>
            </a:endParaRPr>
          </a:p>
        </p:txBody>
      </p:sp>
      <p:sp>
        <p:nvSpPr>
          <p:cNvPr id="514" name="CustomShape 14"/>
          <p:cNvSpPr/>
          <p:nvPr/>
        </p:nvSpPr>
        <p:spPr>
          <a:xfrm>
            <a:off x="4338720" y="2665080"/>
            <a:ext cx="39888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Rb</a:t>
            </a:r>
            <a:endParaRPr b="0" lang="de-DE" sz="1640" spc="-1" strike="noStrike">
              <a:latin typeface="Arial"/>
            </a:endParaRPr>
          </a:p>
        </p:txBody>
      </p:sp>
      <p:sp>
        <p:nvSpPr>
          <p:cNvPr id="515" name="CustomShape 15"/>
          <p:cNvSpPr/>
          <p:nvPr/>
        </p:nvSpPr>
        <p:spPr>
          <a:xfrm>
            <a:off x="3263040" y="3814560"/>
            <a:ext cx="284400" cy="372600"/>
          </a:xfrm>
          <a:prstGeom prst="rect">
            <a:avLst/>
          </a:prstGeom>
          <a:noFill/>
          <a:ln>
            <a:noFill/>
          </a:ln>
        </p:spPr>
        <p:style>
          <a:lnRef idx="0"/>
          <a:fillRef idx="0"/>
          <a:effectRef idx="0"/>
          <a:fontRef idx="minor"/>
        </p:style>
        <p:txBody>
          <a:bodyPr wrap="none" lIns="90000" rIns="90000" tIns="45000" bIns="45000"/>
          <a:p>
            <a:pPr>
              <a:lnSpc>
                <a:spcPct val="100000"/>
              </a:lnSpc>
            </a:pPr>
            <a:r>
              <a:rPr b="0" lang="de-DE" sz="1639" spc="-1" strike="noStrike" baseline="-25000">
                <a:solidFill>
                  <a:srgbClr val="003560"/>
                </a:solidFill>
                <a:latin typeface="Calibri"/>
                <a:ea typeface="DejaVu Sans"/>
              </a:rPr>
              <a:t>ro</a:t>
            </a:r>
            <a:endParaRPr b="0" lang="de-DE" sz="1640" spc="-1" strike="noStrike">
              <a:latin typeface="Arial"/>
            </a:endParaRPr>
          </a:p>
        </p:txBody>
      </p:sp>
      <p:sp>
        <p:nvSpPr>
          <p:cNvPr id="516" name="CustomShape 16"/>
          <p:cNvSpPr/>
          <p:nvPr/>
        </p:nvSpPr>
        <p:spPr>
          <a:xfrm>
            <a:off x="4101480" y="4485240"/>
            <a:ext cx="35748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rb</a:t>
            </a:r>
            <a:endParaRPr b="0" lang="de-DE" sz="1640" spc="-1" strike="noStrike">
              <a:latin typeface="Arial"/>
            </a:endParaRPr>
          </a:p>
        </p:txBody>
      </p:sp>
      <p:sp>
        <p:nvSpPr>
          <p:cNvPr id="517" name="CustomShape 17"/>
          <p:cNvSpPr/>
          <p:nvPr/>
        </p:nvSpPr>
        <p:spPr>
          <a:xfrm>
            <a:off x="3956400" y="1427400"/>
            <a:ext cx="37296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Rs</a:t>
            </a:r>
            <a:endParaRPr b="0" lang="de-DE" sz="1640" spc="-1" strike="noStrike">
              <a:latin typeface="Arial"/>
            </a:endParaRPr>
          </a:p>
        </p:txBody>
      </p:sp>
      <p:sp>
        <p:nvSpPr>
          <p:cNvPr id="518" name="Line 18"/>
          <p:cNvSpPr/>
          <p:nvPr/>
        </p:nvSpPr>
        <p:spPr>
          <a:xfrm>
            <a:off x="2140200" y="3546360"/>
            <a:ext cx="1226160" cy="6840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519" name="Line 19"/>
          <p:cNvSpPr/>
          <p:nvPr/>
        </p:nvSpPr>
        <p:spPr>
          <a:xfrm flipH="1">
            <a:off x="2077560" y="4122000"/>
            <a:ext cx="1054080" cy="60300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520" name="Line 20"/>
          <p:cNvSpPr/>
          <p:nvPr/>
        </p:nvSpPr>
        <p:spPr>
          <a:xfrm>
            <a:off x="5436000" y="3814560"/>
            <a:ext cx="1485360" cy="144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521" name="Line 21"/>
          <p:cNvSpPr/>
          <p:nvPr/>
        </p:nvSpPr>
        <p:spPr>
          <a:xfrm flipV="1">
            <a:off x="5532120" y="2184840"/>
            <a:ext cx="673920" cy="47520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522" name="CustomShape 22"/>
          <p:cNvSpPr/>
          <p:nvPr/>
        </p:nvSpPr>
        <p:spPr>
          <a:xfrm>
            <a:off x="4096080" y="3489120"/>
            <a:ext cx="270720" cy="339120"/>
          </a:xfrm>
          <a:prstGeom prst="rect">
            <a:avLst/>
          </a:prstGeom>
          <a:noFill/>
          <a:ln>
            <a:noFill/>
          </a:ln>
        </p:spPr>
        <p:style>
          <a:lnRef idx="0"/>
          <a:fillRef idx="0"/>
          <a:effectRef idx="0"/>
          <a:fontRef idx="minor"/>
        </p:style>
        <p:txBody>
          <a:bodyPr wrap="none" lIns="90000" rIns="90000" tIns="45000" bIns="45000"/>
          <a:p>
            <a:pPr>
              <a:lnSpc>
                <a:spcPct val="100000"/>
              </a:lnSpc>
            </a:pPr>
            <a:r>
              <a:rPr b="0" i="1" lang="de-DE" sz="1640" spc="-1" strike="noStrike">
                <a:solidFill>
                  <a:srgbClr val="003560"/>
                </a:solidFill>
                <a:latin typeface="Calibri"/>
                <a:ea typeface="DejaVu Sans"/>
              </a:rPr>
              <a:t>x</a:t>
            </a:r>
            <a:endParaRPr b="0" lang="de-DE" sz="1640" spc="-1" strike="noStrike">
              <a:latin typeface="Arial"/>
            </a:endParaRPr>
          </a:p>
        </p:txBody>
      </p:sp>
      <p:sp>
        <p:nvSpPr>
          <p:cNvPr id="523" name="CustomShape 23"/>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700" spc="-1" strike="noStrike">
                <a:solidFill>
                  <a:srgbClr val="000000"/>
                </a:solidFill>
                <a:latin typeface="Arial"/>
              </a:rPr>
              <a:t>Exkurs über den mathematischen Hintergrund </a:t>
            </a:r>
            <a:br/>
            <a:r>
              <a:rPr b="0" lang="de-DE" sz="2700" spc="-1" strike="noStrike">
                <a:solidFill>
                  <a:srgbClr val="000000"/>
                </a:solidFill>
                <a:latin typeface="Arial"/>
              </a:rPr>
              <a:t>Thermodynamische Sondengeometrie</a:t>
            </a:r>
            <a:br/>
            <a:endParaRPr b="0" lang="de-DE" sz="2700" spc="-1" strike="noStrike">
              <a:latin typeface="Arial"/>
            </a:endParaRPr>
          </a:p>
        </p:txBody>
      </p:sp>
      <p:sp>
        <p:nvSpPr>
          <p:cNvPr id="524" name="CustomShape 24"/>
          <p:cNvSpPr/>
          <p:nvPr/>
        </p:nvSpPr>
        <p:spPr>
          <a:xfrm>
            <a:off x="387360" y="5535000"/>
            <a:ext cx="8228880" cy="781560"/>
          </a:xfrm>
          <a:prstGeom prst="rect">
            <a:avLst/>
          </a:prstGeom>
          <a:noFill/>
          <a:ln>
            <a:noFill/>
          </a:ln>
        </p:spPr>
        <p:style>
          <a:lnRef idx="0"/>
          <a:fillRef idx="0"/>
          <a:effectRef idx="0"/>
          <a:fontRef idx="minor"/>
        </p:style>
        <p:txBody>
          <a:bodyPr lIns="90000" rIns="90000" tIns="45000" bIns="45000">
            <a:normAutofit/>
          </a:bodyPr>
          <a:p>
            <a:pPr>
              <a:lnSpc>
                <a:spcPct val="150000"/>
              </a:lnSpc>
              <a:spcBef>
                <a:spcPts val="320"/>
              </a:spcBef>
            </a:pPr>
            <a:r>
              <a:rPr b="1" lang="de-DE" sz="1600" spc="-1" strike="noStrike">
                <a:solidFill>
                  <a:srgbClr val="000000"/>
                </a:solidFill>
                <a:latin typeface="Arial"/>
              </a:rPr>
              <a:t>Komplexe Tastergeometrien sind nicht einfach zu lösen. Für analytische Berechnungen sind Vereinfachungen notwendig!</a:t>
            </a:r>
            <a:endParaRPr b="0" lang="de-DE" sz="1600" spc="-1" strike="noStrike">
              <a:latin typeface="Arial"/>
            </a:endParaRPr>
          </a:p>
        </p:txBody>
      </p:sp>
      <p:pic>
        <p:nvPicPr>
          <p:cNvPr id="525" name="" descr=""/>
          <p:cNvPicPr/>
          <p:nvPr/>
        </p:nvPicPr>
        <p:blipFill>
          <a:blip r:embed="rId3"/>
          <a:stretch/>
        </p:blipFill>
        <p:spPr>
          <a:xfrm>
            <a:off x="5041800" y="3645000"/>
            <a:ext cx="266400" cy="317160"/>
          </a:xfrm>
          <a:prstGeom prst="rect">
            <a:avLst/>
          </a:prstGeom>
          <a:ln>
            <a:noFill/>
          </a:ln>
        </p:spPr>
      </p:pic>
      <p:pic>
        <p:nvPicPr>
          <p:cNvPr id="526" name="" descr=""/>
          <p:cNvPicPr/>
          <p:nvPr/>
        </p:nvPicPr>
        <p:blipFill>
          <a:blip r:embed="rId4"/>
          <a:stretch/>
        </p:blipFill>
        <p:spPr>
          <a:xfrm>
            <a:off x="5423040" y="4394160"/>
            <a:ext cx="215640" cy="317160"/>
          </a:xfrm>
          <a:prstGeom prst="rect">
            <a:avLst/>
          </a:prstGeom>
          <a:ln>
            <a:noFill/>
          </a:ln>
        </p:spPr>
      </p:pic>
      <p:pic>
        <p:nvPicPr>
          <p:cNvPr id="527" name="" descr=""/>
          <p:cNvPicPr/>
          <p:nvPr/>
        </p:nvPicPr>
        <p:blipFill>
          <a:blip r:embed="rId5"/>
          <a:stretch/>
        </p:blipFill>
        <p:spPr>
          <a:xfrm>
            <a:off x="5791320" y="4991040"/>
            <a:ext cx="215640" cy="291600"/>
          </a:xfrm>
          <a:prstGeom prst="rect">
            <a:avLst/>
          </a:prstGeom>
          <a:ln>
            <a:noFill/>
          </a:ln>
        </p:spPr>
      </p:pic>
    </p:spTree>
  </p:cSld>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mc:AlternateContent>
        <mc:Choice xmlns:a14="http://schemas.microsoft.com/office/drawing/2010/main" Requires="a14">
          <p:sp>
            <p:nvSpPr>
              <p:cNvPr id="528" name="Formula 1"/>
              <p:cNvSpPr txBox="1"/>
              <p:nvPr/>
            </p:nvSpPr>
            <p:spPr>
              <a:xfrm>
                <a:off x="1115640" y="3789000"/>
                <a:ext cx="4014000" cy="910800"/>
              </a:xfrm>
              <a:prstGeom prst="rect">
                <a:avLst/>
              </a:prstGeom>
            </p:spPr>
            <p:txBody>
              <a:bodyPr/>
              <a:p>
                <a14:m>
                  <m:oMath xmlns:m="http://schemas.openxmlformats.org/officeDocument/2006/math">
                    <m:r>
                      <m:t xml:space="preserve">𝑇</m:t>
                    </m:r>
                    <m:d>
                      <m:dPr>
                        <m:begChr m:val="("/>
                        <m:endChr m:val=")"/>
                      </m:dPr>
                      <m:e>
                        <m:r>
                          <m:t xml:space="preserve">𝑟</m:t>
                        </m:r>
                        <m:r>
                          <m:t xml:space="preserve">,</m:t>
                        </m:r>
                        <m:r>
                          <m:t xml:space="preserve">𝑡</m:t>
                        </m:r>
                      </m:e>
                    </m:d>
                    <m:r>
                      <m:t xml:space="preserve">−</m:t>
                    </m:r>
                    <m:sSub>
                      <m:e>
                        <m:r>
                          <m:t xml:space="preserve">𝑇</m:t>
                        </m:r>
                      </m:e>
                      <m:sub>
                        <m:r>
                          <m:t xml:space="preserve">0</m:t>
                        </m:r>
                      </m:sub>
                    </m:sSub>
                    <m:r>
                      <m:t xml:space="preserve">=</m:t>
                    </m:r>
                    <m:f>
                      <m:num>
                        <m:acc>
                          <m:accPr>
                            <m:chr m:val="´"/>
                          </m:accPr>
                          <m:e>
                            <m:r>
                              <m:t xml:space="preserve">𝑞</m:t>
                            </m:r>
                          </m:e>
                        </m:acc>
                      </m:num>
                      <m:den>
                        <m:r>
                          <m:t xml:space="preserve">4</m:t>
                        </m:r>
                        <m:r>
                          <m:t xml:space="preserve">𝜋𝜆</m:t>
                        </m:r>
                      </m:den>
                    </m:f>
                    <m:nary>
                      <m:naryPr>
                        <m:chr m:val="∫"/>
                      </m:naryPr>
                      <m:sub>
                        <m:f>
                          <m:num>
                            <m:sSup>
                              <m:e>
                                <m:r>
                                  <m:t xml:space="preserve">𝑟</m:t>
                                </m:r>
                              </m:e>
                              <m:sup>
                                <m:r>
                                  <m:t xml:space="preserve">2</m:t>
                                </m:r>
                              </m:sup>
                            </m:sSup>
                          </m:num>
                          <m:den>
                            <m:r>
                              <m:t xml:space="preserve">4</m:t>
                            </m:r>
                            <m:r>
                              <m:t xml:space="preserve">𝛼</m:t>
                            </m:r>
                            <m:r>
                              <m:t xml:space="preserve">𝑡</m:t>
                            </m:r>
                          </m:den>
                        </m:f>
                      </m:sub>
                      <m:sup>
                        <m:r>
                          <m:t xml:space="preserve">∞</m:t>
                        </m:r>
                      </m:sup>
                      <m:e>
                        <m:f>
                          <m:num>
                            <m:sSup>
                              <m:e>
                                <m:r>
                                  <m:t xml:space="preserve">𝑒</m:t>
                                </m:r>
                              </m:e>
                              <m:sup>
                                <m:r>
                                  <m:t xml:space="preserve">−</m:t>
                                </m:r>
                                <m:r>
                                  <m:t xml:space="preserve">𝑢</m:t>
                                </m:r>
                              </m:sup>
                            </m:sSup>
                          </m:num>
                          <m:den>
                            <m:r>
                              <m:t xml:space="preserve">𝑢</m:t>
                            </m:r>
                          </m:den>
                        </m:f>
                      </m:e>
                    </m:nary>
                    <m:r>
                      <m:t xml:space="preserve">𝑑𝑢</m:t>
                    </m:r>
                  </m:oMath>
                </a14:m>
              </a:p>
            </p:txBody>
          </p:sp>
        </mc:Choice>
        <mc:Fallback/>
      </mc:AlternateContent>
      <p:sp>
        <p:nvSpPr>
          <p:cNvPr id="529" name="CustomShape 2"/>
          <p:cNvSpPr/>
          <p:nvPr/>
        </p:nvSpPr>
        <p:spPr>
          <a:xfrm>
            <a:off x="1115640" y="3789000"/>
            <a:ext cx="4014000" cy="910800"/>
          </a:xfrm>
          <a:prstGeom prst="rect">
            <a:avLst/>
          </a:prstGeom>
          <a:noFill/>
          <a:ln>
            <a:noFill/>
          </a:ln>
        </p:spPr>
        <p:style>
          <a:lnRef idx="0"/>
          <a:fillRef idx="0"/>
          <a:effectRef idx="0"/>
          <a:fontRef idx="minor"/>
        </p:style>
        <p:txBody>
          <a:bodyPr lIns="90000" rIns="90000" tIns="45000" bIns="45000"/>
          <a:p>
            <a:pPr>
              <a:lnSpc>
                <a:spcPct val="100000"/>
              </a:lnSpc>
            </a:pPr>
            <a:r>
              <a:rPr b="0" lang="de-DE" sz="1800" spc="-1" strike="noStrike">
                <a:solidFill>
                  <a:srgbClr val="000000"/>
                </a:solidFill>
                <a:latin typeface="Calibri"/>
                <a:ea typeface="DejaVu Sans"/>
              </a:rPr>
              <a:t> </a:t>
            </a:r>
            <a:endParaRPr b="0" lang="de-DE" sz="1800" spc="-1" strike="noStrike">
              <a:latin typeface="Arial"/>
            </a:endParaRPr>
          </a:p>
        </p:txBody>
      </p:sp>
      <p:sp>
        <p:nvSpPr>
          <p:cNvPr id="530" name="CustomShape 3"/>
          <p:cNvSpPr/>
          <p:nvPr/>
        </p:nvSpPr>
        <p:spPr>
          <a:xfrm>
            <a:off x="1979640" y="0"/>
            <a:ext cx="6706440" cy="1123920"/>
          </a:xfrm>
          <a:prstGeom prst="rect">
            <a:avLst/>
          </a:prstGeom>
          <a:noFill/>
          <a:ln>
            <a:noFill/>
          </a:ln>
        </p:spPr>
        <p:style>
          <a:lnRef idx="0"/>
          <a:fillRef idx="0"/>
          <a:effectRef idx="0"/>
          <a:fontRef idx="minor"/>
        </p:style>
        <p:txBody>
          <a:bodyPr lIns="90000" rIns="90000" tIns="45000" bIns="45000" anchor="ctr">
            <a:normAutofit/>
          </a:bodyPr>
          <a:p>
            <a:pPr algn="r">
              <a:lnSpc>
                <a:spcPct val="100000"/>
              </a:lnSpc>
            </a:pPr>
            <a:r>
              <a:rPr b="0" lang="de-DE" sz="2400" spc="-1" strike="noStrike">
                <a:solidFill>
                  <a:srgbClr val="000000"/>
                </a:solidFill>
                <a:latin typeface="Arial"/>
              </a:rPr>
              <a:t>Exkurs zum mathematischen HintergrundHistorische Lösungen - Kelvin-Linienquelle</a:t>
            </a:r>
            <a:endParaRPr b="0" lang="de-DE" sz="2400" spc="-1" strike="noStrike">
              <a:latin typeface="Arial"/>
            </a:endParaRPr>
          </a:p>
        </p:txBody>
      </p:sp>
      <p:sp>
        <p:nvSpPr>
          <p:cNvPr id="531" name="CustomShape 4"/>
          <p:cNvSpPr/>
          <p:nvPr/>
        </p:nvSpPr>
        <p:spPr>
          <a:xfrm>
            <a:off x="457200" y="1412640"/>
            <a:ext cx="8228880" cy="4896000"/>
          </a:xfrm>
          <a:prstGeom prst="rect">
            <a:avLst/>
          </a:prstGeom>
          <a:noFill/>
          <a:ln>
            <a:noFill/>
          </a:ln>
        </p:spPr>
        <p:style>
          <a:lnRef idx="0"/>
          <a:fillRef idx="0"/>
          <a:effectRef idx="0"/>
          <a:fontRef idx="minor"/>
        </p:style>
        <p:txBody>
          <a:bodyPr lIns="90000" rIns="90000" tIns="45000" bIns="45000"/>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Geometrische Vereinfachung: Betrachtung einer unendlichen Linienquelle</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Berechnung der Temperatur T in Abhängigkeit von der Entfernung r von der Linienquelle zum Zeitpunkt 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Der axiale Wärmestrom aus dem tieferen Boden wird vernachlässigt!</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Zum ersten Mal formuliert von Ingersoll &amp; Plass (1948) </a:t>
            </a:r>
            <a:r>
              <a:rPr b="0" lang="de-DE" sz="1600" spc="-1" strike="noStrike">
                <a:solidFill>
                  <a:srgbClr val="000000"/>
                </a:solidFill>
                <a:latin typeface="Arial"/>
              </a:rPr>
              <a:t>	</a:t>
            </a: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a:lnSpc>
                <a:spcPct val="150000"/>
              </a:lnSpc>
              <a:spcBef>
                <a:spcPts val="320"/>
              </a:spcBef>
            </a:pP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Selbst für die einfachste Lösung muss ein Integral gelöst werden, aber: </a:t>
            </a:r>
            <a:endParaRPr b="0" lang="de-DE" sz="1600" spc="-1" strike="noStrike">
              <a:latin typeface="Arial"/>
            </a:endParaRPr>
          </a:p>
          <a:p>
            <a:pPr marL="343080" indent="-342360">
              <a:lnSpc>
                <a:spcPct val="150000"/>
              </a:lnSpc>
              <a:spcBef>
                <a:spcPts val="320"/>
              </a:spcBef>
              <a:buClr>
                <a:srgbClr val="000000"/>
              </a:buClr>
              <a:buFont typeface="Arial"/>
              <a:buChar char="•"/>
            </a:pPr>
            <a:r>
              <a:rPr b="0" lang="de-DE" sz="1600" spc="-1" strike="noStrike">
                <a:solidFill>
                  <a:srgbClr val="000000"/>
                </a:solidFill>
                <a:latin typeface="Arial"/>
              </a:rPr>
              <a:t>Tabellenwerte, Taylorreihen und Näherungslösungen zur Vermeidung einer numerischen Integration verfügbar</a:t>
            </a:r>
            <a:endParaRPr b="0" lang="de-DE" sz="1600" spc="-1" strike="noStrike">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TotalTime>
  <Application>LibreOffice/5.4.4.2$Windows_X86_64 LibreOffice_project/2524958677847fb3bb44820e40380acbe820f960</Application>
  <Words>10186</Words>
  <Paragraphs>1590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2017-12-11T10:59:29Z</dcterms:created>
  <dc:creator>ptsimpoukli</dc:creator>
  <dc:description/>
  <dc:language>de-DE</dc:language>
  <cp:lastModifiedBy/>
  <cp:lastPrinted>2018-10-29T13:59:16Z</cp:lastPrinted>
  <dcterms:modified xsi:type="dcterms:W3CDTF">2020-03-29T14:46:10Z</dcterms:modified>
  <cp:revision>386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58</vt:i4>
  </property>
  <property fmtid="{D5CDD505-2E9C-101B-9397-08002B2CF9AE}" pid="8" name="PresentationFormat">
    <vt:lpwstr>Bildschirmpräsentation (4:3)</vt:lpwstr>
  </property>
  <property fmtid="{D5CDD505-2E9C-101B-9397-08002B2CF9AE}" pid="9" name="ScaleCrop">
    <vt:bool>0</vt:bool>
  </property>
  <property fmtid="{D5CDD505-2E9C-101B-9397-08002B2CF9AE}" pid="10" name="ShareDoc">
    <vt:bool>0</vt:bool>
  </property>
  <property fmtid="{D5CDD505-2E9C-101B-9397-08002B2CF9AE}" pid="11" name="Slides">
    <vt:i4>168</vt:i4>
  </property>
</Properties>
</file>