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commentAuthors.xml" ContentType="application/vnd.openxmlformats-officedocument.presentationml.commentAuth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62"/>
  </p:notesMasterIdLst>
  <p:sldIdLst>
    <p:sldId id="256" r:id="rId2"/>
    <p:sldId id="257" r:id="rId3"/>
    <p:sldId id="297" r:id="rId4"/>
    <p:sldId id="398" r:id="rId5"/>
    <p:sldId id="450" r:id="rId6"/>
    <p:sldId id="409" r:id="rId7"/>
    <p:sldId id="413" r:id="rId8"/>
    <p:sldId id="410" r:id="rId9"/>
    <p:sldId id="414" r:id="rId10"/>
    <p:sldId id="415" r:id="rId11"/>
    <p:sldId id="416" r:id="rId12"/>
    <p:sldId id="411" r:id="rId13"/>
    <p:sldId id="412" r:id="rId14"/>
    <p:sldId id="417" r:id="rId15"/>
    <p:sldId id="434" r:id="rId16"/>
    <p:sldId id="435" r:id="rId17"/>
    <p:sldId id="451" r:id="rId18"/>
    <p:sldId id="399" r:id="rId19"/>
    <p:sldId id="400" r:id="rId20"/>
    <p:sldId id="401" r:id="rId21"/>
    <p:sldId id="408" r:id="rId22"/>
    <p:sldId id="406" r:id="rId23"/>
    <p:sldId id="407" r:id="rId24"/>
    <p:sldId id="404" r:id="rId25"/>
    <p:sldId id="405" r:id="rId26"/>
    <p:sldId id="395" r:id="rId27"/>
    <p:sldId id="436" r:id="rId28"/>
    <p:sldId id="420" r:id="rId29"/>
    <p:sldId id="453" r:id="rId30"/>
    <p:sldId id="421" r:id="rId31"/>
    <p:sldId id="454" r:id="rId32"/>
    <p:sldId id="422" r:id="rId33"/>
    <p:sldId id="424" r:id="rId34"/>
    <p:sldId id="429" r:id="rId35"/>
    <p:sldId id="428" r:id="rId36"/>
    <p:sldId id="430" r:id="rId37"/>
    <p:sldId id="455" r:id="rId38"/>
    <p:sldId id="431" r:id="rId39"/>
    <p:sldId id="425" r:id="rId40"/>
    <p:sldId id="432" r:id="rId41"/>
    <p:sldId id="437" r:id="rId42"/>
    <p:sldId id="433" r:id="rId43"/>
    <p:sldId id="403" r:id="rId44"/>
    <p:sldId id="418" r:id="rId45"/>
    <p:sldId id="419" r:id="rId46"/>
    <p:sldId id="438" r:id="rId47"/>
    <p:sldId id="444" r:id="rId48"/>
    <p:sldId id="439" r:id="rId49"/>
    <p:sldId id="448" r:id="rId50"/>
    <p:sldId id="440" r:id="rId51"/>
    <p:sldId id="441" r:id="rId52"/>
    <p:sldId id="446" r:id="rId53"/>
    <p:sldId id="442" r:id="rId54"/>
    <p:sldId id="447" r:id="rId55"/>
    <p:sldId id="443" r:id="rId56"/>
    <p:sldId id="445" r:id="rId57"/>
    <p:sldId id="449" r:id="rId58"/>
    <p:sldId id="452" r:id="rId59"/>
    <p:sldId id="334" r:id="rId60"/>
    <p:sldId id="260" r:id="rId61"/>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974" userDrawn="1">
          <p15:clr>
            <a:srgbClr val="A4A3A4"/>
          </p15:clr>
        </p15:guide>
        <p15:guide id="2"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 xmlns:p15="http://schemas.microsoft.com/office/powerpoint/2012/main"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120" autoAdjust="0"/>
  </p:normalViewPr>
  <p:slideViewPr>
    <p:cSldViewPr>
      <p:cViewPr varScale="1">
        <p:scale>
          <a:sx n="88" d="100"/>
          <a:sy n="88" d="100"/>
        </p:scale>
        <p:origin x="-1410" y="-96"/>
      </p:cViewPr>
      <p:guideLst>
        <p:guide orient="horz" pos="3974"/>
        <p:guide pos="5465"/>
      </p:guideLst>
    </p:cSldViewPr>
  </p:slideViewPr>
  <p:notesTextViewPr>
    <p:cViewPr>
      <p:scale>
        <a:sx n="3" d="2"/>
        <a:sy n="3" d="2"/>
      </p:scale>
      <p:origin x="0" y="0"/>
    </p:cViewPr>
  </p:notesTextViewPr>
  <p:sorterViewPr>
    <p:cViewPr>
      <p:scale>
        <a:sx n="100" d="100"/>
        <a:sy n="100" d="100"/>
      </p:scale>
      <p:origin x="0" y="0"/>
    </p:cViewPr>
  </p:sorterViewPr>
  <p:gridSpacing cx="73728263" cy="737282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8" y="0"/>
            <a:ext cx="2945659" cy="496332"/>
          </a:xfrm>
          <a:prstGeom prst="rect">
            <a:avLst/>
          </a:prstGeom>
        </p:spPr>
        <p:txBody>
          <a:bodyPr vert="horz" lIns="91360" tIns="45688" rIns="91360" bIns="45688" rtlCol="0"/>
          <a:lstStyle>
            <a:lvl1pPr algn="l">
              <a:defRPr sz="1200"/>
            </a:lvl1pPr>
          </a:lstStyle>
          <a:p>
            <a:endParaRPr lang="el-GR"/>
          </a:p>
        </p:txBody>
      </p:sp>
      <p:sp>
        <p:nvSpPr>
          <p:cNvPr id="3" name="2 - Θέση ημερομηνίας"/>
          <p:cNvSpPr>
            <a:spLocks noGrp="1"/>
          </p:cNvSpPr>
          <p:nvPr>
            <p:ph type="dt" idx="1"/>
          </p:nvPr>
        </p:nvSpPr>
        <p:spPr>
          <a:xfrm>
            <a:off x="3850451" y="0"/>
            <a:ext cx="2945659" cy="496332"/>
          </a:xfrm>
          <a:prstGeom prst="rect">
            <a:avLst/>
          </a:prstGeom>
        </p:spPr>
        <p:txBody>
          <a:bodyPr vert="horz" lIns="91360" tIns="45688" rIns="91360" bIns="45688" rtlCol="0"/>
          <a:lstStyle>
            <a:lvl1pPr algn="r">
              <a:defRPr sz="1200"/>
            </a:lvl1pPr>
          </a:lstStyle>
          <a:p>
            <a:fld id="{E62C10A0-F87B-4BFF-AD3A-8310E448460F}" type="datetimeFigureOut">
              <a:rPr lang="el-GR" smtClean="0"/>
              <a:pPr/>
              <a:t>15/2/2020</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360" tIns="45688" rIns="91360" bIns="45688"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360" tIns="45688" rIns="91360" bIns="45688"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8" y="9428584"/>
            <a:ext cx="2945659" cy="496332"/>
          </a:xfrm>
          <a:prstGeom prst="rect">
            <a:avLst/>
          </a:prstGeom>
        </p:spPr>
        <p:txBody>
          <a:bodyPr vert="horz" lIns="91360" tIns="45688" rIns="91360" bIns="45688"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51" y="9428584"/>
            <a:ext cx="2945659" cy="496332"/>
          </a:xfrm>
          <a:prstGeom prst="rect">
            <a:avLst/>
          </a:prstGeom>
        </p:spPr>
        <p:txBody>
          <a:bodyPr vert="horz" lIns="91360" tIns="45688" rIns="91360" bIns="45688" rtlCol="0" anchor="b"/>
          <a:lstStyle>
            <a:lvl1pPr algn="r">
              <a:defRPr sz="1200"/>
            </a:lvl1pPr>
          </a:lstStyle>
          <a:p>
            <a:fld id="{D51933F7-9C1D-42A8-B27F-F697341C8CBF}"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a:t>
            </a:fld>
            <a:endParaRPr lang="el-GR"/>
          </a:p>
        </p:txBody>
      </p:sp>
    </p:spTree>
    <p:extLst>
      <p:ext uri="{BB962C8B-B14F-4D97-AF65-F5344CB8AC3E}">
        <p14:creationId xmlns=""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hyperlink" Target="http://www.tagsolar.com/" TargetMode="External"/><Relationship Id="rId13" Type="http://schemas.openxmlformats.org/officeDocument/2006/relationships/hyperlink" Target="http://www.pecomark.com/" TargetMode="External"/><Relationship Id="rId3" Type="http://schemas.openxmlformats.org/officeDocument/2006/relationships/hyperlink" Target="http://www.grundfos.com/inline" TargetMode="External"/><Relationship Id="rId7" Type="http://schemas.openxmlformats.org/officeDocument/2006/relationships/hyperlink" Target="http://www.termicol.es/" TargetMode="External"/><Relationship Id="rId12" Type="http://schemas.openxmlformats.org/officeDocument/2006/relationships/hyperlink" Target="http://www.distribucioningusa.com/p/tuberia-de-cobre-rigida/" TargetMode="External"/><Relationship Id="rId2" Type="http://schemas.openxmlformats.org/officeDocument/2006/relationships/hyperlink" Target="http://www.chromagen.es/" TargetMode="External"/><Relationship Id="rId16" Type="http://schemas.openxmlformats.org/officeDocument/2006/relationships/hyperlink" Target="http://www.valvestockist.com/" TargetMode="External"/><Relationship Id="rId1" Type="http://schemas.openxmlformats.org/officeDocument/2006/relationships/slideLayout" Target="../slideLayouts/slideLayout2.xml"/><Relationship Id="rId6" Type="http://schemas.openxmlformats.org/officeDocument/2006/relationships/hyperlink" Target="http://www.salvadorescoda.com/" TargetMode="External"/><Relationship Id="rId11" Type="http://schemas.openxmlformats.org/officeDocument/2006/relationships/hyperlink" Target="http://www.sedical.com/web/inicio.aspx" TargetMode="External"/><Relationship Id="rId5" Type="http://schemas.openxmlformats.org/officeDocument/2006/relationships/hyperlink" Target="http://www.viessmann.com/com/en" TargetMode="External"/><Relationship Id="rId15" Type="http://schemas.openxmlformats.org/officeDocument/2006/relationships/hyperlink" Target="http://www.swagelok.com.mx/" TargetMode="External"/><Relationship Id="rId10" Type="http://schemas.openxmlformats.org/officeDocument/2006/relationships/hyperlink" Target="http://www.waow.net/Centrifugas.htm" TargetMode="External"/><Relationship Id="rId4" Type="http://schemas.openxmlformats.org/officeDocument/2006/relationships/hyperlink" Target="http://www.suner.es/" TargetMode="External"/><Relationship Id="rId9" Type="http://schemas.openxmlformats.org/officeDocument/2006/relationships/hyperlink" Target="http://www.becoal.es/Tarifas/Isopipe%20UV.pdf" TargetMode="External"/><Relationship Id="rId14" Type="http://schemas.openxmlformats.org/officeDocument/2006/relationships/hyperlink" Target="http://www.aguamarket.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a:bodyPr>
          <a:lstStyle/>
          <a:p>
            <a:r>
              <a:rPr lang="el-GR" b="1" dirty="0" smtClean="0">
                <a:effectLst>
                  <a:outerShdw blurRad="38100" dist="38100" dir="2700000" algn="tl">
                    <a:srgbClr val="000000">
                      <a:alpha val="43137"/>
                    </a:srgbClr>
                  </a:outerShdw>
                </a:effectLst>
              </a:rPr>
              <a:t>Ενότητα </a:t>
            </a:r>
            <a:r>
              <a:rPr lang="en-US" b="1" dirty="0" smtClean="0">
                <a:effectLst>
                  <a:outerShdw blurRad="38100" dist="38100" dir="2700000" algn="tl">
                    <a:srgbClr val="000000">
                      <a:alpha val="43137"/>
                    </a:srgbClr>
                  </a:outerShdw>
                </a:effectLst>
              </a:rPr>
              <a:t>3.2</a:t>
            </a:r>
            <a:r>
              <a:rPr lang="en-US" b="1" dirty="0">
                <a:effectLst>
                  <a:outerShdw blurRad="38100" dist="38100" dir="2700000" algn="tl">
                    <a:srgbClr val="000000">
                      <a:alpha val="43137"/>
                    </a:srgbClr>
                  </a:outerShdw>
                </a:effectLst>
              </a:rPr>
              <a:t>.</a:t>
            </a:r>
            <a:br>
              <a:rPr lang="en-US" b="1" dirty="0">
                <a:effectLst>
                  <a:outerShdw blurRad="38100" dist="38100" dir="2700000" algn="tl">
                    <a:srgbClr val="000000">
                      <a:alpha val="43137"/>
                    </a:srgbClr>
                  </a:outerShdw>
                </a:effectLst>
              </a:rPr>
            </a:br>
            <a:r>
              <a:rPr lang="el-GR" b="1" dirty="0" smtClean="0">
                <a:effectLst>
                  <a:outerShdw blurRad="38100" dist="38100" dir="2700000" algn="tl">
                    <a:srgbClr val="000000">
                      <a:alpha val="43137"/>
                    </a:srgbClr>
                  </a:outerShdw>
                </a:effectLst>
              </a:rPr>
              <a:t>ΤΥΠΟΙ ΕΓΚΑΤΑΣΤΑΣΕΩΝ ΚΑΙ ΣΥΣΤΗΜΑΤΩΝ</a:t>
            </a:r>
            <a:endParaRPr lang="el-GR"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4572000" y="3573016"/>
            <a:ext cx="4103688" cy="1752600"/>
          </a:xfrm>
        </p:spPr>
        <p:txBody>
          <a:bodyPr/>
          <a:lstStyle/>
          <a:p>
            <a:r>
              <a:rPr lang="el-GR" dirty="0" smtClean="0"/>
              <a:t>Πεδίο </a:t>
            </a:r>
            <a:r>
              <a:rPr lang="en-US" dirty="0" smtClean="0"/>
              <a:t>3:</a:t>
            </a:r>
            <a:br>
              <a:rPr lang="en-US" dirty="0" smtClean="0"/>
            </a:br>
            <a:r>
              <a:rPr lang="el-GR" dirty="0" smtClean="0"/>
              <a:t>Ηλιοθερμικά συστήματα για κτίρια</a:t>
            </a:r>
            <a:endParaRPr lang="en-US" dirty="0"/>
          </a:p>
          <a:p>
            <a:endParaRPr lang="el-GR" dirty="0"/>
          </a:p>
        </p:txBody>
      </p:sp>
    </p:spTree>
    <p:extLst>
      <p:ext uri="{BB962C8B-B14F-4D97-AF65-F5344CB8AC3E}">
        <p14:creationId xmlns=""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s-ES" dirty="0"/>
          </a:p>
        </p:txBody>
      </p:sp>
      <p:sp>
        <p:nvSpPr>
          <p:cNvPr id="4" name="Rectangle 3">
            <a:extLst>
              <a:ext uri="{FF2B5EF4-FFF2-40B4-BE49-F238E27FC236}">
                <a16:creationId xmlns="" xmlns:a16="http://schemas.microsoft.com/office/drawing/2014/main" id="{386B427E-DAE9-44D2-AAA7-4D1B461A3A43}"/>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5" name="Rectangle 4">
            <a:extLst>
              <a:ext uri="{FF2B5EF4-FFF2-40B4-BE49-F238E27FC236}">
                <a16:creationId xmlns="" xmlns:a16="http://schemas.microsoft.com/office/drawing/2014/main" id="{0530B59E-6BB8-47AB-8D56-7DD5E6E7D73C}"/>
              </a:ext>
            </a:extLst>
          </p:cNvPr>
          <p:cNvSpPr/>
          <p:nvPr/>
        </p:nvSpPr>
        <p:spPr>
          <a:xfrm>
            <a:off x="717606" y="1958906"/>
            <a:ext cx="3278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ΤΜΗΜΑΤΑ</a:t>
            </a:r>
            <a:r>
              <a:rPr lang="en-US" sz="1600" b="1" dirty="0" smtClean="0"/>
              <a:t>. </a:t>
            </a:r>
            <a:r>
              <a:rPr lang="el-GR" sz="1600" b="1" dirty="0" smtClean="0"/>
              <a:t>Ηλιακοί συλλέκτες</a:t>
            </a:r>
            <a:r>
              <a:rPr lang="en-US" sz="1600" b="1" dirty="0" smtClean="0"/>
              <a:t>.</a:t>
            </a:r>
            <a:endParaRPr lang="en-US" sz="1600" b="1" dirty="0"/>
          </a:p>
        </p:txBody>
      </p:sp>
      <p:sp>
        <p:nvSpPr>
          <p:cNvPr id="6" name="Rectangle 5">
            <a:extLst>
              <a:ext uri="{FF2B5EF4-FFF2-40B4-BE49-F238E27FC236}">
                <a16:creationId xmlns="" xmlns:a16="http://schemas.microsoft.com/office/drawing/2014/main" id="{3B512133-4A14-4A36-A8BB-5F11A1392274}"/>
              </a:ext>
            </a:extLst>
          </p:cNvPr>
          <p:cNvSpPr/>
          <p:nvPr/>
        </p:nvSpPr>
        <p:spPr>
          <a:xfrm>
            <a:off x="706494" y="2279782"/>
            <a:ext cx="8257506" cy="2800767"/>
          </a:xfrm>
          <a:prstGeom prst="rect">
            <a:avLst/>
          </a:prstGeom>
        </p:spPr>
        <p:txBody>
          <a:bodyPr wrap="square">
            <a:spAutoFit/>
          </a:bodyPr>
          <a:lstStyle/>
          <a:p>
            <a:pPr marL="541338" lvl="1" indent="-285750">
              <a:buFont typeface="Calibri" panose="020F0502020204030204" pitchFamily="34" charset="0"/>
              <a:buChar char="–"/>
            </a:pPr>
            <a:r>
              <a:rPr lang="el-GR" sz="1600" dirty="0" smtClean="0"/>
              <a:t>Τα μεγάλα ηλιακά συστήματα χρειάζονται πολύ περισσότερη επιφάνεια συλλογής για να καλύψουν τις τεράστιες ποσότητες ζεστού νερού που απαιτούνται. Αυτό συνεπάγεται τη διαμόρφωση </a:t>
            </a:r>
            <a:r>
              <a:rPr lang="el-GR" sz="1600" b="1" dirty="0" smtClean="0"/>
              <a:t>συστημάτων</a:t>
            </a:r>
            <a:r>
              <a:rPr lang="el-GR" sz="1600" dirty="0" smtClean="0"/>
              <a:t> ηλιακών συλλεκτών και τη σύνδεσή τους σε ηλιακές </a:t>
            </a:r>
            <a:r>
              <a:rPr lang="el-GR" sz="1600" b="1" dirty="0" smtClean="0"/>
              <a:t>συστοιχίες</a:t>
            </a:r>
            <a:r>
              <a:rPr lang="el-GR" sz="1600" dirty="0" smtClean="0"/>
              <a:t>, με δεκάδες μεμονωμένους συλλέκτες. Η όλη αποτελεσματικότητα τέτοιων συστημάτων συλλογής εξαρτάται άμεσα από τις υδραυλικές τους δομές.</a:t>
            </a:r>
          </a:p>
          <a:p>
            <a:pPr marL="541338" lvl="1" indent="-285750">
              <a:buFont typeface="Calibri" panose="020F0502020204030204" pitchFamily="34" charset="0"/>
              <a:buChar char="–"/>
            </a:pPr>
            <a:r>
              <a:rPr lang="el-GR" sz="1600" b="1" dirty="0" smtClean="0"/>
              <a:t>Οι συστοιχίες ηλιακών συλλεκτών καθορίζουν τις θερμοκρασίες εξόδου, τις παροχές λειτουργίας και το μέγεθος των σωληνώσεων</a:t>
            </a:r>
            <a:r>
              <a:rPr lang="el-GR" sz="1600" dirty="0" smtClean="0"/>
              <a:t>, του εξοπλισμού και των εξαρτημάτων.</a:t>
            </a:r>
          </a:p>
          <a:p>
            <a:pPr marL="541338" lvl="1" indent="-285750">
              <a:buFont typeface="Calibri" panose="020F0502020204030204" pitchFamily="34" charset="0"/>
              <a:buChar char="–"/>
            </a:pPr>
            <a:r>
              <a:rPr lang="el-GR" sz="1600" dirty="0" smtClean="0"/>
              <a:t>Οι επίπεδοι συλλέκτες συνδέονται παράλληλα για να σχηματίσουν ηλιακά συστήματα. Αυτά, με τη σειρά τους, είναι συνδεδεμένα σε σειρά, παράλληλα ή σε σειρά-παράλληλα. </a:t>
            </a:r>
            <a:r>
              <a:rPr lang="el-GR" sz="1600" b="1" dirty="0" smtClean="0"/>
              <a:t>Πολύ μεγάλες ηλιακές συστοιχίες είναι συνήθως υδραυλικά ισορροπημένα κυκλώματα σε σειρά-παράλληλα</a:t>
            </a:r>
            <a:r>
              <a:rPr lang="el-GR" sz="1600" dirty="0" smtClean="0"/>
              <a:t>.</a:t>
            </a:r>
            <a:endParaRPr lang="en-US" sz="1600" dirty="0"/>
          </a:p>
        </p:txBody>
      </p:sp>
      <p:pic>
        <p:nvPicPr>
          <p:cNvPr id="7" name="Picture 6">
            <a:extLst>
              <a:ext uri="{FF2B5EF4-FFF2-40B4-BE49-F238E27FC236}">
                <a16:creationId xmlns="" xmlns:a16="http://schemas.microsoft.com/office/drawing/2014/main" id="{B80D3127-647A-4D31-813C-30891C1765B6}"/>
              </a:ext>
            </a:extLst>
          </p:cNvPr>
          <p:cNvPicPr>
            <a:picLocks noChangeAspect="1"/>
          </p:cNvPicPr>
          <p:nvPr/>
        </p:nvPicPr>
        <p:blipFill>
          <a:blip r:embed="rId2" cstate="print"/>
          <a:stretch>
            <a:fillRect/>
          </a:stretch>
        </p:blipFill>
        <p:spPr>
          <a:xfrm>
            <a:off x="3708000" y="4761000"/>
            <a:ext cx="4975122" cy="1548000"/>
          </a:xfrm>
          <a:prstGeom prst="rect">
            <a:avLst/>
          </a:prstGeom>
          <a:ln>
            <a:solidFill>
              <a:schemeClr val="tx1"/>
            </a:solidFill>
          </a:ln>
        </p:spPr>
      </p:pic>
    </p:spTree>
    <p:extLst>
      <p:ext uri="{BB962C8B-B14F-4D97-AF65-F5344CB8AC3E}">
        <p14:creationId xmlns="" xmlns:p14="http://schemas.microsoft.com/office/powerpoint/2010/main" val="3099495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CFE67E-2AAE-4133-96AA-E1043A99041B}"/>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0C7E1C52-7FDB-4A11-A2FA-C25BAE40C5AA}"/>
              </a:ext>
            </a:extLst>
          </p:cNvPr>
          <p:cNvSpPr/>
          <p:nvPr/>
        </p:nvSpPr>
        <p:spPr>
          <a:xfrm>
            <a:off x="432916" y="1557000"/>
            <a:ext cx="572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5" name="Rectangle 4">
            <a:extLst>
              <a:ext uri="{FF2B5EF4-FFF2-40B4-BE49-F238E27FC236}">
                <a16:creationId xmlns="" xmlns:a16="http://schemas.microsoft.com/office/drawing/2014/main" id="{1DAF6DF4-AB27-4DD5-B0E5-8F3F31D69BEC}"/>
              </a:ext>
            </a:extLst>
          </p:cNvPr>
          <p:cNvSpPr/>
          <p:nvPr/>
        </p:nvSpPr>
        <p:spPr>
          <a:xfrm>
            <a:off x="717606" y="1958906"/>
            <a:ext cx="3278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ΤΜΗΜΑΤΑ</a:t>
            </a:r>
            <a:r>
              <a:rPr lang="en-US" sz="1600" b="1" dirty="0" smtClean="0"/>
              <a:t>. </a:t>
            </a:r>
            <a:r>
              <a:rPr lang="el-GR" sz="1600" b="1" dirty="0" smtClean="0"/>
              <a:t>Ηλιακοί συλλέκτες</a:t>
            </a:r>
            <a:r>
              <a:rPr lang="en-US" sz="1600" b="1" dirty="0" smtClean="0"/>
              <a:t>.</a:t>
            </a:r>
            <a:endParaRPr lang="en-US" sz="1600" b="1" dirty="0"/>
          </a:p>
        </p:txBody>
      </p:sp>
      <p:pic>
        <p:nvPicPr>
          <p:cNvPr id="8" name="Picture 7">
            <a:extLst>
              <a:ext uri="{FF2B5EF4-FFF2-40B4-BE49-F238E27FC236}">
                <a16:creationId xmlns="" xmlns:a16="http://schemas.microsoft.com/office/drawing/2014/main" id="{8DDFCB4F-17F1-4082-9F43-3F09A93A3CE2}"/>
              </a:ext>
            </a:extLst>
          </p:cNvPr>
          <p:cNvPicPr>
            <a:picLocks noChangeAspect="1"/>
          </p:cNvPicPr>
          <p:nvPr/>
        </p:nvPicPr>
        <p:blipFill>
          <a:blip r:embed="rId2" cstate="print"/>
          <a:stretch>
            <a:fillRect/>
          </a:stretch>
        </p:blipFill>
        <p:spPr>
          <a:xfrm>
            <a:off x="756000" y="2256975"/>
            <a:ext cx="8028000" cy="4141643"/>
          </a:xfrm>
          <a:prstGeom prst="rect">
            <a:avLst/>
          </a:prstGeom>
        </p:spPr>
      </p:pic>
    </p:spTree>
    <p:extLst>
      <p:ext uri="{BB962C8B-B14F-4D97-AF65-F5344CB8AC3E}">
        <p14:creationId xmlns="" xmlns:p14="http://schemas.microsoft.com/office/powerpoint/2010/main" val="4189103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2A51FC-4A61-4E30-80D4-3144C1C93A28}"/>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83B8128E-A7CA-402E-9502-D75652B695B5}"/>
              </a:ext>
            </a:extLst>
          </p:cNvPr>
          <p:cNvSpPr/>
          <p:nvPr/>
        </p:nvSpPr>
        <p:spPr>
          <a:xfrm>
            <a:off x="432916" y="1485000"/>
            <a:ext cx="572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5" name="Rectangle 4">
            <a:extLst>
              <a:ext uri="{FF2B5EF4-FFF2-40B4-BE49-F238E27FC236}">
                <a16:creationId xmlns="" xmlns:a16="http://schemas.microsoft.com/office/drawing/2014/main" id="{5C74195F-3569-4C20-8485-8514E8F21D2E}"/>
              </a:ext>
            </a:extLst>
          </p:cNvPr>
          <p:cNvSpPr/>
          <p:nvPr/>
        </p:nvSpPr>
        <p:spPr>
          <a:xfrm>
            <a:off x="717606" y="1773000"/>
            <a:ext cx="5798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ΤΜΗΜΑΤΑ</a:t>
            </a:r>
            <a:r>
              <a:rPr lang="en-US" sz="1600" b="1" dirty="0" smtClean="0"/>
              <a:t>. </a:t>
            </a:r>
            <a:r>
              <a:rPr lang="el-GR" sz="1600" b="1" dirty="0" smtClean="0"/>
              <a:t>Δοχεία αποθήκευσης νερού εμπορικής κλίμακας</a:t>
            </a:r>
            <a:r>
              <a:rPr lang="en-US" sz="1600" b="1" dirty="0" smtClean="0"/>
              <a:t>.</a:t>
            </a:r>
            <a:endParaRPr lang="en-US" sz="1600" b="1" dirty="0"/>
          </a:p>
        </p:txBody>
      </p:sp>
      <p:sp>
        <p:nvSpPr>
          <p:cNvPr id="6" name="Rectangle 5">
            <a:extLst>
              <a:ext uri="{FF2B5EF4-FFF2-40B4-BE49-F238E27FC236}">
                <a16:creationId xmlns="" xmlns:a16="http://schemas.microsoft.com/office/drawing/2014/main" id="{D1DA4919-F2E0-48C2-91F6-DF8B18749613}"/>
              </a:ext>
            </a:extLst>
          </p:cNvPr>
          <p:cNvSpPr/>
          <p:nvPr/>
        </p:nvSpPr>
        <p:spPr>
          <a:xfrm>
            <a:off x="612000" y="1989000"/>
            <a:ext cx="5976000" cy="4524315"/>
          </a:xfrm>
          <a:prstGeom prst="rect">
            <a:avLst/>
          </a:prstGeom>
        </p:spPr>
        <p:txBody>
          <a:bodyPr wrap="square">
            <a:spAutoFit/>
          </a:bodyPr>
          <a:lstStyle/>
          <a:p>
            <a:pPr marL="541338" lvl="1" indent="-285750">
              <a:buFont typeface="Calibri" panose="020F0502020204030204" pitchFamily="34" charset="0"/>
              <a:buChar char="–"/>
            </a:pPr>
            <a:r>
              <a:rPr lang="el-GR" sz="1600" dirty="0" smtClean="0"/>
              <a:t>Τα μεγάλα ηλιακά συστήματα κατασκευάζονται για την παροχή τεράστιου όγκου ζεστού νερού όταν απαιτείται. Επομένως, τα εμπορικά ηλιακά συστήματα θέρμανσης απαιτούν πολύ μεγαλύτερη χωρητικότητα αποθήκευσης. Ένας τρόπος για να γίνει αυτό είναι η χρήση </a:t>
            </a:r>
            <a:r>
              <a:rPr lang="el-GR" sz="1600" b="1" dirty="0" smtClean="0"/>
              <a:t>μεγάλων δοχείων</a:t>
            </a:r>
            <a:r>
              <a:rPr lang="el-GR" sz="1600" dirty="0" smtClean="0"/>
              <a:t>.</a:t>
            </a:r>
          </a:p>
          <a:p>
            <a:pPr marL="541338" lvl="1" indent="-285750">
              <a:buFont typeface="Calibri" panose="020F0502020204030204" pitchFamily="34" charset="0"/>
              <a:buChar char="–"/>
            </a:pPr>
            <a:r>
              <a:rPr lang="el-GR" sz="1600" dirty="0" smtClean="0"/>
              <a:t>Ορισμένα χαρακτηριστικά αυτών των μεγάλων δοχείων είναι:</a:t>
            </a:r>
            <a:endParaRPr lang="en-US" sz="1600" dirty="0"/>
          </a:p>
          <a:p>
            <a:pPr marL="801688" lvl="2" indent="-285750">
              <a:buFont typeface="Arial" panose="020B0604020202020204" pitchFamily="34" charset="0"/>
              <a:buChar char="."/>
            </a:pPr>
            <a:r>
              <a:rPr lang="el-GR" sz="1600" dirty="0" smtClean="0"/>
              <a:t>Μεγάλες χωρητικότητες </a:t>
            </a:r>
            <a:r>
              <a:rPr lang="en-US" sz="1600" dirty="0" smtClean="0"/>
              <a:t>(</a:t>
            </a:r>
            <a:r>
              <a:rPr lang="el-GR" sz="1600" dirty="0" smtClean="0"/>
              <a:t>παράδειγμα</a:t>
            </a:r>
            <a:r>
              <a:rPr lang="en-US" sz="1600" dirty="0" smtClean="0"/>
              <a:t>: 20</a:t>
            </a:r>
            <a:r>
              <a:rPr lang="el-GR" sz="1600" dirty="0" smtClean="0"/>
              <a:t>.</a:t>
            </a:r>
            <a:r>
              <a:rPr lang="en-US" sz="1600" dirty="0" smtClean="0"/>
              <a:t>000 </a:t>
            </a:r>
            <a:r>
              <a:rPr lang="el-GR" sz="1600" dirty="0" smtClean="0"/>
              <a:t>λίτρα</a:t>
            </a:r>
            <a:r>
              <a:rPr lang="en-US" sz="1600" dirty="0" smtClean="0"/>
              <a:t>).</a:t>
            </a:r>
            <a:endParaRPr lang="en-US" sz="1600" dirty="0"/>
          </a:p>
          <a:p>
            <a:pPr marL="801688" lvl="2" indent="-285750">
              <a:buFont typeface="Arial" panose="020B0604020202020204" pitchFamily="34" charset="0"/>
              <a:buChar char="."/>
            </a:pPr>
            <a:r>
              <a:rPr lang="el-GR" sz="1600" dirty="0" smtClean="0"/>
              <a:t>Χρήση σε άμεσα και έμμεσα συστήματα</a:t>
            </a:r>
            <a:r>
              <a:rPr lang="en-US" sz="1600" dirty="0" smtClean="0"/>
              <a:t>.</a:t>
            </a:r>
            <a:endParaRPr lang="en-US" sz="1600" dirty="0"/>
          </a:p>
          <a:p>
            <a:pPr marL="801688" lvl="2" indent="-285750">
              <a:buFont typeface="Arial" panose="020B0604020202020204" pitchFamily="34" charset="0"/>
              <a:buChar char="."/>
            </a:pPr>
            <a:r>
              <a:rPr lang="el-GR" sz="1600" dirty="0" smtClean="0"/>
              <a:t>Αλουμίνιο ή άλλα μονωμένα ελάσματα.</a:t>
            </a:r>
          </a:p>
          <a:p>
            <a:pPr marL="801688" lvl="2" indent="-285750">
              <a:buFont typeface="Arial" panose="020B0604020202020204" pitchFamily="34" charset="0"/>
              <a:buChar char="."/>
            </a:pPr>
            <a:r>
              <a:rPr lang="el-GR" sz="1600" dirty="0" smtClean="0"/>
              <a:t>Δυνατότητα λειτουργίας σε ατμοσφαιρική πίεση (φθηνότερο, δεδομένου ότι δεν χρειάζονται ειδικές πιστοποιήσεις και παχιά ελάσματα).</a:t>
            </a:r>
          </a:p>
          <a:p>
            <a:pPr marL="801688" lvl="2" indent="-285750">
              <a:buFont typeface="Arial" panose="020B0604020202020204" pitchFamily="34" charset="0"/>
              <a:buChar char="."/>
            </a:pPr>
            <a:r>
              <a:rPr lang="el-GR" sz="1600" dirty="0" smtClean="0"/>
              <a:t>Πολλαπλές υδραυλικές θύρες για ευελιξία και προστασία, καθώς και θύρες φρεατίων για θερμική ανίχνευση.</a:t>
            </a:r>
          </a:p>
          <a:p>
            <a:pPr marL="801688" lvl="2" indent="-285750">
              <a:buFont typeface="Arial" panose="020B0604020202020204" pitchFamily="34" charset="0"/>
              <a:buChar char="."/>
            </a:pPr>
            <a:r>
              <a:rPr lang="el-GR" sz="1600" dirty="0" smtClean="0"/>
              <a:t>Συναρμολόγηση στο χώρο εγκατάστασης, για ευελιξία και διευκόλυνση μεταφοράς.</a:t>
            </a:r>
          </a:p>
          <a:p>
            <a:pPr marL="801688" lvl="2" indent="-285750">
              <a:buFont typeface="Arial" panose="020B0604020202020204" pitchFamily="34" charset="0"/>
              <a:buChar char="."/>
            </a:pPr>
            <a:r>
              <a:rPr lang="el-GR" sz="1600" dirty="0" smtClean="0"/>
              <a:t>Δυνατότητα χρήσης πολλαπλών πηνίων εναλλάκτη θερμότητας</a:t>
            </a:r>
            <a:r>
              <a:rPr lang="en-US" sz="1600" dirty="0" smtClean="0"/>
              <a:t>.</a:t>
            </a:r>
            <a:endParaRPr lang="en-US" sz="1600" dirty="0"/>
          </a:p>
        </p:txBody>
      </p:sp>
      <p:pic>
        <p:nvPicPr>
          <p:cNvPr id="7" name="Picture 6">
            <a:extLst>
              <a:ext uri="{FF2B5EF4-FFF2-40B4-BE49-F238E27FC236}">
                <a16:creationId xmlns="" xmlns:a16="http://schemas.microsoft.com/office/drawing/2014/main" id="{63589CDF-580A-4D65-8CF5-5AF4B850DFFF}"/>
              </a:ext>
            </a:extLst>
          </p:cNvPr>
          <p:cNvPicPr>
            <a:picLocks noChangeAspect="1"/>
          </p:cNvPicPr>
          <p:nvPr/>
        </p:nvPicPr>
        <p:blipFill>
          <a:blip r:embed="rId2" cstate="print"/>
          <a:stretch>
            <a:fillRect/>
          </a:stretch>
        </p:blipFill>
        <p:spPr>
          <a:xfrm>
            <a:off x="6571881" y="2088993"/>
            <a:ext cx="2464119" cy="4242446"/>
          </a:xfrm>
          <a:prstGeom prst="rect">
            <a:avLst/>
          </a:prstGeom>
        </p:spPr>
      </p:pic>
    </p:spTree>
    <p:extLst>
      <p:ext uri="{BB962C8B-B14F-4D97-AF65-F5344CB8AC3E}">
        <p14:creationId xmlns="" xmlns:p14="http://schemas.microsoft.com/office/powerpoint/2010/main" val="368809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2BA9AF-235D-4659-81F8-1C4B8938A802}"/>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5" name="Rectangle 4">
            <a:extLst>
              <a:ext uri="{FF2B5EF4-FFF2-40B4-BE49-F238E27FC236}">
                <a16:creationId xmlns="" xmlns:a16="http://schemas.microsoft.com/office/drawing/2014/main" id="{9E0EC712-1F2D-4F31-952D-12E949A01333}"/>
              </a:ext>
            </a:extLst>
          </p:cNvPr>
          <p:cNvSpPr/>
          <p:nvPr/>
        </p:nvSpPr>
        <p:spPr>
          <a:xfrm>
            <a:off x="717606" y="1908225"/>
            <a:ext cx="4070394" cy="584775"/>
          </a:xfrm>
          <a:prstGeom prst="rect">
            <a:avLst/>
          </a:prstGeom>
        </p:spPr>
        <p:txBody>
          <a:bodyPr wrap="square">
            <a:spAutoFit/>
          </a:bodyPr>
          <a:lstStyle/>
          <a:p>
            <a:pPr marL="285750" indent="-285750">
              <a:buFont typeface="Wingdings" panose="05000000000000000000" pitchFamily="2" charset="2"/>
              <a:buChar char="§"/>
            </a:pPr>
            <a:r>
              <a:rPr lang="el-GR" sz="1600" b="1" dirty="0" smtClean="0"/>
              <a:t>ΤΜΗΜΑΤΑ</a:t>
            </a:r>
            <a:r>
              <a:rPr lang="en-US" sz="1600" b="1" dirty="0" smtClean="0"/>
              <a:t>. </a:t>
            </a:r>
            <a:r>
              <a:rPr lang="el-GR" sz="1600" b="1" dirty="0" smtClean="0"/>
              <a:t>Δοχεία αποθήκευσης νερού εμπορικής κλίμακας</a:t>
            </a:r>
            <a:r>
              <a:rPr lang="en-US" sz="1600" b="1" dirty="0" smtClean="0"/>
              <a:t>.</a:t>
            </a:r>
            <a:endParaRPr lang="en-US" sz="1600" b="1" dirty="0"/>
          </a:p>
        </p:txBody>
      </p:sp>
      <p:sp>
        <p:nvSpPr>
          <p:cNvPr id="6" name="Rectangle 5">
            <a:extLst>
              <a:ext uri="{FF2B5EF4-FFF2-40B4-BE49-F238E27FC236}">
                <a16:creationId xmlns="" xmlns:a16="http://schemas.microsoft.com/office/drawing/2014/main" id="{91D682F3-188B-4E4E-B9BB-A17F47143A6B}"/>
              </a:ext>
            </a:extLst>
          </p:cNvPr>
          <p:cNvSpPr/>
          <p:nvPr/>
        </p:nvSpPr>
        <p:spPr>
          <a:xfrm>
            <a:off x="432916" y="1557000"/>
            <a:ext cx="543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7" name="Rectangle 6">
            <a:extLst>
              <a:ext uri="{FF2B5EF4-FFF2-40B4-BE49-F238E27FC236}">
                <a16:creationId xmlns="" xmlns:a16="http://schemas.microsoft.com/office/drawing/2014/main" id="{CAA1E555-9665-4DCC-A730-D34FD018C63D}"/>
              </a:ext>
            </a:extLst>
          </p:cNvPr>
          <p:cNvSpPr/>
          <p:nvPr/>
        </p:nvSpPr>
        <p:spPr>
          <a:xfrm>
            <a:off x="717606" y="2421000"/>
            <a:ext cx="5006394" cy="2308324"/>
          </a:xfrm>
          <a:prstGeom prst="rect">
            <a:avLst/>
          </a:prstGeom>
        </p:spPr>
        <p:txBody>
          <a:bodyPr wrap="square">
            <a:spAutoFit/>
          </a:bodyPr>
          <a:lstStyle/>
          <a:p>
            <a:pPr marL="541338" lvl="1" indent="-285750">
              <a:buFont typeface="Calibri" panose="020F0502020204030204" pitchFamily="34" charset="0"/>
              <a:buChar char="–"/>
            </a:pPr>
            <a:r>
              <a:rPr lang="el-GR" sz="1600" dirty="0" smtClean="0"/>
              <a:t>Επίσης, τα δοχεία ζεστού νερού μπορούν να γεμίσουν σύμφωνα με πολλαπλές διαμορφώσεις που αναζητούν μεγαλύτερη χωρητικότητα.</a:t>
            </a:r>
          </a:p>
          <a:p>
            <a:pPr marL="541338" lvl="1" indent="-285750">
              <a:buFont typeface="Calibri" panose="020F0502020204030204" pitchFamily="34" charset="0"/>
              <a:buChar char="–"/>
            </a:pPr>
            <a:r>
              <a:rPr lang="el-GR" sz="1600" dirty="0" smtClean="0"/>
              <a:t>Οι συνδέσεις σειράς είναι κοινές επειδή είναι πιο προσιτές (λιγότεροι σωλήνες και συνδέσεις). Οι παράλληλες συνδέσεις έχουν καλύτερη απόδοση.</a:t>
            </a:r>
          </a:p>
          <a:p>
            <a:pPr marL="541338" lvl="1" indent="-285750">
              <a:buFont typeface="Calibri" panose="020F0502020204030204" pitchFamily="34" charset="0"/>
              <a:buChar char="–"/>
            </a:pPr>
            <a:r>
              <a:rPr lang="el-GR" sz="1600" b="1" dirty="0" smtClean="0"/>
              <a:t>Η εξισορρόπηση ροής και η αντιστοίχηση θερμοκρασιών </a:t>
            </a:r>
            <a:r>
              <a:rPr lang="el-GR" sz="1600" dirty="0" smtClean="0"/>
              <a:t>είναι βασικοί στόχοι, που διευκολύνονται από ίσα μήκη σωλήνων.</a:t>
            </a:r>
            <a:endParaRPr lang="en-US" sz="1600" dirty="0"/>
          </a:p>
        </p:txBody>
      </p:sp>
      <p:grpSp>
        <p:nvGrpSpPr>
          <p:cNvPr id="13" name="Group 12">
            <a:extLst>
              <a:ext uri="{FF2B5EF4-FFF2-40B4-BE49-F238E27FC236}">
                <a16:creationId xmlns="" xmlns:a16="http://schemas.microsoft.com/office/drawing/2014/main" id="{CA1F3DAE-2F70-4E0B-BA39-5DC414729E58}"/>
              </a:ext>
            </a:extLst>
          </p:cNvPr>
          <p:cNvGrpSpPr/>
          <p:nvPr/>
        </p:nvGrpSpPr>
        <p:grpSpPr>
          <a:xfrm>
            <a:off x="3977649" y="1629000"/>
            <a:ext cx="4842351" cy="4733338"/>
            <a:chOff x="3833338" y="1629000"/>
            <a:chExt cx="4842351" cy="4733338"/>
          </a:xfrm>
        </p:grpSpPr>
        <p:pic>
          <p:nvPicPr>
            <p:cNvPr id="4" name="Picture 3">
              <a:extLst>
                <a:ext uri="{FF2B5EF4-FFF2-40B4-BE49-F238E27FC236}">
                  <a16:creationId xmlns="" xmlns:a16="http://schemas.microsoft.com/office/drawing/2014/main" id="{3FB05C5A-9C9B-4A2D-8C7E-6CE752BBC33F}"/>
                </a:ext>
              </a:extLst>
            </p:cNvPr>
            <p:cNvPicPr>
              <a:picLocks noChangeAspect="1"/>
            </p:cNvPicPr>
            <p:nvPr/>
          </p:nvPicPr>
          <p:blipFill>
            <a:blip r:embed="rId2" cstate="print"/>
            <a:stretch>
              <a:fillRect/>
            </a:stretch>
          </p:blipFill>
          <p:spPr>
            <a:xfrm>
              <a:off x="5580000" y="1629000"/>
              <a:ext cx="3095689" cy="4733338"/>
            </a:xfrm>
            <a:prstGeom prst="rect">
              <a:avLst/>
            </a:prstGeom>
          </p:spPr>
        </p:pic>
        <p:pic>
          <p:nvPicPr>
            <p:cNvPr id="12" name="Picture 11" descr="A picture containing indoor, wall, ceiling, floor&#10;&#10;Description generated with very high confidence">
              <a:extLst>
                <a:ext uri="{FF2B5EF4-FFF2-40B4-BE49-F238E27FC236}">
                  <a16:creationId xmlns="" xmlns:a16="http://schemas.microsoft.com/office/drawing/2014/main" id="{A465DD8C-7064-4DF7-AFB3-3EE469FF23E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33338" y="4998125"/>
              <a:ext cx="1776496" cy="1326889"/>
            </a:xfrm>
            <a:prstGeom prst="rect">
              <a:avLst/>
            </a:prstGeom>
            <a:ln>
              <a:solidFill>
                <a:schemeClr val="tx1"/>
              </a:solidFill>
            </a:ln>
          </p:spPr>
        </p:pic>
      </p:grpSp>
      <p:sp>
        <p:nvSpPr>
          <p:cNvPr id="14" name="Rectangle 13">
            <a:extLst>
              <a:ext uri="{FF2B5EF4-FFF2-40B4-BE49-F238E27FC236}">
                <a16:creationId xmlns="" xmlns:a16="http://schemas.microsoft.com/office/drawing/2014/main" id="{CEA459A2-BD61-439F-B227-C344F7B0C671}"/>
              </a:ext>
            </a:extLst>
          </p:cNvPr>
          <p:cNvSpPr/>
          <p:nvPr/>
        </p:nvSpPr>
        <p:spPr>
          <a:xfrm>
            <a:off x="714520" y="4653000"/>
            <a:ext cx="3137480" cy="1569660"/>
          </a:xfrm>
          <a:prstGeom prst="rect">
            <a:avLst/>
          </a:prstGeom>
        </p:spPr>
        <p:txBody>
          <a:bodyPr wrap="square">
            <a:spAutoFit/>
          </a:bodyPr>
          <a:lstStyle/>
          <a:p>
            <a:pPr marL="541338" lvl="1" indent="-285750">
              <a:buFont typeface="Calibri" panose="020F0502020204030204" pitchFamily="34" charset="0"/>
              <a:buChar char="–"/>
            </a:pPr>
            <a:r>
              <a:rPr lang="el-GR" sz="1600" dirty="0" smtClean="0"/>
              <a:t>Τα πολλαπλά δοχεία που συνδέονται με αυτούς τους τρόπους μπορούν να χρησιμοποιηθούν σωστά ως </a:t>
            </a:r>
            <a:r>
              <a:rPr lang="el-GR" sz="1600" b="1" dirty="0" smtClean="0"/>
              <a:t>δεξαμενές αποθήκευσης ή δεξαμενές προθέρμανσης</a:t>
            </a:r>
            <a:r>
              <a:rPr lang="en-US" sz="1600" dirty="0" smtClean="0"/>
              <a:t>.</a:t>
            </a:r>
            <a:endParaRPr lang="en-US" sz="1600" dirty="0"/>
          </a:p>
        </p:txBody>
      </p:sp>
    </p:spTree>
    <p:extLst>
      <p:ext uri="{BB962C8B-B14F-4D97-AF65-F5344CB8AC3E}">
        <p14:creationId xmlns="" xmlns:p14="http://schemas.microsoft.com/office/powerpoint/2010/main" val="5844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54534C-8045-4CD2-9B64-3AAE8499E58E}"/>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1D6EF2A5-482F-43D3-AE7B-FD5A6DF31569}"/>
              </a:ext>
            </a:extLst>
          </p:cNvPr>
          <p:cNvSpPr/>
          <p:nvPr/>
        </p:nvSpPr>
        <p:spPr>
          <a:xfrm>
            <a:off x="717606" y="1917000"/>
            <a:ext cx="3710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ΤΜΗΜΑΤΑ</a:t>
            </a:r>
            <a:r>
              <a:rPr lang="en-US" sz="1600" b="1" dirty="0" smtClean="0"/>
              <a:t>. </a:t>
            </a:r>
            <a:r>
              <a:rPr lang="el-GR" sz="1600" b="1" dirty="0" smtClean="0"/>
              <a:t>Ηλιακά αντλιοστάσια</a:t>
            </a:r>
            <a:r>
              <a:rPr lang="en-US" sz="1600" b="1" dirty="0" smtClean="0"/>
              <a:t>.</a:t>
            </a:r>
            <a:endParaRPr lang="en-US" sz="1600" b="1" dirty="0"/>
          </a:p>
        </p:txBody>
      </p:sp>
      <p:sp>
        <p:nvSpPr>
          <p:cNvPr id="5" name="Rectangle 4">
            <a:extLst>
              <a:ext uri="{FF2B5EF4-FFF2-40B4-BE49-F238E27FC236}">
                <a16:creationId xmlns="" xmlns:a16="http://schemas.microsoft.com/office/drawing/2014/main" id="{81CA4591-1174-4C2C-A391-35EB4608E7AF}"/>
              </a:ext>
            </a:extLst>
          </p:cNvPr>
          <p:cNvSpPr/>
          <p:nvPr/>
        </p:nvSpPr>
        <p:spPr>
          <a:xfrm>
            <a:off x="432916" y="1557000"/>
            <a:ext cx="579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7" name="Rectangle 6">
            <a:extLst>
              <a:ext uri="{FF2B5EF4-FFF2-40B4-BE49-F238E27FC236}">
                <a16:creationId xmlns="" xmlns:a16="http://schemas.microsoft.com/office/drawing/2014/main" id="{F5C76BC5-772C-424D-9CDE-6C331F18E1D9}"/>
              </a:ext>
            </a:extLst>
          </p:cNvPr>
          <p:cNvSpPr/>
          <p:nvPr/>
        </p:nvSpPr>
        <p:spPr>
          <a:xfrm>
            <a:off x="717606" y="2205000"/>
            <a:ext cx="6086394" cy="4278094"/>
          </a:xfrm>
          <a:prstGeom prst="rect">
            <a:avLst/>
          </a:prstGeom>
        </p:spPr>
        <p:txBody>
          <a:bodyPr wrap="square">
            <a:spAutoFit/>
          </a:bodyPr>
          <a:lstStyle/>
          <a:p>
            <a:pPr marL="541338" lvl="1" indent="-285750">
              <a:buFont typeface="Calibri" panose="020F0502020204030204" pitchFamily="34" charset="0"/>
              <a:buChar char="–"/>
            </a:pPr>
            <a:r>
              <a:rPr lang="el-GR" sz="1600" dirty="0" smtClean="0"/>
              <a:t>Για μεγαλύτερες εμπορικές εφαρμογές, είναι συνήθης η ενσωμάτωση τμημάτων βασικών κυκλωμάτων (ηλιακών και  αποθήκευσης + κατανάλωσης: </a:t>
            </a:r>
            <a:r>
              <a:rPr lang="el-GR" sz="1600" b="1" dirty="0" smtClean="0"/>
              <a:t>μονής ή διπλής γραμμής</a:t>
            </a:r>
            <a:r>
              <a:rPr lang="el-GR" sz="1600" dirty="0" smtClean="0"/>
              <a:t>) σε </a:t>
            </a:r>
            <a:r>
              <a:rPr lang="el-GR" sz="1600" b="1" dirty="0" smtClean="0"/>
              <a:t>αντλιοστάσια</a:t>
            </a:r>
            <a:r>
              <a:rPr lang="el-GR" sz="1600" dirty="0" smtClean="0"/>
              <a:t>, που περιλαμβάνουν: αντλίες, εναλλάκτες θερμότητας, βαλβίδες, μετρητές και ελεγκτές (σε περιβλήματα).</a:t>
            </a:r>
          </a:p>
          <a:p>
            <a:pPr marL="541338" lvl="1" indent="-285750">
              <a:buFont typeface="Calibri" panose="020F0502020204030204" pitchFamily="34" charset="0"/>
              <a:buChar char="–"/>
            </a:pPr>
            <a:r>
              <a:rPr lang="el-GR" sz="1600" dirty="0" smtClean="0"/>
              <a:t>Αυτές οι προκατασκευασμένες μονάδες εξαλείφουν την ανάγκη προμήθειας και συναρμολόγησης εξαρτημάτων (από διάφορες πηγές) και </a:t>
            </a:r>
            <a:r>
              <a:rPr lang="el-GR" sz="1600" b="1" dirty="0" smtClean="0"/>
              <a:t>απλοποιούν</a:t>
            </a:r>
            <a:r>
              <a:rPr lang="el-GR" sz="1600" dirty="0" smtClean="0"/>
              <a:t> τις εργασίες εγκατάστασης.</a:t>
            </a:r>
          </a:p>
          <a:p>
            <a:pPr marL="541338" lvl="1" indent="-285750">
              <a:buFont typeface="Calibri" panose="020F0502020204030204" pitchFamily="34" charset="0"/>
              <a:buChar char="–"/>
            </a:pPr>
            <a:r>
              <a:rPr lang="el-GR" sz="1600" dirty="0" smtClean="0"/>
              <a:t>Συνήθως, δοκιμάζονται από το εργοστάσιο αφού ενσωματώνουν πολύ </a:t>
            </a:r>
            <a:r>
              <a:rPr lang="el-GR" sz="1600" b="1" dirty="0" smtClean="0"/>
              <a:t>αποδοτικά εξαρτήματα</a:t>
            </a:r>
            <a:r>
              <a:rPr lang="el-GR" sz="1600" dirty="0" smtClean="0"/>
              <a:t>, όπως: αντλίες πολλαπλών ταχυτήτων ή προγραμματισμένοι ελεγκτές (που πιθανώς επιτρέπουν την επικοινωνία μέσω διαδικτύου). Ως γενικός κανόνας, αυτά τα συστήματα θα απαιτήσουν κάποιες </a:t>
            </a:r>
            <a:r>
              <a:rPr lang="el-GR" sz="1600" b="1" dirty="0" smtClean="0"/>
              <a:t>αλλαγές ρύθμισης ανάλογα με τις ιδιαιτερότητες κάθε έργου εγκατάστασης</a:t>
            </a:r>
            <a:r>
              <a:rPr lang="el-GR" sz="1600" dirty="0" smtClean="0"/>
              <a:t>: προσαρμογή του σημείου ρύθμισης, βελτιστοποίηση της απόδοσης και εξασφάλιση αποδοτικής λειτουργίας από πλευράς κόστους.</a:t>
            </a:r>
            <a:endParaRPr lang="en-US" sz="1600" dirty="0"/>
          </a:p>
        </p:txBody>
      </p:sp>
      <p:pic>
        <p:nvPicPr>
          <p:cNvPr id="18" name="Picture 17">
            <a:extLst>
              <a:ext uri="{FF2B5EF4-FFF2-40B4-BE49-F238E27FC236}">
                <a16:creationId xmlns="" xmlns:a16="http://schemas.microsoft.com/office/drawing/2014/main" id="{993F62AD-6BFA-46E0-BC8C-592B19A1D88A}"/>
              </a:ext>
            </a:extLst>
          </p:cNvPr>
          <p:cNvPicPr>
            <a:picLocks noChangeAspect="1"/>
          </p:cNvPicPr>
          <p:nvPr/>
        </p:nvPicPr>
        <p:blipFill>
          <a:blip r:embed="rId2" cstate="print"/>
          <a:stretch>
            <a:fillRect/>
          </a:stretch>
        </p:blipFill>
        <p:spPr>
          <a:xfrm>
            <a:off x="6804000" y="1647855"/>
            <a:ext cx="2087688" cy="4660870"/>
          </a:xfrm>
          <a:prstGeom prst="rect">
            <a:avLst/>
          </a:prstGeom>
          <a:ln>
            <a:solidFill>
              <a:schemeClr val="tx1"/>
            </a:solidFill>
          </a:ln>
        </p:spPr>
      </p:pic>
      <p:sp>
        <p:nvSpPr>
          <p:cNvPr id="10" name="Rectangle 9">
            <a:extLst>
              <a:ext uri="{FF2B5EF4-FFF2-40B4-BE49-F238E27FC236}">
                <a16:creationId xmlns="" xmlns:a16="http://schemas.microsoft.com/office/drawing/2014/main" id="{CE28FF0A-4DBF-4087-9D15-CEE60896C0DE}"/>
              </a:ext>
            </a:extLst>
          </p:cNvPr>
          <p:cNvSpPr/>
          <p:nvPr/>
        </p:nvSpPr>
        <p:spPr>
          <a:xfrm>
            <a:off x="5220000" y="1917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 xmlns:p14="http://schemas.microsoft.com/office/powerpoint/2010/main" val="44853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3CBD24-AE3F-4048-B1F2-C8A21525999A}"/>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5" name="Rectangle 4">
            <a:extLst>
              <a:ext uri="{FF2B5EF4-FFF2-40B4-BE49-F238E27FC236}">
                <a16:creationId xmlns="" xmlns:a16="http://schemas.microsoft.com/office/drawing/2014/main" id="{3F448143-400E-4534-95AC-F045AFB6441B}"/>
              </a:ext>
            </a:extLst>
          </p:cNvPr>
          <p:cNvSpPr/>
          <p:nvPr/>
        </p:nvSpPr>
        <p:spPr>
          <a:xfrm>
            <a:off x="432916" y="1557000"/>
            <a:ext cx="615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pic>
        <p:nvPicPr>
          <p:cNvPr id="6" name="Picture 5">
            <a:extLst>
              <a:ext uri="{FF2B5EF4-FFF2-40B4-BE49-F238E27FC236}">
                <a16:creationId xmlns="" xmlns:a16="http://schemas.microsoft.com/office/drawing/2014/main" id="{1DF4C33B-DC0F-48D5-AC90-A8F3EB7D96BE}"/>
              </a:ext>
            </a:extLst>
          </p:cNvPr>
          <p:cNvPicPr>
            <a:picLocks noChangeAspect="1"/>
          </p:cNvPicPr>
          <p:nvPr/>
        </p:nvPicPr>
        <p:blipFill>
          <a:blip r:embed="rId2" cstate="print"/>
          <a:stretch>
            <a:fillRect/>
          </a:stretch>
        </p:blipFill>
        <p:spPr>
          <a:xfrm>
            <a:off x="2340000" y="2271466"/>
            <a:ext cx="6408000" cy="4084471"/>
          </a:xfrm>
          <a:prstGeom prst="rect">
            <a:avLst/>
          </a:prstGeom>
        </p:spPr>
      </p:pic>
      <p:sp>
        <p:nvSpPr>
          <p:cNvPr id="4" name="Rectangle 3">
            <a:extLst>
              <a:ext uri="{FF2B5EF4-FFF2-40B4-BE49-F238E27FC236}">
                <a16:creationId xmlns="" xmlns:a16="http://schemas.microsoft.com/office/drawing/2014/main" id="{B8E67E55-9AA1-43FC-967F-83F0C2517181}"/>
              </a:ext>
            </a:extLst>
          </p:cNvPr>
          <p:cNvSpPr/>
          <p:nvPr/>
        </p:nvSpPr>
        <p:spPr>
          <a:xfrm>
            <a:off x="717606" y="1958906"/>
            <a:ext cx="3710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ΤΜΗΜΑΤΑ</a:t>
            </a:r>
            <a:r>
              <a:rPr lang="en-US" sz="1600" b="1" dirty="0" smtClean="0"/>
              <a:t>. </a:t>
            </a:r>
            <a:r>
              <a:rPr lang="el-GR" sz="1600" b="1" dirty="0" smtClean="0"/>
              <a:t>Ηλιακά αντλιοστάσια</a:t>
            </a:r>
            <a:r>
              <a:rPr lang="en-US" sz="1600" b="1" dirty="0" smtClean="0"/>
              <a:t>.</a:t>
            </a:r>
            <a:endParaRPr lang="en-US" sz="1600" b="1" dirty="0"/>
          </a:p>
        </p:txBody>
      </p:sp>
      <p:sp>
        <p:nvSpPr>
          <p:cNvPr id="7" name="Rectangle 6">
            <a:extLst>
              <a:ext uri="{FF2B5EF4-FFF2-40B4-BE49-F238E27FC236}">
                <a16:creationId xmlns="" xmlns:a16="http://schemas.microsoft.com/office/drawing/2014/main" id="{DE39C835-9E85-4CB0-B841-25EEA2EA46E4}"/>
              </a:ext>
            </a:extLst>
          </p:cNvPr>
          <p:cNvSpPr/>
          <p:nvPr/>
        </p:nvSpPr>
        <p:spPr>
          <a:xfrm>
            <a:off x="756000" y="2903777"/>
            <a:ext cx="1728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 xmlns:p14="http://schemas.microsoft.com/office/powerpoint/2010/main" val="2089842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7E6122-20F3-4C40-AC49-91EEDB82423D}"/>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5" name="Rectangle 4">
            <a:extLst>
              <a:ext uri="{FF2B5EF4-FFF2-40B4-BE49-F238E27FC236}">
                <a16:creationId xmlns="" xmlns:a16="http://schemas.microsoft.com/office/drawing/2014/main" id="{618268C1-CA61-4997-B971-544C423F587A}"/>
              </a:ext>
            </a:extLst>
          </p:cNvPr>
          <p:cNvSpPr/>
          <p:nvPr/>
        </p:nvSpPr>
        <p:spPr>
          <a:xfrm>
            <a:off x="432916" y="1557000"/>
            <a:ext cx="5579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6" name="Rectangle 5">
            <a:extLst>
              <a:ext uri="{FF2B5EF4-FFF2-40B4-BE49-F238E27FC236}">
                <a16:creationId xmlns="" xmlns:a16="http://schemas.microsoft.com/office/drawing/2014/main" id="{A9E76052-7235-4F60-99E2-3E8475CF4BDA}"/>
              </a:ext>
            </a:extLst>
          </p:cNvPr>
          <p:cNvSpPr/>
          <p:nvPr/>
        </p:nvSpPr>
        <p:spPr>
          <a:xfrm>
            <a:off x="717606" y="1958906"/>
            <a:ext cx="4142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ΤΜΗΜΑΤΑ</a:t>
            </a:r>
            <a:r>
              <a:rPr lang="en-US" sz="1600" b="1" dirty="0" smtClean="0"/>
              <a:t>. </a:t>
            </a:r>
            <a:r>
              <a:rPr lang="el-GR" sz="1600" b="1" dirty="0" smtClean="0"/>
              <a:t>Συστήματα παρακολούθησης</a:t>
            </a:r>
            <a:r>
              <a:rPr lang="en-US" sz="1600" b="1" dirty="0" smtClean="0"/>
              <a:t>.</a:t>
            </a:r>
            <a:endParaRPr lang="en-US" sz="1600" b="1" dirty="0"/>
          </a:p>
        </p:txBody>
      </p:sp>
      <p:sp>
        <p:nvSpPr>
          <p:cNvPr id="8" name="Rectangle 7">
            <a:extLst>
              <a:ext uri="{FF2B5EF4-FFF2-40B4-BE49-F238E27FC236}">
                <a16:creationId xmlns="" xmlns:a16="http://schemas.microsoft.com/office/drawing/2014/main" id="{DB91CAAB-D410-4EED-B1A0-62575B2171AC}"/>
              </a:ext>
            </a:extLst>
          </p:cNvPr>
          <p:cNvSpPr/>
          <p:nvPr/>
        </p:nvSpPr>
        <p:spPr>
          <a:xfrm>
            <a:off x="717606" y="2277000"/>
            <a:ext cx="7958394" cy="3046988"/>
          </a:xfrm>
          <a:prstGeom prst="rect">
            <a:avLst/>
          </a:prstGeom>
        </p:spPr>
        <p:txBody>
          <a:bodyPr wrap="square">
            <a:spAutoFit/>
          </a:bodyPr>
          <a:lstStyle/>
          <a:p>
            <a:pPr marL="541338" lvl="1" indent="-285750">
              <a:buFont typeface="Calibri" panose="020F0502020204030204" pitchFamily="34" charset="0"/>
              <a:buChar char="–"/>
            </a:pPr>
            <a:r>
              <a:rPr lang="el-GR" sz="1600" dirty="0" smtClean="0"/>
              <a:t>Η παρακολούθηση της απόδοσης, ιδιαίτερα των μεγάλων ηλιοθερμικών εγκαταστάσεων είναι πραγματικά σημαντική και σήμερα υλοποιείται σχετικά εύκολα.</a:t>
            </a:r>
          </a:p>
          <a:p>
            <a:pPr marL="541338" lvl="1" indent="-285750">
              <a:buFont typeface="Calibri" panose="020F0502020204030204" pitchFamily="34" charset="0"/>
              <a:buChar char="–"/>
            </a:pPr>
            <a:r>
              <a:rPr lang="el-GR" sz="1600" b="1" dirty="0" smtClean="0"/>
              <a:t>Τα συστήματα παρακολούθησης αποτελούνται από μονάδα καταγραφής δεδομένων </a:t>
            </a:r>
            <a:r>
              <a:rPr lang="el-GR" sz="1600" b="1" dirty="0" err="1" smtClean="0"/>
              <a:t>κυψελωτής</a:t>
            </a:r>
            <a:r>
              <a:rPr lang="el-GR" sz="1600" b="1" dirty="0" smtClean="0"/>
              <a:t> βάσης GSM και αισθητήρες που παρακολουθούν τη χρήση αερίου, τη θερμοκρασία παροχής ψυχρού και ζεστού νερού, τη θερμοκρασία νερού του ηλιακού συλλέκτη και τη ροή του ζεστού νερού</a:t>
            </a:r>
            <a:r>
              <a:rPr lang="el-GR" sz="1600" dirty="0" smtClean="0"/>
              <a:t>. Τα δεδομένα συλλέγονται σε διαστήματα ενός λεπτού σε ρυθμό 24/7 και οι πληροφορίες είναι </a:t>
            </a:r>
            <a:r>
              <a:rPr lang="el-GR" sz="1600" dirty="0" err="1" smtClean="0"/>
              <a:t>προσβάσιμες</a:t>
            </a:r>
            <a:r>
              <a:rPr lang="el-GR" sz="1600" dirty="0" smtClean="0"/>
              <a:t> στους ιδιοκτήτες στο διαδίκτυο.</a:t>
            </a:r>
          </a:p>
          <a:p>
            <a:pPr marL="541338" lvl="1" indent="-285750">
              <a:buFont typeface="Calibri" panose="020F0502020204030204" pitchFamily="34" charset="0"/>
              <a:buChar char="–"/>
            </a:pPr>
            <a:r>
              <a:rPr lang="el-GR" sz="1600" b="1" dirty="0" smtClean="0"/>
              <a:t>Αυτά τα δεδομένα επιτρέπουν να δούμε πώς αποδίδουν τα ηλιακά συστήματα θέρμανσης ζεστού νερού και μπορεί να εκτιμηθεί το ενεργειακό κόστος μετά από τις εγκαταστάσεις και την εξοικονόμηση ενέργειας</a:t>
            </a:r>
            <a:r>
              <a:rPr lang="el-GR" sz="1600" dirty="0" smtClean="0"/>
              <a:t>. Επιπλέον, τα δεδομένα μπορούν να ανιχνεύσουν προβλήματα του συστήματος εκ των προτέρων.</a:t>
            </a:r>
            <a:endParaRPr lang="en-US" sz="1600" dirty="0"/>
          </a:p>
        </p:txBody>
      </p:sp>
    </p:spTree>
    <p:extLst>
      <p:ext uri="{BB962C8B-B14F-4D97-AF65-F5344CB8AC3E}">
        <p14:creationId xmlns="" xmlns:p14="http://schemas.microsoft.com/office/powerpoint/2010/main" val="3298328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7E6122-20F3-4C40-AC49-91EEDB82423D}"/>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pic>
        <p:nvPicPr>
          <p:cNvPr id="4" name="Picture 3">
            <a:extLst>
              <a:ext uri="{FF2B5EF4-FFF2-40B4-BE49-F238E27FC236}">
                <a16:creationId xmlns="" xmlns:a16="http://schemas.microsoft.com/office/drawing/2014/main" id="{54C50E77-346E-4BF8-B3CC-71B085F41EC3}"/>
              </a:ext>
            </a:extLst>
          </p:cNvPr>
          <p:cNvPicPr>
            <a:picLocks noChangeAspect="1"/>
          </p:cNvPicPr>
          <p:nvPr/>
        </p:nvPicPr>
        <p:blipFill>
          <a:blip r:embed="rId2" cstate="print"/>
          <a:stretch>
            <a:fillRect/>
          </a:stretch>
        </p:blipFill>
        <p:spPr>
          <a:xfrm>
            <a:off x="5147999" y="1881000"/>
            <a:ext cx="3882181" cy="4860000"/>
          </a:xfrm>
          <a:prstGeom prst="rect">
            <a:avLst/>
          </a:prstGeom>
        </p:spPr>
      </p:pic>
      <p:sp>
        <p:nvSpPr>
          <p:cNvPr id="5" name="Rectangle 4">
            <a:extLst>
              <a:ext uri="{FF2B5EF4-FFF2-40B4-BE49-F238E27FC236}">
                <a16:creationId xmlns="" xmlns:a16="http://schemas.microsoft.com/office/drawing/2014/main" id="{618268C1-CA61-4997-B971-544C423F587A}"/>
              </a:ext>
            </a:extLst>
          </p:cNvPr>
          <p:cNvSpPr/>
          <p:nvPr/>
        </p:nvSpPr>
        <p:spPr>
          <a:xfrm>
            <a:off x="432916" y="1557000"/>
            <a:ext cx="5579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6" name="Rectangle 5">
            <a:extLst>
              <a:ext uri="{FF2B5EF4-FFF2-40B4-BE49-F238E27FC236}">
                <a16:creationId xmlns="" xmlns:a16="http://schemas.microsoft.com/office/drawing/2014/main" id="{A9E76052-7235-4F60-99E2-3E8475CF4BDA}"/>
              </a:ext>
            </a:extLst>
          </p:cNvPr>
          <p:cNvSpPr/>
          <p:nvPr/>
        </p:nvSpPr>
        <p:spPr>
          <a:xfrm>
            <a:off x="717606" y="1958906"/>
            <a:ext cx="4142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ΤΜΗΜΑΤΑ</a:t>
            </a:r>
            <a:r>
              <a:rPr lang="en-US" sz="1600" b="1" dirty="0" smtClean="0"/>
              <a:t>. </a:t>
            </a:r>
            <a:r>
              <a:rPr lang="el-GR" sz="1600" b="1" dirty="0" smtClean="0"/>
              <a:t>Συστήματα παρακολούθησης</a:t>
            </a:r>
            <a:r>
              <a:rPr lang="en-US" sz="1600" b="1" dirty="0" smtClean="0"/>
              <a:t>.</a:t>
            </a:r>
            <a:endParaRPr lang="en-US" sz="1600" b="1" dirty="0"/>
          </a:p>
        </p:txBody>
      </p:sp>
      <p:sp>
        <p:nvSpPr>
          <p:cNvPr id="7" name="Rectangle 6">
            <a:extLst>
              <a:ext uri="{FF2B5EF4-FFF2-40B4-BE49-F238E27FC236}">
                <a16:creationId xmlns="" xmlns:a16="http://schemas.microsoft.com/office/drawing/2014/main" id="{FEB6D8C8-FA6B-4249-8DC3-F7E6FF3FB05F}"/>
              </a:ext>
            </a:extLst>
          </p:cNvPr>
          <p:cNvSpPr/>
          <p:nvPr/>
        </p:nvSpPr>
        <p:spPr>
          <a:xfrm>
            <a:off x="3492000" y="2781000"/>
            <a:ext cx="1728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 xmlns:p14="http://schemas.microsoft.com/office/powerpoint/2010/main" val="3298328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17A674-3CAC-4D05-8311-998A921691E1}"/>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C936E9F8-A92C-4D04-97D3-0972D0577D0D}"/>
              </a:ext>
            </a:extLst>
          </p:cNvPr>
          <p:cNvSpPr/>
          <p:nvPr/>
        </p:nvSpPr>
        <p:spPr>
          <a:xfrm>
            <a:off x="504363" y="1566007"/>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grpSp>
        <p:nvGrpSpPr>
          <p:cNvPr id="29" name="Group 28">
            <a:extLst>
              <a:ext uri="{FF2B5EF4-FFF2-40B4-BE49-F238E27FC236}">
                <a16:creationId xmlns="" xmlns:a16="http://schemas.microsoft.com/office/drawing/2014/main" id="{6A3CDD3C-C61F-43DE-9240-538BADB9ACF9}"/>
              </a:ext>
            </a:extLst>
          </p:cNvPr>
          <p:cNvGrpSpPr/>
          <p:nvPr/>
        </p:nvGrpSpPr>
        <p:grpSpPr>
          <a:xfrm>
            <a:off x="828000" y="2376603"/>
            <a:ext cx="7815855" cy="3736995"/>
            <a:chOff x="873075" y="2058674"/>
            <a:chExt cx="7815855" cy="3736995"/>
          </a:xfrm>
        </p:grpSpPr>
        <p:pic>
          <p:nvPicPr>
            <p:cNvPr id="23" name="Picture 22">
              <a:extLst>
                <a:ext uri="{FF2B5EF4-FFF2-40B4-BE49-F238E27FC236}">
                  <a16:creationId xmlns="" xmlns:a16="http://schemas.microsoft.com/office/drawing/2014/main" id="{71A2850E-1857-4B5A-BCA5-534DE87F2B11}"/>
                </a:ext>
              </a:extLst>
            </p:cNvPr>
            <p:cNvPicPr>
              <a:picLocks noChangeAspect="1"/>
            </p:cNvPicPr>
            <p:nvPr/>
          </p:nvPicPr>
          <p:blipFill>
            <a:blip r:embed="rId2" cstate="print"/>
            <a:stretch>
              <a:fillRect/>
            </a:stretch>
          </p:blipFill>
          <p:spPr>
            <a:xfrm>
              <a:off x="6561330" y="2060999"/>
              <a:ext cx="2127470" cy="1620000"/>
            </a:xfrm>
            <a:prstGeom prst="rect">
              <a:avLst/>
            </a:prstGeom>
            <a:ln>
              <a:solidFill>
                <a:schemeClr val="tx1"/>
              </a:solidFill>
            </a:ln>
          </p:spPr>
        </p:pic>
        <p:pic>
          <p:nvPicPr>
            <p:cNvPr id="26" name="Picture 25">
              <a:extLst>
                <a:ext uri="{FF2B5EF4-FFF2-40B4-BE49-F238E27FC236}">
                  <a16:creationId xmlns="" xmlns:a16="http://schemas.microsoft.com/office/drawing/2014/main" id="{29CAF4DE-D81C-41D9-B5F0-E51B081DC4DC}"/>
                </a:ext>
              </a:extLst>
            </p:cNvPr>
            <p:cNvPicPr>
              <a:picLocks noChangeAspect="1"/>
            </p:cNvPicPr>
            <p:nvPr/>
          </p:nvPicPr>
          <p:blipFill>
            <a:blip r:embed="rId3" cstate="print"/>
            <a:stretch>
              <a:fillRect/>
            </a:stretch>
          </p:blipFill>
          <p:spPr>
            <a:xfrm>
              <a:off x="6561330" y="3698338"/>
              <a:ext cx="2127600" cy="1399550"/>
            </a:xfrm>
            <a:prstGeom prst="rect">
              <a:avLst/>
            </a:prstGeom>
            <a:ln>
              <a:solidFill>
                <a:schemeClr val="tx1"/>
              </a:solidFill>
            </a:ln>
          </p:spPr>
        </p:pic>
        <p:pic>
          <p:nvPicPr>
            <p:cNvPr id="27" name="Picture 26">
              <a:extLst>
                <a:ext uri="{FF2B5EF4-FFF2-40B4-BE49-F238E27FC236}">
                  <a16:creationId xmlns="" xmlns:a16="http://schemas.microsoft.com/office/drawing/2014/main" id="{2BF7A12E-55AB-4C91-94A8-B4A4CE3ECD74}"/>
                </a:ext>
              </a:extLst>
            </p:cNvPr>
            <p:cNvPicPr>
              <a:picLocks noChangeAspect="1"/>
            </p:cNvPicPr>
            <p:nvPr/>
          </p:nvPicPr>
          <p:blipFill>
            <a:blip r:embed="rId4" cstate="print"/>
            <a:stretch>
              <a:fillRect/>
            </a:stretch>
          </p:blipFill>
          <p:spPr>
            <a:xfrm>
              <a:off x="873075" y="2058674"/>
              <a:ext cx="5688255" cy="3736995"/>
            </a:xfrm>
            <a:prstGeom prst="rect">
              <a:avLst/>
            </a:prstGeom>
            <a:ln>
              <a:solidFill>
                <a:schemeClr val="tx1"/>
              </a:solidFill>
            </a:ln>
          </p:spPr>
        </p:pic>
      </p:grpSp>
      <p:sp>
        <p:nvSpPr>
          <p:cNvPr id="31" name="Rectangle 30">
            <a:extLst>
              <a:ext uri="{FF2B5EF4-FFF2-40B4-BE49-F238E27FC236}">
                <a16:creationId xmlns="" xmlns:a16="http://schemas.microsoft.com/office/drawing/2014/main" id="{2DD04713-8C0E-49F0-9FEC-65648F24D8B2}"/>
              </a:ext>
            </a:extLst>
          </p:cNvPr>
          <p:cNvSpPr/>
          <p:nvPr/>
        </p:nvSpPr>
        <p:spPr>
          <a:xfrm>
            <a:off x="684000" y="1989000"/>
            <a:ext cx="4601709" cy="338554"/>
          </a:xfrm>
          <a:prstGeom prst="rect">
            <a:avLst/>
          </a:prstGeom>
        </p:spPr>
        <p:txBody>
          <a:bodyPr wrap="none">
            <a:spAutoFit/>
          </a:bodyPr>
          <a:lstStyle/>
          <a:p>
            <a:pPr marL="285750" indent="-285750">
              <a:buFont typeface="Wingdings" panose="05000000000000000000" pitchFamily="2" charset="2"/>
              <a:buChar char="§"/>
            </a:pPr>
            <a:r>
              <a:rPr lang="el-GR" sz="1600" b="1" dirty="0" smtClean="0">
                <a:solidFill>
                  <a:prstClr val="black"/>
                </a:solidFill>
              </a:rPr>
              <a:t>ΒΑΣΙΚΕΣ ΤΕΧΝΟΛΟΓΙΕΣ ΚΑΙ ΤΥΠΟΙ ΣΥΣΤΗΜΑΤΩΝ</a:t>
            </a:r>
            <a:r>
              <a:rPr lang="en-US" sz="1600" b="1" dirty="0" smtClean="0">
                <a:solidFill>
                  <a:prstClr val="black"/>
                </a:solidFill>
              </a:rPr>
              <a:t>.</a:t>
            </a:r>
            <a:endParaRPr lang="en-US" b="1" dirty="0"/>
          </a:p>
        </p:txBody>
      </p:sp>
    </p:spTree>
    <p:extLst>
      <p:ext uri="{BB962C8B-B14F-4D97-AF65-F5344CB8AC3E}">
        <p14:creationId xmlns="" xmlns:p14="http://schemas.microsoft.com/office/powerpoint/2010/main" val="3481650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552BCC-5B64-42E5-BD94-3C1DD8CA4BBF}"/>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BDDAFBA5-DEE3-4F24-B6DA-BA809320A498}"/>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10" name="Rectangle 9">
            <a:extLst>
              <a:ext uri="{FF2B5EF4-FFF2-40B4-BE49-F238E27FC236}">
                <a16:creationId xmlns="" xmlns:a16="http://schemas.microsoft.com/office/drawing/2014/main" id="{B2E8CC8C-8E54-439F-96DE-D2A91887802B}"/>
              </a:ext>
            </a:extLst>
          </p:cNvPr>
          <p:cNvSpPr/>
          <p:nvPr/>
        </p:nvSpPr>
        <p:spPr>
          <a:xfrm>
            <a:off x="159586" y="1993788"/>
            <a:ext cx="1820125" cy="1077218"/>
          </a:xfrm>
          <a:prstGeom prst="rect">
            <a:avLst/>
          </a:prstGeom>
        </p:spPr>
        <p:txBody>
          <a:bodyPr wrap="square">
            <a:spAutoFit/>
          </a:bodyPr>
          <a:lstStyle/>
          <a:p>
            <a:pPr marL="285750" indent="-285750" algn="ctr">
              <a:buFont typeface="Wingdings" panose="05000000000000000000" pitchFamily="2" charset="2"/>
              <a:buChar char="§"/>
            </a:pPr>
            <a:r>
              <a:rPr lang="el-GR" sz="1600" b="1" dirty="0" smtClean="0">
                <a:solidFill>
                  <a:prstClr val="black"/>
                </a:solidFill>
              </a:rPr>
              <a:t>ΒΑΣΙΚΕΣ ΤΕΧΝΟΛΟΓΙΕΣ ΚΑΙ ΤΥΠΟΙ ΣΥΣΤΗΜΑΤΩΝ</a:t>
            </a:r>
            <a:r>
              <a:rPr lang="en-US" sz="1600" b="1" dirty="0" smtClean="0">
                <a:solidFill>
                  <a:prstClr val="black"/>
                </a:solidFill>
              </a:rPr>
              <a:t>.</a:t>
            </a:r>
            <a:endParaRPr lang="en-US" b="1" dirty="0"/>
          </a:p>
        </p:txBody>
      </p:sp>
      <p:grpSp>
        <p:nvGrpSpPr>
          <p:cNvPr id="6" name="Group 5">
            <a:extLst>
              <a:ext uri="{FF2B5EF4-FFF2-40B4-BE49-F238E27FC236}">
                <a16:creationId xmlns="" xmlns:a16="http://schemas.microsoft.com/office/drawing/2014/main" id="{05D3657A-BDBA-456B-9CC8-31F69A3FE929}"/>
              </a:ext>
            </a:extLst>
          </p:cNvPr>
          <p:cNvGrpSpPr/>
          <p:nvPr/>
        </p:nvGrpSpPr>
        <p:grpSpPr>
          <a:xfrm>
            <a:off x="410791" y="1977134"/>
            <a:ext cx="8337209" cy="4320000"/>
            <a:chOff x="410791" y="1977134"/>
            <a:chExt cx="8337209" cy="4320000"/>
          </a:xfrm>
        </p:grpSpPr>
        <p:pic>
          <p:nvPicPr>
            <p:cNvPr id="11" name="Picture 10">
              <a:extLst>
                <a:ext uri="{FF2B5EF4-FFF2-40B4-BE49-F238E27FC236}">
                  <a16:creationId xmlns="" xmlns:a16="http://schemas.microsoft.com/office/drawing/2014/main" id="{BA8E971C-1534-4C8C-9E91-BB0AE89B2DE8}"/>
                </a:ext>
              </a:extLst>
            </p:cNvPr>
            <p:cNvPicPr>
              <a:picLocks noChangeAspect="1"/>
            </p:cNvPicPr>
            <p:nvPr/>
          </p:nvPicPr>
          <p:blipFill>
            <a:blip r:embed="rId2" cstate="print"/>
            <a:stretch>
              <a:fillRect/>
            </a:stretch>
          </p:blipFill>
          <p:spPr>
            <a:xfrm>
              <a:off x="1909351" y="1977134"/>
              <a:ext cx="3112814" cy="4320000"/>
            </a:xfrm>
            <a:prstGeom prst="rect">
              <a:avLst/>
            </a:prstGeom>
            <a:ln>
              <a:solidFill>
                <a:schemeClr val="tx1"/>
              </a:solidFill>
            </a:ln>
          </p:spPr>
        </p:pic>
        <p:pic>
          <p:nvPicPr>
            <p:cNvPr id="3" name="Picture 2">
              <a:extLst>
                <a:ext uri="{FF2B5EF4-FFF2-40B4-BE49-F238E27FC236}">
                  <a16:creationId xmlns="" xmlns:a16="http://schemas.microsoft.com/office/drawing/2014/main" id="{826C9667-BE95-4B1D-BDA0-845B72128E84}"/>
                </a:ext>
              </a:extLst>
            </p:cNvPr>
            <p:cNvPicPr>
              <a:picLocks noChangeAspect="1"/>
            </p:cNvPicPr>
            <p:nvPr/>
          </p:nvPicPr>
          <p:blipFill>
            <a:blip r:embed="rId3" cstate="print"/>
            <a:stretch>
              <a:fillRect/>
            </a:stretch>
          </p:blipFill>
          <p:spPr>
            <a:xfrm>
              <a:off x="5022165" y="1977134"/>
              <a:ext cx="3725835" cy="4320000"/>
            </a:xfrm>
            <a:prstGeom prst="rect">
              <a:avLst/>
            </a:prstGeom>
            <a:ln>
              <a:solidFill>
                <a:schemeClr val="tx1"/>
              </a:solidFill>
            </a:ln>
          </p:spPr>
        </p:pic>
        <p:pic>
          <p:nvPicPr>
            <p:cNvPr id="5" name="Picture 4"/>
            <p:cNvPicPr>
              <a:picLocks noChangeAspect="1"/>
            </p:cNvPicPr>
            <p:nvPr/>
          </p:nvPicPr>
          <p:blipFill>
            <a:blip r:embed="rId4" cstate="print"/>
            <a:stretch>
              <a:fillRect/>
            </a:stretch>
          </p:blipFill>
          <p:spPr>
            <a:xfrm>
              <a:off x="410791" y="4627512"/>
              <a:ext cx="1805918" cy="1669622"/>
            </a:xfrm>
            <a:prstGeom prst="rect">
              <a:avLst/>
            </a:prstGeom>
          </p:spPr>
        </p:pic>
      </p:grpSp>
    </p:spTree>
    <p:extLst>
      <p:ext uri="{BB962C8B-B14F-4D97-AF65-F5344CB8AC3E}">
        <p14:creationId xmlns="" xmlns:p14="http://schemas.microsoft.com/office/powerpoint/2010/main" val="3820244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b="1" dirty="0" smtClean="0"/>
              <a:t>Στόχοι ενότητας</a:t>
            </a:r>
            <a:endParaRPr lang="el-GR" b="1" dirty="0"/>
          </a:p>
        </p:txBody>
      </p:sp>
      <p:sp>
        <p:nvSpPr>
          <p:cNvPr id="9" name="Content Placeholder 8"/>
          <p:cNvSpPr>
            <a:spLocks noGrp="1"/>
          </p:cNvSpPr>
          <p:nvPr>
            <p:ph idx="1"/>
          </p:nvPr>
        </p:nvSpPr>
        <p:spPr>
          <a:xfrm>
            <a:off x="261758" y="1628775"/>
            <a:ext cx="8425042" cy="4320225"/>
          </a:xfrm>
        </p:spPr>
        <p:txBody>
          <a:bodyPr>
            <a:noAutofit/>
          </a:bodyPr>
          <a:lstStyle/>
          <a:p>
            <a:pPr marL="0" indent="0" algn="just">
              <a:buNone/>
            </a:pPr>
            <a:r>
              <a:rPr lang="el-GR" dirty="0" smtClean="0">
                <a:latin typeface="+mj-lt"/>
                <a:cs typeface="Arial" pitchFamily="34" charset="0"/>
              </a:rPr>
              <a:t>Όταν ολοκληρωθεί αυτή η ενότητα, οι εκπαιδευόμενοι θα είναι σε θέση να</a:t>
            </a:r>
            <a:r>
              <a:rPr lang="en-US" dirty="0" smtClean="0">
                <a:latin typeface="+mj-lt"/>
                <a:cs typeface="Arial" pitchFamily="34" charset="0"/>
              </a:rPr>
              <a:t>:</a:t>
            </a:r>
            <a:endParaRPr lang="en-US" dirty="0">
              <a:latin typeface="+mj-lt"/>
              <a:cs typeface="Arial" pitchFamily="34" charset="0"/>
            </a:endParaRPr>
          </a:p>
          <a:p>
            <a:pPr marL="0" indent="0" algn="just">
              <a:buNone/>
            </a:pPr>
            <a:endParaRPr lang="en-US" sz="1600" dirty="0">
              <a:latin typeface="Arial" pitchFamily="34" charset="0"/>
              <a:cs typeface="Arial" pitchFamily="34" charset="0"/>
            </a:endParaRPr>
          </a:p>
          <a:p>
            <a:pPr lvl="1">
              <a:buFont typeface="+mj-lt"/>
              <a:buAutoNum type="arabicPeriod"/>
            </a:pPr>
            <a:r>
              <a:rPr lang="el-GR" b="1" dirty="0" smtClean="0"/>
              <a:t>Προσδιορίζουν τα συστήματα ηλιακής θέρμανσης νερού μεγάλης κλίμακας που χρησιμοποιούνται σε οικιακές, εμπορικές και βιομηχανικές εφαρμογές.</a:t>
            </a:r>
          </a:p>
          <a:p>
            <a:pPr lvl="1">
              <a:buFont typeface="+mj-lt"/>
              <a:buAutoNum type="arabicPeriod"/>
            </a:pPr>
            <a:r>
              <a:rPr lang="el-GR" b="1" dirty="0" smtClean="0"/>
              <a:t>Εξηγήσουν το γενικό πλαίσιο και να αιτιολογήσουν τις νομικές ρυθμίσεις που επηρεάζουν την εγκατάσταση ηλιοθερμικών συστημάτων στον κτιριακό τομέα.</a:t>
            </a:r>
          </a:p>
          <a:p>
            <a:pPr lvl="1">
              <a:buFont typeface="+mj-lt"/>
              <a:buAutoNum type="arabicPeriod"/>
            </a:pPr>
            <a:r>
              <a:rPr lang="el-GR" b="1" dirty="0" smtClean="0"/>
              <a:t>Συγκρίνουν μοντέλα ηλιοθερμικών συστημάτων που χρησιμοποιούνται σε πολυκατοικίες και μεγάλα κτίρια κατοικιών.</a:t>
            </a:r>
          </a:p>
          <a:p>
            <a:pPr lvl="1">
              <a:buFont typeface="+mj-lt"/>
              <a:buAutoNum type="arabicPeriod"/>
            </a:pPr>
            <a:r>
              <a:rPr lang="el-GR" b="1" dirty="0" smtClean="0"/>
              <a:t>Προσδιορίζουν τη διαδικασία ανάπτυξης, τις τεχνολογίες και τα διακριτά τμήματα που χρησιμοποιούνται σε μεγάλης κλίμακας ηλιοθερμικά συστήματα.</a:t>
            </a:r>
          </a:p>
          <a:p>
            <a:pPr lvl="1">
              <a:buFont typeface="+mj-lt"/>
              <a:buAutoNum type="arabicPeriod"/>
            </a:pPr>
            <a:r>
              <a:rPr lang="el-GR" b="1" dirty="0" smtClean="0"/>
              <a:t>Αναλύουν μεγάλα και πραγματικά ηλιοθερμικά συστήματα με βάση τα σχέδια και άλλες σχετικές τεχνικές πληροφορίες.</a:t>
            </a:r>
            <a:endParaRPr lang="en-GB" b="1" dirty="0"/>
          </a:p>
        </p:txBody>
      </p:sp>
    </p:spTree>
    <p:extLst>
      <p:ext uri="{BB962C8B-B14F-4D97-AF65-F5344CB8AC3E}">
        <p14:creationId xmlns=""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E46F35-064D-4DEF-8337-2CF2EDF1C57C}"/>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8" name="Rectangle 7">
            <a:extLst>
              <a:ext uri="{FF2B5EF4-FFF2-40B4-BE49-F238E27FC236}">
                <a16:creationId xmlns="" xmlns:a16="http://schemas.microsoft.com/office/drawing/2014/main" id="{4D0AD7FF-D24A-4190-A57F-3BDA69F9BA95}"/>
              </a:ext>
            </a:extLst>
          </p:cNvPr>
          <p:cNvSpPr/>
          <p:nvPr/>
        </p:nvSpPr>
        <p:spPr>
          <a:xfrm>
            <a:off x="396000"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9" name="Rectangle 8">
            <a:extLst>
              <a:ext uri="{FF2B5EF4-FFF2-40B4-BE49-F238E27FC236}">
                <a16:creationId xmlns="" xmlns:a16="http://schemas.microsoft.com/office/drawing/2014/main" id="{B2C92073-6582-4EAA-A240-6A83687D3A39}"/>
              </a:ext>
            </a:extLst>
          </p:cNvPr>
          <p:cNvSpPr/>
          <p:nvPr/>
        </p:nvSpPr>
        <p:spPr>
          <a:xfrm>
            <a:off x="324000" y="1926332"/>
            <a:ext cx="4824000" cy="338554"/>
          </a:xfrm>
          <a:prstGeom prst="rect">
            <a:avLst/>
          </a:prstGeom>
        </p:spPr>
        <p:txBody>
          <a:bodyPr wrap="square">
            <a:spAutoFit/>
          </a:bodyPr>
          <a:lstStyle/>
          <a:p>
            <a:pPr marL="285750" indent="-285750" algn="ctr">
              <a:buFont typeface="Wingdings" panose="05000000000000000000" pitchFamily="2" charset="2"/>
              <a:buChar char="§"/>
            </a:pPr>
            <a:r>
              <a:rPr lang="el-GR" sz="1600" b="1" dirty="0" smtClean="0">
                <a:solidFill>
                  <a:prstClr val="black"/>
                </a:solidFill>
              </a:rPr>
              <a:t>ΒΑΣΙΚΕΣ ΤΕΧΝΟΛΟΓΙΕΣ ΚΑΙ ΤΥΠΟΙ ΣΥΣΤΗΜΑΤΩΝ.</a:t>
            </a:r>
            <a:endParaRPr lang="en-US" b="1" dirty="0"/>
          </a:p>
        </p:txBody>
      </p:sp>
      <p:grpSp>
        <p:nvGrpSpPr>
          <p:cNvPr id="4" name="Group 3"/>
          <p:cNvGrpSpPr/>
          <p:nvPr/>
        </p:nvGrpSpPr>
        <p:grpSpPr>
          <a:xfrm>
            <a:off x="1191212" y="1989000"/>
            <a:ext cx="7556788" cy="4304950"/>
            <a:chOff x="1120487" y="1989000"/>
            <a:chExt cx="7556788" cy="4304950"/>
          </a:xfrm>
        </p:grpSpPr>
        <p:pic>
          <p:nvPicPr>
            <p:cNvPr id="3" name="Picture 2">
              <a:extLst>
                <a:ext uri="{FF2B5EF4-FFF2-40B4-BE49-F238E27FC236}">
                  <a16:creationId xmlns="" xmlns:a16="http://schemas.microsoft.com/office/drawing/2014/main" id="{21C6930E-817C-467D-93FF-9FB48DAD7D18}"/>
                </a:ext>
              </a:extLst>
            </p:cNvPr>
            <p:cNvPicPr>
              <a:picLocks noChangeAspect="1"/>
            </p:cNvPicPr>
            <p:nvPr/>
          </p:nvPicPr>
          <p:blipFill>
            <a:blip r:embed="rId2" cstate="print"/>
            <a:stretch>
              <a:fillRect/>
            </a:stretch>
          </p:blipFill>
          <p:spPr>
            <a:xfrm>
              <a:off x="4903595" y="1989000"/>
              <a:ext cx="3773680" cy="4304950"/>
            </a:xfrm>
            <a:prstGeom prst="rect">
              <a:avLst/>
            </a:prstGeom>
            <a:ln>
              <a:solidFill>
                <a:schemeClr val="tx1"/>
              </a:solidFill>
            </a:ln>
          </p:spPr>
        </p:pic>
        <p:pic>
          <p:nvPicPr>
            <p:cNvPr id="6" name="Picture 5">
              <a:extLst>
                <a:ext uri="{FF2B5EF4-FFF2-40B4-BE49-F238E27FC236}">
                  <a16:creationId xmlns="" xmlns:a16="http://schemas.microsoft.com/office/drawing/2014/main" id="{34707CBF-FED2-4D27-A79E-16ADCAE2018A}"/>
                </a:ext>
              </a:extLst>
            </p:cNvPr>
            <p:cNvPicPr>
              <a:picLocks noChangeAspect="1"/>
            </p:cNvPicPr>
            <p:nvPr/>
          </p:nvPicPr>
          <p:blipFill>
            <a:blip r:embed="rId3" cstate="print"/>
            <a:stretch>
              <a:fillRect/>
            </a:stretch>
          </p:blipFill>
          <p:spPr>
            <a:xfrm>
              <a:off x="1120487" y="2295664"/>
              <a:ext cx="3773679" cy="3025916"/>
            </a:xfrm>
            <a:prstGeom prst="rect">
              <a:avLst/>
            </a:prstGeom>
            <a:ln>
              <a:solidFill>
                <a:schemeClr val="tx1"/>
              </a:solidFill>
            </a:ln>
          </p:spPr>
        </p:pic>
        <p:pic>
          <p:nvPicPr>
            <p:cNvPr id="5" name="Picture 4">
              <a:extLst>
                <a:ext uri="{FF2B5EF4-FFF2-40B4-BE49-F238E27FC236}">
                  <a16:creationId xmlns="" xmlns:a16="http://schemas.microsoft.com/office/drawing/2014/main" id="{7D0DBD6E-339E-49B5-BC25-B268461E2146}"/>
                </a:ext>
              </a:extLst>
            </p:cNvPr>
            <p:cNvPicPr>
              <a:picLocks noChangeAspect="1"/>
            </p:cNvPicPr>
            <p:nvPr/>
          </p:nvPicPr>
          <p:blipFill>
            <a:blip r:embed="rId4" cstate="print"/>
            <a:stretch>
              <a:fillRect/>
            </a:stretch>
          </p:blipFill>
          <p:spPr>
            <a:xfrm>
              <a:off x="2506034" y="4781950"/>
              <a:ext cx="2383951" cy="1512000"/>
            </a:xfrm>
            <a:prstGeom prst="rect">
              <a:avLst/>
            </a:prstGeom>
            <a:ln>
              <a:solidFill>
                <a:schemeClr val="tx1"/>
              </a:solidFill>
            </a:ln>
          </p:spPr>
        </p:pic>
      </p:grpSp>
      <p:pic>
        <p:nvPicPr>
          <p:cNvPr id="10" name="Picture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58349" y="4781950"/>
            <a:ext cx="1512000" cy="1512000"/>
          </a:xfrm>
          <a:prstGeom prst="rect">
            <a:avLst/>
          </a:prstGeom>
          <a:ln>
            <a:solidFill>
              <a:schemeClr val="tx1"/>
            </a:solidFill>
          </a:ln>
        </p:spPr>
      </p:pic>
    </p:spTree>
    <p:extLst>
      <p:ext uri="{BB962C8B-B14F-4D97-AF65-F5344CB8AC3E}">
        <p14:creationId xmlns="" xmlns:p14="http://schemas.microsoft.com/office/powerpoint/2010/main" val="3794716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FABFC2-0AC3-41D8-B499-1C861BFD6970}"/>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pic>
        <p:nvPicPr>
          <p:cNvPr id="4" name="Picture 3">
            <a:extLst>
              <a:ext uri="{FF2B5EF4-FFF2-40B4-BE49-F238E27FC236}">
                <a16:creationId xmlns="" xmlns:a16="http://schemas.microsoft.com/office/drawing/2014/main" id="{BE197CBA-C6F2-49C3-936D-87712166B17F}"/>
              </a:ext>
            </a:extLst>
          </p:cNvPr>
          <p:cNvPicPr>
            <a:picLocks noChangeAspect="1"/>
          </p:cNvPicPr>
          <p:nvPr/>
        </p:nvPicPr>
        <p:blipFill>
          <a:blip r:embed="rId2" cstate="print"/>
          <a:stretch>
            <a:fillRect/>
          </a:stretch>
        </p:blipFill>
        <p:spPr>
          <a:xfrm>
            <a:off x="2262755" y="1926332"/>
            <a:ext cx="6413245" cy="4419717"/>
          </a:xfrm>
          <a:prstGeom prst="rect">
            <a:avLst/>
          </a:prstGeom>
        </p:spPr>
      </p:pic>
      <p:sp>
        <p:nvSpPr>
          <p:cNvPr id="5" name="Rectangle 4">
            <a:extLst>
              <a:ext uri="{FF2B5EF4-FFF2-40B4-BE49-F238E27FC236}">
                <a16:creationId xmlns="" xmlns:a16="http://schemas.microsoft.com/office/drawing/2014/main" id="{900AE5C4-51DD-4A77-845F-CD0DA7E6C934}"/>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6" name="Rectangle 5">
            <a:extLst>
              <a:ext uri="{FF2B5EF4-FFF2-40B4-BE49-F238E27FC236}">
                <a16:creationId xmlns="" xmlns:a16="http://schemas.microsoft.com/office/drawing/2014/main" id="{58192B12-99A6-4973-97C5-FFC6B93C9625}"/>
              </a:ext>
            </a:extLst>
          </p:cNvPr>
          <p:cNvSpPr/>
          <p:nvPr/>
        </p:nvSpPr>
        <p:spPr>
          <a:xfrm>
            <a:off x="396000" y="1926332"/>
            <a:ext cx="1872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ΠΑΡΑΔΕΙΓΜΑΤΑ</a:t>
            </a:r>
            <a:r>
              <a:rPr lang="en-US" sz="1600" b="1" dirty="0" smtClean="0">
                <a:solidFill>
                  <a:prstClr val="black"/>
                </a:solidFill>
              </a:rPr>
              <a:t>.</a:t>
            </a:r>
            <a:endParaRPr lang="en-US" b="1" dirty="0"/>
          </a:p>
        </p:txBody>
      </p:sp>
      <p:sp>
        <p:nvSpPr>
          <p:cNvPr id="7" name="TextBox 6">
            <a:extLst>
              <a:ext uri="{FF2B5EF4-FFF2-40B4-BE49-F238E27FC236}">
                <a16:creationId xmlns="" xmlns:a16="http://schemas.microsoft.com/office/drawing/2014/main" id="{1BC941C9-1D6C-4D5B-AE74-E4DFC6757314}"/>
              </a:ext>
            </a:extLst>
          </p:cNvPr>
          <p:cNvSpPr txBox="1"/>
          <p:nvPr/>
        </p:nvSpPr>
        <p:spPr>
          <a:xfrm>
            <a:off x="468000" y="2205000"/>
            <a:ext cx="1872000" cy="4278094"/>
          </a:xfrm>
          <a:prstGeom prst="rect">
            <a:avLst/>
          </a:prstGeom>
          <a:noFill/>
        </p:spPr>
        <p:txBody>
          <a:bodyPr wrap="square" rtlCol="0">
            <a:spAutoFit/>
          </a:bodyPr>
          <a:lstStyle/>
          <a:p>
            <a:pPr marL="285750" indent="-285750">
              <a:buFont typeface="Calibri" panose="020F0502020204030204" pitchFamily="34" charset="0"/>
              <a:buChar char="–"/>
            </a:pPr>
            <a:r>
              <a:rPr lang="el-GR" sz="1600" dirty="0" smtClean="0"/>
              <a:t>Ο απλός θερμοσίφωνας θα λειτουργεί με την </a:t>
            </a:r>
            <a:r>
              <a:rPr lang="el-GR" sz="1600" b="1" dirty="0" smtClean="0"/>
              <a:t>έμμεση </a:t>
            </a:r>
            <a:r>
              <a:rPr lang="el-GR" sz="1600" b="1" dirty="0" err="1" smtClean="0"/>
              <a:t>θερμοσιφωνική</a:t>
            </a:r>
            <a:r>
              <a:rPr lang="el-GR" sz="1600" b="1" dirty="0" smtClean="0"/>
              <a:t> αρχή</a:t>
            </a:r>
            <a:r>
              <a:rPr lang="el-GR" sz="1600" dirty="0" smtClean="0"/>
              <a:t> (</a:t>
            </a:r>
            <a:r>
              <a:rPr lang="el-GR" sz="1600" dirty="0" err="1" smtClean="0"/>
              <a:t>γλυκόλη</a:t>
            </a:r>
            <a:r>
              <a:rPr lang="el-GR" sz="1600" dirty="0" smtClean="0"/>
              <a:t>) με κύλινδρο χωρητικότητας 300L.</a:t>
            </a:r>
          </a:p>
          <a:p>
            <a:pPr marL="285750" indent="-285750">
              <a:buFont typeface="Calibri" panose="020F0502020204030204" pitchFamily="34" charset="0"/>
              <a:buChar char="–"/>
            </a:pPr>
            <a:r>
              <a:rPr lang="el-GR" sz="1600" dirty="0" smtClean="0"/>
              <a:t>Απλές μονάδες μπορούν να συνδεθούν όπως </a:t>
            </a:r>
            <a:r>
              <a:rPr lang="el-GR" sz="1600" dirty="0" err="1" smtClean="0"/>
              <a:t>δείχνετα</a:t>
            </a:r>
            <a:r>
              <a:rPr lang="el-GR" sz="1600" dirty="0" smtClean="0"/>
              <a:t> (σε μονό ή διπλό σύστημα) για αύξηση της χωρητικότητας.</a:t>
            </a:r>
            <a:endParaRPr lang="es-ES" sz="1600" dirty="0"/>
          </a:p>
        </p:txBody>
      </p:sp>
      <p:sp>
        <p:nvSpPr>
          <p:cNvPr id="8" name="Rectangle 7">
            <a:extLst>
              <a:ext uri="{FF2B5EF4-FFF2-40B4-BE49-F238E27FC236}">
                <a16:creationId xmlns="" xmlns:a16="http://schemas.microsoft.com/office/drawing/2014/main" id="{2F1D0746-EB64-4ED5-8FB8-65A2AF28756B}"/>
              </a:ext>
            </a:extLst>
          </p:cNvPr>
          <p:cNvSpPr/>
          <p:nvPr/>
        </p:nvSpPr>
        <p:spPr>
          <a:xfrm>
            <a:off x="6881244" y="1785630"/>
            <a:ext cx="1650755"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 xmlns:p14="http://schemas.microsoft.com/office/powerpoint/2010/main" val="3201918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s-ES" dirty="0"/>
          </a:p>
        </p:txBody>
      </p:sp>
      <p:sp>
        <p:nvSpPr>
          <p:cNvPr id="4" name="Rectangle 3">
            <a:extLst>
              <a:ext uri="{FF2B5EF4-FFF2-40B4-BE49-F238E27FC236}">
                <a16:creationId xmlns="" xmlns:a16="http://schemas.microsoft.com/office/drawing/2014/main" id="{4D0AD7FF-D24A-4190-A57F-3BDA69F9BA95}"/>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5" name="Rectangle 4">
            <a:extLst>
              <a:ext uri="{FF2B5EF4-FFF2-40B4-BE49-F238E27FC236}">
                <a16:creationId xmlns="" xmlns:a16="http://schemas.microsoft.com/office/drawing/2014/main" id="{B2C92073-6582-4EAA-A240-6A83687D3A39}"/>
              </a:ext>
            </a:extLst>
          </p:cNvPr>
          <p:cNvSpPr/>
          <p:nvPr/>
        </p:nvSpPr>
        <p:spPr>
          <a:xfrm>
            <a:off x="612000" y="1926332"/>
            <a:ext cx="1872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ΠΑΡΑΔΕΙΓΜΑΤΑ</a:t>
            </a:r>
            <a:r>
              <a:rPr lang="en-US" sz="1600" b="1" dirty="0" smtClean="0">
                <a:solidFill>
                  <a:prstClr val="black"/>
                </a:solidFill>
              </a:rPr>
              <a:t>.</a:t>
            </a:r>
            <a:endParaRPr lang="en-US" b="1" dirty="0"/>
          </a:p>
        </p:txBody>
      </p:sp>
      <p:pic>
        <p:nvPicPr>
          <p:cNvPr id="8" name="Picture 7"/>
          <p:cNvPicPr>
            <a:picLocks noChangeAspect="1"/>
          </p:cNvPicPr>
          <p:nvPr/>
        </p:nvPicPr>
        <p:blipFill>
          <a:blip r:embed="rId2" cstate="print"/>
          <a:stretch>
            <a:fillRect/>
          </a:stretch>
        </p:blipFill>
        <p:spPr>
          <a:xfrm>
            <a:off x="2425700" y="1962782"/>
            <a:ext cx="6538300" cy="4342643"/>
          </a:xfrm>
          <a:prstGeom prst="rect">
            <a:avLst/>
          </a:prstGeom>
          <a:ln>
            <a:solidFill>
              <a:schemeClr val="tx1"/>
            </a:solidFill>
          </a:ln>
        </p:spPr>
      </p:pic>
      <p:sp>
        <p:nvSpPr>
          <p:cNvPr id="9" name="Rectangle 8">
            <a:extLst>
              <a:ext uri="{FF2B5EF4-FFF2-40B4-BE49-F238E27FC236}">
                <a16:creationId xmlns="" xmlns:a16="http://schemas.microsoft.com/office/drawing/2014/main" id="{FE083B53-4F82-42ED-8D0E-ABDE9F97ED5E}"/>
              </a:ext>
            </a:extLst>
          </p:cNvPr>
          <p:cNvSpPr/>
          <p:nvPr/>
        </p:nvSpPr>
        <p:spPr>
          <a:xfrm>
            <a:off x="1116000" y="5805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 xmlns:p14="http://schemas.microsoft.com/office/powerpoint/2010/main" val="2353307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s-ES" dirty="0"/>
          </a:p>
        </p:txBody>
      </p:sp>
      <p:sp>
        <p:nvSpPr>
          <p:cNvPr id="4" name="Rectangle 3">
            <a:extLst>
              <a:ext uri="{FF2B5EF4-FFF2-40B4-BE49-F238E27FC236}">
                <a16:creationId xmlns="" xmlns:a16="http://schemas.microsoft.com/office/drawing/2014/main" id="{4D0AD7FF-D24A-4190-A57F-3BDA69F9BA95}"/>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5" name="Rectangle 4">
            <a:extLst>
              <a:ext uri="{FF2B5EF4-FFF2-40B4-BE49-F238E27FC236}">
                <a16:creationId xmlns="" xmlns:a16="http://schemas.microsoft.com/office/drawing/2014/main" id="{B2C92073-6582-4EAA-A240-6A83687D3A39}"/>
              </a:ext>
            </a:extLst>
          </p:cNvPr>
          <p:cNvSpPr/>
          <p:nvPr/>
        </p:nvSpPr>
        <p:spPr>
          <a:xfrm>
            <a:off x="612000" y="1926332"/>
            <a:ext cx="1872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ΠΑΡΑΔΕΙΓΜΑΤΑ</a:t>
            </a:r>
            <a:r>
              <a:rPr lang="en-US" sz="1600" b="1" dirty="0" smtClean="0">
                <a:solidFill>
                  <a:prstClr val="black"/>
                </a:solidFill>
              </a:rPr>
              <a:t>.</a:t>
            </a:r>
            <a:endParaRPr lang="en-US" b="1" dirty="0"/>
          </a:p>
        </p:txBody>
      </p:sp>
      <p:pic>
        <p:nvPicPr>
          <p:cNvPr id="7" name="Picture 6"/>
          <p:cNvPicPr>
            <a:picLocks noChangeAspect="1"/>
          </p:cNvPicPr>
          <p:nvPr/>
        </p:nvPicPr>
        <p:blipFill>
          <a:blip r:embed="rId2" cstate="print"/>
          <a:stretch>
            <a:fillRect/>
          </a:stretch>
        </p:blipFill>
        <p:spPr>
          <a:xfrm>
            <a:off x="2418789" y="2061000"/>
            <a:ext cx="6400900" cy="4247725"/>
          </a:xfrm>
          <a:prstGeom prst="rect">
            <a:avLst/>
          </a:prstGeom>
          <a:ln>
            <a:solidFill>
              <a:schemeClr val="tx1"/>
            </a:solidFill>
          </a:ln>
        </p:spPr>
      </p:pic>
      <p:sp>
        <p:nvSpPr>
          <p:cNvPr id="6" name="Rectangle 5">
            <a:extLst>
              <a:ext uri="{FF2B5EF4-FFF2-40B4-BE49-F238E27FC236}">
                <a16:creationId xmlns="" xmlns:a16="http://schemas.microsoft.com/office/drawing/2014/main" id="{FE083B53-4F82-42ED-8D0E-ABDE9F97ED5E}"/>
              </a:ext>
            </a:extLst>
          </p:cNvPr>
          <p:cNvSpPr/>
          <p:nvPr/>
        </p:nvSpPr>
        <p:spPr>
          <a:xfrm>
            <a:off x="1044000" y="5805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 xmlns:p14="http://schemas.microsoft.com/office/powerpoint/2010/main" val="697772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stretch>
            <a:fillRect/>
          </a:stretch>
        </p:blipFill>
        <p:spPr>
          <a:xfrm>
            <a:off x="3766082" y="2311052"/>
            <a:ext cx="5125918" cy="3997673"/>
          </a:xfrm>
          <a:prstGeom prst="rect">
            <a:avLst/>
          </a:prstGeom>
          <a:ln>
            <a:solidFill>
              <a:schemeClr val="tx1"/>
            </a:solidFill>
          </a:ln>
        </p:spPr>
      </p:pic>
      <p:sp>
        <p:nvSpPr>
          <p:cNvPr id="2" name="Title 1"/>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s-ES" dirty="0"/>
          </a:p>
        </p:txBody>
      </p:sp>
      <p:sp>
        <p:nvSpPr>
          <p:cNvPr id="4" name="Rectangle 3">
            <a:extLst>
              <a:ext uri="{FF2B5EF4-FFF2-40B4-BE49-F238E27FC236}">
                <a16:creationId xmlns="" xmlns:a16="http://schemas.microsoft.com/office/drawing/2014/main" id="{4D0AD7FF-D24A-4190-A57F-3BDA69F9BA95}"/>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5" name="Rectangle 4">
            <a:extLst>
              <a:ext uri="{FF2B5EF4-FFF2-40B4-BE49-F238E27FC236}">
                <a16:creationId xmlns="" xmlns:a16="http://schemas.microsoft.com/office/drawing/2014/main" id="{B2C92073-6582-4EAA-A240-6A83687D3A39}"/>
              </a:ext>
            </a:extLst>
          </p:cNvPr>
          <p:cNvSpPr/>
          <p:nvPr/>
        </p:nvSpPr>
        <p:spPr>
          <a:xfrm>
            <a:off x="612000" y="1926332"/>
            <a:ext cx="2160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ΠΑΡΑΔΕΙΓΜΑΤΑ</a:t>
            </a:r>
            <a:r>
              <a:rPr lang="en-US" sz="1600" b="1" dirty="0" smtClean="0">
                <a:solidFill>
                  <a:prstClr val="black"/>
                </a:solidFill>
              </a:rPr>
              <a:t>.</a:t>
            </a:r>
            <a:endParaRPr lang="en-US" b="1" dirty="0"/>
          </a:p>
        </p:txBody>
      </p:sp>
      <p:sp>
        <p:nvSpPr>
          <p:cNvPr id="8" name="Rectangle 7">
            <a:extLst>
              <a:ext uri="{FF2B5EF4-FFF2-40B4-BE49-F238E27FC236}">
                <a16:creationId xmlns="" xmlns:a16="http://schemas.microsoft.com/office/drawing/2014/main" id="{FE083B53-4F82-42ED-8D0E-ABDE9F97ED5E}"/>
              </a:ext>
            </a:extLst>
          </p:cNvPr>
          <p:cNvSpPr/>
          <p:nvPr/>
        </p:nvSpPr>
        <p:spPr>
          <a:xfrm>
            <a:off x="7380000" y="5805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
        <p:nvSpPr>
          <p:cNvPr id="9" name="TextBox 8"/>
          <p:cNvSpPr txBox="1"/>
          <p:nvPr/>
        </p:nvSpPr>
        <p:spPr>
          <a:xfrm>
            <a:off x="971855" y="2205000"/>
            <a:ext cx="2808145" cy="4278094"/>
          </a:xfrm>
          <a:prstGeom prst="rect">
            <a:avLst/>
          </a:prstGeom>
          <a:noFill/>
        </p:spPr>
        <p:txBody>
          <a:bodyPr wrap="square" rtlCol="0">
            <a:spAutoFit/>
          </a:bodyPr>
          <a:lstStyle/>
          <a:p>
            <a:pPr marL="285750" indent="-285750">
              <a:buFont typeface="Symbol" panose="05050102010706020507" pitchFamily="18" charset="2"/>
              <a:buChar char=""/>
            </a:pPr>
            <a:r>
              <a:rPr lang="el-GR" sz="1600" dirty="0" smtClean="0"/>
              <a:t>Σύστημα που προορίζεται για χρήση σε εμπορικές και βιομηχανικές εφαρμογές.</a:t>
            </a:r>
          </a:p>
          <a:p>
            <a:pPr marL="285750" indent="-285750">
              <a:buFont typeface="Symbol" panose="05050102010706020507" pitchFamily="18" charset="2"/>
              <a:buChar char=""/>
            </a:pPr>
            <a:r>
              <a:rPr lang="el-GR" sz="1600" dirty="0" smtClean="0"/>
              <a:t>Χρησιμοποιείται σε νέες εγκαταστάσεις καθώς και για αντικατάσταση ή ενσωμάτωση εξοπλισμού που παρέχει προθέρμανση για τη μείωση του ενεργειακού κόστους.</a:t>
            </a:r>
          </a:p>
          <a:p>
            <a:pPr marL="285750" indent="-285750">
              <a:buFont typeface="Symbol" panose="05050102010706020507" pitchFamily="18" charset="2"/>
              <a:buChar char=""/>
            </a:pPr>
            <a:r>
              <a:rPr lang="el-GR" sz="1600" dirty="0" smtClean="0"/>
              <a:t>Περιλαμβάνει καθολική προστασία από παγετό και υπερθέρμανση μέσω της </a:t>
            </a:r>
            <a:r>
              <a:rPr lang="el-GR" sz="1600" b="1" dirty="0" smtClean="0"/>
              <a:t>λειτουργίας αποστράγγισης</a:t>
            </a:r>
            <a:r>
              <a:rPr lang="el-GR" sz="1600" dirty="0" smtClean="0"/>
              <a:t>.</a:t>
            </a:r>
          </a:p>
          <a:p>
            <a:pPr marL="285750" indent="-285750">
              <a:buFont typeface="Symbol" panose="05050102010706020507" pitchFamily="18" charset="2"/>
              <a:buChar char=""/>
            </a:pPr>
            <a:r>
              <a:rPr lang="el-GR" sz="1600" dirty="0" smtClean="0"/>
              <a:t>Χρησιμοποιεί νερό με αντιδιαβρωτικό ως ρευστό.</a:t>
            </a:r>
            <a:endParaRPr lang="es-ES" sz="1600" dirty="0"/>
          </a:p>
        </p:txBody>
      </p:sp>
    </p:spTree>
    <p:extLst>
      <p:ext uri="{BB962C8B-B14F-4D97-AF65-F5344CB8AC3E}">
        <p14:creationId xmlns="" xmlns:p14="http://schemas.microsoft.com/office/powerpoint/2010/main" val="587661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s-ES" dirty="0"/>
          </a:p>
        </p:txBody>
      </p:sp>
      <p:sp>
        <p:nvSpPr>
          <p:cNvPr id="4" name="Rectangle 3">
            <a:extLst>
              <a:ext uri="{FF2B5EF4-FFF2-40B4-BE49-F238E27FC236}">
                <a16:creationId xmlns="" xmlns:a16="http://schemas.microsoft.com/office/drawing/2014/main" id="{4D0AD7FF-D24A-4190-A57F-3BDA69F9BA95}"/>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5" name="Rectangle 4">
            <a:extLst>
              <a:ext uri="{FF2B5EF4-FFF2-40B4-BE49-F238E27FC236}">
                <a16:creationId xmlns="" xmlns:a16="http://schemas.microsoft.com/office/drawing/2014/main" id="{B2C92073-6582-4EAA-A240-6A83687D3A39}"/>
              </a:ext>
            </a:extLst>
          </p:cNvPr>
          <p:cNvSpPr/>
          <p:nvPr/>
        </p:nvSpPr>
        <p:spPr>
          <a:xfrm>
            <a:off x="612000" y="1926332"/>
            <a:ext cx="2016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ΠΑΡΑΔΕΙΓΜΑΤΑ</a:t>
            </a:r>
            <a:r>
              <a:rPr lang="en-US" sz="1600" b="1" dirty="0" smtClean="0">
                <a:solidFill>
                  <a:prstClr val="black"/>
                </a:solidFill>
              </a:rPr>
              <a:t>.</a:t>
            </a:r>
            <a:endParaRPr lang="en-US" b="1" dirty="0"/>
          </a:p>
        </p:txBody>
      </p:sp>
      <p:pic>
        <p:nvPicPr>
          <p:cNvPr id="8" name="Picture 7"/>
          <p:cNvPicPr>
            <a:picLocks noChangeAspect="1"/>
          </p:cNvPicPr>
          <p:nvPr/>
        </p:nvPicPr>
        <p:blipFill>
          <a:blip r:embed="rId2" cstate="print"/>
          <a:stretch>
            <a:fillRect/>
          </a:stretch>
        </p:blipFill>
        <p:spPr>
          <a:xfrm>
            <a:off x="2258550" y="2205000"/>
            <a:ext cx="6417450" cy="4103999"/>
          </a:xfrm>
          <a:prstGeom prst="rect">
            <a:avLst/>
          </a:prstGeom>
          <a:ln>
            <a:solidFill>
              <a:schemeClr val="tx1"/>
            </a:solidFill>
          </a:ln>
        </p:spPr>
      </p:pic>
      <p:sp>
        <p:nvSpPr>
          <p:cNvPr id="9" name="Rectangle 8">
            <a:extLst>
              <a:ext uri="{FF2B5EF4-FFF2-40B4-BE49-F238E27FC236}">
                <a16:creationId xmlns="" xmlns:a16="http://schemas.microsoft.com/office/drawing/2014/main" id="{FE083B53-4F82-42ED-8D0E-ABDE9F97ED5E}"/>
              </a:ext>
            </a:extLst>
          </p:cNvPr>
          <p:cNvSpPr/>
          <p:nvPr/>
        </p:nvSpPr>
        <p:spPr>
          <a:xfrm>
            <a:off x="1044000" y="5805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 xmlns:p14="http://schemas.microsoft.com/office/powerpoint/2010/main" val="1506328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E1B386-137F-40EB-A690-9295AA748B1C}"/>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15" name="Rectangle 14">
            <a:extLst>
              <a:ext uri="{FF2B5EF4-FFF2-40B4-BE49-F238E27FC236}">
                <a16:creationId xmlns="" xmlns:a16="http://schemas.microsoft.com/office/drawing/2014/main" id="{109C766D-AF52-48E1-93D7-654ABC821CB5}"/>
              </a:ext>
            </a:extLst>
          </p:cNvPr>
          <p:cNvSpPr/>
          <p:nvPr/>
        </p:nvSpPr>
        <p:spPr>
          <a:xfrm>
            <a:off x="432916" y="1557000"/>
            <a:ext cx="572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pic>
        <p:nvPicPr>
          <p:cNvPr id="4" name="Picture 3">
            <a:extLst>
              <a:ext uri="{FF2B5EF4-FFF2-40B4-BE49-F238E27FC236}">
                <a16:creationId xmlns="" xmlns:a16="http://schemas.microsoft.com/office/drawing/2014/main" id="{6DE04351-FC23-4E91-83CD-9F17DB728D63}"/>
              </a:ext>
            </a:extLst>
          </p:cNvPr>
          <p:cNvPicPr>
            <a:picLocks noChangeAspect="1"/>
          </p:cNvPicPr>
          <p:nvPr/>
        </p:nvPicPr>
        <p:blipFill>
          <a:blip r:embed="rId2" cstate="print"/>
          <a:stretch>
            <a:fillRect/>
          </a:stretch>
        </p:blipFill>
        <p:spPr>
          <a:xfrm>
            <a:off x="2628312" y="1943305"/>
            <a:ext cx="6191688" cy="4366546"/>
          </a:xfrm>
          <a:prstGeom prst="rect">
            <a:avLst/>
          </a:prstGeom>
          <a:ln>
            <a:solidFill>
              <a:schemeClr val="tx1"/>
            </a:solidFill>
          </a:ln>
        </p:spPr>
      </p:pic>
      <p:sp>
        <p:nvSpPr>
          <p:cNvPr id="6" name="Rectangle 5">
            <a:extLst>
              <a:ext uri="{FF2B5EF4-FFF2-40B4-BE49-F238E27FC236}">
                <a16:creationId xmlns="" xmlns:a16="http://schemas.microsoft.com/office/drawing/2014/main" id="{21F756DD-4826-49B8-B1B7-133C89A441C1}"/>
              </a:ext>
            </a:extLst>
          </p:cNvPr>
          <p:cNvSpPr/>
          <p:nvPr/>
        </p:nvSpPr>
        <p:spPr>
          <a:xfrm>
            <a:off x="612000" y="1926332"/>
            <a:ext cx="1872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ΠΑΡΑΔΕΙΓΜΑΤΑ</a:t>
            </a:r>
            <a:r>
              <a:rPr lang="en-US" sz="1600" b="1" dirty="0" smtClean="0">
                <a:solidFill>
                  <a:prstClr val="black"/>
                </a:solidFill>
              </a:rPr>
              <a:t>.</a:t>
            </a:r>
            <a:endParaRPr lang="en-US" b="1" dirty="0"/>
          </a:p>
        </p:txBody>
      </p:sp>
      <p:sp>
        <p:nvSpPr>
          <p:cNvPr id="7" name="Rectangle 6">
            <a:extLst>
              <a:ext uri="{FF2B5EF4-FFF2-40B4-BE49-F238E27FC236}">
                <a16:creationId xmlns="" xmlns:a16="http://schemas.microsoft.com/office/drawing/2014/main" id="{1C6009A4-97AE-44B0-90B2-01D773CBA369}"/>
              </a:ext>
            </a:extLst>
          </p:cNvPr>
          <p:cNvSpPr/>
          <p:nvPr/>
        </p:nvSpPr>
        <p:spPr>
          <a:xfrm>
            <a:off x="2088000" y="5970446"/>
            <a:ext cx="1620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
        <p:nvSpPr>
          <p:cNvPr id="8" name="TextBox 7">
            <a:extLst>
              <a:ext uri="{FF2B5EF4-FFF2-40B4-BE49-F238E27FC236}">
                <a16:creationId xmlns="" xmlns:a16="http://schemas.microsoft.com/office/drawing/2014/main" id="{C58B3266-71B4-4B33-BA4C-FF90978936F3}"/>
              </a:ext>
            </a:extLst>
          </p:cNvPr>
          <p:cNvSpPr txBox="1"/>
          <p:nvPr/>
        </p:nvSpPr>
        <p:spPr>
          <a:xfrm>
            <a:off x="612000" y="2174906"/>
            <a:ext cx="2088000" cy="4278094"/>
          </a:xfrm>
          <a:prstGeom prst="rect">
            <a:avLst/>
          </a:prstGeom>
          <a:noFill/>
        </p:spPr>
        <p:txBody>
          <a:bodyPr wrap="square" rtlCol="0">
            <a:spAutoFit/>
          </a:bodyPr>
          <a:lstStyle/>
          <a:p>
            <a:pPr marL="285750" indent="-285750">
              <a:buFont typeface="Symbol" panose="05050102010706020507" pitchFamily="18" charset="2"/>
              <a:buChar char=""/>
            </a:pPr>
            <a:r>
              <a:rPr lang="el-GR" sz="1600" dirty="0" smtClean="0"/>
              <a:t>Σύστημα που προορίζεται για χρήση σε εμπορικές και βιομηχανικές εφαρμογές.</a:t>
            </a:r>
          </a:p>
          <a:p>
            <a:pPr marL="285750" indent="-285750">
              <a:buFont typeface="Symbol" panose="05050102010706020507" pitchFamily="18" charset="2"/>
              <a:buChar char=""/>
            </a:pPr>
            <a:r>
              <a:rPr lang="el-GR" sz="1600" dirty="0" smtClean="0"/>
              <a:t>Ενεργητικό έμμεσο σύστημα με </a:t>
            </a:r>
            <a:r>
              <a:rPr lang="el-GR" sz="1600" dirty="0" smtClean="0"/>
              <a:t>χρήση </a:t>
            </a:r>
            <a:r>
              <a:rPr lang="el-GR" sz="1600" dirty="0" err="1" smtClean="0"/>
              <a:t>γλυκόλης</a:t>
            </a:r>
            <a:r>
              <a:rPr lang="el-GR" sz="1600" dirty="0" smtClean="0"/>
              <a:t>.</a:t>
            </a:r>
          </a:p>
          <a:p>
            <a:pPr marL="285750" indent="-285750">
              <a:buFont typeface="Symbol" panose="05050102010706020507" pitchFamily="18" charset="2"/>
              <a:buChar char=""/>
            </a:pPr>
            <a:r>
              <a:rPr lang="el-GR" sz="1600" dirty="0" smtClean="0"/>
              <a:t>Χρησιμοποιεί μεγάλη δεξαμενή αποθήκευσης (3.600 λίτρα), ατμοσφαιρικούς και εξωτερικούς εναλλάκτες θερμότητας.</a:t>
            </a:r>
            <a:endParaRPr lang="en-US" sz="1600" dirty="0"/>
          </a:p>
        </p:txBody>
      </p:sp>
    </p:spTree>
    <p:extLst>
      <p:ext uri="{BB962C8B-B14F-4D97-AF65-F5344CB8AC3E}">
        <p14:creationId xmlns="" xmlns:p14="http://schemas.microsoft.com/office/powerpoint/2010/main" val="670163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4E3EC1-7D9E-444E-A2F8-311AA156F957}"/>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508FE88B-38E4-4AAA-B148-279BB0EF6078}"/>
              </a:ext>
            </a:extLst>
          </p:cNvPr>
          <p:cNvSpPr/>
          <p:nvPr/>
        </p:nvSpPr>
        <p:spPr>
          <a:xfrm>
            <a:off x="216916" y="1557000"/>
            <a:ext cx="2123084" cy="1200329"/>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5" name="Rectangle 4">
            <a:extLst>
              <a:ext uri="{FF2B5EF4-FFF2-40B4-BE49-F238E27FC236}">
                <a16:creationId xmlns="" xmlns:a16="http://schemas.microsoft.com/office/drawing/2014/main" id="{5C13E05E-5B6E-4099-9473-EA1E359A2875}"/>
              </a:ext>
            </a:extLst>
          </p:cNvPr>
          <p:cNvSpPr/>
          <p:nvPr/>
        </p:nvSpPr>
        <p:spPr>
          <a:xfrm>
            <a:off x="324000" y="2730446"/>
            <a:ext cx="1944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ΠΑΡΑΔΕΙΓΜΑΤΑ</a:t>
            </a:r>
            <a:r>
              <a:rPr lang="en-US" sz="1600" b="1" dirty="0" smtClean="0">
                <a:solidFill>
                  <a:prstClr val="black"/>
                </a:solidFill>
              </a:rPr>
              <a:t>.</a:t>
            </a:r>
            <a:endParaRPr lang="en-US" b="1" dirty="0"/>
          </a:p>
        </p:txBody>
      </p:sp>
      <p:pic>
        <p:nvPicPr>
          <p:cNvPr id="7" name="Picture 6">
            <a:extLst>
              <a:ext uri="{FF2B5EF4-FFF2-40B4-BE49-F238E27FC236}">
                <a16:creationId xmlns="" xmlns:a16="http://schemas.microsoft.com/office/drawing/2014/main" id="{A23D8FF8-2A17-41DF-8D7E-8503AB2BBA30}"/>
              </a:ext>
            </a:extLst>
          </p:cNvPr>
          <p:cNvPicPr>
            <a:picLocks noChangeAspect="1"/>
          </p:cNvPicPr>
          <p:nvPr/>
        </p:nvPicPr>
        <p:blipFill>
          <a:blip r:embed="rId2" cstate="print"/>
          <a:stretch>
            <a:fillRect/>
          </a:stretch>
        </p:blipFill>
        <p:spPr>
          <a:xfrm>
            <a:off x="2437314" y="1629000"/>
            <a:ext cx="6526686" cy="4679725"/>
          </a:xfrm>
          <a:prstGeom prst="rect">
            <a:avLst/>
          </a:prstGeom>
          <a:ln>
            <a:solidFill>
              <a:schemeClr val="tx1"/>
            </a:solidFill>
          </a:ln>
        </p:spPr>
      </p:pic>
      <p:sp>
        <p:nvSpPr>
          <p:cNvPr id="6" name="Rectangle 5">
            <a:extLst>
              <a:ext uri="{FF2B5EF4-FFF2-40B4-BE49-F238E27FC236}">
                <a16:creationId xmlns="" xmlns:a16="http://schemas.microsoft.com/office/drawing/2014/main" id="{6953E265-F8EE-44A6-BADE-793F160972C7}"/>
              </a:ext>
            </a:extLst>
          </p:cNvPr>
          <p:cNvSpPr/>
          <p:nvPr/>
        </p:nvSpPr>
        <p:spPr>
          <a:xfrm>
            <a:off x="7380000" y="5898446"/>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
        <p:nvSpPr>
          <p:cNvPr id="8" name="TextBox 7">
            <a:extLst>
              <a:ext uri="{FF2B5EF4-FFF2-40B4-BE49-F238E27FC236}">
                <a16:creationId xmlns="" xmlns:a16="http://schemas.microsoft.com/office/drawing/2014/main" id="{F61C1FDD-B1EF-41FC-B0B5-B3217B1DEB34}"/>
              </a:ext>
            </a:extLst>
          </p:cNvPr>
          <p:cNvSpPr txBox="1"/>
          <p:nvPr/>
        </p:nvSpPr>
        <p:spPr>
          <a:xfrm>
            <a:off x="540000" y="3004233"/>
            <a:ext cx="1944000" cy="2554545"/>
          </a:xfrm>
          <a:prstGeom prst="rect">
            <a:avLst/>
          </a:prstGeom>
          <a:noFill/>
        </p:spPr>
        <p:txBody>
          <a:bodyPr wrap="square" rtlCol="0">
            <a:spAutoFit/>
          </a:bodyPr>
          <a:lstStyle/>
          <a:p>
            <a:pPr marL="285750" indent="-285750">
              <a:buFont typeface="Symbol" panose="05050102010706020507" pitchFamily="18" charset="2"/>
              <a:buChar char=""/>
            </a:pPr>
            <a:r>
              <a:rPr lang="el-GR" sz="1600" dirty="0" smtClean="0"/>
              <a:t>Βιομηχανική εφαρμογή ηλιοθερμικής τεχνολογίας (σύστημα θέρμανσης γάλακτος) με παρακολούθηση σε πραγματικό χρόνο.</a:t>
            </a:r>
            <a:endParaRPr lang="en-US" sz="1600" dirty="0"/>
          </a:p>
        </p:txBody>
      </p:sp>
    </p:spTree>
    <p:extLst>
      <p:ext uri="{BB962C8B-B14F-4D97-AF65-F5344CB8AC3E}">
        <p14:creationId xmlns="" xmlns:p14="http://schemas.microsoft.com/office/powerpoint/2010/main" val="385424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F8009D-CEE0-42DD-8947-67CA65E6FB95}"/>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5" name="Rectangle 4">
            <a:extLst>
              <a:ext uri="{FF2B5EF4-FFF2-40B4-BE49-F238E27FC236}">
                <a16:creationId xmlns="" xmlns:a16="http://schemas.microsoft.com/office/drawing/2014/main" id="{60B985AD-C9D7-4730-9565-CF67C297E44A}"/>
              </a:ext>
            </a:extLst>
          </p:cNvPr>
          <p:cNvSpPr/>
          <p:nvPr/>
        </p:nvSpPr>
        <p:spPr>
          <a:xfrm>
            <a:off x="756000" y="1926332"/>
            <a:ext cx="7416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ΚΑΤΑΝΟΗΣΗ ΤΟΥ ΓΕΝΙΚΟΥ ΠΛΑΙΣΙΟΥ. ΣΥΝΑΦΕΙΑ ΤΟΥ ΚΤΙΡΙΑΚΟΥ ΤΟΜΕΑ</a:t>
            </a:r>
            <a:r>
              <a:rPr lang="en-US" sz="1600" b="1" dirty="0" smtClean="0">
                <a:solidFill>
                  <a:prstClr val="black"/>
                </a:solidFill>
              </a:rPr>
              <a:t>.</a:t>
            </a:r>
            <a:endParaRPr lang="en-US" b="1" dirty="0"/>
          </a:p>
        </p:txBody>
      </p:sp>
      <p:sp>
        <p:nvSpPr>
          <p:cNvPr id="6" name="TextBox 5">
            <a:extLst>
              <a:ext uri="{FF2B5EF4-FFF2-40B4-BE49-F238E27FC236}">
                <a16:creationId xmlns="" xmlns:a16="http://schemas.microsoft.com/office/drawing/2014/main" id="{E540D9A3-03F6-4220-985C-F2346C2F3A0E}"/>
              </a:ext>
            </a:extLst>
          </p:cNvPr>
          <p:cNvSpPr txBox="1"/>
          <p:nvPr/>
        </p:nvSpPr>
        <p:spPr>
          <a:xfrm>
            <a:off x="828001" y="2277000"/>
            <a:ext cx="7858800" cy="2554545"/>
          </a:xfrm>
          <a:prstGeom prst="rect">
            <a:avLst/>
          </a:prstGeom>
          <a:noFill/>
        </p:spPr>
        <p:txBody>
          <a:bodyPr wrap="square" rtlCol="0">
            <a:spAutoFit/>
          </a:bodyPr>
          <a:lstStyle/>
          <a:p>
            <a:pPr marL="285750" indent="-285750">
              <a:buFont typeface="Symbol" panose="05050102010706020507" pitchFamily="18" charset="2"/>
              <a:buChar char=""/>
            </a:pPr>
            <a:r>
              <a:rPr lang="el-GR" sz="1600" dirty="0" smtClean="0"/>
              <a:t>Σύμφωνα με </a:t>
            </a:r>
            <a:r>
              <a:rPr lang="el-GR" sz="1600" dirty="0" smtClean="0"/>
              <a:t>τον Διεθνή Οργανισμό Ενέργειας </a:t>
            </a:r>
            <a:r>
              <a:rPr lang="el-GR" sz="1600" dirty="0" smtClean="0"/>
              <a:t>IEA, τα κτίρια αντιπροσωπεύουν το 40% της κατανάλωσης ενέργειας στον πλανήτη. Όπως </a:t>
            </a:r>
            <a:r>
              <a:rPr lang="el-GR" sz="1600" dirty="0" smtClean="0"/>
              <a:t>έχει αποδειχτεί από μελέτες, ο </a:t>
            </a:r>
            <a:r>
              <a:rPr lang="el-GR" sz="1600" dirty="0" smtClean="0"/>
              <a:t>τομέας αυτός πρέπει να μειώσει την κατανάλωση ενέργειας κατά 60% έως το 2050 για να αντιμετωπίσει την πρόκληση της </a:t>
            </a:r>
            <a:r>
              <a:rPr lang="el-GR" sz="1600" dirty="0" smtClean="0"/>
              <a:t>κλιματικής αλλαγής (</a:t>
            </a:r>
            <a:r>
              <a:rPr lang="el-GR" sz="1600" dirty="0" smtClean="0"/>
              <a:t>λιγότερες εκπομπές άνθρακα, μεγαλύτερη αποδοτικότητα).</a:t>
            </a:r>
          </a:p>
          <a:p>
            <a:pPr marL="285750" indent="-285750">
              <a:buFont typeface="Symbol" panose="05050102010706020507" pitchFamily="18" charset="2"/>
              <a:buChar char=""/>
            </a:pPr>
            <a:r>
              <a:rPr lang="el-GR" sz="1600" dirty="0" smtClean="0"/>
              <a:t>Καθώς </a:t>
            </a:r>
            <a:r>
              <a:rPr lang="el-GR" sz="1600" dirty="0" smtClean="0"/>
              <a:t>η θερμότητα αντιπροσωπεύει το 49% της συνολικής τελικής ενεργειακής ζήτησης της Ευρωπαϊκής </a:t>
            </a:r>
            <a:r>
              <a:rPr lang="el-GR" sz="1600" dirty="0" smtClean="0"/>
              <a:t>Ένωσης (ΕΕ), </a:t>
            </a:r>
            <a:r>
              <a:rPr lang="el-GR" sz="1600" b="1" dirty="0" smtClean="0"/>
              <a:t>ο τομέας </a:t>
            </a:r>
            <a:r>
              <a:rPr lang="el-GR" sz="1600" b="1" dirty="0" smtClean="0"/>
              <a:t>της </a:t>
            </a:r>
            <a:r>
              <a:rPr lang="el-GR" sz="1600" b="1" dirty="0" smtClean="0"/>
              <a:t>θέρμανσης </a:t>
            </a:r>
            <a:r>
              <a:rPr lang="el-GR" sz="1600" b="1" dirty="0" smtClean="0"/>
              <a:t>από ανανεώσιμων πηγές ενέργειας (ΑΠΕ) θα </a:t>
            </a:r>
            <a:r>
              <a:rPr lang="el-GR" sz="1600" b="1" dirty="0" smtClean="0"/>
              <a:t>πρέπει να </a:t>
            </a:r>
            <a:r>
              <a:rPr lang="el-GR" sz="1600" b="1" dirty="0" smtClean="0"/>
              <a:t>έχει σημαντική συμβολή</a:t>
            </a:r>
            <a:r>
              <a:rPr lang="el-GR" sz="1600" dirty="0" smtClean="0"/>
              <a:t> </a:t>
            </a:r>
            <a:r>
              <a:rPr lang="el-GR" sz="1600" dirty="0" smtClean="0"/>
              <a:t>στην επίτευξη ενός μεγάλου στόχου για </a:t>
            </a:r>
            <a:r>
              <a:rPr lang="el-GR" sz="1600" dirty="0" smtClean="0"/>
              <a:t>τις ΑΠΕ, </a:t>
            </a:r>
            <a:r>
              <a:rPr lang="el-GR" sz="1600" dirty="0" smtClean="0"/>
              <a:t>συμπεριλαμβανομένου του </a:t>
            </a:r>
            <a:r>
              <a:rPr lang="el-GR" sz="1600" dirty="0" smtClean="0"/>
              <a:t>κτιριακού τομέα </a:t>
            </a:r>
            <a:r>
              <a:rPr lang="el-GR" sz="1600" dirty="0" smtClean="0"/>
              <a:t>(κατοικιών, εμπορικών και </a:t>
            </a:r>
            <a:r>
              <a:rPr lang="el-GR" sz="1600" dirty="0" smtClean="0"/>
              <a:t>δημόσιων κτιρίων).</a:t>
            </a:r>
            <a:endParaRPr lang="en-US" sz="1600" dirty="0"/>
          </a:p>
        </p:txBody>
      </p:sp>
      <p:sp>
        <p:nvSpPr>
          <p:cNvPr id="8" name="Rectangle 7">
            <a:extLst>
              <a:ext uri="{FF2B5EF4-FFF2-40B4-BE49-F238E27FC236}">
                <a16:creationId xmlns="" xmlns:a16="http://schemas.microsoft.com/office/drawing/2014/main" id="{3163C986-6F04-4B8F-893F-9CAB495F5991}"/>
              </a:ext>
            </a:extLst>
          </p:cNvPr>
          <p:cNvSpPr/>
          <p:nvPr/>
        </p:nvSpPr>
        <p:spPr>
          <a:xfrm>
            <a:off x="432916" y="1557000"/>
            <a:ext cx="730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spTree>
    <p:extLst>
      <p:ext uri="{BB962C8B-B14F-4D97-AF65-F5344CB8AC3E}">
        <p14:creationId xmlns="" xmlns:p14="http://schemas.microsoft.com/office/powerpoint/2010/main" val="1973835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F8009D-CEE0-42DD-8947-67CA65E6FB95}"/>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5" name="Rectangle 4">
            <a:extLst>
              <a:ext uri="{FF2B5EF4-FFF2-40B4-BE49-F238E27FC236}">
                <a16:creationId xmlns="" xmlns:a16="http://schemas.microsoft.com/office/drawing/2014/main" id="{60B985AD-C9D7-4730-9565-CF67C297E44A}"/>
              </a:ext>
            </a:extLst>
          </p:cNvPr>
          <p:cNvSpPr/>
          <p:nvPr/>
        </p:nvSpPr>
        <p:spPr>
          <a:xfrm>
            <a:off x="756000" y="1926332"/>
            <a:ext cx="7416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ΚΑΤΑΝΟΗΣΗ ΤΟΥ ΓΕΝΙΚΟΥ ΠΛΑΙΣΙΟΥ. ΣΥΝΑΦΕΙΑ ΤΟΥ ΚΤΙΡΙΑΚΟΥ ΤΟΜΕΑ</a:t>
            </a:r>
            <a:r>
              <a:rPr lang="en-US" sz="1600" b="1" dirty="0" smtClean="0">
                <a:solidFill>
                  <a:prstClr val="black"/>
                </a:solidFill>
              </a:rPr>
              <a:t>.</a:t>
            </a:r>
            <a:endParaRPr lang="en-US" b="1" dirty="0"/>
          </a:p>
        </p:txBody>
      </p:sp>
      <p:pic>
        <p:nvPicPr>
          <p:cNvPr id="9" name="Picture 8">
            <a:extLst>
              <a:ext uri="{FF2B5EF4-FFF2-40B4-BE49-F238E27FC236}">
                <a16:creationId xmlns="" xmlns:a16="http://schemas.microsoft.com/office/drawing/2014/main" id="{26C7274A-607F-4C1C-B736-5CBF1E32F872}"/>
              </a:ext>
            </a:extLst>
          </p:cNvPr>
          <p:cNvPicPr>
            <a:picLocks noChangeAspect="1"/>
          </p:cNvPicPr>
          <p:nvPr/>
        </p:nvPicPr>
        <p:blipFill>
          <a:blip r:embed="rId2" cstate="print"/>
          <a:stretch>
            <a:fillRect/>
          </a:stretch>
        </p:blipFill>
        <p:spPr>
          <a:xfrm>
            <a:off x="3772003" y="2565000"/>
            <a:ext cx="5191997" cy="2916000"/>
          </a:xfrm>
          <a:prstGeom prst="rect">
            <a:avLst/>
          </a:prstGeom>
          <a:ln>
            <a:solidFill>
              <a:schemeClr val="tx1"/>
            </a:solidFill>
          </a:ln>
        </p:spPr>
      </p:pic>
      <p:sp>
        <p:nvSpPr>
          <p:cNvPr id="11" name="Rectangle 10">
            <a:extLst>
              <a:ext uri="{FF2B5EF4-FFF2-40B4-BE49-F238E27FC236}">
                <a16:creationId xmlns="" xmlns:a16="http://schemas.microsoft.com/office/drawing/2014/main" id="{DD36BFEE-DBE5-42F4-A388-AA9FB4655A3A}"/>
              </a:ext>
            </a:extLst>
          </p:cNvPr>
          <p:cNvSpPr/>
          <p:nvPr/>
        </p:nvSpPr>
        <p:spPr>
          <a:xfrm>
            <a:off x="828001" y="2277000"/>
            <a:ext cx="2879999" cy="3785652"/>
          </a:xfrm>
          <a:prstGeom prst="rect">
            <a:avLst/>
          </a:prstGeom>
        </p:spPr>
        <p:txBody>
          <a:bodyPr wrap="square">
            <a:spAutoFit/>
          </a:bodyPr>
          <a:lstStyle/>
          <a:p>
            <a:pPr marL="285750" indent="-285750">
              <a:buFont typeface="Symbol" panose="05050102010706020507" pitchFamily="18" charset="2"/>
              <a:buChar char=""/>
            </a:pPr>
            <a:r>
              <a:rPr lang="el-GR" sz="1600" dirty="0" smtClean="0"/>
              <a:t>Πρακτικά, όλες οι χώρες και οι οικονομικές περιοχές </a:t>
            </a:r>
            <a:r>
              <a:rPr lang="el-GR" sz="1600" dirty="0" smtClean="0"/>
              <a:t>του κόσμου </a:t>
            </a:r>
            <a:r>
              <a:rPr lang="el-GR" sz="1600" dirty="0" smtClean="0"/>
              <a:t>έχουν αναπτύξει </a:t>
            </a:r>
            <a:r>
              <a:rPr lang="el-GR" sz="1600" dirty="0" smtClean="0"/>
              <a:t>πολιτικές </a:t>
            </a:r>
            <a:r>
              <a:rPr lang="el-GR" sz="1600" dirty="0" smtClean="0"/>
              <a:t>για </a:t>
            </a:r>
            <a:r>
              <a:rPr lang="el-GR" sz="1600" b="1" dirty="0" smtClean="0"/>
              <a:t>να κάνουν τους καταναλωτές ορθολογικούς χρήστες ενέργειας, να μειώσουν την εξάρτηση </a:t>
            </a:r>
            <a:r>
              <a:rPr lang="el-GR" sz="1600" b="1" dirty="0" smtClean="0"/>
              <a:t>από τα συμβατικά καύσιμα με αύξηση </a:t>
            </a:r>
            <a:r>
              <a:rPr lang="el-GR" sz="1600" b="1" dirty="0" smtClean="0"/>
              <a:t>της ενεργειακής </a:t>
            </a:r>
            <a:r>
              <a:rPr lang="el-GR" sz="1600" b="1" dirty="0" smtClean="0"/>
              <a:t>αποδοτικότητας, καθώς </a:t>
            </a:r>
            <a:r>
              <a:rPr lang="el-GR" sz="1600" b="1" dirty="0" smtClean="0"/>
              <a:t>και να προωθήσουν τη χρήση των ανανεώσιμων πηγών ενέργειας και των συναφών βιομηχανιών</a:t>
            </a:r>
            <a:r>
              <a:rPr lang="el-GR" sz="1600" b="1" dirty="0" smtClean="0"/>
              <a:t>.</a:t>
            </a:r>
            <a:endParaRPr lang="el-GR" sz="1600" b="1" dirty="0" smtClean="0"/>
          </a:p>
        </p:txBody>
      </p:sp>
      <p:sp>
        <p:nvSpPr>
          <p:cNvPr id="8" name="Rectangle 7">
            <a:extLst>
              <a:ext uri="{FF2B5EF4-FFF2-40B4-BE49-F238E27FC236}">
                <a16:creationId xmlns="" xmlns:a16="http://schemas.microsoft.com/office/drawing/2014/main" id="{3163C986-6F04-4B8F-893F-9CAB495F5991}"/>
              </a:ext>
            </a:extLst>
          </p:cNvPr>
          <p:cNvSpPr/>
          <p:nvPr/>
        </p:nvSpPr>
        <p:spPr>
          <a:xfrm>
            <a:off x="432916" y="1557000"/>
            <a:ext cx="730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spTree>
    <p:extLst>
      <p:ext uri="{BB962C8B-B14F-4D97-AF65-F5344CB8AC3E}">
        <p14:creationId xmlns="" xmlns:p14="http://schemas.microsoft.com/office/powerpoint/2010/main" val="1973835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D65A0F-9674-4A47-9F93-1A019CC47357}"/>
              </a:ext>
            </a:extLst>
          </p:cNvPr>
          <p:cNvSpPr>
            <a:spLocks noGrp="1"/>
          </p:cNvSpPr>
          <p:nvPr>
            <p:ph type="title"/>
          </p:nvPr>
        </p:nvSpPr>
        <p:spPr/>
        <p:txBody>
          <a:bodyPr>
            <a:normAutofit/>
          </a:bodyPr>
          <a:lstStyle/>
          <a:p>
            <a:r>
              <a:rPr lang="el-GR" b="1" dirty="0" smtClean="0"/>
              <a:t>Περιεχόμενα</a:t>
            </a:r>
            <a:endParaRPr lang="en-US" b="1" dirty="0"/>
          </a:p>
        </p:txBody>
      </p:sp>
      <p:sp>
        <p:nvSpPr>
          <p:cNvPr id="4" name="Rectangle 3">
            <a:extLst>
              <a:ext uri="{FF2B5EF4-FFF2-40B4-BE49-F238E27FC236}">
                <a16:creationId xmlns="" xmlns:a16="http://schemas.microsoft.com/office/drawing/2014/main" id="{255624FF-ED07-4B3A-835B-B204D00828A4}"/>
              </a:ext>
            </a:extLst>
          </p:cNvPr>
          <p:cNvSpPr/>
          <p:nvPr/>
        </p:nvSpPr>
        <p:spPr>
          <a:xfrm>
            <a:off x="684000" y="1557000"/>
            <a:ext cx="7991688" cy="1815882"/>
          </a:xfrm>
          <a:prstGeom prst="rect">
            <a:avLst/>
          </a:prstGeom>
        </p:spPr>
        <p:txBody>
          <a:bodyPr wrap="square">
            <a:spAutoFit/>
          </a:bodyPr>
          <a:lstStyle/>
          <a:p>
            <a:r>
              <a:rPr lang="el-GR" sz="1600" dirty="0" smtClean="0">
                <a:latin typeface="+mj-lt"/>
                <a:cs typeface="Arial" pitchFamily="34" charset="0"/>
              </a:rPr>
              <a:t>Σε αυτήν την ενότητα θα καλυφθούν τα ακόλουθα</a:t>
            </a:r>
            <a:r>
              <a:rPr lang="en-US" sz="1600" dirty="0" smtClean="0">
                <a:latin typeface="+mj-lt"/>
                <a:cs typeface="Arial" pitchFamily="34" charset="0"/>
              </a:rPr>
              <a:t>:</a:t>
            </a:r>
            <a:endParaRPr lang="en-US" sz="1600" dirty="0">
              <a:latin typeface="+mj-lt"/>
              <a:cs typeface="Arial" pitchFamily="34" charset="0"/>
            </a:endParaRPr>
          </a:p>
          <a:p>
            <a:endParaRPr lang="en-US" sz="1600" b="1" dirty="0">
              <a:solidFill>
                <a:prstClr val="black"/>
              </a:solidFill>
              <a:latin typeface="+mj-lt"/>
              <a:cs typeface="Arial" pitchFamily="34" charset="0"/>
            </a:endParaRPr>
          </a:p>
          <a:p>
            <a:pPr marL="342900" indent="-342900">
              <a:buFont typeface="+mj-lt"/>
              <a:buAutoNum type="arabicPeriod"/>
            </a:pPr>
            <a:r>
              <a:rPr lang="el-GR" sz="1600" b="1" cap="all" dirty="0" smtClean="0">
                <a:solidFill>
                  <a:prstClr val="black"/>
                </a:solidFill>
                <a:latin typeface="+mj-lt"/>
                <a:cs typeface="Arial" pitchFamily="34" charset="0"/>
              </a:rPr>
              <a:t>ΠΡΟΣΕΓΓΙΖΟΝΤΑΣ </a:t>
            </a:r>
            <a:r>
              <a:rPr lang="el-GR" sz="1600" b="1" cap="all" dirty="0" smtClean="0">
                <a:solidFill>
                  <a:prstClr val="black"/>
                </a:solidFill>
                <a:latin typeface="+mj-lt"/>
                <a:cs typeface="Arial" pitchFamily="34" charset="0"/>
              </a:rPr>
              <a:t>ΤΙΣ ΗΛΙΟΘΕΡΜΙΚΕΣ </a:t>
            </a:r>
            <a:r>
              <a:rPr lang="el-GR" sz="1600" b="1" cap="all" dirty="0" smtClean="0">
                <a:solidFill>
                  <a:prstClr val="black"/>
                </a:solidFill>
                <a:latin typeface="+mj-lt"/>
                <a:cs typeface="Arial" pitchFamily="34" charset="0"/>
              </a:rPr>
              <a:t>ΕΦΑΡΜΟΓΕΣ ΜΕΓΑΛΗΣ ΚΛΙΜΑΚΑΣ</a:t>
            </a:r>
            <a:r>
              <a:rPr lang="en-US" sz="1600" b="1" dirty="0" smtClean="0">
                <a:solidFill>
                  <a:prstClr val="black"/>
                </a:solidFill>
                <a:latin typeface="+mj-lt"/>
                <a:cs typeface="Arial" pitchFamily="34" charset="0"/>
              </a:rPr>
              <a:t>.</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el-GR" sz="1600" dirty="0" smtClean="0">
                <a:solidFill>
                  <a:prstClr val="black"/>
                </a:solidFill>
                <a:latin typeface="+mj-lt"/>
                <a:cs typeface="Arial" pitchFamily="34" charset="0"/>
              </a:rPr>
              <a:t>Εμπορικά και βιομηχανικά ηλιοθερμικά συστήματα</a:t>
            </a:r>
          </a:p>
          <a:p>
            <a:pPr marL="742950" lvl="1" indent="-285750">
              <a:buFont typeface="Wingdings" panose="05000000000000000000" pitchFamily="2" charset="2"/>
              <a:buChar char="Ø"/>
            </a:pPr>
            <a:r>
              <a:rPr lang="el-GR" sz="1600" dirty="0" smtClean="0">
                <a:solidFill>
                  <a:prstClr val="black"/>
                </a:solidFill>
                <a:latin typeface="+mj-lt"/>
                <a:cs typeface="Arial" pitchFamily="34" charset="0"/>
              </a:rPr>
              <a:t>Μικρά εμπορικά ηλιοθερμικά και συστήματα πολυκατοικιών</a:t>
            </a:r>
          </a:p>
          <a:p>
            <a:pPr marL="742950" lvl="1" indent="-285750">
              <a:buFont typeface="Wingdings" panose="05000000000000000000" pitchFamily="2" charset="2"/>
              <a:buChar char="Ø"/>
            </a:pPr>
            <a:r>
              <a:rPr lang="el-GR" sz="1600" dirty="0" smtClean="0">
                <a:solidFill>
                  <a:prstClr val="black"/>
                </a:solidFill>
                <a:latin typeface="+mj-lt"/>
                <a:cs typeface="Arial" pitchFamily="34" charset="0"/>
              </a:rPr>
              <a:t>Ηλιοθερμικά συστήματα σε κτίρια κατοικιών</a:t>
            </a:r>
            <a:endParaRPr lang="en-US" sz="1600" dirty="0">
              <a:solidFill>
                <a:prstClr val="black"/>
              </a:solidFill>
              <a:latin typeface="+mj-lt"/>
              <a:cs typeface="Arial" pitchFamily="34" charset="0"/>
            </a:endParaRPr>
          </a:p>
          <a:p>
            <a:pPr marL="742950" lvl="1" indent="-285750">
              <a:buFont typeface="Wingdings" panose="05000000000000000000" pitchFamily="2" charset="2"/>
              <a:buChar char="Ø"/>
            </a:pPr>
            <a:endParaRPr lang="en-US" sz="1600" dirty="0">
              <a:solidFill>
                <a:prstClr val="black"/>
              </a:solidFill>
              <a:latin typeface="+mj-lt"/>
              <a:cs typeface="Arial" pitchFamily="34" charset="0"/>
            </a:endParaRPr>
          </a:p>
        </p:txBody>
      </p:sp>
    </p:spTree>
    <p:extLst>
      <p:ext uri="{BB962C8B-B14F-4D97-AF65-F5344CB8AC3E}">
        <p14:creationId xmlns=""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648884-FDA5-445E-AED0-AECB186722E0}"/>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5" name="Rectangle 4">
            <a:extLst>
              <a:ext uri="{FF2B5EF4-FFF2-40B4-BE49-F238E27FC236}">
                <a16:creationId xmlns="" xmlns:a16="http://schemas.microsoft.com/office/drawing/2014/main" id="{0C38FFD4-2B14-4284-AACC-69CE4D2ADA23}"/>
              </a:ext>
            </a:extLst>
          </p:cNvPr>
          <p:cNvSpPr/>
          <p:nvPr/>
        </p:nvSpPr>
        <p:spPr>
          <a:xfrm>
            <a:off x="755999" y="1938446"/>
            <a:ext cx="7848001"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ΚΑΤΑΝΟΗΣΗ ΤΟΥ ΓΕΝΙΚΟΥ ΠΛΑΙΣΙΟΥ</a:t>
            </a:r>
            <a:r>
              <a:rPr lang="en-US" sz="1600" b="1" dirty="0" smtClean="0">
                <a:solidFill>
                  <a:prstClr val="black"/>
                </a:solidFill>
              </a:rPr>
              <a:t>. </a:t>
            </a:r>
            <a:r>
              <a:rPr lang="el-GR" sz="1600" b="1" dirty="0" smtClean="0">
                <a:solidFill>
                  <a:prstClr val="black"/>
                </a:solidFill>
              </a:rPr>
              <a:t>Ο ΣΤΟΧΟΣ ΤΩΝ ΗΛΙΟΘΕΡΜΙΚΩΝ ΣΥΣΤΗΜΑΤΩΝ.</a:t>
            </a:r>
            <a:endParaRPr lang="en-US" sz="1600" b="1" dirty="0">
              <a:solidFill>
                <a:prstClr val="black"/>
              </a:solidFill>
            </a:endParaRPr>
          </a:p>
        </p:txBody>
      </p:sp>
      <p:sp>
        <p:nvSpPr>
          <p:cNvPr id="6" name="TextBox 5">
            <a:extLst>
              <a:ext uri="{FF2B5EF4-FFF2-40B4-BE49-F238E27FC236}">
                <a16:creationId xmlns="" xmlns:a16="http://schemas.microsoft.com/office/drawing/2014/main" id="{BAF39175-276F-411B-8868-C615E2E587BA}"/>
              </a:ext>
            </a:extLst>
          </p:cNvPr>
          <p:cNvSpPr txBox="1"/>
          <p:nvPr/>
        </p:nvSpPr>
        <p:spPr>
          <a:xfrm>
            <a:off x="828000" y="2277000"/>
            <a:ext cx="7920000" cy="3539430"/>
          </a:xfrm>
          <a:prstGeom prst="rect">
            <a:avLst/>
          </a:prstGeom>
          <a:noFill/>
        </p:spPr>
        <p:txBody>
          <a:bodyPr wrap="square" rIns="90000" rtlCol="0">
            <a:spAutoFit/>
          </a:bodyPr>
          <a:lstStyle/>
          <a:p>
            <a:pPr marL="285750" indent="-285750">
              <a:buFont typeface="Symbol" panose="05050102010706020507" pitchFamily="18" charset="2"/>
              <a:buChar char=""/>
            </a:pPr>
            <a:r>
              <a:rPr lang="el-GR" sz="1600" dirty="0" smtClean="0"/>
              <a:t>Όπως είναι ήδη γνωστό, </a:t>
            </a:r>
            <a:r>
              <a:rPr lang="el-GR" sz="1600" b="1" dirty="0" smtClean="0"/>
              <a:t>από όλες τις επιλογές </a:t>
            </a:r>
            <a:r>
              <a:rPr lang="el-GR" sz="1600" b="1" dirty="0" smtClean="0"/>
              <a:t>ΑΠΕ, </a:t>
            </a:r>
            <a:r>
              <a:rPr lang="el-GR" sz="1600" b="1" dirty="0" smtClean="0"/>
              <a:t>η τεχνολογία της ηλιακής θέρμανσης νερού είναι η πλέον </a:t>
            </a:r>
            <a:r>
              <a:rPr lang="el-GR" sz="1600" b="1" dirty="0" smtClean="0"/>
              <a:t>ώριμη</a:t>
            </a:r>
            <a:r>
              <a:rPr lang="el-GR" sz="1600" dirty="0" smtClean="0"/>
              <a:t>, καθώς είναι αποδεδειγμένα αποδοτική εδώ και πολλά </a:t>
            </a:r>
            <a:r>
              <a:rPr lang="el-GR" sz="1600" dirty="0" smtClean="0"/>
              <a:t>χρόνια </a:t>
            </a:r>
            <a:r>
              <a:rPr lang="el-GR" sz="1600" dirty="0" smtClean="0"/>
              <a:t>σε χιλιάδες </a:t>
            </a:r>
            <a:r>
              <a:rPr lang="el-GR" sz="1600" dirty="0" smtClean="0"/>
              <a:t>εγκαταστάσεις </a:t>
            </a:r>
            <a:r>
              <a:rPr lang="el-GR" sz="1600" dirty="0" smtClean="0"/>
              <a:t>και για διάφορες χώρες</a:t>
            </a:r>
            <a:r>
              <a:rPr lang="el-GR" sz="1600" dirty="0" smtClean="0"/>
              <a:t>, γεωγραφικά πλάτη και κλίματα.</a:t>
            </a:r>
          </a:p>
          <a:p>
            <a:pPr marL="285750" indent="-285750">
              <a:buFont typeface="Symbol" panose="05050102010706020507" pitchFamily="18" charset="2"/>
              <a:buChar char=""/>
            </a:pPr>
            <a:r>
              <a:rPr lang="el-GR" sz="1600" b="1" dirty="0" smtClean="0"/>
              <a:t>Ο σχεδιασμός, </a:t>
            </a:r>
            <a:r>
              <a:rPr lang="el-GR" sz="1600" b="1" dirty="0" smtClean="0"/>
              <a:t>η εγκατάσταση</a:t>
            </a:r>
            <a:r>
              <a:rPr lang="el-GR" sz="1600" b="1" dirty="0" smtClean="0"/>
              <a:t>, η συντήρηση και η χρήση </a:t>
            </a:r>
            <a:r>
              <a:rPr lang="el-GR" sz="1600" b="1" dirty="0" smtClean="0"/>
              <a:t>ηλιακών θερμοσιφώνων είναι </a:t>
            </a:r>
            <a:r>
              <a:rPr lang="el-GR" sz="1600" b="1" dirty="0" smtClean="0"/>
              <a:t>σχετικά </a:t>
            </a:r>
            <a:r>
              <a:rPr lang="el-GR" sz="1600" b="1" dirty="0" smtClean="0"/>
              <a:t>απλή διαδικασία</a:t>
            </a:r>
            <a:r>
              <a:rPr lang="el-GR" sz="1600" dirty="0" smtClean="0"/>
              <a:t>, </a:t>
            </a:r>
            <a:r>
              <a:rPr lang="el-GR" sz="1600" dirty="0" smtClean="0"/>
              <a:t>με την προϋπόθεση ότι πρέπει να ληφθούν υπόψη ορισμένοι παράγοντες για να εξασφαλιστεί </a:t>
            </a:r>
            <a:r>
              <a:rPr lang="el-GR" sz="1600" dirty="0" smtClean="0"/>
              <a:t>η επαρκής </a:t>
            </a:r>
            <a:r>
              <a:rPr lang="el-GR" sz="1600" dirty="0" smtClean="0"/>
              <a:t>αποδοτικότητα και </a:t>
            </a:r>
            <a:r>
              <a:rPr lang="el-GR" sz="1600" dirty="0" smtClean="0"/>
              <a:t>η αξιοπιστία των </a:t>
            </a:r>
            <a:r>
              <a:rPr lang="el-GR" sz="1600" dirty="0" smtClean="0"/>
              <a:t>συστημάτων</a:t>
            </a:r>
            <a:r>
              <a:rPr lang="el-GR" sz="1600" dirty="0" smtClean="0"/>
              <a:t>.</a:t>
            </a:r>
          </a:p>
          <a:p>
            <a:pPr marL="285750" lvl="0" indent="-285750">
              <a:buFont typeface="Symbol" panose="05050102010706020507" pitchFamily="18" charset="2"/>
              <a:buChar char=""/>
            </a:pPr>
            <a:r>
              <a:rPr lang="el-GR" sz="1600" dirty="0" smtClean="0">
                <a:solidFill>
                  <a:prstClr val="black"/>
                </a:solidFill>
              </a:rPr>
              <a:t>Συμπερασματικά,</a:t>
            </a:r>
            <a:r>
              <a:rPr lang="el-GR" sz="1600" b="1" dirty="0" smtClean="0">
                <a:solidFill>
                  <a:prstClr val="black"/>
                </a:solidFill>
              </a:rPr>
              <a:t> </a:t>
            </a:r>
            <a:r>
              <a:rPr lang="el-GR" sz="1600" b="1" dirty="0" smtClean="0">
                <a:solidFill>
                  <a:prstClr val="black"/>
                </a:solidFill>
              </a:rPr>
              <a:t>χρειάζεται επιλογή κατάλληλου συστήματος για το συγκεκριμένο κλίμα, κατάλληλη </a:t>
            </a:r>
            <a:r>
              <a:rPr lang="el-GR" sz="1600" b="1" dirty="0" smtClean="0">
                <a:solidFill>
                  <a:prstClr val="black"/>
                </a:solidFill>
              </a:rPr>
              <a:t>διαστασιολόγηση που να ανταποκρίνεται στη ζήτηση, καθώς ορθή διαδικασία εγκατάστασης χρησιμοποιώντας ποιοτικά εξαρτήματα</a:t>
            </a:r>
            <a:r>
              <a:rPr lang="el-GR" sz="1600" dirty="0" smtClean="0">
                <a:solidFill>
                  <a:prstClr val="black"/>
                </a:solidFill>
              </a:rPr>
              <a:t>. </a:t>
            </a:r>
            <a:r>
              <a:rPr lang="el-GR" sz="1600" dirty="0" smtClean="0">
                <a:solidFill>
                  <a:prstClr val="black"/>
                </a:solidFill>
              </a:rPr>
              <a:t>Με αυτό τον τρόπο, οι ιδιοκτήτες και οι φορείς προώθησης μπορούν να αναμένουν να καταλήξουν σε </a:t>
            </a:r>
            <a:r>
              <a:rPr lang="el-GR" sz="1600" b="1" dirty="0" smtClean="0">
                <a:solidFill>
                  <a:prstClr val="black"/>
                </a:solidFill>
              </a:rPr>
              <a:t>μακράς διάρκειας </a:t>
            </a:r>
            <a:r>
              <a:rPr lang="el-GR" sz="1600" b="1" dirty="0" smtClean="0">
                <a:solidFill>
                  <a:prstClr val="black"/>
                </a:solidFill>
              </a:rPr>
              <a:t>συστήματα </a:t>
            </a:r>
            <a:r>
              <a:rPr lang="el-GR" sz="1600" b="1" dirty="0" smtClean="0">
                <a:solidFill>
                  <a:prstClr val="black"/>
                </a:solidFill>
              </a:rPr>
              <a:t>ΑΠΕ και στην πραγματοποίηση αποδοτικών επενδύσεων</a:t>
            </a:r>
            <a:r>
              <a:rPr lang="el-GR" sz="1600" dirty="0" smtClean="0">
                <a:solidFill>
                  <a:prstClr val="black"/>
                </a:solidFill>
              </a:rPr>
              <a:t> (ακόμα </a:t>
            </a:r>
            <a:r>
              <a:rPr lang="el-GR" sz="1600" dirty="0" smtClean="0">
                <a:solidFill>
                  <a:prstClr val="black"/>
                </a:solidFill>
              </a:rPr>
              <a:t>περισσότερο εάν υπάρχει </a:t>
            </a:r>
            <a:r>
              <a:rPr lang="el-GR" sz="1600" dirty="0" smtClean="0">
                <a:solidFill>
                  <a:prstClr val="black"/>
                </a:solidFill>
              </a:rPr>
              <a:t>και οικονομική υποστήριξη).</a:t>
            </a:r>
            <a:endParaRPr lang="en-US" sz="1600" dirty="0" smtClean="0">
              <a:solidFill>
                <a:prstClr val="black"/>
              </a:solidFill>
            </a:endParaRPr>
          </a:p>
        </p:txBody>
      </p:sp>
      <p:sp>
        <p:nvSpPr>
          <p:cNvPr id="9" name="Rectangle 8">
            <a:extLst>
              <a:ext uri="{FF2B5EF4-FFF2-40B4-BE49-F238E27FC236}">
                <a16:creationId xmlns="" xmlns:a16="http://schemas.microsoft.com/office/drawing/2014/main" id="{492E0C1C-D0E1-4491-A1B7-5FAF285AA12E}"/>
              </a:ext>
            </a:extLst>
          </p:cNvPr>
          <p:cNvSpPr/>
          <p:nvPr/>
        </p:nvSpPr>
        <p:spPr>
          <a:xfrm>
            <a:off x="432916" y="1547668"/>
            <a:ext cx="694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spTree>
    <p:extLst>
      <p:ext uri="{BB962C8B-B14F-4D97-AF65-F5344CB8AC3E}">
        <p14:creationId xmlns="" xmlns:p14="http://schemas.microsoft.com/office/powerpoint/2010/main" val="1462764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648884-FDA5-445E-AED0-AECB186722E0}"/>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5" name="Rectangle 4">
            <a:extLst>
              <a:ext uri="{FF2B5EF4-FFF2-40B4-BE49-F238E27FC236}">
                <a16:creationId xmlns="" xmlns:a16="http://schemas.microsoft.com/office/drawing/2014/main" id="{0C38FFD4-2B14-4284-AACC-69CE4D2ADA23}"/>
              </a:ext>
            </a:extLst>
          </p:cNvPr>
          <p:cNvSpPr/>
          <p:nvPr/>
        </p:nvSpPr>
        <p:spPr>
          <a:xfrm>
            <a:off x="755999" y="1938446"/>
            <a:ext cx="7848001"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ΚΑΤΑΝΟΗΣΗ ΤΟΥ ΓΕΝΙΚΟΥ ΠΛΑΙΣΙΟΥ</a:t>
            </a:r>
            <a:r>
              <a:rPr lang="en-US" sz="1600" b="1" dirty="0" smtClean="0">
                <a:solidFill>
                  <a:prstClr val="black"/>
                </a:solidFill>
              </a:rPr>
              <a:t>. </a:t>
            </a:r>
            <a:r>
              <a:rPr lang="el-GR" sz="1600" b="1" dirty="0" smtClean="0">
                <a:solidFill>
                  <a:prstClr val="black"/>
                </a:solidFill>
              </a:rPr>
              <a:t>Ο ΣΤΟΧΟΣ ΤΩΝ ΗΛΙΟΘΕΡΜΙΚΩΝ ΣΥΣΤΗΜΑΤΩΝ.</a:t>
            </a:r>
            <a:endParaRPr lang="en-US" sz="1600" b="1" dirty="0">
              <a:solidFill>
                <a:prstClr val="black"/>
              </a:solidFill>
            </a:endParaRPr>
          </a:p>
        </p:txBody>
      </p:sp>
      <p:pic>
        <p:nvPicPr>
          <p:cNvPr id="7" name="Picture 6">
            <a:extLst>
              <a:ext uri="{FF2B5EF4-FFF2-40B4-BE49-F238E27FC236}">
                <a16:creationId xmlns="" xmlns:a16="http://schemas.microsoft.com/office/drawing/2014/main" id="{CE2B04B9-A47A-460B-9B8C-80113C96985C}"/>
              </a:ext>
            </a:extLst>
          </p:cNvPr>
          <p:cNvPicPr>
            <a:picLocks noChangeAspect="1"/>
          </p:cNvPicPr>
          <p:nvPr/>
        </p:nvPicPr>
        <p:blipFill>
          <a:blip r:embed="rId2" cstate="print">
            <a:duotone>
              <a:prstClr val="black"/>
              <a:srgbClr val="D9C3A5">
                <a:tint val="50000"/>
                <a:satMod val="180000"/>
              </a:srgbClr>
            </a:duotone>
          </a:blip>
          <a:stretch>
            <a:fillRect/>
          </a:stretch>
        </p:blipFill>
        <p:spPr>
          <a:xfrm>
            <a:off x="1414047" y="2385000"/>
            <a:ext cx="6181953" cy="3780000"/>
          </a:xfrm>
          <a:prstGeom prst="rect">
            <a:avLst/>
          </a:prstGeom>
          <a:ln>
            <a:solidFill>
              <a:schemeClr val="tx1"/>
            </a:solidFill>
          </a:ln>
        </p:spPr>
      </p:pic>
      <p:sp>
        <p:nvSpPr>
          <p:cNvPr id="9" name="Rectangle 8">
            <a:extLst>
              <a:ext uri="{FF2B5EF4-FFF2-40B4-BE49-F238E27FC236}">
                <a16:creationId xmlns="" xmlns:a16="http://schemas.microsoft.com/office/drawing/2014/main" id="{492E0C1C-D0E1-4491-A1B7-5FAF285AA12E}"/>
              </a:ext>
            </a:extLst>
          </p:cNvPr>
          <p:cNvSpPr/>
          <p:nvPr/>
        </p:nvSpPr>
        <p:spPr>
          <a:xfrm>
            <a:off x="432916" y="1547668"/>
            <a:ext cx="694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spTree>
    <p:extLst>
      <p:ext uri="{BB962C8B-B14F-4D97-AF65-F5344CB8AC3E}">
        <p14:creationId xmlns="" xmlns:p14="http://schemas.microsoft.com/office/powerpoint/2010/main" val="1462764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1EC675-A82F-4DE7-90C1-575094D14F63}"/>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5" name="Rectangle 4">
            <a:extLst>
              <a:ext uri="{FF2B5EF4-FFF2-40B4-BE49-F238E27FC236}">
                <a16:creationId xmlns="" xmlns:a16="http://schemas.microsoft.com/office/drawing/2014/main" id="{AADD48EC-F9CE-4F83-AAEF-B6236300E405}"/>
              </a:ext>
            </a:extLst>
          </p:cNvPr>
          <p:cNvSpPr/>
          <p:nvPr/>
        </p:nvSpPr>
        <p:spPr>
          <a:xfrm>
            <a:off x="756000" y="1866446"/>
            <a:ext cx="7919688"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ΚΑΤΑΝΟΗΣΗ ΤΟΥ ΓΕΝΙΚΟΥ ΠΛΑΙΣΙΟΥ</a:t>
            </a:r>
            <a:r>
              <a:rPr lang="en-US" sz="1600" b="1" dirty="0" smtClean="0">
                <a:solidFill>
                  <a:prstClr val="black"/>
                </a:solidFill>
              </a:rPr>
              <a:t>. </a:t>
            </a:r>
            <a:r>
              <a:rPr lang="el-GR" sz="1600" b="1" dirty="0" smtClean="0">
                <a:solidFill>
                  <a:prstClr val="black"/>
                </a:solidFill>
              </a:rPr>
              <a:t>ΠΡΟΣΕΓΓΙΣΗ ΠΟΛΙΤΙΚΩΝ ΓΙΑ ΚΤΙΡΙΑ</a:t>
            </a:r>
            <a:r>
              <a:rPr lang="en-US" sz="1600" b="1" dirty="0" smtClean="0">
                <a:solidFill>
                  <a:prstClr val="black"/>
                </a:solidFill>
              </a:rPr>
              <a:t>.</a:t>
            </a:r>
            <a:endParaRPr lang="en-US" b="1" dirty="0"/>
          </a:p>
        </p:txBody>
      </p:sp>
      <p:sp>
        <p:nvSpPr>
          <p:cNvPr id="6" name="TextBox 5">
            <a:extLst>
              <a:ext uri="{FF2B5EF4-FFF2-40B4-BE49-F238E27FC236}">
                <a16:creationId xmlns="" xmlns:a16="http://schemas.microsoft.com/office/drawing/2014/main" id="{F9C5A9A7-7243-49BC-AA78-3D21320914F9}"/>
              </a:ext>
            </a:extLst>
          </p:cNvPr>
          <p:cNvSpPr txBox="1"/>
          <p:nvPr/>
        </p:nvSpPr>
        <p:spPr>
          <a:xfrm>
            <a:off x="828000" y="2135782"/>
            <a:ext cx="7920000" cy="1077218"/>
          </a:xfrm>
          <a:prstGeom prst="rect">
            <a:avLst/>
          </a:prstGeom>
          <a:noFill/>
        </p:spPr>
        <p:txBody>
          <a:bodyPr wrap="square" rtlCol="0">
            <a:spAutoFit/>
          </a:bodyPr>
          <a:lstStyle/>
          <a:p>
            <a:pPr marL="285750" indent="-285750">
              <a:buFont typeface="Symbol" panose="05050102010706020507" pitchFamily="18" charset="2"/>
              <a:buChar char=""/>
            </a:pPr>
            <a:r>
              <a:rPr lang="el-GR" sz="1600" dirty="0" smtClean="0"/>
              <a:t>Σε πολλές χώρες, </a:t>
            </a:r>
            <a:r>
              <a:rPr lang="el-GR" sz="1600" dirty="0" smtClean="0"/>
              <a:t>οι κυβερνήσεις </a:t>
            </a:r>
            <a:r>
              <a:rPr lang="el-GR" sz="1600" dirty="0" smtClean="0"/>
              <a:t>και </a:t>
            </a:r>
            <a:r>
              <a:rPr lang="el-GR" sz="1600" dirty="0" smtClean="0"/>
              <a:t>η ιδιωτική πρωτοβουλία </a:t>
            </a:r>
            <a:r>
              <a:rPr lang="el-GR" sz="1600" dirty="0" smtClean="0"/>
              <a:t>έχουν προωθήσει την εγκατάσταση </a:t>
            </a:r>
            <a:r>
              <a:rPr lang="el-GR" sz="1600" b="1" dirty="0" smtClean="0"/>
              <a:t>ηλιακών συστημάτων σε </a:t>
            </a:r>
            <a:r>
              <a:rPr lang="el-GR" sz="1600" b="1" dirty="0" smtClean="0"/>
              <a:t>κτίρια κατοικιών </a:t>
            </a:r>
            <a:r>
              <a:rPr lang="el-GR" sz="1600" dirty="0" smtClean="0"/>
              <a:t>κάνοντας διάκριση των </a:t>
            </a:r>
            <a:r>
              <a:rPr lang="el-GR" sz="1600" b="1" dirty="0" smtClean="0"/>
              <a:t>κανονισμών </a:t>
            </a:r>
            <a:r>
              <a:rPr lang="el-GR" sz="1600" b="1" dirty="0" smtClean="0"/>
              <a:t>και </a:t>
            </a:r>
            <a:r>
              <a:rPr lang="el-GR" sz="1600" b="1" dirty="0" smtClean="0"/>
              <a:t>της υποστήριξης </a:t>
            </a:r>
            <a:r>
              <a:rPr lang="el-GR" sz="1600" dirty="0" smtClean="0"/>
              <a:t>σύμφωνα με το κεφάλαιο, </a:t>
            </a:r>
            <a:r>
              <a:rPr lang="el-GR" sz="1600" dirty="0" smtClean="0"/>
              <a:t>μεταξύ άλλων παραγόντων. </a:t>
            </a:r>
            <a:r>
              <a:rPr lang="el-GR" sz="1600" dirty="0" smtClean="0"/>
              <a:t>Οι </a:t>
            </a:r>
            <a:r>
              <a:rPr lang="el-GR" sz="1600" dirty="0" smtClean="0"/>
              <a:t>εφαρμοζόμενες τεχνολογίες εξαρτώνται από </a:t>
            </a:r>
            <a:r>
              <a:rPr lang="el-GR" sz="1600" dirty="0" smtClean="0"/>
              <a:t>το γεωγραφικό πλάτος </a:t>
            </a:r>
            <a:r>
              <a:rPr lang="el-GR" sz="1600" dirty="0" smtClean="0"/>
              <a:t>και το κλίμα.</a:t>
            </a:r>
            <a:endParaRPr lang="en-US" sz="1600" dirty="0"/>
          </a:p>
        </p:txBody>
      </p:sp>
      <p:pic>
        <p:nvPicPr>
          <p:cNvPr id="7" name="Picture 6">
            <a:extLst>
              <a:ext uri="{FF2B5EF4-FFF2-40B4-BE49-F238E27FC236}">
                <a16:creationId xmlns="" xmlns:a16="http://schemas.microsoft.com/office/drawing/2014/main" id="{A8285A47-603D-4F61-A1C3-E4EC6670D58F}"/>
              </a:ext>
            </a:extLst>
          </p:cNvPr>
          <p:cNvPicPr>
            <a:picLocks noChangeAspect="1"/>
          </p:cNvPicPr>
          <p:nvPr/>
        </p:nvPicPr>
        <p:blipFill>
          <a:blip r:embed="rId2" cstate="print"/>
          <a:stretch>
            <a:fillRect/>
          </a:stretch>
        </p:blipFill>
        <p:spPr>
          <a:xfrm>
            <a:off x="744672" y="3141000"/>
            <a:ext cx="7976728" cy="3214014"/>
          </a:xfrm>
          <a:prstGeom prst="rect">
            <a:avLst/>
          </a:prstGeom>
        </p:spPr>
      </p:pic>
      <p:sp>
        <p:nvSpPr>
          <p:cNvPr id="9" name="Rectangle 8">
            <a:extLst>
              <a:ext uri="{FF2B5EF4-FFF2-40B4-BE49-F238E27FC236}">
                <a16:creationId xmlns="" xmlns:a16="http://schemas.microsoft.com/office/drawing/2014/main" id="{94CA3AC4-EA70-4815-A2C7-81949C8DF719}"/>
              </a:ext>
            </a:extLst>
          </p:cNvPr>
          <p:cNvSpPr/>
          <p:nvPr/>
        </p:nvSpPr>
        <p:spPr>
          <a:xfrm>
            <a:off x="432916" y="1557000"/>
            <a:ext cx="730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spTree>
    <p:extLst>
      <p:ext uri="{BB962C8B-B14F-4D97-AF65-F5344CB8AC3E}">
        <p14:creationId xmlns="" xmlns:p14="http://schemas.microsoft.com/office/powerpoint/2010/main" val="930453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7D0F16-22F5-45E5-8355-AD72DC2081F0}"/>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5" name="Rectangle 4">
            <a:extLst>
              <a:ext uri="{FF2B5EF4-FFF2-40B4-BE49-F238E27FC236}">
                <a16:creationId xmlns="" xmlns:a16="http://schemas.microsoft.com/office/drawing/2014/main" id="{FC645E41-7AA8-4B90-9AD0-AAD3742875E0}"/>
              </a:ext>
            </a:extLst>
          </p:cNvPr>
          <p:cNvSpPr/>
          <p:nvPr/>
        </p:nvSpPr>
        <p:spPr>
          <a:xfrm>
            <a:off x="756000" y="1926332"/>
            <a:ext cx="2232000" cy="1323439"/>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ΚΑΤΑΝΟΗΣΗ ΤΟΥ ΓΕΝΙΚΟΥ ΠΛΑΙΣΙΟΥ</a:t>
            </a:r>
            <a:r>
              <a:rPr lang="en-US" sz="1600" b="1" dirty="0" smtClean="0">
                <a:solidFill>
                  <a:prstClr val="black"/>
                </a:solidFill>
              </a:rPr>
              <a:t>. </a:t>
            </a:r>
            <a:r>
              <a:rPr lang="el-GR" sz="1600" b="1" dirty="0" smtClean="0">
                <a:solidFill>
                  <a:prstClr val="black"/>
                </a:solidFill>
              </a:rPr>
              <a:t>ΣΥΣΣΩΡΕΥΜΕΝΗ ΕΜΠΕΙΡΙΑ ΣΕ ΣΧΕΣΗ ΜΕ ΠΟΛΥΚΑΤΟΙΚΙΕΣ</a:t>
            </a:r>
            <a:r>
              <a:rPr lang="en-US" sz="1600" b="1" dirty="0" smtClean="0">
                <a:solidFill>
                  <a:prstClr val="black"/>
                </a:solidFill>
              </a:rPr>
              <a:t>. </a:t>
            </a:r>
            <a:endParaRPr lang="en-US" sz="1600" b="1" dirty="0">
              <a:solidFill>
                <a:prstClr val="black"/>
              </a:solidFill>
            </a:endParaRPr>
          </a:p>
        </p:txBody>
      </p:sp>
      <p:pic>
        <p:nvPicPr>
          <p:cNvPr id="7" name="Picture 6">
            <a:extLst>
              <a:ext uri="{FF2B5EF4-FFF2-40B4-BE49-F238E27FC236}">
                <a16:creationId xmlns="" xmlns:a16="http://schemas.microsoft.com/office/drawing/2014/main" id="{019A0FC6-2A73-43DA-8D11-4C76250D75DA}"/>
              </a:ext>
            </a:extLst>
          </p:cNvPr>
          <p:cNvPicPr>
            <a:picLocks noChangeAspect="1"/>
          </p:cNvPicPr>
          <p:nvPr/>
        </p:nvPicPr>
        <p:blipFill>
          <a:blip r:embed="rId2" cstate="print"/>
          <a:stretch>
            <a:fillRect/>
          </a:stretch>
        </p:blipFill>
        <p:spPr>
          <a:xfrm>
            <a:off x="2947919" y="1926332"/>
            <a:ext cx="6016081" cy="4411793"/>
          </a:xfrm>
          <a:prstGeom prst="rect">
            <a:avLst/>
          </a:prstGeom>
        </p:spPr>
      </p:pic>
      <p:sp>
        <p:nvSpPr>
          <p:cNvPr id="8" name="Rectangle 7">
            <a:extLst>
              <a:ext uri="{FF2B5EF4-FFF2-40B4-BE49-F238E27FC236}">
                <a16:creationId xmlns="" xmlns:a16="http://schemas.microsoft.com/office/drawing/2014/main" id="{4E9D7EC7-60A6-43A5-9B7C-FC8CE3789921}"/>
              </a:ext>
            </a:extLst>
          </p:cNvPr>
          <p:cNvSpPr/>
          <p:nvPr/>
        </p:nvSpPr>
        <p:spPr>
          <a:xfrm>
            <a:off x="7164000" y="1741666"/>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
        <p:nvSpPr>
          <p:cNvPr id="9" name="TextBox 8">
            <a:extLst>
              <a:ext uri="{FF2B5EF4-FFF2-40B4-BE49-F238E27FC236}">
                <a16:creationId xmlns="" xmlns:a16="http://schemas.microsoft.com/office/drawing/2014/main" id="{698C8494-A3CF-4C3B-92E4-53788A7D9A96}"/>
              </a:ext>
            </a:extLst>
          </p:cNvPr>
          <p:cNvSpPr txBox="1"/>
          <p:nvPr/>
        </p:nvSpPr>
        <p:spPr>
          <a:xfrm>
            <a:off x="828001" y="3682455"/>
            <a:ext cx="2159999" cy="2554545"/>
          </a:xfrm>
          <a:prstGeom prst="rect">
            <a:avLst/>
          </a:prstGeom>
          <a:noFill/>
        </p:spPr>
        <p:txBody>
          <a:bodyPr wrap="square" rtlCol="0">
            <a:spAutoFit/>
          </a:bodyPr>
          <a:lstStyle/>
          <a:p>
            <a:pPr marL="285750" indent="-285750">
              <a:buFont typeface="Symbol" panose="05050102010706020507" pitchFamily="18" charset="2"/>
              <a:buChar char=""/>
            </a:pPr>
            <a:r>
              <a:rPr lang="el-GR" sz="1600" dirty="0" smtClean="0"/>
              <a:t>Ενημερωτικό δελτίο του έργου «Παγκόσμια ηλιακή θέρμανση νερού»</a:t>
            </a:r>
            <a:r>
              <a:rPr lang="en-US" sz="1600" dirty="0" smtClean="0"/>
              <a:t>, </a:t>
            </a:r>
            <a:r>
              <a:rPr lang="el-GR" sz="1600" dirty="0" smtClean="0"/>
              <a:t>σε συνεργασία με τον </a:t>
            </a:r>
            <a:r>
              <a:rPr lang="en-US" sz="1600" dirty="0" smtClean="0"/>
              <a:t>ESTIF (</a:t>
            </a:r>
            <a:r>
              <a:rPr lang="el-GR" sz="1600" dirty="0" smtClean="0"/>
              <a:t>Ευρωπαϊκός Σύνδεσμος Ηλιοθερμικής Βιομηχανίας</a:t>
            </a:r>
            <a:r>
              <a:rPr lang="en-US" sz="1600" dirty="0" smtClean="0"/>
              <a:t>).</a:t>
            </a:r>
            <a:endParaRPr lang="en-US" sz="1600" dirty="0"/>
          </a:p>
        </p:txBody>
      </p:sp>
      <p:sp>
        <p:nvSpPr>
          <p:cNvPr id="11" name="Rectangle 10">
            <a:extLst>
              <a:ext uri="{FF2B5EF4-FFF2-40B4-BE49-F238E27FC236}">
                <a16:creationId xmlns="" xmlns:a16="http://schemas.microsoft.com/office/drawing/2014/main" id="{C7E8FF43-9348-4527-A155-E55F0EDDB15D}"/>
              </a:ext>
            </a:extLst>
          </p:cNvPr>
          <p:cNvSpPr/>
          <p:nvPr/>
        </p:nvSpPr>
        <p:spPr>
          <a:xfrm>
            <a:off x="432916" y="1557000"/>
            <a:ext cx="687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spTree>
    <p:extLst>
      <p:ext uri="{BB962C8B-B14F-4D97-AF65-F5344CB8AC3E}">
        <p14:creationId xmlns="" xmlns:p14="http://schemas.microsoft.com/office/powerpoint/2010/main" val="3757145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8D8A63-C5A7-4873-9588-93A3E0799E2B}"/>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5" name="Rectangle 4">
            <a:extLst>
              <a:ext uri="{FF2B5EF4-FFF2-40B4-BE49-F238E27FC236}">
                <a16:creationId xmlns="" xmlns:a16="http://schemas.microsoft.com/office/drawing/2014/main" id="{99E57E79-DA26-4C9B-A7A7-E4A7E02D6A1D}"/>
              </a:ext>
            </a:extLst>
          </p:cNvPr>
          <p:cNvSpPr/>
          <p:nvPr/>
        </p:nvSpPr>
        <p:spPr>
          <a:xfrm>
            <a:off x="756000" y="1926332"/>
            <a:ext cx="6624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ΚΑΤΑΝΟΗΣΗ ΤΟΥ ΓΕΝΙΚΟΥ ΠΛΑΙΣΙΟΥ</a:t>
            </a:r>
            <a:r>
              <a:rPr lang="en-US" sz="1600" b="1" dirty="0" smtClean="0">
                <a:solidFill>
                  <a:prstClr val="black"/>
                </a:solidFill>
              </a:rPr>
              <a:t>. </a:t>
            </a:r>
            <a:r>
              <a:rPr lang="el-GR" sz="1600" b="1" dirty="0" smtClean="0">
                <a:solidFill>
                  <a:prstClr val="black"/>
                </a:solidFill>
              </a:rPr>
              <a:t>Η ΠΕΡΙΠΤΩΣΗ ΤΗΣ ΙΣΠΑΝΙΑΣ.</a:t>
            </a:r>
            <a:endParaRPr lang="en-US" sz="1600" b="1" dirty="0"/>
          </a:p>
        </p:txBody>
      </p:sp>
      <p:sp>
        <p:nvSpPr>
          <p:cNvPr id="6" name="TextBox 5">
            <a:extLst>
              <a:ext uri="{FF2B5EF4-FFF2-40B4-BE49-F238E27FC236}">
                <a16:creationId xmlns="" xmlns:a16="http://schemas.microsoft.com/office/drawing/2014/main" id="{48A42B42-2D4D-4CCB-BFD9-1B98C8B3C78B}"/>
              </a:ext>
            </a:extLst>
          </p:cNvPr>
          <p:cNvSpPr txBox="1"/>
          <p:nvPr/>
        </p:nvSpPr>
        <p:spPr>
          <a:xfrm>
            <a:off x="1080917" y="2277000"/>
            <a:ext cx="7594771" cy="584775"/>
          </a:xfrm>
          <a:prstGeom prst="rect">
            <a:avLst/>
          </a:prstGeom>
          <a:noFill/>
        </p:spPr>
        <p:txBody>
          <a:bodyPr wrap="square" rtlCol="0">
            <a:spAutoFit/>
          </a:bodyPr>
          <a:lstStyle/>
          <a:p>
            <a:pPr marL="285750" indent="-285750">
              <a:buFont typeface="Symbol" panose="05050102010706020507" pitchFamily="18" charset="2"/>
              <a:buChar char=""/>
            </a:pPr>
            <a:r>
              <a:rPr lang="el-GR" sz="1600" b="1" dirty="0" smtClean="0"/>
              <a:t>Συνολική διαδικασία ενός μεγάλου ηλιοθερμικού έργου σε συμφωνία με τους 		       κανονισμούς</a:t>
            </a:r>
            <a:endParaRPr lang="en-US" sz="1600" b="1" dirty="0"/>
          </a:p>
        </p:txBody>
      </p:sp>
      <p:sp>
        <p:nvSpPr>
          <p:cNvPr id="8" name="Rectangle 7">
            <a:extLst>
              <a:ext uri="{FF2B5EF4-FFF2-40B4-BE49-F238E27FC236}">
                <a16:creationId xmlns="" xmlns:a16="http://schemas.microsoft.com/office/drawing/2014/main" id="{0830F5C0-A485-47ED-9FD7-A4233F1B4806}"/>
              </a:ext>
            </a:extLst>
          </p:cNvPr>
          <p:cNvSpPr/>
          <p:nvPr/>
        </p:nvSpPr>
        <p:spPr>
          <a:xfrm>
            <a:off x="787593" y="3440025"/>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1. </a:t>
            </a:r>
            <a:r>
              <a:rPr lang="el-GR" sz="1400" b="1" dirty="0" smtClean="0"/>
              <a:t>ΠΡΟΤΕΡΗ ΦΑΣΗ</a:t>
            </a:r>
            <a:endParaRPr lang="en-US" sz="1400" b="1" dirty="0"/>
          </a:p>
          <a:p>
            <a:pPr marL="171450" indent="-171450">
              <a:buFont typeface="Arial" panose="020B0604020202020204" pitchFamily="34" charset="0"/>
              <a:buChar char="•"/>
            </a:pPr>
            <a:r>
              <a:rPr lang="el-GR" sz="1000" i="1" dirty="0" smtClean="0">
                <a:solidFill>
                  <a:schemeClr val="tx1"/>
                </a:solidFill>
              </a:rPr>
              <a:t>Προώθηση συστήματος (ιδιοκτήτες, περίπτωση εγκατάστασης)</a:t>
            </a:r>
            <a:endParaRPr lang="en-US" sz="1000" i="1" dirty="0">
              <a:solidFill>
                <a:schemeClr val="tx1"/>
              </a:solidFill>
            </a:endParaRPr>
          </a:p>
        </p:txBody>
      </p:sp>
      <p:sp>
        <p:nvSpPr>
          <p:cNvPr id="9" name="Flowchart: Terminator 8">
            <a:extLst>
              <a:ext uri="{FF2B5EF4-FFF2-40B4-BE49-F238E27FC236}">
                <a16:creationId xmlns="" xmlns:a16="http://schemas.microsoft.com/office/drawing/2014/main" id="{A74C1519-2CC8-4C08-8A1C-3B4CB7855A35}"/>
              </a:ext>
            </a:extLst>
          </p:cNvPr>
          <p:cNvSpPr/>
          <p:nvPr/>
        </p:nvSpPr>
        <p:spPr>
          <a:xfrm>
            <a:off x="1029995" y="2695341"/>
            <a:ext cx="1315197" cy="504000"/>
          </a:xfrm>
          <a:prstGeom prst="flowChartTerminator">
            <a:avLst/>
          </a:prstGeom>
        </p:spPr>
        <p:style>
          <a:lnRef idx="1">
            <a:schemeClr val="dk1"/>
          </a:lnRef>
          <a:fillRef idx="2">
            <a:schemeClr val="dk1"/>
          </a:fillRef>
          <a:effectRef idx="1">
            <a:schemeClr val="dk1"/>
          </a:effectRef>
          <a:fontRef idx="minor">
            <a:schemeClr val="dk1"/>
          </a:fontRef>
        </p:style>
        <p:txBody>
          <a:bodyPr rtlCol="0" anchor="ctr"/>
          <a:lstStyle/>
          <a:p>
            <a:pPr algn="ctr"/>
            <a:r>
              <a:rPr lang="el-GR" sz="1400" b="1" dirty="0" smtClean="0">
                <a:effectLst>
                  <a:outerShdw blurRad="38100" dist="38100" dir="2700000" algn="tl">
                    <a:srgbClr val="000000">
                      <a:alpha val="43137"/>
                    </a:srgbClr>
                  </a:outerShdw>
                </a:effectLst>
              </a:rPr>
              <a:t>ΑΡΧΗ</a:t>
            </a:r>
            <a:endParaRPr lang="en-US" sz="1400" b="1" dirty="0">
              <a:effectLst>
                <a:outerShdw blurRad="38100" dist="38100" dir="2700000" algn="tl">
                  <a:srgbClr val="000000">
                    <a:alpha val="43137"/>
                  </a:srgbClr>
                </a:outerShdw>
              </a:effectLst>
            </a:endParaRPr>
          </a:p>
        </p:txBody>
      </p:sp>
      <p:sp>
        <p:nvSpPr>
          <p:cNvPr id="10" name="Rectangle 9">
            <a:extLst>
              <a:ext uri="{FF2B5EF4-FFF2-40B4-BE49-F238E27FC236}">
                <a16:creationId xmlns="" xmlns:a16="http://schemas.microsoft.com/office/drawing/2014/main" id="{29C06718-4B0E-4209-9A3D-5229977BE0A3}"/>
              </a:ext>
            </a:extLst>
          </p:cNvPr>
          <p:cNvSpPr/>
          <p:nvPr/>
        </p:nvSpPr>
        <p:spPr>
          <a:xfrm>
            <a:off x="3852000" y="4472709"/>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5. </a:t>
            </a:r>
            <a:r>
              <a:rPr lang="el-GR" sz="1400" b="1" dirty="0" smtClean="0"/>
              <a:t>ΕΛΕΓΧΟΙ</a:t>
            </a:r>
            <a:endParaRPr lang="en-US" sz="1400" b="1" dirty="0"/>
          </a:p>
          <a:p>
            <a:pPr marL="285750" lvl="0" indent="-285750">
              <a:buFont typeface="Arial" panose="020B0604020202020204" pitchFamily="34" charset="0"/>
              <a:buChar char="•"/>
            </a:pPr>
            <a:r>
              <a:rPr lang="el-GR" sz="1000" i="1" dirty="0" smtClean="0">
                <a:solidFill>
                  <a:prstClr val="black"/>
                </a:solidFill>
              </a:rPr>
              <a:t>Επαλήθευση συμμόρφωσης με τους απαιτούμενους κανονισμούς</a:t>
            </a:r>
            <a:endParaRPr lang="en-US" sz="1400" b="1" dirty="0"/>
          </a:p>
        </p:txBody>
      </p:sp>
      <p:sp>
        <p:nvSpPr>
          <p:cNvPr id="11" name="Rectangle 10">
            <a:extLst>
              <a:ext uri="{FF2B5EF4-FFF2-40B4-BE49-F238E27FC236}">
                <a16:creationId xmlns="" xmlns:a16="http://schemas.microsoft.com/office/drawing/2014/main" id="{98399EC6-478A-4FCE-AB46-2C38BC61872B}"/>
              </a:ext>
            </a:extLst>
          </p:cNvPr>
          <p:cNvSpPr/>
          <p:nvPr/>
        </p:nvSpPr>
        <p:spPr>
          <a:xfrm>
            <a:off x="6886800" y="3436274"/>
            <a:ext cx="1800000" cy="792000"/>
          </a:xfrm>
          <a:prstGeom prst="rect">
            <a:avLst/>
          </a:prstGeom>
        </p:spPr>
        <p:style>
          <a:lnRef idx="2">
            <a:schemeClr val="dk1"/>
          </a:lnRef>
          <a:fillRef idx="1">
            <a:schemeClr val="lt1"/>
          </a:fillRef>
          <a:effectRef idx="0">
            <a:schemeClr val="dk1"/>
          </a:effectRef>
          <a:fontRef idx="minor">
            <a:schemeClr val="dk1"/>
          </a:fontRef>
        </p:style>
        <p:txBody>
          <a:bodyPr rIns="90000" rtlCol="0" anchor="ctr"/>
          <a:lstStyle/>
          <a:p>
            <a:pPr algn="ctr"/>
            <a:r>
              <a:rPr lang="en-US" sz="1400" b="1" dirty="0"/>
              <a:t>6. </a:t>
            </a:r>
            <a:r>
              <a:rPr lang="el-GR" sz="1400" b="1" dirty="0" smtClean="0"/>
              <a:t>ΛΕΙΤΟΥΡΓΙΑ</a:t>
            </a:r>
            <a:endParaRPr lang="en-US" sz="1400" b="1" dirty="0"/>
          </a:p>
          <a:p>
            <a:pPr marL="285750" lvl="0" indent="-285750">
              <a:buFont typeface="Arial" panose="020B0604020202020204" pitchFamily="34" charset="0"/>
              <a:buChar char="•"/>
            </a:pPr>
            <a:r>
              <a:rPr lang="el-GR" sz="1000" i="1" dirty="0" smtClean="0">
                <a:solidFill>
                  <a:prstClr val="black"/>
                </a:solidFill>
              </a:rPr>
              <a:t>Παρουσίαση συστήματος</a:t>
            </a:r>
          </a:p>
          <a:p>
            <a:pPr marL="285750" lvl="0" indent="-285750">
              <a:buFont typeface="Arial" panose="020B0604020202020204" pitchFamily="34" charset="0"/>
              <a:buChar char="•"/>
            </a:pPr>
            <a:r>
              <a:rPr lang="el-GR" sz="1000" i="1" dirty="0" smtClean="0">
                <a:solidFill>
                  <a:prstClr val="black"/>
                </a:solidFill>
              </a:rPr>
              <a:t>Τεκμηρίωση συστήματος</a:t>
            </a:r>
          </a:p>
          <a:p>
            <a:pPr marL="285750" lvl="0" indent="-285750">
              <a:buFont typeface="Arial" panose="020B0604020202020204" pitchFamily="34" charset="0"/>
              <a:buChar char="•"/>
            </a:pPr>
            <a:r>
              <a:rPr lang="el-GR" sz="1000" i="1" dirty="0" smtClean="0">
                <a:solidFill>
                  <a:prstClr val="black"/>
                </a:solidFill>
              </a:rPr>
              <a:t>Εκπαίδευση</a:t>
            </a:r>
            <a:endParaRPr lang="en-US" sz="1000" i="1" dirty="0">
              <a:solidFill>
                <a:prstClr val="black"/>
              </a:solidFill>
            </a:endParaRPr>
          </a:p>
        </p:txBody>
      </p:sp>
      <p:sp>
        <p:nvSpPr>
          <p:cNvPr id="12" name="Rectangle 11">
            <a:extLst>
              <a:ext uri="{FF2B5EF4-FFF2-40B4-BE49-F238E27FC236}">
                <a16:creationId xmlns="" xmlns:a16="http://schemas.microsoft.com/office/drawing/2014/main" id="{22B81035-00A0-451A-9860-11D04822C5E0}"/>
              </a:ext>
            </a:extLst>
          </p:cNvPr>
          <p:cNvSpPr/>
          <p:nvPr/>
        </p:nvSpPr>
        <p:spPr>
          <a:xfrm>
            <a:off x="6886800" y="4476168"/>
            <a:ext cx="1800000" cy="792000"/>
          </a:xfrm>
          <a:prstGeom prst="rect">
            <a:avLst/>
          </a:prstGeom>
        </p:spPr>
        <p:style>
          <a:lnRef idx="2">
            <a:schemeClr val="dk1"/>
          </a:lnRef>
          <a:fillRef idx="1">
            <a:schemeClr val="lt1"/>
          </a:fillRef>
          <a:effectRef idx="0">
            <a:schemeClr val="dk1"/>
          </a:effectRef>
          <a:fontRef idx="minor">
            <a:schemeClr val="dk1"/>
          </a:fontRef>
        </p:style>
        <p:txBody>
          <a:bodyPr rIns="90000" rtlCol="0" anchor="ctr"/>
          <a:lstStyle/>
          <a:p>
            <a:pPr algn="ctr"/>
            <a:r>
              <a:rPr lang="en-US" sz="1400" b="1" dirty="0"/>
              <a:t>7. </a:t>
            </a:r>
            <a:r>
              <a:rPr lang="el-GR" sz="1400" b="1" dirty="0" smtClean="0"/>
              <a:t>ΝΟΜΙΜΟΠΟΙΗΣΗ</a:t>
            </a:r>
            <a:endParaRPr lang="en-US" sz="1400" b="1" dirty="0"/>
          </a:p>
          <a:p>
            <a:pPr marL="285750" lvl="0" indent="-285750">
              <a:buFont typeface="Arial" panose="020B0604020202020204" pitchFamily="34" charset="0"/>
              <a:buChar char="•"/>
            </a:pPr>
            <a:r>
              <a:rPr lang="el-GR" sz="1000" i="1" dirty="0" smtClean="0">
                <a:solidFill>
                  <a:prstClr val="black"/>
                </a:solidFill>
              </a:rPr>
              <a:t>Καταχώρηση συστήματος</a:t>
            </a:r>
            <a:endParaRPr lang="en-US" sz="1000" i="1" dirty="0">
              <a:solidFill>
                <a:prstClr val="black"/>
              </a:solidFill>
            </a:endParaRPr>
          </a:p>
          <a:p>
            <a:pPr marL="285750" lvl="0" indent="-285750">
              <a:buFont typeface="Arial" panose="020B0604020202020204" pitchFamily="34" charset="0"/>
              <a:buChar char="•"/>
            </a:pPr>
            <a:r>
              <a:rPr lang="el-GR" sz="1000" i="1" dirty="0" smtClean="0">
                <a:solidFill>
                  <a:prstClr val="black"/>
                </a:solidFill>
              </a:rPr>
              <a:t>Διαχειριστικές διαδικασίες</a:t>
            </a:r>
            <a:endParaRPr lang="en-US" sz="1400" dirty="0"/>
          </a:p>
        </p:txBody>
      </p:sp>
      <p:sp>
        <p:nvSpPr>
          <p:cNvPr id="13" name="Rectangle 12">
            <a:extLst>
              <a:ext uri="{FF2B5EF4-FFF2-40B4-BE49-F238E27FC236}">
                <a16:creationId xmlns="" xmlns:a16="http://schemas.microsoft.com/office/drawing/2014/main" id="{CB643E78-2515-43EB-8BE9-9612378C45A7}"/>
              </a:ext>
            </a:extLst>
          </p:cNvPr>
          <p:cNvSpPr/>
          <p:nvPr/>
        </p:nvSpPr>
        <p:spPr>
          <a:xfrm>
            <a:off x="6886800" y="5505393"/>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V.</a:t>
            </a:r>
          </a:p>
          <a:p>
            <a:pPr algn="ctr"/>
            <a:r>
              <a:rPr lang="en-US" sz="1400" b="1" dirty="0"/>
              <a:t>8. </a:t>
            </a:r>
            <a:r>
              <a:rPr lang="el-GR" sz="1400" b="1" dirty="0" smtClean="0"/>
              <a:t>ΜΕΤΑ ΤΟ ΕΡΓΟ</a:t>
            </a:r>
            <a:endParaRPr lang="en-US" sz="1400" b="1" dirty="0"/>
          </a:p>
          <a:p>
            <a:pPr marL="285750" lvl="0" indent="-285750">
              <a:buFont typeface="Arial" panose="020B0604020202020204" pitchFamily="34" charset="0"/>
              <a:buChar char="•"/>
            </a:pPr>
            <a:r>
              <a:rPr lang="el-GR" sz="1000" i="1" dirty="0" smtClean="0">
                <a:solidFill>
                  <a:prstClr val="black"/>
                </a:solidFill>
              </a:rPr>
              <a:t>Συμβόλαιο συντήρησης</a:t>
            </a:r>
            <a:endParaRPr lang="en-US" sz="1000" i="1" dirty="0">
              <a:solidFill>
                <a:prstClr val="black"/>
              </a:solidFill>
            </a:endParaRPr>
          </a:p>
          <a:p>
            <a:pPr marL="285750" lvl="0" indent="-285750">
              <a:buFont typeface="Arial" panose="020B0604020202020204" pitchFamily="34" charset="0"/>
              <a:buChar char="•"/>
            </a:pPr>
            <a:r>
              <a:rPr lang="el-GR" sz="1000" i="1" dirty="0" smtClean="0">
                <a:solidFill>
                  <a:prstClr val="black"/>
                </a:solidFill>
              </a:rPr>
              <a:t>Χρήση</a:t>
            </a:r>
            <a:endParaRPr lang="en-US" sz="1000" i="1" dirty="0">
              <a:solidFill>
                <a:prstClr val="black"/>
              </a:solidFill>
            </a:endParaRPr>
          </a:p>
          <a:p>
            <a:pPr marL="285750" lvl="0" indent="-285750">
              <a:buFont typeface="Arial" panose="020B0604020202020204" pitchFamily="34" charset="0"/>
              <a:buChar char="•"/>
            </a:pPr>
            <a:r>
              <a:rPr lang="el-GR" sz="1000" i="1" dirty="0" smtClean="0">
                <a:solidFill>
                  <a:prstClr val="black"/>
                </a:solidFill>
              </a:rPr>
              <a:t>Επιθεωρήσεις</a:t>
            </a:r>
            <a:endParaRPr lang="en-US" sz="1000" i="1" dirty="0">
              <a:solidFill>
                <a:prstClr val="black"/>
              </a:solidFill>
            </a:endParaRPr>
          </a:p>
          <a:p>
            <a:pPr algn="ctr"/>
            <a:endParaRPr lang="en-US" sz="1400" b="1" dirty="0"/>
          </a:p>
        </p:txBody>
      </p:sp>
      <p:sp>
        <p:nvSpPr>
          <p:cNvPr id="14" name="Flowchart: Terminator 13">
            <a:extLst>
              <a:ext uri="{FF2B5EF4-FFF2-40B4-BE49-F238E27FC236}">
                <a16:creationId xmlns="" xmlns:a16="http://schemas.microsoft.com/office/drawing/2014/main" id="{D79D7734-AE7C-422F-A3BA-95B87DF8BEF1}"/>
              </a:ext>
            </a:extLst>
          </p:cNvPr>
          <p:cNvSpPr/>
          <p:nvPr/>
        </p:nvSpPr>
        <p:spPr>
          <a:xfrm>
            <a:off x="5667944" y="5980205"/>
            <a:ext cx="888465" cy="324000"/>
          </a:xfrm>
          <a:prstGeom prst="flowChartTerminator">
            <a:avLst/>
          </a:prstGeom>
        </p:spPr>
        <p:style>
          <a:lnRef idx="1">
            <a:schemeClr val="dk1"/>
          </a:lnRef>
          <a:fillRef idx="2">
            <a:schemeClr val="dk1"/>
          </a:fillRef>
          <a:effectRef idx="1">
            <a:schemeClr val="dk1"/>
          </a:effectRef>
          <a:fontRef idx="minor">
            <a:schemeClr val="dk1"/>
          </a:fontRef>
        </p:style>
        <p:txBody>
          <a:bodyPr rtlCol="0" anchor="ctr"/>
          <a:lstStyle/>
          <a:p>
            <a:pPr algn="ctr"/>
            <a:r>
              <a:rPr lang="el-GR" sz="1400" b="1" dirty="0" smtClean="0">
                <a:effectLst>
                  <a:outerShdw blurRad="38100" dist="38100" dir="2700000" algn="tl">
                    <a:srgbClr val="000000">
                      <a:alpha val="43137"/>
                    </a:srgbClr>
                  </a:outerShdw>
                </a:effectLst>
              </a:rPr>
              <a:t>ΤΕΛΟΣ</a:t>
            </a:r>
            <a:endParaRPr lang="en-US" sz="1400" b="1" dirty="0">
              <a:effectLst>
                <a:outerShdw blurRad="38100" dist="38100" dir="2700000" algn="tl">
                  <a:srgbClr val="000000">
                    <a:alpha val="43137"/>
                  </a:srgbClr>
                </a:outerShdw>
              </a:effectLst>
            </a:endParaRPr>
          </a:p>
        </p:txBody>
      </p:sp>
      <p:cxnSp>
        <p:nvCxnSpPr>
          <p:cNvPr id="15" name="Straight Arrow Connector 14">
            <a:extLst>
              <a:ext uri="{FF2B5EF4-FFF2-40B4-BE49-F238E27FC236}">
                <a16:creationId xmlns="" xmlns:a16="http://schemas.microsoft.com/office/drawing/2014/main" id="{EDA978C7-0CD7-49D4-9842-BBCFE763EB9B}"/>
              </a:ext>
            </a:extLst>
          </p:cNvPr>
          <p:cNvCxnSpPr>
            <a:stCxn id="9" idx="2"/>
            <a:endCxn id="8" idx="0"/>
          </p:cNvCxnSpPr>
          <p:nvPr/>
        </p:nvCxnSpPr>
        <p:spPr>
          <a:xfrm flipH="1">
            <a:off x="1687593" y="3199341"/>
            <a:ext cx="1" cy="2406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Rectangle 26">
            <a:extLst>
              <a:ext uri="{FF2B5EF4-FFF2-40B4-BE49-F238E27FC236}">
                <a16:creationId xmlns="" xmlns:a16="http://schemas.microsoft.com/office/drawing/2014/main" id="{BBCF3EAD-D8E7-4FD0-8399-AE998AE50748}"/>
              </a:ext>
            </a:extLst>
          </p:cNvPr>
          <p:cNvSpPr/>
          <p:nvPr/>
        </p:nvSpPr>
        <p:spPr>
          <a:xfrm>
            <a:off x="787593" y="4472709"/>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2. </a:t>
            </a:r>
            <a:r>
              <a:rPr lang="el-GR" sz="1400" b="1" dirty="0" smtClean="0"/>
              <a:t>ΑΝΑΛΥΣΗ &amp; ΠΡΟΣΟΜΟΙΩΣΕΙΣ</a:t>
            </a:r>
            <a:r>
              <a:rPr lang="en-US" sz="1400" b="1" dirty="0" smtClean="0"/>
              <a:t> </a:t>
            </a:r>
            <a:endParaRPr lang="en-US" sz="1400" b="1" dirty="0"/>
          </a:p>
          <a:p>
            <a:pPr marL="285750" indent="-285750">
              <a:buFont typeface="Arial" panose="020B0604020202020204" pitchFamily="34" charset="0"/>
              <a:buChar char="•"/>
            </a:pPr>
            <a:r>
              <a:rPr lang="el-GR" sz="1000" i="1" dirty="0" smtClean="0">
                <a:solidFill>
                  <a:prstClr val="black"/>
                </a:solidFill>
              </a:rPr>
              <a:t>Μελέτες σκοπιμότητας</a:t>
            </a:r>
            <a:endParaRPr lang="en-US" sz="1000" i="1" dirty="0">
              <a:solidFill>
                <a:prstClr val="black"/>
              </a:solidFill>
            </a:endParaRPr>
          </a:p>
          <a:p>
            <a:pPr marL="285750" indent="-285750">
              <a:buFont typeface="Arial" panose="020B0604020202020204" pitchFamily="34" charset="0"/>
              <a:buChar char="•"/>
            </a:pPr>
            <a:r>
              <a:rPr lang="el-GR" sz="1000" i="1" dirty="0" smtClean="0">
                <a:solidFill>
                  <a:prstClr val="black"/>
                </a:solidFill>
              </a:rPr>
              <a:t>Συμβουλευτική</a:t>
            </a:r>
            <a:endParaRPr lang="en-US" sz="1400" i="1" dirty="0">
              <a:solidFill>
                <a:prstClr val="black"/>
              </a:solidFill>
            </a:endParaRPr>
          </a:p>
        </p:txBody>
      </p:sp>
      <p:sp>
        <p:nvSpPr>
          <p:cNvPr id="28" name="Rectangle 27">
            <a:extLst>
              <a:ext uri="{FF2B5EF4-FFF2-40B4-BE49-F238E27FC236}">
                <a16:creationId xmlns="" xmlns:a16="http://schemas.microsoft.com/office/drawing/2014/main" id="{6183400D-D882-43E7-8CC7-0B116A344594}"/>
              </a:ext>
            </a:extLst>
          </p:cNvPr>
          <p:cNvSpPr/>
          <p:nvPr/>
        </p:nvSpPr>
        <p:spPr>
          <a:xfrm>
            <a:off x="787593" y="5505394"/>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3. </a:t>
            </a:r>
            <a:r>
              <a:rPr lang="el-GR" sz="1400" b="1" dirty="0" smtClean="0"/>
              <a:t>ΟΡΙΣΜΟΣ ΕΡΓΟΥ</a:t>
            </a:r>
            <a:endParaRPr lang="en-US" sz="1400" b="1" dirty="0"/>
          </a:p>
          <a:p>
            <a:pPr marL="285750" lvl="0" indent="-285750">
              <a:buFont typeface="Arial" panose="020B0604020202020204" pitchFamily="34" charset="0"/>
              <a:buChar char="•"/>
            </a:pPr>
            <a:r>
              <a:rPr lang="el-GR" sz="1000" i="1" dirty="0" smtClean="0">
                <a:solidFill>
                  <a:prstClr val="black"/>
                </a:solidFill>
              </a:rPr>
              <a:t>Προδιαγραφές</a:t>
            </a:r>
          </a:p>
          <a:p>
            <a:pPr marL="285750" lvl="0" indent="-285750">
              <a:buFont typeface="Arial" panose="020B0604020202020204" pitchFamily="34" charset="0"/>
              <a:buChar char="•"/>
            </a:pPr>
            <a:r>
              <a:rPr lang="el-GR" sz="1000" i="1" dirty="0" smtClean="0">
                <a:solidFill>
                  <a:prstClr val="black"/>
                </a:solidFill>
              </a:rPr>
              <a:t>Σχεδιασμός και έργα</a:t>
            </a:r>
          </a:p>
          <a:p>
            <a:pPr marL="285750" lvl="0" indent="-285750">
              <a:buFont typeface="Arial" panose="020B0604020202020204" pitchFamily="34" charset="0"/>
              <a:buChar char="•"/>
            </a:pPr>
            <a:r>
              <a:rPr lang="el-GR" sz="1000" i="1" dirty="0" smtClean="0">
                <a:solidFill>
                  <a:prstClr val="black"/>
                </a:solidFill>
              </a:rPr>
              <a:t>Συμβάσεις</a:t>
            </a:r>
            <a:endParaRPr lang="en-US" sz="1000" i="1" dirty="0">
              <a:solidFill>
                <a:prstClr val="black"/>
              </a:solidFill>
            </a:endParaRPr>
          </a:p>
        </p:txBody>
      </p:sp>
      <p:sp>
        <p:nvSpPr>
          <p:cNvPr id="29" name="Rectangle 28">
            <a:extLst>
              <a:ext uri="{FF2B5EF4-FFF2-40B4-BE49-F238E27FC236}">
                <a16:creationId xmlns="" xmlns:a16="http://schemas.microsoft.com/office/drawing/2014/main" id="{59C8244C-E8D6-4EE9-BBC6-686F9B8365A6}"/>
              </a:ext>
            </a:extLst>
          </p:cNvPr>
          <p:cNvSpPr/>
          <p:nvPr/>
        </p:nvSpPr>
        <p:spPr>
          <a:xfrm>
            <a:off x="3852000" y="3440025"/>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4. </a:t>
            </a:r>
            <a:r>
              <a:rPr lang="el-GR" sz="1400" b="1" dirty="0" smtClean="0"/>
              <a:t>ΕΓΚΑΤΑΣΤΑΣΗ</a:t>
            </a:r>
            <a:endParaRPr lang="en-US" sz="1400" b="1" dirty="0"/>
          </a:p>
          <a:p>
            <a:pPr marL="285750" lvl="0" indent="-285750">
              <a:buFont typeface="Arial" panose="020B0604020202020204" pitchFamily="34" charset="0"/>
              <a:buChar char="•"/>
            </a:pPr>
            <a:r>
              <a:rPr lang="el-GR" sz="1000" i="1" dirty="0" smtClean="0">
                <a:solidFill>
                  <a:prstClr val="black"/>
                </a:solidFill>
              </a:rPr>
              <a:t>Έργο εγκατάστασης</a:t>
            </a:r>
            <a:endParaRPr lang="en-US" sz="1000" i="1" dirty="0">
              <a:solidFill>
                <a:prstClr val="black"/>
              </a:solidFill>
            </a:endParaRPr>
          </a:p>
          <a:p>
            <a:pPr marL="285750" lvl="0" indent="-285750">
              <a:buFont typeface="Arial" panose="020B0604020202020204" pitchFamily="34" charset="0"/>
              <a:buChar char="•"/>
            </a:pPr>
            <a:r>
              <a:rPr lang="el-GR" sz="1000" i="1" dirty="0" smtClean="0">
                <a:solidFill>
                  <a:prstClr val="black"/>
                </a:solidFill>
              </a:rPr>
              <a:t>Τοπικές άδειες.</a:t>
            </a:r>
          </a:p>
          <a:p>
            <a:pPr marL="285750" lvl="0" indent="-285750">
              <a:buFont typeface="Arial" panose="020B0604020202020204" pitchFamily="34" charset="0"/>
              <a:buChar char="•"/>
            </a:pPr>
            <a:r>
              <a:rPr lang="el-GR" sz="1000" i="1" dirty="0" smtClean="0">
                <a:solidFill>
                  <a:prstClr val="black"/>
                </a:solidFill>
              </a:rPr>
              <a:t>Κατασκευή συστήματος</a:t>
            </a:r>
            <a:endParaRPr lang="en-US" sz="1400" i="1" dirty="0">
              <a:solidFill>
                <a:prstClr val="black"/>
              </a:solidFill>
            </a:endParaRPr>
          </a:p>
        </p:txBody>
      </p:sp>
      <p:sp>
        <p:nvSpPr>
          <p:cNvPr id="31" name="Flowchart: Decision 30">
            <a:extLst>
              <a:ext uri="{FF2B5EF4-FFF2-40B4-BE49-F238E27FC236}">
                <a16:creationId xmlns="" xmlns:a16="http://schemas.microsoft.com/office/drawing/2014/main" id="{3162B68B-E01E-40D6-88F7-6CBECC4A4ABF}"/>
              </a:ext>
            </a:extLst>
          </p:cNvPr>
          <p:cNvSpPr/>
          <p:nvPr/>
        </p:nvSpPr>
        <p:spPr>
          <a:xfrm>
            <a:off x="4068000" y="5591110"/>
            <a:ext cx="1380471" cy="620567"/>
          </a:xfrm>
          <a:prstGeom prst="flowChartDecision">
            <a:avLst/>
          </a:prstGeom>
        </p:spPr>
        <p:style>
          <a:lnRef idx="2">
            <a:schemeClr val="dk1"/>
          </a:lnRef>
          <a:fillRef idx="1">
            <a:schemeClr val="lt1"/>
          </a:fillRef>
          <a:effectRef idx="0">
            <a:schemeClr val="dk1"/>
          </a:effectRef>
          <a:fontRef idx="minor">
            <a:schemeClr val="dk1"/>
          </a:fontRef>
        </p:style>
        <p:txBody>
          <a:bodyPr lIns="18000" rIns="0" rtlCol="0" anchor="ctr"/>
          <a:lstStyle/>
          <a:p>
            <a:pPr algn="ctr"/>
            <a:r>
              <a:rPr lang="el-GR" sz="1400" b="1" dirty="0" smtClean="0">
                <a:solidFill>
                  <a:schemeClr val="dk1"/>
                </a:solidFill>
              </a:rPr>
              <a:t>Ικανοποιούνται;</a:t>
            </a:r>
            <a:endParaRPr lang="en-US" sz="1400" b="1" dirty="0">
              <a:solidFill>
                <a:schemeClr val="dk1"/>
              </a:solidFill>
            </a:endParaRPr>
          </a:p>
        </p:txBody>
      </p:sp>
      <p:cxnSp>
        <p:nvCxnSpPr>
          <p:cNvPr id="38" name="Straight Arrow Connector 37">
            <a:extLst>
              <a:ext uri="{FF2B5EF4-FFF2-40B4-BE49-F238E27FC236}">
                <a16:creationId xmlns="" xmlns:a16="http://schemas.microsoft.com/office/drawing/2014/main" id="{D78C79EB-B26C-40F1-97B3-14B21FFDED55}"/>
              </a:ext>
            </a:extLst>
          </p:cNvPr>
          <p:cNvCxnSpPr>
            <a:stCxn id="8" idx="2"/>
            <a:endCxn id="27" idx="0"/>
          </p:cNvCxnSpPr>
          <p:nvPr/>
        </p:nvCxnSpPr>
        <p:spPr>
          <a:xfrm>
            <a:off x="1687593" y="4232025"/>
            <a:ext cx="0" cy="2406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 xmlns:a16="http://schemas.microsoft.com/office/drawing/2014/main" id="{6F8DBFC2-D32C-4046-BE70-80C733FC4C0D}"/>
              </a:ext>
            </a:extLst>
          </p:cNvPr>
          <p:cNvCxnSpPr>
            <a:stCxn id="27" idx="2"/>
            <a:endCxn id="28" idx="0"/>
          </p:cNvCxnSpPr>
          <p:nvPr/>
        </p:nvCxnSpPr>
        <p:spPr>
          <a:xfrm>
            <a:off x="1687593" y="5264709"/>
            <a:ext cx="0" cy="2406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2" name="Connector: Elbow 41">
            <a:extLst>
              <a:ext uri="{FF2B5EF4-FFF2-40B4-BE49-F238E27FC236}">
                <a16:creationId xmlns="" xmlns:a16="http://schemas.microsoft.com/office/drawing/2014/main" id="{C69706AA-BA0E-4111-B795-D1C2DFE409A5}"/>
              </a:ext>
            </a:extLst>
          </p:cNvPr>
          <p:cNvCxnSpPr>
            <a:stCxn id="28" idx="3"/>
            <a:endCxn id="29" idx="0"/>
          </p:cNvCxnSpPr>
          <p:nvPr/>
        </p:nvCxnSpPr>
        <p:spPr>
          <a:xfrm flipV="1">
            <a:off x="2587593" y="3440025"/>
            <a:ext cx="2164407" cy="2461369"/>
          </a:xfrm>
          <a:prstGeom prst="bentConnector4">
            <a:avLst>
              <a:gd name="adj1" fmla="val 29209"/>
              <a:gd name="adj2" fmla="val 109288"/>
            </a:avLst>
          </a:prstGeom>
          <a:ln>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 xmlns:a16="http://schemas.microsoft.com/office/drawing/2014/main" id="{96360F45-23A0-42AC-BCB8-4DD24CB6AA74}"/>
              </a:ext>
            </a:extLst>
          </p:cNvPr>
          <p:cNvCxnSpPr>
            <a:stCxn id="29" idx="2"/>
            <a:endCxn id="10" idx="0"/>
          </p:cNvCxnSpPr>
          <p:nvPr/>
        </p:nvCxnSpPr>
        <p:spPr>
          <a:xfrm>
            <a:off x="4752000" y="4232025"/>
            <a:ext cx="0" cy="2406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6" name="Straight Arrow Connector 45">
            <a:extLst>
              <a:ext uri="{FF2B5EF4-FFF2-40B4-BE49-F238E27FC236}">
                <a16:creationId xmlns="" xmlns:a16="http://schemas.microsoft.com/office/drawing/2014/main" id="{D60E27F4-7C5F-451E-8691-B11D770047ED}"/>
              </a:ext>
            </a:extLst>
          </p:cNvPr>
          <p:cNvCxnSpPr>
            <a:cxnSpLocks/>
            <a:stCxn id="10" idx="2"/>
            <a:endCxn id="31" idx="0"/>
          </p:cNvCxnSpPr>
          <p:nvPr/>
        </p:nvCxnSpPr>
        <p:spPr>
          <a:xfrm>
            <a:off x="4752000" y="5264709"/>
            <a:ext cx="6236" cy="32640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8" name="Straight Arrow Connector 47">
            <a:extLst>
              <a:ext uri="{FF2B5EF4-FFF2-40B4-BE49-F238E27FC236}">
                <a16:creationId xmlns="" xmlns:a16="http://schemas.microsoft.com/office/drawing/2014/main" id="{D2EE6FEF-50C9-4878-BA6A-D9A86ABA98E2}"/>
              </a:ext>
            </a:extLst>
          </p:cNvPr>
          <p:cNvCxnSpPr>
            <a:cxnSpLocks/>
            <a:stCxn id="31" idx="1"/>
          </p:cNvCxnSpPr>
          <p:nvPr/>
        </p:nvCxnSpPr>
        <p:spPr>
          <a:xfrm flipH="1" flipV="1">
            <a:off x="3276000" y="5894345"/>
            <a:ext cx="792000" cy="7049"/>
          </a:xfrm>
          <a:prstGeom prst="straightConnector1">
            <a:avLst/>
          </a:prstGeom>
          <a:ln>
            <a:prstDash val="sysDash"/>
            <a:tailEnd type="triangle"/>
          </a:ln>
        </p:spPr>
        <p:style>
          <a:lnRef idx="3">
            <a:schemeClr val="dk1"/>
          </a:lnRef>
          <a:fillRef idx="0">
            <a:schemeClr val="dk1"/>
          </a:fillRef>
          <a:effectRef idx="2">
            <a:schemeClr val="dk1"/>
          </a:effectRef>
          <a:fontRef idx="minor">
            <a:schemeClr val="tx1"/>
          </a:fontRef>
        </p:style>
      </p:cxnSp>
      <p:cxnSp>
        <p:nvCxnSpPr>
          <p:cNvPr id="51" name="Connector: Elbow 50">
            <a:extLst>
              <a:ext uri="{FF2B5EF4-FFF2-40B4-BE49-F238E27FC236}">
                <a16:creationId xmlns="" xmlns:a16="http://schemas.microsoft.com/office/drawing/2014/main" id="{9A485022-7AC7-4ACA-AEE9-424CF6B7B20F}"/>
              </a:ext>
            </a:extLst>
          </p:cNvPr>
          <p:cNvCxnSpPr>
            <a:cxnSpLocks/>
            <a:stCxn id="31" idx="3"/>
            <a:endCxn id="11" idx="1"/>
          </p:cNvCxnSpPr>
          <p:nvPr/>
        </p:nvCxnSpPr>
        <p:spPr>
          <a:xfrm flipV="1">
            <a:off x="5448471" y="3832274"/>
            <a:ext cx="1438329" cy="2069120"/>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54" name="Straight Arrow Connector 53">
            <a:extLst>
              <a:ext uri="{FF2B5EF4-FFF2-40B4-BE49-F238E27FC236}">
                <a16:creationId xmlns="" xmlns:a16="http://schemas.microsoft.com/office/drawing/2014/main" id="{09A0E0CF-3D12-41E5-9DCE-ABE1A836F73E}"/>
              </a:ext>
            </a:extLst>
          </p:cNvPr>
          <p:cNvCxnSpPr>
            <a:stCxn id="11" idx="2"/>
            <a:endCxn id="12" idx="0"/>
          </p:cNvCxnSpPr>
          <p:nvPr/>
        </p:nvCxnSpPr>
        <p:spPr>
          <a:xfrm>
            <a:off x="7786800" y="4228274"/>
            <a:ext cx="0" cy="24789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6" name="Straight Arrow Connector 55">
            <a:extLst>
              <a:ext uri="{FF2B5EF4-FFF2-40B4-BE49-F238E27FC236}">
                <a16:creationId xmlns="" xmlns:a16="http://schemas.microsoft.com/office/drawing/2014/main" id="{D61D47DC-5488-4107-A4BD-F4DB9293BDBB}"/>
              </a:ext>
            </a:extLst>
          </p:cNvPr>
          <p:cNvCxnSpPr>
            <a:stCxn id="12" idx="2"/>
            <a:endCxn id="13" idx="0"/>
          </p:cNvCxnSpPr>
          <p:nvPr/>
        </p:nvCxnSpPr>
        <p:spPr>
          <a:xfrm>
            <a:off x="7786800" y="5268168"/>
            <a:ext cx="0" cy="2372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1" name="Rectangle 60">
            <a:extLst>
              <a:ext uri="{FF2B5EF4-FFF2-40B4-BE49-F238E27FC236}">
                <a16:creationId xmlns="" xmlns:a16="http://schemas.microsoft.com/office/drawing/2014/main" id="{7297B5CD-1D13-4829-81E4-7E4E1CEFB01B}"/>
              </a:ext>
            </a:extLst>
          </p:cNvPr>
          <p:cNvSpPr/>
          <p:nvPr/>
        </p:nvSpPr>
        <p:spPr>
          <a:xfrm>
            <a:off x="5436000" y="5586568"/>
            <a:ext cx="460382" cy="307777"/>
          </a:xfrm>
          <a:prstGeom prst="rect">
            <a:avLst/>
          </a:prstGeom>
        </p:spPr>
        <p:txBody>
          <a:bodyPr wrap="none">
            <a:spAutoFit/>
          </a:bodyPr>
          <a:lstStyle/>
          <a:p>
            <a:r>
              <a:rPr lang="el-GR" sz="1400" b="1" dirty="0" smtClean="0">
                <a:solidFill>
                  <a:prstClr val="black"/>
                </a:solidFill>
              </a:rPr>
              <a:t>Ναι</a:t>
            </a:r>
            <a:endParaRPr lang="en-US" dirty="0"/>
          </a:p>
        </p:txBody>
      </p:sp>
      <p:sp>
        <p:nvSpPr>
          <p:cNvPr id="62" name="Rectangle 61">
            <a:extLst>
              <a:ext uri="{FF2B5EF4-FFF2-40B4-BE49-F238E27FC236}">
                <a16:creationId xmlns="" xmlns:a16="http://schemas.microsoft.com/office/drawing/2014/main" id="{03B93519-6E48-485C-9576-57265FCB8C5B}"/>
              </a:ext>
            </a:extLst>
          </p:cNvPr>
          <p:cNvSpPr/>
          <p:nvPr/>
        </p:nvSpPr>
        <p:spPr>
          <a:xfrm>
            <a:off x="3636000" y="5589000"/>
            <a:ext cx="437940" cy="307777"/>
          </a:xfrm>
          <a:prstGeom prst="rect">
            <a:avLst/>
          </a:prstGeom>
        </p:spPr>
        <p:txBody>
          <a:bodyPr wrap="none">
            <a:spAutoFit/>
          </a:bodyPr>
          <a:lstStyle/>
          <a:p>
            <a:r>
              <a:rPr lang="el-GR" sz="1400" b="1" dirty="0" smtClean="0">
                <a:solidFill>
                  <a:prstClr val="black"/>
                </a:solidFill>
              </a:rPr>
              <a:t>Όχι</a:t>
            </a:r>
            <a:endParaRPr lang="en-US" dirty="0"/>
          </a:p>
        </p:txBody>
      </p:sp>
      <p:cxnSp>
        <p:nvCxnSpPr>
          <p:cNvPr id="65" name="Straight Arrow Connector 64">
            <a:extLst>
              <a:ext uri="{FF2B5EF4-FFF2-40B4-BE49-F238E27FC236}">
                <a16:creationId xmlns="" xmlns:a16="http://schemas.microsoft.com/office/drawing/2014/main" id="{4D42C4D4-684A-490C-9B1C-8212D3F03CB8}"/>
              </a:ext>
            </a:extLst>
          </p:cNvPr>
          <p:cNvCxnSpPr>
            <a:cxnSpLocks/>
            <a:endCxn id="14" idx="3"/>
          </p:cNvCxnSpPr>
          <p:nvPr/>
        </p:nvCxnSpPr>
        <p:spPr>
          <a:xfrm flipH="1" flipV="1">
            <a:off x="6556409" y="6142205"/>
            <a:ext cx="330391" cy="70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2" name="Rectangle 31">
            <a:extLst>
              <a:ext uri="{FF2B5EF4-FFF2-40B4-BE49-F238E27FC236}">
                <a16:creationId xmlns="" xmlns:a16="http://schemas.microsoft.com/office/drawing/2014/main" id="{950AA397-F253-4A80-B6B4-B367B3C4AB72}"/>
              </a:ext>
            </a:extLst>
          </p:cNvPr>
          <p:cNvSpPr/>
          <p:nvPr/>
        </p:nvSpPr>
        <p:spPr>
          <a:xfrm>
            <a:off x="432916" y="1557000"/>
            <a:ext cx="723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spTree>
    <p:extLst>
      <p:ext uri="{BB962C8B-B14F-4D97-AF65-F5344CB8AC3E}">
        <p14:creationId xmlns="" xmlns:p14="http://schemas.microsoft.com/office/powerpoint/2010/main" val="1412167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8581B6-7337-4745-966E-4959333506BD}"/>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5" name="Rectangle 4">
            <a:extLst>
              <a:ext uri="{FF2B5EF4-FFF2-40B4-BE49-F238E27FC236}">
                <a16:creationId xmlns="" xmlns:a16="http://schemas.microsoft.com/office/drawing/2014/main" id="{A222D670-8205-4D3B-B55C-53C8C1568FD7}"/>
              </a:ext>
            </a:extLst>
          </p:cNvPr>
          <p:cNvSpPr/>
          <p:nvPr/>
        </p:nvSpPr>
        <p:spPr>
          <a:xfrm>
            <a:off x="756000" y="1866446"/>
            <a:ext cx="8136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 ΗΛΙΟΘΕΡΜΙΚΗ ΤΕΧΝΟΛΟΓΙΑ ΚΑΙ ΔΙΑΜΟΡΦΩΣΕΙΣ ΣΕ ΚΤΙΡΙΑ.</a:t>
            </a:r>
            <a:endParaRPr lang="en-US" b="1" dirty="0"/>
          </a:p>
        </p:txBody>
      </p:sp>
      <p:sp>
        <p:nvSpPr>
          <p:cNvPr id="7" name="TextBox 6">
            <a:extLst>
              <a:ext uri="{FF2B5EF4-FFF2-40B4-BE49-F238E27FC236}">
                <a16:creationId xmlns="" xmlns:a16="http://schemas.microsoft.com/office/drawing/2014/main" id="{210A9768-6FEF-4A58-87D1-D0F47998FA83}"/>
              </a:ext>
            </a:extLst>
          </p:cNvPr>
          <p:cNvSpPr txBox="1"/>
          <p:nvPr/>
        </p:nvSpPr>
        <p:spPr>
          <a:xfrm>
            <a:off x="1080917" y="2205000"/>
            <a:ext cx="7594771" cy="338554"/>
          </a:xfrm>
          <a:prstGeom prst="rect">
            <a:avLst/>
          </a:prstGeom>
          <a:noFill/>
        </p:spPr>
        <p:txBody>
          <a:bodyPr wrap="square" rtlCol="0">
            <a:spAutoFit/>
          </a:bodyPr>
          <a:lstStyle/>
          <a:p>
            <a:pPr marL="285750" indent="-285750">
              <a:buFont typeface="Symbol" panose="05050102010706020507" pitchFamily="18" charset="2"/>
              <a:buChar char=""/>
            </a:pPr>
            <a:r>
              <a:rPr lang="el-GR" sz="1600" b="1" dirty="0" smtClean="0"/>
              <a:t>Το γενικό ηλιοθερμικό σύστημα</a:t>
            </a:r>
            <a:r>
              <a:rPr lang="en-US" sz="1600" b="1" dirty="0" smtClean="0"/>
              <a:t>.</a:t>
            </a:r>
            <a:endParaRPr lang="en-US" sz="1600" b="1" dirty="0"/>
          </a:p>
        </p:txBody>
      </p:sp>
      <p:sp>
        <p:nvSpPr>
          <p:cNvPr id="8" name="Rectangle 7">
            <a:extLst>
              <a:ext uri="{FF2B5EF4-FFF2-40B4-BE49-F238E27FC236}">
                <a16:creationId xmlns="" xmlns:a16="http://schemas.microsoft.com/office/drawing/2014/main" id="{705F7427-75C0-4E7A-A10F-ACCAFC364699}"/>
              </a:ext>
            </a:extLst>
          </p:cNvPr>
          <p:cNvSpPr/>
          <p:nvPr/>
        </p:nvSpPr>
        <p:spPr>
          <a:xfrm>
            <a:off x="612000" y="5373000"/>
            <a:ext cx="8063688" cy="1077218"/>
          </a:xfrm>
          <a:prstGeom prst="rect">
            <a:avLst/>
          </a:prstGeom>
        </p:spPr>
        <p:txBody>
          <a:bodyPr wrap="square">
            <a:spAutoFit/>
          </a:bodyPr>
          <a:lstStyle/>
          <a:p>
            <a:pPr marL="285750" indent="-285750">
              <a:buFont typeface="Calibri" panose="020F0502020204030204" pitchFamily="34" charset="0"/>
              <a:buChar char="–"/>
            </a:pPr>
            <a:r>
              <a:rPr lang="el-GR" sz="1600" dirty="0" smtClean="0">
                <a:solidFill>
                  <a:prstClr val="black"/>
                </a:solidFill>
                <a:cs typeface="Arial" pitchFamily="34" charset="0"/>
              </a:rPr>
              <a:t>Το ηλιοθερμικό σύστημα αποτελείται από ένα "κύριο" και ένα "δευτερεύον" κύκλωμα</a:t>
            </a:r>
            <a:r>
              <a:rPr lang="en-US" sz="1600" dirty="0" smtClean="0">
                <a:solidFill>
                  <a:prstClr val="black"/>
                </a:solidFill>
                <a:cs typeface="Arial" pitchFamily="34" charset="0"/>
              </a:rPr>
              <a:t>:</a:t>
            </a:r>
          </a:p>
          <a:p>
            <a:pPr marL="541338" lvl="1" indent="-285750">
              <a:buFont typeface="Arial" panose="020B0604020202020204" pitchFamily="34" charset="0"/>
              <a:buChar char="."/>
            </a:pPr>
            <a:r>
              <a:rPr lang="en-US" sz="1600" dirty="0" smtClean="0">
                <a:solidFill>
                  <a:prstClr val="black"/>
                </a:solidFill>
                <a:cs typeface="Arial" pitchFamily="34" charset="0"/>
              </a:rPr>
              <a:t> </a:t>
            </a:r>
            <a:r>
              <a:rPr lang="en-US" sz="1600" b="1" dirty="0" smtClean="0">
                <a:solidFill>
                  <a:prstClr val="black"/>
                </a:solidFill>
                <a:cs typeface="Arial" pitchFamily="34" charset="0"/>
              </a:rPr>
              <a:t>7 </a:t>
            </a:r>
            <a:r>
              <a:rPr lang="el-GR" sz="1600" b="1" dirty="0" smtClean="0">
                <a:solidFill>
                  <a:prstClr val="black"/>
                </a:solidFill>
                <a:cs typeface="Arial" pitchFamily="34" charset="0"/>
              </a:rPr>
              <a:t>βασικά συστήματα</a:t>
            </a:r>
            <a:r>
              <a:rPr lang="en-US" sz="1600" dirty="0" smtClean="0">
                <a:solidFill>
                  <a:prstClr val="black"/>
                </a:solidFill>
                <a:cs typeface="Arial" pitchFamily="34" charset="0"/>
              </a:rPr>
              <a:t>: </a:t>
            </a:r>
            <a:r>
              <a:rPr lang="el-GR" sz="1600" dirty="0" smtClean="0">
                <a:solidFill>
                  <a:prstClr val="black"/>
                </a:solidFill>
                <a:cs typeface="Arial" pitchFamily="34" charset="0"/>
              </a:rPr>
              <a:t>1 συλλογής, 4 αποθήκευσης &amp; </a:t>
            </a:r>
            <a:r>
              <a:rPr lang="el-GR" sz="1600" dirty="0" smtClean="0">
                <a:solidFill>
                  <a:prstClr val="black"/>
                </a:solidFill>
                <a:cs typeface="Arial" pitchFamily="34" charset="0"/>
              </a:rPr>
              <a:t>ανταλλαγής</a:t>
            </a:r>
            <a:r>
              <a:rPr lang="el-GR" sz="1600" dirty="0" smtClean="0">
                <a:solidFill>
                  <a:prstClr val="black"/>
                </a:solidFill>
                <a:cs typeface="Arial" pitchFamily="34" charset="0"/>
              </a:rPr>
              <a:t>, 1 εφεδρείας και 1 κατανάλωσης</a:t>
            </a:r>
            <a:r>
              <a:rPr lang="en-US" sz="1600" dirty="0" smtClean="0">
                <a:solidFill>
                  <a:prstClr val="black"/>
                </a:solidFill>
                <a:cs typeface="Arial" pitchFamily="34" charset="0"/>
              </a:rPr>
              <a:t>.</a:t>
            </a:r>
          </a:p>
          <a:p>
            <a:pPr marL="541338" lvl="1" indent="-285750">
              <a:buFont typeface="Arial" panose="020B0604020202020204" pitchFamily="34" charset="0"/>
              <a:buChar char="."/>
            </a:pPr>
            <a:r>
              <a:rPr lang="en-US" sz="1600" dirty="0" smtClean="0">
                <a:solidFill>
                  <a:prstClr val="black"/>
                </a:solidFill>
                <a:cs typeface="Arial" pitchFamily="34" charset="0"/>
              </a:rPr>
              <a:t> </a:t>
            </a:r>
            <a:r>
              <a:rPr lang="en-US" sz="1600" b="1" dirty="0">
                <a:solidFill>
                  <a:prstClr val="black"/>
                </a:solidFill>
                <a:cs typeface="Arial" pitchFamily="34" charset="0"/>
              </a:rPr>
              <a:t>2 </a:t>
            </a:r>
            <a:r>
              <a:rPr lang="el-GR" sz="1600" b="1" dirty="0" smtClean="0">
                <a:solidFill>
                  <a:prstClr val="black"/>
                </a:solidFill>
                <a:cs typeface="Arial" pitchFamily="34" charset="0"/>
              </a:rPr>
              <a:t>συστήματα διασύνδεσης</a:t>
            </a:r>
            <a:r>
              <a:rPr lang="en-US" sz="1600" dirty="0" smtClean="0">
                <a:solidFill>
                  <a:prstClr val="black"/>
                </a:solidFill>
                <a:cs typeface="Arial" pitchFamily="34" charset="0"/>
              </a:rPr>
              <a:t>: </a:t>
            </a:r>
            <a:r>
              <a:rPr lang="el-GR" sz="1600" dirty="0" smtClean="0">
                <a:solidFill>
                  <a:prstClr val="black"/>
                </a:solidFill>
                <a:cs typeface="Arial" pitchFamily="34" charset="0"/>
              </a:rPr>
              <a:t>υδραυλικά κυκλώματα και έλεγχος καλωδίωσης</a:t>
            </a:r>
            <a:r>
              <a:rPr lang="en-US" sz="1600" dirty="0" smtClean="0">
                <a:solidFill>
                  <a:prstClr val="black"/>
                </a:solidFill>
                <a:cs typeface="Arial" pitchFamily="34" charset="0"/>
              </a:rPr>
              <a:t>.</a:t>
            </a:r>
            <a:endParaRPr lang="en-US" sz="1600" dirty="0">
              <a:solidFill>
                <a:prstClr val="black"/>
              </a:solidFill>
              <a:cs typeface="Arial" pitchFamily="34" charset="0"/>
            </a:endParaRPr>
          </a:p>
        </p:txBody>
      </p:sp>
      <p:grpSp>
        <p:nvGrpSpPr>
          <p:cNvPr id="3" name="Group 2">
            <a:extLst>
              <a:ext uri="{FF2B5EF4-FFF2-40B4-BE49-F238E27FC236}">
                <a16:creationId xmlns="" xmlns:a16="http://schemas.microsoft.com/office/drawing/2014/main" id="{E4EE04EC-A313-4D7E-A7D0-A8233217FA52}"/>
              </a:ext>
            </a:extLst>
          </p:cNvPr>
          <p:cNvGrpSpPr/>
          <p:nvPr/>
        </p:nvGrpSpPr>
        <p:grpSpPr>
          <a:xfrm>
            <a:off x="612000" y="2565000"/>
            <a:ext cx="8063688" cy="2831524"/>
            <a:chOff x="612000" y="2685476"/>
            <a:chExt cx="8063688" cy="2831524"/>
          </a:xfrm>
        </p:grpSpPr>
        <p:pic>
          <p:nvPicPr>
            <p:cNvPr id="6" name="Picture 5" descr="A close up of a piece of paper&#10;&#10;Description generated with high confidence">
              <a:extLst>
                <a:ext uri="{FF2B5EF4-FFF2-40B4-BE49-F238E27FC236}">
                  <a16:creationId xmlns="" xmlns:a16="http://schemas.microsoft.com/office/drawing/2014/main" id="{B54C95DF-4BFB-4F1A-8EED-5000DA7F1B2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12000" y="2685476"/>
              <a:ext cx="8063688" cy="2831524"/>
            </a:xfrm>
            <a:prstGeom prst="rect">
              <a:avLst/>
            </a:prstGeom>
            <a:solidFill>
              <a:schemeClr val="bg1"/>
            </a:solidFill>
            <a:ln w="9525" cap="flat" cmpd="sng" algn="ctr">
              <a:solidFill>
                <a:srgbClr val="9BBB59">
                  <a:lumMod val="50000"/>
                </a:srgbClr>
              </a:solidFill>
              <a:prstDash val="solid"/>
              <a:round/>
              <a:headEnd type="none" w="med" len="med"/>
              <a:tailEnd type="none" w="med" len="med"/>
            </a:ln>
          </p:spPr>
        </p:pic>
        <p:sp>
          <p:nvSpPr>
            <p:cNvPr id="9" name="Rectangle 8">
              <a:extLst>
                <a:ext uri="{FF2B5EF4-FFF2-40B4-BE49-F238E27FC236}">
                  <a16:creationId xmlns="" xmlns:a16="http://schemas.microsoft.com/office/drawing/2014/main" id="{FA5709F5-DFD5-4983-8088-EC0120F5F494}"/>
                </a:ext>
              </a:extLst>
            </p:cNvPr>
            <p:cNvSpPr/>
            <p:nvPr/>
          </p:nvSpPr>
          <p:spPr>
            <a:xfrm>
              <a:off x="629228" y="2690621"/>
              <a:ext cx="5271680" cy="584775"/>
            </a:xfrm>
            <a:prstGeom prst="rect">
              <a:avLst/>
            </a:prstGeom>
          </p:spPr>
          <p:txBody>
            <a:bodyPr wrap="square">
              <a:spAutoFit/>
            </a:bodyPr>
            <a:lstStyle/>
            <a:p>
              <a:pPr algn="ctr"/>
              <a:r>
                <a:rPr lang="en-US" sz="1600" b="1" dirty="0">
                  <a:solidFill>
                    <a:schemeClr val="accent3">
                      <a:lumMod val="50000"/>
                    </a:schemeClr>
                  </a:solidFill>
                  <a:latin typeface="+mj-lt"/>
                  <a:cs typeface="Arial" pitchFamily="34" charset="0"/>
                </a:rPr>
                <a:t>Applicable to both, small and large-scale SWH installations (mainly active and indirect, as regulation suggests)</a:t>
              </a:r>
              <a:endParaRPr lang="en-US" b="1" dirty="0">
                <a:solidFill>
                  <a:schemeClr val="accent3">
                    <a:lumMod val="50000"/>
                  </a:schemeClr>
                </a:solidFill>
                <a:latin typeface="+mj-lt"/>
              </a:endParaRPr>
            </a:p>
          </p:txBody>
        </p:sp>
      </p:grpSp>
      <p:sp>
        <p:nvSpPr>
          <p:cNvPr id="11" name="Rectangle 10">
            <a:extLst>
              <a:ext uri="{FF2B5EF4-FFF2-40B4-BE49-F238E27FC236}">
                <a16:creationId xmlns="" xmlns:a16="http://schemas.microsoft.com/office/drawing/2014/main" id="{F0B01FF3-7D32-4FE1-9322-F7A9E51E95CD}"/>
              </a:ext>
            </a:extLst>
          </p:cNvPr>
          <p:cNvSpPr/>
          <p:nvPr/>
        </p:nvSpPr>
        <p:spPr>
          <a:xfrm>
            <a:off x="432916" y="1557000"/>
            <a:ext cx="745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spTree>
    <p:extLst>
      <p:ext uri="{BB962C8B-B14F-4D97-AF65-F5344CB8AC3E}">
        <p14:creationId xmlns="" xmlns:p14="http://schemas.microsoft.com/office/powerpoint/2010/main" val="2264447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EDBBB1-8873-4398-8162-7D440EAF1E46}"/>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5" name="Rectangle 4">
            <a:extLst>
              <a:ext uri="{FF2B5EF4-FFF2-40B4-BE49-F238E27FC236}">
                <a16:creationId xmlns="" xmlns:a16="http://schemas.microsoft.com/office/drawing/2014/main" id="{A00F38DB-BDCA-47AF-922B-13146B09E8D5}"/>
              </a:ext>
            </a:extLst>
          </p:cNvPr>
          <p:cNvSpPr/>
          <p:nvPr/>
        </p:nvSpPr>
        <p:spPr>
          <a:xfrm>
            <a:off x="756000" y="1926332"/>
            <a:ext cx="8136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 ΗΛΙΟΘΕΡΜΙΚΗ ΤΕΧΝΟΛΟΓΙΑ ΚΑΙ ΔΙΑΜΟΡΦΩΣΕΙΣ ΣΕ ΚΤΙΡΙΑ.</a:t>
            </a:r>
            <a:endParaRPr lang="en-US" sz="1600" b="1" dirty="0"/>
          </a:p>
        </p:txBody>
      </p:sp>
      <p:sp>
        <p:nvSpPr>
          <p:cNvPr id="6" name="Rectangle 5">
            <a:extLst>
              <a:ext uri="{FF2B5EF4-FFF2-40B4-BE49-F238E27FC236}">
                <a16:creationId xmlns="" xmlns:a16="http://schemas.microsoft.com/office/drawing/2014/main" id="{0C50CBCA-04C0-4262-9D04-746C06BFBA5C}"/>
              </a:ext>
            </a:extLst>
          </p:cNvPr>
          <p:cNvSpPr/>
          <p:nvPr/>
        </p:nvSpPr>
        <p:spPr>
          <a:xfrm>
            <a:off x="1260000" y="2634218"/>
            <a:ext cx="7704000" cy="3785652"/>
          </a:xfrm>
          <a:prstGeom prst="rect">
            <a:avLst/>
          </a:prstGeom>
        </p:spPr>
        <p:txBody>
          <a:bodyPr wrap="square">
            <a:spAutoFit/>
          </a:bodyPr>
          <a:lstStyle/>
          <a:p>
            <a:pPr marL="285750" indent="-285750">
              <a:buFont typeface="Arial" panose="020B0604020202020204" pitchFamily="34" charset="0"/>
              <a:buChar char="."/>
            </a:pPr>
            <a:r>
              <a:rPr lang="el-GR" sz="1600" b="1" dirty="0" smtClean="0">
                <a:solidFill>
                  <a:prstClr val="black"/>
                </a:solidFill>
                <a:latin typeface="+mj-lt"/>
                <a:cs typeface="Arial" pitchFamily="34" charset="0"/>
              </a:rPr>
              <a:t>Σύστημα συλλογής</a:t>
            </a:r>
            <a:r>
              <a:rPr lang="el-GR" sz="1600" dirty="0" smtClean="0">
                <a:solidFill>
                  <a:prstClr val="black"/>
                </a:solidFill>
                <a:latin typeface="+mj-lt"/>
                <a:cs typeface="Arial" pitchFamily="34" charset="0"/>
              </a:rPr>
              <a:t>. Συλλέκτες σε </a:t>
            </a:r>
            <a:r>
              <a:rPr lang="el-GR" sz="1600" dirty="0" smtClean="0">
                <a:solidFill>
                  <a:prstClr val="black"/>
                </a:solidFill>
                <a:latin typeface="+mj-lt"/>
                <a:cs typeface="Arial" pitchFamily="34" charset="0"/>
              </a:rPr>
              <a:t>συστήματα ή </a:t>
            </a:r>
            <a:r>
              <a:rPr lang="el-GR" sz="1600" dirty="0" smtClean="0">
                <a:solidFill>
                  <a:prstClr val="black"/>
                </a:solidFill>
                <a:latin typeface="+mj-lt"/>
                <a:cs typeface="Arial" pitchFamily="34" charset="0"/>
              </a:rPr>
              <a:t>συστοιχίες. Για θέρμανση του </a:t>
            </a:r>
            <a:r>
              <a:rPr lang="el-GR" sz="1600" dirty="0" smtClean="0">
                <a:solidFill>
                  <a:prstClr val="black"/>
                </a:solidFill>
                <a:latin typeface="+mj-lt"/>
                <a:cs typeface="Arial" pitchFamily="34" charset="0"/>
              </a:rPr>
              <a:t>ρευστού (</a:t>
            </a:r>
            <a:r>
              <a:rPr lang="el-GR" sz="1600" dirty="0" err="1" smtClean="0">
                <a:solidFill>
                  <a:prstClr val="black"/>
                </a:solidFill>
                <a:latin typeface="+mj-lt"/>
                <a:cs typeface="Arial" pitchFamily="34" charset="0"/>
              </a:rPr>
              <a:t>γλυκόλη</a:t>
            </a:r>
            <a:r>
              <a:rPr lang="el-GR" sz="1600" dirty="0" smtClean="0">
                <a:solidFill>
                  <a:prstClr val="black"/>
                </a:solidFill>
                <a:latin typeface="+mj-lt"/>
                <a:cs typeface="Arial" pitchFamily="34" charset="0"/>
              </a:rPr>
              <a:t>).</a:t>
            </a:r>
          </a:p>
          <a:p>
            <a:pPr marL="285750" indent="-285750">
              <a:buFont typeface="Arial" panose="020B0604020202020204" pitchFamily="34" charset="0"/>
              <a:buChar char="."/>
            </a:pPr>
            <a:r>
              <a:rPr lang="el-GR" sz="1600" b="1" dirty="0" smtClean="0">
                <a:solidFill>
                  <a:prstClr val="black"/>
                </a:solidFill>
                <a:latin typeface="+mj-lt"/>
                <a:cs typeface="Arial" pitchFamily="34" charset="0"/>
              </a:rPr>
              <a:t>Συστήματα ανταλλαγής θερμότητας</a:t>
            </a:r>
            <a:r>
              <a:rPr lang="el-GR" sz="1600" dirty="0" smtClean="0">
                <a:solidFill>
                  <a:prstClr val="black"/>
                </a:solidFill>
                <a:latin typeface="+mj-lt"/>
                <a:cs typeface="Arial" pitchFamily="34" charset="0"/>
              </a:rPr>
              <a:t>. Για τη μεταφορά θερμότητας μεταξύ υγρών που κυκλοφορούν στο σύστημα:</a:t>
            </a:r>
          </a:p>
          <a:p>
            <a:pPr marL="449263" lvl="1"/>
            <a:r>
              <a:rPr lang="el-GR" sz="1600" dirty="0" smtClean="0">
                <a:solidFill>
                  <a:prstClr val="black"/>
                </a:solidFill>
                <a:latin typeface="+mj-lt"/>
                <a:cs typeface="Arial" pitchFamily="34" charset="0"/>
              </a:rPr>
              <a:t>Ανταλλαγή φορτίου (</a:t>
            </a:r>
            <a:r>
              <a:rPr lang="el-GR" sz="1600" dirty="0" smtClean="0">
                <a:solidFill>
                  <a:prstClr val="black"/>
                </a:solidFill>
                <a:latin typeface="+mj-lt"/>
                <a:cs typeface="Arial" pitchFamily="34" charset="0"/>
              </a:rPr>
              <a:t>ηλιακού). </a:t>
            </a:r>
            <a:r>
              <a:rPr lang="el-GR" sz="1600" dirty="0" smtClean="0">
                <a:solidFill>
                  <a:prstClr val="black"/>
                </a:solidFill>
                <a:latin typeface="+mj-lt"/>
                <a:cs typeface="Arial" pitchFamily="34" charset="0"/>
              </a:rPr>
              <a:t>Από το </a:t>
            </a:r>
            <a:r>
              <a:rPr lang="el-GR" sz="1600" dirty="0" smtClean="0">
                <a:solidFill>
                  <a:prstClr val="black"/>
                </a:solidFill>
                <a:latin typeface="+mj-lt"/>
                <a:cs typeface="Arial" pitchFamily="34" charset="0"/>
              </a:rPr>
              <a:t>ρευστό στο </a:t>
            </a:r>
            <a:r>
              <a:rPr lang="el-GR" sz="1600" dirty="0" smtClean="0">
                <a:solidFill>
                  <a:prstClr val="black"/>
                </a:solidFill>
                <a:latin typeface="+mj-lt"/>
                <a:cs typeface="Arial" pitchFamily="34" charset="0"/>
              </a:rPr>
              <a:t>νερό </a:t>
            </a:r>
            <a:r>
              <a:rPr lang="el-GR" sz="1600" dirty="0" smtClean="0">
                <a:solidFill>
                  <a:prstClr val="black"/>
                </a:solidFill>
                <a:latin typeface="+mj-lt"/>
                <a:cs typeface="Arial" pitchFamily="34" charset="0"/>
              </a:rPr>
              <a:t>της ηλιακής δεξαμενής </a:t>
            </a:r>
            <a:r>
              <a:rPr lang="el-GR" sz="1600" dirty="0" smtClean="0">
                <a:solidFill>
                  <a:prstClr val="black"/>
                </a:solidFill>
                <a:latin typeface="+mj-lt"/>
                <a:cs typeface="Arial" pitchFamily="34" charset="0"/>
              </a:rPr>
              <a:t>(ή </a:t>
            </a:r>
            <a:r>
              <a:rPr lang="el-GR" sz="1600" dirty="0" smtClean="0">
                <a:solidFill>
                  <a:prstClr val="black"/>
                </a:solidFill>
                <a:latin typeface="+mj-lt"/>
                <a:cs typeface="Arial" pitchFamily="34" charset="0"/>
              </a:rPr>
              <a:t>του συστήματος </a:t>
            </a:r>
            <a:r>
              <a:rPr lang="el-GR" sz="1600" dirty="0" smtClean="0">
                <a:solidFill>
                  <a:prstClr val="black"/>
                </a:solidFill>
                <a:latin typeface="+mj-lt"/>
                <a:cs typeface="Arial" pitchFamily="34" charset="0"/>
              </a:rPr>
              <a:t>αποθήκευσης).</a:t>
            </a:r>
          </a:p>
          <a:p>
            <a:pPr marL="449263" lvl="1"/>
            <a:r>
              <a:rPr lang="el-GR" sz="1600" dirty="0" smtClean="0">
                <a:solidFill>
                  <a:prstClr val="black"/>
                </a:solidFill>
                <a:latin typeface="+mj-lt"/>
                <a:cs typeface="Arial" pitchFamily="34" charset="0"/>
              </a:rPr>
              <a:t>Ανταλλαγή εκφόρτισης. </a:t>
            </a:r>
            <a:r>
              <a:rPr lang="el-GR" sz="1600" dirty="0" smtClean="0">
                <a:solidFill>
                  <a:prstClr val="black"/>
                </a:solidFill>
                <a:latin typeface="+mj-lt"/>
                <a:cs typeface="Arial" pitchFamily="34" charset="0"/>
              </a:rPr>
              <a:t>Όταν υπάρχει βοηθητική ή συμπληρωματική αποθήκευση.</a:t>
            </a:r>
          </a:p>
          <a:p>
            <a:pPr marL="449263" lvl="1"/>
            <a:r>
              <a:rPr lang="el-GR" sz="1600" dirty="0" smtClean="0">
                <a:solidFill>
                  <a:prstClr val="black"/>
                </a:solidFill>
                <a:latin typeface="+mj-lt"/>
                <a:cs typeface="Arial" pitchFamily="34" charset="0"/>
              </a:rPr>
              <a:t>Ανταλλαγή κατανάλωσης. Από το ηλιακό προθερμασμένο νερό απευθείας στην κατανάλωση.</a:t>
            </a:r>
          </a:p>
          <a:p>
            <a:pPr marL="285750" indent="-285750">
              <a:buFont typeface="Arial" panose="020B0604020202020204" pitchFamily="34" charset="0"/>
              <a:buChar char="."/>
            </a:pPr>
            <a:r>
              <a:rPr lang="el-GR" sz="1600" b="1" dirty="0" smtClean="0">
                <a:solidFill>
                  <a:prstClr val="black"/>
                </a:solidFill>
                <a:latin typeface="+mj-lt"/>
                <a:cs typeface="Arial" pitchFamily="34" charset="0"/>
              </a:rPr>
              <a:t>Συστήματα αποθήκευσης</a:t>
            </a:r>
            <a:r>
              <a:rPr lang="el-GR" sz="1600" dirty="0" smtClean="0">
                <a:solidFill>
                  <a:prstClr val="black"/>
                </a:solidFill>
                <a:latin typeface="+mj-lt"/>
                <a:cs typeface="Arial" pitchFamily="34" charset="0"/>
              </a:rPr>
              <a:t>. Για την αποθήκευση </a:t>
            </a:r>
            <a:r>
              <a:rPr lang="el-GR" sz="1600" dirty="0" smtClean="0">
                <a:solidFill>
                  <a:prstClr val="black"/>
                </a:solidFill>
                <a:latin typeface="+mj-lt"/>
                <a:cs typeface="Arial" pitchFamily="34" charset="0"/>
              </a:rPr>
              <a:t>θερμικής ενέργειας </a:t>
            </a:r>
            <a:r>
              <a:rPr lang="el-GR" sz="1600" dirty="0" smtClean="0">
                <a:solidFill>
                  <a:prstClr val="black"/>
                </a:solidFill>
                <a:latin typeface="+mj-lt"/>
                <a:cs typeface="Arial" pitchFamily="34" charset="0"/>
              </a:rPr>
              <a:t>ή </a:t>
            </a:r>
            <a:r>
              <a:rPr lang="el-GR" sz="1600" dirty="0" smtClean="0">
                <a:solidFill>
                  <a:prstClr val="black"/>
                </a:solidFill>
                <a:latin typeface="+mj-lt"/>
                <a:cs typeface="Arial" pitchFamily="34" charset="0"/>
              </a:rPr>
              <a:t>θερμού νερού μέχρι να </a:t>
            </a:r>
            <a:r>
              <a:rPr lang="el-GR" sz="1600" dirty="0" smtClean="0">
                <a:solidFill>
                  <a:prstClr val="black"/>
                </a:solidFill>
                <a:latin typeface="+mj-lt"/>
                <a:cs typeface="Arial" pitchFamily="34" charset="0"/>
              </a:rPr>
              <a:t>ζητηθεί:</a:t>
            </a:r>
          </a:p>
          <a:p>
            <a:pPr marL="449263" lvl="1"/>
            <a:r>
              <a:rPr lang="el-GR" sz="1600" dirty="0" smtClean="0">
                <a:solidFill>
                  <a:prstClr val="black"/>
                </a:solidFill>
                <a:latin typeface="+mj-lt"/>
                <a:cs typeface="Arial" pitchFamily="34" charset="0"/>
              </a:rPr>
              <a:t>Ηλιακή δεξαμενή ή σύστημα αποθήκευσης. </a:t>
            </a:r>
            <a:r>
              <a:rPr lang="el-GR" sz="1600" dirty="0" smtClean="0">
                <a:solidFill>
                  <a:prstClr val="black"/>
                </a:solidFill>
                <a:latin typeface="+mj-lt"/>
                <a:cs typeface="Arial" pitchFamily="34" charset="0"/>
              </a:rPr>
              <a:t>Επίσης γνωστό ως </a:t>
            </a:r>
            <a:r>
              <a:rPr lang="el-GR" sz="1600" dirty="0" smtClean="0">
                <a:solidFill>
                  <a:prstClr val="black"/>
                </a:solidFill>
                <a:latin typeface="+mj-lt"/>
                <a:cs typeface="Arial" pitchFamily="34" charset="0"/>
              </a:rPr>
              <a:t>αδρανειακή/ προσωρινή αποθήκευση.</a:t>
            </a:r>
            <a:endParaRPr lang="el-GR" sz="1600" dirty="0" smtClean="0">
              <a:solidFill>
                <a:prstClr val="black"/>
              </a:solidFill>
              <a:latin typeface="+mj-lt"/>
              <a:cs typeface="Arial" pitchFamily="34" charset="0"/>
            </a:endParaRPr>
          </a:p>
          <a:p>
            <a:pPr marL="449263" lvl="1"/>
            <a:r>
              <a:rPr lang="el-GR" sz="1600" dirty="0" smtClean="0">
                <a:solidFill>
                  <a:prstClr val="black"/>
                </a:solidFill>
                <a:latin typeface="+mj-lt"/>
                <a:cs typeface="Arial" pitchFamily="34" charset="0"/>
              </a:rPr>
              <a:t>Αποθήκευση κατανάλωσης. </a:t>
            </a:r>
            <a:r>
              <a:rPr lang="el-GR" sz="1600" dirty="0" smtClean="0">
                <a:solidFill>
                  <a:prstClr val="black"/>
                </a:solidFill>
                <a:latin typeface="+mj-lt"/>
                <a:cs typeface="Arial" pitchFamily="34" charset="0"/>
              </a:rPr>
              <a:t>Όταν υπάρχει βοηθητική αποθήκευση </a:t>
            </a:r>
            <a:r>
              <a:rPr lang="el-GR" sz="1600" dirty="0" smtClean="0">
                <a:solidFill>
                  <a:prstClr val="black"/>
                </a:solidFill>
                <a:latin typeface="+mj-lt"/>
                <a:cs typeface="Arial" pitchFamily="34" charset="0"/>
              </a:rPr>
              <a:t>προθερμασμένου </a:t>
            </a:r>
            <a:r>
              <a:rPr lang="el-GR" sz="1600" dirty="0" smtClean="0">
                <a:solidFill>
                  <a:prstClr val="black"/>
                </a:solidFill>
                <a:latin typeface="+mj-lt"/>
                <a:cs typeface="Arial" pitchFamily="34" charset="0"/>
              </a:rPr>
              <a:t>νερού</a:t>
            </a:r>
            <a:r>
              <a:rPr lang="el-GR" sz="1600" dirty="0" smtClean="0">
                <a:solidFill>
                  <a:prstClr val="black"/>
                </a:solidFill>
                <a:latin typeface="+mj-lt"/>
                <a:cs typeface="Arial" pitchFamily="34" charset="0"/>
              </a:rPr>
              <a:t>.</a:t>
            </a:r>
            <a:endParaRPr lang="el-GR" sz="1600" dirty="0" smtClean="0">
              <a:solidFill>
                <a:prstClr val="black"/>
              </a:solidFill>
              <a:latin typeface="+mj-lt"/>
              <a:cs typeface="Arial" pitchFamily="34" charset="0"/>
            </a:endParaRPr>
          </a:p>
        </p:txBody>
      </p:sp>
      <p:sp>
        <p:nvSpPr>
          <p:cNvPr id="8" name="TextBox 7">
            <a:extLst>
              <a:ext uri="{FF2B5EF4-FFF2-40B4-BE49-F238E27FC236}">
                <a16:creationId xmlns="" xmlns:a16="http://schemas.microsoft.com/office/drawing/2014/main" id="{4CB4D5DA-0318-42FE-BC13-B07A9C0E541D}"/>
              </a:ext>
            </a:extLst>
          </p:cNvPr>
          <p:cNvSpPr txBox="1"/>
          <p:nvPr/>
        </p:nvSpPr>
        <p:spPr>
          <a:xfrm>
            <a:off x="1080917" y="2277000"/>
            <a:ext cx="7594771" cy="338554"/>
          </a:xfrm>
          <a:prstGeom prst="rect">
            <a:avLst/>
          </a:prstGeom>
          <a:noFill/>
        </p:spPr>
        <p:txBody>
          <a:bodyPr wrap="square" rtlCol="0">
            <a:spAutoFit/>
          </a:bodyPr>
          <a:lstStyle/>
          <a:p>
            <a:pPr marL="285750" indent="-285750">
              <a:buFont typeface="Symbol" panose="05050102010706020507" pitchFamily="18" charset="2"/>
              <a:buChar char=""/>
            </a:pPr>
            <a:r>
              <a:rPr lang="el-GR" sz="1600" b="1" dirty="0" smtClean="0"/>
              <a:t>Το γενικό ηλιοθερμικό σύστημα</a:t>
            </a:r>
            <a:r>
              <a:rPr lang="en-US" sz="1600" b="1" dirty="0" smtClean="0"/>
              <a:t>. </a:t>
            </a:r>
            <a:r>
              <a:rPr lang="el-GR" sz="1600" b="1" dirty="0" smtClean="0"/>
              <a:t>Δομή</a:t>
            </a:r>
            <a:r>
              <a:rPr lang="en-US" sz="1600" b="1" dirty="0" smtClean="0"/>
              <a:t>.</a:t>
            </a:r>
            <a:endParaRPr lang="en-US" sz="1600" b="1" dirty="0"/>
          </a:p>
        </p:txBody>
      </p:sp>
      <p:sp>
        <p:nvSpPr>
          <p:cNvPr id="10" name="Rectangle 9">
            <a:extLst>
              <a:ext uri="{FF2B5EF4-FFF2-40B4-BE49-F238E27FC236}">
                <a16:creationId xmlns="" xmlns:a16="http://schemas.microsoft.com/office/drawing/2014/main" id="{57377E23-B8C6-46A7-91CE-BDB771BD66C8}"/>
              </a:ext>
            </a:extLst>
          </p:cNvPr>
          <p:cNvSpPr/>
          <p:nvPr/>
        </p:nvSpPr>
        <p:spPr>
          <a:xfrm>
            <a:off x="432916" y="1557000"/>
            <a:ext cx="745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spTree>
    <p:extLst>
      <p:ext uri="{BB962C8B-B14F-4D97-AF65-F5344CB8AC3E}">
        <p14:creationId xmlns="" xmlns:p14="http://schemas.microsoft.com/office/powerpoint/2010/main" val="3285564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EDBBB1-8873-4398-8162-7D440EAF1E46}"/>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5" name="Rectangle 4">
            <a:extLst>
              <a:ext uri="{FF2B5EF4-FFF2-40B4-BE49-F238E27FC236}">
                <a16:creationId xmlns="" xmlns:a16="http://schemas.microsoft.com/office/drawing/2014/main" id="{A00F38DB-BDCA-47AF-922B-13146B09E8D5}"/>
              </a:ext>
            </a:extLst>
          </p:cNvPr>
          <p:cNvSpPr/>
          <p:nvPr/>
        </p:nvSpPr>
        <p:spPr>
          <a:xfrm>
            <a:off x="756000" y="1926332"/>
            <a:ext cx="8136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 ΗΛΙΟΘΕΡΜΙΚΗ ΤΕΧΝΟΛΟΓΙΑ ΚΑΙ ΔΙΑΜΟΡΦΩΣΕΙΣ ΣΕ ΚΤΙΡΙΑ.</a:t>
            </a:r>
            <a:endParaRPr lang="en-US" sz="1600" b="1" dirty="0"/>
          </a:p>
        </p:txBody>
      </p:sp>
      <p:sp>
        <p:nvSpPr>
          <p:cNvPr id="6" name="Rectangle 5">
            <a:extLst>
              <a:ext uri="{FF2B5EF4-FFF2-40B4-BE49-F238E27FC236}">
                <a16:creationId xmlns="" xmlns:a16="http://schemas.microsoft.com/office/drawing/2014/main" id="{0C50CBCA-04C0-4262-9D04-746C06BFBA5C}"/>
              </a:ext>
            </a:extLst>
          </p:cNvPr>
          <p:cNvSpPr/>
          <p:nvPr/>
        </p:nvSpPr>
        <p:spPr>
          <a:xfrm>
            <a:off x="1260000" y="2565000"/>
            <a:ext cx="7632000" cy="2062103"/>
          </a:xfrm>
          <a:prstGeom prst="rect">
            <a:avLst/>
          </a:prstGeom>
        </p:spPr>
        <p:txBody>
          <a:bodyPr wrap="square" rIns="36000">
            <a:spAutoFit/>
          </a:bodyPr>
          <a:lstStyle/>
          <a:p>
            <a:pPr marL="285750" indent="-285750">
              <a:buFont typeface="Arial" panose="020B0604020202020204" pitchFamily="34" charset="0"/>
              <a:buChar char="."/>
            </a:pPr>
            <a:r>
              <a:rPr lang="el-GR" sz="1600" b="1" dirty="0" smtClean="0">
                <a:solidFill>
                  <a:prstClr val="black"/>
                </a:solidFill>
                <a:latin typeface="+mj-lt"/>
                <a:cs typeface="Arial" pitchFamily="34" charset="0"/>
              </a:rPr>
              <a:t>Σύστημα </a:t>
            </a:r>
            <a:r>
              <a:rPr lang="el-GR" sz="1600" b="1" dirty="0" smtClean="0">
                <a:solidFill>
                  <a:prstClr val="black"/>
                </a:solidFill>
                <a:latin typeface="+mj-lt"/>
                <a:cs typeface="Arial" pitchFamily="34" charset="0"/>
              </a:rPr>
              <a:t>υποστήριξης</a:t>
            </a:r>
            <a:r>
              <a:rPr lang="el-GR" sz="1600" dirty="0" smtClean="0">
                <a:solidFill>
                  <a:prstClr val="black"/>
                </a:solidFill>
                <a:latin typeface="+mj-lt"/>
                <a:cs typeface="Arial" pitchFamily="34" charset="0"/>
              </a:rPr>
              <a:t>. Οποιοδήποτε συμβατό για εφεδρική θέρμανση: </a:t>
            </a:r>
            <a:r>
              <a:rPr lang="el-GR" sz="1600" dirty="0" smtClean="0">
                <a:solidFill>
                  <a:prstClr val="black"/>
                </a:solidFill>
                <a:latin typeface="+mj-lt"/>
                <a:cs typeface="Arial" pitchFamily="34" charset="0"/>
              </a:rPr>
              <a:t>φυσικό αέριο</a:t>
            </a:r>
            <a:r>
              <a:rPr lang="el-GR" sz="1600" dirty="0" smtClean="0">
                <a:solidFill>
                  <a:prstClr val="black"/>
                </a:solidFill>
                <a:latin typeface="+mj-lt"/>
                <a:cs typeface="Arial" pitchFamily="34" charset="0"/>
              </a:rPr>
              <a:t>, </a:t>
            </a:r>
            <a:r>
              <a:rPr lang="el-GR" sz="1600" dirty="0" smtClean="0">
                <a:solidFill>
                  <a:prstClr val="black"/>
                </a:solidFill>
                <a:latin typeface="+mj-lt"/>
                <a:cs typeface="Arial" pitchFamily="34" charset="0"/>
              </a:rPr>
              <a:t>ηλεκτρισμός, βιομάζα, </a:t>
            </a:r>
            <a:r>
              <a:rPr lang="el-GR" sz="1600" dirty="0" smtClean="0">
                <a:solidFill>
                  <a:prstClr val="black"/>
                </a:solidFill>
                <a:latin typeface="+mj-lt"/>
                <a:cs typeface="Arial" pitchFamily="34" charset="0"/>
              </a:rPr>
              <a:t>...</a:t>
            </a:r>
          </a:p>
          <a:p>
            <a:pPr marL="285750" indent="-285750">
              <a:buFont typeface="Arial" panose="020B0604020202020204" pitchFamily="34" charset="0"/>
              <a:buChar char="."/>
            </a:pPr>
            <a:r>
              <a:rPr lang="el-GR" sz="1600" b="1" dirty="0" smtClean="0">
                <a:solidFill>
                  <a:prstClr val="black"/>
                </a:solidFill>
                <a:latin typeface="+mj-lt"/>
                <a:cs typeface="Arial" pitchFamily="34" charset="0"/>
              </a:rPr>
              <a:t>Σύστημα κατανάλωσης</a:t>
            </a:r>
            <a:r>
              <a:rPr lang="el-GR" sz="1600" dirty="0" smtClean="0">
                <a:solidFill>
                  <a:prstClr val="black"/>
                </a:solidFill>
                <a:latin typeface="+mj-lt"/>
                <a:cs typeface="Arial" pitchFamily="34" charset="0"/>
              </a:rPr>
              <a:t>. </a:t>
            </a:r>
            <a:r>
              <a:rPr lang="el-GR" sz="1600" dirty="0" smtClean="0">
                <a:solidFill>
                  <a:prstClr val="black"/>
                </a:solidFill>
                <a:latin typeface="+mj-lt"/>
                <a:cs typeface="Arial" pitchFamily="34" charset="0"/>
              </a:rPr>
              <a:t>Μπάνιο, </a:t>
            </a:r>
            <a:r>
              <a:rPr lang="el-GR" sz="1600" dirty="0" smtClean="0">
                <a:solidFill>
                  <a:prstClr val="black"/>
                </a:solidFill>
                <a:latin typeface="+mj-lt"/>
                <a:cs typeface="Arial" pitchFamily="34" charset="0"/>
              </a:rPr>
              <a:t>βρύσες </a:t>
            </a:r>
            <a:r>
              <a:rPr lang="el-GR" sz="1600" dirty="0" smtClean="0">
                <a:solidFill>
                  <a:prstClr val="black"/>
                </a:solidFill>
                <a:latin typeface="+mj-lt"/>
                <a:cs typeface="Arial" pitchFamily="34" charset="0"/>
              </a:rPr>
              <a:t>,κλπ, για </a:t>
            </a:r>
            <a:r>
              <a:rPr lang="el-GR" sz="1600" dirty="0" smtClean="0">
                <a:solidFill>
                  <a:prstClr val="black"/>
                </a:solidFill>
                <a:latin typeface="+mj-lt"/>
                <a:cs typeface="Arial" pitchFamily="34" charset="0"/>
              </a:rPr>
              <a:t>παροχή ζεστού νερού.</a:t>
            </a:r>
          </a:p>
          <a:p>
            <a:pPr marL="285750" indent="-285750">
              <a:buFont typeface="Arial" panose="020B0604020202020204" pitchFamily="34" charset="0"/>
              <a:buChar char="."/>
            </a:pPr>
            <a:r>
              <a:rPr lang="el-GR" sz="1600" b="1" dirty="0" smtClean="0">
                <a:solidFill>
                  <a:prstClr val="black"/>
                </a:solidFill>
                <a:latin typeface="+mj-lt"/>
                <a:cs typeface="Arial" pitchFamily="34" charset="0"/>
              </a:rPr>
              <a:t>Υδραυλικά κυκλώματα</a:t>
            </a:r>
            <a:r>
              <a:rPr lang="el-GR" sz="1600" dirty="0" smtClean="0">
                <a:solidFill>
                  <a:prstClr val="black"/>
                </a:solidFill>
                <a:latin typeface="+mj-lt"/>
                <a:cs typeface="Arial" pitchFamily="34" charset="0"/>
              </a:rPr>
              <a:t>. Ηλιακά, </a:t>
            </a:r>
            <a:r>
              <a:rPr lang="el-GR" sz="1600" dirty="0" smtClean="0">
                <a:solidFill>
                  <a:prstClr val="black"/>
                </a:solidFill>
                <a:latin typeface="+mj-lt"/>
                <a:cs typeface="Arial" pitchFamily="34" charset="0"/>
              </a:rPr>
              <a:t>εναλλαγής φόρτισης/εκφόρτισης</a:t>
            </a:r>
            <a:r>
              <a:rPr lang="el-GR" sz="1600" dirty="0" smtClean="0">
                <a:solidFill>
                  <a:prstClr val="black"/>
                </a:solidFill>
                <a:latin typeface="+mj-lt"/>
                <a:cs typeface="Arial" pitchFamily="34" charset="0"/>
              </a:rPr>
              <a:t>, </a:t>
            </a:r>
            <a:r>
              <a:rPr lang="el-GR" sz="1600" dirty="0" smtClean="0">
                <a:solidFill>
                  <a:prstClr val="black"/>
                </a:solidFill>
                <a:latin typeface="+mj-lt"/>
                <a:cs typeface="Arial" pitchFamily="34" charset="0"/>
              </a:rPr>
              <a:t>κατανάλωσης, διανομής </a:t>
            </a:r>
            <a:r>
              <a:rPr lang="el-GR" sz="1600" dirty="0" smtClean="0">
                <a:solidFill>
                  <a:prstClr val="black"/>
                </a:solidFill>
                <a:latin typeface="+mj-lt"/>
                <a:cs typeface="Arial" pitchFamily="34" charset="0"/>
              </a:rPr>
              <a:t>και </a:t>
            </a:r>
            <a:r>
              <a:rPr lang="el-GR" sz="1600" dirty="0" smtClean="0">
                <a:solidFill>
                  <a:prstClr val="black"/>
                </a:solidFill>
                <a:latin typeface="+mj-lt"/>
                <a:cs typeface="Arial" pitchFamily="34" charset="0"/>
              </a:rPr>
              <a:t>επανακυκλοφορίας. Συμπεριλαμβάνουν τους σωλήνες</a:t>
            </a:r>
            <a:r>
              <a:rPr lang="el-GR" sz="1600" dirty="0" smtClean="0">
                <a:solidFill>
                  <a:prstClr val="black"/>
                </a:solidFill>
                <a:latin typeface="+mj-lt"/>
                <a:cs typeface="Arial" pitchFamily="34" charset="0"/>
              </a:rPr>
              <a:t>, τις </a:t>
            </a:r>
            <a:r>
              <a:rPr lang="el-GR" sz="1600" dirty="0" smtClean="0">
                <a:solidFill>
                  <a:prstClr val="black"/>
                </a:solidFill>
                <a:latin typeface="+mj-lt"/>
                <a:cs typeface="Arial" pitchFamily="34" charset="0"/>
              </a:rPr>
              <a:t>συναρμολογήσεις, τις βαλβίδες </a:t>
            </a:r>
            <a:r>
              <a:rPr lang="el-GR" sz="1600" dirty="0" smtClean="0">
                <a:solidFill>
                  <a:prstClr val="black"/>
                </a:solidFill>
                <a:latin typeface="+mj-lt"/>
                <a:cs typeface="Arial" pitchFamily="34" charset="0"/>
              </a:rPr>
              <a:t>και </a:t>
            </a:r>
            <a:r>
              <a:rPr lang="el-GR" sz="1600" dirty="0" smtClean="0">
                <a:solidFill>
                  <a:prstClr val="black"/>
                </a:solidFill>
                <a:latin typeface="+mj-lt"/>
                <a:cs typeface="Arial" pitchFamily="34" charset="0"/>
              </a:rPr>
              <a:t>άλλον εξοπλισμό.</a:t>
            </a:r>
            <a:endParaRPr lang="el-GR" sz="1600" dirty="0" smtClean="0">
              <a:solidFill>
                <a:prstClr val="black"/>
              </a:solidFill>
              <a:latin typeface="+mj-lt"/>
              <a:cs typeface="Arial" pitchFamily="34" charset="0"/>
            </a:endParaRPr>
          </a:p>
          <a:p>
            <a:pPr marL="285750" indent="-285750">
              <a:buFont typeface="Arial" panose="020B0604020202020204" pitchFamily="34" charset="0"/>
              <a:buChar char="."/>
            </a:pPr>
            <a:r>
              <a:rPr lang="el-GR" sz="1600" b="1" dirty="0" smtClean="0">
                <a:solidFill>
                  <a:prstClr val="black"/>
                </a:solidFill>
                <a:latin typeface="+mj-lt"/>
                <a:cs typeface="Arial" pitchFamily="34" charset="0"/>
              </a:rPr>
              <a:t>Κύκλωμα ελέγχου</a:t>
            </a:r>
            <a:r>
              <a:rPr lang="el-GR" sz="1600" dirty="0" smtClean="0">
                <a:solidFill>
                  <a:prstClr val="black"/>
                </a:solidFill>
                <a:latin typeface="+mj-lt"/>
                <a:cs typeface="Arial" pitchFamily="34" charset="0"/>
              </a:rPr>
              <a:t>. Εφαρμογή στρατηγικών λειτουργίας και προστασίας. </a:t>
            </a:r>
            <a:r>
              <a:rPr lang="el-GR" sz="1600" dirty="0" smtClean="0">
                <a:solidFill>
                  <a:prstClr val="black"/>
                </a:solidFill>
                <a:latin typeface="+mj-lt"/>
                <a:cs typeface="Arial" pitchFamily="34" charset="0"/>
              </a:rPr>
              <a:t>Ενσωμάτωση </a:t>
            </a:r>
            <a:r>
              <a:rPr lang="el-GR" sz="1600" dirty="0" smtClean="0">
                <a:solidFill>
                  <a:prstClr val="black"/>
                </a:solidFill>
                <a:latin typeface="+mj-lt"/>
                <a:cs typeface="Arial" pitchFamily="34" charset="0"/>
              </a:rPr>
              <a:t>και έλεγχος της </a:t>
            </a:r>
            <a:r>
              <a:rPr lang="el-GR" sz="1600" dirty="0" smtClean="0">
                <a:solidFill>
                  <a:prstClr val="black"/>
                </a:solidFill>
                <a:cs typeface="Arial" pitchFamily="34" charset="0"/>
              </a:rPr>
              <a:t>θέρμανσης νερού </a:t>
            </a:r>
            <a:r>
              <a:rPr lang="el-GR" sz="1600" dirty="0" smtClean="0">
                <a:solidFill>
                  <a:prstClr val="black"/>
                </a:solidFill>
                <a:latin typeface="+mj-lt"/>
                <a:cs typeface="Arial" pitchFamily="34" charset="0"/>
              </a:rPr>
              <a:t>με </a:t>
            </a:r>
            <a:r>
              <a:rPr lang="el-GR" sz="1600" dirty="0" smtClean="0">
                <a:solidFill>
                  <a:prstClr val="black"/>
                </a:solidFill>
                <a:latin typeface="+mj-lt"/>
                <a:cs typeface="Arial" pitchFamily="34" charset="0"/>
              </a:rPr>
              <a:t>άλλες υπηρεσίες (θέρμανση χώρου, </a:t>
            </a:r>
            <a:r>
              <a:rPr lang="el-GR" sz="1600" dirty="0" smtClean="0">
                <a:solidFill>
                  <a:prstClr val="black"/>
                </a:solidFill>
                <a:latin typeface="+mj-lt"/>
                <a:cs typeface="Arial" pitchFamily="34" charset="0"/>
              </a:rPr>
              <a:t>πισίνας, </a:t>
            </a:r>
            <a:r>
              <a:rPr lang="el-GR" sz="1600" dirty="0" smtClean="0">
                <a:solidFill>
                  <a:prstClr val="black"/>
                </a:solidFill>
                <a:latin typeface="+mj-lt"/>
                <a:cs typeface="Arial" pitchFamily="34" charset="0"/>
              </a:rPr>
              <a:t>...) </a:t>
            </a:r>
            <a:endParaRPr lang="en-US" sz="1600" dirty="0">
              <a:solidFill>
                <a:prstClr val="black"/>
              </a:solidFill>
              <a:latin typeface="+mj-lt"/>
              <a:cs typeface="Arial" pitchFamily="34" charset="0"/>
            </a:endParaRPr>
          </a:p>
        </p:txBody>
      </p:sp>
      <p:sp>
        <p:nvSpPr>
          <p:cNvPr id="8" name="TextBox 7">
            <a:extLst>
              <a:ext uri="{FF2B5EF4-FFF2-40B4-BE49-F238E27FC236}">
                <a16:creationId xmlns="" xmlns:a16="http://schemas.microsoft.com/office/drawing/2014/main" id="{4CB4D5DA-0318-42FE-BC13-B07A9C0E541D}"/>
              </a:ext>
            </a:extLst>
          </p:cNvPr>
          <p:cNvSpPr txBox="1"/>
          <p:nvPr/>
        </p:nvSpPr>
        <p:spPr>
          <a:xfrm>
            <a:off x="1080917" y="2226446"/>
            <a:ext cx="7594771" cy="338554"/>
          </a:xfrm>
          <a:prstGeom prst="rect">
            <a:avLst/>
          </a:prstGeom>
          <a:noFill/>
        </p:spPr>
        <p:txBody>
          <a:bodyPr wrap="square" rtlCol="0">
            <a:spAutoFit/>
          </a:bodyPr>
          <a:lstStyle/>
          <a:p>
            <a:pPr marL="285750" indent="-285750">
              <a:buFont typeface="Symbol" panose="05050102010706020507" pitchFamily="18" charset="2"/>
              <a:buChar char=""/>
            </a:pPr>
            <a:r>
              <a:rPr lang="el-GR" sz="1600" b="1" dirty="0" smtClean="0"/>
              <a:t>Το γενικό ηλιοθερμικό σύστημα</a:t>
            </a:r>
            <a:r>
              <a:rPr lang="en-US" sz="1600" b="1" dirty="0" smtClean="0"/>
              <a:t>. </a:t>
            </a:r>
            <a:r>
              <a:rPr lang="el-GR" sz="1600" b="1" dirty="0" smtClean="0"/>
              <a:t>Δομή</a:t>
            </a:r>
            <a:r>
              <a:rPr lang="en-US" sz="1600" b="1" dirty="0" smtClean="0"/>
              <a:t>.</a:t>
            </a:r>
            <a:endParaRPr lang="en-US" sz="1600" b="1" dirty="0"/>
          </a:p>
        </p:txBody>
      </p:sp>
      <p:sp>
        <p:nvSpPr>
          <p:cNvPr id="10" name="Rectangle 9">
            <a:extLst>
              <a:ext uri="{FF2B5EF4-FFF2-40B4-BE49-F238E27FC236}">
                <a16:creationId xmlns="" xmlns:a16="http://schemas.microsoft.com/office/drawing/2014/main" id="{57377E23-B8C6-46A7-91CE-BDB771BD66C8}"/>
              </a:ext>
            </a:extLst>
          </p:cNvPr>
          <p:cNvSpPr/>
          <p:nvPr/>
        </p:nvSpPr>
        <p:spPr>
          <a:xfrm>
            <a:off x="432916" y="1557000"/>
            <a:ext cx="745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pic>
        <p:nvPicPr>
          <p:cNvPr id="7" name="Picture 11" descr="A close up of a piece of paper&#10;&#10;Description generated with high confidence">
            <a:extLst>
              <a:ext uri="{FF2B5EF4-FFF2-40B4-BE49-F238E27FC236}">
                <a16:creationId xmlns:a16="http://schemas.microsoft.com/office/drawing/2014/main" xmlns="" id="{BBE2CB32-3CC7-497C-B434-8BCDB1FE7D2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84000" y="4581000"/>
            <a:ext cx="5126087" cy="1800000"/>
          </a:xfrm>
          <a:prstGeom prst="rect">
            <a:avLst/>
          </a:prstGeom>
          <a:solidFill>
            <a:schemeClr val="bg1"/>
          </a:solidFill>
          <a:ln w="9525" cap="flat" cmpd="sng" algn="ctr">
            <a:solidFill>
              <a:schemeClr val="bg1"/>
            </a:solidFill>
            <a:prstDash val="solid"/>
            <a:round/>
            <a:headEnd type="none" w="med" len="med"/>
            <a:tailEnd type="none" w="med" len="med"/>
          </a:ln>
        </p:spPr>
      </p:pic>
    </p:spTree>
    <p:extLst>
      <p:ext uri="{BB962C8B-B14F-4D97-AF65-F5344CB8AC3E}">
        <p14:creationId xmlns="" xmlns:p14="http://schemas.microsoft.com/office/powerpoint/2010/main" val="3285564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AB7395-FA1B-4B70-B798-1058AD937A34}"/>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5" name="Rectangle 4">
            <a:extLst>
              <a:ext uri="{FF2B5EF4-FFF2-40B4-BE49-F238E27FC236}">
                <a16:creationId xmlns="" xmlns:a16="http://schemas.microsoft.com/office/drawing/2014/main" id="{4F24D017-02A1-4339-B049-D84D6BD29E01}"/>
              </a:ext>
            </a:extLst>
          </p:cNvPr>
          <p:cNvSpPr/>
          <p:nvPr/>
        </p:nvSpPr>
        <p:spPr>
          <a:xfrm>
            <a:off x="756000" y="1926332"/>
            <a:ext cx="8136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 ΗΛΙΟΘΕΡΜΙΚΗ ΤΕΧΝΟΛΟΓΙΑ ΚΑΙ ΔΙΑΜΟΡΦΩΣΕΙΣ ΣΕ ΚΤΙΡΙΑ.</a:t>
            </a:r>
            <a:endParaRPr lang="en-US" sz="1600" b="1" dirty="0"/>
          </a:p>
        </p:txBody>
      </p:sp>
      <p:sp>
        <p:nvSpPr>
          <p:cNvPr id="6" name="TextBox 5">
            <a:extLst>
              <a:ext uri="{FF2B5EF4-FFF2-40B4-BE49-F238E27FC236}">
                <a16:creationId xmlns="" xmlns:a16="http://schemas.microsoft.com/office/drawing/2014/main" id="{524D70BD-EBC3-444C-AD08-D15B6EDC1874}"/>
              </a:ext>
            </a:extLst>
          </p:cNvPr>
          <p:cNvSpPr txBox="1"/>
          <p:nvPr/>
        </p:nvSpPr>
        <p:spPr>
          <a:xfrm>
            <a:off x="1080917" y="2205000"/>
            <a:ext cx="7594771" cy="338554"/>
          </a:xfrm>
          <a:prstGeom prst="rect">
            <a:avLst/>
          </a:prstGeom>
          <a:noFill/>
        </p:spPr>
        <p:txBody>
          <a:bodyPr wrap="square" rtlCol="0">
            <a:spAutoFit/>
          </a:bodyPr>
          <a:lstStyle/>
          <a:p>
            <a:pPr marL="285750" indent="-285750">
              <a:buFont typeface="Symbol" panose="05050102010706020507" pitchFamily="18" charset="2"/>
              <a:buChar char=""/>
            </a:pPr>
            <a:r>
              <a:rPr lang="el-GR" sz="1600" b="1" dirty="0" smtClean="0"/>
              <a:t>Το γενικό ηλιοθερμικό σύστημα</a:t>
            </a:r>
            <a:r>
              <a:rPr lang="en-US" sz="1600" b="1" dirty="0" smtClean="0"/>
              <a:t>. </a:t>
            </a:r>
            <a:r>
              <a:rPr lang="el-GR" sz="1600" b="1" dirty="0" smtClean="0"/>
              <a:t>Βασικές επιτρεπόμενες διαμορφώσεις.</a:t>
            </a:r>
            <a:endParaRPr lang="en-US" sz="1600" b="1" dirty="0"/>
          </a:p>
        </p:txBody>
      </p:sp>
      <p:sp>
        <p:nvSpPr>
          <p:cNvPr id="7" name="Rectangle 6">
            <a:extLst>
              <a:ext uri="{FF2B5EF4-FFF2-40B4-BE49-F238E27FC236}">
                <a16:creationId xmlns="" xmlns:a16="http://schemas.microsoft.com/office/drawing/2014/main" id="{58A85582-4454-49E0-B12C-8827E6FFB1EE}"/>
              </a:ext>
            </a:extLst>
          </p:cNvPr>
          <p:cNvSpPr/>
          <p:nvPr/>
        </p:nvSpPr>
        <p:spPr>
          <a:xfrm>
            <a:off x="1260000" y="2493127"/>
            <a:ext cx="3384000" cy="3785652"/>
          </a:xfrm>
          <a:prstGeom prst="rect">
            <a:avLst/>
          </a:prstGeom>
        </p:spPr>
        <p:txBody>
          <a:bodyPr wrap="square" rIns="72000">
            <a:spAutoFit/>
          </a:bodyPr>
          <a:lstStyle/>
          <a:p>
            <a:pPr marL="285750" indent="-285750">
              <a:buFont typeface="Arial" panose="020B0604020202020204" pitchFamily="34" charset="0"/>
              <a:buChar char="."/>
            </a:pPr>
            <a:r>
              <a:rPr lang="el-GR" sz="1600" b="1" dirty="0" smtClean="0">
                <a:solidFill>
                  <a:prstClr val="black"/>
                </a:solidFill>
                <a:latin typeface="+mj-lt"/>
                <a:cs typeface="Arial" pitchFamily="34" charset="0"/>
              </a:rPr>
              <a:t>Οι πρακτικές και απλούστερες διαμορφώσεις </a:t>
            </a:r>
            <a:r>
              <a:rPr lang="el-GR" sz="1600" b="1" dirty="0" smtClean="0">
                <a:solidFill>
                  <a:prstClr val="black"/>
                </a:solidFill>
                <a:latin typeface="+mj-lt"/>
                <a:cs typeface="Arial" pitchFamily="34" charset="0"/>
              </a:rPr>
              <a:t>συστημάτων, </a:t>
            </a:r>
            <a:r>
              <a:rPr lang="el-GR" sz="1600" b="1" dirty="0" smtClean="0">
                <a:solidFill>
                  <a:prstClr val="black"/>
                </a:solidFill>
                <a:latin typeface="+mj-lt"/>
                <a:cs typeface="Arial" pitchFamily="34" charset="0"/>
              </a:rPr>
              <a:t>όπως αυτές που χρησιμοποιούνται σε μονοκατοικίες ή </a:t>
            </a:r>
            <a:r>
              <a:rPr lang="el-GR" sz="1600" b="1" dirty="0" smtClean="0">
                <a:solidFill>
                  <a:prstClr val="black"/>
                </a:solidFill>
                <a:latin typeface="+mj-lt"/>
                <a:cs typeface="Arial" pitchFamily="34" charset="0"/>
              </a:rPr>
              <a:t>μικρές εμπορικές εφαρμογές, </a:t>
            </a:r>
            <a:r>
              <a:rPr lang="el-GR" sz="1600" b="1" dirty="0" smtClean="0">
                <a:solidFill>
                  <a:prstClr val="black"/>
                </a:solidFill>
                <a:latin typeface="+mj-lt"/>
                <a:cs typeface="Arial" pitchFamily="34" charset="0"/>
              </a:rPr>
              <a:t>προέρχονται από </a:t>
            </a:r>
            <a:r>
              <a:rPr lang="el-GR" sz="1600" b="1" dirty="0" smtClean="0">
                <a:solidFill>
                  <a:prstClr val="black"/>
                </a:solidFill>
                <a:latin typeface="+mj-lt"/>
                <a:cs typeface="Arial" pitchFamily="34" charset="0"/>
              </a:rPr>
              <a:t>εναλλακτικές </a:t>
            </a:r>
            <a:r>
              <a:rPr lang="el-GR" sz="1600" b="1" dirty="0" smtClean="0">
                <a:solidFill>
                  <a:prstClr val="black"/>
                </a:solidFill>
                <a:latin typeface="+mj-lt"/>
                <a:cs typeface="Arial" pitchFamily="34" charset="0"/>
              </a:rPr>
              <a:t>λύσεις που συνδυάζουν </a:t>
            </a:r>
            <a:r>
              <a:rPr lang="el-GR" sz="1600" b="1" dirty="0" smtClean="0">
                <a:solidFill>
                  <a:prstClr val="black"/>
                </a:solidFill>
                <a:latin typeface="+mj-lt"/>
                <a:cs typeface="Arial" pitchFamily="34" charset="0"/>
              </a:rPr>
              <a:t>δοχεία αποθήκευσης </a:t>
            </a:r>
            <a:r>
              <a:rPr lang="el-GR" sz="1600" b="1" dirty="0" smtClean="0">
                <a:solidFill>
                  <a:prstClr val="black"/>
                </a:solidFill>
                <a:latin typeface="+mj-lt"/>
                <a:cs typeface="Arial" pitchFamily="34" charset="0"/>
              </a:rPr>
              <a:t>και </a:t>
            </a:r>
            <a:r>
              <a:rPr lang="el-GR" sz="1600" b="1" dirty="0" smtClean="0">
                <a:solidFill>
                  <a:prstClr val="black"/>
                </a:solidFill>
                <a:latin typeface="+mj-lt"/>
                <a:cs typeface="Arial" pitchFamily="34" charset="0"/>
              </a:rPr>
              <a:t>εναλλάκτες θερμότητας</a:t>
            </a:r>
            <a:r>
              <a:rPr lang="el-GR" sz="1600" dirty="0" smtClean="0">
                <a:solidFill>
                  <a:prstClr val="black"/>
                </a:solidFill>
                <a:latin typeface="+mj-lt"/>
                <a:cs typeface="Arial" pitchFamily="34" charset="0"/>
              </a:rPr>
              <a:t>. </a:t>
            </a:r>
          </a:p>
          <a:p>
            <a:pPr marL="285750" indent="-285750">
              <a:buFont typeface="Arial" panose="020B0604020202020204" pitchFamily="34" charset="0"/>
              <a:buChar char="."/>
            </a:pPr>
            <a:r>
              <a:rPr lang="el-GR" sz="1600" b="1" dirty="0" smtClean="0">
                <a:solidFill>
                  <a:prstClr val="black"/>
                </a:solidFill>
                <a:latin typeface="+mj-lt"/>
                <a:cs typeface="Arial" pitchFamily="34" charset="0"/>
              </a:rPr>
              <a:t>Οι απλούστερες </a:t>
            </a:r>
            <a:r>
              <a:rPr lang="el-GR" sz="1600" b="1" dirty="0" smtClean="0">
                <a:solidFill>
                  <a:prstClr val="black"/>
                </a:solidFill>
                <a:latin typeface="+mj-lt"/>
                <a:cs typeface="Arial" pitchFamily="34" charset="0"/>
              </a:rPr>
              <a:t>ηλιοθερμικές εγκαταστάσεις διαθέτουν </a:t>
            </a:r>
            <a:r>
              <a:rPr lang="el-GR" sz="1600" b="1" dirty="0" smtClean="0">
                <a:solidFill>
                  <a:prstClr val="black"/>
                </a:solidFill>
                <a:latin typeface="+mj-lt"/>
                <a:cs typeface="Arial" pitchFamily="34" charset="0"/>
              </a:rPr>
              <a:t>μία </a:t>
            </a:r>
            <a:r>
              <a:rPr lang="el-GR" sz="1600" b="1" dirty="0" smtClean="0">
                <a:solidFill>
                  <a:prstClr val="black"/>
                </a:solidFill>
                <a:latin typeface="+mj-lt"/>
                <a:cs typeface="Arial" pitchFamily="34" charset="0"/>
              </a:rPr>
              <a:t>μοναδική </a:t>
            </a:r>
            <a:r>
              <a:rPr lang="el-GR" sz="1600" b="1" dirty="0" smtClean="0">
                <a:solidFill>
                  <a:prstClr val="black"/>
                </a:solidFill>
                <a:latin typeface="+mj-lt"/>
                <a:cs typeface="Arial" pitchFamily="34" charset="0"/>
              </a:rPr>
              <a:t>παροχή κρύου νερού</a:t>
            </a:r>
            <a:r>
              <a:rPr lang="el-GR" sz="1600" dirty="0" smtClean="0">
                <a:solidFill>
                  <a:prstClr val="black"/>
                </a:solidFill>
                <a:latin typeface="+mj-lt"/>
                <a:cs typeface="Arial" pitchFamily="34" charset="0"/>
              </a:rPr>
              <a:t>. Όπως είναι γνωστό, αυτό το νερό προθερμαίνεται στον ηλιακό βρόχο και αργότερα φθάνει </a:t>
            </a:r>
            <a:r>
              <a:rPr lang="el-GR" sz="1600" dirty="0" smtClean="0">
                <a:solidFill>
                  <a:prstClr val="black"/>
                </a:solidFill>
                <a:latin typeface="+mj-lt"/>
                <a:cs typeface="Arial" pitchFamily="34" charset="0"/>
              </a:rPr>
              <a:t>στην εφεδρεία θέρμανσης.</a:t>
            </a:r>
            <a:endParaRPr lang="en-US" sz="1600" dirty="0">
              <a:solidFill>
                <a:prstClr val="black"/>
              </a:solidFill>
              <a:latin typeface="+mj-lt"/>
              <a:cs typeface="Arial" pitchFamily="34" charset="0"/>
            </a:endParaRPr>
          </a:p>
        </p:txBody>
      </p:sp>
      <p:pic>
        <p:nvPicPr>
          <p:cNvPr id="9" name="Picture 8">
            <a:extLst>
              <a:ext uri="{FF2B5EF4-FFF2-40B4-BE49-F238E27FC236}">
                <a16:creationId xmlns="" xmlns:a16="http://schemas.microsoft.com/office/drawing/2014/main" id="{BCFE932D-0BD1-4ED0-89DC-98856EE6372A}"/>
              </a:ext>
            </a:extLst>
          </p:cNvPr>
          <p:cNvPicPr>
            <a:picLocks noChangeAspect="1"/>
          </p:cNvPicPr>
          <p:nvPr/>
        </p:nvPicPr>
        <p:blipFill>
          <a:blip r:embed="rId2" cstate="print"/>
          <a:stretch>
            <a:fillRect/>
          </a:stretch>
        </p:blipFill>
        <p:spPr>
          <a:xfrm>
            <a:off x="4661360" y="2565000"/>
            <a:ext cx="4302640" cy="3600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10" name="Rectangle 9">
            <a:extLst>
              <a:ext uri="{FF2B5EF4-FFF2-40B4-BE49-F238E27FC236}">
                <a16:creationId xmlns="" xmlns:a16="http://schemas.microsoft.com/office/drawing/2014/main" id="{7547A954-3F1F-41B4-A3F4-571B718C6E0A}"/>
              </a:ext>
            </a:extLst>
          </p:cNvPr>
          <p:cNvSpPr/>
          <p:nvPr/>
        </p:nvSpPr>
        <p:spPr>
          <a:xfrm>
            <a:off x="432916" y="1557000"/>
            <a:ext cx="730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spTree>
    <p:extLst>
      <p:ext uri="{BB962C8B-B14F-4D97-AF65-F5344CB8AC3E}">
        <p14:creationId xmlns="" xmlns:p14="http://schemas.microsoft.com/office/powerpoint/2010/main" val="868944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B7801-61FC-4F66-A409-AB291856FB79}"/>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CD0A22EC-E9AA-4BFE-8A6A-95CAFD422A80}"/>
              </a:ext>
            </a:extLst>
          </p:cNvPr>
          <p:cNvSpPr/>
          <p:nvPr/>
        </p:nvSpPr>
        <p:spPr>
          <a:xfrm>
            <a:off x="756000" y="1926332"/>
            <a:ext cx="8208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 ΗΛΙΟΘΕΡΜΙΚΗ ΤΕΧΝΟΛΟΓΙΑ ΚΑΙ ΔΙΑΜΟΡΦΩΣΕΙΣ ΣΕ ΚΤΙΡΙΑ.</a:t>
            </a:r>
            <a:endParaRPr lang="en-US" sz="1600" b="1" dirty="0"/>
          </a:p>
        </p:txBody>
      </p:sp>
      <p:pic>
        <p:nvPicPr>
          <p:cNvPr id="5" name="Picture 4">
            <a:extLst>
              <a:ext uri="{FF2B5EF4-FFF2-40B4-BE49-F238E27FC236}">
                <a16:creationId xmlns="" xmlns:a16="http://schemas.microsoft.com/office/drawing/2014/main" id="{71D148F2-B19F-4440-8992-81DE7A89B885}"/>
              </a:ext>
            </a:extLst>
          </p:cNvPr>
          <p:cNvPicPr>
            <a:picLocks noChangeAspect="1"/>
          </p:cNvPicPr>
          <p:nvPr/>
        </p:nvPicPr>
        <p:blipFill>
          <a:blip r:embed="rId2" cstate="print"/>
          <a:stretch>
            <a:fillRect/>
          </a:stretch>
        </p:blipFill>
        <p:spPr>
          <a:xfrm>
            <a:off x="1188000" y="2358589"/>
            <a:ext cx="6667308" cy="3950136"/>
          </a:xfrm>
          <a:prstGeom prst="rect">
            <a:avLst/>
          </a:prstGeom>
          <a:solidFill>
            <a:schemeClr val="bg1"/>
          </a:solidFill>
          <a:ln w="9525" cap="flat" cmpd="sng" algn="ctr">
            <a:solidFill>
              <a:schemeClr val="tx1"/>
            </a:solidFill>
            <a:prstDash val="solid"/>
            <a:round/>
            <a:headEnd type="none" w="med" len="med"/>
            <a:tailEnd type="none" w="med" len="med"/>
          </a:ln>
        </p:spPr>
      </p:pic>
      <p:sp>
        <p:nvSpPr>
          <p:cNvPr id="7" name="Rectangle 6">
            <a:extLst>
              <a:ext uri="{FF2B5EF4-FFF2-40B4-BE49-F238E27FC236}">
                <a16:creationId xmlns="" xmlns:a16="http://schemas.microsoft.com/office/drawing/2014/main" id="{D91F1408-F86A-4CF0-A104-3D2CF7816EEC}"/>
              </a:ext>
            </a:extLst>
          </p:cNvPr>
          <p:cNvSpPr/>
          <p:nvPr/>
        </p:nvSpPr>
        <p:spPr>
          <a:xfrm>
            <a:off x="432916" y="1557000"/>
            <a:ext cx="752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spTree>
    <p:extLst>
      <p:ext uri="{BB962C8B-B14F-4D97-AF65-F5344CB8AC3E}">
        <p14:creationId xmlns="" xmlns:p14="http://schemas.microsoft.com/office/powerpoint/2010/main" val="2494121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5B0D8E-D009-4A1F-98E9-9662EA71A8C2}"/>
              </a:ext>
            </a:extLst>
          </p:cNvPr>
          <p:cNvSpPr>
            <a:spLocks noGrp="1"/>
          </p:cNvSpPr>
          <p:nvPr>
            <p:ph type="title"/>
          </p:nvPr>
        </p:nvSpPr>
        <p:spPr/>
        <p:txBody>
          <a:bodyPr>
            <a:normAutofit/>
          </a:bodyPr>
          <a:lstStyle/>
          <a:p>
            <a:r>
              <a:rPr lang="en-US" b="1" dirty="0"/>
              <a:t>1. </a:t>
            </a:r>
            <a:r>
              <a:rPr lang="el-GR" b="1" dirty="0" smtClean="0"/>
              <a:t>Προσεγγίζοντας </a:t>
            </a:r>
            <a:r>
              <a:rPr lang="el-GR" b="1" dirty="0" smtClean="0"/>
              <a:t>τις ηλιοθερμικές </a:t>
            </a:r>
            <a:r>
              <a:rPr lang="el-GR" b="1" dirty="0" smtClean="0"/>
              <a:t>εφαρμογές μεγάλης κλίμακας</a:t>
            </a:r>
            <a:endParaRPr lang="en-US" b="1" dirty="0"/>
          </a:p>
        </p:txBody>
      </p:sp>
      <p:sp>
        <p:nvSpPr>
          <p:cNvPr id="4" name="Rectangle 3">
            <a:extLst>
              <a:ext uri="{FF2B5EF4-FFF2-40B4-BE49-F238E27FC236}">
                <a16:creationId xmlns="" xmlns:a16="http://schemas.microsoft.com/office/drawing/2014/main" id="{4B211D3E-C25E-48E0-B61A-181DF85F5BE2}"/>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5" name="Rectangle 4">
            <a:extLst>
              <a:ext uri="{FF2B5EF4-FFF2-40B4-BE49-F238E27FC236}">
                <a16:creationId xmlns="" xmlns:a16="http://schemas.microsoft.com/office/drawing/2014/main" id="{5BA950B9-E51C-4452-AF6F-E31417431158}"/>
              </a:ext>
            </a:extLst>
          </p:cNvPr>
          <p:cNvSpPr/>
          <p:nvPr/>
        </p:nvSpPr>
        <p:spPr>
          <a:xfrm>
            <a:off x="717606" y="1958906"/>
            <a:ext cx="7958394" cy="4278094"/>
          </a:xfrm>
          <a:prstGeom prst="rect">
            <a:avLst/>
          </a:prstGeom>
        </p:spPr>
        <p:txBody>
          <a:bodyPr wrap="square">
            <a:spAutoFit/>
          </a:bodyPr>
          <a:lstStyle/>
          <a:p>
            <a:pPr marL="285750" indent="-285750">
              <a:buFont typeface="Wingdings" panose="05000000000000000000" pitchFamily="2" charset="2"/>
              <a:buChar char="§"/>
            </a:pPr>
            <a:r>
              <a:rPr lang="el-GR" sz="1600" dirty="0" smtClean="0"/>
              <a:t>Για πολλούς, η επένδυση στην ηλιοθερμική ενέργεια για εμπορικές εφαρμογές είναι γενικά καλά δικαιολογημένη.</a:t>
            </a:r>
          </a:p>
          <a:p>
            <a:pPr marL="285750" indent="-285750">
              <a:buFont typeface="Wingdings" panose="05000000000000000000" pitchFamily="2" charset="2"/>
              <a:buChar char="§"/>
            </a:pPr>
            <a:r>
              <a:rPr lang="el-GR" sz="1600" dirty="0" smtClean="0"/>
              <a:t>Σε αντίθεση με τις οικιακές εφαρμογές, οι εμπορικές εφαρμογές τείνουν να έχουν </a:t>
            </a:r>
            <a:r>
              <a:rPr lang="el-GR" sz="1600" b="1" dirty="0" smtClean="0"/>
              <a:t>σημαντικά μεγαλύτερη ζήτηση που είναι σταθερή στις απαιτήσεις της και συνήθως για όλες τις ημέρες του έτους</a:t>
            </a:r>
            <a:r>
              <a:rPr lang="el-GR" sz="1600" dirty="0" smtClean="0"/>
              <a:t>.</a:t>
            </a:r>
          </a:p>
          <a:p>
            <a:pPr marL="285750" indent="-285750">
              <a:buFont typeface="Wingdings" panose="05000000000000000000" pitchFamily="2" charset="2"/>
              <a:buChar char="§"/>
            </a:pPr>
            <a:r>
              <a:rPr lang="el-GR" sz="1600" dirty="0" smtClean="0"/>
              <a:t>Οι αρχές της ηλιακής θέρμανσης είναι οι ίδιες σε μια βιομηχανική/εμπορική εφαρμογή σε σχέση με μια οικιακή εφαρμογή, παρόλο που τα πρώτα συστήματα είναι πολύ μεγαλύτερου μεγέθους. </a:t>
            </a:r>
            <a:r>
              <a:rPr lang="el-GR" sz="1600" b="1" dirty="0" smtClean="0"/>
              <a:t>Οι κύριες διαφορές είναι οι μεγαλύτερες ηλιακές συστοιχίες, αντλίες και συστήματα αποθήκευσης</a:t>
            </a:r>
            <a:r>
              <a:rPr lang="el-GR" sz="1600" dirty="0" smtClean="0"/>
              <a:t>. Εκτός αυτού, ο </a:t>
            </a:r>
            <a:r>
              <a:rPr lang="el-GR" sz="1600" b="1" dirty="0" smtClean="0"/>
              <a:t>σωστός σχεδιασμός </a:t>
            </a:r>
            <a:r>
              <a:rPr lang="el-GR" sz="1600" dirty="0" smtClean="0"/>
              <a:t>είναι εξαιρετικά σημαντικός. Κατά την κατασκευή εμπορικών ηλιακών συστημάτων θέρμανσης και για λόγους αποτελεσματικότητας, η παροχή συμβουλών από τους επαγγελματίες του χώρου είναι απαραίτητη.</a:t>
            </a:r>
          </a:p>
          <a:p>
            <a:pPr marL="285750" indent="-285750">
              <a:buFont typeface="Wingdings" panose="05000000000000000000" pitchFamily="2" charset="2"/>
              <a:buChar char="§"/>
            </a:pPr>
            <a:r>
              <a:rPr lang="el-GR" sz="1600" b="1" dirty="0" smtClean="0"/>
              <a:t>Η διαδικασία της θέρμανσης του νερού </a:t>
            </a:r>
            <a:r>
              <a:rPr lang="el-GR" sz="1600" dirty="0" smtClean="0"/>
              <a:t>είναι ο όρος που χρησιμοποιείται για οποιαδήποτε βιομηχανική εφαρμογή ηλιακής θέρμανσης – υπάρχουν εκατοντάδες που χρησιμοποιούνται σήμερα.</a:t>
            </a:r>
          </a:p>
          <a:p>
            <a:pPr marL="285750" indent="-285750">
              <a:buFont typeface="Wingdings" panose="05000000000000000000" pitchFamily="2" charset="2"/>
              <a:buChar char="§"/>
            </a:pPr>
            <a:r>
              <a:rPr lang="el-GR" sz="1600" dirty="0" smtClean="0"/>
              <a:t>Τα εμπορικά ηλιοθερμικά συστήματα λαμβάνουν επίσης </a:t>
            </a:r>
            <a:r>
              <a:rPr lang="el-GR" sz="1600" b="1" dirty="0" smtClean="0"/>
              <a:t>τις υψηλότερες και με μεγαλύτερη ποικιλία διαθέσιμες επιχορηγήσεις</a:t>
            </a:r>
            <a:r>
              <a:rPr lang="el-GR" sz="1600" dirty="0" smtClean="0"/>
              <a:t> από τις δημόσιες αρχές ενέργειας.</a:t>
            </a:r>
            <a:endParaRPr lang="en-US" sz="1600" dirty="0"/>
          </a:p>
        </p:txBody>
      </p:sp>
    </p:spTree>
    <p:extLst>
      <p:ext uri="{BB962C8B-B14F-4D97-AF65-F5344CB8AC3E}">
        <p14:creationId xmlns="" xmlns:p14="http://schemas.microsoft.com/office/powerpoint/2010/main" val="721939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052572-1011-4589-9433-8D0DE8BD25E6}"/>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5" name="Rectangle 4">
            <a:extLst>
              <a:ext uri="{FF2B5EF4-FFF2-40B4-BE49-F238E27FC236}">
                <a16:creationId xmlns="" xmlns:a16="http://schemas.microsoft.com/office/drawing/2014/main" id="{C86ABD5A-A38C-49BC-9D3B-8E9B4F421F9A}"/>
              </a:ext>
            </a:extLst>
          </p:cNvPr>
          <p:cNvSpPr/>
          <p:nvPr/>
        </p:nvSpPr>
        <p:spPr>
          <a:xfrm>
            <a:off x="756000" y="1866446"/>
            <a:ext cx="8136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 ΗΛΙΟΘΕΡΜΙΚΗ ΤΕΧΝΟΛΟΓΙΑ ΚΑΙ ΔΙΑΜΟΡΦΩΣΕΙΣ ΣΕ ΚΤΙΡΙΑ.</a:t>
            </a:r>
            <a:endParaRPr lang="en-US" sz="1600" b="1" dirty="0"/>
          </a:p>
        </p:txBody>
      </p:sp>
      <p:pic>
        <p:nvPicPr>
          <p:cNvPr id="6" name="Picture 5">
            <a:extLst>
              <a:ext uri="{FF2B5EF4-FFF2-40B4-BE49-F238E27FC236}">
                <a16:creationId xmlns="" xmlns:a16="http://schemas.microsoft.com/office/drawing/2014/main" id="{21BB9D5C-B967-4AC7-B5A4-9629BF165434}"/>
              </a:ext>
            </a:extLst>
          </p:cNvPr>
          <p:cNvPicPr>
            <a:picLocks noChangeAspect="1"/>
          </p:cNvPicPr>
          <p:nvPr/>
        </p:nvPicPr>
        <p:blipFill>
          <a:blip r:embed="rId2" cstate="print"/>
          <a:stretch>
            <a:fillRect/>
          </a:stretch>
        </p:blipFill>
        <p:spPr>
          <a:xfrm>
            <a:off x="750122" y="2209208"/>
            <a:ext cx="7919688" cy="2659792"/>
          </a:xfrm>
          <a:prstGeom prst="rect">
            <a:avLst/>
          </a:prstGeom>
          <a:solidFill>
            <a:schemeClr val="bg1"/>
          </a:solidFill>
          <a:ln w="9525" cap="flat" cmpd="sng" algn="ctr">
            <a:solidFill>
              <a:schemeClr val="tx1"/>
            </a:solidFill>
            <a:prstDash val="solid"/>
            <a:round/>
            <a:headEnd type="none" w="med" len="med"/>
            <a:tailEnd type="none" w="med" len="med"/>
          </a:ln>
        </p:spPr>
      </p:pic>
      <p:sp>
        <p:nvSpPr>
          <p:cNvPr id="7" name="Rectangle 6">
            <a:extLst>
              <a:ext uri="{FF2B5EF4-FFF2-40B4-BE49-F238E27FC236}">
                <a16:creationId xmlns="" xmlns:a16="http://schemas.microsoft.com/office/drawing/2014/main" id="{C6D4AB4E-1DBB-43AC-94B3-FE6CEADB9A74}"/>
              </a:ext>
            </a:extLst>
          </p:cNvPr>
          <p:cNvSpPr/>
          <p:nvPr/>
        </p:nvSpPr>
        <p:spPr>
          <a:xfrm>
            <a:off x="1044000" y="4869000"/>
            <a:ext cx="7631688" cy="1569660"/>
          </a:xfrm>
          <a:prstGeom prst="rect">
            <a:avLst/>
          </a:prstGeom>
        </p:spPr>
        <p:txBody>
          <a:bodyPr wrap="square">
            <a:spAutoFit/>
          </a:bodyPr>
          <a:lstStyle/>
          <a:p>
            <a:pPr marL="285750" indent="-285750">
              <a:buFont typeface="Calibri" panose="020F0502020204030204" pitchFamily="34" charset="0"/>
              <a:buChar char="–"/>
            </a:pPr>
            <a:r>
              <a:rPr lang="el-GR" sz="1600" dirty="0" smtClean="0">
                <a:solidFill>
                  <a:prstClr val="black"/>
                </a:solidFill>
                <a:latin typeface="+mj-lt"/>
                <a:cs typeface="Arial" pitchFamily="34" charset="0"/>
              </a:rPr>
              <a:t>Σε μεγαλύτερα ηλιοθερμικά συστήματα είναι πιο σύνηθες να συνδυάζονται εξωτερικοί και εσωτερικοί εναλλάκτες θερμότητας. Σε κάθε περίπτωση, η πρακτική αυτή αυξάνει σημαντικά τον αριθμό των εφικτών συστημάτων.</a:t>
            </a:r>
          </a:p>
          <a:p>
            <a:pPr marL="285750" indent="-285750">
              <a:buFont typeface="Calibri" panose="020F0502020204030204" pitchFamily="34" charset="0"/>
              <a:buChar char="–"/>
            </a:pPr>
            <a:r>
              <a:rPr lang="el-GR" sz="1600" b="1" dirty="0" smtClean="0">
                <a:solidFill>
                  <a:prstClr val="black"/>
                </a:solidFill>
                <a:latin typeface="+mj-lt"/>
                <a:cs typeface="Arial" pitchFamily="34" charset="0"/>
              </a:rPr>
              <a:t>Όλα αυτά τα μοντέλα αντιπροσωπεύουν πρακτικά ηλιοθερμικά συστήματα που γενικά σημαίνουν συστήματα με τμήματα και υποστήριξη που μπορούν να βρεθούν στην τοπική αγορά</a:t>
            </a:r>
            <a:r>
              <a:rPr lang="el-GR" sz="1600" dirty="0" smtClean="0">
                <a:solidFill>
                  <a:prstClr val="black"/>
                </a:solidFill>
                <a:latin typeface="+mj-lt"/>
                <a:cs typeface="Arial" pitchFamily="34" charset="0"/>
              </a:rPr>
              <a:t>.</a:t>
            </a:r>
            <a:endParaRPr lang="en-US" sz="1600" dirty="0">
              <a:solidFill>
                <a:prstClr val="black"/>
              </a:solidFill>
              <a:latin typeface="+mj-lt"/>
              <a:cs typeface="Arial" pitchFamily="34" charset="0"/>
            </a:endParaRPr>
          </a:p>
        </p:txBody>
      </p:sp>
      <p:sp>
        <p:nvSpPr>
          <p:cNvPr id="9" name="Rectangle 8">
            <a:extLst>
              <a:ext uri="{FF2B5EF4-FFF2-40B4-BE49-F238E27FC236}">
                <a16:creationId xmlns="" xmlns:a16="http://schemas.microsoft.com/office/drawing/2014/main" id="{7E728616-F73C-45F1-8052-331E07376EF7}"/>
              </a:ext>
            </a:extLst>
          </p:cNvPr>
          <p:cNvSpPr/>
          <p:nvPr/>
        </p:nvSpPr>
        <p:spPr>
          <a:xfrm>
            <a:off x="432916" y="1557000"/>
            <a:ext cx="694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spTree>
    <p:extLst>
      <p:ext uri="{BB962C8B-B14F-4D97-AF65-F5344CB8AC3E}">
        <p14:creationId xmlns="" xmlns:p14="http://schemas.microsoft.com/office/powerpoint/2010/main" val="217794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047B6B-B302-4874-BD44-B1AD26DB74F2}"/>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5" name="Rectangle 4">
            <a:extLst>
              <a:ext uri="{FF2B5EF4-FFF2-40B4-BE49-F238E27FC236}">
                <a16:creationId xmlns="" xmlns:a16="http://schemas.microsoft.com/office/drawing/2014/main" id="{8194C55C-2AF1-4A76-A888-70B5C885A813}"/>
              </a:ext>
            </a:extLst>
          </p:cNvPr>
          <p:cNvSpPr/>
          <p:nvPr/>
        </p:nvSpPr>
        <p:spPr>
          <a:xfrm>
            <a:off x="756000" y="1926332"/>
            <a:ext cx="8136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 ΗΛΙΟΘΕΡΜΙΚΗ ΤΕΧΝΟΛΟΓΙΑ ΚΑΙ ΔΙΑΜΟΡΦΩΣΕΙΣ ΣΕ ΚΤΙΡΙΑ.</a:t>
            </a:r>
            <a:endParaRPr lang="en-US" b="1" dirty="0"/>
          </a:p>
        </p:txBody>
      </p:sp>
      <p:pic>
        <p:nvPicPr>
          <p:cNvPr id="6" name="Picture 5">
            <a:extLst>
              <a:ext uri="{FF2B5EF4-FFF2-40B4-BE49-F238E27FC236}">
                <a16:creationId xmlns="" xmlns:a16="http://schemas.microsoft.com/office/drawing/2014/main" id="{AA3A46EF-6C1A-4569-BD1C-101E2BDDE143}"/>
              </a:ext>
            </a:extLst>
          </p:cNvPr>
          <p:cNvPicPr>
            <a:picLocks noChangeAspect="1"/>
          </p:cNvPicPr>
          <p:nvPr/>
        </p:nvPicPr>
        <p:blipFill>
          <a:blip r:embed="rId2" cstate="print"/>
          <a:stretch>
            <a:fillRect/>
          </a:stretch>
        </p:blipFill>
        <p:spPr>
          <a:xfrm>
            <a:off x="3220843" y="2332032"/>
            <a:ext cx="5671157" cy="3976694"/>
          </a:xfrm>
          <a:prstGeom prst="rect">
            <a:avLst/>
          </a:prstGeom>
          <a:solidFill>
            <a:schemeClr val="bg1"/>
          </a:solidFill>
          <a:ln w="9525" cap="flat" cmpd="sng" algn="ctr">
            <a:solidFill>
              <a:schemeClr val="tx1"/>
            </a:solidFill>
            <a:prstDash val="solid"/>
            <a:round/>
            <a:headEnd type="none" w="med" len="med"/>
            <a:tailEnd type="none" w="med" len="med"/>
          </a:ln>
        </p:spPr>
      </p:pic>
      <p:sp>
        <p:nvSpPr>
          <p:cNvPr id="7" name="Rectangle 6">
            <a:extLst>
              <a:ext uri="{FF2B5EF4-FFF2-40B4-BE49-F238E27FC236}">
                <a16:creationId xmlns="" xmlns:a16="http://schemas.microsoft.com/office/drawing/2014/main" id="{FEB7BDB2-95A8-436E-BA35-B411DEE8200D}"/>
              </a:ext>
            </a:extLst>
          </p:cNvPr>
          <p:cNvSpPr/>
          <p:nvPr/>
        </p:nvSpPr>
        <p:spPr>
          <a:xfrm>
            <a:off x="972000" y="2205000"/>
            <a:ext cx="2176531" cy="4278094"/>
          </a:xfrm>
          <a:prstGeom prst="rect">
            <a:avLst/>
          </a:prstGeom>
        </p:spPr>
        <p:txBody>
          <a:bodyPr wrap="square">
            <a:spAutoFit/>
          </a:bodyPr>
          <a:lstStyle/>
          <a:p>
            <a:pPr marL="285750" indent="-285750">
              <a:buFont typeface="Calibri" panose="020F0502020204030204" pitchFamily="34" charset="0"/>
              <a:buChar char="–"/>
            </a:pPr>
            <a:r>
              <a:rPr lang="el-GR" sz="1600" dirty="0" smtClean="0">
                <a:solidFill>
                  <a:prstClr val="black"/>
                </a:solidFill>
                <a:latin typeface="+mj-lt"/>
                <a:cs typeface="Arial" pitchFamily="34" charset="0"/>
              </a:rPr>
              <a:t>Αυτές είναι οι συνιστώμενες εγκαταστάσεις </a:t>
            </a:r>
            <a:r>
              <a:rPr lang="el-GR" sz="1600" dirty="0" smtClean="0">
                <a:solidFill>
                  <a:prstClr val="black"/>
                </a:solidFill>
                <a:latin typeface="+mj-lt"/>
                <a:cs typeface="Arial" pitchFamily="34" charset="0"/>
              </a:rPr>
              <a:t>συστημάτων για </a:t>
            </a:r>
            <a:r>
              <a:rPr lang="el-GR" sz="1600" dirty="0" smtClean="0">
                <a:solidFill>
                  <a:prstClr val="black"/>
                </a:solidFill>
                <a:latin typeface="+mj-lt"/>
                <a:cs typeface="Arial" pitchFamily="34" charset="0"/>
              </a:rPr>
              <a:t>μικρές οικιστικές και εμπορικές εφαρμογές.</a:t>
            </a:r>
          </a:p>
          <a:p>
            <a:pPr marL="285750" indent="-285750">
              <a:buFont typeface="Calibri" panose="020F0502020204030204" pitchFamily="34" charset="0"/>
              <a:buChar char="–"/>
            </a:pPr>
            <a:r>
              <a:rPr lang="el-GR" sz="1600" dirty="0" smtClean="0">
                <a:solidFill>
                  <a:prstClr val="black"/>
                </a:solidFill>
                <a:latin typeface="+mj-lt"/>
                <a:cs typeface="Arial" pitchFamily="34" charset="0"/>
              </a:rPr>
              <a:t>Κριτήρια επιλογής: </a:t>
            </a:r>
          </a:p>
          <a:p>
            <a:pPr marL="285750" indent="-285750"/>
            <a:r>
              <a:rPr lang="el-GR" sz="1600" dirty="0" smtClean="0">
                <a:solidFill>
                  <a:prstClr val="black"/>
                </a:solidFill>
                <a:latin typeface="+mj-lt"/>
                <a:cs typeface="Arial" pitchFamily="34" charset="0"/>
              </a:rPr>
              <a:t>	Γενικά</a:t>
            </a:r>
            <a:r>
              <a:rPr lang="el-GR" sz="1600" dirty="0" smtClean="0">
                <a:solidFill>
                  <a:prstClr val="black"/>
                </a:solidFill>
                <a:latin typeface="+mj-lt"/>
                <a:cs typeface="Arial" pitchFamily="34" charset="0"/>
              </a:rPr>
              <a:t>: κόστος της παραγόμενης θερμικής ενέργειας. </a:t>
            </a:r>
            <a:endParaRPr lang="el-GR" sz="1600" dirty="0" smtClean="0">
              <a:solidFill>
                <a:prstClr val="black"/>
              </a:solidFill>
              <a:latin typeface="+mj-lt"/>
              <a:cs typeface="Arial" pitchFamily="34" charset="0"/>
            </a:endParaRPr>
          </a:p>
          <a:p>
            <a:pPr marL="285750" indent="-285750"/>
            <a:r>
              <a:rPr lang="el-GR" sz="1600" dirty="0" smtClean="0">
                <a:solidFill>
                  <a:prstClr val="black"/>
                </a:solidFill>
                <a:latin typeface="+mj-lt"/>
                <a:cs typeface="Arial" pitchFamily="34" charset="0"/>
              </a:rPr>
              <a:t>	</a:t>
            </a:r>
            <a:r>
              <a:rPr lang="el-GR" sz="1600" dirty="0" smtClean="0">
                <a:solidFill>
                  <a:prstClr val="black"/>
                </a:solidFill>
                <a:latin typeface="+mj-lt"/>
                <a:cs typeface="Arial" pitchFamily="34" charset="0"/>
              </a:rPr>
              <a:t>Ειδικά: </a:t>
            </a:r>
            <a:r>
              <a:rPr lang="el-GR" sz="1600" dirty="0" smtClean="0">
                <a:solidFill>
                  <a:prstClr val="black"/>
                </a:solidFill>
                <a:latin typeface="+mj-lt"/>
                <a:cs typeface="Arial" pitchFamily="34" charset="0"/>
              </a:rPr>
              <a:t>χρήση, μέγεθος, απόδοση, εξοικονόμηση, μέγεθος και είδος </a:t>
            </a:r>
            <a:r>
              <a:rPr lang="el-GR" sz="1600" dirty="0" smtClean="0">
                <a:solidFill>
                  <a:prstClr val="black"/>
                </a:solidFill>
                <a:latin typeface="+mj-lt"/>
                <a:cs typeface="Arial" pitchFamily="34" charset="0"/>
              </a:rPr>
              <a:t>εφεδρικής ενέργειας.</a:t>
            </a:r>
            <a:endParaRPr lang="en-US" sz="1600" dirty="0">
              <a:solidFill>
                <a:prstClr val="black"/>
              </a:solidFill>
              <a:latin typeface="+mj-lt"/>
              <a:cs typeface="Arial" pitchFamily="34" charset="0"/>
            </a:endParaRPr>
          </a:p>
        </p:txBody>
      </p:sp>
      <p:sp>
        <p:nvSpPr>
          <p:cNvPr id="9" name="Rectangle 8">
            <a:extLst>
              <a:ext uri="{FF2B5EF4-FFF2-40B4-BE49-F238E27FC236}">
                <a16:creationId xmlns="" xmlns:a16="http://schemas.microsoft.com/office/drawing/2014/main" id="{3D4338BA-E4C1-4F95-9655-F0D3BD9EF45F}"/>
              </a:ext>
            </a:extLst>
          </p:cNvPr>
          <p:cNvSpPr/>
          <p:nvPr/>
        </p:nvSpPr>
        <p:spPr>
          <a:xfrm>
            <a:off x="432916" y="1557000"/>
            <a:ext cx="673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spTree>
    <p:extLst>
      <p:ext uri="{BB962C8B-B14F-4D97-AF65-F5344CB8AC3E}">
        <p14:creationId xmlns="" xmlns:p14="http://schemas.microsoft.com/office/powerpoint/2010/main" val="4065677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BB9BA0-44D0-4356-B58F-0C3BC8C5A98C}"/>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5" name="Rectangle 4">
            <a:extLst>
              <a:ext uri="{FF2B5EF4-FFF2-40B4-BE49-F238E27FC236}">
                <a16:creationId xmlns="" xmlns:a16="http://schemas.microsoft.com/office/drawing/2014/main" id="{7739DE0A-BF60-4284-B0A6-3BCC57425774}"/>
              </a:ext>
            </a:extLst>
          </p:cNvPr>
          <p:cNvSpPr/>
          <p:nvPr/>
        </p:nvSpPr>
        <p:spPr>
          <a:xfrm>
            <a:off x="756000" y="1926332"/>
            <a:ext cx="8208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 ΗΛΙΟΘΕΡΜΙΚΗ ΤΕΧΝΟΛΟΓΙΑ ΚΑΙ ΔΙΑΜΟΡΦΩΣΕΙΣ ΣΕ ΚΤΙΡΙΑ.</a:t>
            </a:r>
            <a:endParaRPr lang="en-US" b="1" dirty="0"/>
          </a:p>
        </p:txBody>
      </p:sp>
      <p:pic>
        <p:nvPicPr>
          <p:cNvPr id="8" name="Picture 7">
            <a:extLst>
              <a:ext uri="{FF2B5EF4-FFF2-40B4-BE49-F238E27FC236}">
                <a16:creationId xmlns="" xmlns:a16="http://schemas.microsoft.com/office/drawing/2014/main" id="{72FE57F4-895D-45C3-B706-638377A91EF6}"/>
              </a:ext>
            </a:extLst>
          </p:cNvPr>
          <p:cNvPicPr>
            <a:picLocks noChangeAspect="1"/>
          </p:cNvPicPr>
          <p:nvPr/>
        </p:nvPicPr>
        <p:blipFill>
          <a:blip r:embed="rId2" cstate="print"/>
          <a:stretch>
            <a:fillRect/>
          </a:stretch>
        </p:blipFill>
        <p:spPr>
          <a:xfrm>
            <a:off x="828000" y="2296075"/>
            <a:ext cx="4948075" cy="4012925"/>
          </a:xfrm>
          <a:prstGeom prst="rect">
            <a:avLst/>
          </a:prstGeom>
          <a:solidFill>
            <a:schemeClr val="bg1"/>
          </a:solidFill>
          <a:ln w="9525" cap="flat" cmpd="sng" algn="ctr">
            <a:solidFill>
              <a:schemeClr val="tx1"/>
            </a:solidFill>
            <a:prstDash val="solid"/>
            <a:round/>
            <a:headEnd type="none" w="med" len="med"/>
            <a:tailEnd type="none" w="med" len="med"/>
          </a:ln>
        </p:spPr>
      </p:pic>
      <p:pic>
        <p:nvPicPr>
          <p:cNvPr id="9" name="Picture 8">
            <a:extLst>
              <a:ext uri="{FF2B5EF4-FFF2-40B4-BE49-F238E27FC236}">
                <a16:creationId xmlns="" xmlns:a16="http://schemas.microsoft.com/office/drawing/2014/main" id="{8168B3AC-6CB5-4BC8-8F4E-69C136FFA850}"/>
              </a:ext>
            </a:extLst>
          </p:cNvPr>
          <p:cNvPicPr>
            <a:picLocks noChangeAspect="1"/>
          </p:cNvPicPr>
          <p:nvPr/>
        </p:nvPicPr>
        <p:blipFill>
          <a:blip r:embed="rId3" cstate="print"/>
          <a:stretch>
            <a:fillRect/>
          </a:stretch>
        </p:blipFill>
        <p:spPr>
          <a:xfrm>
            <a:off x="5169257" y="2277000"/>
            <a:ext cx="3825197" cy="864000"/>
          </a:xfrm>
          <a:prstGeom prst="rect">
            <a:avLst/>
          </a:prstGeom>
        </p:spPr>
      </p:pic>
      <p:sp>
        <p:nvSpPr>
          <p:cNvPr id="10" name="Rectangle 9">
            <a:extLst>
              <a:ext uri="{FF2B5EF4-FFF2-40B4-BE49-F238E27FC236}">
                <a16:creationId xmlns="" xmlns:a16="http://schemas.microsoft.com/office/drawing/2014/main" id="{F71E569F-887B-406D-9344-85E580EE97DC}"/>
              </a:ext>
            </a:extLst>
          </p:cNvPr>
          <p:cNvSpPr/>
          <p:nvPr/>
        </p:nvSpPr>
        <p:spPr>
          <a:xfrm>
            <a:off x="5822478" y="3141000"/>
            <a:ext cx="3069522" cy="3046988"/>
          </a:xfrm>
          <a:prstGeom prst="rect">
            <a:avLst/>
          </a:prstGeom>
        </p:spPr>
        <p:txBody>
          <a:bodyPr wrap="square">
            <a:spAutoFit/>
          </a:bodyPr>
          <a:lstStyle/>
          <a:p>
            <a:pPr marL="285750" indent="-285750">
              <a:buFont typeface="Calibri" panose="020F0502020204030204" pitchFamily="34" charset="0"/>
              <a:buChar char="–"/>
            </a:pPr>
            <a:r>
              <a:rPr lang="el-GR" sz="1600" dirty="0" smtClean="0">
                <a:solidFill>
                  <a:prstClr val="black"/>
                </a:solidFill>
                <a:latin typeface="+mj-lt"/>
                <a:cs typeface="Arial" pitchFamily="34" charset="0"/>
              </a:rPr>
              <a:t>Αυτό το σύστημα είναι χρήσιμο για </a:t>
            </a:r>
            <a:r>
              <a:rPr lang="el-GR" sz="1600" dirty="0" smtClean="0">
                <a:solidFill>
                  <a:prstClr val="black"/>
                </a:solidFill>
                <a:latin typeface="+mj-lt"/>
                <a:cs typeface="Arial" pitchFamily="34" charset="0"/>
              </a:rPr>
              <a:t>οικιστικές </a:t>
            </a:r>
            <a:r>
              <a:rPr lang="el-GR" sz="1600" dirty="0" smtClean="0">
                <a:solidFill>
                  <a:prstClr val="black"/>
                </a:solidFill>
                <a:latin typeface="+mj-lt"/>
                <a:cs typeface="Arial" pitchFamily="34" charset="0"/>
              </a:rPr>
              <a:t>κ</a:t>
            </a:r>
            <a:r>
              <a:rPr lang="el-GR" sz="1600" dirty="0" smtClean="0">
                <a:solidFill>
                  <a:prstClr val="black"/>
                </a:solidFill>
                <a:latin typeface="+mj-lt"/>
                <a:cs typeface="Arial" pitchFamily="34" charset="0"/>
              </a:rPr>
              <a:t>αι </a:t>
            </a:r>
            <a:r>
              <a:rPr lang="el-GR" sz="1600" dirty="0" smtClean="0">
                <a:solidFill>
                  <a:prstClr val="black"/>
                </a:solidFill>
                <a:latin typeface="+mj-lt"/>
                <a:cs typeface="Arial" pitchFamily="34" charset="0"/>
              </a:rPr>
              <a:t>για </a:t>
            </a:r>
            <a:r>
              <a:rPr lang="el-GR" sz="1600" dirty="0" smtClean="0">
                <a:solidFill>
                  <a:prstClr val="black"/>
                </a:solidFill>
                <a:latin typeface="+mj-lt"/>
                <a:cs typeface="Arial" pitchFamily="34" charset="0"/>
              </a:rPr>
              <a:t>ελαφρά </a:t>
            </a:r>
            <a:r>
              <a:rPr lang="el-GR" sz="1600" dirty="0" smtClean="0">
                <a:solidFill>
                  <a:prstClr val="black"/>
                </a:solidFill>
                <a:latin typeface="+mj-lt"/>
                <a:cs typeface="Arial" pitchFamily="34" charset="0"/>
              </a:rPr>
              <a:t>εμπορικές εφαρμογές.</a:t>
            </a:r>
          </a:p>
          <a:p>
            <a:pPr marL="285750" indent="-285750">
              <a:buFont typeface="Calibri" panose="020F0502020204030204" pitchFamily="34" charset="0"/>
              <a:buChar char="–"/>
            </a:pPr>
            <a:r>
              <a:rPr lang="el-GR" sz="1600" dirty="0" smtClean="0">
                <a:solidFill>
                  <a:prstClr val="black"/>
                </a:solidFill>
                <a:latin typeface="+mj-lt"/>
                <a:cs typeface="Arial" pitchFamily="34" charset="0"/>
              </a:rPr>
              <a:t>Υπάρχει λειτουργία </a:t>
            </a:r>
            <a:r>
              <a:rPr lang="el-GR" sz="1600" dirty="0" smtClean="0">
                <a:solidFill>
                  <a:prstClr val="black"/>
                </a:solidFill>
                <a:latin typeface="+mj-lt"/>
                <a:cs typeface="Arial" pitchFamily="34" charset="0"/>
              </a:rPr>
              <a:t>θερμικής απολύμανσης. Σύμφωνα με το </a:t>
            </a:r>
            <a:r>
              <a:rPr lang="el-GR" sz="1600" dirty="0" smtClean="0">
                <a:solidFill>
                  <a:prstClr val="black"/>
                </a:solidFill>
                <a:latin typeface="+mj-lt"/>
                <a:cs typeface="Arial" pitchFamily="34" charset="0"/>
              </a:rPr>
              <a:t>νόμο, </a:t>
            </a:r>
            <a:r>
              <a:rPr lang="el-GR" sz="1600" dirty="0" smtClean="0">
                <a:solidFill>
                  <a:prstClr val="black"/>
                </a:solidFill>
                <a:latin typeface="+mj-lt"/>
                <a:cs typeface="Arial" pitchFamily="34" charset="0"/>
              </a:rPr>
              <a:t>αυτές οι εμπορικές εγκαταστάσεις πρέπει να είναι εξοπλισμένες με τέτοια μέτρα, πράγμα που σημαίνει ότι το νερό θερμαίνεται περιοδικά πάνω από τους </a:t>
            </a:r>
            <a:r>
              <a:rPr lang="el-GR" sz="1600" dirty="0" smtClean="0">
                <a:solidFill>
                  <a:prstClr val="black"/>
                </a:solidFill>
                <a:latin typeface="+mj-lt"/>
                <a:cs typeface="Arial" pitchFamily="34" charset="0"/>
              </a:rPr>
              <a:t>60°C </a:t>
            </a:r>
            <a:r>
              <a:rPr lang="el-GR" sz="1600" dirty="0" smtClean="0">
                <a:solidFill>
                  <a:prstClr val="black"/>
                </a:solidFill>
                <a:latin typeface="+mj-lt"/>
                <a:cs typeface="Arial" pitchFamily="34" charset="0"/>
              </a:rPr>
              <a:t>για να </a:t>
            </a:r>
            <a:r>
              <a:rPr lang="el-GR" sz="1600" dirty="0" smtClean="0">
                <a:solidFill>
                  <a:prstClr val="black"/>
                </a:solidFill>
                <a:latin typeface="+mj-lt"/>
                <a:cs typeface="Arial" pitchFamily="34" charset="0"/>
              </a:rPr>
              <a:t>σκοτωθούν </a:t>
            </a:r>
            <a:r>
              <a:rPr lang="el-GR" sz="1600" dirty="0" smtClean="0">
                <a:solidFill>
                  <a:prstClr val="black"/>
                </a:solidFill>
                <a:latin typeface="+mj-lt"/>
                <a:cs typeface="Arial" pitchFamily="34" charset="0"/>
              </a:rPr>
              <a:t>τα βακτήρια.</a:t>
            </a:r>
            <a:endParaRPr lang="en-US" sz="1600" dirty="0">
              <a:solidFill>
                <a:prstClr val="black"/>
              </a:solidFill>
              <a:latin typeface="+mj-lt"/>
              <a:cs typeface="Arial" pitchFamily="34" charset="0"/>
            </a:endParaRPr>
          </a:p>
        </p:txBody>
      </p:sp>
      <p:sp>
        <p:nvSpPr>
          <p:cNvPr id="11" name="Rectangle 10">
            <a:extLst>
              <a:ext uri="{FF2B5EF4-FFF2-40B4-BE49-F238E27FC236}">
                <a16:creationId xmlns="" xmlns:a16="http://schemas.microsoft.com/office/drawing/2014/main" id="{8EB6ACDA-A30B-4F2F-AE68-B682FA6AF606}"/>
              </a:ext>
            </a:extLst>
          </p:cNvPr>
          <p:cNvSpPr/>
          <p:nvPr/>
        </p:nvSpPr>
        <p:spPr>
          <a:xfrm>
            <a:off x="180000" y="2464941"/>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
        <p:nvSpPr>
          <p:cNvPr id="13" name="Rectangle 12">
            <a:extLst>
              <a:ext uri="{FF2B5EF4-FFF2-40B4-BE49-F238E27FC236}">
                <a16:creationId xmlns="" xmlns:a16="http://schemas.microsoft.com/office/drawing/2014/main" id="{473FED19-7CEC-4822-BA86-B3778C99D2B6}"/>
              </a:ext>
            </a:extLst>
          </p:cNvPr>
          <p:cNvSpPr/>
          <p:nvPr/>
        </p:nvSpPr>
        <p:spPr>
          <a:xfrm>
            <a:off x="432916" y="1557000"/>
            <a:ext cx="709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spTree>
    <p:extLst>
      <p:ext uri="{BB962C8B-B14F-4D97-AF65-F5344CB8AC3E}">
        <p14:creationId xmlns="" xmlns:p14="http://schemas.microsoft.com/office/powerpoint/2010/main" val="3576447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94CD36-FCFC-44DB-9ED9-2392C32104A2}"/>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7" name="Rectangle 6">
            <a:extLst>
              <a:ext uri="{FF2B5EF4-FFF2-40B4-BE49-F238E27FC236}">
                <a16:creationId xmlns="" xmlns:a16="http://schemas.microsoft.com/office/drawing/2014/main" id="{21F756DD-4826-49B8-B1B7-133C89A441C1}"/>
              </a:ext>
            </a:extLst>
          </p:cNvPr>
          <p:cNvSpPr/>
          <p:nvPr/>
        </p:nvSpPr>
        <p:spPr>
          <a:xfrm>
            <a:off x="612000" y="1926332"/>
            <a:ext cx="8280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 ΗΛΙΟΘΕΡΜΙΚΗ ΤΕΧΝΟΛΟΓΙΑ ΚΑΙ ΔΙΑΜΟΡΦΩΣΕΙΣ ΣΕ ΚΤΙΡΙΑ.</a:t>
            </a:r>
            <a:endParaRPr lang="en-US" b="1" dirty="0"/>
          </a:p>
        </p:txBody>
      </p:sp>
      <p:sp>
        <p:nvSpPr>
          <p:cNvPr id="8" name="TextBox 7">
            <a:extLst>
              <a:ext uri="{FF2B5EF4-FFF2-40B4-BE49-F238E27FC236}">
                <a16:creationId xmlns="" xmlns:a16="http://schemas.microsoft.com/office/drawing/2014/main" id="{C58B3266-71B4-4B33-BA4C-FF90978936F3}"/>
              </a:ext>
            </a:extLst>
          </p:cNvPr>
          <p:cNvSpPr txBox="1"/>
          <p:nvPr/>
        </p:nvSpPr>
        <p:spPr>
          <a:xfrm>
            <a:off x="972000" y="2294951"/>
            <a:ext cx="7848000" cy="1323439"/>
          </a:xfrm>
          <a:prstGeom prst="rect">
            <a:avLst/>
          </a:prstGeom>
          <a:noFill/>
        </p:spPr>
        <p:txBody>
          <a:bodyPr wrap="square" rtlCol="0">
            <a:spAutoFit/>
          </a:bodyPr>
          <a:lstStyle/>
          <a:p>
            <a:pPr marL="285750" indent="-285750">
              <a:buFont typeface="Symbol" panose="05050102010706020507" pitchFamily="18" charset="2"/>
              <a:buChar char=""/>
            </a:pPr>
            <a:r>
              <a:rPr lang="el-GR" sz="1600" dirty="0" smtClean="0"/>
              <a:t>Οι πολλαπλές εγκαταστάσεις (</a:t>
            </a:r>
            <a:r>
              <a:rPr lang="el-GR" sz="1600" dirty="0" smtClean="0"/>
              <a:t>κατανάλωσης) </a:t>
            </a:r>
            <a:r>
              <a:rPr lang="el-GR" sz="1600" dirty="0" smtClean="0"/>
              <a:t>είναι κατάλληλες για </a:t>
            </a:r>
            <a:r>
              <a:rPr lang="el-GR" sz="1600" dirty="0" smtClean="0"/>
              <a:t>μονοκατοικίες, </a:t>
            </a:r>
            <a:r>
              <a:rPr lang="el-GR" sz="1600" dirty="0" smtClean="0"/>
              <a:t>καθώς και για </a:t>
            </a:r>
            <a:r>
              <a:rPr lang="el-GR" sz="1600" dirty="0" smtClean="0"/>
              <a:t>οικιακά/εμπορικά </a:t>
            </a:r>
            <a:r>
              <a:rPr lang="el-GR" sz="1600" dirty="0" smtClean="0"/>
              <a:t>κτίρια. </a:t>
            </a:r>
            <a:r>
              <a:rPr lang="el-GR" sz="1600" b="1" dirty="0" smtClean="0"/>
              <a:t>Η παροχή </a:t>
            </a:r>
            <a:r>
              <a:rPr lang="el-GR" sz="1600" b="1" dirty="0" smtClean="0"/>
              <a:t>κρύου νερού είναι ακόμα </a:t>
            </a:r>
            <a:r>
              <a:rPr lang="el-GR" sz="1600" b="1" dirty="0" smtClean="0"/>
              <a:t>μοναδική</a:t>
            </a:r>
            <a:r>
              <a:rPr lang="el-GR" sz="1600" dirty="0" smtClean="0"/>
              <a:t>.</a:t>
            </a:r>
            <a:endParaRPr lang="el-GR" sz="1600" dirty="0" smtClean="0"/>
          </a:p>
          <a:p>
            <a:pPr marL="285750" indent="-285750">
              <a:buFont typeface="Symbol" panose="05050102010706020507" pitchFamily="18" charset="2"/>
              <a:buChar char=""/>
            </a:pPr>
            <a:r>
              <a:rPr lang="el-GR" sz="1600" dirty="0" smtClean="0"/>
              <a:t>Η ιδέα είναι ότι το σύστημα κατανάλωσης μπορεί να διανεμηθεί σε πολλά «κέντρα κατανάλωσης», είτε απλά (</a:t>
            </a:r>
            <a:r>
              <a:rPr lang="el-GR" sz="1600" dirty="0" smtClean="0"/>
              <a:t>δωμάτια ενός ιδιοκτήτη) </a:t>
            </a:r>
            <a:r>
              <a:rPr lang="el-GR" sz="1600" dirty="0" smtClean="0"/>
              <a:t>είτε σύνθετα (μονοκατοικίες, διαμερίσματα σε κτίρια κατοικιών, </a:t>
            </a:r>
            <a:r>
              <a:rPr lang="el-GR" sz="1600" dirty="0" smtClean="0"/>
              <a:t>γραφεία, κλπ)</a:t>
            </a:r>
            <a:r>
              <a:rPr lang="en-US" sz="1600" dirty="0" smtClean="0"/>
              <a:t>.</a:t>
            </a:r>
            <a:endParaRPr lang="en-US" sz="1600" dirty="0"/>
          </a:p>
        </p:txBody>
      </p:sp>
      <p:pic>
        <p:nvPicPr>
          <p:cNvPr id="9" name="Picture 8">
            <a:extLst>
              <a:ext uri="{FF2B5EF4-FFF2-40B4-BE49-F238E27FC236}">
                <a16:creationId xmlns="" xmlns:a16="http://schemas.microsoft.com/office/drawing/2014/main" id="{3414BCA5-C2B5-4BD8-81A7-10CD63005A93}"/>
              </a:ext>
            </a:extLst>
          </p:cNvPr>
          <p:cNvPicPr>
            <a:picLocks noChangeAspect="1"/>
          </p:cNvPicPr>
          <p:nvPr/>
        </p:nvPicPr>
        <p:blipFill>
          <a:blip r:embed="rId2" cstate="print"/>
          <a:stretch>
            <a:fillRect/>
          </a:stretch>
        </p:blipFill>
        <p:spPr>
          <a:xfrm>
            <a:off x="978873" y="3648455"/>
            <a:ext cx="7696815" cy="2653694"/>
          </a:xfrm>
          <a:prstGeom prst="rect">
            <a:avLst/>
          </a:prstGeom>
          <a:solidFill>
            <a:schemeClr val="bg1"/>
          </a:solidFill>
          <a:ln w="9525" cap="flat" cmpd="sng" algn="ctr">
            <a:solidFill>
              <a:schemeClr val="tx1"/>
            </a:solidFill>
            <a:prstDash val="solid"/>
            <a:round/>
            <a:headEnd type="none" w="med" len="med"/>
            <a:tailEnd type="none" w="med" len="med"/>
          </a:ln>
        </p:spPr>
      </p:pic>
      <p:sp>
        <p:nvSpPr>
          <p:cNvPr id="10" name="Rectangle 9">
            <a:extLst>
              <a:ext uri="{FF2B5EF4-FFF2-40B4-BE49-F238E27FC236}">
                <a16:creationId xmlns="" xmlns:a16="http://schemas.microsoft.com/office/drawing/2014/main" id="{29A0A5E2-E6E3-47DD-9AD1-14ED9F28DAF1}"/>
              </a:ext>
            </a:extLst>
          </p:cNvPr>
          <p:cNvSpPr/>
          <p:nvPr/>
        </p:nvSpPr>
        <p:spPr>
          <a:xfrm>
            <a:off x="432916" y="1557000"/>
            <a:ext cx="716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spTree>
    <p:extLst>
      <p:ext uri="{BB962C8B-B14F-4D97-AF65-F5344CB8AC3E}">
        <p14:creationId xmlns="" xmlns:p14="http://schemas.microsoft.com/office/powerpoint/2010/main" val="1397118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 </a:t>
            </a:r>
            <a:r>
              <a:rPr lang="el-GR" b="1" dirty="0" smtClean="0"/>
              <a:t>Προσεγγίζοντας ηλιοθερμικές εφαρμογές μεγάλης κλίμακας</a:t>
            </a:r>
            <a:endParaRPr lang="es-ES" dirty="0"/>
          </a:p>
        </p:txBody>
      </p:sp>
      <p:sp>
        <p:nvSpPr>
          <p:cNvPr id="5" name="Rectangle 4">
            <a:extLst>
              <a:ext uri="{FF2B5EF4-FFF2-40B4-BE49-F238E27FC236}">
                <a16:creationId xmlns="" xmlns:a16="http://schemas.microsoft.com/office/drawing/2014/main" id="{21F756DD-4826-49B8-B1B7-133C89A441C1}"/>
              </a:ext>
            </a:extLst>
          </p:cNvPr>
          <p:cNvSpPr/>
          <p:nvPr/>
        </p:nvSpPr>
        <p:spPr>
          <a:xfrm>
            <a:off x="612000" y="1926332"/>
            <a:ext cx="8280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 ΗΛΙΟΘΕΡΜΙΚΗ ΤΕΧΝΟΛΟΓΙΑ ΚΑΙ ΔΙΑΜΟΡΦΩΣΕΙΣ ΣΕ ΚΤΙΡΙΑ.</a:t>
            </a:r>
            <a:endParaRPr lang="en-US" b="1" dirty="0"/>
          </a:p>
        </p:txBody>
      </p:sp>
      <p:sp>
        <p:nvSpPr>
          <p:cNvPr id="6" name="TextBox 5">
            <a:extLst>
              <a:ext uri="{FF2B5EF4-FFF2-40B4-BE49-F238E27FC236}">
                <a16:creationId xmlns="" xmlns:a16="http://schemas.microsoft.com/office/drawing/2014/main" id="{C58B3266-71B4-4B33-BA4C-FF90978936F3}"/>
              </a:ext>
            </a:extLst>
          </p:cNvPr>
          <p:cNvSpPr txBox="1"/>
          <p:nvPr/>
        </p:nvSpPr>
        <p:spPr>
          <a:xfrm>
            <a:off x="972000" y="2205000"/>
            <a:ext cx="7703688" cy="584775"/>
          </a:xfrm>
          <a:prstGeom prst="rect">
            <a:avLst/>
          </a:prstGeom>
          <a:noFill/>
        </p:spPr>
        <p:txBody>
          <a:bodyPr wrap="square" rtlCol="0">
            <a:spAutoFit/>
          </a:bodyPr>
          <a:lstStyle/>
          <a:p>
            <a:pPr marL="285750" indent="-285750">
              <a:buFont typeface="Symbol" panose="05050102010706020507" pitchFamily="18" charset="2"/>
              <a:buChar char=""/>
            </a:pPr>
            <a:r>
              <a:rPr lang="el-GR" sz="1600" b="1" dirty="0" smtClean="0"/>
              <a:t>Πολλές εγκαταστάσεις </a:t>
            </a:r>
            <a:r>
              <a:rPr lang="el-GR" sz="1600" b="1" dirty="0" smtClean="0"/>
              <a:t>αποθήκευσης/ανταλλαγής </a:t>
            </a:r>
            <a:r>
              <a:rPr lang="el-GR" sz="1600" b="1" dirty="0" smtClean="0"/>
              <a:t>είναι ειδικά σχεδιασμένες για </a:t>
            </a:r>
            <a:r>
              <a:rPr lang="el-GR" sz="1600" b="1" dirty="0" smtClean="0"/>
              <a:t>κατοικίες/εμπορικά </a:t>
            </a:r>
            <a:r>
              <a:rPr lang="el-GR" sz="1600" b="1" dirty="0" smtClean="0"/>
              <a:t>κτίρια</a:t>
            </a:r>
            <a:r>
              <a:rPr lang="el-GR" sz="1600" b="1" dirty="0" smtClean="0"/>
              <a:t>.</a:t>
            </a:r>
            <a:endParaRPr lang="en-US" sz="1600" b="1" dirty="0"/>
          </a:p>
        </p:txBody>
      </p:sp>
      <p:sp>
        <p:nvSpPr>
          <p:cNvPr id="8" name="TextBox 7">
            <a:extLst>
              <a:ext uri="{FF2B5EF4-FFF2-40B4-BE49-F238E27FC236}">
                <a16:creationId xmlns="" xmlns:a16="http://schemas.microsoft.com/office/drawing/2014/main" id="{C58B3266-71B4-4B33-BA4C-FF90978936F3}"/>
              </a:ext>
            </a:extLst>
          </p:cNvPr>
          <p:cNvSpPr txBox="1"/>
          <p:nvPr/>
        </p:nvSpPr>
        <p:spPr>
          <a:xfrm>
            <a:off x="972000" y="2769570"/>
            <a:ext cx="2520000" cy="3539430"/>
          </a:xfrm>
          <a:prstGeom prst="rect">
            <a:avLst/>
          </a:prstGeom>
          <a:noFill/>
        </p:spPr>
        <p:txBody>
          <a:bodyPr wrap="square" rtlCol="0">
            <a:spAutoFit/>
          </a:bodyPr>
          <a:lstStyle/>
          <a:p>
            <a:pPr marL="285750" indent="-285750">
              <a:buFont typeface="Symbol" panose="05050102010706020507" pitchFamily="18" charset="2"/>
              <a:buChar char=""/>
            </a:pPr>
            <a:r>
              <a:rPr lang="el-GR" sz="1600" dirty="0" smtClean="0"/>
              <a:t>Εδώ, </a:t>
            </a:r>
            <a:r>
              <a:rPr lang="el-GR" sz="1600" b="1" dirty="0" smtClean="0"/>
              <a:t>η παροχή κρύου νερού είναι πολλαπλή</a:t>
            </a:r>
            <a:r>
              <a:rPr lang="el-GR" sz="1600" dirty="0" smtClean="0"/>
              <a:t>.</a:t>
            </a:r>
          </a:p>
          <a:p>
            <a:pPr marL="285750" indent="-285750">
              <a:buFont typeface="Symbol" panose="05050102010706020507" pitchFamily="18" charset="2"/>
              <a:buChar char=""/>
            </a:pPr>
            <a:r>
              <a:rPr lang="el-GR" sz="1600" dirty="0" smtClean="0"/>
              <a:t>Η ιδέα είναι μια </a:t>
            </a:r>
            <a:r>
              <a:rPr lang="el-GR" sz="1600" b="1" dirty="0" smtClean="0"/>
              <a:t>εξατομικευμένη κατανάλωση ζεστού νερού</a:t>
            </a:r>
            <a:r>
              <a:rPr lang="el-GR" sz="1600" dirty="0" smtClean="0"/>
              <a:t>.</a:t>
            </a:r>
          </a:p>
          <a:p>
            <a:pPr marL="285750" indent="-285750">
              <a:buFont typeface="Symbol" panose="05050102010706020507" pitchFamily="18" charset="2"/>
              <a:buChar char=""/>
            </a:pPr>
            <a:r>
              <a:rPr lang="el-GR" sz="1600" dirty="0" smtClean="0"/>
              <a:t>Τα υπόλοιπα στοιχεία μπορούν να είναι </a:t>
            </a:r>
            <a:r>
              <a:rPr lang="el-GR" sz="1600" dirty="0" smtClean="0"/>
              <a:t>είτε κεντρικά είτε ατομικά.</a:t>
            </a:r>
            <a:endParaRPr lang="el-GR" sz="1600" dirty="0" smtClean="0"/>
          </a:p>
          <a:p>
            <a:pPr marL="285750" indent="-285750">
              <a:buFont typeface="Symbol" panose="05050102010706020507" pitchFamily="18" charset="2"/>
              <a:buChar char=""/>
            </a:pPr>
            <a:r>
              <a:rPr lang="el-GR" sz="1600" dirty="0" smtClean="0"/>
              <a:t>Οι προκύπτουσες διαμορφώσεις είναι πολλές, αλλά μερικές από αυτές δεν είναι πρακτικές.</a:t>
            </a:r>
            <a:endParaRPr lang="en-US" sz="1600" dirty="0"/>
          </a:p>
        </p:txBody>
      </p:sp>
      <p:pic>
        <p:nvPicPr>
          <p:cNvPr id="3" name="Picture 2">
            <a:extLst>
              <a:ext uri="{FF2B5EF4-FFF2-40B4-BE49-F238E27FC236}">
                <a16:creationId xmlns="" xmlns:a16="http://schemas.microsoft.com/office/drawing/2014/main" id="{AC4CE50C-2C7A-4B29-BD64-4222BCC0BA43}"/>
              </a:ext>
            </a:extLst>
          </p:cNvPr>
          <p:cNvPicPr>
            <a:picLocks noChangeAspect="1"/>
          </p:cNvPicPr>
          <p:nvPr/>
        </p:nvPicPr>
        <p:blipFill>
          <a:blip r:embed="rId2" cstate="print"/>
          <a:stretch>
            <a:fillRect/>
          </a:stretch>
        </p:blipFill>
        <p:spPr>
          <a:xfrm>
            <a:off x="3420000" y="2813182"/>
            <a:ext cx="5327688" cy="3495818"/>
          </a:xfrm>
          <a:prstGeom prst="rect">
            <a:avLst/>
          </a:prstGeom>
          <a:solidFill>
            <a:schemeClr val="bg1"/>
          </a:solidFill>
          <a:ln w="9525" cap="flat" cmpd="sng" algn="ctr">
            <a:solidFill>
              <a:schemeClr val="tx1"/>
            </a:solidFill>
            <a:prstDash val="solid"/>
            <a:round/>
            <a:headEnd type="none" w="med" len="med"/>
            <a:tailEnd type="none" w="med" len="med"/>
          </a:ln>
        </p:spPr>
      </p:pic>
      <p:sp>
        <p:nvSpPr>
          <p:cNvPr id="11" name="Rectangle 10">
            <a:extLst>
              <a:ext uri="{FF2B5EF4-FFF2-40B4-BE49-F238E27FC236}">
                <a16:creationId xmlns="" xmlns:a16="http://schemas.microsoft.com/office/drawing/2014/main" id="{B7AED0B6-45AC-4F80-8D1A-EB303036D3BF}"/>
              </a:ext>
            </a:extLst>
          </p:cNvPr>
          <p:cNvSpPr/>
          <p:nvPr/>
        </p:nvSpPr>
        <p:spPr>
          <a:xfrm>
            <a:off x="432916" y="1557000"/>
            <a:ext cx="723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spTree>
    <p:extLst>
      <p:ext uri="{BB962C8B-B14F-4D97-AF65-F5344CB8AC3E}">
        <p14:creationId xmlns="" xmlns:p14="http://schemas.microsoft.com/office/powerpoint/2010/main" val="4670815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s-ES" dirty="0"/>
          </a:p>
        </p:txBody>
      </p:sp>
      <p:sp>
        <p:nvSpPr>
          <p:cNvPr id="5" name="Rectangle 4">
            <a:extLst>
              <a:ext uri="{FF2B5EF4-FFF2-40B4-BE49-F238E27FC236}">
                <a16:creationId xmlns="" xmlns:a16="http://schemas.microsoft.com/office/drawing/2014/main" id="{21F756DD-4826-49B8-B1B7-133C89A441C1}"/>
              </a:ext>
            </a:extLst>
          </p:cNvPr>
          <p:cNvSpPr/>
          <p:nvPr/>
        </p:nvSpPr>
        <p:spPr>
          <a:xfrm>
            <a:off x="612000" y="1926332"/>
            <a:ext cx="8208000"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 ΗΛΙΟΘΕΡΜΙΚΗ ΤΕΧΝΟΛΟΓΙΑ ΚΑΙ ΔΙΑΜΟΡΦΩΣΕΙΣ ΣΕ ΚΤΙΡΙΑ.</a:t>
            </a:r>
            <a:endParaRPr lang="en-US" b="1" dirty="0"/>
          </a:p>
        </p:txBody>
      </p:sp>
      <p:pic>
        <p:nvPicPr>
          <p:cNvPr id="3" name="Picture 2">
            <a:extLst>
              <a:ext uri="{FF2B5EF4-FFF2-40B4-BE49-F238E27FC236}">
                <a16:creationId xmlns="" xmlns:a16="http://schemas.microsoft.com/office/drawing/2014/main" id="{224D3C75-3F8A-485B-A517-2F6072258CB1}"/>
              </a:ext>
            </a:extLst>
          </p:cNvPr>
          <p:cNvPicPr>
            <a:picLocks noChangeAspect="1"/>
          </p:cNvPicPr>
          <p:nvPr/>
        </p:nvPicPr>
        <p:blipFill>
          <a:blip r:embed="rId2" cstate="print"/>
          <a:stretch>
            <a:fillRect/>
          </a:stretch>
        </p:blipFill>
        <p:spPr>
          <a:xfrm>
            <a:off x="1476000" y="2312850"/>
            <a:ext cx="6122201" cy="3995692"/>
          </a:xfrm>
          <a:prstGeom prst="rect">
            <a:avLst/>
          </a:prstGeom>
          <a:solidFill>
            <a:schemeClr val="bg1"/>
          </a:solidFill>
          <a:ln w="9525" cap="flat" cmpd="sng" algn="ctr">
            <a:solidFill>
              <a:schemeClr val="tx1"/>
            </a:solidFill>
            <a:prstDash val="solid"/>
            <a:round/>
            <a:headEnd type="none" w="med" len="med"/>
            <a:tailEnd type="none" w="med" len="med"/>
          </a:ln>
        </p:spPr>
      </p:pic>
      <p:sp>
        <p:nvSpPr>
          <p:cNvPr id="8" name="Rectangle 7">
            <a:extLst>
              <a:ext uri="{FF2B5EF4-FFF2-40B4-BE49-F238E27FC236}">
                <a16:creationId xmlns="" xmlns:a16="http://schemas.microsoft.com/office/drawing/2014/main" id="{404A5932-B6DA-42FF-9714-C251B2821BA1}"/>
              </a:ext>
            </a:extLst>
          </p:cNvPr>
          <p:cNvSpPr/>
          <p:nvPr/>
        </p:nvSpPr>
        <p:spPr>
          <a:xfrm>
            <a:off x="432916" y="1557000"/>
            <a:ext cx="716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Μικρά εμπορικά ηλιοθερμικά και συστήματα πολυκατοικιών</a:t>
            </a:r>
            <a:endParaRPr lang="en-US" b="1" dirty="0"/>
          </a:p>
        </p:txBody>
      </p:sp>
    </p:spTree>
    <p:extLst>
      <p:ext uri="{BB962C8B-B14F-4D97-AF65-F5344CB8AC3E}">
        <p14:creationId xmlns="" xmlns:p14="http://schemas.microsoft.com/office/powerpoint/2010/main" val="1934850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4BE34C-C4E3-43A9-A95C-CD4D4C74B42D}"/>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846A80B5-7A05-4856-A42E-9693A9139028}"/>
              </a:ext>
            </a:extLst>
          </p:cNvPr>
          <p:cNvSpPr/>
          <p:nvPr/>
        </p:nvSpPr>
        <p:spPr>
          <a:xfrm>
            <a:off x="612000" y="1926332"/>
            <a:ext cx="7632000" cy="584775"/>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a:t>
            </a:r>
            <a:r>
              <a:rPr lang="en-US" sz="1600" b="1" dirty="0" smtClean="0">
                <a:solidFill>
                  <a:prstClr val="black"/>
                </a:solidFill>
              </a:rPr>
              <a:t>. </a:t>
            </a:r>
            <a:r>
              <a:rPr lang="el-GR" sz="1600" b="1" dirty="0" smtClean="0">
                <a:solidFill>
                  <a:prstClr val="black"/>
                </a:solidFill>
              </a:rPr>
              <a:t>ΗΛΙΟΘΕΡΜΙΚΗ ΤΕΧΝΟΛΟΓΙΑ ΚΑΙ ΔΙΑΜΟΡΦΩΣΕΙΣ ΠΟΥ ΧΡΗΣΙΜΟΠΟΙΟΥΝΤΑΙ ΣΕ ΚΤΙΡΙΑ ΜΕΓΑΛΩΝ ΚΑΤΟΙΚΙΩΝ.</a:t>
            </a:r>
            <a:endParaRPr lang="en-US" sz="1600" b="1" dirty="0"/>
          </a:p>
        </p:txBody>
      </p:sp>
      <p:sp>
        <p:nvSpPr>
          <p:cNvPr id="5" name="Rectangle 4">
            <a:extLst>
              <a:ext uri="{FF2B5EF4-FFF2-40B4-BE49-F238E27FC236}">
                <a16:creationId xmlns="" xmlns:a16="http://schemas.microsoft.com/office/drawing/2014/main" id="{B05CC79A-A352-4BAC-981A-B4436EF3B53E}"/>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Ηλιοθερμικά συστήματα σε κτίρια κατοικιών</a:t>
            </a:r>
            <a:endParaRPr lang="en-US" b="1" dirty="0"/>
          </a:p>
        </p:txBody>
      </p:sp>
      <p:sp>
        <p:nvSpPr>
          <p:cNvPr id="6" name="TextBox 5">
            <a:extLst>
              <a:ext uri="{FF2B5EF4-FFF2-40B4-BE49-F238E27FC236}">
                <a16:creationId xmlns="" xmlns:a16="http://schemas.microsoft.com/office/drawing/2014/main" id="{23010A39-6187-4A4D-B90B-37486804E41B}"/>
              </a:ext>
            </a:extLst>
          </p:cNvPr>
          <p:cNvSpPr txBox="1"/>
          <p:nvPr/>
        </p:nvSpPr>
        <p:spPr>
          <a:xfrm>
            <a:off x="756000" y="2493000"/>
            <a:ext cx="7919688" cy="1323439"/>
          </a:xfrm>
          <a:prstGeom prst="rect">
            <a:avLst/>
          </a:prstGeom>
          <a:noFill/>
        </p:spPr>
        <p:txBody>
          <a:bodyPr wrap="square" rtlCol="0">
            <a:spAutoFit/>
          </a:bodyPr>
          <a:lstStyle/>
          <a:p>
            <a:pPr marL="285750" indent="-285750">
              <a:buFont typeface="Symbol" panose="05050102010706020507" pitchFamily="18" charset="2"/>
              <a:buChar char=""/>
            </a:pPr>
            <a:r>
              <a:rPr lang="el-GR" sz="1600" dirty="0" smtClean="0"/>
              <a:t>Οι </a:t>
            </a:r>
            <a:r>
              <a:rPr lang="el-GR" sz="1600" dirty="0" smtClean="0"/>
              <a:t>ηλιακές εγκαταστάσεις σε </a:t>
            </a:r>
            <a:r>
              <a:rPr lang="el-GR" sz="1600" dirty="0" smtClean="0"/>
              <a:t>μεγάλα οικιστικά (και </a:t>
            </a:r>
            <a:r>
              <a:rPr lang="el-GR" sz="1600" dirty="0" smtClean="0"/>
              <a:t>εμπορικά/δημόσια</a:t>
            </a:r>
            <a:r>
              <a:rPr lang="el-GR" sz="1600" dirty="0" smtClean="0"/>
              <a:t>) κτίρια είναι στην πραγματικότητα </a:t>
            </a:r>
            <a:r>
              <a:rPr lang="el-GR" sz="1600" dirty="0" smtClean="0"/>
              <a:t>μια </a:t>
            </a:r>
            <a:r>
              <a:rPr lang="el-GR" sz="1600" dirty="0" smtClean="0"/>
              <a:t>εκτεταμένη περίπτωση των εγκαταστάσεων που έχουν </a:t>
            </a:r>
            <a:r>
              <a:rPr lang="el-GR" sz="1600" dirty="0" smtClean="0"/>
              <a:t>περιγραφεί στις προηγούμενες διαφάνειες (</a:t>
            </a:r>
            <a:r>
              <a:rPr lang="el-GR" sz="1600" dirty="0" smtClean="0"/>
              <a:t>συστήματα πολλαπλής παροχής ψυχρού νερού </a:t>
            </a:r>
            <a:r>
              <a:rPr lang="el-GR" sz="1600" dirty="0" smtClean="0"/>
              <a:t>και/ή συστήματα πολλαπλής κατανάλωσης/υποστήριξης).</a:t>
            </a:r>
            <a:endParaRPr lang="el-GR" sz="1600" dirty="0" smtClean="0"/>
          </a:p>
          <a:p>
            <a:pPr marL="285750" indent="-285750">
              <a:buFont typeface="Symbol" panose="05050102010706020507" pitchFamily="18" charset="2"/>
              <a:buChar char=""/>
            </a:pPr>
            <a:r>
              <a:rPr lang="el-GR" sz="1600" dirty="0" smtClean="0"/>
              <a:t>Ως παράδειγμα, στην Ισπανία θεωρούνται οι ακόλουθοι τύποι συστημάτων:</a:t>
            </a:r>
            <a:endParaRPr lang="en-US" sz="1600" dirty="0"/>
          </a:p>
        </p:txBody>
      </p:sp>
      <p:pic>
        <p:nvPicPr>
          <p:cNvPr id="8" name="Picture 7">
            <a:extLst>
              <a:ext uri="{FF2B5EF4-FFF2-40B4-BE49-F238E27FC236}">
                <a16:creationId xmlns="" xmlns:a16="http://schemas.microsoft.com/office/drawing/2014/main" id="{ECEF3AC1-0D12-463A-BF4B-C9A095E85520}"/>
              </a:ext>
            </a:extLst>
          </p:cNvPr>
          <p:cNvPicPr>
            <a:picLocks noChangeAspect="1"/>
          </p:cNvPicPr>
          <p:nvPr/>
        </p:nvPicPr>
        <p:blipFill>
          <a:blip r:embed="rId2" cstate="print"/>
          <a:stretch>
            <a:fillRect/>
          </a:stretch>
        </p:blipFill>
        <p:spPr>
          <a:xfrm>
            <a:off x="3854516" y="3879364"/>
            <a:ext cx="5181484" cy="2417056"/>
          </a:xfrm>
          <a:prstGeom prst="rect">
            <a:avLst/>
          </a:prstGeom>
          <a:solidFill>
            <a:schemeClr val="bg1"/>
          </a:solidFill>
          <a:ln w="9525" cap="flat" cmpd="sng" algn="ctr">
            <a:solidFill>
              <a:schemeClr val="tx1"/>
            </a:solidFill>
            <a:prstDash val="solid"/>
            <a:round/>
            <a:headEnd type="none" w="med" len="med"/>
            <a:tailEnd type="none" w="med" len="med"/>
          </a:ln>
        </p:spPr>
      </p:pic>
      <p:sp>
        <p:nvSpPr>
          <p:cNvPr id="9" name="TextBox 8">
            <a:extLst>
              <a:ext uri="{FF2B5EF4-FFF2-40B4-BE49-F238E27FC236}">
                <a16:creationId xmlns="" xmlns:a16="http://schemas.microsoft.com/office/drawing/2014/main" id="{7464843C-B874-4897-9174-88B42E67199B}"/>
              </a:ext>
            </a:extLst>
          </p:cNvPr>
          <p:cNvSpPr txBox="1"/>
          <p:nvPr/>
        </p:nvSpPr>
        <p:spPr>
          <a:xfrm>
            <a:off x="756000" y="3754455"/>
            <a:ext cx="3096000" cy="2308324"/>
          </a:xfrm>
          <a:prstGeom prst="rect">
            <a:avLst/>
          </a:prstGeom>
          <a:noFill/>
        </p:spPr>
        <p:txBody>
          <a:bodyPr wrap="square" rtlCol="0">
            <a:spAutoFit/>
          </a:bodyPr>
          <a:lstStyle/>
          <a:p>
            <a:pPr marL="255588"/>
            <a:r>
              <a:rPr lang="el-GR" sz="1600" b="1" dirty="0" smtClean="0"/>
              <a:t>Ηλιοθερμικά συστήματα</a:t>
            </a:r>
            <a:r>
              <a:rPr lang="en-US" sz="1600" b="1" dirty="0" smtClean="0"/>
              <a:t>:</a:t>
            </a:r>
            <a:endParaRPr lang="en-US" sz="1600" b="1" dirty="0"/>
          </a:p>
          <a:p>
            <a:pPr marL="541338" indent="-285750">
              <a:buFont typeface="Arial" panose="020B0604020202020204" pitchFamily="34" charset="0"/>
              <a:buChar char="."/>
            </a:pPr>
            <a:r>
              <a:rPr lang="el-GR" sz="1600" b="1" dirty="0" smtClean="0"/>
              <a:t>Πλήρως κεντρικά</a:t>
            </a:r>
            <a:r>
              <a:rPr lang="en-US" sz="1600" b="1" dirty="0" smtClean="0"/>
              <a:t>.</a:t>
            </a:r>
            <a:endParaRPr lang="en-US" sz="1600" b="1" dirty="0"/>
          </a:p>
          <a:p>
            <a:pPr marL="541338" indent="-285750">
              <a:buFont typeface="Arial" panose="020B0604020202020204" pitchFamily="34" charset="0"/>
              <a:buChar char="."/>
            </a:pPr>
            <a:r>
              <a:rPr lang="el-GR" sz="1600" b="1" dirty="0" smtClean="0"/>
              <a:t>Πλήρως ατομικά</a:t>
            </a:r>
            <a:r>
              <a:rPr lang="en-US" sz="1600" b="1" dirty="0" smtClean="0"/>
              <a:t>.</a:t>
            </a:r>
            <a:endParaRPr lang="en-US" sz="1600" b="1" dirty="0"/>
          </a:p>
          <a:p>
            <a:pPr marL="541338" indent="-285750">
              <a:buFont typeface="Arial" panose="020B0604020202020204" pitchFamily="34" charset="0"/>
              <a:buChar char="."/>
            </a:pPr>
            <a:r>
              <a:rPr lang="el-GR" sz="1600" b="1" dirty="0" smtClean="0"/>
              <a:t>Κεντρικά με κατανεμημένη υποστήριξη</a:t>
            </a:r>
            <a:r>
              <a:rPr lang="en-US" sz="1600" b="1" dirty="0" smtClean="0"/>
              <a:t>.</a:t>
            </a:r>
            <a:endParaRPr lang="en-US" sz="1600" b="1" dirty="0"/>
          </a:p>
          <a:p>
            <a:pPr marL="541338" indent="-285750">
              <a:buFont typeface="Arial" panose="020B0604020202020204" pitchFamily="34" charset="0"/>
              <a:buChar char="."/>
            </a:pPr>
            <a:r>
              <a:rPr lang="el-GR" sz="1600" b="1" dirty="0" smtClean="0"/>
              <a:t>Με κατανεμημένη αποθήκευση ζεστού νερού</a:t>
            </a:r>
            <a:r>
              <a:rPr lang="en-US" sz="1600" b="1" dirty="0" smtClean="0"/>
              <a:t>.</a:t>
            </a:r>
            <a:endParaRPr lang="en-US" sz="1600" b="1" dirty="0"/>
          </a:p>
          <a:p>
            <a:pPr marL="541338" indent="-285750">
              <a:buFont typeface="Arial" panose="020B0604020202020204" pitchFamily="34" charset="0"/>
              <a:buChar char="."/>
            </a:pPr>
            <a:r>
              <a:rPr lang="el-GR" sz="1600" b="1" dirty="0" smtClean="0"/>
              <a:t>Με κατανεμημένους εναλλάκτες θερμότητας</a:t>
            </a:r>
            <a:r>
              <a:rPr lang="en-US" sz="1600" b="1" dirty="0" smtClean="0"/>
              <a:t>.</a:t>
            </a:r>
            <a:endParaRPr lang="en-US" sz="1600" b="1" dirty="0"/>
          </a:p>
        </p:txBody>
      </p:sp>
    </p:spTree>
    <p:extLst>
      <p:ext uri="{BB962C8B-B14F-4D97-AF65-F5344CB8AC3E}">
        <p14:creationId xmlns="" xmlns:p14="http://schemas.microsoft.com/office/powerpoint/2010/main" val="1621212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6E3D11-E20E-4C0B-B1C4-008353C31B05}"/>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5D07EF35-B726-479A-B8CA-372F8B92362F}"/>
              </a:ext>
            </a:extLst>
          </p:cNvPr>
          <p:cNvSpPr/>
          <p:nvPr/>
        </p:nvSpPr>
        <p:spPr>
          <a:xfrm>
            <a:off x="612000" y="1908225"/>
            <a:ext cx="7632000" cy="584775"/>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a:t>
            </a:r>
            <a:r>
              <a:rPr lang="en-US" sz="1600" b="1" dirty="0" smtClean="0">
                <a:solidFill>
                  <a:prstClr val="black"/>
                </a:solidFill>
              </a:rPr>
              <a:t>. </a:t>
            </a:r>
            <a:r>
              <a:rPr lang="el-GR" sz="1600" b="1" dirty="0" smtClean="0">
                <a:solidFill>
                  <a:prstClr val="black"/>
                </a:solidFill>
              </a:rPr>
              <a:t>ΗΛΙΟΘΕΡΜΙΚΗ ΤΕΧΝΟΛΟΓΙΑ ΚΑΙ ΔΙΑΜΟΡΦΩΣΕΙΣ ΠΟΥ ΧΡΗΣΙΜΟΠΟΙΟΥΝΤΑΙ ΣΕ ΚΤΙΡΙΑ ΜΕΓΑΛΩΝ ΚΑΤΟΙΚΙΩΝ.</a:t>
            </a:r>
            <a:endParaRPr lang="en-US" sz="1600" b="1" dirty="0"/>
          </a:p>
        </p:txBody>
      </p:sp>
      <p:sp>
        <p:nvSpPr>
          <p:cNvPr id="5" name="Rectangle 4">
            <a:extLst>
              <a:ext uri="{FF2B5EF4-FFF2-40B4-BE49-F238E27FC236}">
                <a16:creationId xmlns="" xmlns:a16="http://schemas.microsoft.com/office/drawing/2014/main" id="{583EF56C-33E7-4F1A-907F-66607B41E77F}"/>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Ηλιοθερμικά συστήματα σε κτίρια κατοικιών</a:t>
            </a:r>
            <a:endParaRPr lang="en-US" b="1" dirty="0"/>
          </a:p>
        </p:txBody>
      </p:sp>
      <p:sp>
        <p:nvSpPr>
          <p:cNvPr id="6" name="TextBox 5">
            <a:extLst>
              <a:ext uri="{FF2B5EF4-FFF2-40B4-BE49-F238E27FC236}">
                <a16:creationId xmlns="" xmlns:a16="http://schemas.microsoft.com/office/drawing/2014/main" id="{4F4FE80B-7EBE-40E2-8D39-45976859065C}"/>
              </a:ext>
            </a:extLst>
          </p:cNvPr>
          <p:cNvSpPr txBox="1"/>
          <p:nvPr/>
        </p:nvSpPr>
        <p:spPr>
          <a:xfrm>
            <a:off x="972000" y="2488676"/>
            <a:ext cx="5976000" cy="2308324"/>
          </a:xfrm>
          <a:prstGeom prst="rect">
            <a:avLst/>
          </a:prstGeom>
          <a:noFill/>
        </p:spPr>
        <p:txBody>
          <a:bodyPr wrap="square" rtlCol="0">
            <a:spAutoFit/>
          </a:bodyPr>
          <a:lstStyle/>
          <a:p>
            <a:pPr marL="285750" indent="-285750">
              <a:buFont typeface="Symbol" panose="05050102010706020507" pitchFamily="18" charset="2"/>
              <a:buChar char=""/>
            </a:pPr>
            <a:r>
              <a:rPr lang="el-GR" sz="1600" dirty="0" smtClean="0"/>
              <a:t>Κατά την επιλογή των </a:t>
            </a:r>
            <a:r>
              <a:rPr lang="el-GR" sz="1600" dirty="0" smtClean="0"/>
              <a:t>θανών διαμορφώσεων</a:t>
            </a:r>
            <a:r>
              <a:rPr lang="el-GR" sz="1600" dirty="0" smtClean="0"/>
              <a:t>, </a:t>
            </a:r>
            <a:r>
              <a:rPr lang="el-GR" sz="1600" dirty="0" smtClean="0"/>
              <a:t>τα πιο σημαντικά </a:t>
            </a:r>
            <a:r>
              <a:rPr lang="el-GR" sz="1600" dirty="0" smtClean="0"/>
              <a:t>συγκριτικά κριτήρια </a:t>
            </a:r>
            <a:r>
              <a:rPr lang="el-GR" sz="1600" dirty="0" smtClean="0"/>
              <a:t>είναι</a:t>
            </a:r>
            <a:r>
              <a:rPr lang="en-US" sz="1600" dirty="0" smtClean="0"/>
              <a:t>:</a:t>
            </a:r>
            <a:endParaRPr lang="en-US" sz="1600" dirty="0"/>
          </a:p>
          <a:p>
            <a:pPr marL="742950" lvl="1" indent="-285750">
              <a:buFont typeface="Arial" panose="020B0604020202020204" pitchFamily="34" charset="0"/>
              <a:buChar char="."/>
            </a:pPr>
            <a:r>
              <a:rPr lang="el-GR" sz="1600" b="1" dirty="0" smtClean="0"/>
              <a:t>Τεχνολογία</a:t>
            </a:r>
            <a:r>
              <a:rPr lang="en-US" sz="1600" b="1" dirty="0" smtClean="0"/>
              <a:t>. </a:t>
            </a:r>
            <a:r>
              <a:rPr lang="el-GR" sz="1600" dirty="0" smtClean="0"/>
              <a:t>Υποσυστήματα </a:t>
            </a:r>
            <a:r>
              <a:rPr lang="el-GR" sz="1600" dirty="0" smtClean="0"/>
              <a:t>– </a:t>
            </a:r>
            <a:r>
              <a:rPr lang="el-GR" sz="1600" dirty="0" smtClean="0"/>
              <a:t>κυκλώματα δεν είναι τα ίδια</a:t>
            </a:r>
            <a:r>
              <a:rPr lang="en-US" sz="1600" dirty="0" smtClean="0"/>
              <a:t>.</a:t>
            </a:r>
            <a:endParaRPr lang="en-US" sz="1600" dirty="0"/>
          </a:p>
          <a:p>
            <a:pPr marL="742950" lvl="1" indent="-285750">
              <a:buFont typeface="Arial" panose="020B0604020202020204" pitchFamily="34" charset="0"/>
              <a:buChar char="."/>
            </a:pPr>
            <a:r>
              <a:rPr lang="el-GR" sz="1600" b="1" dirty="0" smtClean="0"/>
              <a:t>Καταναλώσεις νερού</a:t>
            </a:r>
            <a:r>
              <a:rPr lang="en-US" sz="1600" dirty="0" smtClean="0"/>
              <a:t>. </a:t>
            </a:r>
            <a:r>
              <a:rPr lang="el-GR" sz="1600" dirty="0" smtClean="0"/>
              <a:t>Διαφοροποιούνται ανά διαμόρφωση</a:t>
            </a:r>
            <a:r>
              <a:rPr lang="en-US" sz="1600" dirty="0" smtClean="0"/>
              <a:t>.</a:t>
            </a:r>
            <a:endParaRPr lang="en-US" sz="1600" dirty="0"/>
          </a:p>
          <a:p>
            <a:pPr marL="742950" lvl="1" indent="-285750">
              <a:buFont typeface="Arial" panose="020B0604020202020204" pitchFamily="34" charset="0"/>
              <a:buChar char="."/>
            </a:pPr>
            <a:r>
              <a:rPr lang="el-GR" sz="1600" b="1" dirty="0" smtClean="0"/>
              <a:t>Απαιτήσεις χώρου</a:t>
            </a:r>
            <a:r>
              <a:rPr lang="en-US" sz="1600" dirty="0" smtClean="0"/>
              <a:t>.  </a:t>
            </a:r>
            <a:r>
              <a:rPr lang="el-GR" sz="1600" dirty="0" smtClean="0"/>
              <a:t>Κοινόχρηστες και ατομικές</a:t>
            </a:r>
            <a:r>
              <a:rPr lang="en-US" sz="1600" dirty="0" smtClean="0"/>
              <a:t>.</a:t>
            </a:r>
            <a:endParaRPr lang="en-US" sz="1600" dirty="0"/>
          </a:p>
          <a:p>
            <a:pPr marL="742950" lvl="1" indent="-285750">
              <a:buFont typeface="Arial" panose="020B0604020202020204" pitchFamily="34" charset="0"/>
              <a:buChar char="."/>
            </a:pPr>
            <a:r>
              <a:rPr lang="el-GR" sz="1600" b="1" dirty="0" err="1" smtClean="0"/>
              <a:t>Κεντροποίηση</a:t>
            </a:r>
            <a:r>
              <a:rPr lang="el-GR" sz="1600" b="1" dirty="0" smtClean="0"/>
              <a:t> </a:t>
            </a:r>
            <a:r>
              <a:rPr lang="el-GR" sz="1600" dirty="0" smtClean="0"/>
              <a:t>(οικονομικές πτυχές). Όσο </a:t>
            </a:r>
            <a:r>
              <a:rPr lang="el-GR" sz="1600" dirty="0" smtClean="0"/>
              <a:t>πιο κεντρικά είναι τα </a:t>
            </a:r>
            <a:r>
              <a:rPr lang="el-GR" sz="1600" dirty="0" smtClean="0"/>
              <a:t>συστήματα, τόσο μικρότερο είναι το </a:t>
            </a:r>
            <a:r>
              <a:rPr lang="el-GR" sz="1600" dirty="0" smtClean="0"/>
              <a:t>κόστος</a:t>
            </a:r>
            <a:r>
              <a:rPr lang="el-GR" sz="1600" dirty="0" smtClean="0"/>
              <a:t>. </a:t>
            </a:r>
            <a:r>
              <a:rPr lang="el-GR" sz="1600" dirty="0" smtClean="0"/>
              <a:t>Συνδυαστικά, </a:t>
            </a:r>
            <a:r>
              <a:rPr lang="el-GR" sz="1600" dirty="0" smtClean="0"/>
              <a:t>υπάρχει </a:t>
            </a:r>
            <a:r>
              <a:rPr lang="el-GR" sz="1600" dirty="0" smtClean="0"/>
              <a:t>και το ζήτημα του </a:t>
            </a:r>
            <a:r>
              <a:rPr lang="el-GR" sz="1600" dirty="0" smtClean="0"/>
              <a:t>λειτουργικού κόστους (</a:t>
            </a:r>
            <a:r>
              <a:rPr lang="el-GR" sz="1600" dirty="0" smtClean="0"/>
              <a:t>απλούστερο </a:t>
            </a:r>
            <a:r>
              <a:rPr lang="el-GR" sz="1600" dirty="0" smtClean="0"/>
              <a:t>σε αποκεντρωμένα συστήματα).</a:t>
            </a:r>
            <a:endParaRPr lang="en-US" sz="1600" dirty="0"/>
          </a:p>
        </p:txBody>
      </p:sp>
      <p:pic>
        <p:nvPicPr>
          <p:cNvPr id="7" name="Picture 6">
            <a:extLst>
              <a:ext uri="{FF2B5EF4-FFF2-40B4-BE49-F238E27FC236}">
                <a16:creationId xmlns="" xmlns:a16="http://schemas.microsoft.com/office/drawing/2014/main" id="{EC688B4D-1613-4AC5-B7B1-2105419A6D13}"/>
              </a:ext>
            </a:extLst>
          </p:cNvPr>
          <p:cNvPicPr>
            <a:picLocks noChangeAspect="1"/>
          </p:cNvPicPr>
          <p:nvPr/>
        </p:nvPicPr>
        <p:blipFill rotWithShape="1">
          <a:blip r:embed="rId2" cstate="print"/>
          <a:srcRect t="3815" r="721" b="3340"/>
          <a:stretch/>
        </p:blipFill>
        <p:spPr>
          <a:xfrm>
            <a:off x="6901162" y="2421000"/>
            <a:ext cx="2134838" cy="2492306"/>
          </a:xfrm>
          <a:prstGeom prst="rect">
            <a:avLst/>
          </a:prstGeom>
          <a:solidFill>
            <a:schemeClr val="bg1"/>
          </a:solidFill>
          <a:ln w="9525" cap="flat" cmpd="sng" algn="ctr">
            <a:solidFill>
              <a:schemeClr val="tx1"/>
            </a:solidFill>
            <a:prstDash val="solid"/>
            <a:round/>
            <a:headEnd type="none" w="med" len="med"/>
            <a:tailEnd type="none" w="med" len="med"/>
          </a:ln>
        </p:spPr>
      </p:pic>
      <p:sp>
        <p:nvSpPr>
          <p:cNvPr id="9" name="Rectangle 8">
            <a:extLst>
              <a:ext uri="{FF2B5EF4-FFF2-40B4-BE49-F238E27FC236}">
                <a16:creationId xmlns="" xmlns:a16="http://schemas.microsoft.com/office/drawing/2014/main" id="{03BF93AE-F0FF-4F7B-98B6-68D20B1AB94E}"/>
              </a:ext>
            </a:extLst>
          </p:cNvPr>
          <p:cNvSpPr/>
          <p:nvPr/>
        </p:nvSpPr>
        <p:spPr>
          <a:xfrm>
            <a:off x="972000" y="4739340"/>
            <a:ext cx="7703688" cy="1569660"/>
          </a:xfrm>
          <a:prstGeom prst="rect">
            <a:avLst/>
          </a:prstGeom>
        </p:spPr>
        <p:txBody>
          <a:bodyPr wrap="square">
            <a:spAutoFit/>
          </a:bodyPr>
          <a:lstStyle/>
          <a:p>
            <a:pPr marL="742950" lvl="1" indent="-285750">
              <a:buFont typeface="Arial" panose="020B0604020202020204" pitchFamily="34" charset="0"/>
              <a:buChar char="."/>
            </a:pPr>
            <a:r>
              <a:rPr lang="el-GR" sz="1600" b="1" dirty="0" smtClean="0">
                <a:solidFill>
                  <a:prstClr val="black"/>
                </a:solidFill>
              </a:rPr>
              <a:t>Λειτουργικά κόστη</a:t>
            </a:r>
            <a:r>
              <a:rPr lang="en-US" sz="1600" dirty="0" smtClean="0">
                <a:solidFill>
                  <a:prstClr val="black"/>
                </a:solidFill>
              </a:rPr>
              <a:t>:</a:t>
            </a:r>
            <a:endParaRPr lang="en-US" sz="1600" dirty="0">
              <a:solidFill>
                <a:prstClr val="black"/>
              </a:solidFill>
            </a:endParaRPr>
          </a:p>
          <a:p>
            <a:pPr lvl="2"/>
            <a:r>
              <a:rPr lang="el-GR" sz="1600" dirty="0" smtClean="0">
                <a:solidFill>
                  <a:prstClr val="black"/>
                </a:solidFill>
              </a:rPr>
              <a:t>Παραδοσιακή ενέργεια για </a:t>
            </a:r>
            <a:r>
              <a:rPr lang="el-GR" sz="1600" dirty="0" smtClean="0">
                <a:solidFill>
                  <a:prstClr val="black"/>
                </a:solidFill>
              </a:rPr>
              <a:t>εφεδρεία (αέριο</a:t>
            </a:r>
            <a:r>
              <a:rPr lang="el-GR" sz="1600" dirty="0" smtClean="0">
                <a:solidFill>
                  <a:prstClr val="black"/>
                </a:solidFill>
              </a:rPr>
              <a:t>, ηλεκτρικό </a:t>
            </a:r>
            <a:r>
              <a:rPr lang="el-GR" sz="1600" dirty="0" smtClean="0">
                <a:solidFill>
                  <a:prstClr val="black"/>
                </a:solidFill>
              </a:rPr>
              <a:t>ρεύμα, κλπ).</a:t>
            </a:r>
            <a:endParaRPr lang="el-GR" sz="1600" dirty="0" smtClean="0">
              <a:solidFill>
                <a:prstClr val="black"/>
              </a:solidFill>
            </a:endParaRPr>
          </a:p>
          <a:p>
            <a:pPr lvl="2"/>
            <a:r>
              <a:rPr lang="el-GR" sz="1600" dirty="0" smtClean="0">
                <a:solidFill>
                  <a:prstClr val="black"/>
                </a:solidFill>
              </a:rPr>
              <a:t>Συντήρηση</a:t>
            </a:r>
            <a:endParaRPr lang="el-GR" sz="1600" dirty="0" smtClean="0">
              <a:solidFill>
                <a:prstClr val="black"/>
              </a:solidFill>
            </a:endParaRPr>
          </a:p>
          <a:p>
            <a:pPr lvl="2"/>
            <a:r>
              <a:rPr lang="el-GR" sz="1600" dirty="0" smtClean="0">
                <a:solidFill>
                  <a:prstClr val="black"/>
                </a:solidFill>
              </a:rPr>
              <a:t>Διαχειριστικές δαπάνες </a:t>
            </a:r>
            <a:r>
              <a:rPr lang="el-GR" sz="1600" dirty="0" smtClean="0">
                <a:solidFill>
                  <a:prstClr val="black"/>
                </a:solidFill>
              </a:rPr>
              <a:t>(μέτρηση, πληρωμές </a:t>
            </a:r>
            <a:r>
              <a:rPr lang="el-GR" sz="1600" dirty="0" smtClean="0">
                <a:solidFill>
                  <a:prstClr val="black"/>
                </a:solidFill>
              </a:rPr>
              <a:t>κατανάλωσης, κλπ).</a:t>
            </a:r>
          </a:p>
          <a:p>
            <a:pPr marL="742950" lvl="1" indent="-285750">
              <a:buFont typeface="Arial" panose="020B0604020202020204" pitchFamily="34" charset="0"/>
              <a:buChar char="."/>
            </a:pPr>
            <a:r>
              <a:rPr lang="el-GR" sz="1600" b="1" dirty="0" smtClean="0">
                <a:solidFill>
                  <a:prstClr val="black"/>
                </a:solidFill>
              </a:rPr>
              <a:t>Επιμερισμός </a:t>
            </a:r>
            <a:r>
              <a:rPr lang="en-US" sz="1600" b="1" dirty="0" smtClean="0">
                <a:solidFill>
                  <a:prstClr val="black"/>
                </a:solidFill>
              </a:rPr>
              <a:t>vs.</a:t>
            </a:r>
            <a:r>
              <a:rPr lang="el-GR" sz="1600" b="1" dirty="0" smtClean="0">
                <a:solidFill>
                  <a:prstClr val="black"/>
                </a:solidFill>
              </a:rPr>
              <a:t> </a:t>
            </a:r>
            <a:r>
              <a:rPr lang="el-GR" sz="1600" b="1" dirty="0" smtClean="0">
                <a:solidFill>
                  <a:prstClr val="black"/>
                </a:solidFill>
              </a:rPr>
              <a:t>συγκεντρωτισμού υποσυστημάτων: </a:t>
            </a:r>
            <a:r>
              <a:rPr lang="el-GR" sz="1600" dirty="0" smtClean="0">
                <a:solidFill>
                  <a:prstClr val="black"/>
                </a:solidFill>
              </a:rPr>
              <a:t>αποθήκευση, υποστήριξη</a:t>
            </a:r>
          </a:p>
          <a:p>
            <a:pPr marL="742950" lvl="1" indent="-285750">
              <a:buFont typeface="Arial" panose="020B0604020202020204" pitchFamily="34" charset="0"/>
              <a:buChar char="."/>
            </a:pPr>
            <a:r>
              <a:rPr lang="el-GR" sz="1600" b="1" dirty="0" smtClean="0">
                <a:solidFill>
                  <a:prstClr val="black"/>
                </a:solidFill>
              </a:rPr>
              <a:t>Έλεγχος. </a:t>
            </a:r>
            <a:r>
              <a:rPr lang="el-GR" sz="1600" dirty="0" smtClean="0">
                <a:solidFill>
                  <a:prstClr val="black"/>
                </a:solidFill>
              </a:rPr>
              <a:t>Ο έλεγχος μεγάλων </a:t>
            </a:r>
            <a:r>
              <a:rPr lang="el-GR" sz="1600" dirty="0" smtClean="0">
                <a:solidFill>
                  <a:prstClr val="black"/>
                </a:solidFill>
              </a:rPr>
              <a:t>συστημάτων μπορεί </a:t>
            </a:r>
            <a:r>
              <a:rPr lang="el-GR" sz="1600" dirty="0" smtClean="0">
                <a:solidFill>
                  <a:prstClr val="black"/>
                </a:solidFill>
              </a:rPr>
              <a:t>να είναι πολύ εξελιγμένος.</a:t>
            </a:r>
            <a:endParaRPr lang="en-US" sz="1600" dirty="0">
              <a:solidFill>
                <a:prstClr val="black"/>
              </a:solidFill>
            </a:endParaRPr>
          </a:p>
        </p:txBody>
      </p:sp>
    </p:spTree>
    <p:extLst>
      <p:ext uri="{BB962C8B-B14F-4D97-AF65-F5344CB8AC3E}">
        <p14:creationId xmlns="" xmlns:p14="http://schemas.microsoft.com/office/powerpoint/2010/main" val="2974509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3E1EF2-BB43-439D-B3A8-E68B774D1F02}"/>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9810CB87-9C3B-4343-B286-3F4053936141}"/>
              </a:ext>
            </a:extLst>
          </p:cNvPr>
          <p:cNvSpPr/>
          <p:nvPr/>
        </p:nvSpPr>
        <p:spPr>
          <a:xfrm>
            <a:off x="612000" y="1845000"/>
            <a:ext cx="7632000" cy="584775"/>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a:t>
            </a:r>
            <a:r>
              <a:rPr lang="en-US" sz="1600" b="1" dirty="0" smtClean="0">
                <a:solidFill>
                  <a:prstClr val="black"/>
                </a:solidFill>
              </a:rPr>
              <a:t>. </a:t>
            </a:r>
            <a:r>
              <a:rPr lang="el-GR" sz="1600" b="1" dirty="0" smtClean="0">
                <a:solidFill>
                  <a:prstClr val="black"/>
                </a:solidFill>
              </a:rPr>
              <a:t>ΗΛΙΟΘΕΡΜΙΚΗ ΤΕΧΝΟΛΟΓΙΑ ΚΑΙ ΔΙΑΜΟΡΦΩΣΕΙΣ ΠΟΥ ΧΡΗΣΙΜΟΠΟΙΟΥΝΤΑΙ ΣΕ ΚΤΙΡΙΑ ΜΕΓΑΛΩΝ ΚΑΤΟΙΚΙΩΝ.</a:t>
            </a:r>
            <a:endParaRPr lang="en-US" sz="1600" b="1" dirty="0"/>
          </a:p>
        </p:txBody>
      </p:sp>
      <p:sp>
        <p:nvSpPr>
          <p:cNvPr id="5" name="Rectangle 4">
            <a:extLst>
              <a:ext uri="{FF2B5EF4-FFF2-40B4-BE49-F238E27FC236}">
                <a16:creationId xmlns="" xmlns:a16="http://schemas.microsoft.com/office/drawing/2014/main" id="{AE634DBB-38FC-4119-94E0-C6C3DF727B0C}"/>
              </a:ext>
            </a:extLst>
          </p:cNvPr>
          <p:cNvSpPr/>
          <p:nvPr/>
        </p:nvSpPr>
        <p:spPr>
          <a:xfrm>
            <a:off x="432916" y="1557000"/>
            <a:ext cx="507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Ηλιοθερμικά συστήματα σε κτίρια κατοικιών</a:t>
            </a:r>
            <a:endParaRPr lang="en-US" b="1" dirty="0"/>
          </a:p>
        </p:txBody>
      </p:sp>
      <p:pic>
        <p:nvPicPr>
          <p:cNvPr id="6" name="Picture 5">
            <a:extLst>
              <a:ext uri="{FF2B5EF4-FFF2-40B4-BE49-F238E27FC236}">
                <a16:creationId xmlns="" xmlns:a16="http://schemas.microsoft.com/office/drawing/2014/main" id="{D3087955-C97E-4AAB-B72B-FDD6B76EDE0A}"/>
              </a:ext>
            </a:extLst>
          </p:cNvPr>
          <p:cNvPicPr>
            <a:picLocks noChangeAspect="1"/>
          </p:cNvPicPr>
          <p:nvPr/>
        </p:nvPicPr>
        <p:blipFill>
          <a:blip r:embed="rId2" cstate="print"/>
          <a:stretch>
            <a:fillRect/>
          </a:stretch>
        </p:blipFill>
        <p:spPr>
          <a:xfrm>
            <a:off x="5004313" y="3099207"/>
            <a:ext cx="3959687" cy="3209519"/>
          </a:xfrm>
          <a:prstGeom prst="rect">
            <a:avLst/>
          </a:prstGeom>
          <a:solidFill>
            <a:schemeClr val="bg1"/>
          </a:solidFill>
          <a:ln w="9525" cap="flat" cmpd="sng" algn="ctr">
            <a:solidFill>
              <a:schemeClr val="tx1"/>
            </a:solidFill>
            <a:prstDash val="solid"/>
            <a:round/>
            <a:headEnd type="none" w="med" len="med"/>
            <a:tailEnd type="none" w="med" len="med"/>
          </a:ln>
        </p:spPr>
      </p:pic>
      <p:sp>
        <p:nvSpPr>
          <p:cNvPr id="7" name="TextBox 6">
            <a:extLst>
              <a:ext uri="{FF2B5EF4-FFF2-40B4-BE49-F238E27FC236}">
                <a16:creationId xmlns="" xmlns:a16="http://schemas.microsoft.com/office/drawing/2014/main" id="{17A8A9CC-8BDF-44FF-B7E9-33C29888AD42}"/>
              </a:ext>
            </a:extLst>
          </p:cNvPr>
          <p:cNvSpPr txBox="1"/>
          <p:nvPr/>
        </p:nvSpPr>
        <p:spPr>
          <a:xfrm>
            <a:off x="972000" y="2421000"/>
            <a:ext cx="7703688" cy="584775"/>
          </a:xfrm>
          <a:prstGeom prst="rect">
            <a:avLst/>
          </a:prstGeom>
          <a:noFill/>
        </p:spPr>
        <p:txBody>
          <a:bodyPr wrap="square" rtlCol="0">
            <a:spAutoFit/>
          </a:bodyPr>
          <a:lstStyle/>
          <a:p>
            <a:pPr marL="285750" indent="-285750">
              <a:buFont typeface="Symbol" panose="05050102010706020507" pitchFamily="18" charset="2"/>
              <a:buChar char=""/>
            </a:pPr>
            <a:r>
              <a:rPr lang="el-GR" sz="1600" b="1" dirty="0" smtClean="0"/>
              <a:t>ΠΛΗΡΩΣ ΚΕΝΤΡΙΚΑ ΣΥΣΤΗΜΑΤΑ</a:t>
            </a:r>
            <a:r>
              <a:rPr lang="en-US" sz="1600" b="1" dirty="0" smtClean="0"/>
              <a:t>. </a:t>
            </a:r>
            <a:r>
              <a:rPr lang="el-GR" sz="1600" dirty="0" smtClean="0"/>
              <a:t>Σε όλα αυτά τα </a:t>
            </a:r>
            <a:r>
              <a:rPr lang="el-GR" sz="1600" dirty="0" smtClean="0"/>
              <a:t>συστήματα, </a:t>
            </a:r>
            <a:r>
              <a:rPr lang="el-GR" sz="1600" dirty="0" smtClean="0"/>
              <a:t>η παραγωγή </a:t>
            </a:r>
            <a:r>
              <a:rPr lang="el-GR" sz="1600" dirty="0" smtClean="0"/>
              <a:t>ΖΝΧ συγκεντρώνεται από το </a:t>
            </a:r>
            <a:r>
              <a:rPr lang="el-GR" sz="1600" dirty="0" smtClean="0"/>
              <a:t>κύκλωμα διανομής ζεστού νερού σε κάθε κατοικία. </a:t>
            </a:r>
            <a:r>
              <a:rPr lang="el-GR" sz="1600" dirty="0" smtClean="0"/>
              <a:t>Σημείωση</a:t>
            </a:r>
            <a:r>
              <a:rPr lang="en-US" sz="1600" dirty="0" smtClean="0"/>
              <a:t>:</a:t>
            </a:r>
            <a:endParaRPr lang="en-US" sz="1600" dirty="0"/>
          </a:p>
        </p:txBody>
      </p:sp>
      <p:sp>
        <p:nvSpPr>
          <p:cNvPr id="9" name="TextBox 8">
            <a:extLst>
              <a:ext uri="{FF2B5EF4-FFF2-40B4-BE49-F238E27FC236}">
                <a16:creationId xmlns="" xmlns:a16="http://schemas.microsoft.com/office/drawing/2014/main" id="{8E88C586-1C47-4D05-8833-1006CAA42261}"/>
              </a:ext>
            </a:extLst>
          </p:cNvPr>
          <p:cNvSpPr txBox="1"/>
          <p:nvPr/>
        </p:nvSpPr>
        <p:spPr>
          <a:xfrm>
            <a:off x="684000" y="2925000"/>
            <a:ext cx="4320000" cy="3539430"/>
          </a:xfrm>
          <a:prstGeom prst="rect">
            <a:avLst/>
          </a:prstGeom>
          <a:noFill/>
        </p:spPr>
        <p:txBody>
          <a:bodyPr wrap="square" rtlCol="0">
            <a:spAutoFit/>
          </a:bodyPr>
          <a:lstStyle/>
          <a:p>
            <a:pPr marL="541338" indent="-285750">
              <a:buFont typeface="Arial" panose="020B0604020202020204" pitchFamily="34" charset="0"/>
              <a:buChar char="."/>
            </a:pPr>
            <a:r>
              <a:rPr lang="el-GR" sz="1600" b="1" dirty="0" smtClean="0"/>
              <a:t>Μια μοναδική παροχή κρύου νερού </a:t>
            </a:r>
            <a:r>
              <a:rPr lang="el-GR" sz="1600" dirty="0" smtClean="0"/>
              <a:t>με </a:t>
            </a:r>
            <a:r>
              <a:rPr lang="el-GR" sz="1600" b="1" dirty="0" smtClean="0"/>
              <a:t>συλλογικό μετρητή κρύου νερού</a:t>
            </a:r>
            <a:r>
              <a:rPr lang="el-GR" sz="1600" dirty="0" smtClean="0"/>
              <a:t>.</a:t>
            </a:r>
          </a:p>
          <a:p>
            <a:pPr marL="541338" indent="-285750">
              <a:buFont typeface="Arial" panose="020B0604020202020204" pitchFamily="34" charset="0"/>
              <a:buChar char="."/>
            </a:pPr>
            <a:r>
              <a:rPr lang="el-GR" sz="1600" dirty="0" smtClean="0"/>
              <a:t>Πολλαπλές </a:t>
            </a:r>
            <a:r>
              <a:rPr lang="el-GR" sz="1600" dirty="0" smtClean="0"/>
              <a:t>δυνατές διαμορφώσεις</a:t>
            </a:r>
            <a:r>
              <a:rPr lang="el-GR" sz="1600" dirty="0" smtClean="0"/>
              <a:t>.</a:t>
            </a:r>
          </a:p>
          <a:p>
            <a:pPr marL="541338" indent="-285750">
              <a:buFont typeface="Arial" panose="020B0604020202020204" pitchFamily="34" charset="0"/>
              <a:buChar char="."/>
            </a:pPr>
            <a:r>
              <a:rPr lang="el-GR" sz="1600" dirty="0" smtClean="0"/>
              <a:t>Περιλαμβάνει ένα </a:t>
            </a:r>
            <a:r>
              <a:rPr lang="el-GR" sz="1600" b="1" dirty="0" smtClean="0"/>
              <a:t>κεντρικό σύστημα </a:t>
            </a:r>
            <a:r>
              <a:rPr lang="el-GR" sz="1600" b="1" dirty="0" smtClean="0"/>
              <a:t>εφεδρείας</a:t>
            </a:r>
            <a:r>
              <a:rPr lang="el-GR" sz="1600" dirty="0" smtClean="0"/>
              <a:t>.</a:t>
            </a:r>
            <a:endParaRPr lang="el-GR" sz="1600" dirty="0" smtClean="0"/>
          </a:p>
          <a:p>
            <a:pPr marL="541338" indent="-285750">
              <a:buFont typeface="Arial" panose="020B0604020202020204" pitchFamily="34" charset="0"/>
              <a:buChar char="."/>
            </a:pPr>
            <a:r>
              <a:rPr lang="el-GR" sz="1600" b="1" dirty="0" smtClean="0"/>
              <a:t>Το ζεστό νερό παραδίδεται έτοιμο για χρήση</a:t>
            </a:r>
            <a:r>
              <a:rPr lang="el-GR" sz="1600" dirty="0" smtClean="0"/>
              <a:t> σε κάθε ιδιοκτησία, εξοπλισμένο με </a:t>
            </a:r>
            <a:r>
              <a:rPr lang="el-GR" sz="1600" b="1" dirty="0" smtClean="0"/>
              <a:t>μεμονωμένους μετρητές ζεστού νερού</a:t>
            </a:r>
            <a:r>
              <a:rPr lang="el-GR" sz="1600" dirty="0" smtClean="0"/>
              <a:t>.</a:t>
            </a:r>
          </a:p>
          <a:p>
            <a:pPr marL="541338" indent="-285750">
              <a:buFont typeface="Arial" panose="020B0604020202020204" pitchFamily="34" charset="0"/>
              <a:buChar char="."/>
            </a:pPr>
            <a:r>
              <a:rPr lang="el-GR" sz="1600" dirty="0" smtClean="0"/>
              <a:t>Το σύστημα απαιτεί πολύ κοινό χώρο. Οι ιδιοκτήτες εξοικονομούν επενδύσεις.</a:t>
            </a:r>
          </a:p>
          <a:p>
            <a:pPr marL="541338" indent="-285750">
              <a:buFont typeface="Arial" panose="020B0604020202020204" pitchFamily="34" charset="0"/>
              <a:buChar char="."/>
            </a:pPr>
            <a:r>
              <a:rPr lang="el-GR" sz="1600" b="1" dirty="0" smtClean="0"/>
              <a:t>Όλα τα κόστη </a:t>
            </a:r>
            <a:r>
              <a:rPr lang="el-GR" sz="1600" dirty="0" smtClean="0"/>
              <a:t>(εγκατάσταση, ενέργεια, </a:t>
            </a:r>
            <a:r>
              <a:rPr lang="el-GR" sz="1600" dirty="0" smtClean="0"/>
              <a:t>συντήρηση, κλπ) </a:t>
            </a:r>
            <a:r>
              <a:rPr lang="el-GR" sz="1600" b="1" dirty="0" smtClean="0"/>
              <a:t>ενσωματώνονται στη τιμή ζεστού </a:t>
            </a:r>
            <a:r>
              <a:rPr lang="el-GR" sz="1600" b="1" dirty="0" smtClean="0"/>
              <a:t>νερού </a:t>
            </a:r>
            <a:r>
              <a:rPr lang="el-GR" sz="1600" dirty="0" smtClean="0"/>
              <a:t>που καταβάλλεται από τους χρήστες.</a:t>
            </a:r>
            <a:endParaRPr lang="en-US" sz="1600" dirty="0"/>
          </a:p>
        </p:txBody>
      </p:sp>
    </p:spTree>
    <p:extLst>
      <p:ext uri="{BB962C8B-B14F-4D97-AF65-F5344CB8AC3E}">
        <p14:creationId xmlns="" xmlns:p14="http://schemas.microsoft.com/office/powerpoint/2010/main" val="3513917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0EE94D-2FF6-4D08-9A45-7FC877A717AC}"/>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E9997709-9870-40EA-8B14-46B3C11DFBA7}"/>
              </a:ext>
            </a:extLst>
          </p:cNvPr>
          <p:cNvSpPr/>
          <p:nvPr/>
        </p:nvSpPr>
        <p:spPr>
          <a:xfrm>
            <a:off x="612000" y="1926332"/>
            <a:ext cx="4104000" cy="1077218"/>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a:t>
            </a:r>
            <a:r>
              <a:rPr lang="en-US" sz="1600" b="1" dirty="0" smtClean="0">
                <a:solidFill>
                  <a:prstClr val="black"/>
                </a:solidFill>
              </a:rPr>
              <a:t>. </a:t>
            </a:r>
            <a:r>
              <a:rPr lang="el-GR" sz="1600" b="1" dirty="0" smtClean="0">
                <a:solidFill>
                  <a:prstClr val="black"/>
                </a:solidFill>
              </a:rPr>
              <a:t>ΗΛΙΟΘΕΡΜΙΚΗ ΤΕΧΝΟΛΟΓΙΑ ΚΑΙ ΔΙΑΜΟΡΦΩΣΕΙΣ ΠΟΥ ΧΡΗΣΙΜΟΠΟΙΟΥΝΤΑΙ ΣΕ ΚΤΙΡΙΑ ΜΕΓΑΛΩΝ ΚΑΤΟΙΚΙΩΝ.</a:t>
            </a:r>
            <a:endParaRPr lang="en-US" sz="1600" b="1" dirty="0"/>
          </a:p>
        </p:txBody>
      </p:sp>
      <p:sp>
        <p:nvSpPr>
          <p:cNvPr id="5" name="Rectangle 4">
            <a:extLst>
              <a:ext uri="{FF2B5EF4-FFF2-40B4-BE49-F238E27FC236}">
                <a16:creationId xmlns="" xmlns:a16="http://schemas.microsoft.com/office/drawing/2014/main" id="{35BB2FDD-F016-4133-87D7-7761F2ABDFA9}"/>
              </a:ext>
            </a:extLst>
          </p:cNvPr>
          <p:cNvSpPr/>
          <p:nvPr/>
        </p:nvSpPr>
        <p:spPr>
          <a:xfrm>
            <a:off x="432916" y="1557000"/>
            <a:ext cx="4859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Ηλιοθερμικά συστήματα σε κτίρια κατοικιών</a:t>
            </a:r>
            <a:endParaRPr lang="en-US" b="1" dirty="0"/>
          </a:p>
        </p:txBody>
      </p:sp>
      <p:sp>
        <p:nvSpPr>
          <p:cNvPr id="6" name="TextBox 5">
            <a:extLst>
              <a:ext uri="{FF2B5EF4-FFF2-40B4-BE49-F238E27FC236}">
                <a16:creationId xmlns="" xmlns:a16="http://schemas.microsoft.com/office/drawing/2014/main" id="{2C094634-7518-4261-8234-AFD277BEE955}"/>
              </a:ext>
            </a:extLst>
          </p:cNvPr>
          <p:cNvSpPr txBox="1"/>
          <p:nvPr/>
        </p:nvSpPr>
        <p:spPr>
          <a:xfrm>
            <a:off x="972000" y="3069000"/>
            <a:ext cx="3456000" cy="338554"/>
          </a:xfrm>
          <a:prstGeom prst="rect">
            <a:avLst/>
          </a:prstGeom>
          <a:noFill/>
        </p:spPr>
        <p:txBody>
          <a:bodyPr wrap="square" rtlCol="0">
            <a:spAutoFit/>
          </a:bodyPr>
          <a:lstStyle/>
          <a:p>
            <a:pPr marL="285750" indent="-285750">
              <a:buFont typeface="Symbol" panose="05050102010706020507" pitchFamily="18" charset="2"/>
              <a:buChar char=""/>
            </a:pPr>
            <a:r>
              <a:rPr lang="el-GR" sz="1600" b="1" dirty="0" smtClean="0"/>
              <a:t>ΠΛΗΡΩΣ ΚΕΝΤΡΙΚΑ ΣΥΣΤΗΜΑΤΑ</a:t>
            </a:r>
            <a:r>
              <a:rPr lang="en-US" sz="1600" b="1" dirty="0" smtClean="0"/>
              <a:t>.  </a:t>
            </a:r>
            <a:endParaRPr lang="en-US" sz="1600" dirty="0"/>
          </a:p>
        </p:txBody>
      </p:sp>
      <p:pic>
        <p:nvPicPr>
          <p:cNvPr id="7" name="Picture 6">
            <a:extLst>
              <a:ext uri="{FF2B5EF4-FFF2-40B4-BE49-F238E27FC236}">
                <a16:creationId xmlns="" xmlns:a16="http://schemas.microsoft.com/office/drawing/2014/main" id="{AE82DC80-B1FB-4051-A35E-D4804D074EEC}"/>
              </a:ext>
            </a:extLst>
          </p:cNvPr>
          <p:cNvPicPr>
            <a:picLocks noChangeAspect="1"/>
          </p:cNvPicPr>
          <p:nvPr/>
        </p:nvPicPr>
        <p:blipFill>
          <a:blip r:embed="rId2" cstate="print"/>
          <a:stretch>
            <a:fillRect/>
          </a:stretch>
        </p:blipFill>
        <p:spPr>
          <a:xfrm>
            <a:off x="4644312" y="1938017"/>
            <a:ext cx="4319688" cy="4371920"/>
          </a:xfrm>
          <a:prstGeom prst="rect">
            <a:avLst/>
          </a:prstGeom>
          <a:solidFill>
            <a:schemeClr val="bg1"/>
          </a:solidFill>
          <a:ln w="9525" cap="flat" cmpd="sng" algn="ctr">
            <a:solidFill>
              <a:schemeClr val="tx1"/>
            </a:solidFill>
            <a:prstDash val="solid"/>
            <a:round/>
            <a:headEnd type="none" w="med" len="med"/>
            <a:tailEnd type="none" w="med" len="med"/>
          </a:ln>
        </p:spPr>
      </p:pic>
      <p:pic>
        <p:nvPicPr>
          <p:cNvPr id="9" name="Picture 8">
            <a:extLst>
              <a:ext uri="{FF2B5EF4-FFF2-40B4-BE49-F238E27FC236}">
                <a16:creationId xmlns="" xmlns:a16="http://schemas.microsoft.com/office/drawing/2014/main" id="{AE14503E-A4A9-4DF1-8417-0ED53B30761E}"/>
              </a:ext>
            </a:extLst>
          </p:cNvPr>
          <p:cNvPicPr>
            <a:picLocks noChangeAspect="1"/>
          </p:cNvPicPr>
          <p:nvPr/>
        </p:nvPicPr>
        <p:blipFill>
          <a:blip r:embed="rId3" cstate="print"/>
          <a:stretch>
            <a:fillRect/>
          </a:stretch>
        </p:blipFill>
        <p:spPr>
          <a:xfrm>
            <a:off x="1188000" y="4131434"/>
            <a:ext cx="2043067" cy="1656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8" name="Rectangle 7">
            <a:extLst>
              <a:ext uri="{FF2B5EF4-FFF2-40B4-BE49-F238E27FC236}">
                <a16:creationId xmlns="" xmlns:a16="http://schemas.microsoft.com/office/drawing/2014/main" id="{26A1012C-72D5-4668-8746-05C17489A4FF}"/>
              </a:ext>
            </a:extLst>
          </p:cNvPr>
          <p:cNvSpPr/>
          <p:nvPr/>
        </p:nvSpPr>
        <p:spPr>
          <a:xfrm>
            <a:off x="3204000" y="4550615"/>
            <a:ext cx="165801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 xmlns:p14="http://schemas.microsoft.com/office/powerpoint/2010/main" val="2678701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5B0D8E-D009-4A1F-98E9-9662EA71A8C2}"/>
              </a:ext>
            </a:extLst>
          </p:cNvPr>
          <p:cNvSpPr>
            <a:spLocks noGrp="1"/>
          </p:cNvSpPr>
          <p:nvPr>
            <p:ph type="title"/>
          </p:nvPr>
        </p:nvSpPr>
        <p:spPr/>
        <p:txBody>
          <a:bodyPr>
            <a:normAutofit/>
          </a:bodyPr>
          <a:lstStyle/>
          <a:p>
            <a:r>
              <a:rPr lang="en-US" b="1" dirty="0" smtClean="0"/>
              <a:t>1. </a:t>
            </a:r>
            <a:r>
              <a:rPr lang="el-GR" b="1" dirty="0" smtClean="0"/>
              <a:t>Προσεγγίζοντας τις ηλιοθερμικές εφαρμογές μεγάλης κλίμακας</a:t>
            </a:r>
            <a:endParaRPr lang="en-US" b="1" dirty="0"/>
          </a:p>
        </p:txBody>
      </p:sp>
      <p:sp>
        <p:nvSpPr>
          <p:cNvPr id="4" name="Rectangle 3">
            <a:extLst>
              <a:ext uri="{FF2B5EF4-FFF2-40B4-BE49-F238E27FC236}">
                <a16:creationId xmlns="" xmlns:a16="http://schemas.microsoft.com/office/drawing/2014/main" id="{4B211D3E-C25E-48E0-B61A-181DF85F5BE2}"/>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grpSp>
        <p:nvGrpSpPr>
          <p:cNvPr id="6" name="Group 8">
            <a:extLst>
              <a:ext uri="{FF2B5EF4-FFF2-40B4-BE49-F238E27FC236}">
                <a16:creationId xmlns="" xmlns:a16="http://schemas.microsoft.com/office/drawing/2014/main" id="{94FEC133-6F9B-41C5-B46F-B10A867927F4}"/>
              </a:ext>
            </a:extLst>
          </p:cNvPr>
          <p:cNvGrpSpPr/>
          <p:nvPr/>
        </p:nvGrpSpPr>
        <p:grpSpPr>
          <a:xfrm>
            <a:off x="828000" y="1587057"/>
            <a:ext cx="7992000" cy="4277274"/>
            <a:chOff x="828000" y="1588165"/>
            <a:chExt cx="7992000" cy="4368520"/>
          </a:xfrm>
        </p:grpSpPr>
        <p:sp>
          <p:nvSpPr>
            <p:cNvPr id="3" name="TextBox 2">
              <a:extLst>
                <a:ext uri="{FF2B5EF4-FFF2-40B4-BE49-F238E27FC236}">
                  <a16:creationId xmlns="" xmlns:a16="http://schemas.microsoft.com/office/drawing/2014/main" id="{33624BAE-6E09-4EEA-B41C-246A55B9E7C3}"/>
                </a:ext>
              </a:extLst>
            </p:cNvPr>
            <p:cNvSpPr txBox="1"/>
            <p:nvPr/>
          </p:nvSpPr>
          <p:spPr>
            <a:xfrm>
              <a:off x="828000" y="2090274"/>
              <a:ext cx="7992000" cy="3866411"/>
            </a:xfrm>
            <a:prstGeom prst="rect">
              <a:avLst/>
            </a:prstGeom>
            <a:solidFill>
              <a:schemeClr val="bg1">
                <a:lumMod val="85000"/>
              </a:schemeClr>
            </a:solidFill>
            <a:ln>
              <a:solidFill>
                <a:schemeClr val="tx1"/>
              </a:solidFill>
            </a:ln>
          </p:spPr>
          <p:txBody>
            <a:bodyPr wrap="square" rtlCol="0">
              <a:spAutoFit/>
            </a:bodyPr>
            <a:lstStyle/>
            <a:p>
              <a:r>
                <a:rPr lang="el-GR" sz="1600" b="1" dirty="0" smtClean="0"/>
                <a:t>ΔΕΙΓΜΑ ΕΜΠΟΡΙΚΩΝ/   ΒΙΟΜΗΧΑΝΙΚΩΝ ΕΦΑΡΜΟΓΩΝ:</a:t>
              </a:r>
              <a:endParaRPr lang="en-US" sz="1600" b="1" dirty="0"/>
            </a:p>
            <a:p>
              <a:pPr marL="171450" indent="-171450">
                <a:buFont typeface="Arial" panose="020B0604020202020204" pitchFamily="34" charset="0"/>
                <a:buChar char="•"/>
              </a:pPr>
              <a:r>
                <a:rPr lang="el-GR" sz="1600" b="1" dirty="0" smtClean="0"/>
                <a:t>Στο βιομηχανικό, εμπορικό και δημόσιο τομέα.</a:t>
              </a:r>
            </a:p>
            <a:p>
              <a:pPr marL="171450" indent="-171450">
                <a:buFont typeface="Arial" panose="020B0604020202020204" pitchFamily="34" charset="0"/>
                <a:buChar char="•"/>
              </a:pPr>
              <a:r>
                <a:rPr lang="el-GR" sz="1600" b="1" dirty="0" smtClean="0"/>
                <a:t>Γεωργία: </a:t>
              </a:r>
              <a:r>
                <a:rPr lang="el-GR" sz="1600" dirty="0" smtClean="0"/>
                <a:t>Οι γαλακτοκομικές και κτηνοτροφικές βιομηχανίες έχουν μεγάλη ζήτηση για ζεστό νερό που χρησιμοποιείται για την αποστείρωση των εργασιών σε καθημερινή βάση.</a:t>
              </a:r>
            </a:p>
            <a:p>
              <a:pPr marL="171450" indent="-171450">
                <a:buFont typeface="Arial" panose="020B0604020202020204" pitchFamily="34" charset="0"/>
                <a:buChar char="•"/>
              </a:pPr>
              <a:r>
                <a:rPr lang="el-GR" sz="1600" b="1" dirty="0" smtClean="0"/>
                <a:t>Ηλιακά πλυντήρια αυτοκινήτων: </a:t>
              </a:r>
              <a:r>
                <a:rPr lang="el-GR" sz="1600" dirty="0" smtClean="0"/>
                <a:t>Ζεστό νερό.</a:t>
              </a:r>
            </a:p>
            <a:p>
              <a:pPr marL="171450" indent="-171450">
                <a:buFont typeface="Arial" panose="020B0604020202020204" pitchFamily="34" charset="0"/>
                <a:buChar char="•"/>
              </a:pPr>
              <a:r>
                <a:rPr lang="el-GR" sz="1600" b="1" dirty="0" smtClean="0"/>
                <a:t>Ηλιακά πλυντήρια: </a:t>
              </a:r>
              <a:r>
                <a:rPr lang="el-GR" sz="1600" dirty="0" smtClean="0"/>
                <a:t>Ζεστό νερό</a:t>
              </a:r>
              <a:r>
                <a:rPr lang="en-US" sz="1600" dirty="0" smtClean="0"/>
                <a:t>. </a:t>
              </a:r>
              <a:endParaRPr lang="en-US" sz="1600" dirty="0"/>
            </a:p>
            <a:p>
              <a:pPr marL="171450" indent="-171450">
                <a:buFont typeface="Arial" panose="020B0604020202020204" pitchFamily="34" charset="0"/>
                <a:buChar char="•"/>
              </a:pPr>
              <a:r>
                <a:rPr lang="el-GR" sz="1600" b="1" dirty="0" smtClean="0"/>
                <a:t>Ξενοδοχεία: </a:t>
              </a:r>
              <a:r>
                <a:rPr lang="el-GR" sz="1600" dirty="0" smtClean="0"/>
                <a:t>Πλυντήρια, καθαρισμός πιάτων και ζεστό νερό για τους επισκέπτες.</a:t>
              </a:r>
            </a:p>
            <a:p>
              <a:pPr marL="171450" indent="-171450">
                <a:buFont typeface="Arial" panose="020B0604020202020204" pitchFamily="34" charset="0"/>
                <a:buChar char="•"/>
              </a:pPr>
              <a:r>
                <a:rPr lang="el-GR" sz="1600" b="1" dirty="0" smtClean="0"/>
                <a:t>Εστιατόρια: </a:t>
              </a:r>
              <a:r>
                <a:rPr lang="el-GR" sz="1600" dirty="0" smtClean="0"/>
                <a:t>Πιάτα.</a:t>
              </a:r>
            </a:p>
            <a:p>
              <a:pPr marL="171450" indent="-171450">
                <a:buFont typeface="Arial" panose="020B0604020202020204" pitchFamily="34" charset="0"/>
                <a:buChar char="•"/>
              </a:pPr>
              <a:r>
                <a:rPr lang="el-GR" sz="1600" b="1" dirty="0" smtClean="0"/>
                <a:t>Ζυθοποιίες: </a:t>
              </a:r>
              <a:r>
                <a:rPr lang="el-GR" sz="1600" dirty="0" smtClean="0"/>
                <a:t>Θέρμανση διαδικασίας.</a:t>
              </a:r>
            </a:p>
            <a:p>
              <a:pPr marL="171450" indent="-171450">
                <a:buFont typeface="Arial" panose="020B0604020202020204" pitchFamily="34" charset="0"/>
                <a:buChar char="•"/>
              </a:pPr>
              <a:r>
                <a:rPr lang="el-GR" sz="1600" b="1" dirty="0" smtClean="0"/>
                <a:t>Επεξεργασία τροφίμων: </a:t>
              </a:r>
              <a:r>
                <a:rPr lang="el-GR" sz="1600" dirty="0" smtClean="0"/>
                <a:t>Αποστείρωση.</a:t>
              </a:r>
            </a:p>
            <a:p>
              <a:pPr marL="171450" indent="-171450">
                <a:buFont typeface="Arial" panose="020B0604020202020204" pitchFamily="34" charset="0"/>
                <a:buChar char="•"/>
              </a:pPr>
              <a:r>
                <a:rPr lang="el-GR" sz="1600" b="1" dirty="0" smtClean="0"/>
                <a:t>Συγκρότημα διαμερισμάτων: </a:t>
              </a:r>
              <a:r>
                <a:rPr lang="el-GR" sz="1600" dirty="0" smtClean="0"/>
                <a:t>Ζεστό νερό για μπάνιο και πιάτα.</a:t>
              </a:r>
            </a:p>
            <a:p>
              <a:pPr marL="171450" indent="-171450">
                <a:buFont typeface="Arial" panose="020B0604020202020204" pitchFamily="34" charset="0"/>
                <a:buChar char="•"/>
              </a:pPr>
              <a:r>
                <a:rPr lang="el-GR" sz="1600" b="1" dirty="0" smtClean="0"/>
                <a:t>Εσωτερική πισίνα: </a:t>
              </a:r>
              <a:r>
                <a:rPr lang="el-GR" sz="1600" dirty="0" smtClean="0"/>
                <a:t>Θέρμανση νερού.</a:t>
              </a:r>
            </a:p>
            <a:p>
              <a:pPr marL="171450" indent="-171450">
                <a:buFont typeface="Arial" panose="020B0604020202020204" pitchFamily="34" charset="0"/>
                <a:buChar char="•"/>
              </a:pPr>
              <a:r>
                <a:rPr lang="el-GR" sz="1600" b="1" dirty="0" smtClean="0"/>
                <a:t>Ηλιακός κλιματισμός: </a:t>
              </a:r>
              <a:r>
                <a:rPr lang="el-GR" sz="1600" dirty="0" smtClean="0"/>
                <a:t>Χρησιμοποιώντας ψύκτες απορρόφησης, η ηλιακή ενέργεια είναι σε θέση να παρέχει τη θερμότητα για μεγάλης κλίμακας προγράμματα ψύξης.</a:t>
              </a:r>
            </a:p>
            <a:p>
              <a:pPr marL="171450" indent="-171450">
                <a:buFont typeface="Arial" panose="020B0604020202020204" pitchFamily="34" charset="0"/>
                <a:buChar char="•"/>
              </a:pPr>
              <a:r>
                <a:rPr lang="el-GR" sz="1600" b="1" dirty="0" smtClean="0"/>
                <a:t>Περισσότερα: </a:t>
              </a:r>
              <a:r>
                <a:rPr lang="el-GR" sz="1600" dirty="0" smtClean="0"/>
                <a:t>νοσοκομεία και κλινικές, αθλητικές λέσχες, σχολεία, φυλακές, κλπ.</a:t>
              </a:r>
              <a:endParaRPr lang="en-US" sz="1600" dirty="0"/>
            </a:p>
          </p:txBody>
        </p:sp>
        <p:pic>
          <p:nvPicPr>
            <p:cNvPr id="8" name="Picture 7" descr="A close up of a sign&#10;&#10;Description generated with very high confidence">
              <a:extLst>
                <a:ext uri="{FF2B5EF4-FFF2-40B4-BE49-F238E27FC236}">
                  <a16:creationId xmlns="" xmlns:a16="http://schemas.microsoft.com/office/drawing/2014/main" id="{8CD0CC1C-88F8-44D3-A79E-9396CCB5A6FF}"/>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172312" y="1588165"/>
              <a:ext cx="647688" cy="925269"/>
            </a:xfrm>
            <a:prstGeom prst="rect">
              <a:avLst/>
            </a:prstGeom>
            <a:ln>
              <a:solidFill>
                <a:schemeClr val="tx1"/>
              </a:solidFill>
            </a:ln>
          </p:spPr>
        </p:pic>
      </p:grpSp>
    </p:spTree>
    <p:extLst>
      <p:ext uri="{BB962C8B-B14F-4D97-AF65-F5344CB8AC3E}">
        <p14:creationId xmlns="" xmlns:p14="http://schemas.microsoft.com/office/powerpoint/2010/main" val="7219395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2C859C-AE0F-4B85-8120-FCD4EE1DC40C}"/>
              </a:ext>
            </a:extLst>
          </p:cNvPr>
          <p:cNvSpPr>
            <a:spLocks noGrp="1"/>
          </p:cNvSpPr>
          <p:nvPr>
            <p:ph type="title"/>
          </p:nvPr>
        </p:nvSpPr>
        <p:spPr/>
        <p:txBody>
          <a:bodyPr/>
          <a:lstStyle/>
          <a:p>
            <a:r>
              <a:rPr lang="en-US" b="1" dirty="0" smtClean="0"/>
              <a:t>1. </a:t>
            </a:r>
            <a:r>
              <a:rPr lang="el-GR" b="1" dirty="0" smtClean="0"/>
              <a:t>Προσεγγίζοντας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AE338BE7-9E2A-43EE-97C4-5569BE539350}"/>
              </a:ext>
            </a:extLst>
          </p:cNvPr>
          <p:cNvSpPr/>
          <p:nvPr/>
        </p:nvSpPr>
        <p:spPr>
          <a:xfrm>
            <a:off x="612000" y="1845000"/>
            <a:ext cx="7632000" cy="584775"/>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a:t>
            </a:r>
            <a:r>
              <a:rPr lang="en-US" sz="1600" b="1" dirty="0" smtClean="0">
                <a:solidFill>
                  <a:prstClr val="black"/>
                </a:solidFill>
              </a:rPr>
              <a:t>. </a:t>
            </a:r>
            <a:r>
              <a:rPr lang="el-GR" sz="1600" b="1" dirty="0" smtClean="0">
                <a:solidFill>
                  <a:prstClr val="black"/>
                </a:solidFill>
              </a:rPr>
              <a:t>ΗΛΙΟΘΕΡΜΙΚΗ ΤΕΧΝΟΛΟΓΙΑ ΚΑΙ ΔΙΑΜΟΡΦΩΣΕΙΣ ΠΟΥ ΧΡΗΣΙΜΟΠΟΙΟΥΝΤΑΙ ΣΕ ΚΤΙΡΙΑ ΜΕΓΑΛΩΝ ΚΑΤΟΙΚΙΩΝ.</a:t>
            </a:r>
            <a:endParaRPr lang="en-US" sz="1600" b="1" dirty="0"/>
          </a:p>
        </p:txBody>
      </p:sp>
      <p:sp>
        <p:nvSpPr>
          <p:cNvPr id="5" name="Rectangle 4">
            <a:extLst>
              <a:ext uri="{FF2B5EF4-FFF2-40B4-BE49-F238E27FC236}">
                <a16:creationId xmlns="" xmlns:a16="http://schemas.microsoft.com/office/drawing/2014/main" id="{A9462A61-9471-4132-BB8E-DF4228FB1416}"/>
              </a:ext>
            </a:extLst>
          </p:cNvPr>
          <p:cNvSpPr/>
          <p:nvPr/>
        </p:nvSpPr>
        <p:spPr>
          <a:xfrm>
            <a:off x="432916" y="1557000"/>
            <a:ext cx="500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Ηλιοθερμικά συστήματα σε κτίρια κατοικιών</a:t>
            </a:r>
            <a:endParaRPr lang="en-US" b="1" dirty="0"/>
          </a:p>
        </p:txBody>
      </p:sp>
      <p:sp>
        <p:nvSpPr>
          <p:cNvPr id="6" name="TextBox 5">
            <a:extLst>
              <a:ext uri="{FF2B5EF4-FFF2-40B4-BE49-F238E27FC236}">
                <a16:creationId xmlns="" xmlns:a16="http://schemas.microsoft.com/office/drawing/2014/main" id="{0DB1D2AB-A7DF-4ECE-B9E6-621D34F72262}"/>
              </a:ext>
            </a:extLst>
          </p:cNvPr>
          <p:cNvSpPr txBox="1"/>
          <p:nvPr/>
        </p:nvSpPr>
        <p:spPr>
          <a:xfrm>
            <a:off x="972000" y="2349000"/>
            <a:ext cx="7703688" cy="584775"/>
          </a:xfrm>
          <a:prstGeom prst="rect">
            <a:avLst/>
          </a:prstGeom>
          <a:noFill/>
        </p:spPr>
        <p:txBody>
          <a:bodyPr wrap="square" rtlCol="0">
            <a:spAutoFit/>
          </a:bodyPr>
          <a:lstStyle/>
          <a:p>
            <a:pPr marL="285750" indent="-285750">
              <a:buFont typeface="Symbol" panose="05050102010706020507" pitchFamily="18" charset="2"/>
              <a:buChar char=""/>
            </a:pPr>
            <a:r>
              <a:rPr lang="el-GR" sz="1600" b="1" dirty="0" smtClean="0"/>
              <a:t>ΠΛΗΡΩΣ ΑΤΟΜΙΚΑ ΣΥΣΤΗΜΑΤΑ</a:t>
            </a:r>
            <a:r>
              <a:rPr lang="en-US" sz="1600" b="1" dirty="0" smtClean="0"/>
              <a:t>. </a:t>
            </a:r>
            <a:r>
              <a:rPr lang="el-GR" sz="1600" dirty="0" smtClean="0"/>
              <a:t>Εδώ σχεδόν </a:t>
            </a:r>
            <a:r>
              <a:rPr lang="el-GR" sz="1600" dirty="0" smtClean="0"/>
              <a:t>όλα τα συστήματα είναι ατομικά. Μπορεί να είναι μια κατάλληλη </a:t>
            </a:r>
            <a:r>
              <a:rPr lang="el-GR" sz="1600" dirty="0" smtClean="0"/>
              <a:t>λύση, </a:t>
            </a:r>
            <a:r>
              <a:rPr lang="el-GR" sz="1600" dirty="0" smtClean="0"/>
              <a:t>αλλά όχι για μεγάλα κτίρια </a:t>
            </a:r>
            <a:r>
              <a:rPr lang="el-GR" sz="1600" dirty="0" smtClean="0"/>
              <a:t>(</a:t>
            </a:r>
            <a:r>
              <a:rPr lang="el-GR" sz="1600" dirty="0" smtClean="0"/>
              <a:t>λιγότερες από 10 κατοικίες).</a:t>
            </a:r>
            <a:endParaRPr lang="en-US" sz="1600" dirty="0"/>
          </a:p>
        </p:txBody>
      </p:sp>
      <p:pic>
        <p:nvPicPr>
          <p:cNvPr id="7" name="Picture 6">
            <a:extLst>
              <a:ext uri="{FF2B5EF4-FFF2-40B4-BE49-F238E27FC236}">
                <a16:creationId xmlns="" xmlns:a16="http://schemas.microsoft.com/office/drawing/2014/main" id="{31AFF092-6EAF-4A10-B0BA-541F0BD614F1}"/>
              </a:ext>
            </a:extLst>
          </p:cNvPr>
          <p:cNvPicPr>
            <a:picLocks noChangeAspect="1"/>
          </p:cNvPicPr>
          <p:nvPr/>
        </p:nvPicPr>
        <p:blipFill>
          <a:blip r:embed="rId2" cstate="print"/>
          <a:stretch>
            <a:fillRect/>
          </a:stretch>
        </p:blipFill>
        <p:spPr>
          <a:xfrm>
            <a:off x="4880300" y="3077775"/>
            <a:ext cx="4011700" cy="3204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8" name="TextBox 7">
            <a:extLst>
              <a:ext uri="{FF2B5EF4-FFF2-40B4-BE49-F238E27FC236}">
                <a16:creationId xmlns="" xmlns:a16="http://schemas.microsoft.com/office/drawing/2014/main" id="{F61839C7-75E9-4584-9B03-6FEC2A5E0659}"/>
              </a:ext>
            </a:extLst>
          </p:cNvPr>
          <p:cNvSpPr txBox="1"/>
          <p:nvPr/>
        </p:nvSpPr>
        <p:spPr>
          <a:xfrm>
            <a:off x="1044000" y="2853000"/>
            <a:ext cx="3888000" cy="3539430"/>
          </a:xfrm>
          <a:prstGeom prst="rect">
            <a:avLst/>
          </a:prstGeom>
          <a:noFill/>
        </p:spPr>
        <p:txBody>
          <a:bodyPr wrap="square" rtlCol="0">
            <a:spAutoFit/>
          </a:bodyPr>
          <a:lstStyle/>
          <a:p>
            <a:pPr marL="541338" indent="-285750">
              <a:buFont typeface="Arial" panose="020B0604020202020204" pitchFamily="34" charset="0"/>
              <a:buChar char="."/>
            </a:pPr>
            <a:r>
              <a:rPr lang="el-GR" sz="1600" b="1" dirty="0" smtClean="0"/>
              <a:t>Η συλλογή, </a:t>
            </a:r>
            <a:r>
              <a:rPr lang="el-GR" sz="1600" b="1" dirty="0" smtClean="0"/>
              <a:t>αποθήκευση και </a:t>
            </a:r>
            <a:r>
              <a:rPr lang="el-GR" sz="1600" b="1" dirty="0" smtClean="0"/>
              <a:t>υποστήριξη </a:t>
            </a:r>
            <a:r>
              <a:rPr lang="el-GR" sz="1600" b="1" dirty="0" smtClean="0"/>
              <a:t>ζεστού </a:t>
            </a:r>
            <a:r>
              <a:rPr lang="el-GR" sz="1600" b="1" dirty="0" smtClean="0"/>
              <a:t>νερού </a:t>
            </a:r>
            <a:r>
              <a:rPr lang="el-GR" sz="1600" b="1" dirty="0" smtClean="0"/>
              <a:t>είναι </a:t>
            </a:r>
            <a:r>
              <a:rPr lang="el-GR" sz="1600" b="1" dirty="0" smtClean="0"/>
              <a:t>ατομικές</a:t>
            </a:r>
            <a:r>
              <a:rPr lang="el-GR" sz="1600" b="1" dirty="0" smtClean="0"/>
              <a:t>.</a:t>
            </a:r>
            <a:endParaRPr lang="en-US" sz="1600" dirty="0"/>
          </a:p>
          <a:p>
            <a:pPr marL="541338" indent="-285750">
              <a:buFont typeface="Arial" panose="020B0604020202020204" pitchFamily="34" charset="0"/>
              <a:buChar char="."/>
            </a:pPr>
            <a:r>
              <a:rPr lang="el-GR" sz="1600" dirty="0" smtClean="0"/>
              <a:t>Το μοναδικό (εν μέρει) κοινό σύστημα είναι η ηλιακή </a:t>
            </a:r>
            <a:r>
              <a:rPr lang="el-GR" sz="1600" dirty="0" smtClean="0"/>
              <a:t>συστοιχία, </a:t>
            </a:r>
            <a:r>
              <a:rPr lang="el-GR" sz="1600" dirty="0" smtClean="0"/>
              <a:t>αλλά τα υδραυλικά κυκλώματα είναι ξεχωριστά.</a:t>
            </a:r>
          </a:p>
          <a:p>
            <a:pPr marL="541338" indent="-285750">
              <a:buFont typeface="Arial" panose="020B0604020202020204" pitchFamily="34" charset="0"/>
              <a:buChar char="."/>
            </a:pPr>
            <a:r>
              <a:rPr lang="el-GR" sz="1600" dirty="0" smtClean="0"/>
              <a:t>Επίσης, το σύστημα χρησιμοποιεί κοινά δομικά στοιχεία.</a:t>
            </a:r>
          </a:p>
          <a:p>
            <a:pPr marL="541338" indent="-285750">
              <a:buFont typeface="Arial" panose="020B0604020202020204" pitchFamily="34" charset="0"/>
              <a:buChar char="."/>
            </a:pPr>
            <a:r>
              <a:rPr lang="el-GR" sz="1600" dirty="0" smtClean="0"/>
              <a:t>Ωστόσο, η κατανάλωση είναι εξατομικευμένη. </a:t>
            </a:r>
            <a:r>
              <a:rPr lang="el-GR" sz="1600" dirty="0" smtClean="0"/>
              <a:t>Οι ιδιοκτήτες </a:t>
            </a:r>
            <a:r>
              <a:rPr lang="el-GR" sz="1600" dirty="0" smtClean="0"/>
              <a:t>πρέπει να </a:t>
            </a:r>
            <a:r>
              <a:rPr lang="el-GR" sz="1600" dirty="0" smtClean="0"/>
              <a:t>αποφασίσουν </a:t>
            </a:r>
            <a:r>
              <a:rPr lang="el-GR" sz="1600" dirty="0" smtClean="0"/>
              <a:t>ποια εξαρτήματα </a:t>
            </a:r>
            <a:r>
              <a:rPr lang="el-GR" sz="1600" dirty="0" smtClean="0"/>
              <a:t>του συστήματος </a:t>
            </a:r>
            <a:r>
              <a:rPr lang="el-GR" sz="1600" dirty="0" smtClean="0"/>
              <a:t>είναι κοινά για να ενσωματώσουν τα υπόλοιπα κόστη</a:t>
            </a:r>
            <a:r>
              <a:rPr lang="en-US" sz="1600" dirty="0" smtClean="0"/>
              <a:t>.</a:t>
            </a:r>
            <a:endParaRPr lang="en-US" sz="1600" dirty="0"/>
          </a:p>
        </p:txBody>
      </p:sp>
    </p:spTree>
    <p:extLst>
      <p:ext uri="{BB962C8B-B14F-4D97-AF65-F5344CB8AC3E}">
        <p14:creationId xmlns="" xmlns:p14="http://schemas.microsoft.com/office/powerpoint/2010/main" val="2954988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AE1200-4F65-472C-8C84-1E435BDDF6D8}"/>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E22D2FDD-0502-4664-AAAA-8F918A446DA3}"/>
              </a:ext>
            </a:extLst>
          </p:cNvPr>
          <p:cNvSpPr/>
          <p:nvPr/>
        </p:nvSpPr>
        <p:spPr>
          <a:xfrm>
            <a:off x="612000" y="1926332"/>
            <a:ext cx="7632000" cy="584775"/>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a:t>
            </a:r>
            <a:r>
              <a:rPr lang="en-US" sz="1600" b="1" dirty="0" smtClean="0">
                <a:solidFill>
                  <a:prstClr val="black"/>
                </a:solidFill>
              </a:rPr>
              <a:t>. </a:t>
            </a:r>
            <a:r>
              <a:rPr lang="el-GR" sz="1600" b="1" dirty="0" smtClean="0">
                <a:solidFill>
                  <a:prstClr val="black"/>
                </a:solidFill>
              </a:rPr>
              <a:t>ΗΛΙΟΘΕΡΜΙΚΗ ΤΕΧΝΟΛΟΓΙΑ ΚΑΙ ΔΙΑΜΟΡΦΩΣΕΙΣ ΠΟΥ ΧΡΗΣΙΜΟΠΟΙΟΥΝΤΑΙ ΣΕ ΚΤΙΡΙΑ ΜΕΓΑΛΩΝ ΚΑΤΟΙΚΙΩΝ.</a:t>
            </a:r>
            <a:endParaRPr lang="en-US" b="1" dirty="0"/>
          </a:p>
        </p:txBody>
      </p:sp>
      <p:sp>
        <p:nvSpPr>
          <p:cNvPr id="5" name="Rectangle 4">
            <a:extLst>
              <a:ext uri="{FF2B5EF4-FFF2-40B4-BE49-F238E27FC236}">
                <a16:creationId xmlns="" xmlns:a16="http://schemas.microsoft.com/office/drawing/2014/main" id="{E2EC1E17-C711-40B5-9EA5-D08D246767C6}"/>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Ηλιοθερμικά συστήματα σε κτίρια κατοικιών</a:t>
            </a:r>
            <a:endParaRPr lang="en-US" b="1" dirty="0"/>
          </a:p>
        </p:txBody>
      </p:sp>
      <p:sp>
        <p:nvSpPr>
          <p:cNvPr id="6" name="TextBox 5">
            <a:extLst>
              <a:ext uri="{FF2B5EF4-FFF2-40B4-BE49-F238E27FC236}">
                <a16:creationId xmlns="" xmlns:a16="http://schemas.microsoft.com/office/drawing/2014/main" id="{F943990D-F13D-4D05-A042-E12FA21E6DEF}"/>
              </a:ext>
            </a:extLst>
          </p:cNvPr>
          <p:cNvSpPr txBox="1"/>
          <p:nvPr/>
        </p:nvSpPr>
        <p:spPr>
          <a:xfrm>
            <a:off x="972000" y="2493000"/>
            <a:ext cx="7920000" cy="584775"/>
          </a:xfrm>
          <a:prstGeom prst="rect">
            <a:avLst/>
          </a:prstGeom>
          <a:noFill/>
        </p:spPr>
        <p:txBody>
          <a:bodyPr wrap="square" rtlCol="0">
            <a:spAutoFit/>
          </a:bodyPr>
          <a:lstStyle/>
          <a:p>
            <a:pPr marL="285750" indent="-285750">
              <a:buFont typeface="Symbol" panose="05050102010706020507" pitchFamily="18" charset="2"/>
              <a:buChar char=""/>
            </a:pPr>
            <a:r>
              <a:rPr lang="el-GR" sz="1600" b="1" dirty="0" smtClean="0"/>
              <a:t>ΚΕΝΤΡΙΚΑ ΣΥΣΤΗΜΑΤΑ ΜΕ ΚΑΤΑΝΕΜΗΜΕΝΗ ΥΠΟΣΤΗΡΙΞΗ</a:t>
            </a:r>
            <a:r>
              <a:rPr lang="en-US" sz="1600" b="1" dirty="0" smtClean="0"/>
              <a:t>. </a:t>
            </a:r>
            <a:r>
              <a:rPr lang="el-GR" sz="1600" dirty="0" smtClean="0"/>
              <a:t>Εδώ </a:t>
            </a:r>
            <a:r>
              <a:rPr lang="el-GR" sz="1600" b="1" dirty="0" smtClean="0"/>
              <a:t>η </a:t>
            </a:r>
            <a:r>
              <a:rPr lang="el-GR" sz="1600" b="1" dirty="0" smtClean="0"/>
              <a:t>ηλιακή προθέρμανση του κρύου νερού είναι κοινόχρηστη</a:t>
            </a:r>
            <a:r>
              <a:rPr lang="el-GR" sz="1600" dirty="0" smtClean="0"/>
              <a:t>, ενώ η εφεδρική θέρμανση είναι ατομική</a:t>
            </a:r>
            <a:r>
              <a:rPr lang="en-US" sz="1600" dirty="0" smtClean="0"/>
              <a:t>.</a:t>
            </a:r>
            <a:endParaRPr lang="en-US" sz="1600" dirty="0"/>
          </a:p>
        </p:txBody>
      </p:sp>
      <p:pic>
        <p:nvPicPr>
          <p:cNvPr id="8" name="Picture 7">
            <a:extLst>
              <a:ext uri="{FF2B5EF4-FFF2-40B4-BE49-F238E27FC236}">
                <a16:creationId xmlns="" xmlns:a16="http://schemas.microsoft.com/office/drawing/2014/main" id="{3557847B-0D6D-4FB5-88DB-4F4B2F3F42BE}"/>
              </a:ext>
            </a:extLst>
          </p:cNvPr>
          <p:cNvPicPr>
            <a:picLocks noChangeAspect="1"/>
          </p:cNvPicPr>
          <p:nvPr/>
        </p:nvPicPr>
        <p:blipFill>
          <a:blip r:embed="rId2" cstate="print"/>
          <a:stretch>
            <a:fillRect/>
          </a:stretch>
        </p:blipFill>
        <p:spPr>
          <a:xfrm>
            <a:off x="5025930" y="3077775"/>
            <a:ext cx="3938070" cy="3204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9" name="TextBox 8">
            <a:extLst>
              <a:ext uri="{FF2B5EF4-FFF2-40B4-BE49-F238E27FC236}">
                <a16:creationId xmlns="" xmlns:a16="http://schemas.microsoft.com/office/drawing/2014/main" id="{733551B3-89FF-4698-8C03-F917679542B5}"/>
              </a:ext>
            </a:extLst>
          </p:cNvPr>
          <p:cNvSpPr txBox="1"/>
          <p:nvPr/>
        </p:nvSpPr>
        <p:spPr>
          <a:xfrm>
            <a:off x="972000" y="2997000"/>
            <a:ext cx="4104000" cy="3293209"/>
          </a:xfrm>
          <a:prstGeom prst="rect">
            <a:avLst/>
          </a:prstGeom>
          <a:noFill/>
        </p:spPr>
        <p:txBody>
          <a:bodyPr wrap="square" rtlCol="0">
            <a:spAutoFit/>
          </a:bodyPr>
          <a:lstStyle/>
          <a:p>
            <a:pPr marL="541338" indent="-285750">
              <a:buFont typeface="Arial" panose="020B0604020202020204" pitchFamily="34" charset="0"/>
              <a:buChar char="."/>
            </a:pPr>
            <a:r>
              <a:rPr lang="el-GR" sz="1600" b="1" dirty="0" smtClean="0"/>
              <a:t>Μια μοναδική παροχή κρύου νερού με συλλογικό μετρητή κρύου νερού</a:t>
            </a:r>
            <a:r>
              <a:rPr lang="el-GR" sz="1600" dirty="0" smtClean="0"/>
              <a:t>.</a:t>
            </a:r>
          </a:p>
          <a:p>
            <a:pPr marL="541338" indent="-285750">
              <a:buFont typeface="Arial" panose="020B0604020202020204" pitchFamily="34" charset="0"/>
              <a:buChar char="."/>
            </a:pPr>
            <a:r>
              <a:rPr lang="el-GR" sz="1600" dirty="0" smtClean="0"/>
              <a:t>Το προθερμασμένο νερό φθάνει σε κάθε κατοικία μέσω του κυκλώματος κατανάλωσης </a:t>
            </a:r>
            <a:r>
              <a:rPr lang="el-GR" sz="1600" dirty="0" smtClean="0"/>
              <a:t>(όχι διανομής πλέον), που είναι </a:t>
            </a:r>
            <a:r>
              <a:rPr lang="el-GR" sz="1600" dirty="0" smtClean="0"/>
              <a:t>εξοπλισμένο </a:t>
            </a:r>
            <a:r>
              <a:rPr lang="el-GR" sz="1600" b="1" dirty="0" smtClean="0"/>
              <a:t>με </a:t>
            </a:r>
            <a:r>
              <a:rPr lang="el-GR" sz="1600" b="1" dirty="0" smtClean="0"/>
              <a:t>μετρητή ροής προθερμασμένου νερού</a:t>
            </a:r>
            <a:r>
              <a:rPr lang="el-GR" sz="1600" dirty="0" smtClean="0"/>
              <a:t>. Κάθε </a:t>
            </a:r>
            <a:r>
              <a:rPr lang="el-GR" sz="1600" dirty="0" smtClean="0"/>
              <a:t>σπίτι έχει το δικό του σύστημα </a:t>
            </a:r>
            <a:r>
              <a:rPr lang="el-GR" sz="1600" dirty="0" smtClean="0"/>
              <a:t>υποστήριξης </a:t>
            </a:r>
            <a:r>
              <a:rPr lang="el-GR" sz="1600" dirty="0" smtClean="0"/>
              <a:t>για την προετοιμασία του ζεστού νερού.</a:t>
            </a:r>
          </a:p>
          <a:p>
            <a:pPr marL="541338" indent="-285750">
              <a:buFont typeface="Arial" panose="020B0604020202020204" pitchFamily="34" charset="0"/>
              <a:buChar char="."/>
            </a:pPr>
            <a:r>
              <a:rPr lang="el-GR" sz="1600" b="1" dirty="0" smtClean="0"/>
              <a:t>Οι ιδιοκτήτες έχουν </a:t>
            </a:r>
            <a:r>
              <a:rPr lang="el-GR" sz="1600" b="1" dirty="0" smtClean="0"/>
              <a:t>λιγότερα έξοδα και η εγκατάσταση απαιτεί λιγότερους κοινούς χώρους</a:t>
            </a:r>
            <a:r>
              <a:rPr lang="el-GR" sz="1600" dirty="0" smtClean="0"/>
              <a:t>. Το </a:t>
            </a:r>
            <a:r>
              <a:rPr lang="el-GR" sz="1600" dirty="0" smtClean="0"/>
              <a:t>σύστημα μπορεί </a:t>
            </a:r>
            <a:r>
              <a:rPr lang="el-GR" sz="1600" dirty="0" smtClean="0"/>
              <a:t>να αντιμετωπίσει μια άνιση χρήση.</a:t>
            </a:r>
            <a:endParaRPr lang="en-US" sz="1600" dirty="0"/>
          </a:p>
        </p:txBody>
      </p:sp>
    </p:spTree>
    <p:extLst>
      <p:ext uri="{BB962C8B-B14F-4D97-AF65-F5344CB8AC3E}">
        <p14:creationId xmlns="" xmlns:p14="http://schemas.microsoft.com/office/powerpoint/2010/main" val="3491959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FCF3F-69CC-4AA0-A866-E3FD94474D23}"/>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B6AEF2B8-9DBE-4618-AD86-3A92AB4ECC85}"/>
              </a:ext>
            </a:extLst>
          </p:cNvPr>
          <p:cNvSpPr/>
          <p:nvPr/>
        </p:nvSpPr>
        <p:spPr>
          <a:xfrm>
            <a:off x="612000" y="1926332"/>
            <a:ext cx="3458662" cy="1323439"/>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a:t>
            </a:r>
            <a:r>
              <a:rPr lang="en-US" sz="1600" b="1" dirty="0" smtClean="0">
                <a:solidFill>
                  <a:prstClr val="black"/>
                </a:solidFill>
              </a:rPr>
              <a:t>. </a:t>
            </a:r>
            <a:r>
              <a:rPr lang="el-GR" sz="1600" b="1" dirty="0" smtClean="0">
                <a:solidFill>
                  <a:prstClr val="black"/>
                </a:solidFill>
              </a:rPr>
              <a:t>ΗΛΙΟΘΕΡΜΙΚΗ ΤΕΧΝΟΛΟΓΙΑ ΚΑΙ ΔΙΑΜΟΡΦΩΣΕΙΣ ΠΟΥ ΧΡΗΣΙΜΟΠΟΙΟΥΝΤΑΙ ΣΕ ΚΤΙΡΙΑ ΜΕΓΑΛΩΝ ΚΑΤΟΙΚΙΩΝ.</a:t>
            </a:r>
            <a:endParaRPr lang="en-US" sz="1600" b="1" dirty="0"/>
          </a:p>
        </p:txBody>
      </p:sp>
      <p:sp>
        <p:nvSpPr>
          <p:cNvPr id="5" name="Rectangle 4">
            <a:extLst>
              <a:ext uri="{FF2B5EF4-FFF2-40B4-BE49-F238E27FC236}">
                <a16:creationId xmlns="" xmlns:a16="http://schemas.microsoft.com/office/drawing/2014/main" id="{6B202981-8DBF-425B-B3E5-5385A200C5C6}"/>
              </a:ext>
            </a:extLst>
          </p:cNvPr>
          <p:cNvSpPr/>
          <p:nvPr/>
        </p:nvSpPr>
        <p:spPr>
          <a:xfrm>
            <a:off x="432916" y="1557000"/>
            <a:ext cx="4859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Ηλιοθερμικά συστήματα σε κτίρια κατοικιών</a:t>
            </a:r>
            <a:endParaRPr lang="en-US" b="1" dirty="0"/>
          </a:p>
        </p:txBody>
      </p:sp>
      <p:sp>
        <p:nvSpPr>
          <p:cNvPr id="6" name="TextBox 5">
            <a:extLst>
              <a:ext uri="{FF2B5EF4-FFF2-40B4-BE49-F238E27FC236}">
                <a16:creationId xmlns="" xmlns:a16="http://schemas.microsoft.com/office/drawing/2014/main" id="{765089CE-15C1-45EE-8ABA-3C594F262F88}"/>
              </a:ext>
            </a:extLst>
          </p:cNvPr>
          <p:cNvSpPr txBox="1"/>
          <p:nvPr/>
        </p:nvSpPr>
        <p:spPr>
          <a:xfrm>
            <a:off x="972000" y="3276225"/>
            <a:ext cx="3024000" cy="830997"/>
          </a:xfrm>
          <a:prstGeom prst="rect">
            <a:avLst/>
          </a:prstGeom>
          <a:noFill/>
        </p:spPr>
        <p:txBody>
          <a:bodyPr wrap="square" rtlCol="0">
            <a:spAutoFit/>
          </a:bodyPr>
          <a:lstStyle/>
          <a:p>
            <a:pPr marL="285750" indent="-285750">
              <a:buFont typeface="Symbol" panose="05050102010706020507" pitchFamily="18" charset="2"/>
              <a:buChar char=""/>
            </a:pPr>
            <a:r>
              <a:rPr lang="el-GR" sz="1600" b="1" dirty="0" smtClean="0"/>
              <a:t>ΚΕΝΤΡΙΚΑ ΣΥΣΤΗΜΑΤΑ ΜΕ ΚΑΤΑΝΕΜΗΜΕΝΗ ΥΠΟΣΤΗΡΙΞΗ</a:t>
            </a:r>
            <a:r>
              <a:rPr lang="en-US" sz="1600" b="1" dirty="0" smtClean="0"/>
              <a:t>. </a:t>
            </a:r>
            <a:endParaRPr lang="en-US" sz="1600" dirty="0"/>
          </a:p>
        </p:txBody>
      </p:sp>
      <p:pic>
        <p:nvPicPr>
          <p:cNvPr id="9" name="Picture 8">
            <a:extLst>
              <a:ext uri="{FF2B5EF4-FFF2-40B4-BE49-F238E27FC236}">
                <a16:creationId xmlns="" xmlns:a16="http://schemas.microsoft.com/office/drawing/2014/main" id="{5CD6D86F-0AD6-4A4B-B30B-C78CE67E9EC6}"/>
              </a:ext>
            </a:extLst>
          </p:cNvPr>
          <p:cNvPicPr>
            <a:picLocks noChangeAspect="1"/>
          </p:cNvPicPr>
          <p:nvPr/>
        </p:nvPicPr>
        <p:blipFill>
          <a:blip r:embed="rId2" cstate="print"/>
          <a:stretch>
            <a:fillRect/>
          </a:stretch>
        </p:blipFill>
        <p:spPr>
          <a:xfrm>
            <a:off x="1260000" y="4149000"/>
            <a:ext cx="2035407" cy="1656000"/>
          </a:xfrm>
          <a:prstGeom prst="rect">
            <a:avLst/>
          </a:prstGeom>
          <a:solidFill>
            <a:schemeClr val="bg1"/>
          </a:solidFill>
          <a:ln w="9525" cap="flat" cmpd="sng" algn="ctr">
            <a:solidFill>
              <a:schemeClr val="tx1"/>
            </a:solidFill>
            <a:prstDash val="solid"/>
            <a:round/>
            <a:headEnd type="none" w="med" len="med"/>
            <a:tailEnd type="none" w="med" len="med"/>
          </a:ln>
        </p:spPr>
      </p:pic>
      <p:pic>
        <p:nvPicPr>
          <p:cNvPr id="11" name="Picture 10">
            <a:extLst>
              <a:ext uri="{FF2B5EF4-FFF2-40B4-BE49-F238E27FC236}">
                <a16:creationId xmlns="" xmlns:a16="http://schemas.microsoft.com/office/drawing/2014/main" id="{2011F9F9-ADFA-4087-A08A-B9C9F2947AAB}"/>
              </a:ext>
            </a:extLst>
          </p:cNvPr>
          <p:cNvPicPr>
            <a:picLocks noChangeAspect="1"/>
          </p:cNvPicPr>
          <p:nvPr/>
        </p:nvPicPr>
        <p:blipFill>
          <a:blip r:embed="rId3" cstate="print"/>
          <a:stretch>
            <a:fillRect/>
          </a:stretch>
        </p:blipFill>
        <p:spPr>
          <a:xfrm>
            <a:off x="4070661" y="1926332"/>
            <a:ext cx="4605027" cy="4397446"/>
          </a:xfrm>
          <a:prstGeom prst="rect">
            <a:avLst/>
          </a:prstGeom>
          <a:solidFill>
            <a:schemeClr val="bg1"/>
          </a:solidFill>
          <a:ln w="9525" cap="flat" cmpd="sng" algn="ctr">
            <a:solidFill>
              <a:schemeClr val="tx1"/>
            </a:solidFill>
            <a:prstDash val="solid"/>
            <a:round/>
            <a:headEnd type="none" w="med" len="med"/>
            <a:tailEnd type="none" w="med" len="med"/>
          </a:ln>
        </p:spPr>
      </p:pic>
      <p:sp>
        <p:nvSpPr>
          <p:cNvPr id="8" name="Rectangle 7">
            <a:extLst>
              <a:ext uri="{FF2B5EF4-FFF2-40B4-BE49-F238E27FC236}">
                <a16:creationId xmlns="" xmlns:a16="http://schemas.microsoft.com/office/drawing/2014/main" id="{22BF984D-88A9-4E47-968E-8B361E95F7CB}"/>
              </a:ext>
            </a:extLst>
          </p:cNvPr>
          <p:cNvSpPr/>
          <p:nvPr/>
        </p:nvSpPr>
        <p:spPr>
          <a:xfrm>
            <a:off x="3129990" y="4550615"/>
            <a:ext cx="165801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 xmlns:p14="http://schemas.microsoft.com/office/powerpoint/2010/main" val="2468429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E3D12-940F-432A-AD0A-EFD4B084108F}"/>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ED588DF7-FFAE-4223-AC14-D9839E31B66A}"/>
              </a:ext>
            </a:extLst>
          </p:cNvPr>
          <p:cNvSpPr/>
          <p:nvPr/>
        </p:nvSpPr>
        <p:spPr>
          <a:xfrm>
            <a:off x="612000" y="1845000"/>
            <a:ext cx="7632000" cy="584775"/>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a:t>
            </a:r>
            <a:r>
              <a:rPr lang="en-US" sz="1600" b="1" dirty="0" smtClean="0">
                <a:solidFill>
                  <a:prstClr val="black"/>
                </a:solidFill>
              </a:rPr>
              <a:t>. </a:t>
            </a:r>
            <a:r>
              <a:rPr lang="el-GR" sz="1600" b="1" dirty="0" smtClean="0">
                <a:solidFill>
                  <a:prstClr val="black"/>
                </a:solidFill>
              </a:rPr>
              <a:t>ΗΛΙΟΘΕΡΜΙΚΗ ΤΕΧΝΟΛΟΓΙΑ ΚΑΙ ΔΙΑΜΟΡΦΩΣΕΙΣ ΠΟΥ ΧΡΗΣΙΜΟΠΟΙΟΥΝΤΑΙ ΣΕ ΚΤΙΡΙΑ ΜΕΓΑΛΩΝ ΚΑΤΟΙΚΙΩΝ.</a:t>
            </a:r>
            <a:endParaRPr lang="en-US" sz="1600" b="1" dirty="0"/>
          </a:p>
        </p:txBody>
      </p:sp>
      <p:sp>
        <p:nvSpPr>
          <p:cNvPr id="5" name="Rectangle 4">
            <a:extLst>
              <a:ext uri="{FF2B5EF4-FFF2-40B4-BE49-F238E27FC236}">
                <a16:creationId xmlns="" xmlns:a16="http://schemas.microsoft.com/office/drawing/2014/main" id="{B6578C7D-EB63-4B72-9B0A-274D37466838}"/>
              </a:ext>
            </a:extLst>
          </p:cNvPr>
          <p:cNvSpPr/>
          <p:nvPr/>
        </p:nvSpPr>
        <p:spPr>
          <a:xfrm>
            <a:off x="432916" y="1557000"/>
            <a:ext cx="478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Ηλιοθερμικά συστήματα σε κτίρια κατοικιών</a:t>
            </a:r>
            <a:endParaRPr lang="en-US" b="1" dirty="0"/>
          </a:p>
        </p:txBody>
      </p:sp>
      <p:sp>
        <p:nvSpPr>
          <p:cNvPr id="6" name="TextBox 5">
            <a:extLst>
              <a:ext uri="{FF2B5EF4-FFF2-40B4-BE49-F238E27FC236}">
                <a16:creationId xmlns="" xmlns:a16="http://schemas.microsoft.com/office/drawing/2014/main" id="{7666456C-5094-4B47-9861-9EFE249D65C7}"/>
              </a:ext>
            </a:extLst>
          </p:cNvPr>
          <p:cNvSpPr txBox="1"/>
          <p:nvPr/>
        </p:nvSpPr>
        <p:spPr>
          <a:xfrm>
            <a:off x="756000" y="2412225"/>
            <a:ext cx="8208000" cy="584775"/>
          </a:xfrm>
          <a:prstGeom prst="rect">
            <a:avLst/>
          </a:prstGeom>
          <a:noFill/>
        </p:spPr>
        <p:txBody>
          <a:bodyPr wrap="square" lIns="36000" rIns="0" rtlCol="0">
            <a:spAutoFit/>
          </a:bodyPr>
          <a:lstStyle/>
          <a:p>
            <a:pPr marL="285750" indent="-285750">
              <a:buFont typeface="Symbol" panose="05050102010706020507" pitchFamily="18" charset="2"/>
              <a:buChar char=""/>
            </a:pPr>
            <a:r>
              <a:rPr lang="el-GR" sz="1600" b="1" dirty="0" smtClean="0"/>
              <a:t>ΣΥΣΤΗΜΑΤΑ ΜΕ ΚΑΤΑΝΕΜΗΜΕΝΗ ΑΠΟΘΗΚΕΥΣΗ ΖΕΣΤΟΥ ΝΕΡΟΥ</a:t>
            </a:r>
            <a:r>
              <a:rPr lang="en-US" sz="1600" b="1" dirty="0" smtClean="0"/>
              <a:t>. </a:t>
            </a:r>
            <a:r>
              <a:rPr lang="el-GR" sz="1600" dirty="0" smtClean="0"/>
              <a:t>Εδώ το σύστημα </a:t>
            </a:r>
            <a:r>
              <a:rPr lang="el-GR" sz="1600" dirty="0" smtClean="0"/>
              <a:t>συλλογής είναι κοινόχρηστο, αλλά κάθε κατοικία έχει </a:t>
            </a:r>
            <a:r>
              <a:rPr lang="el-GR" sz="1600" b="1" dirty="0" smtClean="0"/>
              <a:t>μεμονωμένη </a:t>
            </a:r>
            <a:r>
              <a:rPr lang="el-GR" sz="1600" b="1" dirty="0" smtClean="0"/>
              <a:t>δεξαμενή και </a:t>
            </a:r>
            <a:r>
              <a:rPr lang="el-GR" sz="1600" b="1" dirty="0" smtClean="0"/>
              <a:t>σύστημα υποστήριξης</a:t>
            </a:r>
            <a:r>
              <a:rPr lang="el-GR" sz="1600" dirty="0" smtClean="0"/>
              <a:t>.</a:t>
            </a:r>
            <a:endParaRPr lang="en-US" sz="1600" dirty="0"/>
          </a:p>
        </p:txBody>
      </p:sp>
      <p:pic>
        <p:nvPicPr>
          <p:cNvPr id="7" name="Picture 6">
            <a:extLst>
              <a:ext uri="{FF2B5EF4-FFF2-40B4-BE49-F238E27FC236}">
                <a16:creationId xmlns="" xmlns:a16="http://schemas.microsoft.com/office/drawing/2014/main" id="{3AB77942-A560-4656-B172-E58CB1FB1768}"/>
              </a:ext>
            </a:extLst>
          </p:cNvPr>
          <p:cNvPicPr>
            <a:picLocks noChangeAspect="1"/>
          </p:cNvPicPr>
          <p:nvPr/>
        </p:nvPicPr>
        <p:blipFill>
          <a:blip r:embed="rId2" cstate="print"/>
          <a:stretch>
            <a:fillRect/>
          </a:stretch>
        </p:blipFill>
        <p:spPr>
          <a:xfrm>
            <a:off x="4995906" y="3105768"/>
            <a:ext cx="3968094" cy="3204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8" name="TextBox 7">
            <a:extLst>
              <a:ext uri="{FF2B5EF4-FFF2-40B4-BE49-F238E27FC236}">
                <a16:creationId xmlns="" xmlns:a16="http://schemas.microsoft.com/office/drawing/2014/main" id="{2B7DD962-4921-4574-A342-D8C765FA8BC2}"/>
              </a:ext>
            </a:extLst>
          </p:cNvPr>
          <p:cNvSpPr txBox="1"/>
          <p:nvPr/>
        </p:nvSpPr>
        <p:spPr>
          <a:xfrm>
            <a:off x="756000" y="2925000"/>
            <a:ext cx="4320000" cy="3539430"/>
          </a:xfrm>
          <a:prstGeom prst="rect">
            <a:avLst/>
          </a:prstGeom>
          <a:noFill/>
        </p:spPr>
        <p:txBody>
          <a:bodyPr wrap="square" rIns="36000" rtlCol="0">
            <a:spAutoFit/>
          </a:bodyPr>
          <a:lstStyle/>
          <a:p>
            <a:pPr marL="541338" indent="-285750">
              <a:buFont typeface="Arial" panose="020B0604020202020204" pitchFamily="34" charset="0"/>
              <a:buChar char="."/>
            </a:pPr>
            <a:r>
              <a:rPr lang="el-GR" sz="1600" b="1" dirty="0" smtClean="0"/>
              <a:t>Κάθε κατοικία έχει την παροχή κρύου νερού </a:t>
            </a:r>
            <a:r>
              <a:rPr lang="el-GR" sz="1600" dirty="0" smtClean="0"/>
              <a:t>που χρησιμοποιείται ειδικά για τον σκοπό της </a:t>
            </a:r>
            <a:r>
              <a:rPr lang="el-GR" sz="1600" dirty="0" smtClean="0"/>
              <a:t>ηλιακής θέρμανσης νερού</a:t>
            </a:r>
            <a:r>
              <a:rPr lang="el-GR" sz="1600" dirty="0" smtClean="0"/>
              <a:t>.</a:t>
            </a:r>
          </a:p>
          <a:p>
            <a:pPr marL="541338" indent="-285750">
              <a:buFont typeface="Arial" panose="020B0604020202020204" pitchFamily="34" charset="0"/>
              <a:buChar char="."/>
            </a:pPr>
            <a:r>
              <a:rPr lang="el-GR" sz="1600" dirty="0" smtClean="0"/>
              <a:t>Ο ηλιακός βρόχος είναι ένα </a:t>
            </a:r>
            <a:r>
              <a:rPr lang="el-GR" sz="1600" b="1" dirty="0" smtClean="0"/>
              <a:t>μεγάλο κύκλωμα κυκλοφορίας</a:t>
            </a:r>
            <a:r>
              <a:rPr lang="el-GR" sz="1600" dirty="0" smtClean="0"/>
              <a:t> </a:t>
            </a:r>
            <a:r>
              <a:rPr lang="el-GR" sz="1600" b="1" dirty="0" smtClean="0"/>
              <a:t>προθερμασμένου </a:t>
            </a:r>
            <a:r>
              <a:rPr lang="el-GR" sz="1600" b="1" dirty="0" smtClean="0"/>
              <a:t>νερού </a:t>
            </a:r>
            <a:r>
              <a:rPr lang="el-GR" sz="1600" dirty="0" smtClean="0"/>
              <a:t>με </a:t>
            </a:r>
            <a:r>
              <a:rPr lang="el-GR" sz="1600" dirty="0" smtClean="0"/>
              <a:t>κάθε μεμονωμένο δοχείο συνδεδεμένο.</a:t>
            </a:r>
          </a:p>
          <a:p>
            <a:pPr marL="541338" indent="-285750">
              <a:buFont typeface="Arial" panose="020B0604020202020204" pitchFamily="34" charset="0"/>
              <a:buChar char="."/>
            </a:pPr>
            <a:r>
              <a:rPr lang="el-GR" sz="1600" b="1" dirty="0" smtClean="0"/>
              <a:t>Η αποθήκευση ζεστού νερού μπορεί να έχει διαφορετικό όγκο </a:t>
            </a:r>
            <a:r>
              <a:rPr lang="el-GR" sz="1600" dirty="0" smtClean="0"/>
              <a:t>σε κάθε κατοικία για να προσαρμόσει τη ζήτηση και με εξατομικευμένο έλεγχο θερμοκρασίας.</a:t>
            </a:r>
          </a:p>
          <a:p>
            <a:pPr marL="541338" indent="-285750">
              <a:buFont typeface="Arial" panose="020B0604020202020204" pitchFamily="34" charset="0"/>
              <a:buChar char="."/>
            </a:pPr>
            <a:r>
              <a:rPr lang="el-GR" sz="1600" dirty="0" smtClean="0"/>
              <a:t>Οι ιδιοκτήτες έχουν </a:t>
            </a:r>
            <a:r>
              <a:rPr lang="el-GR" sz="1600" dirty="0" smtClean="0"/>
              <a:t>λιγότερα έξοδα, αλλά </a:t>
            </a:r>
            <a:r>
              <a:rPr lang="el-GR" sz="1600" dirty="0" smtClean="0"/>
              <a:t>χρειάζονται </a:t>
            </a:r>
            <a:r>
              <a:rPr lang="el-GR" sz="1600" dirty="0" smtClean="0"/>
              <a:t>πολύ χώρο για </a:t>
            </a:r>
            <a:r>
              <a:rPr lang="el-GR" sz="1600" dirty="0" smtClean="0"/>
              <a:t>αποθήκευση </a:t>
            </a:r>
            <a:r>
              <a:rPr lang="el-GR" sz="1600" dirty="0" smtClean="0"/>
              <a:t>ζεστού νερού και </a:t>
            </a:r>
            <a:r>
              <a:rPr lang="el-GR" sz="1600" dirty="0" smtClean="0"/>
              <a:t>για εφεδρεία.</a:t>
            </a:r>
            <a:endParaRPr lang="en-US" sz="1600" dirty="0"/>
          </a:p>
        </p:txBody>
      </p:sp>
    </p:spTree>
    <p:extLst>
      <p:ext uri="{BB962C8B-B14F-4D97-AF65-F5344CB8AC3E}">
        <p14:creationId xmlns="" xmlns:p14="http://schemas.microsoft.com/office/powerpoint/2010/main" val="21688645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EC5A8C-BB42-4653-9DF6-B6903351C1B9}"/>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C87D0EFD-C00B-471B-A594-7CAE0792EB32}"/>
              </a:ext>
            </a:extLst>
          </p:cNvPr>
          <p:cNvSpPr/>
          <p:nvPr/>
        </p:nvSpPr>
        <p:spPr>
          <a:xfrm>
            <a:off x="612000" y="1926332"/>
            <a:ext cx="3017455" cy="1323439"/>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a:t>
            </a:r>
            <a:r>
              <a:rPr lang="en-US" sz="1600" b="1" dirty="0" smtClean="0">
                <a:solidFill>
                  <a:prstClr val="black"/>
                </a:solidFill>
              </a:rPr>
              <a:t>. </a:t>
            </a:r>
            <a:r>
              <a:rPr lang="el-GR" sz="1600" b="1" dirty="0" smtClean="0">
                <a:solidFill>
                  <a:prstClr val="black"/>
                </a:solidFill>
              </a:rPr>
              <a:t>ΗΛΙΟΘΕΡΜΙΚΗ ΤΕΧΝΟΛΟΓΙΑ ΚΑΙ ΔΙΑΜΟΡΦΩΣΕΙΣ ΠΟΥ ΧΡΗΣΙΜΟΠΟΙΟΥΝΤΑΙ ΣΕ ΚΤΙΡΙΑ ΜΕΓΑΛΩΝ ΚΑΤΟΙΚΙΩΝ.</a:t>
            </a:r>
            <a:endParaRPr lang="en-US" sz="1600" b="1" dirty="0"/>
          </a:p>
        </p:txBody>
      </p:sp>
      <p:sp>
        <p:nvSpPr>
          <p:cNvPr id="5" name="Rectangle 4">
            <a:extLst>
              <a:ext uri="{FF2B5EF4-FFF2-40B4-BE49-F238E27FC236}">
                <a16:creationId xmlns="" xmlns:a16="http://schemas.microsoft.com/office/drawing/2014/main" id="{F7016382-D206-4FDB-B3AD-164D5A2609DE}"/>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Ηλιοθερμικά συστήματα σε κτίρια κατοικιών</a:t>
            </a:r>
            <a:endParaRPr lang="en-US" b="1" dirty="0"/>
          </a:p>
        </p:txBody>
      </p:sp>
      <p:sp>
        <p:nvSpPr>
          <p:cNvPr id="6" name="TextBox 5">
            <a:extLst>
              <a:ext uri="{FF2B5EF4-FFF2-40B4-BE49-F238E27FC236}">
                <a16:creationId xmlns="" xmlns:a16="http://schemas.microsoft.com/office/drawing/2014/main" id="{53359E9A-A556-44ED-A88D-EA4D44248BF0}"/>
              </a:ext>
            </a:extLst>
          </p:cNvPr>
          <p:cNvSpPr txBox="1"/>
          <p:nvPr/>
        </p:nvSpPr>
        <p:spPr>
          <a:xfrm>
            <a:off x="972000" y="3246003"/>
            <a:ext cx="2592000" cy="1077218"/>
          </a:xfrm>
          <a:prstGeom prst="rect">
            <a:avLst/>
          </a:prstGeom>
          <a:noFill/>
        </p:spPr>
        <p:txBody>
          <a:bodyPr wrap="square" rtlCol="0">
            <a:spAutoFit/>
          </a:bodyPr>
          <a:lstStyle/>
          <a:p>
            <a:pPr marL="285750" indent="-285750">
              <a:buFont typeface="Symbol" panose="05050102010706020507" pitchFamily="18" charset="2"/>
              <a:buChar char=""/>
            </a:pPr>
            <a:r>
              <a:rPr lang="el-GR" sz="1600" b="1" dirty="0" smtClean="0"/>
              <a:t>ΣΥΣΤΗΜΑΤΑ ΜΕ ΚΑΤΑΝΕΜΗΜΕΝΗ ΑΠΟΘΗΚΕΥΣΗ ΖΕΣΤΟΥ ΝΕΡΟΥ</a:t>
            </a:r>
            <a:r>
              <a:rPr lang="en-US" sz="1600" b="1" dirty="0" smtClean="0"/>
              <a:t>.  </a:t>
            </a:r>
            <a:endParaRPr lang="en-US" sz="1600" dirty="0"/>
          </a:p>
        </p:txBody>
      </p:sp>
      <p:pic>
        <p:nvPicPr>
          <p:cNvPr id="7" name="Picture 6">
            <a:extLst>
              <a:ext uri="{FF2B5EF4-FFF2-40B4-BE49-F238E27FC236}">
                <a16:creationId xmlns="" xmlns:a16="http://schemas.microsoft.com/office/drawing/2014/main" id="{5E7C60F5-360F-47D4-A7BB-7F1DC4F5AD85}"/>
              </a:ext>
            </a:extLst>
          </p:cNvPr>
          <p:cNvPicPr>
            <a:picLocks noChangeAspect="1"/>
          </p:cNvPicPr>
          <p:nvPr/>
        </p:nvPicPr>
        <p:blipFill>
          <a:blip r:embed="rId2" cstate="print"/>
          <a:stretch>
            <a:fillRect/>
          </a:stretch>
        </p:blipFill>
        <p:spPr>
          <a:xfrm>
            <a:off x="3629455" y="1926332"/>
            <a:ext cx="5046234" cy="4382393"/>
          </a:xfrm>
          <a:prstGeom prst="rect">
            <a:avLst/>
          </a:prstGeom>
          <a:solidFill>
            <a:schemeClr val="bg1"/>
          </a:solidFill>
          <a:ln w="9525" cap="flat" cmpd="sng" algn="ctr">
            <a:solidFill>
              <a:schemeClr val="tx1"/>
            </a:solidFill>
            <a:prstDash val="solid"/>
            <a:round/>
            <a:headEnd type="none" w="med" len="med"/>
            <a:tailEnd type="none" w="med" len="med"/>
          </a:ln>
        </p:spPr>
      </p:pic>
      <p:pic>
        <p:nvPicPr>
          <p:cNvPr id="9" name="Picture 8">
            <a:extLst>
              <a:ext uri="{FF2B5EF4-FFF2-40B4-BE49-F238E27FC236}">
                <a16:creationId xmlns="" xmlns:a16="http://schemas.microsoft.com/office/drawing/2014/main" id="{CCE02F09-07E9-428D-934D-20C4CA8A16D7}"/>
              </a:ext>
            </a:extLst>
          </p:cNvPr>
          <p:cNvPicPr>
            <a:picLocks noChangeAspect="1"/>
          </p:cNvPicPr>
          <p:nvPr/>
        </p:nvPicPr>
        <p:blipFill>
          <a:blip r:embed="rId3" cstate="print"/>
          <a:stretch>
            <a:fillRect/>
          </a:stretch>
        </p:blipFill>
        <p:spPr>
          <a:xfrm>
            <a:off x="1873075" y="4438214"/>
            <a:ext cx="2050925" cy="1656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8" name="Rectangle 7">
            <a:extLst>
              <a:ext uri="{FF2B5EF4-FFF2-40B4-BE49-F238E27FC236}">
                <a16:creationId xmlns="" xmlns:a16="http://schemas.microsoft.com/office/drawing/2014/main" id="{E511B1A2-9E97-49AD-BBA4-AE21AAA3CE8A}"/>
              </a:ext>
            </a:extLst>
          </p:cNvPr>
          <p:cNvSpPr/>
          <p:nvPr/>
        </p:nvSpPr>
        <p:spPr>
          <a:xfrm>
            <a:off x="2772000" y="4125132"/>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 xmlns:p14="http://schemas.microsoft.com/office/powerpoint/2010/main" val="33731914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045584-DA3C-4FC2-A89F-2022E0F374EF}"/>
              </a:ext>
            </a:extLst>
          </p:cNvPr>
          <p:cNvSpPr>
            <a:spLocks noGrp="1"/>
          </p:cNvSpPr>
          <p:nvPr>
            <p:ph type="title"/>
          </p:nvPr>
        </p:nvSpPr>
        <p:spPr/>
        <p:txBody>
          <a:bodyPr/>
          <a:lstStyle/>
          <a:p>
            <a:r>
              <a:rPr lang="en-US" b="1" dirty="0" smtClean="0"/>
              <a:t>1. </a:t>
            </a:r>
            <a:r>
              <a:rPr lang="el-GR" b="1" dirty="0" smtClean="0"/>
              <a:t>Προσεγγίζοντας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1BEF6390-C958-4D6A-8220-A3E02F1958A6}"/>
              </a:ext>
            </a:extLst>
          </p:cNvPr>
          <p:cNvSpPr/>
          <p:nvPr/>
        </p:nvSpPr>
        <p:spPr>
          <a:xfrm>
            <a:off x="612000" y="1926332"/>
            <a:ext cx="7632000" cy="584775"/>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a:t>
            </a:r>
            <a:r>
              <a:rPr lang="en-US" sz="1600" b="1" dirty="0" smtClean="0">
                <a:solidFill>
                  <a:prstClr val="black"/>
                </a:solidFill>
              </a:rPr>
              <a:t>. </a:t>
            </a:r>
            <a:r>
              <a:rPr lang="el-GR" sz="1600" b="1" dirty="0" smtClean="0">
                <a:solidFill>
                  <a:prstClr val="black"/>
                </a:solidFill>
              </a:rPr>
              <a:t>ΗΛΙΟΘΕΡΜΙΚΗ ΤΕΧΝΟΛΟΓΙΑ ΚΑΙ ΔΙΑΜΟΡΦΩΣΕΙΣ ΠΟΥ ΧΡΗΣΙΜΟΠΟΙΟΥΝΤΑΙ ΣΕ ΚΤΙΡΙΑ ΜΕΓΑΛΩΝ ΚΑΤΟΙΚΙΩΝ.</a:t>
            </a:r>
            <a:endParaRPr lang="en-US" sz="1600" b="1" dirty="0"/>
          </a:p>
        </p:txBody>
      </p:sp>
      <p:sp>
        <p:nvSpPr>
          <p:cNvPr id="5" name="Rectangle 4">
            <a:extLst>
              <a:ext uri="{FF2B5EF4-FFF2-40B4-BE49-F238E27FC236}">
                <a16:creationId xmlns="" xmlns:a16="http://schemas.microsoft.com/office/drawing/2014/main" id="{610471D6-03A9-445C-B100-38BEEACAA72A}"/>
              </a:ext>
            </a:extLst>
          </p:cNvPr>
          <p:cNvSpPr/>
          <p:nvPr/>
        </p:nvSpPr>
        <p:spPr>
          <a:xfrm>
            <a:off x="432916" y="1557000"/>
            <a:ext cx="478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Ηλιοθερμικά συστήματα σε κτίρια κατοικιών</a:t>
            </a:r>
            <a:endParaRPr lang="en-US" b="1" dirty="0"/>
          </a:p>
        </p:txBody>
      </p:sp>
      <p:sp>
        <p:nvSpPr>
          <p:cNvPr id="6" name="TextBox 5">
            <a:extLst>
              <a:ext uri="{FF2B5EF4-FFF2-40B4-BE49-F238E27FC236}">
                <a16:creationId xmlns="" xmlns:a16="http://schemas.microsoft.com/office/drawing/2014/main" id="{5F0D3D24-1DF5-48F9-9F86-E309732C069D}"/>
              </a:ext>
            </a:extLst>
          </p:cNvPr>
          <p:cNvSpPr txBox="1"/>
          <p:nvPr/>
        </p:nvSpPr>
        <p:spPr>
          <a:xfrm>
            <a:off x="828000" y="2454003"/>
            <a:ext cx="7848000" cy="830997"/>
          </a:xfrm>
          <a:prstGeom prst="rect">
            <a:avLst/>
          </a:prstGeom>
          <a:noFill/>
        </p:spPr>
        <p:txBody>
          <a:bodyPr wrap="square" rtlCol="0">
            <a:spAutoFit/>
          </a:bodyPr>
          <a:lstStyle/>
          <a:p>
            <a:pPr marL="285750" indent="-285750">
              <a:buFont typeface="Symbol" panose="05050102010706020507" pitchFamily="18" charset="2"/>
              <a:buChar char=""/>
            </a:pPr>
            <a:r>
              <a:rPr lang="el-GR" sz="1600" b="1" dirty="0" smtClean="0"/>
              <a:t>ΣΥΣΤΗΜΑΤΑ ΜΕ ΚΑΤΑΝΕΜΗΜΕΝΟΥΣ ΕΝΑΛΛΑΚΤΕΣ ΘΕΡΜΟΤΗΤΑΣ</a:t>
            </a:r>
            <a:r>
              <a:rPr lang="en-US" sz="1600" b="1" dirty="0" smtClean="0"/>
              <a:t>. </a:t>
            </a:r>
            <a:r>
              <a:rPr lang="el-GR" sz="1600" dirty="0" smtClean="0"/>
              <a:t>Εδώ γίνεται κεντρικά η </a:t>
            </a:r>
            <a:r>
              <a:rPr lang="el-GR" sz="1600" dirty="0" smtClean="0"/>
              <a:t>προθέρμανση του νερού, αλλά κάθε κατοικία έχει δικό της εναλλάκτη θερμότητας και σύστημα υποστήριξης</a:t>
            </a:r>
            <a:r>
              <a:rPr lang="el-GR" sz="1600" dirty="0" smtClean="0"/>
              <a:t>.</a:t>
            </a:r>
            <a:endParaRPr lang="en-US" sz="1600" dirty="0"/>
          </a:p>
        </p:txBody>
      </p:sp>
      <p:pic>
        <p:nvPicPr>
          <p:cNvPr id="7" name="Picture 6">
            <a:extLst>
              <a:ext uri="{FF2B5EF4-FFF2-40B4-BE49-F238E27FC236}">
                <a16:creationId xmlns="" xmlns:a16="http://schemas.microsoft.com/office/drawing/2014/main" id="{4D136456-9AAC-4AE5-AA12-B5CE813E5372}"/>
              </a:ext>
            </a:extLst>
          </p:cNvPr>
          <p:cNvPicPr>
            <a:picLocks noChangeAspect="1"/>
          </p:cNvPicPr>
          <p:nvPr/>
        </p:nvPicPr>
        <p:blipFill>
          <a:blip r:embed="rId2" cstate="print"/>
          <a:stretch>
            <a:fillRect/>
          </a:stretch>
        </p:blipFill>
        <p:spPr>
          <a:xfrm>
            <a:off x="4932000" y="3104725"/>
            <a:ext cx="3949303" cy="3204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8" name="TextBox 7">
            <a:extLst>
              <a:ext uri="{FF2B5EF4-FFF2-40B4-BE49-F238E27FC236}">
                <a16:creationId xmlns="" xmlns:a16="http://schemas.microsoft.com/office/drawing/2014/main" id="{9803EA3B-219D-40CB-805A-6FBE315F349E}"/>
              </a:ext>
            </a:extLst>
          </p:cNvPr>
          <p:cNvSpPr txBox="1"/>
          <p:nvPr/>
        </p:nvSpPr>
        <p:spPr>
          <a:xfrm>
            <a:off x="828000" y="3213000"/>
            <a:ext cx="4176000" cy="3293209"/>
          </a:xfrm>
          <a:prstGeom prst="rect">
            <a:avLst/>
          </a:prstGeom>
          <a:noFill/>
        </p:spPr>
        <p:txBody>
          <a:bodyPr wrap="square" rtlCol="0">
            <a:spAutoFit/>
          </a:bodyPr>
          <a:lstStyle/>
          <a:p>
            <a:pPr marL="541338" indent="-285750">
              <a:buFont typeface="Arial" panose="020B0604020202020204" pitchFamily="34" charset="0"/>
              <a:buChar char="."/>
            </a:pPr>
            <a:r>
              <a:rPr lang="el-GR" sz="1600" b="1" dirty="0" smtClean="0"/>
              <a:t>Κάθε κατοικία έχει </a:t>
            </a:r>
            <a:r>
              <a:rPr lang="el-GR" sz="1600" b="1" dirty="0" smtClean="0"/>
              <a:t>τη δική της </a:t>
            </a:r>
            <a:r>
              <a:rPr lang="el-GR" sz="1600" b="1" dirty="0" smtClean="0"/>
              <a:t>παροχή κρύου νερού που χρησιμοποιείται ειδικά για </a:t>
            </a:r>
            <a:r>
              <a:rPr lang="el-GR" sz="1600" b="1" dirty="0" smtClean="0"/>
              <a:t>τον </a:t>
            </a:r>
            <a:r>
              <a:rPr lang="el-GR" sz="1600" b="1" dirty="0" smtClean="0"/>
              <a:t>σκοπό της θέρμανσης του ηλιακού νερού.</a:t>
            </a:r>
          </a:p>
          <a:p>
            <a:pPr marL="541338" indent="-285750">
              <a:buFont typeface="Arial" panose="020B0604020202020204" pitchFamily="34" charset="0"/>
              <a:buChar char="."/>
            </a:pPr>
            <a:r>
              <a:rPr lang="el-GR" sz="1600" b="1" dirty="0" smtClean="0"/>
              <a:t>Το ηλιακό προθερμασμένο νερό αναγκάζεται να κυκλοφορεί σε κλειστό κύκλωμα με μεμονωμένους εναλλάκτες θερμότητας συνδεδεμένους. </a:t>
            </a:r>
            <a:r>
              <a:rPr lang="el-GR" sz="1600" dirty="0" smtClean="0"/>
              <a:t>Το κρύο νερό </a:t>
            </a:r>
            <a:r>
              <a:rPr lang="el-GR" sz="1600" dirty="0" smtClean="0"/>
              <a:t>μετριάζεται με </a:t>
            </a:r>
            <a:r>
              <a:rPr lang="el-GR" sz="1600" dirty="0" smtClean="0"/>
              <a:t>αυτόν τον τρόπο πριν εισέλθει στο βοηθητικό σύστημα.</a:t>
            </a:r>
          </a:p>
          <a:p>
            <a:pPr marL="541338" indent="-285750">
              <a:buFont typeface="Arial" panose="020B0604020202020204" pitchFamily="34" charset="0"/>
              <a:buChar char="."/>
            </a:pPr>
            <a:r>
              <a:rPr lang="el-GR" sz="1600" b="1" dirty="0" smtClean="0"/>
              <a:t>Οι ιδιοκτήτες έχουν </a:t>
            </a:r>
            <a:r>
              <a:rPr lang="el-GR" sz="1600" b="1" dirty="0" smtClean="0"/>
              <a:t>λιγότερα έξοδα και </a:t>
            </a:r>
            <a:r>
              <a:rPr lang="el-GR" sz="1600" b="1" dirty="0" smtClean="0"/>
              <a:t>χρειάζονται </a:t>
            </a:r>
            <a:r>
              <a:rPr lang="el-GR" sz="1600" b="1" dirty="0" smtClean="0"/>
              <a:t>λιγότερο χώρο για θερμικό εξοπλισμό.</a:t>
            </a:r>
            <a:endParaRPr lang="en-US" sz="1600" dirty="0"/>
          </a:p>
        </p:txBody>
      </p:sp>
    </p:spTree>
    <p:extLst>
      <p:ext uri="{BB962C8B-B14F-4D97-AF65-F5344CB8AC3E}">
        <p14:creationId xmlns="" xmlns:p14="http://schemas.microsoft.com/office/powerpoint/2010/main" val="4259500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4EC82C6B-4599-4525-883E-9E1D4B60FD65}"/>
              </a:ext>
            </a:extLst>
          </p:cNvPr>
          <p:cNvPicPr>
            <a:picLocks noChangeAspect="1"/>
          </p:cNvPicPr>
          <p:nvPr/>
        </p:nvPicPr>
        <p:blipFill>
          <a:blip r:embed="rId2" cstate="print"/>
          <a:stretch>
            <a:fillRect/>
          </a:stretch>
        </p:blipFill>
        <p:spPr>
          <a:xfrm>
            <a:off x="3448484" y="1926332"/>
            <a:ext cx="5299516" cy="4382393"/>
          </a:xfrm>
          <a:prstGeom prst="rect">
            <a:avLst/>
          </a:prstGeom>
          <a:solidFill>
            <a:schemeClr val="bg1"/>
          </a:solidFill>
          <a:ln w="9525" cap="flat" cmpd="sng" algn="ctr">
            <a:solidFill>
              <a:schemeClr val="tx1"/>
            </a:solidFill>
            <a:prstDash val="solid"/>
            <a:round/>
            <a:headEnd type="none" w="med" len="med"/>
            <a:tailEnd type="none" w="med" len="med"/>
          </a:ln>
        </p:spPr>
      </p:pic>
      <p:sp>
        <p:nvSpPr>
          <p:cNvPr id="2" name="Title 1">
            <a:extLst>
              <a:ext uri="{FF2B5EF4-FFF2-40B4-BE49-F238E27FC236}">
                <a16:creationId xmlns="" xmlns:a16="http://schemas.microsoft.com/office/drawing/2014/main" id="{6339F7E1-EB33-450E-9DA4-A8593652E0BF}"/>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6" name="Rectangle 5">
            <a:extLst>
              <a:ext uri="{FF2B5EF4-FFF2-40B4-BE49-F238E27FC236}">
                <a16:creationId xmlns="" xmlns:a16="http://schemas.microsoft.com/office/drawing/2014/main" id="{D10E5232-8601-4E84-B220-E5FDBB8BFC40}"/>
              </a:ext>
            </a:extLst>
          </p:cNvPr>
          <p:cNvSpPr/>
          <p:nvPr/>
        </p:nvSpPr>
        <p:spPr>
          <a:xfrm>
            <a:off x="612000" y="1926332"/>
            <a:ext cx="2925275" cy="1569660"/>
          </a:xfrm>
          <a:prstGeom prst="rect">
            <a:avLst/>
          </a:prstGeom>
        </p:spPr>
        <p:txBody>
          <a:bodyPr wrap="square">
            <a:spAutoFit/>
          </a:bodyPr>
          <a:lstStyle/>
          <a:p>
            <a:pPr marL="285750" indent="-285750">
              <a:buFont typeface="Wingdings" panose="05000000000000000000" pitchFamily="2" charset="2"/>
              <a:buChar char="§"/>
            </a:pPr>
            <a:r>
              <a:rPr lang="el-GR" sz="1600" b="1" dirty="0" smtClean="0">
                <a:solidFill>
                  <a:prstClr val="black"/>
                </a:solidFill>
              </a:rPr>
              <a:t>Η ΠΕΡΙΠΤΩΣΗ ΤΗΣ ΙΣΠΑΝΙΑΣ</a:t>
            </a:r>
            <a:r>
              <a:rPr lang="en-US" sz="1600" b="1" dirty="0" smtClean="0">
                <a:solidFill>
                  <a:prstClr val="black"/>
                </a:solidFill>
              </a:rPr>
              <a:t>. </a:t>
            </a:r>
            <a:r>
              <a:rPr lang="el-GR" sz="1600" b="1" dirty="0" smtClean="0">
                <a:solidFill>
                  <a:prstClr val="black"/>
                </a:solidFill>
              </a:rPr>
              <a:t>ΗΛΙΟΘΕΡΜΙΚΗ ΤΕΧΝΟΛΟΓΙΑ ΚΑΙ ΔΙΑΜΟΡΦΩΣΕΙΣ ΠΟΥ ΧΡΗΣΙΜΟΠΟΙΟΥΝΤΑΙ ΣΕ ΚΤΙΡΙΑ ΜΕΓΑΛΩΝ ΚΑΤΟΙΚΙΩΝ.</a:t>
            </a:r>
            <a:endParaRPr lang="en-US" sz="1600" b="1" dirty="0"/>
          </a:p>
        </p:txBody>
      </p:sp>
      <p:sp>
        <p:nvSpPr>
          <p:cNvPr id="7" name="Rectangle 6">
            <a:extLst>
              <a:ext uri="{FF2B5EF4-FFF2-40B4-BE49-F238E27FC236}">
                <a16:creationId xmlns="" xmlns:a16="http://schemas.microsoft.com/office/drawing/2014/main" id="{7BE23E57-9F73-49E0-881D-FE5683BD46C2}"/>
              </a:ext>
            </a:extLst>
          </p:cNvPr>
          <p:cNvSpPr/>
          <p:nvPr/>
        </p:nvSpPr>
        <p:spPr>
          <a:xfrm>
            <a:off x="432916" y="1557000"/>
            <a:ext cx="4859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Ηλιοθερμικά συστήματα σε κτίρια κατοικιών</a:t>
            </a:r>
            <a:endParaRPr lang="en-US" b="1" dirty="0"/>
          </a:p>
        </p:txBody>
      </p:sp>
      <p:sp>
        <p:nvSpPr>
          <p:cNvPr id="8" name="TextBox 7">
            <a:extLst>
              <a:ext uri="{FF2B5EF4-FFF2-40B4-BE49-F238E27FC236}">
                <a16:creationId xmlns="" xmlns:a16="http://schemas.microsoft.com/office/drawing/2014/main" id="{06C8102D-460D-4EED-9E24-40D01D4C43CD}"/>
              </a:ext>
            </a:extLst>
          </p:cNvPr>
          <p:cNvSpPr txBox="1"/>
          <p:nvPr/>
        </p:nvSpPr>
        <p:spPr>
          <a:xfrm>
            <a:off x="972000" y="3431782"/>
            <a:ext cx="2565275" cy="1077218"/>
          </a:xfrm>
          <a:prstGeom prst="rect">
            <a:avLst/>
          </a:prstGeom>
          <a:noFill/>
        </p:spPr>
        <p:txBody>
          <a:bodyPr wrap="square" rtlCol="0">
            <a:spAutoFit/>
          </a:bodyPr>
          <a:lstStyle/>
          <a:p>
            <a:pPr marL="285750" indent="-285750">
              <a:buFont typeface="Symbol" panose="05050102010706020507" pitchFamily="18" charset="2"/>
              <a:buChar char=""/>
            </a:pPr>
            <a:r>
              <a:rPr lang="el-GR" sz="1600" b="1" dirty="0" smtClean="0"/>
              <a:t>ΣΥΣΤΗΜΑΤΑ ΜΕ ΚΑΤΑΝΕΜΗΜΕΝΟΥΣ ΕΝΑΛΛΑΚΤΕΣ ΘΕΡΜΟΤΗΤΑΣ</a:t>
            </a:r>
            <a:r>
              <a:rPr lang="en-US" sz="1600" b="1" dirty="0" smtClean="0"/>
              <a:t>. </a:t>
            </a:r>
            <a:endParaRPr lang="en-US" sz="1600" dirty="0"/>
          </a:p>
        </p:txBody>
      </p:sp>
      <p:pic>
        <p:nvPicPr>
          <p:cNvPr id="11" name="Picture 10">
            <a:extLst>
              <a:ext uri="{FF2B5EF4-FFF2-40B4-BE49-F238E27FC236}">
                <a16:creationId xmlns="" xmlns:a16="http://schemas.microsoft.com/office/drawing/2014/main" id="{FEDF9A07-CBAE-41C3-8F7F-B82D36871B4E}"/>
              </a:ext>
            </a:extLst>
          </p:cNvPr>
          <p:cNvPicPr>
            <a:picLocks noChangeAspect="1"/>
          </p:cNvPicPr>
          <p:nvPr/>
        </p:nvPicPr>
        <p:blipFill>
          <a:blip r:embed="rId3" cstate="print"/>
          <a:stretch>
            <a:fillRect/>
          </a:stretch>
        </p:blipFill>
        <p:spPr>
          <a:xfrm>
            <a:off x="1666787" y="4653000"/>
            <a:ext cx="2041213" cy="1656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10" name="Rectangle 9">
            <a:extLst>
              <a:ext uri="{FF2B5EF4-FFF2-40B4-BE49-F238E27FC236}">
                <a16:creationId xmlns="" xmlns:a16="http://schemas.microsoft.com/office/drawing/2014/main" id="{AE4F9B59-46DD-444B-9398-39736ADFA11D}"/>
              </a:ext>
            </a:extLst>
          </p:cNvPr>
          <p:cNvSpPr/>
          <p:nvPr/>
        </p:nvSpPr>
        <p:spPr>
          <a:xfrm>
            <a:off x="3276000" y="4338588"/>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 xmlns:p14="http://schemas.microsoft.com/office/powerpoint/2010/main" val="26409345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E9025C-D8B7-4D29-B88A-2FF15FD79DD6}"/>
              </a:ext>
            </a:extLst>
          </p:cNvPr>
          <p:cNvSpPr>
            <a:spLocks noGrp="1"/>
          </p:cNvSpPr>
          <p:nvPr>
            <p:ph type="title"/>
          </p:nvPr>
        </p:nvSpPr>
        <p:spPr/>
        <p:txBody>
          <a:bodyPr/>
          <a:lstStyle/>
          <a:p>
            <a:r>
              <a:rPr lang="el-GR" b="1" dirty="0" smtClean="0"/>
              <a:t>Σύνοψη</a:t>
            </a:r>
            <a:endParaRPr lang="en-US" b="1" dirty="0"/>
          </a:p>
        </p:txBody>
      </p:sp>
      <p:sp>
        <p:nvSpPr>
          <p:cNvPr id="4" name="Rectangle 3">
            <a:extLst>
              <a:ext uri="{FF2B5EF4-FFF2-40B4-BE49-F238E27FC236}">
                <a16:creationId xmlns="" xmlns:a16="http://schemas.microsoft.com/office/drawing/2014/main" id="{669B4E4C-EC23-4551-900A-CAB935C2DADF}"/>
              </a:ext>
            </a:extLst>
          </p:cNvPr>
          <p:cNvSpPr/>
          <p:nvPr/>
        </p:nvSpPr>
        <p:spPr>
          <a:xfrm>
            <a:off x="684000" y="1898700"/>
            <a:ext cx="8002800" cy="2800767"/>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t>Τα </a:t>
            </a:r>
            <a:r>
              <a:rPr lang="el-GR" sz="1600" b="1" dirty="0" smtClean="0"/>
              <a:t>ηλιοθερμικά συστήματα που </a:t>
            </a:r>
            <a:r>
              <a:rPr lang="el-GR" sz="1600" b="1" dirty="0" smtClean="0"/>
              <a:t>χρησιμοποιούνται σε εμπορικές και βιομηχανικές εφαρμογές βασίζονται στις ίδιες αρχές, τεχνολογίες και παραλλαγές με εκείνες που μελετήθηκαν για μικρές οικιακές εφαρμογές. Είναι κατανοητό ότι </a:t>
            </a:r>
            <a:r>
              <a:rPr lang="el-GR" sz="1600" b="1" dirty="0" smtClean="0"/>
              <a:t>επειδή είναι </a:t>
            </a:r>
            <a:r>
              <a:rPr lang="el-GR" sz="1600" b="1" dirty="0" smtClean="0"/>
              <a:t>μεγαλύτερου μεγέθους, πρέπει να κατασκευαστούν και να χρησιμοποιούν μεγαλύτερες ηλιακές συστοιχίες, συστήματα αποθήκευσης, </a:t>
            </a:r>
            <a:r>
              <a:rPr lang="el-GR" sz="1600" b="1" dirty="0" smtClean="0"/>
              <a:t>μεγάλα αντλιοστάσια και </a:t>
            </a:r>
            <a:r>
              <a:rPr lang="el-GR" sz="1600" b="1" dirty="0" smtClean="0"/>
              <a:t>εκτεταμένο έλεγχο (</a:t>
            </a:r>
            <a:r>
              <a:rPr lang="el-GR" sz="1600" b="1" dirty="0" smtClean="0"/>
              <a:t>παρακολούθηση, κλπ).</a:t>
            </a:r>
            <a:endParaRPr lang="el-GR" sz="1600" b="1" dirty="0" smtClean="0"/>
          </a:p>
          <a:p>
            <a:pPr marL="285750" lvl="0" indent="-285750">
              <a:buFont typeface="Wingdings" panose="05000000000000000000" pitchFamily="2" charset="2"/>
              <a:buChar char="§"/>
            </a:pPr>
            <a:r>
              <a:rPr lang="el-GR" sz="1600" b="1" dirty="0" smtClean="0"/>
              <a:t>Τα </a:t>
            </a:r>
            <a:r>
              <a:rPr lang="el-GR" sz="1600" b="1" dirty="0" err="1" smtClean="0"/>
              <a:t>ηλιοθερμικά</a:t>
            </a:r>
            <a:r>
              <a:rPr lang="el-GR" sz="1600" b="1" dirty="0" smtClean="0"/>
              <a:t> </a:t>
            </a:r>
            <a:r>
              <a:rPr lang="el-GR" sz="1600" b="1" dirty="0" smtClean="0"/>
              <a:t>συστήματα αντιπροσωπεύουν </a:t>
            </a:r>
            <a:r>
              <a:rPr lang="el-GR" sz="1600" b="1" dirty="0" smtClean="0"/>
              <a:t>μια ώριμη τεχνολογία και συνεπώς </a:t>
            </a:r>
            <a:r>
              <a:rPr lang="el-GR" sz="1600" b="1" dirty="0" smtClean="0"/>
              <a:t>παρέχουν πολύτιμη </a:t>
            </a:r>
            <a:r>
              <a:rPr lang="el-GR" sz="1600" b="1" dirty="0" smtClean="0"/>
              <a:t>συμβολή </a:t>
            </a:r>
            <a:r>
              <a:rPr lang="el-GR" sz="1600" b="1" dirty="0" smtClean="0"/>
              <a:t>στις νεότερες πολιτικές για τις ανανεώσιμες πηγές ενέργειας, </a:t>
            </a:r>
            <a:r>
              <a:rPr lang="el-GR" sz="1600" b="1" dirty="0" smtClean="0"/>
              <a:t>την ενεργειακή αποδοτικότητα και την </a:t>
            </a:r>
            <a:r>
              <a:rPr lang="el-GR" sz="1600" b="1" dirty="0" smtClean="0"/>
              <a:t>μείωση του αποτυπώματος άνθρακα σε </a:t>
            </a:r>
            <a:r>
              <a:rPr lang="el-GR" sz="1600" b="1" dirty="0" smtClean="0"/>
              <a:t>όλο τον </a:t>
            </a:r>
            <a:r>
              <a:rPr lang="el-GR" sz="1600" b="1" dirty="0" smtClean="0"/>
              <a:t>κόσμο, ενώ επικεντρώνονται </a:t>
            </a:r>
            <a:r>
              <a:rPr lang="el-GR" sz="1600" b="1" dirty="0" smtClean="0"/>
              <a:t>στον κατασκευαστικό τομέα, ο οποίος καταναλώνει μεγάλες ποσότητες θερμικής ενέργειας</a:t>
            </a:r>
            <a:r>
              <a:rPr lang="el-GR" sz="1600" b="1" dirty="0" smtClean="0"/>
              <a:t>.</a:t>
            </a:r>
            <a:endParaRPr lang="el-GR" sz="1600" b="1" dirty="0" smtClean="0"/>
          </a:p>
        </p:txBody>
      </p:sp>
      <p:sp>
        <p:nvSpPr>
          <p:cNvPr id="5" name="Rectangle 4">
            <a:extLst>
              <a:ext uri="{FF2B5EF4-FFF2-40B4-BE49-F238E27FC236}">
                <a16:creationId xmlns="" xmlns:a16="http://schemas.microsoft.com/office/drawing/2014/main" id="{822A7E49-82FA-4A45-B3BD-BABC0C1BD7D0}"/>
              </a:ext>
            </a:extLst>
          </p:cNvPr>
          <p:cNvSpPr/>
          <p:nvPr/>
        </p:nvSpPr>
        <p:spPr>
          <a:xfrm>
            <a:off x="638116" y="1557000"/>
            <a:ext cx="8048684" cy="369332"/>
          </a:xfrm>
          <a:prstGeom prst="rect">
            <a:avLst/>
          </a:prstGeom>
        </p:spPr>
        <p:txBody>
          <a:bodyPr wrap="square">
            <a:spAutoFit/>
          </a:bodyPr>
          <a:lstStyle/>
          <a:p>
            <a:r>
              <a:rPr lang="el-GR" dirty="0" smtClean="0"/>
              <a:t>Οι πιο σημαντικές ιδέες που εξετάστηκαν σε αυτή την Ενότητα είναι</a:t>
            </a:r>
            <a:r>
              <a:rPr lang="en-US" dirty="0" smtClean="0"/>
              <a:t>:</a:t>
            </a:r>
            <a:endParaRPr lang="en-US" dirty="0"/>
          </a:p>
        </p:txBody>
      </p:sp>
    </p:spTree>
    <p:extLst>
      <p:ext uri="{BB962C8B-B14F-4D97-AF65-F5344CB8AC3E}">
        <p14:creationId xmlns="" xmlns:p14="http://schemas.microsoft.com/office/powerpoint/2010/main" val="3856461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E9025C-D8B7-4D29-B88A-2FF15FD79DD6}"/>
              </a:ext>
            </a:extLst>
          </p:cNvPr>
          <p:cNvSpPr>
            <a:spLocks noGrp="1"/>
          </p:cNvSpPr>
          <p:nvPr>
            <p:ph type="title"/>
          </p:nvPr>
        </p:nvSpPr>
        <p:spPr/>
        <p:txBody>
          <a:bodyPr/>
          <a:lstStyle/>
          <a:p>
            <a:r>
              <a:rPr lang="el-GR" b="1" dirty="0" smtClean="0"/>
              <a:t>Σύνοψη</a:t>
            </a:r>
            <a:endParaRPr lang="en-US" b="1" dirty="0"/>
          </a:p>
        </p:txBody>
      </p:sp>
      <p:sp>
        <p:nvSpPr>
          <p:cNvPr id="4" name="Rectangle 3">
            <a:extLst>
              <a:ext uri="{FF2B5EF4-FFF2-40B4-BE49-F238E27FC236}">
                <a16:creationId xmlns="" xmlns:a16="http://schemas.microsoft.com/office/drawing/2014/main" id="{669B4E4C-EC23-4551-900A-CAB935C2DADF}"/>
              </a:ext>
            </a:extLst>
          </p:cNvPr>
          <p:cNvSpPr/>
          <p:nvPr/>
        </p:nvSpPr>
        <p:spPr>
          <a:xfrm>
            <a:off x="684000" y="1606012"/>
            <a:ext cx="8002800" cy="3539430"/>
          </a:xfrm>
          <a:prstGeom prst="rect">
            <a:avLst/>
          </a:prstGeom>
        </p:spPr>
        <p:txBody>
          <a:bodyPr wrap="square">
            <a:spAutoFit/>
          </a:bodyPr>
          <a:lstStyle/>
          <a:p>
            <a:pPr marL="285750" lvl="0" indent="-285750">
              <a:buFont typeface="Wingdings" panose="05000000000000000000" pitchFamily="2" charset="2"/>
              <a:buChar char="§"/>
            </a:pPr>
            <a:r>
              <a:rPr lang="el-GR" sz="1600" b="1" dirty="0" smtClean="0"/>
              <a:t>Είναι </a:t>
            </a:r>
            <a:r>
              <a:rPr lang="el-GR" sz="1600" b="1" dirty="0" smtClean="0"/>
              <a:t>κατανοητό ότι τα </a:t>
            </a:r>
            <a:r>
              <a:rPr lang="el-GR" sz="1600" b="1" dirty="0" smtClean="0"/>
              <a:t>ηλιοθερμικά συστήματα θα </a:t>
            </a:r>
            <a:r>
              <a:rPr lang="el-GR" sz="1600" b="1" dirty="0" smtClean="0"/>
              <a:t>έχουν σημαντικό αντίκτυπο (εξοικονόμηση, εκπομπές, κοινωνικές </a:t>
            </a:r>
            <a:r>
              <a:rPr lang="el-GR" sz="1600" b="1" dirty="0" smtClean="0"/>
              <a:t>επιπτώσεις, κλπ</a:t>
            </a:r>
            <a:r>
              <a:rPr lang="el-GR" sz="1600" b="1" dirty="0" smtClean="0"/>
              <a:t>.) όταν εφαρμόζονται σε μεγάλη </a:t>
            </a:r>
            <a:r>
              <a:rPr lang="el-GR" sz="1600" b="1" dirty="0" smtClean="0"/>
              <a:t>κλίμακα, όπως για παράδειγμα </a:t>
            </a:r>
            <a:r>
              <a:rPr lang="el-GR" sz="1600" b="1" dirty="0" smtClean="0"/>
              <a:t>σε πολυκατοικίες </a:t>
            </a:r>
            <a:r>
              <a:rPr lang="el-GR" sz="1600" b="1" dirty="0" smtClean="0"/>
              <a:t>ή σε </a:t>
            </a:r>
            <a:r>
              <a:rPr lang="el-GR" sz="1600" b="1" dirty="0" smtClean="0"/>
              <a:t>μεγάλα </a:t>
            </a:r>
            <a:r>
              <a:rPr lang="el-GR" sz="1600" b="1" dirty="0" smtClean="0"/>
              <a:t>εμπορικά </a:t>
            </a:r>
            <a:r>
              <a:rPr lang="el-GR" sz="1600" b="1" dirty="0" smtClean="0"/>
              <a:t>κτίρια. Η τεχνολογία αυτών των μεγάλων συστημάτων εξαρτάται ουσιαστικά από </a:t>
            </a:r>
            <a:r>
              <a:rPr lang="el-GR" sz="1600" b="1" dirty="0" smtClean="0"/>
              <a:t>το γεωγραφικό πλάτος </a:t>
            </a:r>
            <a:r>
              <a:rPr lang="el-GR" sz="1600" b="1" dirty="0" smtClean="0"/>
              <a:t>και το </a:t>
            </a:r>
            <a:r>
              <a:rPr lang="el-GR" sz="1600" b="1" dirty="0" smtClean="0"/>
              <a:t>κλίμα της τοποθεσίας που εγκαθίστανται.</a:t>
            </a:r>
            <a:endParaRPr lang="el-GR" sz="1600" b="1" dirty="0" smtClean="0"/>
          </a:p>
          <a:p>
            <a:pPr marL="285750" indent="-285750">
              <a:buFont typeface="Wingdings" panose="05000000000000000000" pitchFamily="2" charset="2"/>
              <a:buChar char="§"/>
            </a:pPr>
            <a:r>
              <a:rPr lang="el-GR" sz="1600" b="1" dirty="0" smtClean="0"/>
              <a:t>Το παραπάνω αντανακλάται από τους κανονισμούς σε εθνικό/περιφερειακό επίπεδο. Για παράδειγμα, στην Ισπανία, η χρήση ενεργητικών έμμεσων ηλιοθερμικών τεχνολογιών και παραλλαγών επιβάλλεται σε νέα και ανακαινισμένα κτίρια. Ο ίδιος κανονισμός συνιστά τις ακόλουθες διαμορφώσεις ηλιοθερμικών συστημάτων για πολυκατοικίες: </a:t>
            </a:r>
            <a:r>
              <a:rPr lang="en-US" sz="1600" b="1" dirty="0" smtClean="0"/>
              <a:t>“</a:t>
            </a:r>
            <a:r>
              <a:rPr lang="el-GR" sz="1600" b="1" dirty="0" smtClean="0"/>
              <a:t>Πλήρως κεντρικά</a:t>
            </a:r>
            <a:r>
              <a:rPr lang="en-US" sz="1600" b="1" dirty="0" smtClean="0"/>
              <a:t>”, “</a:t>
            </a:r>
            <a:r>
              <a:rPr lang="el-GR" sz="1600" b="1" dirty="0" smtClean="0"/>
              <a:t>Πλήρως ατομικά</a:t>
            </a:r>
            <a:r>
              <a:rPr lang="en-US" sz="1600" b="1" dirty="0" smtClean="0"/>
              <a:t>”, “</a:t>
            </a:r>
            <a:r>
              <a:rPr lang="el-GR" sz="1600" b="1" dirty="0" smtClean="0"/>
              <a:t>Κεντρικά με κατανεμημένη υποστήριξη</a:t>
            </a:r>
            <a:r>
              <a:rPr lang="en-US" sz="1600" b="1" dirty="0" smtClean="0"/>
              <a:t>”, “</a:t>
            </a:r>
            <a:r>
              <a:rPr lang="el-GR" sz="1600" b="1" dirty="0" smtClean="0"/>
              <a:t>Με κατανεμημένη αποθήκευση ζεστού νερού</a:t>
            </a:r>
            <a:r>
              <a:rPr lang="en-US" sz="1600" b="1" dirty="0" smtClean="0"/>
              <a:t>”, “</a:t>
            </a:r>
            <a:r>
              <a:rPr lang="el-GR" sz="1600" b="1" dirty="0" smtClean="0"/>
              <a:t>Με κατανεμημένους εναλλάκτες θερμότητας</a:t>
            </a:r>
            <a:r>
              <a:rPr lang="en-US" sz="1600" b="1" dirty="0" smtClean="0"/>
              <a:t>”</a:t>
            </a:r>
            <a:r>
              <a:rPr lang="el-GR" sz="1600" b="1" dirty="0" smtClean="0"/>
              <a:t>. Όλα μαζί παρέχουν λύσεις στις περισσότερες από τις εγκαταστάσεις ηλιοθερμικών συστημάτων, με την καθεμία να έχει τα πλεονεκτήματα και μειονεκτήματά της.</a:t>
            </a:r>
            <a:endParaRPr lang="en-US" sz="1600" b="1" dirty="0"/>
          </a:p>
        </p:txBody>
      </p:sp>
    </p:spTree>
    <p:extLst>
      <p:ext uri="{BB962C8B-B14F-4D97-AF65-F5344CB8AC3E}">
        <p14:creationId xmlns="" xmlns:p14="http://schemas.microsoft.com/office/powerpoint/2010/main" val="38564610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6FB6C6-45F2-43ED-8B5E-E17C2B7FB35D}"/>
              </a:ext>
            </a:extLst>
          </p:cNvPr>
          <p:cNvSpPr>
            <a:spLocks noGrp="1"/>
          </p:cNvSpPr>
          <p:nvPr>
            <p:ph type="title"/>
          </p:nvPr>
        </p:nvSpPr>
        <p:spPr/>
        <p:txBody>
          <a:bodyPr/>
          <a:lstStyle/>
          <a:p>
            <a:r>
              <a:rPr lang="el-GR" dirty="0" smtClean="0"/>
              <a:t>Βιβλιογραφία</a:t>
            </a:r>
            <a:endParaRPr lang="en-US" dirty="0"/>
          </a:p>
        </p:txBody>
      </p:sp>
      <p:sp>
        <p:nvSpPr>
          <p:cNvPr id="4" name="Rectangle 3">
            <a:extLst>
              <a:ext uri="{FF2B5EF4-FFF2-40B4-BE49-F238E27FC236}">
                <a16:creationId xmlns="" xmlns:a16="http://schemas.microsoft.com/office/drawing/2014/main" id="{76916603-A31C-4125-B814-8BD241D2EAB5}"/>
              </a:ext>
            </a:extLst>
          </p:cNvPr>
          <p:cNvSpPr/>
          <p:nvPr/>
        </p:nvSpPr>
        <p:spPr>
          <a:xfrm>
            <a:off x="323288" y="1557000"/>
            <a:ext cx="8352712" cy="5016758"/>
          </a:xfrm>
          <a:prstGeom prst="rect">
            <a:avLst/>
          </a:prstGeom>
        </p:spPr>
        <p:txBody>
          <a:bodyPr wrap="square">
            <a:spAutoFit/>
          </a:bodyPr>
          <a:lstStyle/>
          <a:p>
            <a:pPr marL="285750" indent="-285750">
              <a:buFont typeface="Wingdings" panose="05000000000000000000" pitchFamily="2" charset="2"/>
              <a:buChar char="§"/>
            </a:pPr>
            <a:r>
              <a:rPr lang="el-GR" sz="1600" dirty="0" smtClean="0">
                <a:solidFill>
                  <a:prstClr val="black"/>
                </a:solidFill>
                <a:cs typeface="Arial" pitchFamily="34" charset="0"/>
              </a:rPr>
              <a:t>Επιπλέον πηγές και πληροφορίες:</a:t>
            </a:r>
            <a:endParaRPr lang="en-US" sz="1600" dirty="0">
              <a:solidFill>
                <a:prstClr val="black"/>
              </a:solidFill>
              <a:cs typeface="Arial" pitchFamily="34" charset="0"/>
            </a:endParaRPr>
          </a:p>
          <a:p>
            <a:pPr marL="285750" indent="-285750">
              <a:buFont typeface="Arial" panose="020B0604020202020204" pitchFamily="34" charset="0"/>
              <a:buChar char="•"/>
            </a:pPr>
            <a:endParaRPr lang="en-US" sz="1600" dirty="0">
              <a:solidFill>
                <a:prstClr val="black"/>
              </a:solidFill>
              <a:cs typeface="Arial" pitchFamily="34" charset="0"/>
            </a:endParaRPr>
          </a:p>
          <a:p>
            <a:pPr marL="542925" lvl="1" indent="-285750">
              <a:buFont typeface="Calibri" panose="020F0502020204030204" pitchFamily="34" charset="0"/>
              <a:buChar char="–"/>
            </a:pPr>
            <a:r>
              <a:rPr lang="el-GR" sz="1600" b="1" dirty="0" smtClean="0">
                <a:solidFill>
                  <a:prstClr val="black"/>
                </a:solidFill>
              </a:rPr>
              <a:t>Κατασκευαστές</a:t>
            </a:r>
            <a:r>
              <a:rPr lang="en-US" sz="1600" b="1" dirty="0" smtClean="0">
                <a:solidFill>
                  <a:prstClr val="black"/>
                </a:solidFill>
              </a:rPr>
              <a:t>:</a:t>
            </a:r>
            <a:endParaRPr lang="en-US" sz="1600" b="1" dirty="0">
              <a:solidFill>
                <a:prstClr val="black"/>
              </a:solidFill>
            </a:endParaRPr>
          </a:p>
          <a:p>
            <a:pPr marL="542925" lvl="1"/>
            <a:r>
              <a:rPr lang="en-US" sz="1600" dirty="0">
                <a:hlinkClick r:id="rId2"/>
              </a:rPr>
              <a:t>http://www.chromagen.es/</a:t>
            </a:r>
            <a:endParaRPr lang="en-US" sz="1600" dirty="0"/>
          </a:p>
          <a:p>
            <a:pPr marL="542925" lvl="1"/>
            <a:r>
              <a:rPr lang="en-US" sz="1600" dirty="0">
                <a:hlinkClick r:id="rId3"/>
              </a:rPr>
              <a:t>http://www.grundfos.com/inline</a:t>
            </a:r>
            <a:endParaRPr lang="en-US" sz="1600" dirty="0"/>
          </a:p>
          <a:p>
            <a:pPr marL="542925" lvl="1"/>
            <a:r>
              <a:rPr lang="en-US" sz="1600" dirty="0">
                <a:hlinkClick r:id="rId4"/>
              </a:rPr>
              <a:t>http://www.suner.es/</a:t>
            </a:r>
            <a:endParaRPr lang="en-US" sz="1600" dirty="0"/>
          </a:p>
          <a:p>
            <a:pPr marL="542925" lvl="1"/>
            <a:r>
              <a:rPr lang="en-US" sz="1600" dirty="0">
                <a:hlinkClick r:id="rId5"/>
              </a:rPr>
              <a:t>http://www.viessmann.com/com/en</a:t>
            </a:r>
            <a:endParaRPr lang="en-US" sz="1600" dirty="0"/>
          </a:p>
          <a:p>
            <a:pPr marL="542925" lvl="1"/>
            <a:r>
              <a:rPr lang="en-US" sz="1600" dirty="0">
                <a:hlinkClick r:id="rId6"/>
              </a:rPr>
              <a:t>http://www.salvadorescoda.com/</a:t>
            </a:r>
            <a:endParaRPr lang="en-US" sz="1600" dirty="0"/>
          </a:p>
          <a:p>
            <a:pPr marL="542925" lvl="1"/>
            <a:r>
              <a:rPr lang="en-US" sz="1600" dirty="0">
                <a:hlinkClick r:id="rId7"/>
              </a:rPr>
              <a:t>http://www.termicol.es/</a:t>
            </a:r>
            <a:endParaRPr lang="en-US" sz="1600" dirty="0"/>
          </a:p>
          <a:p>
            <a:pPr marL="542925" lvl="1"/>
            <a:r>
              <a:rPr lang="en-US" sz="1600" dirty="0">
                <a:hlinkClick r:id="rId8"/>
              </a:rPr>
              <a:t>http://www.tagsolar.com</a:t>
            </a:r>
            <a:endParaRPr lang="en-US" sz="1600" dirty="0"/>
          </a:p>
          <a:p>
            <a:pPr marL="542925" lvl="1"/>
            <a:r>
              <a:rPr lang="en-US" sz="1600" dirty="0">
                <a:hlinkClick r:id="rId9"/>
              </a:rPr>
              <a:t>http://www.becoal.es/Tarifas/Isopipe%20UV.pdf</a:t>
            </a:r>
            <a:endParaRPr lang="en-US" sz="1600" dirty="0"/>
          </a:p>
          <a:p>
            <a:pPr marL="542925" lvl="1"/>
            <a:r>
              <a:rPr lang="en-US" sz="1600" dirty="0">
                <a:hlinkClick r:id="rId10"/>
              </a:rPr>
              <a:t>http://www.waow.net/Centrifugas.htm</a:t>
            </a:r>
            <a:endParaRPr lang="en-US" sz="1600" dirty="0"/>
          </a:p>
          <a:p>
            <a:pPr marL="542925" lvl="1"/>
            <a:r>
              <a:rPr lang="en-US" sz="1600" dirty="0">
                <a:hlinkClick r:id="rId11"/>
              </a:rPr>
              <a:t>http://www.sedical.com/web/inicio.aspx</a:t>
            </a:r>
            <a:endParaRPr lang="en-US" sz="1600" dirty="0"/>
          </a:p>
          <a:p>
            <a:pPr marL="542925" lvl="1"/>
            <a:r>
              <a:rPr lang="en-US" sz="1600" dirty="0">
                <a:hlinkClick r:id="rId12"/>
              </a:rPr>
              <a:t>http://www.distribucioningusa.com/p/tuberia-de-cobre-rigida/</a:t>
            </a:r>
            <a:endParaRPr lang="en-US" sz="1600" dirty="0"/>
          </a:p>
          <a:p>
            <a:pPr marL="542925" lvl="1"/>
            <a:r>
              <a:rPr lang="en-US" sz="1600" dirty="0">
                <a:hlinkClick r:id="rId13"/>
              </a:rPr>
              <a:t>http://www.pecomark.com</a:t>
            </a:r>
            <a:endParaRPr lang="en-US" sz="1600" dirty="0"/>
          </a:p>
          <a:p>
            <a:pPr marL="542925" lvl="1"/>
            <a:r>
              <a:rPr lang="en-US" sz="1600" dirty="0">
                <a:hlinkClick r:id="rId14"/>
              </a:rPr>
              <a:t>http://www.aguamarket.com</a:t>
            </a:r>
            <a:endParaRPr lang="en-US" sz="1600" dirty="0"/>
          </a:p>
          <a:p>
            <a:pPr marL="542925" lvl="1"/>
            <a:r>
              <a:rPr lang="en-US" sz="1600" dirty="0">
                <a:hlinkClick r:id="rId15"/>
              </a:rPr>
              <a:t>http://www.swagelok.com.mx</a:t>
            </a:r>
            <a:endParaRPr lang="en-US" sz="1600" dirty="0"/>
          </a:p>
          <a:p>
            <a:pPr marL="542925" lvl="1"/>
            <a:r>
              <a:rPr lang="en-US" sz="1600" dirty="0">
                <a:hlinkClick r:id="rId16"/>
              </a:rPr>
              <a:t>http://www.valvestockist.com</a:t>
            </a:r>
            <a:endParaRPr lang="en-US" sz="1600" dirty="0"/>
          </a:p>
          <a:p>
            <a:pPr lvl="2"/>
            <a:endParaRPr lang="en-US" sz="1600" dirty="0"/>
          </a:p>
          <a:p>
            <a:pPr lvl="2"/>
            <a:endParaRPr lang="en-US" sz="1600" dirty="0">
              <a:solidFill>
                <a:prstClr val="black"/>
              </a:solidFill>
            </a:endParaRPr>
          </a:p>
        </p:txBody>
      </p:sp>
    </p:spTree>
    <p:extLst>
      <p:ext uri="{BB962C8B-B14F-4D97-AF65-F5344CB8AC3E}">
        <p14:creationId xmlns="" xmlns:p14="http://schemas.microsoft.com/office/powerpoint/2010/main" val="809516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8D350D-45B3-465D-81BE-8DDBC59818F5}"/>
              </a:ext>
            </a:extLst>
          </p:cNvPr>
          <p:cNvSpPr>
            <a:spLocks noGrp="1"/>
          </p:cNvSpPr>
          <p:nvPr>
            <p:ph type="title"/>
          </p:nvPr>
        </p:nvSpPr>
        <p:spPr/>
        <p:txBody>
          <a:bodyPr>
            <a:normAutofit/>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7350C763-60B7-45DC-A5C1-24E04608B037}"/>
              </a:ext>
            </a:extLst>
          </p:cNvPr>
          <p:cNvSpPr/>
          <p:nvPr/>
        </p:nvSpPr>
        <p:spPr>
          <a:xfrm>
            <a:off x="432916" y="1485000"/>
            <a:ext cx="5867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5" name="Rectangle 4">
            <a:extLst>
              <a:ext uri="{FF2B5EF4-FFF2-40B4-BE49-F238E27FC236}">
                <a16:creationId xmlns="" xmlns:a16="http://schemas.microsoft.com/office/drawing/2014/main" id="{0B653E8D-55A9-46E8-B7FC-A99C3B33CB2D}"/>
              </a:ext>
            </a:extLst>
          </p:cNvPr>
          <p:cNvSpPr/>
          <p:nvPr/>
        </p:nvSpPr>
        <p:spPr>
          <a:xfrm>
            <a:off x="468000" y="1773000"/>
            <a:ext cx="6768000" cy="3539430"/>
          </a:xfrm>
          <a:prstGeom prst="rect">
            <a:avLst/>
          </a:prstGeom>
        </p:spPr>
        <p:txBody>
          <a:bodyPr wrap="square">
            <a:spAutoFit/>
          </a:bodyPr>
          <a:lstStyle/>
          <a:p>
            <a:pPr marL="285750" indent="-285750">
              <a:buFont typeface="Wingdings" panose="05000000000000000000" pitchFamily="2" charset="2"/>
              <a:buChar char="§"/>
            </a:pPr>
            <a:r>
              <a:rPr lang="el-GR" sz="1600" b="1" dirty="0" smtClean="0"/>
              <a:t>ΣΧΕΔΙΑΣΜΟΣ ΜΕΓΑΛΩΝ ΗΛΙΟΘΕΡΜΙΚΩΝ ΣΥΣΤΗΜΑΤΩΝ</a:t>
            </a:r>
            <a:r>
              <a:rPr lang="en-US" sz="1600" b="1" dirty="0" smtClean="0"/>
              <a:t>.</a:t>
            </a:r>
            <a:endParaRPr lang="en-US" sz="1600" b="1" dirty="0"/>
          </a:p>
          <a:p>
            <a:pPr marL="541338" lvl="1" indent="-285750">
              <a:buFont typeface="Calibri" panose="020F0502020204030204" pitchFamily="34" charset="0"/>
              <a:buChar char="–"/>
            </a:pPr>
            <a:r>
              <a:rPr lang="el-GR" sz="1600" dirty="0" smtClean="0"/>
              <a:t>Υπάρχουν </a:t>
            </a:r>
            <a:r>
              <a:rPr lang="el-GR" sz="1600" b="1" dirty="0" smtClean="0"/>
              <a:t>προκατασκευασμένα </a:t>
            </a:r>
            <a:r>
              <a:rPr lang="el-GR" sz="1600" b="1" dirty="0" err="1" smtClean="0"/>
              <a:t>κιτ</a:t>
            </a:r>
            <a:r>
              <a:rPr lang="el-GR" sz="1600" b="1" dirty="0" smtClean="0"/>
              <a:t> </a:t>
            </a:r>
            <a:r>
              <a:rPr lang="el-GR" sz="1600" dirty="0" smtClean="0"/>
              <a:t>που προορίζονται για </a:t>
            </a:r>
            <a:r>
              <a:rPr lang="el-GR" sz="1600" dirty="0" smtClean="0"/>
              <a:t>μικρά εμπορικά</a:t>
            </a:r>
            <a:r>
              <a:rPr lang="el-GR" sz="1600" dirty="0" smtClean="0"/>
              <a:t>, εμπορικά,  βιομηχανικά ή δημόσια περιβάλλοντα εφαρμογών. Ωστόσο, αυτά τα δοκιμασμένα συστήματα και οι τεχνολογίες μερικές φορές λαμβάνονται από τους κατασκευαστές ως βάση για τη μείωση του κόστους σχεδιασμού και την επιτάχυνση </a:t>
            </a:r>
            <a:r>
              <a:rPr lang="el-GR" sz="1600" b="1" dirty="0" smtClean="0"/>
              <a:t>της εργασίας του μηχανικού ή για έργα με το κλειδί στο χέρι</a:t>
            </a:r>
            <a:r>
              <a:rPr lang="el-GR" sz="1600" dirty="0" smtClean="0"/>
              <a:t>.</a:t>
            </a:r>
          </a:p>
          <a:p>
            <a:pPr marL="541338" lvl="1" indent="-285750">
              <a:buFont typeface="Calibri" panose="020F0502020204030204" pitchFamily="34" charset="0"/>
              <a:buChar char="–"/>
            </a:pPr>
            <a:r>
              <a:rPr lang="el-GR" sz="1600" dirty="0" smtClean="0"/>
              <a:t>Κατά τη διαδικασία του έργου, υπάρχουν τέσσερα βασικά ερωτήματα:</a:t>
            </a:r>
            <a:endParaRPr lang="en-US" sz="1600" dirty="0"/>
          </a:p>
          <a:p>
            <a:pPr marL="801688" lvl="2" indent="-285750">
              <a:buFont typeface="Arial" panose="020B0604020202020204" pitchFamily="34" charset="0"/>
              <a:buChar char="."/>
            </a:pPr>
            <a:r>
              <a:rPr lang="el-GR" sz="1600" b="1" dirty="0" smtClean="0"/>
              <a:t>Ποια είναι η κατανάλωση και η συχνότητα;</a:t>
            </a:r>
            <a:r>
              <a:rPr lang="en-US" sz="1600" b="1" dirty="0" smtClean="0"/>
              <a:t> </a:t>
            </a:r>
            <a:endParaRPr lang="en-US" sz="1600" b="1" dirty="0"/>
          </a:p>
          <a:p>
            <a:pPr marL="801688" lvl="3"/>
            <a:r>
              <a:rPr lang="el-GR" sz="1600" dirty="0" smtClean="0"/>
              <a:t>Εύρεση προφίλ ζήτησης</a:t>
            </a:r>
            <a:r>
              <a:rPr lang="en-US" sz="1600" dirty="0" smtClean="0"/>
              <a:t>, </a:t>
            </a:r>
            <a:r>
              <a:rPr lang="el-GR" sz="1600" dirty="0" smtClean="0"/>
              <a:t>κλπ</a:t>
            </a:r>
            <a:r>
              <a:rPr lang="en-US" sz="1600" dirty="0" smtClean="0"/>
              <a:t>. </a:t>
            </a:r>
            <a:r>
              <a:rPr lang="el-GR" sz="1600" dirty="0" smtClean="0"/>
              <a:t>Τα καλύτερο: υψηλή ζήτηση νερού όσο πιο τακτικά και περισσότερο γίνεται στη διάρκεια της ημέρας</a:t>
            </a:r>
            <a:r>
              <a:rPr lang="en-US" sz="1600" dirty="0" smtClean="0"/>
              <a:t>.</a:t>
            </a:r>
            <a:endParaRPr lang="en-US" sz="1600" dirty="0"/>
          </a:p>
          <a:p>
            <a:pPr marL="801688" lvl="2" indent="-285750">
              <a:buFont typeface="Arial" panose="020B0604020202020204" pitchFamily="34" charset="0"/>
              <a:buChar char="."/>
            </a:pPr>
            <a:r>
              <a:rPr lang="el-GR" sz="1600" b="1" dirty="0" smtClean="0"/>
              <a:t>Πόσος διαθέσιμος χώρος υπάρχει για τους συλλέκτες;</a:t>
            </a:r>
            <a:r>
              <a:rPr lang="en-US" sz="1600" b="1" dirty="0" smtClean="0"/>
              <a:t> </a:t>
            </a:r>
            <a:endParaRPr lang="en-US" sz="1600" b="1" dirty="0"/>
          </a:p>
          <a:p>
            <a:pPr marL="801688" lvl="3"/>
            <a:r>
              <a:rPr lang="el-GR" sz="1600" dirty="0" smtClean="0"/>
              <a:t>Το καλύτερο</a:t>
            </a:r>
            <a:r>
              <a:rPr lang="en-US" sz="1600" dirty="0" smtClean="0"/>
              <a:t>: </a:t>
            </a:r>
            <a:r>
              <a:rPr lang="el-GR" sz="1600" dirty="0" smtClean="0"/>
              <a:t>μεγάλη επίπεδη επιφάνεια οροφής και καθαρή ηλιακή πρόσβαση</a:t>
            </a:r>
            <a:r>
              <a:rPr lang="en-US" sz="1600" dirty="0" smtClean="0"/>
              <a:t>.</a:t>
            </a:r>
            <a:endParaRPr lang="en-US" sz="1600" dirty="0"/>
          </a:p>
        </p:txBody>
      </p:sp>
      <p:pic>
        <p:nvPicPr>
          <p:cNvPr id="11" name="Picture 10">
            <a:extLst>
              <a:ext uri="{FF2B5EF4-FFF2-40B4-BE49-F238E27FC236}">
                <a16:creationId xmlns="" xmlns:a16="http://schemas.microsoft.com/office/drawing/2014/main" id="{48892F3C-63BF-447E-8818-699157F44D4F}"/>
              </a:ext>
            </a:extLst>
          </p:cNvPr>
          <p:cNvPicPr>
            <a:picLocks noChangeAspect="1"/>
          </p:cNvPicPr>
          <p:nvPr/>
        </p:nvPicPr>
        <p:blipFill>
          <a:blip r:embed="rId2" cstate="print"/>
          <a:stretch>
            <a:fillRect/>
          </a:stretch>
        </p:blipFill>
        <p:spPr>
          <a:xfrm>
            <a:off x="7236000" y="1773000"/>
            <a:ext cx="1800000" cy="3507095"/>
          </a:xfrm>
          <a:prstGeom prst="rect">
            <a:avLst/>
          </a:prstGeom>
        </p:spPr>
      </p:pic>
      <p:sp>
        <p:nvSpPr>
          <p:cNvPr id="6" name="Rectangle 4">
            <a:extLst>
              <a:ext uri="{FF2B5EF4-FFF2-40B4-BE49-F238E27FC236}">
                <a16:creationId xmlns="" xmlns:a16="http://schemas.microsoft.com/office/drawing/2014/main" id="{0B653E8D-55A9-46E8-B7FC-A99C3B33CB2D}"/>
              </a:ext>
            </a:extLst>
          </p:cNvPr>
          <p:cNvSpPr/>
          <p:nvPr/>
        </p:nvSpPr>
        <p:spPr>
          <a:xfrm>
            <a:off x="468000" y="5157000"/>
            <a:ext cx="8280000" cy="1323439"/>
          </a:xfrm>
          <a:prstGeom prst="rect">
            <a:avLst/>
          </a:prstGeom>
        </p:spPr>
        <p:txBody>
          <a:bodyPr wrap="square">
            <a:spAutoFit/>
          </a:bodyPr>
          <a:lstStyle/>
          <a:p>
            <a:pPr marL="801688" lvl="2" indent="-285750">
              <a:buFont typeface="Arial" panose="020B0604020202020204" pitchFamily="34" charset="0"/>
              <a:buChar char="."/>
            </a:pPr>
            <a:r>
              <a:rPr lang="el-GR" sz="1600" b="1" dirty="0" smtClean="0"/>
              <a:t>Πόσος διαθέσιμος χώρος υπάρχει για αποθήκευση;</a:t>
            </a:r>
            <a:r>
              <a:rPr lang="en-US" sz="1600" b="1" dirty="0" smtClean="0"/>
              <a:t> </a:t>
            </a:r>
          </a:p>
          <a:p>
            <a:pPr marL="801688" lvl="3"/>
            <a:r>
              <a:rPr lang="el-GR" sz="1600" dirty="0" smtClean="0"/>
              <a:t>Καλή θέση και χώρος για μεγάλες δεξαμενές και συστήματα αποθήκευσης</a:t>
            </a:r>
            <a:r>
              <a:rPr lang="en-US" sz="1600" dirty="0" smtClean="0"/>
              <a:t>.</a:t>
            </a:r>
            <a:endParaRPr lang="en-US" sz="1600" dirty="0"/>
          </a:p>
          <a:p>
            <a:pPr marL="801688" lvl="2" indent="-285750">
              <a:buFont typeface="Arial" panose="020B0604020202020204" pitchFamily="34" charset="0"/>
              <a:buChar char="."/>
            </a:pPr>
            <a:r>
              <a:rPr lang="el-GR" sz="1600" b="1" dirty="0" smtClean="0"/>
              <a:t>Πόσος </a:t>
            </a:r>
            <a:r>
              <a:rPr lang="en-US" sz="1600" b="1" dirty="0" smtClean="0"/>
              <a:t>“</a:t>
            </a:r>
            <a:r>
              <a:rPr lang="el-GR" sz="1600" b="1" dirty="0" smtClean="0"/>
              <a:t>χώρος</a:t>
            </a:r>
            <a:r>
              <a:rPr lang="en-US" sz="1600" b="1" dirty="0" smtClean="0"/>
              <a:t>” </a:t>
            </a:r>
            <a:r>
              <a:rPr lang="el-GR" sz="1600" b="1" dirty="0" smtClean="0"/>
              <a:t>υπάρχει στον προϋπολογισμό;</a:t>
            </a:r>
            <a:endParaRPr lang="en-US" sz="1600" b="1" dirty="0"/>
          </a:p>
          <a:p>
            <a:pPr marL="801688" lvl="3"/>
            <a:r>
              <a:rPr lang="el-GR" sz="1600" dirty="0" smtClean="0"/>
              <a:t>Το καλύτερο</a:t>
            </a:r>
            <a:r>
              <a:rPr lang="en-US" sz="1600" dirty="0" smtClean="0"/>
              <a:t>: </a:t>
            </a:r>
            <a:r>
              <a:rPr lang="el-GR" sz="1600" dirty="0" smtClean="0"/>
              <a:t>σταθερές επιχειρήσεις, "πράσινη" πελατεία (δημόσιος τομέας, κλπ), δημόσια οικονομική υποστήριξη</a:t>
            </a:r>
            <a:r>
              <a:rPr lang="en-US" sz="1600" dirty="0" smtClean="0"/>
              <a:t>.</a:t>
            </a:r>
            <a:endParaRPr lang="en-US" sz="1600" dirty="0"/>
          </a:p>
        </p:txBody>
      </p:sp>
    </p:spTree>
    <p:extLst>
      <p:ext uri="{BB962C8B-B14F-4D97-AF65-F5344CB8AC3E}">
        <p14:creationId xmlns="" xmlns:p14="http://schemas.microsoft.com/office/powerpoint/2010/main" val="12383765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smtClean="0"/>
              <a:t>Σας ευχαριστούμε για την προσοχή σας</a:t>
            </a:r>
            <a:endParaRPr lang="el-GR" dirty="0"/>
          </a:p>
        </p:txBody>
      </p:sp>
      <p:sp>
        <p:nvSpPr>
          <p:cNvPr id="5" name="Subtitle 4"/>
          <p:cNvSpPr>
            <a:spLocks noGrp="1"/>
          </p:cNvSpPr>
          <p:nvPr>
            <p:ph type="subTitle" idx="1"/>
          </p:nvPr>
        </p:nvSpPr>
        <p:spPr/>
        <p:txBody>
          <a:bodyPr/>
          <a:lstStyle/>
          <a:p>
            <a:r>
              <a:rPr lang="el-GR" dirty="0" smtClean="0"/>
              <a:t>Ενότητα </a:t>
            </a:r>
            <a:r>
              <a:rPr lang="en-US" dirty="0" smtClean="0"/>
              <a:t>3.2</a:t>
            </a:r>
            <a:r>
              <a:rPr lang="en-US" dirty="0"/>
              <a:t>. </a:t>
            </a:r>
            <a:r>
              <a:rPr lang="el-GR" dirty="0" smtClean="0"/>
              <a:t>Τύποι Εγκαταστάσεων και Συστημάτων</a:t>
            </a:r>
            <a:endParaRPr lang="en-US" dirty="0"/>
          </a:p>
        </p:txBody>
      </p:sp>
    </p:spTree>
    <p:extLst>
      <p:ext uri="{BB962C8B-B14F-4D97-AF65-F5344CB8AC3E}">
        <p14:creationId xmlns="" xmlns:p14="http://schemas.microsoft.com/office/powerpoint/2010/main" val="129220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s-ES" dirty="0"/>
          </a:p>
        </p:txBody>
      </p:sp>
      <p:sp>
        <p:nvSpPr>
          <p:cNvPr id="4" name="Rectangle 3">
            <a:extLst>
              <a:ext uri="{FF2B5EF4-FFF2-40B4-BE49-F238E27FC236}">
                <a16:creationId xmlns="" xmlns:a16="http://schemas.microsoft.com/office/drawing/2014/main" id="{7350C763-60B7-45DC-A5C1-24E04608B037}"/>
              </a:ext>
            </a:extLst>
          </p:cNvPr>
          <p:cNvSpPr/>
          <p:nvPr/>
        </p:nvSpPr>
        <p:spPr>
          <a:xfrm>
            <a:off x="432916" y="1557000"/>
            <a:ext cx="5795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5" name="Rectangle 4">
            <a:extLst>
              <a:ext uri="{FF2B5EF4-FFF2-40B4-BE49-F238E27FC236}">
                <a16:creationId xmlns="" xmlns:a16="http://schemas.microsoft.com/office/drawing/2014/main" id="{0B653E8D-55A9-46E8-B7FC-A99C3B33CB2D}"/>
              </a:ext>
            </a:extLst>
          </p:cNvPr>
          <p:cNvSpPr/>
          <p:nvPr/>
        </p:nvSpPr>
        <p:spPr>
          <a:xfrm>
            <a:off x="717606" y="1958906"/>
            <a:ext cx="5582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ΣΧΕΔΙΑΣΜΟΣ ΜΕΓΑΛΩΝ ΗΛΙΟΘΕΡΜΙΚΩΝ ΣΥΣΤΗΜΑΤΩΝ</a:t>
            </a:r>
            <a:r>
              <a:rPr lang="en-US" sz="1600" b="1" dirty="0" smtClean="0"/>
              <a:t>.</a:t>
            </a:r>
            <a:endParaRPr lang="en-US" sz="1600" b="1" dirty="0"/>
          </a:p>
        </p:txBody>
      </p:sp>
      <p:pic>
        <p:nvPicPr>
          <p:cNvPr id="6" name="Picture 5"/>
          <p:cNvPicPr>
            <a:picLocks noChangeAspect="1"/>
          </p:cNvPicPr>
          <p:nvPr/>
        </p:nvPicPr>
        <p:blipFill>
          <a:blip r:embed="rId2" cstate="print">
            <a:duotone>
              <a:prstClr val="black"/>
              <a:srgbClr val="D9C3A5">
                <a:tint val="50000"/>
                <a:satMod val="180000"/>
              </a:srgbClr>
            </a:duotone>
          </a:blip>
          <a:stretch>
            <a:fillRect/>
          </a:stretch>
        </p:blipFill>
        <p:spPr>
          <a:xfrm>
            <a:off x="324000" y="2623868"/>
            <a:ext cx="3664694" cy="3358723"/>
          </a:xfrm>
          <a:prstGeom prst="rect">
            <a:avLst/>
          </a:prstGeom>
          <a:ln>
            <a:solidFill>
              <a:schemeClr val="tx1"/>
            </a:solidFill>
          </a:ln>
        </p:spPr>
      </p:pic>
      <p:sp>
        <p:nvSpPr>
          <p:cNvPr id="7" name="TextBox 6"/>
          <p:cNvSpPr txBox="1"/>
          <p:nvPr/>
        </p:nvSpPr>
        <p:spPr>
          <a:xfrm>
            <a:off x="3996000" y="2246906"/>
            <a:ext cx="4896000" cy="4278094"/>
          </a:xfrm>
          <a:prstGeom prst="rect">
            <a:avLst/>
          </a:prstGeom>
          <a:noFill/>
        </p:spPr>
        <p:txBody>
          <a:bodyPr wrap="square" rtlCol="0">
            <a:spAutoFit/>
          </a:bodyPr>
          <a:lstStyle/>
          <a:p>
            <a:pPr marL="285750" indent="-285750">
              <a:buFont typeface="Calibri" panose="020F0502020204030204" pitchFamily="34" charset="0"/>
              <a:buChar char="–"/>
            </a:pPr>
            <a:r>
              <a:rPr lang="el-GR" sz="1600" b="1" dirty="0" smtClean="0"/>
              <a:t>Παράδειγμα ηλιακών </a:t>
            </a:r>
            <a:r>
              <a:rPr lang="el-GR" sz="1600" b="1" dirty="0" err="1" smtClean="0"/>
              <a:t>κιτ</a:t>
            </a:r>
            <a:r>
              <a:rPr lang="el-GR" sz="1600" b="1" dirty="0" smtClean="0"/>
              <a:t> για εμπορικές εφαρμογές</a:t>
            </a:r>
            <a:r>
              <a:rPr lang="en-US" sz="1600" b="1" dirty="0" smtClean="0"/>
              <a:t>.</a:t>
            </a:r>
            <a:endParaRPr lang="en-US" sz="1600" b="1" dirty="0"/>
          </a:p>
          <a:p>
            <a:pPr marL="269875" lvl="1"/>
            <a:r>
              <a:rPr lang="el-GR" sz="1600" dirty="0" smtClean="0"/>
              <a:t>Τα τμήματα μπορεί να περιλαμβάνουν</a:t>
            </a:r>
            <a:r>
              <a:rPr lang="en-US" sz="1600" dirty="0" smtClean="0"/>
              <a:t>:</a:t>
            </a:r>
            <a:endParaRPr lang="en-US" sz="1600" dirty="0"/>
          </a:p>
          <a:p>
            <a:pPr marL="625475" lvl="1" indent="-285750">
              <a:buFont typeface="Arial" panose="020B0604020202020204" pitchFamily="34" charset="0"/>
              <a:buChar char="."/>
            </a:pPr>
            <a:r>
              <a:rPr lang="el-GR" sz="1600" b="1" dirty="0" smtClean="0"/>
              <a:t>ΣΥΛΛΕΚΤΕΣ</a:t>
            </a:r>
            <a:r>
              <a:rPr lang="en-US" sz="1600" b="1" dirty="0" smtClean="0"/>
              <a:t>. </a:t>
            </a:r>
            <a:r>
              <a:rPr lang="el-GR" sz="1600" dirty="0" smtClean="0"/>
              <a:t>Μοντέλα επίπεδων συλλεκτών και κενού για τη διαμόρφωση των ηλιακών συστημάτων και συστοιχιών.</a:t>
            </a:r>
          </a:p>
          <a:p>
            <a:pPr marL="625475" lvl="1" indent="-285750">
              <a:buFont typeface="Arial" panose="020B0604020202020204" pitchFamily="34" charset="0"/>
              <a:buChar char="."/>
            </a:pPr>
            <a:r>
              <a:rPr lang="el-GR" sz="1600" dirty="0" smtClean="0"/>
              <a:t>Συστήματα στήριξης για συλλέκτες.</a:t>
            </a:r>
          </a:p>
          <a:p>
            <a:pPr marL="625475" lvl="1" indent="-285750">
              <a:buFont typeface="Arial" panose="020B0604020202020204" pitchFamily="34" charset="0"/>
              <a:buChar char="."/>
            </a:pPr>
            <a:r>
              <a:rPr lang="el-GR" sz="1600" dirty="0" smtClean="0"/>
              <a:t>Εύκαμπτος σωλήνας ανοξείδωτου χάλυβα.</a:t>
            </a:r>
          </a:p>
          <a:p>
            <a:pPr marL="625475" lvl="1" indent="-285750">
              <a:buFont typeface="Arial" panose="020B0604020202020204" pitchFamily="34" charset="0"/>
              <a:buChar char="."/>
            </a:pPr>
            <a:r>
              <a:rPr lang="el-GR" sz="1600" dirty="0" smtClean="0"/>
              <a:t>Πιστοποιημένες </a:t>
            </a:r>
            <a:r>
              <a:rPr lang="el-GR" sz="1600" b="1" dirty="0" smtClean="0"/>
              <a:t>ΗΛΙΑΚΕΣ ΔΕΞΑΜΕΝΕΣ ΑΠΟΘΗΚΕΥΣΗΣ</a:t>
            </a:r>
            <a:r>
              <a:rPr lang="el-GR" sz="1600" dirty="0" smtClean="0"/>
              <a:t>.</a:t>
            </a:r>
          </a:p>
          <a:p>
            <a:pPr marL="625475" lvl="1" indent="-285750">
              <a:buFont typeface="Arial" panose="020B0604020202020204" pitchFamily="34" charset="0"/>
              <a:buChar char="."/>
            </a:pPr>
            <a:r>
              <a:rPr lang="el-GR" sz="1600" dirty="0" smtClean="0"/>
              <a:t>Ταχείς σύνδεσμοι υψηλής θερμοκρασίας.</a:t>
            </a:r>
          </a:p>
          <a:p>
            <a:pPr marL="625475" lvl="1" indent="-285750">
              <a:buFont typeface="Arial" panose="020B0604020202020204" pitchFamily="34" charset="0"/>
              <a:buChar char="."/>
            </a:pPr>
            <a:r>
              <a:rPr lang="el-GR" sz="1600" dirty="0" smtClean="0"/>
              <a:t>Αυτόματος ηλιακός εξαερισμός.</a:t>
            </a:r>
          </a:p>
          <a:p>
            <a:pPr marL="625475" lvl="1" indent="-285750">
              <a:buFont typeface="Arial" panose="020B0604020202020204" pitchFamily="34" charset="0"/>
              <a:buChar char="."/>
            </a:pPr>
            <a:r>
              <a:rPr lang="el-GR" sz="1600" b="1" dirty="0" smtClean="0"/>
              <a:t>ΗΛΙΑΚΑ ΑΝΤΛΙΟΣΤΑΣΙΑ</a:t>
            </a:r>
            <a:r>
              <a:rPr lang="el-GR" sz="1600" dirty="0" smtClean="0"/>
              <a:t>. Με ενσωματωμένο εναλλάκτη θερμότητας.</a:t>
            </a:r>
          </a:p>
          <a:p>
            <a:pPr marL="625475" lvl="1" indent="-285750">
              <a:buFont typeface="Arial" panose="020B0604020202020204" pitchFamily="34" charset="0"/>
              <a:buChar char="."/>
            </a:pPr>
            <a:r>
              <a:rPr lang="el-GR" sz="1600" dirty="0" smtClean="0"/>
              <a:t>Ηλιακός διαφορικός ελεγκτής.</a:t>
            </a:r>
          </a:p>
          <a:p>
            <a:pPr marL="625475" lvl="1" indent="-285750">
              <a:buFont typeface="Arial" panose="020B0604020202020204" pitchFamily="34" charset="0"/>
              <a:buChar char="."/>
            </a:pPr>
            <a:r>
              <a:rPr lang="el-GR" sz="1600" dirty="0" err="1" smtClean="0"/>
              <a:t>Γλυκόλη</a:t>
            </a:r>
            <a:r>
              <a:rPr lang="el-GR" sz="1600" dirty="0" smtClean="0"/>
              <a:t> υψηλής θερμοκρασίας.</a:t>
            </a:r>
          </a:p>
          <a:p>
            <a:pPr marL="625475" lvl="1" indent="-285750">
              <a:buFont typeface="Arial" panose="020B0604020202020204" pitchFamily="34" charset="0"/>
              <a:buChar char="."/>
            </a:pPr>
            <a:r>
              <a:rPr lang="el-GR" sz="1600" dirty="0" smtClean="0"/>
              <a:t>(Επιλογή) </a:t>
            </a:r>
            <a:r>
              <a:rPr lang="el-GR" sz="1600" b="1" dirty="0" smtClean="0"/>
              <a:t>ΑΠΟΜΑΚΡΙΣΜΕΝΗ ΥΠΗΡΕΣΙΑ ΠΑΡΑΚΟΛΟΥΘΗΣΗΣ</a:t>
            </a:r>
            <a:r>
              <a:rPr lang="el-GR" sz="1600" dirty="0" smtClean="0"/>
              <a:t>.</a:t>
            </a:r>
            <a:endParaRPr lang="en-US" sz="1600" dirty="0"/>
          </a:p>
        </p:txBody>
      </p:sp>
      <p:sp>
        <p:nvSpPr>
          <p:cNvPr id="8" name="Rectangle 7">
            <a:extLst>
              <a:ext uri="{FF2B5EF4-FFF2-40B4-BE49-F238E27FC236}">
                <a16:creationId xmlns="" xmlns:a16="http://schemas.microsoft.com/office/drawing/2014/main" id="{2F1D0746-EB64-4ED5-8FB8-65A2AF28756B}"/>
              </a:ext>
            </a:extLst>
          </p:cNvPr>
          <p:cNvSpPr/>
          <p:nvPr/>
        </p:nvSpPr>
        <p:spPr>
          <a:xfrm>
            <a:off x="2332694" y="2349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smtClean="0">
                <a:solidFill>
                  <a:prstClr val="black"/>
                </a:solidFill>
              </a:rPr>
              <a:t>ΠΑΡΑΔΕΙΓΜΑ</a:t>
            </a:r>
            <a:endParaRPr lang="en-US" sz="1600" b="1" dirty="0">
              <a:solidFill>
                <a:prstClr val="black"/>
              </a:solidFill>
            </a:endParaRPr>
          </a:p>
        </p:txBody>
      </p:sp>
    </p:spTree>
    <p:extLst>
      <p:ext uri="{BB962C8B-B14F-4D97-AF65-F5344CB8AC3E}">
        <p14:creationId xmlns="" xmlns:p14="http://schemas.microsoft.com/office/powerpoint/2010/main" val="4120127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893C5C-8B02-4341-B6EF-C813B729638B}"/>
              </a:ext>
            </a:extLst>
          </p:cNvPr>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n-US" dirty="0"/>
          </a:p>
        </p:txBody>
      </p:sp>
      <p:sp>
        <p:nvSpPr>
          <p:cNvPr id="4" name="Rectangle 3">
            <a:extLst>
              <a:ext uri="{FF2B5EF4-FFF2-40B4-BE49-F238E27FC236}">
                <a16:creationId xmlns="" xmlns:a16="http://schemas.microsoft.com/office/drawing/2014/main" id="{386B427E-DAE9-44D2-AAA7-4D1B461A3A43}"/>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5" name="Rectangle 4">
            <a:extLst>
              <a:ext uri="{FF2B5EF4-FFF2-40B4-BE49-F238E27FC236}">
                <a16:creationId xmlns="" xmlns:a16="http://schemas.microsoft.com/office/drawing/2014/main" id="{0530B59E-6BB8-47AB-8D56-7DD5E6E7D73C}"/>
              </a:ext>
            </a:extLst>
          </p:cNvPr>
          <p:cNvSpPr/>
          <p:nvPr/>
        </p:nvSpPr>
        <p:spPr>
          <a:xfrm>
            <a:off x="717606" y="1958906"/>
            <a:ext cx="5366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ΣΧΕΔΙΑΣΜΟΣ ΜΕΓΑΛΩΝ ΗΛΙΟΘΕΡΜΙΚΩΝ ΣΥΣΤΗΜΑΤΩΝ</a:t>
            </a:r>
            <a:r>
              <a:rPr lang="en-US" sz="1600" b="1" dirty="0" smtClean="0"/>
              <a:t>.</a:t>
            </a:r>
            <a:endParaRPr lang="en-US" sz="1600" b="1" dirty="0"/>
          </a:p>
        </p:txBody>
      </p:sp>
      <p:grpSp>
        <p:nvGrpSpPr>
          <p:cNvPr id="30" name="Group 29">
            <a:extLst>
              <a:ext uri="{FF2B5EF4-FFF2-40B4-BE49-F238E27FC236}">
                <a16:creationId xmlns="" xmlns:a16="http://schemas.microsoft.com/office/drawing/2014/main" id="{75EDABF7-2C5B-461F-A01C-D633A17E56F9}"/>
              </a:ext>
            </a:extLst>
          </p:cNvPr>
          <p:cNvGrpSpPr/>
          <p:nvPr/>
        </p:nvGrpSpPr>
        <p:grpSpPr>
          <a:xfrm>
            <a:off x="540000" y="2358588"/>
            <a:ext cx="8352000" cy="4041565"/>
            <a:chOff x="540000" y="2358588"/>
            <a:chExt cx="8352000" cy="4041565"/>
          </a:xfrm>
        </p:grpSpPr>
        <p:sp>
          <p:nvSpPr>
            <p:cNvPr id="6" name="Rectangle 5">
              <a:extLst>
                <a:ext uri="{FF2B5EF4-FFF2-40B4-BE49-F238E27FC236}">
                  <a16:creationId xmlns="" xmlns:a16="http://schemas.microsoft.com/office/drawing/2014/main" id="{8AD6EDA7-310C-4EA8-808B-2C32678576A5}"/>
                </a:ext>
              </a:extLst>
            </p:cNvPr>
            <p:cNvSpPr/>
            <p:nvPr/>
          </p:nvSpPr>
          <p:spPr>
            <a:xfrm>
              <a:off x="540000" y="3214021"/>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I.</a:t>
              </a:r>
            </a:p>
            <a:p>
              <a:pPr algn="ctr"/>
              <a:r>
                <a:rPr lang="el-GR" sz="1400" b="1" dirty="0" smtClean="0"/>
                <a:t>ΑΝΑΛΥΣΗ ΣΚΟΠΙΜΟΤΗΤΑΣ</a:t>
              </a:r>
              <a:endParaRPr lang="en-US" sz="1400" b="1" dirty="0"/>
            </a:p>
          </p:txBody>
        </p:sp>
        <p:sp>
          <p:nvSpPr>
            <p:cNvPr id="7" name="Flowchart: Terminator 6">
              <a:extLst>
                <a:ext uri="{FF2B5EF4-FFF2-40B4-BE49-F238E27FC236}">
                  <a16:creationId xmlns="" xmlns:a16="http://schemas.microsoft.com/office/drawing/2014/main" id="{DBF45FE9-E7E4-4625-A00A-E1FA63838B5B}"/>
                </a:ext>
              </a:extLst>
            </p:cNvPr>
            <p:cNvSpPr/>
            <p:nvPr/>
          </p:nvSpPr>
          <p:spPr>
            <a:xfrm>
              <a:off x="782402" y="2358588"/>
              <a:ext cx="1315197" cy="504000"/>
            </a:xfrm>
            <a:prstGeom prst="flowChartTerminator">
              <a:avLst/>
            </a:prstGeom>
          </p:spPr>
          <p:style>
            <a:lnRef idx="1">
              <a:schemeClr val="dk1"/>
            </a:lnRef>
            <a:fillRef idx="2">
              <a:schemeClr val="dk1"/>
            </a:fillRef>
            <a:effectRef idx="1">
              <a:schemeClr val="dk1"/>
            </a:effectRef>
            <a:fontRef idx="minor">
              <a:schemeClr val="dk1"/>
            </a:fontRef>
          </p:style>
          <p:txBody>
            <a:bodyPr rtlCol="0" anchor="ctr"/>
            <a:lstStyle/>
            <a:p>
              <a:pPr algn="ctr"/>
              <a:r>
                <a:rPr lang="el-GR" sz="1400" b="1" dirty="0" smtClean="0">
                  <a:effectLst>
                    <a:outerShdw blurRad="38100" dist="38100" dir="2700000" algn="tl">
                      <a:srgbClr val="000000">
                        <a:alpha val="43137"/>
                      </a:srgbClr>
                    </a:outerShdw>
                  </a:effectLst>
                </a:rPr>
                <a:t>ΤΥΠΙΚΟ ΕΡΓΟ</a:t>
              </a:r>
              <a:endParaRPr lang="en-US" sz="1400" b="1" dirty="0">
                <a:effectLst>
                  <a:outerShdw blurRad="38100" dist="38100" dir="2700000" algn="tl">
                    <a:srgbClr val="000000">
                      <a:alpha val="43137"/>
                    </a:srgbClr>
                  </a:outerShdw>
                </a:effectLst>
              </a:endParaRPr>
            </a:p>
          </p:txBody>
        </p:sp>
        <p:sp>
          <p:nvSpPr>
            <p:cNvPr id="8" name="Rectangle 7">
              <a:extLst>
                <a:ext uri="{FF2B5EF4-FFF2-40B4-BE49-F238E27FC236}">
                  <a16:creationId xmlns="" xmlns:a16="http://schemas.microsoft.com/office/drawing/2014/main" id="{ECAFBE87-426D-4DF3-A4F1-7AAAD2DCE3EE}"/>
                </a:ext>
              </a:extLst>
            </p:cNvPr>
            <p:cNvSpPr/>
            <p:nvPr/>
          </p:nvSpPr>
          <p:spPr>
            <a:xfrm>
              <a:off x="540000" y="4357454"/>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II.</a:t>
              </a:r>
            </a:p>
            <a:p>
              <a:pPr algn="ctr"/>
              <a:r>
                <a:rPr lang="el-GR" sz="1400" b="1" dirty="0" smtClean="0"/>
                <a:t>ΟΡΙΣΜΟΣ ΕΡΓΟΥ</a:t>
              </a:r>
            </a:p>
          </p:txBody>
        </p:sp>
        <p:sp>
          <p:nvSpPr>
            <p:cNvPr id="9" name="Rectangle 8">
              <a:extLst>
                <a:ext uri="{FF2B5EF4-FFF2-40B4-BE49-F238E27FC236}">
                  <a16:creationId xmlns="" xmlns:a16="http://schemas.microsoft.com/office/drawing/2014/main" id="{C68DC0E8-7EAA-4F5E-9C7C-3CA9B205F3A6}"/>
                </a:ext>
              </a:extLst>
            </p:cNvPr>
            <p:cNvSpPr/>
            <p:nvPr/>
          </p:nvSpPr>
          <p:spPr>
            <a:xfrm>
              <a:off x="540000" y="5500887"/>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III.</a:t>
              </a:r>
            </a:p>
            <a:p>
              <a:pPr algn="ctr"/>
              <a:r>
                <a:rPr lang="el-GR" sz="1400" b="1" dirty="0" smtClean="0"/>
                <a:t>ΕΚΤΕΛΕΣΗ ΕΡΓΟΥ</a:t>
              </a:r>
            </a:p>
          </p:txBody>
        </p:sp>
        <p:sp>
          <p:nvSpPr>
            <p:cNvPr id="10" name="Rectangle 9">
              <a:extLst>
                <a:ext uri="{FF2B5EF4-FFF2-40B4-BE49-F238E27FC236}">
                  <a16:creationId xmlns="" xmlns:a16="http://schemas.microsoft.com/office/drawing/2014/main" id="{AE450A23-0A8B-446B-9E1F-9C337AD850F2}"/>
                </a:ext>
              </a:extLst>
            </p:cNvPr>
            <p:cNvSpPr/>
            <p:nvPr/>
          </p:nvSpPr>
          <p:spPr>
            <a:xfrm>
              <a:off x="4913338" y="3214021"/>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IV.</a:t>
              </a:r>
            </a:p>
            <a:p>
              <a:pPr algn="ctr"/>
              <a:r>
                <a:rPr lang="el-GR" sz="1400" b="1" dirty="0" smtClean="0"/>
                <a:t>ΛΕΙΤΟΥΡΓΙΑ ΕΡΓΟΥ</a:t>
              </a:r>
              <a:endParaRPr lang="en-US" sz="1400" b="1" dirty="0"/>
            </a:p>
          </p:txBody>
        </p:sp>
        <p:sp>
          <p:nvSpPr>
            <p:cNvPr id="11" name="Rectangle 10">
              <a:extLst>
                <a:ext uri="{FF2B5EF4-FFF2-40B4-BE49-F238E27FC236}">
                  <a16:creationId xmlns="" xmlns:a16="http://schemas.microsoft.com/office/drawing/2014/main" id="{A101DA65-C90F-4115-82BC-ACC953554127}"/>
                </a:ext>
              </a:extLst>
            </p:cNvPr>
            <p:cNvSpPr/>
            <p:nvPr/>
          </p:nvSpPr>
          <p:spPr>
            <a:xfrm>
              <a:off x="4913338" y="4697567"/>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V.</a:t>
              </a:r>
            </a:p>
            <a:p>
              <a:pPr algn="ctr"/>
              <a:r>
                <a:rPr lang="el-GR" sz="1400" b="1" dirty="0" smtClean="0"/>
                <a:t>ΜΕΤΑ ΤΟ ΕΡΓΟ</a:t>
              </a:r>
              <a:endParaRPr lang="en-US" sz="1400" b="1" dirty="0"/>
            </a:p>
          </p:txBody>
        </p:sp>
        <p:sp>
          <p:nvSpPr>
            <p:cNvPr id="12" name="Flowchart: Terminator 11">
              <a:extLst>
                <a:ext uri="{FF2B5EF4-FFF2-40B4-BE49-F238E27FC236}">
                  <a16:creationId xmlns="" xmlns:a16="http://schemas.microsoft.com/office/drawing/2014/main" id="{1A710A11-4077-46AB-8B60-CEE85C736412}"/>
                </a:ext>
              </a:extLst>
            </p:cNvPr>
            <p:cNvSpPr/>
            <p:nvPr/>
          </p:nvSpPr>
          <p:spPr>
            <a:xfrm>
              <a:off x="5369105" y="5841000"/>
              <a:ext cx="888465" cy="324000"/>
            </a:xfrm>
            <a:prstGeom prst="flowChartTerminator">
              <a:avLst/>
            </a:prstGeom>
          </p:spPr>
          <p:style>
            <a:lnRef idx="1">
              <a:schemeClr val="dk1"/>
            </a:lnRef>
            <a:fillRef idx="2">
              <a:schemeClr val="dk1"/>
            </a:fillRef>
            <a:effectRef idx="1">
              <a:schemeClr val="dk1"/>
            </a:effectRef>
            <a:fontRef idx="minor">
              <a:schemeClr val="dk1"/>
            </a:fontRef>
          </p:style>
          <p:txBody>
            <a:bodyPr rtlCol="0" anchor="ctr"/>
            <a:lstStyle/>
            <a:p>
              <a:pPr algn="ctr"/>
              <a:r>
                <a:rPr lang="el-GR" sz="1400" b="1" dirty="0" smtClean="0">
                  <a:effectLst>
                    <a:outerShdw blurRad="38100" dist="38100" dir="2700000" algn="tl">
                      <a:srgbClr val="000000">
                        <a:alpha val="43137"/>
                      </a:srgbClr>
                    </a:outerShdw>
                  </a:effectLst>
                </a:rPr>
                <a:t>ΤΕΛΟΣ</a:t>
              </a:r>
              <a:endParaRPr lang="en-US" sz="1400" b="1" dirty="0">
                <a:effectLst>
                  <a:outerShdw blurRad="38100" dist="38100" dir="2700000" algn="tl">
                    <a:srgbClr val="000000">
                      <a:alpha val="43137"/>
                    </a:srgbClr>
                  </a:outerShdw>
                </a:effectLst>
              </a:endParaRPr>
            </a:p>
          </p:txBody>
        </p:sp>
        <p:cxnSp>
          <p:nvCxnSpPr>
            <p:cNvPr id="14" name="Straight Arrow Connector 13">
              <a:extLst>
                <a:ext uri="{FF2B5EF4-FFF2-40B4-BE49-F238E27FC236}">
                  <a16:creationId xmlns="" xmlns:a16="http://schemas.microsoft.com/office/drawing/2014/main" id="{97DF4985-14F0-4541-844E-1F10A90A8C53}"/>
                </a:ext>
              </a:extLst>
            </p:cNvPr>
            <p:cNvCxnSpPr>
              <a:stCxn id="7" idx="2"/>
              <a:endCxn id="6" idx="0"/>
            </p:cNvCxnSpPr>
            <p:nvPr/>
          </p:nvCxnSpPr>
          <p:spPr>
            <a:xfrm flipH="1">
              <a:off x="1440000" y="2862588"/>
              <a:ext cx="1" cy="3514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 xmlns:a16="http://schemas.microsoft.com/office/drawing/2014/main" id="{8032175F-B378-457F-A973-71794A10CBD0}"/>
                </a:ext>
              </a:extLst>
            </p:cNvPr>
            <p:cNvCxnSpPr>
              <a:stCxn id="6" idx="2"/>
              <a:endCxn id="8" idx="0"/>
            </p:cNvCxnSpPr>
            <p:nvPr/>
          </p:nvCxnSpPr>
          <p:spPr>
            <a:xfrm>
              <a:off x="1440000" y="4006021"/>
              <a:ext cx="0" cy="3514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 xmlns:a16="http://schemas.microsoft.com/office/drawing/2014/main" id="{A55A8DA9-7D86-4B8F-9E13-3EEA4220ABC2}"/>
                </a:ext>
              </a:extLst>
            </p:cNvPr>
            <p:cNvCxnSpPr>
              <a:stCxn id="8" idx="2"/>
              <a:endCxn id="9" idx="0"/>
            </p:cNvCxnSpPr>
            <p:nvPr/>
          </p:nvCxnSpPr>
          <p:spPr>
            <a:xfrm>
              <a:off x="1440000" y="5149454"/>
              <a:ext cx="0" cy="3514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 xmlns:a16="http://schemas.microsoft.com/office/drawing/2014/main" id="{1288C80A-2F4E-49AE-8DAC-2F5DD80E7EC7}"/>
                </a:ext>
              </a:extLst>
            </p:cNvPr>
            <p:cNvCxnSpPr>
              <a:stCxn id="10" idx="2"/>
              <a:endCxn id="11" idx="0"/>
            </p:cNvCxnSpPr>
            <p:nvPr/>
          </p:nvCxnSpPr>
          <p:spPr>
            <a:xfrm>
              <a:off x="5813338" y="4006021"/>
              <a:ext cx="0" cy="69154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 xmlns:a16="http://schemas.microsoft.com/office/drawing/2014/main" id="{5867427B-CB79-4421-B7B0-DE4B4877ABAB}"/>
                </a:ext>
              </a:extLst>
            </p:cNvPr>
            <p:cNvCxnSpPr>
              <a:stCxn id="11" idx="2"/>
              <a:endCxn id="12" idx="0"/>
            </p:cNvCxnSpPr>
            <p:nvPr/>
          </p:nvCxnSpPr>
          <p:spPr>
            <a:xfrm>
              <a:off x="5813338" y="5489567"/>
              <a:ext cx="0" cy="3514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Connector: Elbow 23">
              <a:extLst>
                <a:ext uri="{FF2B5EF4-FFF2-40B4-BE49-F238E27FC236}">
                  <a16:creationId xmlns="" xmlns:a16="http://schemas.microsoft.com/office/drawing/2014/main" id="{B21D70B9-A80D-4ECF-8E78-7A3831DB9BB2}"/>
                </a:ext>
              </a:extLst>
            </p:cNvPr>
            <p:cNvCxnSpPr>
              <a:stCxn id="9" idx="3"/>
              <a:endCxn id="10" idx="0"/>
            </p:cNvCxnSpPr>
            <p:nvPr/>
          </p:nvCxnSpPr>
          <p:spPr>
            <a:xfrm flipV="1">
              <a:off x="2340000" y="3214021"/>
              <a:ext cx="3473338" cy="2682866"/>
            </a:xfrm>
            <a:prstGeom prst="bentConnector4">
              <a:avLst>
                <a:gd name="adj1" fmla="val 37044"/>
                <a:gd name="adj2" fmla="val 108521"/>
              </a:avLst>
            </a:prstGeom>
            <a:ln>
              <a:tailEnd type="triangle"/>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 xmlns:a16="http://schemas.microsoft.com/office/drawing/2014/main" id="{5B499C5B-72AF-4A6E-8D04-1C185AD3CC68}"/>
                </a:ext>
              </a:extLst>
            </p:cNvPr>
            <p:cNvSpPr txBox="1"/>
            <p:nvPr/>
          </p:nvSpPr>
          <p:spPr>
            <a:xfrm>
              <a:off x="2412000" y="3069000"/>
              <a:ext cx="2390928" cy="1061829"/>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l-GR" sz="900" i="1" dirty="0" smtClean="0"/>
                <a:t>Οι τοπικοί κανονισμοί μπορούν να προωθούν την ηλιακή ενέργεια.</a:t>
              </a:r>
            </a:p>
            <a:p>
              <a:pPr marL="171450" indent="-171450">
                <a:buFont typeface="Arial" panose="020B0604020202020204" pitchFamily="34" charset="0"/>
                <a:buChar char="•"/>
              </a:pPr>
              <a:r>
                <a:rPr lang="el-GR" sz="900" i="1" dirty="0" smtClean="0"/>
                <a:t>Στη γενική περίπτωση εντοπίζεται ένα πιθανό έργο (ιδιοκτήτης κ.λπ.).</a:t>
              </a:r>
            </a:p>
            <a:p>
              <a:pPr marL="171450" indent="-171450">
                <a:buFont typeface="Arial" panose="020B0604020202020204" pitchFamily="34" charset="0"/>
                <a:buChar char="•"/>
              </a:pPr>
              <a:r>
                <a:rPr lang="el-GR" sz="900" i="1" dirty="0" smtClean="0"/>
                <a:t>Η οικονομική και οικονομική σκοπιμότητα διερευνάται για να ληφθεί τεκμηριωμένη απόφαση (προχώρησε ή όχι).</a:t>
              </a:r>
              <a:endParaRPr lang="en-US" sz="900" i="1" dirty="0"/>
            </a:p>
          </p:txBody>
        </p:sp>
        <p:sp>
          <p:nvSpPr>
            <p:cNvPr id="26" name="TextBox 25">
              <a:extLst>
                <a:ext uri="{FF2B5EF4-FFF2-40B4-BE49-F238E27FC236}">
                  <a16:creationId xmlns="" xmlns:a16="http://schemas.microsoft.com/office/drawing/2014/main" id="{0A2A3FE7-2EF2-4B0C-A95E-65DC82FFDF81}"/>
                </a:ext>
              </a:extLst>
            </p:cNvPr>
            <p:cNvSpPr txBox="1"/>
            <p:nvPr/>
          </p:nvSpPr>
          <p:spPr>
            <a:xfrm>
              <a:off x="2412000" y="4356781"/>
              <a:ext cx="2448000" cy="800219"/>
            </a:xfrm>
            <a:prstGeom prst="rect">
              <a:avLst/>
            </a:prstGeom>
            <a:solidFill>
              <a:schemeClr val="bg1"/>
            </a:solidFill>
          </p:spPr>
          <p:txBody>
            <a:bodyPr wrap="square" rIns="18000" rtlCol="0">
              <a:spAutoFit/>
            </a:bodyPr>
            <a:lstStyle/>
            <a:p>
              <a:pPr marL="171450" indent="-171450">
                <a:buFont typeface="Arial" panose="020B0604020202020204" pitchFamily="34" charset="0"/>
                <a:buChar char="•"/>
              </a:pPr>
              <a:r>
                <a:rPr lang="el-GR" sz="900" i="1" dirty="0" smtClean="0"/>
                <a:t>Τεχνική έρευνα τοποθεσίας και περίπτωσης.</a:t>
              </a:r>
            </a:p>
            <a:p>
              <a:pPr marL="171450" indent="-171450">
                <a:buFont typeface="Arial" panose="020B0604020202020204" pitchFamily="34" charset="0"/>
                <a:buChar char="•"/>
              </a:pPr>
              <a:r>
                <a:rPr lang="el-GR" sz="900" i="1" dirty="0" err="1" smtClean="0"/>
                <a:t>Τεχνο</a:t>
              </a:r>
              <a:r>
                <a:rPr lang="el-GR" sz="900" i="1" dirty="0" smtClean="0"/>
                <a:t>-οικονομική προσομοίωση σε Η/Υ.</a:t>
              </a:r>
            </a:p>
            <a:p>
              <a:pPr marL="171450" indent="-171450">
                <a:buFont typeface="Arial" panose="020B0604020202020204" pitchFamily="34" charset="0"/>
                <a:buChar char="•"/>
              </a:pPr>
              <a:r>
                <a:rPr lang="el-GR" sz="900" i="1" dirty="0" smtClean="0"/>
                <a:t>Συμβόλαιο.</a:t>
              </a:r>
            </a:p>
            <a:p>
              <a:pPr marL="171450" indent="-171450">
                <a:buFont typeface="Arial" panose="020B0604020202020204" pitchFamily="34" charset="0"/>
                <a:buChar char="•"/>
              </a:pPr>
              <a:r>
                <a:rPr lang="el-GR" sz="900" i="1" dirty="0" smtClean="0"/>
                <a:t>Σχεδιασμός συστήματος. Επιλογή εξοπλισμού.</a:t>
              </a:r>
            </a:p>
            <a:p>
              <a:pPr marL="171450" indent="-171450">
                <a:buFont typeface="Arial" panose="020B0604020202020204" pitchFamily="34" charset="0"/>
                <a:buChar char="•"/>
              </a:pPr>
              <a:r>
                <a:rPr lang="el-GR" sz="1000" i="1" dirty="0" smtClean="0"/>
                <a:t>Σχεδιασμός έργου. Υλικά, σχέδια, κλπ.</a:t>
              </a:r>
              <a:endParaRPr lang="en-US" sz="1000" i="1" dirty="0"/>
            </a:p>
          </p:txBody>
        </p:sp>
        <p:sp>
          <p:nvSpPr>
            <p:cNvPr id="27" name="TextBox 26">
              <a:extLst>
                <a:ext uri="{FF2B5EF4-FFF2-40B4-BE49-F238E27FC236}">
                  <a16:creationId xmlns="" xmlns:a16="http://schemas.microsoft.com/office/drawing/2014/main" id="{7387D4AB-DD7D-4264-9F67-6B5EF74D87EA}"/>
                </a:ext>
              </a:extLst>
            </p:cNvPr>
            <p:cNvSpPr txBox="1"/>
            <p:nvPr/>
          </p:nvSpPr>
          <p:spPr>
            <a:xfrm>
              <a:off x="2412000" y="5338324"/>
              <a:ext cx="2448000" cy="1061829"/>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l-GR" sz="900" i="1" dirty="0" smtClean="0"/>
                <a:t>Αγορές και προμήθειες.</a:t>
              </a:r>
            </a:p>
            <a:p>
              <a:pPr marL="171450" indent="-171450">
                <a:buFont typeface="Arial" panose="020B0604020202020204" pitchFamily="34" charset="0"/>
                <a:buChar char="•"/>
              </a:pPr>
              <a:r>
                <a:rPr lang="el-GR" sz="900" i="1" dirty="0" smtClean="0"/>
                <a:t>Διαχειριστικές άδειες.</a:t>
              </a:r>
            </a:p>
            <a:p>
              <a:pPr marL="171450" indent="-171450">
                <a:buFont typeface="Arial" panose="020B0604020202020204" pitchFamily="34" charset="0"/>
                <a:buChar char="•"/>
              </a:pPr>
              <a:r>
                <a:rPr lang="el-GR" sz="900" i="1" dirty="0" smtClean="0"/>
                <a:t>Κατασκευή συστήματος.</a:t>
              </a:r>
            </a:p>
            <a:p>
              <a:pPr marL="171450" indent="-171450">
                <a:buFont typeface="Arial" panose="020B0604020202020204" pitchFamily="34" charset="0"/>
                <a:buChar char="•"/>
              </a:pPr>
              <a:r>
                <a:rPr lang="el-GR" sz="900" i="1" dirty="0" smtClean="0"/>
                <a:t>Συναλλαγές ανθρώπων συντονισμού</a:t>
              </a:r>
            </a:p>
            <a:p>
              <a:pPr marL="171450" indent="-171450">
                <a:buFont typeface="Arial" panose="020B0604020202020204" pitchFamily="34" charset="0"/>
                <a:buChar char="•"/>
              </a:pPr>
              <a:r>
                <a:rPr lang="el-GR" sz="900" i="1" dirty="0" smtClean="0"/>
                <a:t>(υδραυλικοί, συναρμολογητές, ηλεκτρολόγοι, κλπ).</a:t>
              </a:r>
            </a:p>
            <a:p>
              <a:pPr marL="171450" indent="-171450">
                <a:buFont typeface="Arial" panose="020B0604020202020204" pitchFamily="34" charset="0"/>
                <a:buChar char="•"/>
              </a:pPr>
              <a:r>
                <a:rPr lang="el-GR" sz="900" i="1" dirty="0" smtClean="0"/>
                <a:t>Άλλα καθήκοντα διαχείρισης έργου.</a:t>
              </a:r>
              <a:endParaRPr lang="en-US" sz="900" i="1" dirty="0"/>
            </a:p>
          </p:txBody>
        </p:sp>
        <p:sp>
          <p:nvSpPr>
            <p:cNvPr id="28" name="TextBox 27">
              <a:extLst>
                <a:ext uri="{FF2B5EF4-FFF2-40B4-BE49-F238E27FC236}">
                  <a16:creationId xmlns="" xmlns:a16="http://schemas.microsoft.com/office/drawing/2014/main" id="{19C9381B-6032-46BC-BC4E-40F1BCAA2ABE}"/>
                </a:ext>
              </a:extLst>
            </p:cNvPr>
            <p:cNvSpPr txBox="1"/>
            <p:nvPr/>
          </p:nvSpPr>
          <p:spPr>
            <a:xfrm>
              <a:off x="6735734" y="3069000"/>
              <a:ext cx="2156266" cy="1200329"/>
            </a:xfrm>
            <a:prstGeom prst="rect">
              <a:avLst/>
            </a:prstGeom>
            <a:solidFill>
              <a:schemeClr val="bg1"/>
            </a:solidFill>
          </p:spPr>
          <p:txBody>
            <a:bodyPr wrap="square" rIns="18000" rtlCol="0">
              <a:spAutoFit/>
            </a:bodyPr>
            <a:lstStyle/>
            <a:p>
              <a:pPr marL="171450" indent="-171450">
                <a:buFont typeface="Arial" panose="020B0604020202020204" pitchFamily="34" charset="0"/>
                <a:buChar char="•"/>
              </a:pPr>
              <a:r>
                <a:rPr lang="el-GR" sz="900" i="1" dirty="0" smtClean="0"/>
                <a:t>Επανεξέταση συστήματος.</a:t>
              </a:r>
            </a:p>
            <a:p>
              <a:pPr marL="171450" indent="-171450">
                <a:buFont typeface="Arial" panose="020B0604020202020204" pitchFamily="34" charset="0"/>
                <a:buChar char="•"/>
              </a:pPr>
              <a:r>
                <a:rPr lang="el-GR" sz="900" i="1" dirty="0" smtClean="0"/>
                <a:t>Σύνδεση σωλήνων.</a:t>
              </a:r>
            </a:p>
            <a:p>
              <a:pPr marL="171450" indent="-171450">
                <a:buFont typeface="Arial" panose="020B0604020202020204" pitchFamily="34" charset="0"/>
                <a:buChar char="•"/>
              </a:pPr>
              <a:r>
                <a:rPr lang="el-GR" sz="900" i="1" dirty="0" smtClean="0"/>
                <a:t>Δοκιμές: ηλεκτρική, διαρροής/πιέσεων.</a:t>
              </a:r>
            </a:p>
            <a:p>
              <a:pPr marL="171450" indent="-171450">
                <a:buFont typeface="Arial" panose="020B0604020202020204" pitchFamily="34" charset="0"/>
                <a:buChar char="•"/>
              </a:pPr>
              <a:r>
                <a:rPr lang="el-GR" sz="900" i="1" dirty="0" smtClean="0"/>
                <a:t>Φόρτιση υγρών.</a:t>
              </a:r>
            </a:p>
            <a:p>
              <a:pPr marL="171450" indent="-171450">
                <a:buFont typeface="Arial" panose="020B0604020202020204" pitchFamily="34" charset="0"/>
                <a:buChar char="•"/>
              </a:pPr>
              <a:r>
                <a:rPr lang="el-GR" sz="900" i="1" dirty="0" smtClean="0"/>
                <a:t>Διαδικασίες εκκίνησης.</a:t>
              </a:r>
            </a:p>
            <a:p>
              <a:pPr marL="171450" indent="-171450">
                <a:buFont typeface="Arial" panose="020B0604020202020204" pitchFamily="34" charset="0"/>
                <a:buChar char="•"/>
              </a:pPr>
              <a:r>
                <a:rPr lang="el-GR" sz="900" i="1" dirty="0" smtClean="0"/>
                <a:t>Εκπαίδευση προσωπικού λειτουργίας και συντήρησης.</a:t>
              </a:r>
            </a:p>
            <a:p>
              <a:pPr marL="171450" indent="-171450">
                <a:buFont typeface="Arial" panose="020B0604020202020204" pitchFamily="34" charset="0"/>
                <a:buChar char="•"/>
              </a:pPr>
              <a:r>
                <a:rPr lang="el-GR" sz="900" i="1" dirty="0" smtClean="0"/>
                <a:t>Εξωτερικές επιθεωρήσεις, εάν ισχύει.</a:t>
              </a:r>
              <a:endParaRPr lang="en-US" sz="900" i="1" dirty="0"/>
            </a:p>
          </p:txBody>
        </p:sp>
        <p:sp>
          <p:nvSpPr>
            <p:cNvPr id="29" name="TextBox 28">
              <a:extLst>
                <a:ext uri="{FF2B5EF4-FFF2-40B4-BE49-F238E27FC236}">
                  <a16:creationId xmlns="" xmlns:a16="http://schemas.microsoft.com/office/drawing/2014/main" id="{75472158-BF72-430B-B3B0-FC450A550B8D}"/>
                </a:ext>
              </a:extLst>
            </p:cNvPr>
            <p:cNvSpPr txBox="1"/>
            <p:nvPr/>
          </p:nvSpPr>
          <p:spPr>
            <a:xfrm>
              <a:off x="6735734" y="4653000"/>
              <a:ext cx="2156266" cy="9233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l-GR" sz="900" i="1" dirty="0" smtClean="0"/>
                <a:t>Συμβόλαιο συντήρησης.</a:t>
              </a:r>
            </a:p>
            <a:p>
              <a:pPr marL="171450" indent="-171450">
                <a:buFont typeface="Arial" panose="020B0604020202020204" pitchFamily="34" charset="0"/>
                <a:buChar char="•"/>
              </a:pPr>
              <a:r>
                <a:rPr lang="el-GR" sz="900" i="1" dirty="0" smtClean="0"/>
                <a:t>Εργασίες συντήρησης.</a:t>
              </a:r>
            </a:p>
            <a:p>
              <a:pPr marL="171450" indent="-171450">
                <a:buFont typeface="Arial" panose="020B0604020202020204" pitchFamily="34" charset="0"/>
                <a:buChar char="•"/>
              </a:pPr>
              <a:r>
                <a:rPr lang="el-GR" sz="900" i="1" dirty="0" smtClean="0"/>
                <a:t>Αντιμετώπιση προβλημάτων και επισκευή.</a:t>
              </a:r>
            </a:p>
            <a:p>
              <a:pPr marL="171450" indent="-171450">
                <a:buFont typeface="Arial" panose="020B0604020202020204" pitchFamily="34" charset="0"/>
                <a:buChar char="•"/>
              </a:pPr>
              <a:r>
                <a:rPr lang="el-GR" sz="900" i="1" dirty="0" smtClean="0"/>
                <a:t>Παρακολούθηση λειτουργίας.</a:t>
              </a:r>
            </a:p>
            <a:p>
              <a:pPr marL="171450" indent="-171450">
                <a:buFont typeface="Arial" panose="020B0604020202020204" pitchFamily="34" charset="0"/>
                <a:buChar char="•"/>
              </a:pPr>
              <a:r>
                <a:rPr lang="el-GR" sz="900" i="1" dirty="0" smtClean="0"/>
                <a:t>Αναβαθμίσεις ή βελτιώσεις.</a:t>
              </a:r>
              <a:endParaRPr lang="en-US" sz="900" i="1" dirty="0"/>
            </a:p>
          </p:txBody>
        </p:sp>
      </p:grpSp>
    </p:spTree>
    <p:extLst>
      <p:ext uri="{BB962C8B-B14F-4D97-AF65-F5344CB8AC3E}">
        <p14:creationId xmlns="" xmlns:p14="http://schemas.microsoft.com/office/powerpoint/2010/main" val="1404016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 </a:t>
            </a:r>
            <a:r>
              <a:rPr lang="el-GR" b="1" dirty="0" smtClean="0"/>
              <a:t>Προσεγγίζοντας τις ηλιοθερμικές εφαρμογές μεγάλης κλίμακας</a:t>
            </a:r>
            <a:endParaRPr lang="es-ES" dirty="0"/>
          </a:p>
        </p:txBody>
      </p:sp>
      <p:sp>
        <p:nvSpPr>
          <p:cNvPr id="4" name="Rectangle 3">
            <a:extLst>
              <a:ext uri="{FF2B5EF4-FFF2-40B4-BE49-F238E27FC236}">
                <a16:creationId xmlns="" xmlns:a16="http://schemas.microsoft.com/office/drawing/2014/main" id="{386B427E-DAE9-44D2-AAA7-4D1B461A3A43}"/>
              </a:ext>
            </a:extLst>
          </p:cNvPr>
          <p:cNvSpPr/>
          <p:nvPr/>
        </p:nvSpPr>
        <p:spPr>
          <a:xfrm>
            <a:off x="432916" y="1557000"/>
            <a:ext cx="5723084" cy="369332"/>
          </a:xfrm>
          <a:prstGeom prst="rect">
            <a:avLst/>
          </a:prstGeom>
        </p:spPr>
        <p:txBody>
          <a:bodyPr wrap="square">
            <a:spAutoFit/>
          </a:bodyPr>
          <a:lstStyle/>
          <a:p>
            <a:pPr marL="285750" indent="-285750">
              <a:buFont typeface="Wingdings" panose="05000000000000000000" pitchFamily="2" charset="2"/>
              <a:buChar char="Ø"/>
            </a:pPr>
            <a:r>
              <a:rPr lang="el-GR" b="1" dirty="0" smtClean="0"/>
              <a:t>Εμπορικά και βιομηχανικά ηλιοθερμικά συστήματα</a:t>
            </a:r>
            <a:endParaRPr lang="en-US" b="1" dirty="0"/>
          </a:p>
        </p:txBody>
      </p:sp>
      <p:sp>
        <p:nvSpPr>
          <p:cNvPr id="5" name="Rectangle 4">
            <a:extLst>
              <a:ext uri="{FF2B5EF4-FFF2-40B4-BE49-F238E27FC236}">
                <a16:creationId xmlns="" xmlns:a16="http://schemas.microsoft.com/office/drawing/2014/main" id="{0530B59E-6BB8-47AB-8D56-7DD5E6E7D73C}"/>
              </a:ext>
            </a:extLst>
          </p:cNvPr>
          <p:cNvSpPr/>
          <p:nvPr/>
        </p:nvSpPr>
        <p:spPr>
          <a:xfrm>
            <a:off x="717606" y="1845000"/>
            <a:ext cx="3278394" cy="338554"/>
          </a:xfrm>
          <a:prstGeom prst="rect">
            <a:avLst/>
          </a:prstGeom>
        </p:spPr>
        <p:txBody>
          <a:bodyPr wrap="square">
            <a:spAutoFit/>
          </a:bodyPr>
          <a:lstStyle/>
          <a:p>
            <a:pPr marL="285750" indent="-285750">
              <a:buFont typeface="Wingdings" panose="05000000000000000000" pitchFamily="2" charset="2"/>
              <a:buChar char="§"/>
            </a:pPr>
            <a:r>
              <a:rPr lang="el-GR" sz="1600" b="1" dirty="0" smtClean="0"/>
              <a:t>ΤΜΗΜΑΤΑ</a:t>
            </a:r>
            <a:r>
              <a:rPr lang="en-US" sz="1600" b="1" dirty="0" smtClean="0"/>
              <a:t>. </a:t>
            </a:r>
            <a:r>
              <a:rPr lang="el-GR" sz="1600" b="1" dirty="0" smtClean="0"/>
              <a:t>Ηλιακοί συλλέκτες</a:t>
            </a:r>
            <a:r>
              <a:rPr lang="en-US" sz="1600" b="1" dirty="0" smtClean="0"/>
              <a:t>.</a:t>
            </a:r>
            <a:endParaRPr lang="en-US" sz="1600" b="1" dirty="0"/>
          </a:p>
        </p:txBody>
      </p:sp>
      <p:sp>
        <p:nvSpPr>
          <p:cNvPr id="7" name="Rectangle 6">
            <a:extLst>
              <a:ext uri="{FF2B5EF4-FFF2-40B4-BE49-F238E27FC236}">
                <a16:creationId xmlns="" xmlns:a16="http://schemas.microsoft.com/office/drawing/2014/main" id="{0B653E8D-55A9-46E8-B7FC-A99C3B33CB2D}"/>
              </a:ext>
            </a:extLst>
          </p:cNvPr>
          <p:cNvSpPr/>
          <p:nvPr/>
        </p:nvSpPr>
        <p:spPr>
          <a:xfrm>
            <a:off x="706494" y="2133000"/>
            <a:ext cx="8257506" cy="1323439"/>
          </a:xfrm>
          <a:prstGeom prst="rect">
            <a:avLst/>
          </a:prstGeom>
        </p:spPr>
        <p:txBody>
          <a:bodyPr wrap="square">
            <a:spAutoFit/>
          </a:bodyPr>
          <a:lstStyle/>
          <a:p>
            <a:pPr marL="541338" lvl="1" indent="-285750">
              <a:buFont typeface="Calibri" panose="020F0502020204030204" pitchFamily="34" charset="0"/>
              <a:buChar char="–"/>
            </a:pPr>
            <a:r>
              <a:rPr lang="el-GR" sz="1600" dirty="0" smtClean="0"/>
              <a:t>Σε εμπορικές/βιομηχανικές εφαρμογές  χρησιμοποιούνται </a:t>
            </a:r>
            <a:r>
              <a:rPr lang="el-GR" sz="1600" b="1" dirty="0" smtClean="0"/>
              <a:t>επίπεδοι συλλέκτες και συλλέκτες κενού</a:t>
            </a:r>
            <a:r>
              <a:rPr lang="el-GR" sz="1600" dirty="0" smtClean="0"/>
              <a:t>, όπως και σε μικρές οικιστικές εγκαταστάσεις.</a:t>
            </a:r>
          </a:p>
          <a:p>
            <a:pPr marL="541338" lvl="1" indent="-285750">
              <a:buFont typeface="Calibri" panose="020F0502020204030204" pitchFamily="34" charset="0"/>
              <a:buChar char="–"/>
            </a:pPr>
            <a:r>
              <a:rPr lang="el-GR" sz="1600" dirty="0" smtClean="0"/>
              <a:t>Οι </a:t>
            </a:r>
            <a:r>
              <a:rPr lang="el-GR" sz="1600" b="1" dirty="0" smtClean="0"/>
              <a:t>επίπεδοι συλλέκτες </a:t>
            </a:r>
            <a:r>
              <a:rPr lang="el-GR" sz="1600" dirty="0" smtClean="0"/>
              <a:t>είναι ευρέως διαδεδομένοι. Είναι λύση παραδοσιακή, ευέλικτη και προσιτή, με καλές επιδόσεις υπό ευνοϊκές συνθήκες (εύκρατα κλίματα, μικρές διαφορές θερμοκρασίας). </a:t>
            </a:r>
            <a:r>
              <a:rPr lang="el-GR" sz="1600" b="1" dirty="0" smtClean="0"/>
              <a:t>Παρέχουν χαμηλή-μέση θερμοκρασία εξόδου, που είναι συχνά αρκετή</a:t>
            </a:r>
            <a:r>
              <a:rPr lang="el-GR" sz="1600" dirty="0" smtClean="0"/>
              <a:t>.</a:t>
            </a:r>
            <a:endParaRPr lang="en-US" sz="1600" dirty="0"/>
          </a:p>
        </p:txBody>
      </p:sp>
      <p:sp>
        <p:nvSpPr>
          <p:cNvPr id="8" name="Rectangle 7">
            <a:extLst>
              <a:ext uri="{FF2B5EF4-FFF2-40B4-BE49-F238E27FC236}">
                <a16:creationId xmlns="" xmlns:a16="http://schemas.microsoft.com/office/drawing/2014/main" id="{0B653E8D-55A9-46E8-B7FC-A99C3B33CB2D}"/>
              </a:ext>
            </a:extLst>
          </p:cNvPr>
          <p:cNvSpPr/>
          <p:nvPr/>
        </p:nvSpPr>
        <p:spPr>
          <a:xfrm>
            <a:off x="706493" y="3364233"/>
            <a:ext cx="5377507" cy="3046988"/>
          </a:xfrm>
          <a:prstGeom prst="rect">
            <a:avLst/>
          </a:prstGeom>
        </p:spPr>
        <p:txBody>
          <a:bodyPr wrap="square">
            <a:spAutoFit/>
          </a:bodyPr>
          <a:lstStyle/>
          <a:p>
            <a:pPr marL="541338" lvl="1" indent="-285750">
              <a:buFont typeface="Calibri" panose="020F0502020204030204" pitchFamily="34" charset="0"/>
              <a:buChar char="–"/>
            </a:pPr>
            <a:r>
              <a:rPr lang="el-GR" sz="1600" b="1" dirty="0" smtClean="0"/>
              <a:t>Οι σωλήνες κενού γενικά μπορούν πιο εύκολα να επιτύχουν τις υψηλότερες θερμοκρασίες που απαιτούνται σε ορισμένες βιομηχανικές και εμπορικές εφαρμογές. Παράγουν περισσότερη θερμότητα</a:t>
            </a:r>
            <a:r>
              <a:rPr lang="el-GR" sz="1600" dirty="0" smtClean="0"/>
              <a:t>, είναι σε θέση να τη συλλέγουν και να τη συγκρατούν ακόμη και όταν υπάρχει πολύ κρύο έξω, και πιο ομοιόμορφα.</a:t>
            </a:r>
          </a:p>
          <a:p>
            <a:pPr marL="541338" lvl="1" indent="-285750">
              <a:buFont typeface="Calibri" panose="020F0502020204030204" pitchFamily="34" charset="0"/>
              <a:buChar char="–"/>
            </a:pPr>
            <a:r>
              <a:rPr lang="el-GR" sz="1600" dirty="0" smtClean="0"/>
              <a:t>Αυτό έχει σημαντικές συνέπειες, που σχετίζονται με τις χαμηλότερες απαιτήσεις θερμικής αποθήκευσης (μείωση του κόστους).</a:t>
            </a:r>
          </a:p>
          <a:p>
            <a:pPr marL="541338" lvl="1" indent="-285750">
              <a:buFont typeface="Calibri" panose="020F0502020204030204" pitchFamily="34" charset="0"/>
              <a:buChar char="–"/>
            </a:pPr>
            <a:r>
              <a:rPr lang="el-GR" sz="1600" dirty="0" smtClean="0"/>
              <a:t>Οι σωλήνες κενού είναι συγκριτικά πιο δαπανηροί, πιο εύθραυστοι και έχουν περισσότερες απαιτήσεις εγκατάστασης (σωλήνες θέρμανσης).</a:t>
            </a:r>
            <a:endParaRPr lang="en-US" sz="1600" dirty="0"/>
          </a:p>
        </p:txBody>
      </p:sp>
      <p:pic>
        <p:nvPicPr>
          <p:cNvPr id="9" name="Picture 8">
            <a:extLst>
              <a:ext uri="{FF2B5EF4-FFF2-40B4-BE49-F238E27FC236}">
                <a16:creationId xmlns="" xmlns:a16="http://schemas.microsoft.com/office/drawing/2014/main" id="{6696B216-09AF-4FF8-8649-E7F4DFBC8576}"/>
              </a:ext>
            </a:extLst>
          </p:cNvPr>
          <p:cNvPicPr>
            <a:picLocks noChangeAspect="1"/>
          </p:cNvPicPr>
          <p:nvPr/>
        </p:nvPicPr>
        <p:blipFill>
          <a:blip r:embed="rId2" cstate="print">
            <a:extLst>
              <a:ext uri="{BEBA8EAE-BF5A-486C-A8C5-ECC9F3942E4B}">
                <a14:imgProps xmlns="" xmlns:a14="http://schemas.microsoft.com/office/drawing/2010/main">
                  <a14:imgLayer r:embed="rId3">
                    <a14:imgEffect>
                      <a14:saturation sat="0"/>
                    </a14:imgEffect>
                  </a14:imgLayer>
                </a14:imgProps>
              </a:ext>
            </a:extLst>
          </a:blip>
          <a:stretch>
            <a:fillRect/>
          </a:stretch>
        </p:blipFill>
        <p:spPr>
          <a:xfrm>
            <a:off x="6012000" y="3501000"/>
            <a:ext cx="2951688" cy="2712858"/>
          </a:xfrm>
          <a:prstGeom prst="rect">
            <a:avLst/>
          </a:prstGeom>
          <a:ln>
            <a:solidFill>
              <a:schemeClr val="tx1"/>
            </a:solidFill>
          </a:ln>
        </p:spPr>
      </p:pic>
    </p:spTree>
    <p:extLst>
      <p:ext uri="{BB962C8B-B14F-4D97-AF65-F5344CB8AC3E}">
        <p14:creationId xmlns="" xmlns:p14="http://schemas.microsoft.com/office/powerpoint/2010/main" val="2333669275"/>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10590</TotalTime>
  <Words>5177</Words>
  <Application>Microsoft Office PowerPoint</Application>
  <PresentationFormat>Προβολή στην οθόνη (4:3)</PresentationFormat>
  <Paragraphs>480</Paragraphs>
  <Slides>60</Slides>
  <Notes>2</Notes>
  <HiddenSlides>0</HiddenSlides>
  <MMClips>0</MMClips>
  <ScaleCrop>false</ScaleCrop>
  <HeadingPairs>
    <vt:vector size="4" baseType="variant">
      <vt:variant>
        <vt:lpstr>Θέμα</vt:lpstr>
      </vt:variant>
      <vt:variant>
        <vt:i4>1</vt:i4>
      </vt:variant>
      <vt:variant>
        <vt:lpstr>Τίτλοι διαφανειών</vt:lpstr>
      </vt:variant>
      <vt:variant>
        <vt:i4>60</vt:i4>
      </vt:variant>
    </vt:vector>
  </HeadingPairs>
  <TitlesOfParts>
    <vt:vector size="61" baseType="lpstr">
      <vt:lpstr>2_Office Theme</vt:lpstr>
      <vt:lpstr>Ενότητα 3.2. ΤΥΠΟΙ ΕΓΚΑΤΑΣΤΑΣΕΩΝ ΚΑΙ ΣΥΣΤΗΜΑΤΩΝ</vt:lpstr>
      <vt:lpstr>Στόχοι ενότητας</vt:lpstr>
      <vt:lpstr>Περιεχόμενα</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τις ηλιοθερμικές εφαρμογές μεγάλης κλίμακας</vt:lpstr>
      <vt:lpstr>1. Προσεγγίζοντας ηλιοθερμικές εφαρμογές μεγάλης κλίμακας</vt:lpstr>
      <vt:lpstr>1. Προσεγγίζοντας τις ηλιοθερμικές εφαρμογές μεγάλης κλίμακας</vt:lpstr>
      <vt:lpstr>Σύνοψη</vt:lpstr>
      <vt:lpstr>Σύνοψη</vt:lpstr>
      <vt:lpstr>Βιβλιογραφία</vt:lpstr>
      <vt:lpstr>Σας ευχαριστούμε για την προσοχή σας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2.3. THE HYDRAULIC CIRCUIT I. PIPES AND THE HEAT TRANSFER FLUID</dc:title>
  <dc:creator>Jesús Rosel Martínez</dc:creator>
  <cp:lastModifiedBy>Johnny</cp:lastModifiedBy>
  <cp:revision>376</cp:revision>
  <cp:lastPrinted>2019-06-18T17:49:56Z</cp:lastPrinted>
  <dcterms:created xsi:type="dcterms:W3CDTF">2019-04-19T09:31:08Z</dcterms:created>
  <dcterms:modified xsi:type="dcterms:W3CDTF">2020-02-15T11:52:34Z</dcterms:modified>
</cp:coreProperties>
</file>