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4"/>
  </p:notesMasterIdLst>
  <p:sldIdLst>
    <p:sldId id="288" r:id="rId2"/>
    <p:sldId id="364" r:id="rId3"/>
    <p:sldId id="261" r:id="rId4"/>
    <p:sldId id="262" r:id="rId5"/>
    <p:sldId id="284" r:id="rId6"/>
    <p:sldId id="283" r:id="rId7"/>
    <p:sldId id="263" r:id="rId8"/>
    <p:sldId id="264" r:id="rId9"/>
    <p:sldId id="285" r:id="rId10"/>
    <p:sldId id="286" r:id="rId11"/>
    <p:sldId id="289" r:id="rId12"/>
    <p:sldId id="265" r:id="rId13"/>
    <p:sldId id="303" r:id="rId14"/>
    <p:sldId id="266" r:id="rId15"/>
    <p:sldId id="267" r:id="rId16"/>
    <p:sldId id="268" r:id="rId17"/>
    <p:sldId id="281" r:id="rId18"/>
    <p:sldId id="269" r:id="rId19"/>
    <p:sldId id="287" r:id="rId20"/>
    <p:sldId id="277" r:id="rId21"/>
    <p:sldId id="302" r:id="rId22"/>
    <p:sldId id="301" r:id="rId23"/>
    <p:sldId id="361" r:id="rId24"/>
    <p:sldId id="278" r:id="rId25"/>
    <p:sldId id="282" r:id="rId26"/>
    <p:sldId id="300" r:id="rId27"/>
    <p:sldId id="273" r:id="rId28"/>
    <p:sldId id="270" r:id="rId29"/>
    <p:sldId id="271" r:id="rId30"/>
    <p:sldId id="272" r:id="rId31"/>
    <p:sldId id="274" r:id="rId32"/>
    <p:sldId id="291" r:id="rId33"/>
    <p:sldId id="298" r:id="rId34"/>
    <p:sldId id="293" r:id="rId35"/>
    <p:sldId id="292" r:id="rId36"/>
    <p:sldId id="299" r:id="rId37"/>
    <p:sldId id="342" r:id="rId38"/>
    <p:sldId id="343" r:id="rId39"/>
    <p:sldId id="307" r:id="rId40"/>
    <p:sldId id="308" r:id="rId41"/>
    <p:sldId id="330" r:id="rId42"/>
    <p:sldId id="357" r:id="rId43"/>
    <p:sldId id="309" r:id="rId44"/>
    <p:sldId id="332" r:id="rId45"/>
    <p:sldId id="358" r:id="rId46"/>
    <p:sldId id="359" r:id="rId47"/>
    <p:sldId id="362" r:id="rId48"/>
    <p:sldId id="360" r:id="rId49"/>
    <p:sldId id="363" r:id="rId50"/>
    <p:sldId id="333" r:id="rId51"/>
    <p:sldId id="337" r:id="rId52"/>
    <p:sldId id="327" r:id="rId53"/>
    <p:sldId id="328" r:id="rId54"/>
    <p:sldId id="329" r:id="rId55"/>
    <p:sldId id="324" r:id="rId56"/>
    <p:sldId id="325" r:id="rId57"/>
    <p:sldId id="344" r:id="rId58"/>
    <p:sldId id="345" r:id="rId59"/>
    <p:sldId id="294" r:id="rId60"/>
    <p:sldId id="317" r:id="rId61"/>
    <p:sldId id="318" r:id="rId62"/>
    <p:sldId id="312" r:id="rId63"/>
    <p:sldId id="319" r:id="rId64"/>
    <p:sldId id="311" r:id="rId65"/>
    <p:sldId id="304" r:id="rId66"/>
    <p:sldId id="305" r:id="rId67"/>
    <p:sldId id="320" r:id="rId68"/>
    <p:sldId id="306" r:id="rId69"/>
    <p:sldId id="321" r:id="rId70"/>
    <p:sldId id="314" r:id="rId71"/>
    <p:sldId id="315" r:id="rId72"/>
    <p:sldId id="313" r:id="rId73"/>
    <p:sldId id="316" r:id="rId74"/>
    <p:sldId id="297" r:id="rId75"/>
    <p:sldId id="339" r:id="rId76"/>
    <p:sldId id="341" r:id="rId77"/>
    <p:sldId id="340" r:id="rId78"/>
    <p:sldId id="275" r:id="rId79"/>
    <p:sldId id="276" r:id="rId80"/>
    <p:sldId id="346" r:id="rId81"/>
    <p:sldId id="355" r:id="rId82"/>
    <p:sldId id="356" r:id="rId83"/>
    <p:sldId id="354" r:id="rId84"/>
    <p:sldId id="290" r:id="rId85"/>
    <p:sldId id="347" r:id="rId86"/>
    <p:sldId id="350" r:id="rId87"/>
    <p:sldId id="351" r:id="rId88"/>
    <p:sldId id="352" r:id="rId89"/>
    <p:sldId id="353" r:id="rId90"/>
    <p:sldId id="348" r:id="rId91"/>
    <p:sldId id="365" r:id="rId92"/>
    <p:sldId id="260" r:id="rId9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8841" autoAdjust="0"/>
  </p:normalViewPr>
  <p:slideViewPr>
    <p:cSldViewPr>
      <p:cViewPr varScale="1">
        <p:scale>
          <a:sx n="103" d="100"/>
          <a:sy n="103" d="100"/>
        </p:scale>
        <p:origin x="-185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pPr/>
              <a:t>2/8/2019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pPr/>
              <a:t>‹Nº›</a:t>
            </a:fld>
            <a:endParaRPr lang="el-GR"/>
          </a:p>
        </p:txBody>
      </p:sp>
    </p:spTree>
    <p:extLst>
      <p:ext uri="{BB962C8B-B14F-4D97-AF65-F5344CB8AC3E}">
        <p14:creationId xmlns:p14="http://schemas.microsoft.com/office/powerpoint/2010/main" xmlns="" val="13197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xmlns="" val="59543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91</a:t>
            </a:fld>
            <a:endParaRPr lang="el-GR"/>
          </a:p>
        </p:txBody>
      </p:sp>
    </p:spTree>
    <p:extLst>
      <p:ext uri="{BB962C8B-B14F-4D97-AF65-F5344CB8AC3E}">
        <p14:creationId xmlns:p14="http://schemas.microsoft.com/office/powerpoint/2010/main" xmlns="" val="1838142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xmlns=""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xmlns=""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2/8/2019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xmlns=""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lardat.uoregon.edu/SunChartProgram.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ortal.tee.gr/portal/page/portal/SCIENTIFIC_WORK/GR_ENERGEIAS/kenak/files/TOTEE_20701-3_2010_TEE_3nd_Edition.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beta.ivc.no/wiki/index.php/File:Solar_panel_controller.jpg"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5896" y="1988840"/>
            <a:ext cx="5182344" cy="1470025"/>
          </a:xfrm>
        </p:spPr>
        <p:txBody>
          <a:bodyPr anchor="b">
            <a:normAutofit/>
          </a:bodyPr>
          <a:lstStyle/>
          <a:p>
            <a:r>
              <a:rPr lang="es-ES" dirty="0" smtClean="0"/>
              <a:t>MÓDULO </a:t>
            </a:r>
            <a:r>
              <a:rPr lang="es-ES" dirty="0" smtClean="0"/>
              <a:t>1: INTRODUCCIÓN A LA TECNOLOGÍA FOTOVOLTAICA</a:t>
            </a:r>
            <a:endParaRPr lang="el-GR" dirty="0"/>
          </a:p>
        </p:txBody>
      </p:sp>
      <p:sp>
        <p:nvSpPr>
          <p:cNvPr id="3" name="Title 1"/>
          <p:cNvSpPr txBox="1">
            <a:spLocks/>
          </p:cNvSpPr>
          <p:nvPr/>
        </p:nvSpPr>
        <p:spPr>
          <a:xfrm>
            <a:off x="4211960" y="3573016"/>
            <a:ext cx="4822304" cy="1470025"/>
          </a:xfrm>
          <a:prstGeom prst="rect">
            <a:avLst/>
          </a:prstGeom>
        </p:spPr>
        <p:txBody>
          <a:bodyPr vert="horz" lIns="91440" tIns="45720" rIns="91440" bIns="45720" rtlCol="0" anchor="b">
            <a:normAutofit/>
          </a:bodyPr>
          <a:lstStyle>
            <a:lvl1pPr algn="r" defTabSz="914400" rtl="0" eaLnBrk="1" latinLnBrk="0" hangingPunct="1">
              <a:spcBef>
                <a:spcPct val="0"/>
              </a:spcBef>
              <a:buNone/>
              <a:defRPr sz="2800" kern="1200">
                <a:solidFill>
                  <a:schemeClr val="tx1"/>
                </a:solidFill>
                <a:latin typeface="+mj-lt"/>
                <a:ea typeface="+mj-ea"/>
                <a:cs typeface="+mj-cs"/>
              </a:defRPr>
            </a:lvl1pPr>
          </a:lstStyle>
          <a:p>
            <a:r>
              <a:rPr lang="en-US" dirty="0"/>
              <a:t>TEI of CRETE</a:t>
            </a:r>
            <a:endParaRPr lang="el-GR" dirty="0"/>
          </a:p>
        </p:txBody>
      </p:sp>
      <p:sp>
        <p:nvSpPr>
          <p:cNvPr id="4" name="Title 1"/>
          <p:cNvSpPr txBox="1">
            <a:spLocks/>
          </p:cNvSpPr>
          <p:nvPr/>
        </p:nvSpPr>
        <p:spPr>
          <a:xfrm>
            <a:off x="3707904" y="3501008"/>
            <a:ext cx="4966320" cy="677937"/>
          </a:xfrm>
          <a:prstGeom prst="rect">
            <a:avLst/>
          </a:prstGeom>
        </p:spPr>
        <p:txBody>
          <a:bodyPr vert="horz" lIns="91440" tIns="45720" rIns="91440" bIns="45720" rtlCol="0" anchor="b">
            <a:normAutofit fontScale="85000" lnSpcReduction="20000"/>
          </a:bodyPr>
          <a:lstStyle>
            <a:lvl1pPr algn="r" defTabSz="914400" rtl="0" eaLnBrk="1" latinLnBrk="0" hangingPunct="1">
              <a:spcBef>
                <a:spcPct val="0"/>
              </a:spcBef>
              <a:buNone/>
              <a:defRPr sz="2800" kern="1200">
                <a:solidFill>
                  <a:schemeClr val="tx1"/>
                </a:solidFill>
                <a:latin typeface="+mj-lt"/>
                <a:ea typeface="+mj-ea"/>
                <a:cs typeface="+mj-cs"/>
              </a:defRPr>
            </a:lvl1pPr>
          </a:lstStyle>
          <a:p>
            <a:r>
              <a:rPr lang="es-ES" sz="2550" dirty="0" smtClean="0"/>
              <a:t>Comprender </a:t>
            </a:r>
            <a:r>
              <a:rPr lang="es-ES" sz="2550" dirty="0" smtClean="0"/>
              <a:t>los fundamentos de la ingeniería solar</a:t>
            </a:r>
            <a:endParaRPr lang="el-GR" sz="2550" dirty="0"/>
          </a:p>
        </p:txBody>
      </p:sp>
    </p:spTree>
    <p:extLst>
      <p:ext uri="{BB962C8B-B14F-4D97-AF65-F5344CB8AC3E}">
        <p14:creationId xmlns:p14="http://schemas.microsoft.com/office/powerpoint/2010/main" xmlns=""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0"/>
            <a:ext cx="6923112" cy="1124744"/>
          </a:xfrm>
        </p:spPr>
        <p:txBody>
          <a:bodyPr>
            <a:normAutofit/>
          </a:bodyPr>
          <a:lstStyle/>
          <a:p>
            <a:r>
              <a:rPr lang="es-ES" dirty="0" smtClean="0"/>
              <a:t>Estación </a:t>
            </a:r>
            <a:r>
              <a:rPr lang="es-ES" dirty="0" smtClean="0"/>
              <a:t>de medición de todo tipo de </a:t>
            </a:r>
            <a:r>
              <a:rPr lang="es-ES" dirty="0" err="1" smtClean="0"/>
              <a:t>irradiancia</a:t>
            </a:r>
            <a:r>
              <a:rPr lang="es-ES" dirty="0" smtClean="0"/>
              <a:t> solar </a:t>
            </a:r>
            <a:r>
              <a:rPr lang="en-US" dirty="0" smtClean="0"/>
              <a:t> </a:t>
            </a:r>
            <a:endParaRPr lang="el-GR" dirty="0"/>
          </a:p>
        </p:txBody>
      </p:sp>
      <p:pic>
        <p:nvPicPr>
          <p:cNvPr id="38915" name="Picture 3"/>
          <p:cNvPicPr>
            <a:picLocks noChangeAspect="1" noChangeArrowheads="1"/>
          </p:cNvPicPr>
          <p:nvPr/>
        </p:nvPicPr>
        <p:blipFill>
          <a:blip r:embed="rId2" cstate="print"/>
          <a:srcRect/>
          <a:stretch>
            <a:fillRect/>
          </a:stretch>
        </p:blipFill>
        <p:spPr bwMode="auto">
          <a:xfrm>
            <a:off x="1763688" y="1556792"/>
            <a:ext cx="5760000" cy="43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Tipos </a:t>
            </a:r>
            <a:r>
              <a:rPr lang="es-ES" dirty="0" smtClean="0"/>
              <a:t>de radiación solar sobre una superficie titulada </a:t>
            </a:r>
            <a:r>
              <a:rPr lang="en-US" dirty="0" smtClean="0"/>
              <a:t> </a:t>
            </a:r>
            <a:endParaRPr lang="el-GR" dirty="0"/>
          </a:p>
        </p:txBody>
      </p:sp>
      <p:sp>
        <p:nvSpPr>
          <p:cNvPr id="3" name="Content Placeholder 2"/>
          <p:cNvSpPr>
            <a:spLocks noGrp="1"/>
          </p:cNvSpPr>
          <p:nvPr>
            <p:ph idx="1"/>
          </p:nvPr>
        </p:nvSpPr>
        <p:spPr>
          <a:xfrm>
            <a:off x="457200" y="1600201"/>
            <a:ext cx="8229600" cy="1396751"/>
          </a:xfrm>
        </p:spPr>
        <p:txBody>
          <a:bodyPr>
            <a:normAutofit/>
          </a:bodyPr>
          <a:lstStyle/>
          <a:p>
            <a:r>
              <a:rPr lang="es-ES" sz="1600" dirty="0" smtClean="0"/>
              <a:t>En </a:t>
            </a:r>
            <a:r>
              <a:rPr lang="es-ES" sz="1600" dirty="0" smtClean="0"/>
              <a:t>una superficie titulada, además del haz (o directo) y la radiación difusa, existe otro componente: la radiación reflejada desde el suelo. </a:t>
            </a:r>
          </a:p>
          <a:p>
            <a:r>
              <a:rPr lang="es-ES" sz="1600" dirty="0" smtClean="0"/>
              <a:t>El valor de la radiación reflejada depende de la </a:t>
            </a:r>
            <a:r>
              <a:rPr lang="es-ES" sz="1600" dirty="0" err="1" smtClean="0"/>
              <a:t>irradiancia</a:t>
            </a:r>
            <a:r>
              <a:rPr lang="es-ES" sz="1600" dirty="0" smtClean="0"/>
              <a:t> global G, el ángulo de inclinación β de la superficie titulada y la reflexión del material del suelo (también llamado albedo).</a:t>
            </a:r>
            <a:endParaRPr lang="en-US" sz="1600" dirty="0"/>
          </a:p>
        </p:txBody>
      </p:sp>
      <p:pic>
        <p:nvPicPr>
          <p:cNvPr id="39938" name="Picture 2"/>
          <p:cNvPicPr>
            <a:picLocks noChangeAspect="1" noChangeArrowheads="1"/>
          </p:cNvPicPr>
          <p:nvPr/>
        </p:nvPicPr>
        <p:blipFill>
          <a:blip r:embed="rId2" cstate="print"/>
          <a:srcRect/>
          <a:stretch>
            <a:fillRect/>
          </a:stretch>
        </p:blipFill>
        <p:spPr bwMode="auto">
          <a:xfrm>
            <a:off x="323528" y="3068960"/>
            <a:ext cx="8640000" cy="2938712"/>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Irradiación </a:t>
            </a:r>
            <a:r>
              <a:rPr lang="es-ES" dirty="0" smtClean="0"/>
              <a:t>solar en un día soleado y nublado</a:t>
            </a:r>
            <a:endParaRPr lang="el-GR" dirty="0"/>
          </a:p>
        </p:txBody>
      </p:sp>
      <p:pic>
        <p:nvPicPr>
          <p:cNvPr id="14337" name="Picture 1"/>
          <p:cNvPicPr>
            <a:picLocks noChangeAspect="1" noChangeArrowheads="1"/>
          </p:cNvPicPr>
          <p:nvPr/>
        </p:nvPicPr>
        <p:blipFill>
          <a:blip r:embed="rId2" cstate="print"/>
          <a:srcRect/>
          <a:stretch>
            <a:fillRect/>
          </a:stretch>
        </p:blipFill>
        <p:spPr bwMode="auto">
          <a:xfrm>
            <a:off x="611560" y="2276872"/>
            <a:ext cx="7920000" cy="3625352"/>
          </a:xfrm>
          <a:prstGeom prst="rect">
            <a:avLst/>
          </a:prstGeom>
          <a:noFill/>
          <a:ln w="9525">
            <a:noFill/>
            <a:miter lim="800000"/>
            <a:headEnd/>
            <a:tailEnd/>
          </a:ln>
        </p:spPr>
      </p:pic>
      <p:sp>
        <p:nvSpPr>
          <p:cNvPr id="4" name="Content Placeholder 2"/>
          <p:cNvSpPr>
            <a:spLocks noGrp="1"/>
          </p:cNvSpPr>
          <p:nvPr>
            <p:ph idx="1"/>
          </p:nvPr>
        </p:nvSpPr>
        <p:spPr>
          <a:xfrm>
            <a:off x="457200" y="1600201"/>
            <a:ext cx="8229600" cy="676672"/>
          </a:xfrm>
        </p:spPr>
        <p:txBody>
          <a:bodyPr>
            <a:normAutofit/>
          </a:bodyPr>
          <a:lstStyle/>
          <a:p>
            <a:r>
              <a:rPr lang="es-ES" sz="1600" dirty="0" smtClean="0"/>
              <a:t>La </a:t>
            </a:r>
            <a:r>
              <a:rPr lang="es-ES" sz="1600" dirty="0" smtClean="0"/>
              <a:t>irradiación solar es la energía por unidad de área recibida del Sol, y se mide en </a:t>
            </a:r>
            <a:r>
              <a:rPr lang="es-ES" sz="1600" dirty="0" err="1" smtClean="0"/>
              <a:t>Wh</a:t>
            </a:r>
            <a:r>
              <a:rPr lang="es-ES" sz="1600" dirty="0" smtClean="0"/>
              <a:t>/m</a:t>
            </a:r>
            <a:r>
              <a:rPr lang="es-ES" sz="1600" baseline="30000" dirty="0" smtClean="0"/>
              <a:t>2</a:t>
            </a:r>
            <a:r>
              <a:rPr lang="es-ES" sz="1600" dirty="0" smtClean="0"/>
              <a:t> o </a:t>
            </a:r>
            <a:r>
              <a:rPr lang="es-ES" sz="1600" dirty="0" err="1" smtClean="0"/>
              <a:t>kWh</a:t>
            </a:r>
            <a:r>
              <a:rPr lang="es-ES" sz="1600" dirty="0" smtClean="0"/>
              <a:t>/m</a:t>
            </a:r>
            <a:r>
              <a:rPr lang="es-ES" sz="1600" baseline="30000" dirty="0" smtClean="0"/>
              <a:t>2</a:t>
            </a:r>
            <a:r>
              <a:rPr lang="es-ES" sz="1600" dirty="0" smtClean="0"/>
              <a:t>.</a:t>
            </a:r>
            <a:endParaRPr lang="en-US" sz="1600" dirty="0"/>
          </a:p>
          <a:p>
            <a:endParaRPr lang="en-US" sz="1600" dirty="0"/>
          </a:p>
          <a:p>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16632"/>
            <a:ext cx="7931224" cy="980728"/>
          </a:xfrm>
        </p:spPr>
        <p:txBody>
          <a:bodyPr>
            <a:normAutofit/>
          </a:bodyPr>
          <a:lstStyle/>
          <a:p>
            <a:r>
              <a:rPr lang="es-ES" dirty="0" smtClean="0"/>
              <a:t>Cálculo </a:t>
            </a:r>
            <a:r>
              <a:rPr lang="es-ES" dirty="0" smtClean="0"/>
              <a:t>de la irradiación solar diaria a partir de la </a:t>
            </a:r>
            <a:r>
              <a:rPr lang="es-ES" dirty="0" err="1" smtClean="0"/>
              <a:t>irradiancia</a:t>
            </a:r>
            <a:endParaRPr lang="el-GR" dirty="0"/>
          </a:p>
        </p:txBody>
      </p:sp>
      <p:pic>
        <p:nvPicPr>
          <p:cNvPr id="56323" name="Picture 3"/>
          <p:cNvPicPr>
            <a:picLocks noChangeAspect="1" noChangeArrowheads="1"/>
          </p:cNvPicPr>
          <p:nvPr/>
        </p:nvPicPr>
        <p:blipFill>
          <a:blip r:embed="rId2" cstate="print"/>
          <a:srcRect/>
          <a:stretch>
            <a:fillRect/>
          </a:stretch>
        </p:blipFill>
        <p:spPr bwMode="auto">
          <a:xfrm>
            <a:off x="1403648" y="2636912"/>
            <a:ext cx="5991696" cy="3600000"/>
          </a:xfrm>
          <a:prstGeom prst="rect">
            <a:avLst/>
          </a:prstGeom>
          <a:noFill/>
          <a:ln w="9525">
            <a:noFill/>
            <a:miter lim="800000"/>
            <a:headEnd/>
            <a:tailEnd/>
          </a:ln>
          <a:effectLst/>
        </p:spPr>
      </p:pic>
      <p:sp>
        <p:nvSpPr>
          <p:cNvPr id="8" name="Content Placeholder 2"/>
          <p:cNvSpPr txBox="1">
            <a:spLocks/>
          </p:cNvSpPr>
          <p:nvPr/>
        </p:nvSpPr>
        <p:spPr>
          <a:xfrm>
            <a:off x="457200" y="1600200"/>
            <a:ext cx="8229600" cy="1036712"/>
          </a:xfrm>
          <a:prstGeom prst="rect">
            <a:avLst/>
          </a:prstGeom>
        </p:spPr>
        <p:txBody>
          <a:bodyPr vert="horz" lIns="91440" tIns="45720" rIns="91440" bIns="45720" rtlCol="0">
            <a:normAutofit/>
          </a:bodyPr>
          <a:lstStyle/>
          <a:p>
            <a:pPr marL="342900" indent="-342900">
              <a:spcBef>
                <a:spcPct val="20000"/>
              </a:spcBef>
              <a:buFont typeface="Arial" panose="020B0604020202020204" pitchFamily="34" charset="0"/>
              <a:buChar char="•"/>
            </a:pPr>
            <a:r>
              <a:rPr lang="es-ES" sz="1600" dirty="0" smtClean="0"/>
              <a:t>En </a:t>
            </a:r>
            <a:r>
              <a:rPr lang="es-ES" sz="1600" dirty="0" smtClean="0"/>
              <a:t>el caso típico de conocer los valores medios horarios de </a:t>
            </a:r>
            <a:r>
              <a:rPr lang="es-ES" sz="1600" dirty="0" err="1" smtClean="0"/>
              <a:t>irradiancia</a:t>
            </a:r>
            <a:r>
              <a:rPr lang="es-ES" sz="1600" dirty="0" smtClean="0"/>
              <a:t> solar (en </a:t>
            </a:r>
            <a:r>
              <a:rPr lang="es-ES" sz="1600" b="1" dirty="0" smtClean="0"/>
              <a:t>W/m</a:t>
            </a:r>
            <a:r>
              <a:rPr lang="es-ES" sz="1600" b="1" baseline="30000" dirty="0" smtClean="0"/>
              <a:t>2</a:t>
            </a:r>
            <a:r>
              <a:rPr lang="es-ES" sz="1600" dirty="0" smtClean="0"/>
              <a:t>), la irradiación solar diaria (en </a:t>
            </a:r>
            <a:r>
              <a:rPr lang="es-ES" sz="1600" b="1" dirty="0" err="1" smtClean="0"/>
              <a:t>Wh</a:t>
            </a:r>
            <a:r>
              <a:rPr lang="es-ES" sz="1600" b="1" dirty="0" smtClean="0"/>
              <a:t>/m</a:t>
            </a:r>
            <a:r>
              <a:rPr lang="es-ES" sz="1600" b="1" baseline="30000" dirty="0" smtClean="0"/>
              <a:t>2</a:t>
            </a:r>
            <a:r>
              <a:rPr lang="es-ES" sz="1600" dirty="0" smtClean="0"/>
              <a:t>) puede calcularse sumando los valores de </a:t>
            </a:r>
            <a:r>
              <a:rPr lang="es-ES" sz="1600" dirty="0" err="1" smtClean="0"/>
              <a:t>irradiancia</a:t>
            </a:r>
            <a:endParaRPr lang="es-ES" sz="1600" dirty="0" smtClean="0"/>
          </a:p>
          <a:p>
            <a:pPr marL="342900" indent="-342900">
              <a:spcBef>
                <a:spcPct val="20000"/>
              </a:spcBef>
              <a:buFont typeface="Arial" panose="020B0604020202020204" pitchFamily="34" charset="0"/>
              <a:buChar char="•"/>
            </a:pPr>
            <a:r>
              <a:rPr lang="es-ES" sz="1600" dirty="0" smtClean="0"/>
              <a:t>En el gráfico siguiente, el resultado de la suma diaria es 6708 </a:t>
            </a:r>
            <a:r>
              <a:rPr lang="es-ES" sz="1600" b="1" dirty="0" err="1" smtClean="0"/>
              <a:t>Wh</a:t>
            </a:r>
            <a:r>
              <a:rPr lang="es-ES" sz="1600" b="1" dirty="0" smtClean="0"/>
              <a:t>/m</a:t>
            </a:r>
            <a:r>
              <a:rPr lang="es-ES" sz="1600" b="1" baseline="30000" dirty="0" smtClean="0"/>
              <a:t>2</a:t>
            </a:r>
            <a:r>
              <a:rPr lang="es-ES" sz="1600" baseline="30000" dirty="0" smtClean="0"/>
              <a:t> </a:t>
            </a:r>
            <a:r>
              <a:rPr lang="es-ES" sz="1600" dirty="0" smtClean="0"/>
              <a:t>= 6.708 </a:t>
            </a:r>
            <a:r>
              <a:rPr lang="es-ES" sz="1600" b="1" dirty="0" err="1" smtClean="0"/>
              <a:t>kWh</a:t>
            </a:r>
            <a:r>
              <a:rPr lang="es-ES" sz="1600" b="1" dirty="0" smtClean="0"/>
              <a:t>/m</a:t>
            </a:r>
            <a:r>
              <a:rPr lang="es-ES" sz="1600" b="1" baseline="30000" dirty="0" smtClean="0"/>
              <a:t>2</a:t>
            </a:r>
            <a:r>
              <a:rPr lang="es-ES" sz="1600" b="1" dirty="0" smtClean="0"/>
              <a:t> </a:t>
            </a:r>
            <a:endParaRPr lang="en-US" sz="1600" b="1" dirty="0"/>
          </a:p>
          <a:p>
            <a:endParaRPr lang="en-US" sz="1600" dirty="0"/>
          </a:p>
          <a:p>
            <a:endParaRPr lang="en-US" sz="16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031965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Irradiancia</a:t>
            </a:r>
            <a:r>
              <a:rPr lang="en-US" dirty="0" smtClean="0"/>
              <a:t> </a:t>
            </a:r>
            <a:r>
              <a:rPr lang="en-US" dirty="0" smtClean="0"/>
              <a:t>horizontal global - </a:t>
            </a:r>
            <a:r>
              <a:rPr lang="en-US" dirty="0" err="1" smtClean="0"/>
              <a:t>Europa</a:t>
            </a:r>
            <a:endParaRPr lang="el-GR" dirty="0"/>
          </a:p>
        </p:txBody>
      </p:sp>
      <p:pic>
        <p:nvPicPr>
          <p:cNvPr id="13314" name="Picture 2" descr="ÎÏÎ¿ÏÎ­Î»ÎµÏÎ¼Î± ÎµÎ¹ÎºÏÎ½Î±Ï Î³Î¹Î± global horizontal radiation europe"/>
          <p:cNvPicPr>
            <a:picLocks noChangeAspect="1" noChangeArrowheads="1"/>
          </p:cNvPicPr>
          <p:nvPr/>
        </p:nvPicPr>
        <p:blipFill>
          <a:blip r:embed="rId2" cstate="print"/>
          <a:srcRect/>
          <a:stretch>
            <a:fillRect/>
          </a:stretch>
        </p:blipFill>
        <p:spPr bwMode="auto">
          <a:xfrm>
            <a:off x="1187624" y="1556792"/>
            <a:ext cx="6628895" cy="46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Valores </a:t>
            </a:r>
            <a:r>
              <a:rPr lang="es-ES" dirty="0" smtClean="0"/>
              <a:t>nominales de los módulos fotovoltaicos - Condiciones de prueba estándar (STC)</a:t>
            </a:r>
            <a:endParaRPr lang="el-GR" dirty="0"/>
          </a:p>
        </p:txBody>
      </p:sp>
      <p:sp>
        <p:nvSpPr>
          <p:cNvPr id="3" name="Content Placeholder 2"/>
          <p:cNvSpPr>
            <a:spLocks noGrp="1"/>
          </p:cNvSpPr>
          <p:nvPr>
            <p:ph idx="1"/>
          </p:nvPr>
        </p:nvSpPr>
        <p:spPr>
          <a:xfrm>
            <a:off x="457200" y="1600200"/>
            <a:ext cx="7643192" cy="4525963"/>
          </a:xfrm>
        </p:spPr>
        <p:txBody>
          <a:bodyPr>
            <a:normAutofit/>
          </a:bodyPr>
          <a:lstStyle/>
          <a:p>
            <a:r>
              <a:rPr lang="es-ES" sz="1600" dirty="0" smtClean="0"/>
              <a:t>La </a:t>
            </a:r>
            <a:r>
              <a:rPr lang="es-ES" sz="1600" dirty="0" smtClean="0"/>
              <a:t>potencia de un módulo fotovoltaico (FV) se mide según las condiciones de prueba estándar (STC) y se define mediante tres condiciones límite</a:t>
            </a:r>
            <a:r>
              <a:rPr lang="es-ES" sz="1600" dirty="0" smtClean="0"/>
              <a:t>:</a:t>
            </a:r>
          </a:p>
          <a:p>
            <a:endParaRPr lang="es-ES" sz="1600" dirty="0" smtClean="0"/>
          </a:p>
          <a:p>
            <a:pPr lvl="1"/>
            <a:r>
              <a:rPr lang="es-ES" sz="1600" dirty="0" smtClean="0"/>
              <a:t>Irradiación solar total </a:t>
            </a:r>
            <a:r>
              <a:rPr lang="es-ES" sz="1600" dirty="0" smtClean="0"/>
              <a:t>(</a:t>
            </a:r>
            <a:r>
              <a:rPr lang="en-US" sz="1600" i="1" dirty="0" smtClean="0"/>
              <a:t>G</a:t>
            </a:r>
            <a:r>
              <a:rPr lang="en-US" sz="1600" dirty="0" smtClean="0"/>
              <a:t>=</a:t>
            </a:r>
            <a:r>
              <a:rPr lang="en-US" sz="1600" i="1" dirty="0" smtClean="0"/>
              <a:t>G</a:t>
            </a:r>
            <a:r>
              <a:rPr lang="en-US" sz="1600" i="1" baseline="-25000" dirty="0" smtClean="0"/>
              <a:t>STC</a:t>
            </a:r>
            <a:r>
              <a:rPr lang="en-US" sz="1600" dirty="0" smtClean="0"/>
              <a:t>=1000 W/m</a:t>
            </a:r>
            <a:r>
              <a:rPr lang="en-US" sz="1600" baseline="30000" dirty="0" smtClean="0"/>
              <a:t>2 </a:t>
            </a:r>
            <a:r>
              <a:rPr lang="es-ES" sz="1600" dirty="0" smtClean="0"/>
              <a:t>)</a:t>
            </a:r>
            <a:endParaRPr lang="es-ES" sz="1600" dirty="0" smtClean="0"/>
          </a:p>
          <a:p>
            <a:pPr lvl="1"/>
            <a:r>
              <a:rPr lang="es-ES" sz="1600" dirty="0" smtClean="0"/>
              <a:t>Temperatura del módulo solar igual a 25°C</a:t>
            </a:r>
          </a:p>
          <a:p>
            <a:pPr lvl="1"/>
            <a:r>
              <a:rPr lang="es-ES" sz="1600" dirty="0" smtClean="0"/>
              <a:t>Espectro de luz estándar AM </a:t>
            </a:r>
            <a:r>
              <a:rPr lang="es-ES" sz="1600" dirty="0" smtClean="0"/>
              <a:t>1.5</a:t>
            </a:r>
          </a:p>
          <a:p>
            <a:pPr lvl="1"/>
            <a:endParaRPr lang="es-ES" sz="1600" dirty="0" smtClean="0"/>
          </a:p>
          <a:p>
            <a:r>
              <a:rPr lang="es-ES" sz="1600" dirty="0" smtClean="0"/>
              <a:t>La capacidad del módulo fotovoltaico en estas condiciones es la potencia nominal (o potencia nominal) del módulo.</a:t>
            </a:r>
          </a:p>
          <a:p>
            <a:r>
              <a:rPr lang="es-ES" sz="1600" dirty="0" smtClean="0"/>
              <a:t>Se da en Watt-</a:t>
            </a:r>
            <a:r>
              <a:rPr lang="es-ES" sz="1600" dirty="0" err="1" smtClean="0"/>
              <a:t>Peak</a:t>
            </a:r>
            <a:r>
              <a:rPr lang="es-ES" sz="1600" dirty="0" smtClean="0"/>
              <a:t> (</a:t>
            </a:r>
            <a:r>
              <a:rPr lang="es-ES" sz="1600" dirty="0" err="1" smtClean="0"/>
              <a:t>W</a:t>
            </a:r>
            <a:r>
              <a:rPr lang="es-ES" sz="1600" baseline="-25000" dirty="0" err="1" smtClean="0"/>
              <a:t>p</a:t>
            </a:r>
            <a:r>
              <a:rPr lang="es-ES" sz="1600" dirty="0" smtClean="0"/>
              <a:t>) ya que describe la potencia pico del módulo en condiciones óptimas.</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Cálculo </a:t>
            </a:r>
            <a:r>
              <a:rPr lang="es-ES" dirty="0" smtClean="0"/>
              <a:t>de la posición del Sol</a:t>
            </a:r>
            <a:endParaRPr lang="el-GR" dirty="0"/>
          </a:p>
        </p:txBody>
      </p:sp>
      <p:sp>
        <p:nvSpPr>
          <p:cNvPr id="3" name="Content Placeholder 2"/>
          <p:cNvSpPr>
            <a:spLocks noGrp="1"/>
          </p:cNvSpPr>
          <p:nvPr>
            <p:ph idx="1"/>
          </p:nvPr>
        </p:nvSpPr>
        <p:spPr/>
        <p:txBody>
          <a:bodyPr>
            <a:normAutofit/>
          </a:bodyPr>
          <a:lstStyle/>
          <a:p>
            <a:r>
              <a:rPr lang="es-ES" sz="1600" dirty="0" smtClean="0"/>
              <a:t>La </a:t>
            </a:r>
            <a:r>
              <a:rPr lang="es-ES" sz="1600" dirty="0" smtClean="0"/>
              <a:t>Tierra está girando alrededor del Sol en un plano elíptico</a:t>
            </a:r>
          </a:p>
          <a:p>
            <a:r>
              <a:rPr lang="es-ES" sz="1600" dirty="0" smtClean="0"/>
              <a:t>La inclinación del eje de rotación de la tierra con respecto al plano eclíptico es lo que hace que las cuatro estaciones del año</a:t>
            </a:r>
            <a:endParaRPr lang="en-US" sz="1600" dirty="0"/>
          </a:p>
          <a:p>
            <a:endParaRPr lang="en-US" sz="1600" dirty="0"/>
          </a:p>
        </p:txBody>
      </p:sp>
      <p:pic>
        <p:nvPicPr>
          <p:cNvPr id="13314" name="Picture 2"/>
          <p:cNvPicPr>
            <a:picLocks noChangeAspect="1" noChangeArrowheads="1"/>
          </p:cNvPicPr>
          <p:nvPr/>
        </p:nvPicPr>
        <p:blipFill>
          <a:blip r:embed="rId2" cstate="print"/>
          <a:srcRect/>
          <a:stretch>
            <a:fillRect/>
          </a:stretch>
        </p:blipFill>
        <p:spPr bwMode="auto">
          <a:xfrm>
            <a:off x="899592" y="2780928"/>
            <a:ext cx="7200000" cy="3197516"/>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Ángulos</a:t>
            </a:r>
            <a:r>
              <a:rPr lang="en-US" dirty="0" smtClean="0"/>
              <a:t> </a:t>
            </a:r>
            <a:r>
              <a:rPr lang="en-US" dirty="0" err="1" smtClean="0"/>
              <a:t>solares</a:t>
            </a:r>
            <a:r>
              <a:rPr lang="en-US" dirty="0" smtClean="0"/>
              <a:t>  </a:t>
            </a:r>
            <a:endParaRPr lang="el-GR" dirty="0"/>
          </a:p>
        </p:txBody>
      </p:sp>
      <p:sp>
        <p:nvSpPr>
          <p:cNvPr id="3" name="Content Placeholder 2"/>
          <p:cNvSpPr>
            <a:spLocks noGrp="1"/>
          </p:cNvSpPr>
          <p:nvPr>
            <p:ph idx="1"/>
          </p:nvPr>
        </p:nvSpPr>
        <p:spPr>
          <a:xfrm>
            <a:off x="1187624" y="1628800"/>
            <a:ext cx="6635080" cy="4525963"/>
          </a:xfrm>
        </p:spPr>
        <p:txBody>
          <a:bodyPr>
            <a:normAutofit/>
          </a:bodyPr>
          <a:lstStyle/>
          <a:p>
            <a:pPr>
              <a:buNone/>
            </a:pPr>
            <a:r>
              <a:rPr lang="es-ES" sz="1600" dirty="0" smtClean="0"/>
              <a:t>La </a:t>
            </a:r>
            <a:r>
              <a:rPr lang="es-ES" sz="1600" dirty="0" smtClean="0"/>
              <a:t>posición del sol con respecto al plano (por ejemplo, PV) se puede describir en términos </a:t>
            </a:r>
            <a:r>
              <a:rPr lang="es-ES" sz="1600" dirty="0" smtClean="0"/>
              <a:t>de varios </a:t>
            </a:r>
            <a:r>
              <a:rPr lang="es-ES" sz="1600" dirty="0" smtClean="0"/>
              <a:t>ángulos:</a:t>
            </a:r>
          </a:p>
          <a:p>
            <a:pPr>
              <a:buNone/>
            </a:pPr>
            <a:r>
              <a:rPr lang="en-US" sz="1600" dirty="0" smtClean="0"/>
              <a:t> </a:t>
            </a:r>
            <a:endParaRPr lang="en-US" sz="1600" dirty="0"/>
          </a:p>
          <a:p>
            <a:r>
              <a:rPr lang="es-ES" sz="1600" dirty="0" smtClean="0"/>
              <a:t>Latitud </a:t>
            </a:r>
            <a:r>
              <a:rPr lang="es-ES" sz="1600" i="1" dirty="0" smtClean="0"/>
              <a:t>φ</a:t>
            </a:r>
          </a:p>
          <a:p>
            <a:r>
              <a:rPr lang="es-ES" sz="1600" dirty="0" smtClean="0"/>
              <a:t>Declinación solar </a:t>
            </a:r>
            <a:r>
              <a:rPr lang="es-ES" sz="1600" i="1" dirty="0" smtClean="0"/>
              <a:t>δ</a:t>
            </a:r>
          </a:p>
          <a:p>
            <a:r>
              <a:rPr lang="es-ES" sz="1600" dirty="0" smtClean="0"/>
              <a:t>Ángulo horario </a:t>
            </a:r>
            <a:r>
              <a:rPr lang="es-ES" sz="1600" i="1" dirty="0" smtClean="0"/>
              <a:t>ω</a:t>
            </a:r>
          </a:p>
          <a:p>
            <a:r>
              <a:rPr lang="es-ES" sz="1600" dirty="0" smtClean="0"/>
              <a:t>Pendiente </a:t>
            </a:r>
            <a:r>
              <a:rPr lang="es-ES" sz="1600" i="1" dirty="0" smtClean="0"/>
              <a:t>β</a:t>
            </a:r>
          </a:p>
          <a:p>
            <a:r>
              <a:rPr lang="es-ES" sz="1600" dirty="0" smtClean="0"/>
              <a:t>Ángulo de incidencia </a:t>
            </a:r>
            <a:r>
              <a:rPr lang="es-ES" sz="1600" i="1" dirty="0" smtClean="0"/>
              <a:t>θ</a:t>
            </a:r>
          </a:p>
          <a:p>
            <a:r>
              <a:rPr lang="es-ES" sz="1600" dirty="0" smtClean="0"/>
              <a:t>Ángulo acimutal de la superficie </a:t>
            </a:r>
            <a:r>
              <a:rPr lang="es-ES" sz="1600" i="1" dirty="0" smtClean="0"/>
              <a:t>γ</a:t>
            </a:r>
          </a:p>
          <a:p>
            <a:r>
              <a:rPr lang="es-ES" sz="1600" dirty="0" smtClean="0"/>
              <a:t>Ángulo cenital </a:t>
            </a:r>
            <a:r>
              <a:rPr lang="el-GR" sz="1600" i="1" dirty="0" smtClean="0"/>
              <a:t>θ</a:t>
            </a:r>
            <a:r>
              <a:rPr lang="en-US" sz="1600" i="1" baseline="-25000" dirty="0" smtClean="0"/>
              <a:t>z</a:t>
            </a:r>
            <a:endParaRPr lang="es-ES" sz="1600" dirty="0" smtClean="0"/>
          </a:p>
          <a:p>
            <a:r>
              <a:rPr lang="es-ES" sz="1600" dirty="0" smtClean="0"/>
              <a:t>Ángulo de altitud solar </a:t>
            </a:r>
            <a:r>
              <a:rPr lang="el-GR" sz="1600" i="1" dirty="0" smtClean="0"/>
              <a:t>α</a:t>
            </a:r>
            <a:r>
              <a:rPr lang="en-US" sz="1600" i="1" baseline="-25000" dirty="0" smtClean="0"/>
              <a:t>s </a:t>
            </a:r>
            <a:endParaRPr lang="es-ES" sz="1600" dirty="0" smtClean="0"/>
          </a:p>
          <a:p>
            <a:r>
              <a:rPr lang="es-ES" sz="1600" dirty="0" smtClean="0"/>
              <a:t>Ángulo acimutal solar </a:t>
            </a:r>
            <a:r>
              <a:rPr lang="el-GR" sz="1600" i="1" dirty="0" smtClean="0"/>
              <a:t>γ</a:t>
            </a:r>
            <a:r>
              <a:rPr lang="en-US" sz="1600" i="1" baseline="-25000" dirty="0" smtClean="0"/>
              <a:t>s </a:t>
            </a:r>
            <a:endParaRPr lang="es-ES" sz="1600" dirty="0" smtClean="0"/>
          </a:p>
          <a:p>
            <a:endParaRPr lang="en-US" sz="1600" i="1" baseline="-25000" dirty="0"/>
          </a:p>
        </p:txBody>
      </p:sp>
    </p:spTree>
    <p:extLst>
      <p:ext uri="{BB962C8B-B14F-4D97-AF65-F5344CB8AC3E}">
        <p14:creationId xmlns:p14="http://schemas.microsoft.com/office/powerpoint/2010/main" xmlns="" val="303196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Latitud</a:t>
            </a:r>
            <a:r>
              <a:rPr lang="en-US" dirty="0" smtClean="0"/>
              <a:t> </a:t>
            </a:r>
            <a:r>
              <a:rPr lang="en-US" dirty="0" smtClean="0"/>
              <a:t>y </a:t>
            </a:r>
            <a:r>
              <a:rPr lang="en-US" dirty="0" err="1" smtClean="0"/>
              <a:t>declinación</a:t>
            </a:r>
            <a:r>
              <a:rPr lang="en-US" dirty="0" smtClean="0"/>
              <a:t> solar</a:t>
            </a:r>
            <a:endParaRPr lang="el-GR" dirty="0"/>
          </a:p>
        </p:txBody>
      </p:sp>
      <p:sp>
        <p:nvSpPr>
          <p:cNvPr id="3" name="Content Placeholder 2"/>
          <p:cNvSpPr>
            <a:spLocks noGrp="1"/>
          </p:cNvSpPr>
          <p:nvPr>
            <p:ph idx="1"/>
          </p:nvPr>
        </p:nvSpPr>
        <p:spPr/>
        <p:txBody>
          <a:bodyPr>
            <a:normAutofit/>
          </a:bodyPr>
          <a:lstStyle/>
          <a:p>
            <a:r>
              <a:rPr lang="es-ES" sz="1600" dirty="0" smtClean="0"/>
              <a:t>La </a:t>
            </a:r>
            <a:r>
              <a:rPr lang="es-ES" sz="1600" dirty="0" smtClean="0"/>
              <a:t>latitud </a:t>
            </a:r>
            <a:r>
              <a:rPr lang="es-ES" sz="1600" i="1" dirty="0" smtClean="0"/>
              <a:t>φ </a:t>
            </a:r>
            <a:r>
              <a:rPr lang="es-ES" sz="1600" dirty="0" smtClean="0"/>
              <a:t>es la posición angular al norte o al sur del ecuador (norte positivo) - varía entre ± 90° y depende de la posición.</a:t>
            </a:r>
          </a:p>
          <a:p>
            <a:r>
              <a:rPr lang="es-ES" sz="1600" dirty="0" smtClean="0"/>
              <a:t>Si consideramos una tierra fija y un sol que se mueve hacia arriba y hacia abajo, el ángulo entre el sol y el ecuador se llama declinación solar </a:t>
            </a:r>
            <a:r>
              <a:rPr lang="es-ES" sz="1600" i="1" dirty="0" smtClean="0"/>
              <a:t>δ </a:t>
            </a:r>
            <a:r>
              <a:rPr lang="es-ES" sz="1600" dirty="0" smtClean="0"/>
              <a:t>(norte positivo) - varía entre ± 23.45° y depende del día del año.</a:t>
            </a:r>
            <a:endParaRPr lang="en-US" sz="1600" dirty="0"/>
          </a:p>
        </p:txBody>
      </p:sp>
      <p:pic>
        <p:nvPicPr>
          <p:cNvPr id="13314" name="Picture 2"/>
          <p:cNvPicPr>
            <a:picLocks noChangeAspect="1" noChangeArrowheads="1"/>
          </p:cNvPicPr>
          <p:nvPr/>
        </p:nvPicPr>
        <p:blipFill>
          <a:blip r:embed="rId2" cstate="print"/>
          <a:srcRect/>
          <a:stretch>
            <a:fillRect/>
          </a:stretch>
        </p:blipFill>
        <p:spPr bwMode="auto">
          <a:xfrm>
            <a:off x="971600" y="2924944"/>
            <a:ext cx="7019925" cy="333375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Esquema </a:t>
            </a:r>
            <a:r>
              <a:rPr lang="es-ES" dirty="0" smtClean="0"/>
              <a:t>de los ángulos solares básicos en una superficie titulada </a:t>
            </a:r>
            <a:r>
              <a:rPr lang="en-US" dirty="0" smtClean="0"/>
              <a:t> </a:t>
            </a:r>
            <a:endParaRPr lang="el-GR" dirty="0"/>
          </a:p>
        </p:txBody>
      </p:sp>
      <p:pic>
        <p:nvPicPr>
          <p:cNvPr id="23553" name="Picture 1"/>
          <p:cNvPicPr>
            <a:picLocks noChangeAspect="1" noChangeArrowheads="1"/>
          </p:cNvPicPr>
          <p:nvPr/>
        </p:nvPicPr>
        <p:blipFill>
          <a:blip r:embed="rId2" cstate="print"/>
          <a:srcRect/>
          <a:stretch>
            <a:fillRect/>
          </a:stretch>
        </p:blipFill>
        <p:spPr bwMode="auto">
          <a:xfrm>
            <a:off x="755576" y="1628800"/>
            <a:ext cx="7437526" cy="43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del </a:t>
            </a:r>
            <a:r>
              <a:rPr lang="en-US" b="1" dirty="0" err="1" smtClean="0"/>
              <a:t>módulo</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endParaRPr lang="en-US" dirty="0">
              <a:latin typeface="+mj-lt"/>
              <a:cs typeface="Arial" pitchFamily="34" charset="0"/>
            </a:endParaRPr>
          </a:p>
          <a:p>
            <a:pPr marL="0" indent="0" algn="just">
              <a:buNone/>
            </a:pPr>
            <a:r>
              <a:rPr lang="es-ES" dirty="0" smtClean="0">
                <a:latin typeface="+mj-lt"/>
                <a:cs typeface="Arial" pitchFamily="34" charset="0"/>
              </a:rPr>
              <a:t>Al </a:t>
            </a:r>
            <a:r>
              <a:rPr lang="es-ES" dirty="0" smtClean="0">
                <a:latin typeface="+mj-lt"/>
                <a:cs typeface="Arial" pitchFamily="34" charset="0"/>
              </a:rPr>
              <a:t>final de esta unidad </a:t>
            </a:r>
            <a:r>
              <a:rPr lang="es-ES" dirty="0" smtClean="0">
                <a:latin typeface="+mj-lt"/>
                <a:cs typeface="Arial" pitchFamily="34" charset="0"/>
              </a:rPr>
              <a:t>podrás:</a:t>
            </a:r>
            <a:endParaRPr lang="en-US" dirty="0">
              <a:latin typeface="+mj-lt"/>
              <a:cs typeface="Arial" pitchFamily="34" charset="0"/>
            </a:endParaRPr>
          </a:p>
          <a:p>
            <a:pPr marL="0" indent="0" algn="just">
              <a:buNone/>
            </a:pPr>
            <a:endParaRPr lang="en-US" sz="1600" dirty="0">
              <a:latin typeface="Arial" pitchFamily="34" charset="0"/>
              <a:cs typeface="Arial" pitchFamily="34" charset="0"/>
            </a:endParaRPr>
          </a:p>
          <a:p>
            <a:pPr lvl="1">
              <a:buNone/>
            </a:pPr>
            <a:endParaRPr lang="es-ES" b="1" dirty="0" smtClean="0"/>
          </a:p>
          <a:p>
            <a:pPr lvl="1">
              <a:buFont typeface="+mj-lt"/>
              <a:buAutoNum type="arabicPeriod"/>
            </a:pPr>
            <a:r>
              <a:rPr lang="es-ES" b="1" dirty="0" smtClean="0"/>
              <a:t>entender los conceptos básicos de los temas relacionados con la energía solar </a:t>
            </a:r>
          </a:p>
          <a:p>
            <a:pPr lvl="1">
              <a:buFont typeface="+mj-lt"/>
              <a:buAutoNum type="arabicPeriod"/>
            </a:pPr>
            <a:r>
              <a:rPr lang="es-ES" b="1" dirty="0" smtClean="0"/>
              <a:t>conocer las últimas tecnologías fotovoltaicas</a:t>
            </a:r>
          </a:p>
          <a:p>
            <a:pPr lvl="1">
              <a:buFont typeface="+mj-lt"/>
              <a:buAutoNum type="arabicPeriod"/>
            </a:pPr>
            <a:r>
              <a:rPr lang="es-ES" b="1" dirty="0" smtClean="0"/>
              <a:t>comprender el uso de todos los componentes de un sistema fotovoltaico</a:t>
            </a:r>
          </a:p>
          <a:p>
            <a:pPr lvl="1">
              <a:buFont typeface="+mj-lt"/>
              <a:buAutoNum type="arabicPeriod"/>
            </a:pPr>
            <a:r>
              <a:rPr lang="es-ES" b="1" dirty="0" smtClean="0"/>
              <a:t>realizar mediciones eléctricas en sistemas fotovoltaicos reales </a:t>
            </a:r>
            <a:endParaRPr lang="en-US" b="1" dirty="0"/>
          </a:p>
        </p:txBody>
      </p:sp>
    </p:spTree>
    <p:extLst>
      <p:ext uri="{BB962C8B-B14F-4D97-AF65-F5344CB8AC3E}">
        <p14:creationId xmlns:p14="http://schemas.microsoft.com/office/powerpoint/2010/main" xmlns="" val="381815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Ángulo </a:t>
            </a:r>
            <a:r>
              <a:rPr lang="es-ES" dirty="0" smtClean="0"/>
              <a:t>de inclinación teórico óptimo de un colector </a:t>
            </a:r>
            <a:r>
              <a:rPr lang="en-US" dirty="0" smtClean="0"/>
              <a:t> </a:t>
            </a:r>
            <a:endParaRPr lang="el-GR" dirty="0"/>
          </a:p>
        </p:txBody>
      </p:sp>
      <p:sp>
        <p:nvSpPr>
          <p:cNvPr id="3" name="Content Placeholder 2"/>
          <p:cNvSpPr>
            <a:spLocks noGrp="1"/>
          </p:cNvSpPr>
          <p:nvPr>
            <p:ph idx="1"/>
          </p:nvPr>
        </p:nvSpPr>
        <p:spPr/>
        <p:txBody>
          <a:bodyPr>
            <a:normAutofit/>
          </a:bodyPr>
          <a:lstStyle/>
          <a:p>
            <a:r>
              <a:rPr lang="es-ES" sz="1600" dirty="0" smtClean="0"/>
              <a:t>Cuando </a:t>
            </a:r>
            <a:r>
              <a:rPr lang="es-ES" sz="1600" dirty="0" smtClean="0"/>
              <a:t>un colector orientado hacia el sur en la superficie de la tierra se inclina en un ángulo igual a la latitud local </a:t>
            </a:r>
            <a:r>
              <a:rPr lang="es-ES" sz="1600" i="1" dirty="0" smtClean="0"/>
              <a:t>φ</a:t>
            </a:r>
            <a:r>
              <a:rPr lang="es-ES" sz="1600" dirty="0" smtClean="0"/>
              <a:t>, este ángulo de inclinación del colector es paralelo al eje de la tierra.</a:t>
            </a:r>
          </a:p>
          <a:p>
            <a:r>
              <a:rPr lang="es-ES" sz="1600" dirty="0" smtClean="0"/>
              <a:t>Durante un equinoccio, cuando el sol está directamente sobre el meridiano local (mediodía solar), los rayos del sol golpearán al colector en el mejor ángulo posible; es decir, son perpendiculares a la cara del colector.</a:t>
            </a:r>
          </a:p>
          <a:p>
            <a:r>
              <a:rPr lang="es-ES" sz="1600" dirty="0" smtClean="0"/>
              <a:t>En otras épocas del año el sol está un poco alto o un poco bajo para una incidencia normal, pero en promedio parece ser un buen ángulo de inclinación.</a:t>
            </a:r>
            <a:endParaRPr lang="en-US" sz="1600" dirty="0"/>
          </a:p>
        </p:txBody>
      </p:sp>
      <p:pic>
        <p:nvPicPr>
          <p:cNvPr id="13315" name="Picture 3"/>
          <p:cNvPicPr>
            <a:picLocks noChangeAspect="1" noChangeArrowheads="1"/>
          </p:cNvPicPr>
          <p:nvPr/>
        </p:nvPicPr>
        <p:blipFill>
          <a:blip r:embed="rId2" cstate="print"/>
          <a:srcRect/>
          <a:stretch>
            <a:fillRect/>
          </a:stretch>
        </p:blipFill>
        <p:spPr bwMode="auto">
          <a:xfrm>
            <a:off x="2843808" y="3573016"/>
            <a:ext cx="4067175" cy="272415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0"/>
            <a:ext cx="7355160" cy="1124744"/>
          </a:xfrm>
        </p:spPr>
        <p:txBody>
          <a:bodyPr>
            <a:normAutofit fontScale="90000"/>
          </a:bodyPr>
          <a:lstStyle/>
          <a:p>
            <a:r>
              <a:rPr lang="es-ES" dirty="0" smtClean="0"/>
              <a:t>Potencial </a:t>
            </a:r>
            <a:r>
              <a:rPr lang="es-ES" dirty="0" smtClean="0"/>
              <a:t>global de irradiación y electricidad solar para módulos fotovoltaicos montados horizontalmente en Grecia</a:t>
            </a:r>
            <a:endParaRPr lang="el-GR" dirty="0"/>
          </a:p>
        </p:txBody>
      </p:sp>
      <p:pic>
        <p:nvPicPr>
          <p:cNvPr id="49154" name="Picture 2" descr="http://re.jrc.ec.europa.eu/pvg_download/map_pdfs/G_hor_GR.png"/>
          <p:cNvPicPr>
            <a:picLocks noChangeAspect="1" noChangeArrowheads="1"/>
          </p:cNvPicPr>
          <p:nvPr/>
        </p:nvPicPr>
        <p:blipFill>
          <a:blip r:embed="rId2" cstate="print"/>
          <a:srcRect t="6715" b="7025"/>
          <a:stretch>
            <a:fillRect/>
          </a:stretch>
        </p:blipFill>
        <p:spPr bwMode="auto">
          <a:xfrm>
            <a:off x="2483768" y="1484784"/>
            <a:ext cx="3957899" cy="482593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fontScale="90000"/>
          </a:bodyPr>
          <a:lstStyle/>
          <a:p>
            <a:r>
              <a:rPr lang="es-ES" dirty="0" smtClean="0"/>
              <a:t>Potencial </a:t>
            </a:r>
            <a:r>
              <a:rPr lang="es-ES" dirty="0" smtClean="0"/>
              <a:t>global de irradiación y electricidad solar para módulos fotovoltaicos óptimamente inclinados en Grecia</a:t>
            </a:r>
            <a:endParaRPr lang="el-GR" dirty="0"/>
          </a:p>
        </p:txBody>
      </p:sp>
      <p:pic>
        <p:nvPicPr>
          <p:cNvPr id="50178" name="Picture 2" descr="http://re.jrc.ec.europa.eu/pvg_download/map_pdfs/G_opt_GR.png"/>
          <p:cNvPicPr>
            <a:picLocks noChangeAspect="1" noChangeArrowheads="1"/>
          </p:cNvPicPr>
          <p:nvPr/>
        </p:nvPicPr>
        <p:blipFill>
          <a:blip r:embed="rId2" cstate="print"/>
          <a:srcRect t="6251" b="7490"/>
          <a:stretch>
            <a:fillRect/>
          </a:stretch>
        </p:blipFill>
        <p:spPr bwMode="auto">
          <a:xfrm>
            <a:off x="2627785" y="1499750"/>
            <a:ext cx="3944480" cy="4809569"/>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en-US" dirty="0" err="1" smtClean="0"/>
              <a:t>Variación</a:t>
            </a:r>
            <a:r>
              <a:rPr lang="en-US" dirty="0" smtClean="0"/>
              <a:t> de </a:t>
            </a:r>
            <a:r>
              <a:rPr lang="en-US" dirty="0" smtClean="0"/>
              <a:t>la </a:t>
            </a:r>
            <a:r>
              <a:rPr lang="en-US" dirty="0" err="1" smtClean="0"/>
              <a:t>radiación</a:t>
            </a:r>
            <a:endParaRPr lang="el-GR" dirty="0"/>
          </a:p>
        </p:txBody>
      </p:sp>
      <p:pic>
        <p:nvPicPr>
          <p:cNvPr id="4" name="Picture 3"/>
          <p:cNvPicPr>
            <a:picLocks noChangeAspect="1"/>
          </p:cNvPicPr>
          <p:nvPr/>
        </p:nvPicPr>
        <p:blipFill>
          <a:blip r:embed="rId2" cstate="print"/>
          <a:stretch>
            <a:fillRect/>
          </a:stretch>
        </p:blipFill>
        <p:spPr>
          <a:xfrm>
            <a:off x="469124" y="2255758"/>
            <a:ext cx="3960000" cy="2887754"/>
          </a:xfrm>
          <a:prstGeom prst="rect">
            <a:avLst/>
          </a:prstGeom>
        </p:spPr>
      </p:pic>
      <p:pic>
        <p:nvPicPr>
          <p:cNvPr id="5" name="Picture 4"/>
          <p:cNvPicPr>
            <a:picLocks noChangeAspect="1"/>
          </p:cNvPicPr>
          <p:nvPr/>
        </p:nvPicPr>
        <p:blipFill>
          <a:blip r:embed="rId3" cstate="print"/>
          <a:stretch>
            <a:fillRect/>
          </a:stretch>
        </p:blipFill>
        <p:spPr>
          <a:xfrm>
            <a:off x="4612528" y="2214554"/>
            <a:ext cx="3960000" cy="2887754"/>
          </a:xfrm>
          <a:prstGeom prst="rect">
            <a:avLst/>
          </a:prstGeom>
        </p:spPr>
      </p:pic>
    </p:spTree>
    <p:extLst>
      <p:ext uri="{BB962C8B-B14F-4D97-AF65-F5344CB8AC3E}">
        <p14:creationId xmlns:p14="http://schemas.microsoft.com/office/powerpoint/2010/main" xmlns="" val="3031965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0"/>
            <a:ext cx="7427168" cy="1124744"/>
          </a:xfrm>
        </p:spPr>
        <p:txBody>
          <a:bodyPr>
            <a:normAutofit/>
          </a:bodyPr>
          <a:lstStyle/>
          <a:p>
            <a:r>
              <a:rPr lang="en-US" dirty="0" err="1" smtClean="0"/>
              <a:t>Ángulo</a:t>
            </a:r>
            <a:r>
              <a:rPr lang="en-US" dirty="0" smtClean="0"/>
              <a:t> </a:t>
            </a:r>
            <a:r>
              <a:rPr lang="en-US" dirty="0" err="1" smtClean="0"/>
              <a:t>mínimo</a:t>
            </a:r>
            <a:r>
              <a:rPr lang="en-US" dirty="0" smtClean="0"/>
              <a:t> y </a:t>
            </a:r>
            <a:r>
              <a:rPr lang="en-US" dirty="0" err="1" smtClean="0"/>
              <a:t>máximo</a:t>
            </a:r>
            <a:r>
              <a:rPr lang="en-US" dirty="0" smtClean="0"/>
              <a:t> </a:t>
            </a:r>
            <a:r>
              <a:rPr lang="en-US" dirty="0" err="1" smtClean="0"/>
              <a:t>anual</a:t>
            </a:r>
            <a:r>
              <a:rPr lang="en-US" dirty="0" smtClean="0"/>
              <a:t> del sol (</a:t>
            </a:r>
            <a:r>
              <a:rPr lang="en-US" dirty="0" err="1" smtClean="0"/>
              <a:t>hemisferio</a:t>
            </a:r>
            <a:r>
              <a:rPr lang="en-US" dirty="0" smtClean="0"/>
              <a:t> </a:t>
            </a:r>
            <a:r>
              <a:rPr lang="en-US" dirty="0" err="1" smtClean="0"/>
              <a:t>norte</a:t>
            </a:r>
            <a:r>
              <a:rPr lang="en-US" dirty="0" smtClean="0"/>
              <a:t>)</a:t>
            </a:r>
            <a:endParaRPr lang="el-GR" dirty="0"/>
          </a:p>
        </p:txBody>
      </p:sp>
      <p:sp>
        <p:nvSpPr>
          <p:cNvPr id="3" name="Content Placeholder 2"/>
          <p:cNvSpPr>
            <a:spLocks noGrp="1"/>
          </p:cNvSpPr>
          <p:nvPr>
            <p:ph idx="1"/>
          </p:nvPr>
        </p:nvSpPr>
        <p:spPr/>
        <p:txBody>
          <a:bodyPr>
            <a:normAutofit/>
          </a:bodyPr>
          <a:lstStyle/>
          <a:p>
            <a:r>
              <a:rPr lang="es-ES" sz="1600" dirty="0" smtClean="0"/>
              <a:t>En </a:t>
            </a:r>
            <a:r>
              <a:rPr lang="es-ES" sz="1600" dirty="0" smtClean="0"/>
              <a:t>el hemisferio norte, el Sol sale por el este, culmina en el sur y se pone por el oeste.</a:t>
            </a:r>
          </a:p>
          <a:p>
            <a:r>
              <a:rPr lang="es-ES" sz="1600" dirty="0" smtClean="0"/>
              <a:t>En verano el Polo Norte se inclina hacia el Sol para que existan grandes (a menudo también llamado la altitud solar </a:t>
            </a:r>
            <a:r>
              <a:rPr lang="es-ES" sz="1500" i="1" dirty="0" err="1" smtClean="0"/>
              <a:t>α</a:t>
            </a:r>
            <a:r>
              <a:rPr lang="es-ES" sz="1500" i="1" baseline="-25000" dirty="0" err="1" smtClean="0"/>
              <a:t>s</a:t>
            </a:r>
            <a:r>
              <a:rPr lang="es-ES" sz="1600" dirty="0" smtClean="0"/>
              <a:t>) </a:t>
            </a:r>
          </a:p>
          <a:p>
            <a:r>
              <a:rPr lang="es-ES" sz="1600" dirty="0" smtClean="0"/>
              <a:t>La altitud solar máxima </a:t>
            </a:r>
            <a:r>
              <a:rPr lang="en-US" sz="1600" i="1" dirty="0" err="1" smtClean="0"/>
              <a:t>a</a:t>
            </a:r>
            <a:r>
              <a:rPr lang="en-US" sz="1600" i="1" baseline="-25000" dirty="0" err="1" smtClean="0"/>
              <a:t>s</a:t>
            </a:r>
            <a:r>
              <a:rPr lang="en-US" sz="1600" baseline="-25000" dirty="0" err="1" smtClean="0"/>
              <a:t>_max</a:t>
            </a:r>
            <a:r>
              <a:rPr lang="en-US" sz="1600" dirty="0" smtClean="0"/>
              <a:t> </a:t>
            </a:r>
            <a:r>
              <a:rPr lang="es-ES" sz="1600" dirty="0" smtClean="0"/>
              <a:t>(</a:t>
            </a:r>
            <a:r>
              <a:rPr lang="es-ES" sz="1600" dirty="0" smtClean="0"/>
              <a:t>al mediodía solar) ocurre en el solsticio de verano (21 de junio) y puede determinarse como:</a:t>
            </a:r>
          </a:p>
          <a:p>
            <a:pPr>
              <a:buNone/>
            </a:pPr>
            <a:r>
              <a:rPr lang="es-ES" sz="1600" dirty="0" smtClean="0"/>
              <a:t>	</a:t>
            </a:r>
            <a:r>
              <a:rPr lang="en-US" sz="1600" i="1" dirty="0" smtClean="0"/>
              <a:t> </a:t>
            </a:r>
            <a:r>
              <a:rPr lang="en-US" sz="1600" i="1" dirty="0" err="1" smtClean="0"/>
              <a:t>a</a:t>
            </a:r>
            <a:r>
              <a:rPr lang="en-US" sz="1600" i="1" baseline="-25000" dirty="0" err="1" smtClean="0"/>
              <a:t>s</a:t>
            </a:r>
            <a:r>
              <a:rPr lang="en-US" sz="1600" baseline="-25000" dirty="0" err="1" smtClean="0"/>
              <a:t>_max</a:t>
            </a:r>
            <a:r>
              <a:rPr lang="en-US" sz="1600" dirty="0" smtClean="0"/>
              <a:t> = 113.5° </a:t>
            </a:r>
            <a:r>
              <a:rPr lang="el-GR" sz="1600" dirty="0" smtClean="0"/>
              <a:t>– </a:t>
            </a:r>
            <a:r>
              <a:rPr lang="el-GR" sz="1600" i="1" dirty="0" smtClean="0"/>
              <a:t>φ , </a:t>
            </a:r>
            <a:r>
              <a:rPr lang="es-ES" sz="1600" dirty="0" smtClean="0"/>
              <a:t> </a:t>
            </a:r>
            <a:endParaRPr lang="es-ES" sz="1600" dirty="0" smtClean="0"/>
          </a:p>
          <a:p>
            <a:pPr>
              <a:buNone/>
            </a:pPr>
            <a:r>
              <a:rPr lang="es-ES" sz="1600" dirty="0" smtClean="0"/>
              <a:t>	donde </a:t>
            </a:r>
            <a:r>
              <a:rPr lang="es-ES" sz="1600" i="1" dirty="0" smtClean="0"/>
              <a:t>φ</a:t>
            </a:r>
            <a:r>
              <a:rPr lang="es-ES" sz="1600" dirty="0" smtClean="0"/>
              <a:t> es la latitud de la ubicación seleccionada</a:t>
            </a:r>
          </a:p>
          <a:p>
            <a:r>
              <a:rPr lang="es-ES" sz="1600" dirty="0" smtClean="0"/>
              <a:t>Para el solsticio de invierno (21 de diciembre) ocurre exactamente lo contrario, ya que el eje de la Tierra se inclina lejos del sol, y por lo tanto sólo hay una altitud solar de mediodía:</a:t>
            </a:r>
          </a:p>
          <a:p>
            <a:pPr>
              <a:buNone/>
            </a:pPr>
            <a:r>
              <a:rPr lang="es-ES" sz="1600" dirty="0" smtClean="0"/>
              <a:t>	</a:t>
            </a:r>
            <a:r>
              <a:rPr lang="en-US" sz="1600" i="1" dirty="0" smtClean="0"/>
              <a:t> </a:t>
            </a:r>
            <a:r>
              <a:rPr lang="en-US" sz="1600" i="1" dirty="0" err="1" smtClean="0"/>
              <a:t>a</a:t>
            </a:r>
            <a:r>
              <a:rPr lang="en-US" sz="1600" i="1" baseline="-25000" dirty="0" err="1" smtClean="0"/>
              <a:t>s</a:t>
            </a:r>
            <a:r>
              <a:rPr lang="en-US" sz="1600" baseline="-25000" dirty="0" err="1" smtClean="0"/>
              <a:t>_min</a:t>
            </a:r>
            <a:r>
              <a:rPr lang="en-US" sz="1600" dirty="0" smtClean="0"/>
              <a:t> = 66.5° </a:t>
            </a:r>
            <a:r>
              <a:rPr lang="el-GR" sz="1600" dirty="0" smtClean="0"/>
              <a:t>– </a:t>
            </a:r>
            <a:r>
              <a:rPr lang="el-GR" sz="1600" i="1" dirty="0" smtClean="0"/>
              <a:t>φ </a:t>
            </a:r>
            <a:endParaRPr lang="es-ES" sz="1600" dirty="0" smtClean="0"/>
          </a:p>
          <a:p>
            <a:r>
              <a:rPr lang="es-ES" sz="1600" dirty="0" smtClean="0"/>
              <a:t>En el hemisferio sur, el Sol sale por el este, culmina en el norte y se pone por el oeste.</a:t>
            </a:r>
          </a:p>
          <a:p>
            <a:r>
              <a:rPr lang="es-ES" sz="1600" dirty="0" smtClean="0"/>
              <a:t>En cuanto a los ángulos del sol, en el Hemisferio Sur ocurre exactamente lo contrario: La altitud solar máxima se produce en el solsticio de invierno, mientras que la altitud solar mínima se produce en el solsticio de verano.</a:t>
            </a:r>
          </a:p>
          <a:p>
            <a:pPr>
              <a:buNone/>
            </a:pP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Geometría </a:t>
            </a:r>
            <a:r>
              <a:rPr lang="es-ES" dirty="0" smtClean="0"/>
              <a:t>del trayecto solar para el hemisferio norte y el ecuador</a:t>
            </a:r>
            <a:endParaRPr lang="el-GR" dirty="0"/>
          </a:p>
        </p:txBody>
      </p:sp>
      <p:pic>
        <p:nvPicPr>
          <p:cNvPr id="24577" name="Picture 1"/>
          <p:cNvPicPr>
            <a:picLocks noChangeAspect="1" noChangeArrowheads="1"/>
          </p:cNvPicPr>
          <p:nvPr/>
        </p:nvPicPr>
        <p:blipFill>
          <a:blip r:embed="rId2" cstate="print"/>
          <a:srcRect/>
          <a:stretch>
            <a:fillRect/>
          </a:stretch>
        </p:blipFill>
        <p:spPr bwMode="auto">
          <a:xfrm>
            <a:off x="179512" y="1916832"/>
            <a:ext cx="8640000" cy="3456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Inclinación </a:t>
            </a:r>
            <a:r>
              <a:rPr lang="es-ES" dirty="0" smtClean="0"/>
              <a:t>óptima para un módulo fotovoltaico montado con ángulo fijo</a:t>
            </a:r>
            <a:endParaRPr lang="el-GR" dirty="0"/>
          </a:p>
        </p:txBody>
      </p:sp>
      <p:sp>
        <p:nvSpPr>
          <p:cNvPr id="3" name="Content Placeholder 2"/>
          <p:cNvSpPr>
            <a:spLocks noGrp="1"/>
          </p:cNvSpPr>
          <p:nvPr>
            <p:ph idx="1"/>
          </p:nvPr>
        </p:nvSpPr>
        <p:spPr/>
        <p:txBody>
          <a:bodyPr>
            <a:normAutofit/>
          </a:bodyPr>
          <a:lstStyle/>
          <a:p>
            <a:r>
              <a:rPr lang="es-ES" sz="1600" dirty="0" smtClean="0"/>
              <a:t>Según </a:t>
            </a:r>
            <a:r>
              <a:rPr lang="es-ES" sz="1600" dirty="0" smtClean="0"/>
              <a:t>la teoría, el ángulo de inclinación óptimo a lo largo del año debe ser igual a la latitud del lugar.</a:t>
            </a:r>
          </a:p>
          <a:p>
            <a:r>
              <a:rPr lang="es-ES" sz="1600" dirty="0" smtClean="0"/>
              <a:t>Sin embargo, dado que para un país del hemisferio norte la radiación solar en verano es mayor que en invierno, el ángulo de inclinación óptimo para la máxima irradiación anual debería ser menor que la latitud del lugar (</a:t>
            </a:r>
            <a:r>
              <a:rPr lang="es-ES" sz="1600" u="sng" dirty="0" smtClean="0"/>
              <a:t>para Grecia: 7-10° más bajo</a:t>
            </a:r>
            <a:r>
              <a:rPr lang="es-ES" sz="1600" dirty="0" smtClean="0"/>
              <a:t>).</a:t>
            </a:r>
          </a:p>
          <a:p>
            <a:r>
              <a:rPr lang="es-ES" sz="1600" dirty="0" smtClean="0"/>
              <a:t>Durante la temporada de verano, </a:t>
            </a:r>
            <a:r>
              <a:rPr lang="es-ES" sz="1600" u="sng" dirty="0" smtClean="0"/>
              <a:t>para Grecia </a:t>
            </a:r>
            <a:r>
              <a:rPr lang="es-ES" sz="1600" dirty="0" smtClean="0"/>
              <a:t>el ángulo de inclinación óptimo debe ser aproximadamente 10-15° más bajo que la latitud del sitio.</a:t>
            </a:r>
          </a:p>
          <a:p>
            <a:r>
              <a:rPr lang="es-ES" sz="1600" dirty="0" smtClean="0"/>
              <a:t>Durante la temporada de invierno, </a:t>
            </a:r>
            <a:r>
              <a:rPr lang="es-ES" sz="1600" u="sng" dirty="0" smtClean="0"/>
              <a:t>para Grecia </a:t>
            </a:r>
            <a:r>
              <a:rPr lang="es-ES" sz="1600" dirty="0" smtClean="0"/>
              <a:t>el ángulo de inclinación óptimo debe ser aproximadamente 10-15° más alto que la latitud del sitio. </a:t>
            </a:r>
          </a:p>
          <a:p>
            <a:r>
              <a:rPr lang="es-ES" sz="1600" dirty="0" smtClean="0"/>
              <a:t>En este caso, si la </a:t>
            </a:r>
            <a:r>
              <a:rPr lang="es-ES" sz="1600" dirty="0" err="1" smtClean="0"/>
              <a:t>reflectancia</a:t>
            </a:r>
            <a:r>
              <a:rPr lang="es-ES" sz="1600" dirty="0" smtClean="0"/>
              <a:t> (albedo) del material molido es significativa (por ejemplo, nieve), se requiere una pendiente aún mayor.</a:t>
            </a:r>
          </a:p>
          <a:p>
            <a:r>
              <a:rPr lang="es-ES" sz="1600" dirty="0" smtClean="0"/>
              <a:t>La orientación óptima (acimut) de los módulos es hacia el sur, mientras que la desviación de 20°-30° desde el sur tiene poco efecto en la energía recogida anualmente</a:t>
            </a:r>
            <a:r>
              <a:rPr lang="es-ES" sz="1600" dirty="0" smtClean="0"/>
              <a:t>.</a:t>
            </a:r>
            <a:endParaRPr lang="es-ES" sz="1600" dirty="0" smtClean="0"/>
          </a:p>
        </p:txBody>
      </p:sp>
    </p:spTree>
    <p:extLst>
      <p:ext uri="{BB962C8B-B14F-4D97-AF65-F5344CB8AC3E}">
        <p14:creationId xmlns:p14="http://schemas.microsoft.com/office/powerpoint/2010/main" xmlns="" val="303196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Senderos</a:t>
            </a:r>
            <a:r>
              <a:rPr lang="en-US" dirty="0" smtClean="0"/>
              <a:t> </a:t>
            </a:r>
            <a:r>
              <a:rPr lang="en-US" dirty="0" err="1" smtClean="0"/>
              <a:t>solares</a:t>
            </a:r>
            <a:r>
              <a:rPr lang="en-US" dirty="0" smtClean="0"/>
              <a:t> de </a:t>
            </a:r>
            <a:r>
              <a:rPr lang="en-US" dirty="0" err="1" smtClean="0"/>
              <a:t>movimiento</a:t>
            </a:r>
            <a:r>
              <a:rPr lang="en-US" dirty="0" smtClean="0"/>
              <a:t> </a:t>
            </a:r>
            <a:r>
              <a:rPr lang="en-US" dirty="0" err="1" smtClean="0"/>
              <a:t>diurno</a:t>
            </a:r>
            <a:r>
              <a:rPr lang="en-US" dirty="0" smtClean="0"/>
              <a:t> (Budapest)</a:t>
            </a:r>
            <a:endParaRPr lang="el-GR" dirty="0"/>
          </a:p>
        </p:txBody>
      </p:sp>
      <p:pic>
        <p:nvPicPr>
          <p:cNvPr id="19458" name="Picture 2" descr="https://upload.wikimedia.org/wikipedia/commons/thumb/f/f1/Solargraph_from_Sashegy_-_Budapest%2C_2014.01.01_-_2014.12.31_%281%29.jpg/800px-Solargraph_from_Sashegy_-_Budapest%2C_2014.01.01_-_2014.12.31_%281%29.jpg"/>
          <p:cNvPicPr>
            <a:picLocks noChangeAspect="1" noChangeArrowheads="1"/>
          </p:cNvPicPr>
          <p:nvPr/>
        </p:nvPicPr>
        <p:blipFill>
          <a:blip r:embed="rId2" cstate="print"/>
          <a:srcRect/>
          <a:stretch>
            <a:fillRect/>
          </a:stretch>
        </p:blipFill>
        <p:spPr bwMode="auto">
          <a:xfrm>
            <a:off x="2740769" y="1557312"/>
            <a:ext cx="3991471" cy="46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Diagramas </a:t>
            </a:r>
            <a:r>
              <a:rPr lang="es-ES" dirty="0" smtClean="0"/>
              <a:t>de la trayectoria solar</a:t>
            </a:r>
            <a:endParaRPr lang="el-GR" dirty="0"/>
          </a:p>
        </p:txBody>
      </p:sp>
      <p:sp>
        <p:nvSpPr>
          <p:cNvPr id="3" name="Content Placeholder 2"/>
          <p:cNvSpPr>
            <a:spLocks noGrp="1"/>
          </p:cNvSpPr>
          <p:nvPr>
            <p:ph idx="1"/>
          </p:nvPr>
        </p:nvSpPr>
        <p:spPr/>
        <p:txBody>
          <a:bodyPr>
            <a:normAutofit/>
          </a:bodyPr>
          <a:lstStyle/>
          <a:p>
            <a:r>
              <a:rPr lang="es-ES" sz="1600" dirty="0" smtClean="0"/>
              <a:t>Los </a:t>
            </a:r>
            <a:r>
              <a:rPr lang="es-ES" sz="1600" dirty="0" smtClean="0"/>
              <a:t>diagramas de la trayectoria solar proporcionan información sobre la ubicación del Sol a lo largo del año.</a:t>
            </a:r>
          </a:p>
          <a:p>
            <a:r>
              <a:rPr lang="es-ES" sz="1600" dirty="0" smtClean="0"/>
              <a:t>Muestran el ángulo de altitud solar relacionado con el ángulo de acimut solar para una ubicación específica.</a:t>
            </a:r>
          </a:p>
          <a:p>
            <a:r>
              <a:rPr lang="es-ES" sz="1600" dirty="0" smtClean="0"/>
              <a:t>También tienen una aplicación muy práctica en el campo cuando se trata de predecir patrones de sombreado en un sitio.</a:t>
            </a:r>
          </a:p>
          <a:p>
            <a:r>
              <a:rPr lang="es-ES" sz="1600" dirty="0" smtClean="0"/>
              <a:t>Esta es una consideración muy importante para los PV, que son muy sensibles a las sombras.</a:t>
            </a:r>
          </a:p>
          <a:p>
            <a:r>
              <a:rPr lang="es-ES" sz="1600" dirty="0" smtClean="0"/>
              <a:t>Las obstrucciones (árboles, edificios y otras obstrucciones a lo largo del horizonte sur) se insertan bosquejando sus ángulos de acimut y altitud.</a:t>
            </a:r>
          </a:p>
          <a:p>
            <a:r>
              <a:rPr lang="es-ES" sz="1600" dirty="0" smtClean="0"/>
              <a:t>Las secciones del diagrama del recorrido solar que están cubiertas por las obstrucciones indican períodos de tiempo en los que el sol estará detrás de la obstrucción y el sitio estará sombreado.</a:t>
            </a:r>
          </a:p>
          <a:p>
            <a:r>
              <a:rPr lang="es-ES" sz="1600" dirty="0" smtClean="0"/>
              <a:t>Los diagramas de la trayectoria solar para una ubicación específica se pueden obtener de: </a:t>
            </a:r>
            <a:r>
              <a:rPr lang="en-US" sz="1600" dirty="0" smtClean="0">
                <a:hlinkClick r:id="rId2"/>
              </a:rPr>
              <a:t>http</a:t>
            </a:r>
            <a:r>
              <a:rPr lang="en-US" sz="1600" dirty="0">
                <a:hlinkClick r:id="rId2"/>
              </a:rPr>
              <a:t>://solardat.uoregon.edu/SunChartProgram.html</a:t>
            </a:r>
            <a:r>
              <a:rPr lang="en-US" sz="1600" dirty="0"/>
              <a:t> </a:t>
            </a:r>
          </a:p>
        </p:txBody>
      </p:sp>
    </p:spTree>
    <p:extLst>
      <p:ext uri="{BB962C8B-B14F-4D97-AF65-F5344CB8AC3E}">
        <p14:creationId xmlns:p14="http://schemas.microsoft.com/office/powerpoint/2010/main" xmlns="" val="3031965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7499176" cy="1124744"/>
          </a:xfrm>
        </p:spPr>
        <p:txBody>
          <a:bodyPr>
            <a:normAutofit/>
          </a:bodyPr>
          <a:lstStyle/>
          <a:p>
            <a:r>
              <a:rPr lang="es-ES" dirty="0" smtClean="0"/>
              <a:t>Diagrama </a:t>
            </a:r>
            <a:r>
              <a:rPr lang="es-ES" dirty="0" smtClean="0"/>
              <a:t>de trayectoria solar para una latitud específica</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1354892" y="1484784"/>
            <a:ext cx="6673492"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Irradiancia</a:t>
            </a:r>
            <a:r>
              <a:rPr lang="en-US" dirty="0" smtClean="0"/>
              <a:t> </a:t>
            </a:r>
            <a:r>
              <a:rPr lang="en-US" dirty="0" smtClean="0"/>
              <a:t>solar - </a:t>
            </a:r>
            <a:r>
              <a:rPr lang="en-US" dirty="0" err="1" smtClean="0"/>
              <a:t>Constante</a:t>
            </a:r>
            <a:r>
              <a:rPr lang="en-US" dirty="0" smtClean="0"/>
              <a:t> solar</a:t>
            </a:r>
            <a:endParaRPr lang="el-GR" dirty="0"/>
          </a:p>
        </p:txBody>
      </p:sp>
      <p:sp>
        <p:nvSpPr>
          <p:cNvPr id="3" name="Content Placeholder 2"/>
          <p:cNvSpPr>
            <a:spLocks noGrp="1"/>
          </p:cNvSpPr>
          <p:nvPr>
            <p:ph idx="1"/>
          </p:nvPr>
        </p:nvSpPr>
        <p:spPr>
          <a:xfrm>
            <a:off x="395536" y="2060848"/>
            <a:ext cx="8229600" cy="3340968"/>
          </a:xfrm>
        </p:spPr>
        <p:txBody>
          <a:bodyPr>
            <a:normAutofit/>
          </a:bodyPr>
          <a:lstStyle/>
          <a:p>
            <a:r>
              <a:rPr lang="es-ES" sz="1600" dirty="0" smtClean="0"/>
              <a:t>Durante </a:t>
            </a:r>
            <a:r>
              <a:rPr lang="es-ES" sz="1600" dirty="0" smtClean="0"/>
              <a:t>miles de millones de años, el Sol ha estado produciendo energía a través de la fusión nuclear, que convierte núcleos de hidrógeno en núcleos de helio a temperaturas de alrededor de 15 millones de grados Celsius</a:t>
            </a:r>
            <a:r>
              <a:rPr lang="es-ES" sz="1600" dirty="0" smtClean="0"/>
              <a:t>.</a:t>
            </a:r>
          </a:p>
          <a:p>
            <a:r>
              <a:rPr lang="es-ES" sz="1600" dirty="0" smtClean="0"/>
              <a:t>La </a:t>
            </a:r>
            <a:r>
              <a:rPr lang="es-ES" sz="1600" dirty="0" smtClean="0"/>
              <a:t>energía liberada es liberada al espacio en forma de </a:t>
            </a:r>
            <a:r>
              <a:rPr lang="es-ES" sz="1600" dirty="0" smtClean="0"/>
              <a:t>radiación</a:t>
            </a:r>
          </a:p>
          <a:p>
            <a:r>
              <a:rPr lang="es-ES" sz="1600" dirty="0" smtClean="0"/>
              <a:t>El </a:t>
            </a:r>
            <a:r>
              <a:rPr lang="es-ES" sz="1600" dirty="0" smtClean="0"/>
              <a:t>Sol irradia continuamente una cantidad de </a:t>
            </a:r>
            <a:r>
              <a:rPr lang="en-US" sz="1600" dirty="0" smtClean="0"/>
              <a:t>3.845∙10</a:t>
            </a:r>
            <a:r>
              <a:rPr lang="en-US" sz="1600" baseline="30000" dirty="0" smtClean="0"/>
              <a:t>26</a:t>
            </a:r>
            <a:r>
              <a:rPr lang="en-US" sz="1600" dirty="0" smtClean="0"/>
              <a:t>W </a:t>
            </a:r>
            <a:r>
              <a:rPr lang="es-ES" sz="1600" dirty="0" smtClean="0"/>
              <a:t>en </a:t>
            </a:r>
            <a:r>
              <a:rPr lang="es-ES" sz="1600" dirty="0" smtClean="0"/>
              <a:t>todas las direcciones de las cuales la Tierra sólo recibe una pequeña fracción</a:t>
            </a:r>
            <a:r>
              <a:rPr lang="es-ES" sz="1600" dirty="0" smtClean="0"/>
              <a:t>.</a:t>
            </a:r>
          </a:p>
          <a:p>
            <a:r>
              <a:rPr lang="es-ES" sz="1600" dirty="0" smtClean="0"/>
              <a:t>En </a:t>
            </a:r>
            <a:r>
              <a:rPr lang="es-ES" sz="1600" dirty="0" smtClean="0"/>
              <a:t>la posición de la Tierra, la densidad de potencia del Sol (o </a:t>
            </a:r>
            <a:r>
              <a:rPr lang="es-ES" sz="1600" dirty="0" err="1" smtClean="0"/>
              <a:t>irradiancia</a:t>
            </a:r>
            <a:r>
              <a:rPr lang="es-ES" sz="1600" dirty="0" smtClean="0"/>
              <a:t>) es igual a </a:t>
            </a:r>
            <a:r>
              <a:rPr lang="en-US" sz="1600" dirty="0" smtClean="0"/>
              <a:t>1367W/m</a:t>
            </a:r>
            <a:r>
              <a:rPr lang="en-US" sz="1600" baseline="30000" dirty="0" smtClean="0"/>
              <a:t>2</a:t>
            </a:r>
            <a:r>
              <a:rPr lang="es-ES" sz="1600" dirty="0" smtClean="0"/>
              <a:t>, </a:t>
            </a:r>
            <a:r>
              <a:rPr lang="es-ES" sz="1600" dirty="0" smtClean="0"/>
              <a:t>lo que se denomina </a:t>
            </a:r>
            <a:r>
              <a:rPr lang="en-US" sz="1600" i="1" dirty="0" err="1" smtClean="0"/>
              <a:t>G</a:t>
            </a:r>
            <a:r>
              <a:rPr lang="en-US" sz="1600" i="1" baseline="-25000" dirty="0" err="1" smtClean="0"/>
              <a:t>sc</a:t>
            </a:r>
            <a:r>
              <a:rPr lang="en-US" sz="1600" i="1" baseline="-25000" dirty="0" smtClean="0"/>
              <a:t> </a:t>
            </a:r>
            <a:r>
              <a:rPr lang="es-ES" sz="1600" dirty="0" smtClean="0"/>
              <a:t> </a:t>
            </a:r>
            <a:r>
              <a:rPr lang="es-ES" sz="1600" dirty="0" smtClean="0"/>
              <a:t>constante solar</a:t>
            </a:r>
            <a:r>
              <a:rPr lang="es-ES" sz="1600" dirty="0" smtClean="0"/>
              <a:t>.</a:t>
            </a:r>
          </a:p>
          <a:p>
            <a:r>
              <a:rPr lang="en-US" sz="1600" i="1" dirty="0" err="1" smtClean="0"/>
              <a:t>G</a:t>
            </a:r>
            <a:r>
              <a:rPr lang="en-US" sz="1600" i="1" baseline="-25000" dirty="0" err="1" smtClean="0"/>
              <a:t>sc</a:t>
            </a:r>
            <a:r>
              <a:rPr lang="en-US" sz="1600" i="1" baseline="-25000" dirty="0" smtClean="0"/>
              <a:t> </a:t>
            </a:r>
            <a:r>
              <a:rPr lang="es-ES" sz="1600" dirty="0" smtClean="0"/>
              <a:t> </a:t>
            </a:r>
            <a:r>
              <a:rPr lang="es-ES" sz="1600" dirty="0" smtClean="0"/>
              <a:t>denota la </a:t>
            </a:r>
            <a:r>
              <a:rPr lang="es-ES" sz="1600" dirty="0" smtClean="0"/>
              <a:t>irradiación </a:t>
            </a:r>
            <a:r>
              <a:rPr lang="es-ES" sz="1600" dirty="0" smtClean="0"/>
              <a:t>fuera de la </a:t>
            </a:r>
            <a:r>
              <a:rPr lang="es-ES" sz="1600" dirty="0" smtClean="0"/>
              <a:t>atmósfera</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0"/>
            <a:ext cx="6707088" cy="1124744"/>
          </a:xfrm>
        </p:spPr>
        <p:txBody>
          <a:bodyPr>
            <a:normAutofit/>
          </a:bodyPr>
          <a:lstStyle/>
          <a:p>
            <a:r>
              <a:rPr lang="es-ES" dirty="0" smtClean="0"/>
              <a:t>Diagrama </a:t>
            </a:r>
            <a:r>
              <a:rPr lang="es-ES" dirty="0" smtClean="0"/>
              <a:t>de la trayectoria solar con obstrucciones superpuestas</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363481" y="1485304"/>
            <a:ext cx="6664903"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err="1" smtClean="0"/>
              <a:t>Irradiancia</a:t>
            </a:r>
            <a:r>
              <a:rPr lang="es-ES" dirty="0" smtClean="0"/>
              <a:t> </a:t>
            </a:r>
            <a:r>
              <a:rPr lang="es-ES" dirty="0" smtClean="0"/>
              <a:t>media mensual a nivel horizontal para varios lugares</a:t>
            </a:r>
            <a:r>
              <a:rPr lang="en-US" dirty="0" smtClean="0"/>
              <a:t> </a:t>
            </a:r>
            <a:r>
              <a:rPr lang="en-US" dirty="0"/>
              <a:t>(kWh/(m</a:t>
            </a:r>
            <a:r>
              <a:rPr lang="en-US" baseline="30000" dirty="0"/>
              <a:t>2</a:t>
            </a:r>
            <a:r>
              <a:rPr lang="en-US" dirty="0"/>
              <a:t>∙d))</a:t>
            </a:r>
            <a:endParaRPr lang="el-GR" dirty="0"/>
          </a:p>
        </p:txBody>
      </p:sp>
      <p:pic>
        <p:nvPicPr>
          <p:cNvPr id="18433" name="Picture 1"/>
          <p:cNvPicPr>
            <a:picLocks noChangeAspect="1" noChangeArrowheads="1"/>
          </p:cNvPicPr>
          <p:nvPr/>
        </p:nvPicPr>
        <p:blipFill>
          <a:blip r:embed="rId2" cstate="print"/>
          <a:srcRect/>
          <a:stretch>
            <a:fillRect/>
          </a:stretch>
        </p:blipFill>
        <p:spPr bwMode="auto">
          <a:xfrm>
            <a:off x="1141971" y="1412776"/>
            <a:ext cx="6886413" cy="486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427168" cy="1124744"/>
          </a:xfrm>
        </p:spPr>
        <p:txBody>
          <a:bodyPr>
            <a:normAutofit/>
          </a:bodyPr>
          <a:lstStyle/>
          <a:p>
            <a:r>
              <a:rPr lang="es-ES" dirty="0" smtClean="0"/>
              <a:t>Latitud </a:t>
            </a:r>
            <a:r>
              <a:rPr lang="es-ES" dirty="0" smtClean="0"/>
              <a:t>y longitud para varias localizaciones griegas (</a:t>
            </a:r>
            <a:r>
              <a:rPr lang="es-ES" dirty="0" smtClean="0"/>
              <a:t>1/2</a:t>
            </a:r>
            <a:r>
              <a:rPr lang="en-US" dirty="0" smtClean="0"/>
              <a:t>) </a:t>
            </a:r>
            <a:endParaRPr lang="el-GR" dirty="0"/>
          </a:p>
        </p:txBody>
      </p:sp>
      <p:pic>
        <p:nvPicPr>
          <p:cNvPr id="47106" name="Picture 2"/>
          <p:cNvPicPr>
            <a:picLocks noChangeAspect="1" noChangeArrowheads="1"/>
          </p:cNvPicPr>
          <p:nvPr/>
        </p:nvPicPr>
        <p:blipFill>
          <a:blip r:embed="rId2" cstate="print"/>
          <a:srcRect/>
          <a:stretch>
            <a:fillRect/>
          </a:stretch>
        </p:blipFill>
        <p:spPr bwMode="auto">
          <a:xfrm>
            <a:off x="2195736" y="1449320"/>
            <a:ext cx="4643224" cy="486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283152" cy="1124744"/>
          </a:xfrm>
        </p:spPr>
        <p:txBody>
          <a:bodyPr>
            <a:normAutofit/>
          </a:bodyPr>
          <a:lstStyle/>
          <a:p>
            <a:r>
              <a:rPr lang="es-ES" dirty="0" smtClean="0"/>
              <a:t>Latitud y longitud para varias localizaciones griegas (</a:t>
            </a:r>
            <a:r>
              <a:rPr lang="es-ES" dirty="0" smtClean="0"/>
              <a:t>2/2)</a:t>
            </a:r>
            <a:endParaRPr lang="el-GR" dirty="0"/>
          </a:p>
        </p:txBody>
      </p:sp>
      <p:pic>
        <p:nvPicPr>
          <p:cNvPr id="48130" name="Picture 2"/>
          <p:cNvPicPr>
            <a:picLocks noChangeAspect="1" noChangeArrowheads="1"/>
          </p:cNvPicPr>
          <p:nvPr/>
        </p:nvPicPr>
        <p:blipFill>
          <a:blip r:embed="rId2" cstate="print"/>
          <a:srcRect/>
          <a:stretch>
            <a:fillRect/>
          </a:stretch>
        </p:blipFill>
        <p:spPr bwMode="auto">
          <a:xfrm>
            <a:off x="2051720" y="1449320"/>
            <a:ext cx="5019477" cy="486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283152" cy="1124744"/>
          </a:xfrm>
        </p:spPr>
        <p:txBody>
          <a:bodyPr>
            <a:normAutofit fontScale="90000"/>
          </a:bodyPr>
          <a:lstStyle/>
          <a:p>
            <a:r>
              <a:rPr lang="es-ES" dirty="0" err="1" smtClean="0"/>
              <a:t>Irradiancia</a:t>
            </a:r>
            <a:r>
              <a:rPr lang="es-ES" dirty="0" smtClean="0"/>
              <a:t> mensual total para varios ángulos de inclinación y orientaciones (</a:t>
            </a:r>
            <a:r>
              <a:rPr lang="es-ES" dirty="0" err="1" smtClean="0"/>
              <a:t>kWh</a:t>
            </a:r>
            <a:r>
              <a:rPr lang="es-ES" dirty="0" smtClean="0"/>
              <a:t>/m</a:t>
            </a:r>
            <a:r>
              <a:rPr lang="es-ES" baseline="30000" dirty="0" smtClean="0"/>
              <a:t>2</a:t>
            </a:r>
            <a:r>
              <a:rPr lang="es-ES" dirty="0" smtClean="0"/>
              <a:t>) - Grecia meridional (</a:t>
            </a:r>
            <a:r>
              <a:rPr lang="es-ES" dirty="0" smtClean="0"/>
              <a:t>Heraklion)</a:t>
            </a:r>
            <a:endParaRPr lang="el-GR" dirty="0"/>
          </a:p>
        </p:txBody>
      </p:sp>
      <p:pic>
        <p:nvPicPr>
          <p:cNvPr id="45058" name="Picture 2"/>
          <p:cNvPicPr>
            <a:picLocks noChangeAspect="1" noChangeArrowheads="1"/>
          </p:cNvPicPr>
          <p:nvPr/>
        </p:nvPicPr>
        <p:blipFill>
          <a:blip r:embed="rId2" cstate="print"/>
          <a:srcRect/>
          <a:stretch>
            <a:fillRect/>
          </a:stretch>
        </p:blipFill>
        <p:spPr bwMode="auto">
          <a:xfrm>
            <a:off x="179512" y="2028545"/>
            <a:ext cx="8820000" cy="3848727"/>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0"/>
            <a:ext cx="6995120" cy="1124744"/>
          </a:xfrm>
        </p:spPr>
        <p:txBody>
          <a:bodyPr>
            <a:normAutofit fontScale="90000"/>
          </a:bodyPr>
          <a:lstStyle/>
          <a:p>
            <a:r>
              <a:rPr lang="es-ES" dirty="0" err="1" smtClean="0"/>
              <a:t>Irradiancia</a:t>
            </a:r>
            <a:r>
              <a:rPr lang="es-ES" dirty="0" smtClean="0"/>
              <a:t> </a:t>
            </a:r>
            <a:r>
              <a:rPr lang="es-ES" dirty="0" smtClean="0"/>
              <a:t>mensual total para varios ángulos de inclinación y orientaciones (</a:t>
            </a:r>
            <a:r>
              <a:rPr lang="es-ES" dirty="0" err="1" smtClean="0"/>
              <a:t>kWh</a:t>
            </a:r>
            <a:r>
              <a:rPr lang="es-ES" dirty="0" smtClean="0"/>
              <a:t>/m</a:t>
            </a:r>
            <a:r>
              <a:rPr lang="es-ES" baseline="30000" dirty="0" smtClean="0"/>
              <a:t>2</a:t>
            </a:r>
            <a:r>
              <a:rPr lang="es-ES" dirty="0" smtClean="0"/>
              <a:t>) - Grecia Central (Atenas)</a:t>
            </a:r>
            <a:endParaRPr lang="el-GR" dirty="0"/>
          </a:p>
        </p:txBody>
      </p:sp>
      <p:pic>
        <p:nvPicPr>
          <p:cNvPr id="44034" name="Picture 2"/>
          <p:cNvPicPr>
            <a:picLocks noChangeAspect="1" noChangeArrowheads="1"/>
          </p:cNvPicPr>
          <p:nvPr/>
        </p:nvPicPr>
        <p:blipFill>
          <a:blip r:embed="rId2" cstate="print"/>
          <a:srcRect/>
          <a:stretch>
            <a:fillRect/>
          </a:stretch>
        </p:blipFill>
        <p:spPr bwMode="auto">
          <a:xfrm>
            <a:off x="144488" y="1988840"/>
            <a:ext cx="8820000" cy="384265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0"/>
            <a:ext cx="7355160" cy="1124744"/>
          </a:xfrm>
        </p:spPr>
        <p:txBody>
          <a:bodyPr>
            <a:normAutofit fontScale="90000"/>
          </a:bodyPr>
          <a:lstStyle/>
          <a:p>
            <a:r>
              <a:rPr lang="es-ES" dirty="0" err="1" smtClean="0"/>
              <a:t>Irradiancia</a:t>
            </a:r>
            <a:r>
              <a:rPr lang="es-ES" dirty="0" smtClean="0"/>
              <a:t> </a:t>
            </a:r>
            <a:r>
              <a:rPr lang="es-ES" dirty="0" smtClean="0"/>
              <a:t>mensual total para varios ángulos de inclinación y orientaciones (</a:t>
            </a:r>
            <a:r>
              <a:rPr lang="es-ES" dirty="0" err="1" smtClean="0"/>
              <a:t>kWh</a:t>
            </a:r>
            <a:r>
              <a:rPr lang="es-ES" dirty="0" smtClean="0"/>
              <a:t>/m</a:t>
            </a:r>
            <a:r>
              <a:rPr lang="es-ES" baseline="30000" dirty="0" smtClean="0"/>
              <a:t>2</a:t>
            </a:r>
            <a:r>
              <a:rPr lang="es-ES" dirty="0" smtClean="0"/>
              <a:t>) - Grecia meridional (Salónica)</a:t>
            </a:r>
            <a:endParaRPr lang="el-GR" dirty="0"/>
          </a:p>
        </p:txBody>
      </p:sp>
      <p:pic>
        <p:nvPicPr>
          <p:cNvPr id="46082" name="Picture 2"/>
          <p:cNvPicPr>
            <a:picLocks noChangeAspect="1" noChangeArrowheads="1"/>
          </p:cNvPicPr>
          <p:nvPr/>
        </p:nvPicPr>
        <p:blipFill>
          <a:blip r:embed="rId2" cstate="print"/>
          <a:srcRect/>
          <a:stretch>
            <a:fillRect/>
          </a:stretch>
        </p:blipFill>
        <p:spPr bwMode="auto">
          <a:xfrm>
            <a:off x="107504" y="1484784"/>
            <a:ext cx="8820000" cy="3849613"/>
          </a:xfrm>
          <a:prstGeom prst="rect">
            <a:avLst/>
          </a:prstGeom>
          <a:noFill/>
          <a:ln w="9525">
            <a:noFill/>
            <a:miter lim="800000"/>
            <a:headEnd/>
            <a:tailEnd/>
          </a:ln>
        </p:spPr>
      </p:pic>
      <p:sp>
        <p:nvSpPr>
          <p:cNvPr id="5" name="Content Placeholder 2"/>
          <p:cNvSpPr>
            <a:spLocks noGrp="1"/>
          </p:cNvSpPr>
          <p:nvPr>
            <p:ph idx="1"/>
          </p:nvPr>
        </p:nvSpPr>
        <p:spPr>
          <a:xfrm>
            <a:off x="179512" y="5373216"/>
            <a:ext cx="8784976" cy="864096"/>
          </a:xfrm>
        </p:spPr>
        <p:txBody>
          <a:bodyPr>
            <a:normAutofit lnSpcReduction="10000"/>
          </a:bodyPr>
          <a:lstStyle/>
          <a:p>
            <a:pPr>
              <a:buNone/>
            </a:pPr>
            <a:r>
              <a:rPr lang="es-ES" sz="1600" dirty="0" smtClean="0"/>
              <a:t>Los datos de otras localidades griegas se pueden encontrar en: </a:t>
            </a:r>
          </a:p>
          <a:p>
            <a:pPr>
              <a:buNone/>
            </a:pPr>
            <a:r>
              <a:rPr lang="en-US" sz="1600" dirty="0" smtClean="0"/>
              <a:t> </a:t>
            </a:r>
            <a:r>
              <a:rPr lang="en-US" sz="1600" dirty="0" smtClean="0">
                <a:hlinkClick r:id="rId3"/>
              </a:rPr>
              <a:t>http</a:t>
            </a:r>
            <a:r>
              <a:rPr lang="en-US" sz="1600" dirty="0">
                <a:hlinkClick r:id="rId3"/>
              </a:rPr>
              <a:t>://portal.tee.gr/portal/page/portal/SCIENTIFIC_WORK/GR_ENERGEIAS/kenak/files/TOTEE_20701-3_2010_TEE_3nd_Edition.pdf</a:t>
            </a:r>
            <a:r>
              <a:rPr lang="en-US" sz="1600" dirty="0"/>
              <a:t> </a:t>
            </a:r>
          </a:p>
        </p:txBody>
      </p:sp>
    </p:spTree>
    <p:extLst>
      <p:ext uri="{BB962C8B-B14F-4D97-AF65-F5344CB8AC3E}">
        <p14:creationId xmlns:p14="http://schemas.microsoft.com/office/powerpoint/2010/main" xmlns="" val="303196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Introducción</a:t>
            </a:r>
            <a:r>
              <a:rPr lang="en-US" dirty="0" smtClean="0"/>
              <a:t> </a:t>
            </a:r>
            <a:r>
              <a:rPr lang="en-US" dirty="0" smtClean="0"/>
              <a:t>a la </a:t>
            </a:r>
            <a:r>
              <a:rPr lang="en-US" dirty="0" err="1" smtClean="0"/>
              <a:t>fotovoltaica</a:t>
            </a:r>
            <a:endParaRPr lang="el-GR" dirty="0"/>
          </a:p>
        </p:txBody>
      </p:sp>
      <p:sp>
        <p:nvSpPr>
          <p:cNvPr id="3" name="Content Placeholder 2"/>
          <p:cNvSpPr>
            <a:spLocks noGrp="1"/>
          </p:cNvSpPr>
          <p:nvPr>
            <p:ph idx="1"/>
          </p:nvPr>
        </p:nvSpPr>
        <p:spPr/>
        <p:txBody>
          <a:bodyPr>
            <a:normAutofit/>
          </a:bodyPr>
          <a:lstStyle/>
          <a:p>
            <a:r>
              <a:rPr lang="es-ES" sz="1600" dirty="0" smtClean="0"/>
              <a:t>El </a:t>
            </a:r>
            <a:r>
              <a:rPr lang="es-ES" sz="1600" dirty="0" smtClean="0"/>
              <a:t>aprovechamiento de la energía solar fotovoltaica (FV) consiste en convertir la luz directamente irradiada en electricidad.</a:t>
            </a:r>
          </a:p>
          <a:p>
            <a:r>
              <a:rPr lang="es-ES" sz="1600" dirty="0" smtClean="0"/>
              <a:t>Esta transformación de energía se realiza mediante módulos o paneles fotovoltaicos formados por células solares.</a:t>
            </a:r>
          </a:p>
          <a:p>
            <a:r>
              <a:rPr lang="es-ES" sz="1600" dirty="0" smtClean="0"/>
              <a:t>Las células solares están hechas de materiales semiconductores</a:t>
            </a:r>
          </a:p>
          <a:p>
            <a:r>
              <a:rPr lang="es-ES" sz="1600" dirty="0" smtClean="0"/>
              <a:t>Aunque cualquier fuente de luz puede ser convertida en electricidad, ya que el Sol es la fuente más intensa de nuestro entorno, la producción es siempre superior bajo la luz solar.</a:t>
            </a:r>
          </a:p>
          <a:p>
            <a:r>
              <a:rPr lang="es-ES" sz="1600" dirty="0" smtClean="0"/>
              <a:t>Las células solares y los módulos fotovoltaicos producen electricidad en corriente continua (CC), como las baterías, y no en corriente alterna (CA) de la red.</a:t>
            </a:r>
          </a:p>
          <a:p>
            <a:r>
              <a:rPr lang="es-ES" sz="1600" dirty="0" smtClean="0"/>
              <a:t>Para alimentar los equipos en CA o para conectarlos a la red y alimentar la electricidad producida a partir de la energía fotovoltaica, es necesario disponer de convertidores CC/CA que produzcan CA a partir de CC (inversores).</a:t>
            </a:r>
          </a:p>
          <a:p>
            <a:r>
              <a:rPr lang="es-ES" sz="1600" dirty="0" smtClean="0"/>
              <a:t>La producción de electricidad fotovoltaica depende principalmente de la </a:t>
            </a:r>
            <a:r>
              <a:rPr lang="es-ES" sz="1600" dirty="0" err="1" smtClean="0"/>
              <a:t>irradiancia</a:t>
            </a:r>
            <a:r>
              <a:rPr lang="es-ES" sz="1600" dirty="0" smtClean="0"/>
              <a:t> solar y de la temperatura de las células solares.</a:t>
            </a:r>
          </a:p>
          <a:p>
            <a:r>
              <a:rPr lang="es-ES" sz="1600" dirty="0" smtClean="0"/>
              <a:t>Anualmente, la producción de electricidad de un sistema fotovoltaico de 1 </a:t>
            </a:r>
            <a:r>
              <a:rPr lang="es-ES" sz="1600" dirty="0" err="1" smtClean="0"/>
              <a:t>kW</a:t>
            </a:r>
            <a:r>
              <a:rPr lang="es-ES" sz="1600" baseline="-25000" dirty="0" err="1" smtClean="0"/>
              <a:t>p</a:t>
            </a:r>
            <a:r>
              <a:rPr lang="es-ES" sz="1600" dirty="0" smtClean="0"/>
              <a:t> puede variar entre 500 </a:t>
            </a:r>
            <a:r>
              <a:rPr lang="es-ES" sz="1600" dirty="0" err="1" smtClean="0"/>
              <a:t>kWh</a:t>
            </a:r>
            <a:r>
              <a:rPr lang="es-ES" sz="1600" dirty="0" smtClean="0"/>
              <a:t> (Europa del Norte) y más de 1500 </a:t>
            </a:r>
            <a:r>
              <a:rPr lang="es-ES" sz="1600" dirty="0" err="1" smtClean="0"/>
              <a:t>kWh</a:t>
            </a:r>
            <a:r>
              <a:rPr lang="es-ES" sz="1600" dirty="0" smtClean="0"/>
              <a:t> (Europa del Sur). </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es-ES" dirty="0" smtClean="0"/>
              <a:t>Potencial </a:t>
            </a:r>
            <a:r>
              <a:rPr lang="es-ES" dirty="0" smtClean="0"/>
              <a:t>de la electricidad solar fotovoltaica en los países europeos</a:t>
            </a:r>
            <a:endParaRPr lang="el-GR" dirty="0"/>
          </a:p>
        </p:txBody>
      </p:sp>
      <p:pic>
        <p:nvPicPr>
          <p:cNvPr id="84994" name="Picture 2" descr="http://re.jrc.ec.europa.eu/pvg_download/map_pdfs/PVGIS_EU_2012_presentation.png"/>
          <p:cNvPicPr>
            <a:picLocks noChangeAspect="1" noChangeArrowheads="1"/>
          </p:cNvPicPr>
          <p:nvPr/>
        </p:nvPicPr>
        <p:blipFill>
          <a:blip r:embed="rId2" cstate="print"/>
          <a:srcRect t="7144" b="1418"/>
          <a:stretch>
            <a:fillRect/>
          </a:stretch>
        </p:blipFill>
        <p:spPr bwMode="auto">
          <a:xfrm>
            <a:off x="1835696" y="1412776"/>
            <a:ext cx="5840772" cy="4896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Principales</a:t>
            </a:r>
            <a:r>
              <a:rPr lang="en-US" dirty="0" smtClean="0"/>
              <a:t> </a:t>
            </a:r>
            <a:r>
              <a:rPr lang="en-US" dirty="0" err="1" smtClean="0"/>
              <a:t>tecnologías</a:t>
            </a:r>
            <a:r>
              <a:rPr lang="en-US" dirty="0" smtClean="0"/>
              <a:t> de </a:t>
            </a:r>
            <a:r>
              <a:rPr lang="en-US" dirty="0" err="1" smtClean="0"/>
              <a:t>células</a:t>
            </a:r>
            <a:r>
              <a:rPr lang="en-US" dirty="0" smtClean="0"/>
              <a:t> </a:t>
            </a:r>
            <a:r>
              <a:rPr lang="en-US" dirty="0" err="1" smtClean="0"/>
              <a:t>solares</a:t>
            </a:r>
            <a:endParaRPr lang="el-GR" dirty="0"/>
          </a:p>
        </p:txBody>
      </p:sp>
      <p:sp>
        <p:nvSpPr>
          <p:cNvPr id="3" name="Content Placeholder 2"/>
          <p:cNvSpPr>
            <a:spLocks noGrp="1"/>
          </p:cNvSpPr>
          <p:nvPr>
            <p:ph idx="1"/>
          </p:nvPr>
        </p:nvSpPr>
        <p:spPr/>
        <p:txBody>
          <a:bodyPr>
            <a:normAutofit/>
          </a:bodyPr>
          <a:lstStyle/>
          <a:p>
            <a:r>
              <a:rPr lang="en-US" sz="1600" dirty="0" err="1" smtClean="0"/>
              <a:t>Células</a:t>
            </a:r>
            <a:r>
              <a:rPr lang="en-US" sz="1600" dirty="0" smtClean="0"/>
              <a:t> </a:t>
            </a:r>
            <a:r>
              <a:rPr lang="en-US" sz="1600" dirty="0" err="1" smtClean="0"/>
              <a:t>solares</a:t>
            </a:r>
            <a:r>
              <a:rPr lang="en-US" sz="1600" dirty="0" smtClean="0"/>
              <a:t> de </a:t>
            </a:r>
            <a:r>
              <a:rPr lang="en-US" sz="1600" dirty="0" err="1" smtClean="0"/>
              <a:t>primera</a:t>
            </a:r>
            <a:r>
              <a:rPr lang="en-US" sz="1600" dirty="0" smtClean="0"/>
              <a:t> </a:t>
            </a:r>
            <a:r>
              <a:rPr lang="en-US" sz="1600" dirty="0" err="1" smtClean="0"/>
              <a:t>generación</a:t>
            </a:r>
            <a:r>
              <a:rPr lang="en-US" sz="1600" dirty="0" smtClean="0"/>
              <a:t> o de </a:t>
            </a:r>
            <a:r>
              <a:rPr lang="en-US" sz="1600" dirty="0" err="1" smtClean="0"/>
              <a:t>silicio</a:t>
            </a:r>
            <a:r>
              <a:rPr lang="en-US" sz="1600" dirty="0" smtClean="0"/>
              <a:t> </a:t>
            </a:r>
            <a:r>
              <a:rPr lang="en-US" sz="1600" dirty="0" err="1" smtClean="0"/>
              <a:t>cristalino</a:t>
            </a:r>
            <a:r>
              <a:rPr lang="en-US" sz="1600" dirty="0" smtClean="0"/>
              <a:t> (c-Si), </a:t>
            </a:r>
            <a:r>
              <a:rPr lang="en-US" sz="1600" dirty="0" err="1" smtClean="0"/>
              <a:t>incluyendo</a:t>
            </a:r>
            <a:r>
              <a:rPr lang="en-US" sz="1600" dirty="0" smtClean="0"/>
              <a:t>:</a:t>
            </a:r>
          </a:p>
          <a:p>
            <a:pPr lvl="1"/>
            <a:r>
              <a:rPr lang="en-US" sz="1600" dirty="0" err="1" smtClean="0"/>
              <a:t>Silicio</a:t>
            </a:r>
            <a:r>
              <a:rPr lang="en-US" sz="1600" dirty="0" smtClean="0"/>
              <a:t> </a:t>
            </a:r>
            <a:r>
              <a:rPr lang="en-US" sz="1600" dirty="0" err="1" smtClean="0"/>
              <a:t>monocristalino</a:t>
            </a:r>
            <a:r>
              <a:rPr lang="en-US" sz="1600" dirty="0" smtClean="0"/>
              <a:t> (mono-Si) </a:t>
            </a:r>
          </a:p>
          <a:p>
            <a:pPr lvl="1"/>
            <a:r>
              <a:rPr lang="en-US" sz="1600" dirty="0" err="1" smtClean="0"/>
              <a:t>Silicio</a:t>
            </a:r>
            <a:r>
              <a:rPr lang="en-US" sz="1600" dirty="0" smtClean="0"/>
              <a:t> </a:t>
            </a:r>
            <a:r>
              <a:rPr lang="en-US" sz="1600" dirty="0" err="1" smtClean="0"/>
              <a:t>policristalino</a:t>
            </a:r>
            <a:r>
              <a:rPr lang="en-US" sz="1600" dirty="0" smtClean="0"/>
              <a:t> (</a:t>
            </a:r>
            <a:r>
              <a:rPr lang="en-US" sz="1600" dirty="0" err="1" smtClean="0"/>
              <a:t>polisilicio</a:t>
            </a:r>
            <a:r>
              <a:rPr lang="en-US" sz="1600" dirty="0" smtClean="0"/>
              <a:t>)</a:t>
            </a:r>
          </a:p>
          <a:p>
            <a:r>
              <a:rPr lang="en-US" sz="1600" dirty="0" err="1" smtClean="0"/>
              <a:t>Células</a:t>
            </a:r>
            <a:r>
              <a:rPr lang="en-US" sz="1600" dirty="0" smtClean="0"/>
              <a:t> </a:t>
            </a:r>
            <a:r>
              <a:rPr lang="en-US" sz="1600" dirty="0" err="1" smtClean="0"/>
              <a:t>solares</a:t>
            </a:r>
            <a:r>
              <a:rPr lang="en-US" sz="1600" dirty="0" smtClean="0"/>
              <a:t> de 2ª </a:t>
            </a:r>
            <a:r>
              <a:rPr lang="en-US" sz="1600" dirty="0" err="1" smtClean="0"/>
              <a:t>generación</a:t>
            </a:r>
            <a:r>
              <a:rPr lang="en-US" sz="1600" dirty="0" smtClean="0"/>
              <a:t> o de </a:t>
            </a:r>
            <a:r>
              <a:rPr lang="en-US" sz="1600" dirty="0" err="1" smtClean="0"/>
              <a:t>capa</a:t>
            </a:r>
            <a:r>
              <a:rPr lang="en-US" sz="1600" dirty="0" smtClean="0"/>
              <a:t> </a:t>
            </a:r>
            <a:r>
              <a:rPr lang="en-US" sz="1600" dirty="0" err="1" smtClean="0"/>
              <a:t>fina</a:t>
            </a:r>
            <a:r>
              <a:rPr lang="en-US" sz="1600" dirty="0" smtClean="0"/>
              <a:t>, </a:t>
            </a:r>
            <a:r>
              <a:rPr lang="en-US" sz="1600" dirty="0" err="1" smtClean="0"/>
              <a:t>incluyendo</a:t>
            </a:r>
            <a:r>
              <a:rPr lang="en-US" sz="1600" dirty="0" smtClean="0"/>
              <a:t>:</a:t>
            </a:r>
          </a:p>
          <a:p>
            <a:pPr lvl="1"/>
            <a:r>
              <a:rPr lang="en-US" sz="1600" dirty="0" err="1" smtClean="0"/>
              <a:t>Silicio amorfo (a-Si) </a:t>
            </a:r>
          </a:p>
          <a:p>
            <a:pPr lvl="1"/>
            <a:r>
              <a:rPr lang="en-US" sz="1600" dirty="0" err="1" smtClean="0"/>
              <a:t>Telururo de cadmio (CdTe); </a:t>
            </a:r>
          </a:p>
          <a:p>
            <a:pPr lvl="1"/>
            <a:r>
              <a:rPr lang="en-US" sz="1600" dirty="0" err="1" smtClean="0"/>
              <a:t>Seleniuro de cobre e indio (CIS) o seleniuro de cobre e indio y galio (CIGS) </a:t>
            </a:r>
          </a:p>
          <a:p>
            <a:r>
              <a:rPr lang="en-US" sz="1600" dirty="0" err="1" smtClean="0"/>
              <a:t>Otras</a:t>
            </a:r>
            <a:r>
              <a:rPr lang="en-US" sz="1600" dirty="0" smtClean="0"/>
              <a:t> </a:t>
            </a:r>
            <a:r>
              <a:rPr lang="en-US" sz="1600" dirty="0" err="1" smtClean="0"/>
              <a:t>tecnologías</a:t>
            </a:r>
            <a:r>
              <a:rPr lang="en-US" sz="1600" dirty="0" smtClean="0"/>
              <a:t>, </a:t>
            </a:r>
            <a:r>
              <a:rPr lang="en-US" sz="1600" dirty="0" err="1" smtClean="0"/>
              <a:t>incluyendo</a:t>
            </a:r>
            <a:r>
              <a:rPr lang="en-US" sz="1600" dirty="0" smtClean="0"/>
              <a:t>:</a:t>
            </a:r>
          </a:p>
          <a:p>
            <a:pPr lvl="1"/>
            <a:r>
              <a:rPr lang="en-US" sz="1600" dirty="0" err="1" smtClean="0"/>
              <a:t>Células multiunión, cada vez más utilizadas en sistemas fotovoltaicos de concentración (CPV)</a:t>
            </a:r>
          </a:p>
          <a:p>
            <a:pPr lvl="1"/>
            <a:r>
              <a:rPr lang="en-US" sz="1600" dirty="0" err="1" smtClean="0"/>
              <a:t>Sensibilizado al tinte</a:t>
            </a:r>
          </a:p>
          <a:p>
            <a:pPr lvl="1"/>
            <a:r>
              <a:rPr lang="en-US" sz="1600" dirty="0" err="1" smtClean="0"/>
              <a:t>Orgánico/polímero</a:t>
            </a:r>
          </a:p>
          <a:p>
            <a:pPr lvl="1"/>
            <a:r>
              <a:rPr lang="en-US" sz="1600" dirty="0" err="1" smtClean="0"/>
              <a:t>Perovskita</a:t>
            </a:r>
          </a:p>
          <a:p>
            <a:endParaRPr lang="en-US" sz="1600" dirty="0"/>
          </a:p>
          <a:p>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Espectro </a:t>
            </a:r>
            <a:r>
              <a:rPr lang="es-ES" dirty="0" smtClean="0"/>
              <a:t>fuera y dentro de la atmósfera</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395536" y="1700808"/>
            <a:ext cx="7920000" cy="4247363"/>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Células</a:t>
            </a:r>
            <a:r>
              <a:rPr lang="en-US" dirty="0" smtClean="0"/>
              <a:t> </a:t>
            </a:r>
            <a:r>
              <a:rPr lang="en-US" dirty="0" err="1" smtClean="0"/>
              <a:t>solares</a:t>
            </a:r>
            <a:r>
              <a:rPr lang="en-US" dirty="0" smtClean="0"/>
              <a:t> de </a:t>
            </a:r>
            <a:r>
              <a:rPr lang="en-US" dirty="0" err="1" smtClean="0"/>
              <a:t>silicio</a:t>
            </a:r>
            <a:r>
              <a:rPr lang="en-US" dirty="0" smtClean="0"/>
              <a:t> </a:t>
            </a:r>
            <a:r>
              <a:rPr lang="en-US" dirty="0" err="1" smtClean="0"/>
              <a:t>monocristalino</a:t>
            </a:r>
            <a:endParaRPr lang="el-GR" dirty="0"/>
          </a:p>
        </p:txBody>
      </p:sp>
      <p:sp>
        <p:nvSpPr>
          <p:cNvPr id="3" name="Content Placeholder 2"/>
          <p:cNvSpPr>
            <a:spLocks noGrp="1"/>
          </p:cNvSpPr>
          <p:nvPr>
            <p:ph idx="1"/>
          </p:nvPr>
        </p:nvSpPr>
        <p:spPr/>
        <p:txBody>
          <a:bodyPr>
            <a:normAutofit/>
          </a:bodyPr>
          <a:lstStyle/>
          <a:p>
            <a:r>
              <a:rPr lang="es-ES" sz="1600" dirty="0" smtClean="0"/>
              <a:t>Los </a:t>
            </a:r>
            <a:r>
              <a:rPr lang="es-ES" sz="1600" dirty="0" smtClean="0"/>
              <a:t>módulos fotovoltaicos de silicio </a:t>
            </a:r>
            <a:r>
              <a:rPr lang="es-ES" sz="1600" dirty="0" err="1" smtClean="0"/>
              <a:t>monocristalino</a:t>
            </a:r>
            <a:r>
              <a:rPr lang="es-ES" sz="1600" dirty="0" smtClean="0"/>
              <a:t> (mono-Si) son una de las formas más antiguas y fiables de generar electricidad a partir de la energía solar.</a:t>
            </a:r>
          </a:p>
          <a:p>
            <a:r>
              <a:rPr lang="es-ES" sz="1600" dirty="0" smtClean="0"/>
              <a:t>Cada célula solar se fabrica a partir de un único cristal de silicio en un proceso de fabricación bastante complicado.</a:t>
            </a:r>
          </a:p>
          <a:p>
            <a:r>
              <a:rPr lang="es-ES" sz="1600" dirty="0" smtClean="0"/>
              <a:t>La eficiencia de los módulos fotovoltaicos oscila entre el 15% y el 20% - en los últimos años algunos productos de gama alta superan el 20%, mientras que en el laboratorio se han medido eficiencias de hasta el 24,4%.</a:t>
            </a:r>
          </a:p>
          <a:p>
            <a:r>
              <a:rPr lang="es-ES" sz="1600" dirty="0" smtClean="0"/>
              <a:t>Su vida útil puede superar los 25-30 años</a:t>
            </a:r>
          </a:p>
          <a:p>
            <a:r>
              <a:rPr lang="es-ES" sz="1600" dirty="0" smtClean="0"/>
              <a:t>El color típico de las células solares mono-Si es el negro o el azul iridiscente.</a:t>
            </a:r>
          </a:p>
          <a:p>
            <a:r>
              <a:rPr lang="es-ES" sz="1600" dirty="0" smtClean="0"/>
              <a:t>Su coste se ha reducido significativamente en la última década</a:t>
            </a:r>
            <a:endParaRPr lang="en-US" sz="1600" dirty="0"/>
          </a:p>
        </p:txBody>
      </p:sp>
      <p:pic>
        <p:nvPicPr>
          <p:cNvPr id="28674" name="Picture 2" descr="ÎÏÎ¿ÏÎ­Î»ÎµÏÎ¼Î± ÎµÎ¹ÎºÏÎ½Î±Ï Î³Î¹Î± mono si module"/>
          <p:cNvPicPr>
            <a:picLocks noChangeAspect="1" noChangeArrowheads="1"/>
          </p:cNvPicPr>
          <p:nvPr/>
        </p:nvPicPr>
        <p:blipFill>
          <a:blip r:embed="rId2" cstate="print"/>
          <a:srcRect/>
          <a:stretch>
            <a:fillRect/>
          </a:stretch>
        </p:blipFill>
        <p:spPr bwMode="auto">
          <a:xfrm>
            <a:off x="3563888" y="3933056"/>
            <a:ext cx="1649000" cy="2763688"/>
          </a:xfrm>
          <a:prstGeom prst="rect">
            <a:avLst/>
          </a:prstGeom>
          <a:noFill/>
          <a:scene3d>
            <a:camera prst="orthographicFront">
              <a:rot lat="0" lon="0" rev="5400000"/>
            </a:camera>
            <a:lightRig rig="threePt" dir="t"/>
          </a:scene3d>
        </p:spPr>
      </p:pic>
    </p:spTree>
    <p:extLst>
      <p:ext uri="{BB962C8B-B14F-4D97-AF65-F5344CB8AC3E}">
        <p14:creationId xmlns:p14="http://schemas.microsoft.com/office/powerpoint/2010/main" xmlns="" val="3031965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Células</a:t>
            </a:r>
            <a:r>
              <a:rPr lang="en-US" dirty="0" smtClean="0"/>
              <a:t> </a:t>
            </a:r>
            <a:r>
              <a:rPr lang="en-US" dirty="0" err="1" smtClean="0"/>
              <a:t>solares</a:t>
            </a:r>
            <a:r>
              <a:rPr lang="en-US" dirty="0" smtClean="0"/>
              <a:t> de </a:t>
            </a:r>
            <a:r>
              <a:rPr lang="en-US" dirty="0" err="1" smtClean="0"/>
              <a:t>silicio</a:t>
            </a:r>
            <a:r>
              <a:rPr lang="en-US" dirty="0" smtClean="0"/>
              <a:t> </a:t>
            </a:r>
            <a:r>
              <a:rPr lang="en-US" dirty="0" err="1" smtClean="0"/>
              <a:t>policristalino</a:t>
            </a:r>
            <a:endParaRPr lang="el-GR" dirty="0"/>
          </a:p>
        </p:txBody>
      </p:sp>
      <p:sp>
        <p:nvSpPr>
          <p:cNvPr id="3" name="Content Placeholder 2"/>
          <p:cNvSpPr>
            <a:spLocks noGrp="1"/>
          </p:cNvSpPr>
          <p:nvPr>
            <p:ph idx="1"/>
          </p:nvPr>
        </p:nvSpPr>
        <p:spPr>
          <a:xfrm>
            <a:off x="457200" y="1600201"/>
            <a:ext cx="8229600" cy="2548880"/>
          </a:xfrm>
        </p:spPr>
        <p:txBody>
          <a:bodyPr>
            <a:normAutofit fontScale="92500" lnSpcReduction="20000"/>
          </a:bodyPr>
          <a:lstStyle/>
          <a:p>
            <a:r>
              <a:rPr lang="es-ES" sz="1600" dirty="0" smtClean="0"/>
              <a:t>Hasta </a:t>
            </a:r>
            <a:r>
              <a:rPr lang="es-ES" sz="1600" dirty="0" smtClean="0"/>
              <a:t>hace poco, los módulos de silicio </a:t>
            </a:r>
            <a:r>
              <a:rPr lang="es-ES" sz="1600" dirty="0" err="1" smtClean="0"/>
              <a:t>policristalino</a:t>
            </a:r>
            <a:r>
              <a:rPr lang="es-ES" sz="1600" dirty="0" smtClean="0"/>
              <a:t> (</a:t>
            </a:r>
            <a:r>
              <a:rPr lang="es-ES" sz="1600" dirty="0" err="1" smtClean="0"/>
              <a:t>polisilicio</a:t>
            </a:r>
            <a:r>
              <a:rPr lang="es-ES" sz="1600" dirty="0" smtClean="0"/>
              <a:t>) representaban la tecnología fotovoltaica con la mayor cuota de mercado mundial (más del 60% en 2017). Sin embargo, en los próximos años, se espera que los módulos de silicio </a:t>
            </a:r>
            <a:r>
              <a:rPr lang="es-ES" sz="1600" dirty="0" err="1" smtClean="0"/>
              <a:t>monocristalino</a:t>
            </a:r>
            <a:r>
              <a:rPr lang="es-ES" sz="1600" dirty="0" smtClean="0"/>
              <a:t> (mono-Si) dominen el mercado.</a:t>
            </a:r>
          </a:p>
          <a:p>
            <a:r>
              <a:rPr lang="es-ES" sz="1600" dirty="0" smtClean="0"/>
              <a:t>El proceso de producción es simple, rentable y reduce el desperdicio de silicio en comparación con los paneles de cristal simple.</a:t>
            </a:r>
          </a:p>
          <a:p>
            <a:r>
              <a:rPr lang="es-ES" sz="1600" dirty="0" smtClean="0"/>
              <a:t>Como resultado, su coste es hasta ahora más bajo en comparación con el mono-Si, sin pérdida de fiabilidad.</a:t>
            </a:r>
          </a:p>
          <a:p>
            <a:r>
              <a:rPr lang="es-ES" sz="1600" dirty="0" smtClean="0"/>
              <a:t>La eficiencia de los módulos fotovoltaicos oscila entre el 13% y el 16% (en el laboratorio se han medido eficiencias de hasta el 20%) debido a su menor pureza de silicio, lo que significa que requieren un poco más de superficie para la misma cantidad de potencia instalada en comparación con el mono-Si.</a:t>
            </a:r>
          </a:p>
          <a:p>
            <a:r>
              <a:rPr lang="es-ES" sz="1600" dirty="0" smtClean="0"/>
              <a:t>Su color es azul moteado debido a la existencia de múltiples cristales en una célula solar.</a:t>
            </a:r>
          </a:p>
          <a:p>
            <a:endParaRPr lang="en-US" sz="1600" dirty="0"/>
          </a:p>
          <a:p>
            <a:endParaRPr lang="en-US" sz="1600" dirty="0"/>
          </a:p>
        </p:txBody>
      </p:sp>
      <p:pic>
        <p:nvPicPr>
          <p:cNvPr id="72706" name="Picture 2" descr="https://www.azocleantech.com/images/Article_Images/ImageForArticle_603(2).jpg"/>
          <p:cNvPicPr>
            <a:picLocks noChangeAspect="1" noChangeArrowheads="1"/>
          </p:cNvPicPr>
          <p:nvPr/>
        </p:nvPicPr>
        <p:blipFill>
          <a:blip r:embed="rId2" cstate="print"/>
          <a:srcRect t="57359"/>
          <a:stretch>
            <a:fillRect/>
          </a:stretch>
        </p:blipFill>
        <p:spPr bwMode="auto">
          <a:xfrm>
            <a:off x="1115616" y="4149623"/>
            <a:ext cx="7200000" cy="2087689"/>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Comparación </a:t>
            </a:r>
            <a:r>
              <a:rPr lang="es-ES" dirty="0" smtClean="0"/>
              <a:t>de la eficiencia de las tecnologías</a:t>
            </a:r>
            <a:endParaRPr lang="el-GR" dirty="0"/>
          </a:p>
        </p:txBody>
      </p:sp>
      <p:pic>
        <p:nvPicPr>
          <p:cNvPr id="12290" name="Picture 2"/>
          <p:cNvPicPr>
            <a:picLocks noChangeAspect="1" noChangeArrowheads="1"/>
          </p:cNvPicPr>
          <p:nvPr/>
        </p:nvPicPr>
        <p:blipFill>
          <a:blip r:embed="rId2" cstate="print"/>
          <a:srcRect/>
          <a:stretch>
            <a:fillRect/>
          </a:stretch>
        </p:blipFill>
        <p:spPr bwMode="auto">
          <a:xfrm>
            <a:off x="1115616" y="1556792"/>
            <a:ext cx="6480000" cy="4695054"/>
          </a:xfrm>
          <a:prstGeom prst="rect">
            <a:avLst/>
          </a:prstGeom>
          <a:noFill/>
          <a:ln w="9525">
            <a:noFill/>
            <a:miter lim="800000"/>
            <a:headEnd/>
            <a:tailEnd/>
          </a:ln>
          <a:effectLst/>
        </p:spPr>
      </p:pic>
    </p:spTree>
    <p:extLst>
      <p:ext uri="{BB962C8B-B14F-4D97-AF65-F5344CB8AC3E}">
        <p14:creationId xmlns:p14="http://schemas.microsoft.com/office/powerpoint/2010/main" xmlns="" val="3031965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Jerarquía</a:t>
            </a:r>
            <a:r>
              <a:rPr lang="en-US" dirty="0" smtClean="0"/>
              <a:t> </a:t>
            </a:r>
            <a:r>
              <a:rPr lang="en-US" dirty="0" smtClean="0"/>
              <a:t>de los </a:t>
            </a:r>
            <a:r>
              <a:rPr lang="en-US" dirty="0" err="1" smtClean="0"/>
              <a:t>sistemas</a:t>
            </a:r>
            <a:r>
              <a:rPr lang="en-US" dirty="0" smtClean="0"/>
              <a:t> </a:t>
            </a:r>
            <a:r>
              <a:rPr lang="en-US" dirty="0" err="1" smtClean="0"/>
              <a:t>fotovoltaicos</a:t>
            </a:r>
            <a:r>
              <a:rPr lang="en-US" dirty="0" smtClean="0"/>
              <a:t> de </a:t>
            </a:r>
            <a:r>
              <a:rPr lang="en-US" dirty="0" err="1" smtClean="0"/>
              <a:t>silicio</a:t>
            </a:r>
            <a:r>
              <a:rPr lang="en-US" dirty="0" smtClean="0"/>
              <a:t> </a:t>
            </a:r>
            <a:r>
              <a:rPr lang="en-US" dirty="0" err="1" smtClean="0"/>
              <a:t>cristalino</a:t>
            </a:r>
            <a:endParaRPr lang="el-GR" dirty="0"/>
          </a:p>
        </p:txBody>
      </p:sp>
      <p:pic>
        <p:nvPicPr>
          <p:cNvPr id="27649" name="Picture 1"/>
          <p:cNvPicPr>
            <a:picLocks noChangeAspect="1" noChangeArrowheads="1"/>
          </p:cNvPicPr>
          <p:nvPr/>
        </p:nvPicPr>
        <p:blipFill>
          <a:blip r:embed="rId2" cstate="print"/>
          <a:srcRect/>
          <a:stretch>
            <a:fillRect/>
          </a:stretch>
        </p:blipFill>
        <p:spPr bwMode="auto">
          <a:xfrm>
            <a:off x="252480" y="2132856"/>
            <a:ext cx="8640000" cy="3477181"/>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0"/>
            <a:ext cx="6707088" cy="1124744"/>
          </a:xfrm>
        </p:spPr>
        <p:txBody>
          <a:bodyPr>
            <a:normAutofit/>
          </a:bodyPr>
          <a:lstStyle/>
          <a:p>
            <a:r>
              <a:rPr lang="es-ES" dirty="0" smtClean="0"/>
              <a:t>Porcentaje </a:t>
            </a:r>
            <a:r>
              <a:rPr lang="es-ES" dirty="0" smtClean="0"/>
              <a:t>de tecnología fotovoltaica en la producción anual global</a:t>
            </a:r>
            <a:endParaRPr lang="el-GR" dirty="0"/>
          </a:p>
        </p:txBody>
      </p:sp>
      <p:pic>
        <p:nvPicPr>
          <p:cNvPr id="70657" name="Picture 1"/>
          <p:cNvPicPr>
            <a:picLocks noChangeAspect="1" noChangeArrowheads="1"/>
          </p:cNvPicPr>
          <p:nvPr/>
        </p:nvPicPr>
        <p:blipFill>
          <a:blip r:embed="rId2" cstate="print"/>
          <a:srcRect r="27378"/>
          <a:stretch>
            <a:fillRect/>
          </a:stretch>
        </p:blipFill>
        <p:spPr bwMode="auto">
          <a:xfrm>
            <a:off x="1043608" y="1484784"/>
            <a:ext cx="7063551" cy="4320000"/>
          </a:xfrm>
          <a:prstGeom prst="rect">
            <a:avLst/>
          </a:prstGeom>
          <a:noFill/>
          <a:ln w="9525">
            <a:noFill/>
            <a:miter lim="800000"/>
            <a:headEnd/>
            <a:tailEnd/>
          </a:ln>
        </p:spPr>
      </p:pic>
      <p:sp>
        <p:nvSpPr>
          <p:cNvPr id="6" name="Content Placeholder 2"/>
          <p:cNvSpPr>
            <a:spLocks noGrp="1"/>
          </p:cNvSpPr>
          <p:nvPr>
            <p:ph idx="1"/>
          </p:nvPr>
        </p:nvSpPr>
        <p:spPr>
          <a:xfrm>
            <a:off x="179512" y="5844405"/>
            <a:ext cx="8784976" cy="392907"/>
          </a:xfrm>
        </p:spPr>
        <p:txBody>
          <a:bodyPr>
            <a:normAutofit/>
          </a:bodyPr>
          <a:lstStyle/>
          <a:p>
            <a:pPr algn="ctr">
              <a:buNone/>
            </a:pPr>
            <a:r>
              <a:rPr lang="en-US" sz="1600" dirty="0" err="1" smtClean="0"/>
              <a:t>Producción</a:t>
            </a:r>
            <a:r>
              <a:rPr lang="en-US" sz="1600" dirty="0" smtClean="0"/>
              <a:t> </a:t>
            </a:r>
            <a:r>
              <a:rPr lang="en-US" sz="1600" dirty="0" err="1" smtClean="0"/>
              <a:t>año</a:t>
            </a:r>
            <a:r>
              <a:rPr lang="en-US" sz="1600" dirty="0" smtClean="0"/>
              <a:t> 2017: </a:t>
            </a:r>
            <a:r>
              <a:rPr lang="en-US" sz="1600" dirty="0"/>
              <a:t>poly-Si 60.8 </a:t>
            </a:r>
            <a:r>
              <a:rPr lang="en-US" sz="1600" dirty="0" err="1"/>
              <a:t>GW</a:t>
            </a:r>
            <a:r>
              <a:rPr lang="en-US" sz="1600" baseline="-25000" dirty="0" err="1"/>
              <a:t>p</a:t>
            </a:r>
            <a:r>
              <a:rPr lang="en-US" sz="1600" dirty="0"/>
              <a:t>, mono-Si 32.2 </a:t>
            </a:r>
            <a:r>
              <a:rPr lang="en-US" sz="1600" dirty="0" err="1"/>
              <a:t>GW</a:t>
            </a:r>
            <a:r>
              <a:rPr lang="en-US" sz="1600" baseline="-25000" dirty="0" err="1"/>
              <a:t>p</a:t>
            </a:r>
            <a:r>
              <a:rPr lang="en-US" sz="1600" dirty="0"/>
              <a:t>, </a:t>
            </a:r>
            <a:r>
              <a:rPr lang="en-US" sz="1600" dirty="0" err="1" smtClean="0"/>
              <a:t>capa</a:t>
            </a:r>
            <a:r>
              <a:rPr lang="en-US" sz="1600" dirty="0" smtClean="0"/>
              <a:t> </a:t>
            </a:r>
            <a:r>
              <a:rPr lang="en-US" sz="1600" dirty="0" err="1" smtClean="0"/>
              <a:t>fina</a:t>
            </a:r>
            <a:r>
              <a:rPr lang="en-US" sz="1600" dirty="0" smtClean="0"/>
              <a:t> </a:t>
            </a:r>
            <a:r>
              <a:rPr lang="en-US" sz="1600" dirty="0"/>
              <a:t>4.5 </a:t>
            </a:r>
            <a:r>
              <a:rPr lang="en-US" sz="1600" dirty="0" err="1"/>
              <a:t>GW</a:t>
            </a:r>
            <a:r>
              <a:rPr lang="en-US" sz="1600" baseline="-25000" dirty="0" err="1"/>
              <a:t>p</a:t>
            </a:r>
            <a:r>
              <a:rPr lang="en-US" sz="1600" dirty="0"/>
              <a:t> </a:t>
            </a:r>
          </a:p>
        </p:txBody>
      </p:sp>
    </p:spTree>
    <p:extLst>
      <p:ext uri="{BB962C8B-B14F-4D97-AF65-F5344CB8AC3E}">
        <p14:creationId xmlns:p14="http://schemas.microsoft.com/office/powerpoint/2010/main" xmlns="" val="303196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Nuevas </a:t>
            </a:r>
            <a:r>
              <a:rPr lang="es-ES" dirty="0" smtClean="0"/>
              <a:t>tendencias en el mercado - Módulos bifaciales</a:t>
            </a:r>
            <a:endParaRPr lang="el-GR"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728" y="1714488"/>
            <a:ext cx="6329381" cy="4358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1965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Nuevas </a:t>
            </a:r>
            <a:r>
              <a:rPr lang="es-ES" dirty="0" smtClean="0"/>
              <a:t>tendencias en el mercado - Celdas mitad y cuarto de celda </a:t>
            </a:r>
            <a:r>
              <a:rPr lang="en-US" dirty="0" smtClean="0"/>
              <a:t> </a:t>
            </a:r>
            <a:endParaRPr lang="el-G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728" y="1785926"/>
            <a:ext cx="6229368" cy="4258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196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Nuevas </a:t>
            </a:r>
            <a:r>
              <a:rPr lang="es-ES" dirty="0" smtClean="0"/>
              <a:t>tendencias en el mercado - Diferentes tamaños de módulos</a:t>
            </a:r>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57290" y="1785926"/>
            <a:ext cx="6386532" cy="440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196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Nuevas </a:t>
            </a:r>
            <a:r>
              <a:rPr lang="es-ES" dirty="0" smtClean="0"/>
              <a:t>tendencias en el mercado - tensión máxima de 1500V</a:t>
            </a:r>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0166" y="1714488"/>
            <a:ext cx="6224606" cy="439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196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Nuevas </a:t>
            </a:r>
            <a:r>
              <a:rPr lang="es-ES" dirty="0" smtClean="0"/>
              <a:t>tendencias en el mercado - sistemas de seguimiento</a:t>
            </a:r>
            <a:endParaRPr lang="el-G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728" y="1714488"/>
            <a:ext cx="6181743" cy="435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196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Promedio </a:t>
            </a:r>
            <a:r>
              <a:rPr lang="es-ES" dirty="0" smtClean="0"/>
              <a:t>de la </a:t>
            </a:r>
            <a:r>
              <a:rPr lang="es-ES" dirty="0" err="1" smtClean="0"/>
              <a:t>irradiancia</a:t>
            </a:r>
            <a:r>
              <a:rPr lang="es-ES" dirty="0" smtClean="0"/>
              <a:t> solar incidente en la unidad de área de la Tierra que mira hacia el Sol</a:t>
            </a:r>
            <a:endParaRPr lang="el-GR" dirty="0"/>
          </a:p>
        </p:txBody>
      </p:sp>
      <p:pic>
        <p:nvPicPr>
          <p:cNvPr id="35842" name="Picture 2" descr="Figure 2.8: Radiation estimation."/>
          <p:cNvPicPr>
            <a:picLocks noChangeAspect="1" noChangeArrowheads="1"/>
          </p:cNvPicPr>
          <p:nvPr/>
        </p:nvPicPr>
        <p:blipFill>
          <a:blip r:embed="rId2" cstate="print"/>
          <a:srcRect/>
          <a:stretch>
            <a:fillRect/>
          </a:stretch>
        </p:blipFill>
        <p:spPr bwMode="auto">
          <a:xfrm>
            <a:off x="2195736" y="1628800"/>
            <a:ext cx="5156127" cy="432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2ª </a:t>
            </a:r>
            <a:r>
              <a:rPr lang="es-ES" dirty="0" smtClean="0"/>
              <a:t>generación de células solares: Películas finas</a:t>
            </a:r>
            <a:endParaRPr lang="el-GR" dirty="0"/>
          </a:p>
        </p:txBody>
      </p:sp>
      <p:sp>
        <p:nvSpPr>
          <p:cNvPr id="3" name="Content Placeholder 2"/>
          <p:cNvSpPr>
            <a:spLocks noGrp="1"/>
          </p:cNvSpPr>
          <p:nvPr>
            <p:ph idx="1"/>
          </p:nvPr>
        </p:nvSpPr>
        <p:spPr/>
        <p:txBody>
          <a:bodyPr>
            <a:normAutofit/>
          </a:bodyPr>
          <a:lstStyle/>
          <a:p>
            <a:r>
              <a:rPr lang="es-ES" sz="1600" dirty="0" smtClean="0"/>
              <a:t>Una </a:t>
            </a:r>
            <a:r>
              <a:rPr lang="es-ES" sz="1600" dirty="0" smtClean="0"/>
              <a:t>célula solar de capa delgada se fabrica depositando una o más capas delgadas (películas delgadas) de material fotovoltaico sobre un sustrato, como vidrio, plástico o metal.</a:t>
            </a:r>
          </a:p>
          <a:p>
            <a:r>
              <a:rPr lang="es-ES" sz="1600" dirty="0" smtClean="0"/>
              <a:t>Las células solares de capa fina se utilizan comercialmente en varias tecnologías, entre ellas:</a:t>
            </a:r>
          </a:p>
          <a:p>
            <a:pPr lvl="1"/>
            <a:r>
              <a:rPr lang="es-ES" sz="1600" dirty="0" smtClean="0"/>
              <a:t>Silicio amorfo (a-Si) </a:t>
            </a:r>
          </a:p>
          <a:p>
            <a:pPr lvl="1"/>
            <a:r>
              <a:rPr lang="es-ES" sz="1600" dirty="0" err="1" smtClean="0"/>
              <a:t>Telururo</a:t>
            </a:r>
            <a:r>
              <a:rPr lang="es-ES" sz="1600" dirty="0" smtClean="0"/>
              <a:t> de cadmio (</a:t>
            </a:r>
            <a:r>
              <a:rPr lang="es-ES" sz="1600" dirty="0" err="1" smtClean="0"/>
              <a:t>CdTe</a:t>
            </a:r>
            <a:r>
              <a:rPr lang="es-ES" sz="1600" dirty="0" smtClean="0"/>
              <a:t>)</a:t>
            </a:r>
          </a:p>
          <a:p>
            <a:pPr lvl="1"/>
            <a:r>
              <a:rPr lang="es-ES" sz="1600" dirty="0" smtClean="0"/>
              <a:t>Seleniuro de cobre e indio (CIS) o seleniuro de cobre e indio y galio (CIGS)</a:t>
            </a:r>
          </a:p>
          <a:p>
            <a:r>
              <a:rPr lang="es-ES" sz="1600" dirty="0" smtClean="0"/>
              <a:t>En </a:t>
            </a:r>
            <a:r>
              <a:rPr lang="es-ES" sz="1600" dirty="0" smtClean="0"/>
              <a:t>estas células solares, el espesor de la película es mucho más delgado que el de las células solares convencionales de silicio cristalino de primera generación (c-Si).</a:t>
            </a:r>
          </a:p>
          <a:p>
            <a:r>
              <a:rPr lang="es-ES" sz="1600" dirty="0" smtClean="0"/>
              <a:t>Como resultado, las células de película delgada son flexibles y de menor peso.</a:t>
            </a:r>
          </a:p>
          <a:p>
            <a:r>
              <a:rPr lang="es-ES" sz="1600" dirty="0" smtClean="0"/>
              <a:t>Se utilizan en la construcción de FV integradas y como material de acristalamiento FV semitransparente que se puede laminar en las ventanas.</a:t>
            </a:r>
          </a:p>
          <a:p>
            <a:r>
              <a:rPr lang="es-ES" sz="1600" dirty="0" smtClean="0"/>
              <a:t>Otras aplicaciones comerciales utilizan paneles solares rígidos de capa delgada (insertados entre dos vidrios) en algunas de las centrales eléctricas fotovoltaicas más grandes del mundo.</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Cuota </a:t>
            </a:r>
            <a:r>
              <a:rPr lang="es-ES" dirty="0" smtClean="0"/>
              <a:t>de mercado de las tecnologías de capa fina</a:t>
            </a:r>
            <a:endParaRPr lang="el-GR" dirty="0"/>
          </a:p>
        </p:txBody>
      </p:sp>
      <p:pic>
        <p:nvPicPr>
          <p:cNvPr id="76801" name="Picture 1"/>
          <p:cNvPicPr>
            <a:picLocks noChangeAspect="1" noChangeArrowheads="1"/>
          </p:cNvPicPr>
          <p:nvPr/>
        </p:nvPicPr>
        <p:blipFill>
          <a:blip r:embed="rId2" cstate="print"/>
          <a:srcRect/>
          <a:stretch>
            <a:fillRect/>
          </a:stretch>
        </p:blipFill>
        <p:spPr bwMode="auto">
          <a:xfrm>
            <a:off x="261938" y="1700808"/>
            <a:ext cx="8620125" cy="436245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Células</a:t>
            </a:r>
            <a:r>
              <a:rPr lang="en-US" dirty="0" smtClean="0"/>
              <a:t> </a:t>
            </a:r>
            <a:r>
              <a:rPr lang="en-US" dirty="0" err="1" smtClean="0"/>
              <a:t>solares</a:t>
            </a:r>
            <a:r>
              <a:rPr lang="en-US" dirty="0" smtClean="0"/>
              <a:t> </a:t>
            </a:r>
            <a:r>
              <a:rPr lang="en-US" dirty="0" smtClean="0"/>
              <a:t>de </a:t>
            </a:r>
            <a:r>
              <a:rPr lang="en-US" dirty="0" err="1" smtClean="0"/>
              <a:t>silicio</a:t>
            </a:r>
            <a:r>
              <a:rPr lang="en-US" dirty="0" smtClean="0"/>
              <a:t> </a:t>
            </a:r>
            <a:r>
              <a:rPr lang="en-US" dirty="0" err="1" smtClean="0"/>
              <a:t>amorfo</a:t>
            </a:r>
            <a:endParaRPr lang="el-GR" dirty="0"/>
          </a:p>
        </p:txBody>
      </p:sp>
      <p:sp>
        <p:nvSpPr>
          <p:cNvPr id="3" name="Content Placeholder 2"/>
          <p:cNvSpPr>
            <a:spLocks noGrp="1"/>
          </p:cNvSpPr>
          <p:nvPr>
            <p:ph idx="1"/>
          </p:nvPr>
        </p:nvSpPr>
        <p:spPr>
          <a:xfrm>
            <a:off x="457200" y="1556792"/>
            <a:ext cx="5338936" cy="4637112"/>
          </a:xfrm>
        </p:spPr>
        <p:txBody>
          <a:bodyPr>
            <a:normAutofit fontScale="92500" lnSpcReduction="10000"/>
          </a:bodyPr>
          <a:lstStyle/>
          <a:p>
            <a:r>
              <a:rPr lang="es-ES" sz="1600" dirty="0" smtClean="0"/>
              <a:t>Las </a:t>
            </a:r>
            <a:r>
              <a:rPr lang="es-ES" sz="1600" dirty="0" smtClean="0"/>
              <a:t>células solares de silicio amorfo (a-Si) presentan un bajo coste y facilidad de fabricación.</a:t>
            </a:r>
          </a:p>
          <a:p>
            <a:r>
              <a:rPr lang="es-ES" sz="1600" dirty="0" smtClean="0"/>
              <a:t>Se pueden producir en una variedad de formas y tamaños</a:t>
            </a:r>
          </a:p>
          <a:p>
            <a:r>
              <a:rPr lang="es-ES" sz="1600" dirty="0" smtClean="0"/>
              <a:t>Las eficiencias típicas oscilan entre el 6% y el 10%: Esto significa que requieren un área significativamente mayor y mayores costos de instalación para la misma cantidad de energía en comparación con los módulos de silicio cristalino (c-Si).</a:t>
            </a:r>
          </a:p>
          <a:p>
            <a:r>
              <a:rPr lang="es-ES" sz="1600" dirty="0" smtClean="0"/>
              <a:t>Su rendimiento en luz débil o difusa es a menudo superior al de los módulos c-Si</a:t>
            </a:r>
          </a:p>
          <a:p>
            <a:r>
              <a:rPr lang="es-ES" sz="1600" dirty="0" smtClean="0"/>
              <a:t>Además, se ven menos afectados por las altas temperaturas</a:t>
            </a:r>
          </a:p>
          <a:p>
            <a:r>
              <a:rPr lang="es-ES" sz="1600" dirty="0" smtClean="0"/>
              <a:t>Su eficiencia sufre una caída significativa de alrededor del 10-30% durante los primeros seis meses de funcionamiento y luego se estabiliza.</a:t>
            </a:r>
          </a:p>
          <a:p>
            <a:r>
              <a:rPr lang="es-ES" sz="1600" dirty="0" smtClean="0"/>
              <a:t>La vida útil esperada de las células amorfas es más corta que la vida útil de las células cristalinas (normalmente de 15 a 25 años), aunque es difícil determinar cuánto más corta, especialmente a medida que la tecnología continúa evolucionando. </a:t>
            </a:r>
            <a:endParaRPr lang="en-US" sz="1600" dirty="0"/>
          </a:p>
        </p:txBody>
      </p:sp>
      <p:pic>
        <p:nvPicPr>
          <p:cNvPr id="68610" name="Picture 2"/>
          <p:cNvPicPr>
            <a:picLocks noChangeAspect="1" noChangeArrowheads="1"/>
          </p:cNvPicPr>
          <p:nvPr/>
        </p:nvPicPr>
        <p:blipFill>
          <a:blip r:embed="rId2" cstate="print"/>
          <a:srcRect/>
          <a:stretch>
            <a:fillRect/>
          </a:stretch>
        </p:blipFill>
        <p:spPr bwMode="auto">
          <a:xfrm>
            <a:off x="5818303" y="1629280"/>
            <a:ext cx="3218193" cy="43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Células </a:t>
            </a:r>
            <a:r>
              <a:rPr lang="pt-BR" dirty="0" smtClean="0"/>
              <a:t>solares de </a:t>
            </a:r>
            <a:r>
              <a:rPr lang="pt-BR" dirty="0" err="1" smtClean="0"/>
              <a:t>telururo</a:t>
            </a:r>
            <a:r>
              <a:rPr lang="pt-BR" dirty="0" smtClean="0"/>
              <a:t> de </a:t>
            </a:r>
            <a:r>
              <a:rPr lang="pt-BR" dirty="0" err="1" smtClean="0"/>
              <a:t>cadmio</a:t>
            </a:r>
            <a:endParaRPr lang="el-GR" dirty="0"/>
          </a:p>
        </p:txBody>
      </p:sp>
      <p:sp>
        <p:nvSpPr>
          <p:cNvPr id="3" name="Content Placeholder 2"/>
          <p:cNvSpPr>
            <a:spLocks noGrp="1"/>
          </p:cNvSpPr>
          <p:nvPr>
            <p:ph idx="1"/>
          </p:nvPr>
        </p:nvSpPr>
        <p:spPr>
          <a:xfrm>
            <a:off x="457200" y="1600201"/>
            <a:ext cx="8229600" cy="2764904"/>
          </a:xfrm>
        </p:spPr>
        <p:txBody>
          <a:bodyPr>
            <a:normAutofit fontScale="92500"/>
          </a:bodyPr>
          <a:lstStyle/>
          <a:p>
            <a:r>
              <a:rPr lang="es-ES" sz="1600" dirty="0" smtClean="0"/>
              <a:t>El </a:t>
            </a:r>
            <a:r>
              <a:rPr lang="es-ES" sz="1600" dirty="0" smtClean="0"/>
              <a:t>telurio de cadmio (</a:t>
            </a:r>
            <a:r>
              <a:rPr lang="es-ES" sz="1600" dirty="0" err="1" smtClean="0"/>
              <a:t>CdTe</a:t>
            </a:r>
            <a:r>
              <a:rPr lang="es-ES" sz="1600" dirty="0" smtClean="0"/>
              <a:t>) PV es la única tecnología de película delgada con costes más bajos que las células solares convencionales hechas de silicio cristalino en sistemas de varios kilovatios.</a:t>
            </a:r>
          </a:p>
          <a:p>
            <a:r>
              <a:rPr lang="es-ES" sz="1600" dirty="0" err="1" smtClean="0"/>
              <a:t>CdTe</a:t>
            </a:r>
            <a:r>
              <a:rPr lang="es-ES" sz="1600" dirty="0" smtClean="0"/>
              <a:t> PV tiene la menor huella de carbono, el menor consumo de agua y el menor tiempo de recuperación de energía (es decir, el período de tiempo que un sistema fotovoltaico necesita para funcionar a fin de generar la misma cantidad de energía que se utilizó para su fabricación e instalación) de todas las tecnologías solares: puede ser inferior a un año en lugares específicos.</a:t>
            </a:r>
          </a:p>
          <a:p>
            <a:r>
              <a:rPr lang="es-ES" sz="1600" dirty="0" smtClean="0"/>
              <a:t>La eficiencia de los módulos fotovoltaicos puede superar el 15%.</a:t>
            </a:r>
          </a:p>
          <a:p>
            <a:r>
              <a:rPr lang="es-ES" sz="1600" dirty="0" smtClean="0"/>
              <a:t>Los módulos </a:t>
            </a:r>
            <a:r>
              <a:rPr lang="es-ES" sz="1600" dirty="0" err="1" smtClean="0"/>
              <a:t>CdTe</a:t>
            </a:r>
            <a:r>
              <a:rPr lang="es-ES" sz="1600" dirty="0" smtClean="0"/>
              <a:t> tienen la mayor cuota de mercado de todas las tecnologías de capa fina</a:t>
            </a:r>
          </a:p>
          <a:p>
            <a:r>
              <a:rPr lang="es-ES" sz="1600" dirty="0" smtClean="0"/>
              <a:t>Las desventajas significativas de esta tecnología están relacionadas con la toxicidad del cadmio y la rareza del telurio</a:t>
            </a:r>
            <a:r>
              <a:rPr lang="es-ES" sz="1600" dirty="0" smtClean="0"/>
              <a:t>.</a:t>
            </a:r>
            <a:endParaRPr lang="es-ES" sz="1600" dirty="0" smtClean="0"/>
          </a:p>
        </p:txBody>
      </p:sp>
      <p:pic>
        <p:nvPicPr>
          <p:cNvPr id="74754" name="Picture 2" descr="Î£ÏÎµÏÎ¹ÎºÎ® ÎµÎ¹ÎºÏÎ½Î±"/>
          <p:cNvPicPr>
            <a:picLocks noChangeAspect="1" noChangeArrowheads="1"/>
          </p:cNvPicPr>
          <p:nvPr/>
        </p:nvPicPr>
        <p:blipFill>
          <a:blip r:embed="rId2" cstate="print"/>
          <a:srcRect t="37799"/>
          <a:stretch>
            <a:fillRect/>
          </a:stretch>
        </p:blipFill>
        <p:spPr bwMode="auto">
          <a:xfrm>
            <a:off x="2339752" y="4365104"/>
            <a:ext cx="4360092" cy="180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0"/>
            <a:ext cx="6707088" cy="1124744"/>
          </a:xfrm>
        </p:spPr>
        <p:txBody>
          <a:bodyPr>
            <a:normAutofit/>
          </a:bodyPr>
          <a:lstStyle/>
          <a:p>
            <a:r>
              <a:rPr lang="en-US" dirty="0" err="1" smtClean="0"/>
              <a:t>Células</a:t>
            </a:r>
            <a:r>
              <a:rPr lang="en-US" dirty="0" smtClean="0"/>
              <a:t> </a:t>
            </a:r>
            <a:r>
              <a:rPr lang="en-US" dirty="0" err="1" smtClean="0"/>
              <a:t>solares</a:t>
            </a:r>
            <a:r>
              <a:rPr lang="en-US" dirty="0" smtClean="0"/>
              <a:t> de </a:t>
            </a:r>
            <a:r>
              <a:rPr lang="en-US" dirty="0" err="1" smtClean="0"/>
              <a:t>cobre</a:t>
            </a:r>
            <a:r>
              <a:rPr lang="en-US" dirty="0" smtClean="0"/>
              <a:t>, </a:t>
            </a:r>
            <a:r>
              <a:rPr lang="en-US" dirty="0" err="1" smtClean="0"/>
              <a:t>indio</a:t>
            </a:r>
            <a:r>
              <a:rPr lang="en-US" dirty="0" smtClean="0"/>
              <a:t> (</a:t>
            </a:r>
            <a:r>
              <a:rPr lang="en-US" dirty="0" err="1" smtClean="0"/>
              <a:t>galio</a:t>
            </a:r>
            <a:r>
              <a:rPr lang="en-US" dirty="0" smtClean="0"/>
              <a:t>) y </a:t>
            </a:r>
            <a:r>
              <a:rPr lang="en-US" dirty="0" err="1" smtClean="0"/>
              <a:t>seleniuro</a:t>
            </a:r>
            <a:r>
              <a:rPr lang="en-US" dirty="0" smtClean="0"/>
              <a:t> - CI(G)S</a:t>
            </a:r>
            <a:endParaRPr lang="el-GR" dirty="0"/>
          </a:p>
        </p:txBody>
      </p:sp>
      <p:sp>
        <p:nvSpPr>
          <p:cNvPr id="3" name="Content Placeholder 2"/>
          <p:cNvSpPr>
            <a:spLocks noGrp="1"/>
          </p:cNvSpPr>
          <p:nvPr>
            <p:ph idx="1"/>
          </p:nvPr>
        </p:nvSpPr>
        <p:spPr>
          <a:xfrm>
            <a:off x="457200" y="1600200"/>
            <a:ext cx="8229600" cy="2188840"/>
          </a:xfrm>
        </p:spPr>
        <p:txBody>
          <a:bodyPr>
            <a:normAutofit fontScale="92500"/>
          </a:bodyPr>
          <a:lstStyle/>
          <a:p>
            <a:r>
              <a:rPr lang="es-ES" sz="1600" dirty="0" smtClean="0"/>
              <a:t>Células </a:t>
            </a:r>
            <a:r>
              <a:rPr lang="es-ES" sz="1600" dirty="0" smtClean="0"/>
              <a:t>solares de seleniuro de cobre e indio (CIS) o de seleniuro de cobre e indio y galio (CIGS) </a:t>
            </a:r>
          </a:p>
          <a:p>
            <a:r>
              <a:rPr lang="es-ES" sz="1600" dirty="0" smtClean="0"/>
              <a:t>Aunque las células CI(G)S suelen incluir cadmio, su concentración es significativamente menor en comparación con las células de </a:t>
            </a:r>
            <a:r>
              <a:rPr lang="es-ES" sz="1600" dirty="0" err="1" smtClean="0"/>
              <a:t>telururo</a:t>
            </a:r>
            <a:r>
              <a:rPr lang="es-ES" sz="1600" dirty="0" smtClean="0"/>
              <a:t> de cadmio.</a:t>
            </a:r>
          </a:p>
          <a:p>
            <a:r>
              <a:rPr lang="es-ES" sz="1600" dirty="0" smtClean="0"/>
              <a:t>La eficiencia de los módulos fotovoltaicos puede superar el 15%. </a:t>
            </a:r>
          </a:p>
          <a:p>
            <a:r>
              <a:rPr lang="es-ES" sz="1600" dirty="0" smtClean="0"/>
              <a:t>Hasta ahora, sus precios no pueden competir con los paneles solares </a:t>
            </a:r>
            <a:r>
              <a:rPr lang="es-ES" sz="1600" dirty="0" err="1" smtClean="0"/>
              <a:t>policristalinos</a:t>
            </a:r>
            <a:r>
              <a:rPr lang="es-ES" sz="1600" dirty="0" smtClean="0"/>
              <a:t> o de telurio de cadmio.</a:t>
            </a:r>
          </a:p>
          <a:p>
            <a:r>
              <a:rPr lang="es-ES" sz="1600" dirty="0" smtClean="0"/>
              <a:t>Sin embargo, se espera que la tecnología CI(G)S avance sustancialmente en los próximos años en la producción económica de módulos de capa fina.</a:t>
            </a:r>
            <a:endParaRPr lang="en-US" sz="1600" dirty="0"/>
          </a:p>
          <a:p>
            <a:endParaRPr lang="en-US" sz="1600" dirty="0"/>
          </a:p>
        </p:txBody>
      </p:sp>
      <p:pic>
        <p:nvPicPr>
          <p:cNvPr id="73730" name="Picture 2" descr="Î£ÏÎµÏÎ¹ÎºÎ® ÎµÎ¹ÎºÏÎ½Î±"/>
          <p:cNvPicPr>
            <a:picLocks noChangeAspect="1" noChangeArrowheads="1"/>
          </p:cNvPicPr>
          <p:nvPr/>
        </p:nvPicPr>
        <p:blipFill>
          <a:blip r:embed="rId2" cstate="print"/>
          <a:srcRect/>
          <a:stretch>
            <a:fillRect/>
          </a:stretch>
        </p:blipFill>
        <p:spPr bwMode="auto">
          <a:xfrm>
            <a:off x="2915816" y="3717032"/>
            <a:ext cx="3491395" cy="252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Células</a:t>
            </a:r>
            <a:r>
              <a:rPr lang="en-US" dirty="0" smtClean="0"/>
              <a:t> </a:t>
            </a:r>
            <a:r>
              <a:rPr lang="en-US" dirty="0" err="1" smtClean="0"/>
              <a:t>solares</a:t>
            </a:r>
            <a:r>
              <a:rPr lang="en-US" dirty="0" smtClean="0"/>
              <a:t> de </a:t>
            </a:r>
            <a:r>
              <a:rPr lang="en-US" dirty="0" err="1" smtClean="0"/>
              <a:t>concentración</a:t>
            </a:r>
            <a:r>
              <a:rPr lang="en-US" dirty="0" smtClean="0"/>
              <a:t>  </a:t>
            </a:r>
            <a:endParaRPr lang="el-GR" dirty="0"/>
          </a:p>
        </p:txBody>
      </p:sp>
      <p:pic>
        <p:nvPicPr>
          <p:cNvPr id="67586" name="Picture 2"/>
          <p:cNvPicPr>
            <a:picLocks noChangeAspect="1" noChangeArrowheads="1"/>
          </p:cNvPicPr>
          <p:nvPr/>
        </p:nvPicPr>
        <p:blipFill>
          <a:blip r:embed="rId2" cstate="print"/>
          <a:srcRect/>
          <a:stretch>
            <a:fillRect/>
          </a:stretch>
        </p:blipFill>
        <p:spPr bwMode="auto">
          <a:xfrm>
            <a:off x="1835696" y="3645024"/>
            <a:ext cx="6252245" cy="2520000"/>
          </a:xfrm>
          <a:prstGeom prst="rect">
            <a:avLst/>
          </a:prstGeom>
          <a:noFill/>
          <a:ln w="9525">
            <a:noFill/>
            <a:miter lim="800000"/>
            <a:headEnd/>
            <a:tailEnd/>
          </a:ln>
        </p:spPr>
      </p:pic>
      <p:sp>
        <p:nvSpPr>
          <p:cNvPr id="6" name="Content Placeholder 2"/>
          <p:cNvSpPr>
            <a:spLocks noGrp="1"/>
          </p:cNvSpPr>
          <p:nvPr>
            <p:ph idx="1"/>
          </p:nvPr>
        </p:nvSpPr>
        <p:spPr>
          <a:xfrm>
            <a:off x="457200" y="1600201"/>
            <a:ext cx="8229600" cy="2116832"/>
          </a:xfrm>
        </p:spPr>
        <p:txBody>
          <a:bodyPr>
            <a:normAutofit lnSpcReduction="10000"/>
          </a:bodyPr>
          <a:lstStyle/>
          <a:p>
            <a:r>
              <a:rPr lang="es-ES" sz="1600" dirty="0" smtClean="0"/>
              <a:t>Los </a:t>
            </a:r>
            <a:r>
              <a:rPr lang="es-ES" sz="1600" dirty="0" smtClean="0"/>
              <a:t>sistemas fotovoltaicos de concentración (CPV) utilizan lentes </a:t>
            </a:r>
            <a:r>
              <a:rPr lang="es-ES" sz="1600" dirty="0" err="1" smtClean="0"/>
              <a:t>Fresnel</a:t>
            </a:r>
            <a:r>
              <a:rPr lang="es-ES" sz="1600" dirty="0" smtClean="0"/>
              <a:t> o espejos parabólicos para enfocar la luz solar en células solares </a:t>
            </a:r>
            <a:r>
              <a:rPr lang="es-ES" sz="1600" dirty="0" err="1" smtClean="0"/>
              <a:t>multiunión</a:t>
            </a:r>
            <a:r>
              <a:rPr lang="es-ES" sz="1600" dirty="0" smtClean="0"/>
              <a:t> pequeñas pero altamente eficientes.</a:t>
            </a:r>
          </a:p>
          <a:p>
            <a:r>
              <a:rPr lang="es-ES" sz="1600" dirty="0" smtClean="0"/>
              <a:t>Los sistemas de concentración sólo pueden utilizar radiación directa (o de haz) - la radiación difusa no se puede concentrar en la célula solar.</a:t>
            </a:r>
          </a:p>
          <a:p>
            <a:r>
              <a:rPr lang="es-ES" sz="1600" dirty="0" smtClean="0"/>
              <a:t>Además, los sistemas CPV casi siempre utilizan seguidores solares y a veces un sistema de refrigeración para aumentar aún más su eficiencia.</a:t>
            </a:r>
          </a:p>
          <a:p>
            <a:r>
              <a:rPr lang="es-ES" sz="1600" dirty="0" smtClean="0"/>
              <a:t>Los </a:t>
            </a:r>
            <a:r>
              <a:rPr lang="es-ES" sz="1600" dirty="0" err="1" smtClean="0"/>
              <a:t>CPVs</a:t>
            </a:r>
            <a:r>
              <a:rPr lang="es-ES" sz="1600" dirty="0" smtClean="0"/>
              <a:t> tienen el récord de mayor eficiencia instantánea: 46% en 2015</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Ejemplos</a:t>
            </a:r>
            <a:r>
              <a:rPr lang="en-US" dirty="0" smtClean="0"/>
              <a:t> </a:t>
            </a:r>
            <a:r>
              <a:rPr lang="en-US" dirty="0" smtClean="0"/>
              <a:t>de </a:t>
            </a:r>
            <a:r>
              <a:rPr lang="en-US" dirty="0" err="1" smtClean="0"/>
              <a:t>sistemas</a:t>
            </a:r>
            <a:r>
              <a:rPr lang="en-US" dirty="0" smtClean="0"/>
              <a:t> </a:t>
            </a:r>
            <a:r>
              <a:rPr lang="en-US" dirty="0" err="1" smtClean="0"/>
              <a:t>concentradores</a:t>
            </a:r>
            <a:endParaRPr lang="el-GR" dirty="0"/>
          </a:p>
        </p:txBody>
      </p:sp>
      <p:pic>
        <p:nvPicPr>
          <p:cNvPr id="66562" name="Picture 2"/>
          <p:cNvPicPr>
            <a:picLocks noChangeAspect="1" noChangeArrowheads="1"/>
          </p:cNvPicPr>
          <p:nvPr/>
        </p:nvPicPr>
        <p:blipFill>
          <a:blip r:embed="rId2" cstate="print"/>
          <a:srcRect/>
          <a:stretch>
            <a:fillRect/>
          </a:stretch>
        </p:blipFill>
        <p:spPr bwMode="auto">
          <a:xfrm>
            <a:off x="205669" y="2296640"/>
            <a:ext cx="8686811" cy="324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Colectores</a:t>
            </a:r>
            <a:r>
              <a:rPr lang="en-US" dirty="0" smtClean="0"/>
              <a:t> </a:t>
            </a:r>
            <a:r>
              <a:rPr lang="en-US" dirty="0" err="1" smtClean="0"/>
              <a:t>solares</a:t>
            </a:r>
            <a:r>
              <a:rPr lang="en-US" dirty="0" smtClean="0"/>
              <a:t> </a:t>
            </a:r>
            <a:r>
              <a:rPr lang="en-US" dirty="0" err="1" smtClean="0"/>
              <a:t>híbridos</a:t>
            </a:r>
            <a:r>
              <a:rPr lang="en-US" dirty="0" smtClean="0"/>
              <a:t> </a:t>
            </a:r>
            <a:r>
              <a:rPr lang="en-US" dirty="0" err="1" smtClean="0"/>
              <a:t>térmicos</a:t>
            </a:r>
            <a:r>
              <a:rPr lang="en-US" dirty="0" smtClean="0"/>
              <a:t> </a:t>
            </a:r>
            <a:r>
              <a:rPr lang="en-US" dirty="0" err="1" smtClean="0"/>
              <a:t>fotovoltaicos</a:t>
            </a:r>
            <a:endParaRPr lang="el-GR" dirty="0"/>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s-ES" sz="1600" dirty="0" smtClean="0"/>
              <a:t>Los </a:t>
            </a:r>
            <a:r>
              <a:rPr lang="es-ES" sz="1600" dirty="0" smtClean="0"/>
              <a:t>colectores solares híbridos fotovoltaicos (PV/T) son sistemas que convierten la radiación solar en energía térmica y eléctrica.</a:t>
            </a:r>
          </a:p>
          <a:p>
            <a:pPr marL="342900" lvl="1" indent="-342900">
              <a:buFont typeface="Arial" panose="020B0604020202020204" pitchFamily="34" charset="0"/>
              <a:buChar char="•"/>
            </a:pPr>
            <a:r>
              <a:rPr lang="es-ES" sz="1600" dirty="0" smtClean="0"/>
              <a:t>Estos sistemas combinan una célula solar, que convierte la luz solar en electricidad, con un colector solar térmico, que capta la energía restante y elimina el calor residual del módulo fotovoltaico y, por lo tanto, es más eficiente energéticamente que la energía solar fotovoltaica o el sistema solar térmico por sí solo.</a:t>
            </a:r>
          </a:p>
          <a:p>
            <a:pPr marL="342900" lvl="1" indent="-342900">
              <a:buFont typeface="Arial" panose="020B0604020202020204" pitchFamily="34" charset="0"/>
              <a:buChar char="•"/>
            </a:pPr>
            <a:r>
              <a:rPr lang="es-ES" sz="1600" dirty="0" smtClean="0"/>
              <a:t>Aunque este es un método eficaz, hace que el componente térmico tenga un rendimiento inferior al de un colector solar térmico.</a:t>
            </a:r>
          </a:p>
          <a:p>
            <a:pPr marL="342900" lvl="1" indent="-342900">
              <a:buFont typeface="Arial" panose="020B0604020202020204" pitchFamily="34" charset="0"/>
              <a:buChar char="•"/>
            </a:pPr>
            <a:r>
              <a:rPr lang="es-ES" sz="1600" dirty="0" smtClean="0"/>
              <a:t>Existen en el mercado varios colectores FV/T de diferentes categorías, que se pueden dividir en las siguientes categorías:</a:t>
            </a:r>
          </a:p>
          <a:p>
            <a:pPr lvl="1"/>
            <a:r>
              <a:rPr lang="es-ES" sz="1600" dirty="0" smtClean="0"/>
              <a:t>Colector de líquido PV/T</a:t>
            </a:r>
          </a:p>
          <a:p>
            <a:pPr lvl="1"/>
            <a:r>
              <a:rPr lang="es-ES" sz="1600" dirty="0" smtClean="0"/>
              <a:t>Colector de aire PV/T</a:t>
            </a:r>
          </a:p>
          <a:p>
            <a:pPr lvl="1"/>
            <a:r>
              <a:rPr lang="es-ES" sz="1600" dirty="0" smtClean="0"/>
              <a:t>Colector de líquido y aire PV/T</a:t>
            </a:r>
          </a:p>
          <a:p>
            <a:pPr lvl="1"/>
            <a:r>
              <a:rPr lang="es-ES" sz="1600" dirty="0" smtClean="0"/>
              <a:t>Concentrador PV/T (CPVT)</a:t>
            </a:r>
          </a:p>
          <a:p>
            <a:pPr marL="342900" lvl="1" indent="-342900">
              <a:buFont typeface="Arial" panose="020B0604020202020204" pitchFamily="34" charset="0"/>
              <a:buChar char="•"/>
            </a:pPr>
            <a:r>
              <a:rPr lang="es-ES" sz="1600" dirty="0" smtClean="0"/>
              <a:t>Su coste es elevado y su uso es limitado en los casos en que se necesita electricidad y calor, combinado con restricciones significativas en el área de instalación</a:t>
            </a:r>
            <a:r>
              <a:rPr lang="es-ES" sz="1600" dirty="0" smtClean="0"/>
              <a:t>.</a:t>
            </a:r>
            <a:endParaRPr lang="es-ES" sz="1600" dirty="0" smtClean="0"/>
          </a:p>
        </p:txBody>
      </p:sp>
    </p:spTree>
    <p:extLst>
      <p:ext uri="{BB962C8B-B14F-4D97-AF65-F5344CB8AC3E}">
        <p14:creationId xmlns:p14="http://schemas.microsoft.com/office/powerpoint/2010/main" xmlns="" val="3031965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Sistema</a:t>
            </a:r>
            <a:r>
              <a:rPr lang="en-US" dirty="0" smtClean="0"/>
              <a:t> </a:t>
            </a:r>
            <a:r>
              <a:rPr lang="en-US" dirty="0" err="1" smtClean="0"/>
              <a:t>híbrido</a:t>
            </a:r>
            <a:r>
              <a:rPr lang="en-US" dirty="0" smtClean="0"/>
              <a:t> </a:t>
            </a:r>
            <a:r>
              <a:rPr lang="en-US" dirty="0" err="1" smtClean="0"/>
              <a:t>térmico</a:t>
            </a:r>
            <a:r>
              <a:rPr lang="en-US" dirty="0" smtClean="0"/>
              <a:t> </a:t>
            </a:r>
            <a:r>
              <a:rPr lang="en-US" dirty="0" err="1" smtClean="0"/>
              <a:t>fotovoltaico</a:t>
            </a:r>
            <a:endParaRPr lang="el-GR" dirty="0"/>
          </a:p>
        </p:txBody>
      </p:sp>
      <p:pic>
        <p:nvPicPr>
          <p:cNvPr id="90116" name="Picture 4"/>
          <p:cNvPicPr>
            <a:picLocks noChangeAspect="1" noChangeArrowheads="1"/>
          </p:cNvPicPr>
          <p:nvPr/>
        </p:nvPicPr>
        <p:blipFill>
          <a:blip r:embed="rId2" cstate="print"/>
          <a:srcRect/>
          <a:stretch>
            <a:fillRect/>
          </a:stretch>
        </p:blipFill>
        <p:spPr bwMode="auto">
          <a:xfrm>
            <a:off x="611560" y="1845264"/>
            <a:ext cx="8040610" cy="396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Características</a:t>
            </a:r>
            <a:r>
              <a:rPr lang="en-US" dirty="0" smtClean="0"/>
              <a:t> </a:t>
            </a:r>
            <a:r>
              <a:rPr lang="en-US" dirty="0" smtClean="0"/>
              <a:t>I-V y P-V de </a:t>
            </a:r>
            <a:r>
              <a:rPr lang="en-US" dirty="0" err="1" smtClean="0"/>
              <a:t>una</a:t>
            </a:r>
            <a:r>
              <a:rPr lang="en-US" dirty="0" smtClean="0"/>
              <a:t> </a:t>
            </a:r>
            <a:r>
              <a:rPr lang="en-US" dirty="0" err="1" smtClean="0"/>
              <a:t>célula</a:t>
            </a:r>
            <a:r>
              <a:rPr lang="en-US" dirty="0" smtClean="0"/>
              <a:t> solar (MPP: </a:t>
            </a:r>
            <a:r>
              <a:rPr lang="en-US" dirty="0" err="1" smtClean="0"/>
              <a:t>Punto</a:t>
            </a:r>
            <a:r>
              <a:rPr lang="en-US" dirty="0" smtClean="0"/>
              <a:t> </a:t>
            </a:r>
            <a:r>
              <a:rPr lang="en-US" dirty="0" err="1" smtClean="0"/>
              <a:t>Máxima</a:t>
            </a:r>
            <a:r>
              <a:rPr lang="en-US" dirty="0" smtClean="0"/>
              <a:t> </a:t>
            </a:r>
            <a:r>
              <a:rPr lang="en-US" dirty="0" err="1" smtClean="0"/>
              <a:t>Potencia</a:t>
            </a:r>
            <a:r>
              <a:rPr lang="en-US" dirty="0" smtClean="0"/>
              <a:t>)</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187624" y="1484784"/>
            <a:ext cx="7162336"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Efecto </a:t>
            </a:r>
            <a:r>
              <a:rPr lang="es-ES" dirty="0" smtClean="0"/>
              <a:t>de la atmósfera sobre la radiación solar extraterrestre</a:t>
            </a:r>
            <a:endParaRPr lang="el-GR" dirty="0"/>
          </a:p>
        </p:txBody>
      </p:sp>
      <p:pic>
        <p:nvPicPr>
          <p:cNvPr id="3073" name="Picture 1" descr="C:\Users\user\Desktop\Untitled.png"/>
          <p:cNvPicPr>
            <a:picLocks noChangeAspect="1" noChangeArrowheads="1"/>
          </p:cNvPicPr>
          <p:nvPr/>
        </p:nvPicPr>
        <p:blipFill>
          <a:blip r:embed="rId2" cstate="print"/>
          <a:srcRect/>
          <a:stretch>
            <a:fillRect/>
          </a:stretch>
        </p:blipFill>
        <p:spPr bwMode="auto">
          <a:xfrm>
            <a:off x="1043608" y="1700808"/>
            <a:ext cx="7261225" cy="4335463"/>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Medición </a:t>
            </a:r>
            <a:r>
              <a:rPr lang="es-ES" dirty="0" smtClean="0"/>
              <a:t>de la tensión en circuito abierto de un módulo FV mediante un </a:t>
            </a:r>
            <a:r>
              <a:rPr lang="es-ES" dirty="0" err="1" smtClean="0"/>
              <a:t>multímetro</a:t>
            </a:r>
            <a:endParaRPr lang="el-GR" dirty="0"/>
          </a:p>
        </p:txBody>
      </p:sp>
      <p:pic>
        <p:nvPicPr>
          <p:cNvPr id="12290" name="Picture 2"/>
          <p:cNvPicPr>
            <a:picLocks noChangeAspect="1" noChangeArrowheads="1"/>
          </p:cNvPicPr>
          <p:nvPr/>
        </p:nvPicPr>
        <p:blipFill>
          <a:blip r:embed="rId2" cstate="print"/>
          <a:srcRect/>
          <a:stretch>
            <a:fillRect/>
          </a:stretch>
        </p:blipFill>
        <p:spPr bwMode="auto">
          <a:xfrm>
            <a:off x="2123728" y="1485304"/>
            <a:ext cx="5055832"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Medición </a:t>
            </a:r>
            <a:r>
              <a:rPr lang="es-ES" dirty="0" smtClean="0"/>
              <a:t>de la corriente de cortocircuito de un módulo FV mediante un </a:t>
            </a:r>
            <a:r>
              <a:rPr lang="es-ES" dirty="0" err="1" smtClean="0"/>
              <a:t>multímetro</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2160153" y="1485304"/>
            <a:ext cx="5076143"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Dependencia </a:t>
            </a:r>
            <a:r>
              <a:rPr lang="es-ES" dirty="0" smtClean="0"/>
              <a:t>de la </a:t>
            </a:r>
            <a:r>
              <a:rPr lang="es-ES" dirty="0" err="1" smtClean="0"/>
              <a:t>irradiancia</a:t>
            </a:r>
            <a:r>
              <a:rPr lang="es-ES" dirty="0" smtClean="0"/>
              <a:t> de los </a:t>
            </a:r>
            <a:r>
              <a:rPr lang="en-US" dirty="0" smtClean="0"/>
              <a:t>V</a:t>
            </a:r>
            <a:r>
              <a:rPr lang="en-US" baseline="-25000" dirty="0" smtClean="0"/>
              <a:t>OC</a:t>
            </a:r>
            <a:r>
              <a:rPr lang="es-ES" dirty="0" smtClean="0"/>
              <a:t> </a:t>
            </a:r>
            <a:r>
              <a:rPr lang="es-ES" dirty="0" smtClean="0"/>
              <a:t>y del I</a:t>
            </a:r>
            <a:r>
              <a:rPr lang="es-ES" baseline="-25000" dirty="0" smtClean="0"/>
              <a:t>SC</a:t>
            </a:r>
            <a:r>
              <a:rPr lang="es-ES" dirty="0" smtClean="0"/>
              <a:t> de una célula solar de silicio</a:t>
            </a:r>
            <a:endParaRPr lang="el-GR" dirty="0"/>
          </a:p>
        </p:txBody>
      </p:sp>
      <p:pic>
        <p:nvPicPr>
          <p:cNvPr id="19459" name="Picture 3"/>
          <p:cNvPicPr>
            <a:picLocks noChangeAspect="1" noChangeArrowheads="1"/>
          </p:cNvPicPr>
          <p:nvPr/>
        </p:nvPicPr>
        <p:blipFill>
          <a:blip r:embed="rId2" cstate="print"/>
          <a:srcRect/>
          <a:stretch>
            <a:fillRect/>
          </a:stretch>
        </p:blipFill>
        <p:spPr bwMode="auto">
          <a:xfrm>
            <a:off x="1166589" y="1844824"/>
            <a:ext cx="6861795" cy="396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Autofit/>
          </a:bodyPr>
          <a:lstStyle/>
          <a:p>
            <a:r>
              <a:rPr lang="en-US" dirty="0" err="1" smtClean="0"/>
              <a:t>Características</a:t>
            </a:r>
            <a:r>
              <a:rPr lang="en-US" dirty="0" smtClean="0"/>
              <a:t> </a:t>
            </a:r>
            <a:r>
              <a:rPr lang="en-US" dirty="0" smtClean="0"/>
              <a:t>I-V en 1000 W/m</a:t>
            </a:r>
            <a:r>
              <a:rPr lang="en-US" baseline="30000" dirty="0" smtClean="0"/>
              <a:t>2</a:t>
            </a:r>
            <a:r>
              <a:rPr lang="en-US" dirty="0" smtClean="0"/>
              <a:t> </a:t>
            </a:r>
            <a:r>
              <a:rPr lang="en-US" dirty="0" err="1" smtClean="0"/>
              <a:t>irradiancia</a:t>
            </a:r>
            <a:r>
              <a:rPr lang="en-US" dirty="0" smtClean="0"/>
              <a:t> de </a:t>
            </a:r>
            <a:r>
              <a:rPr lang="en-US" dirty="0" err="1" smtClean="0"/>
              <a:t>cuatro</a:t>
            </a:r>
            <a:r>
              <a:rPr lang="en-US" dirty="0" smtClean="0"/>
              <a:t> </a:t>
            </a:r>
            <a:r>
              <a:rPr lang="en-US" dirty="0" err="1" smtClean="0"/>
              <a:t>módulos</a:t>
            </a:r>
            <a:r>
              <a:rPr lang="en-US" dirty="0" smtClean="0"/>
              <a:t> de 75 </a:t>
            </a:r>
            <a:r>
              <a:rPr lang="en-US" dirty="0" err="1" smtClean="0"/>
              <a:t>W</a:t>
            </a:r>
            <a:r>
              <a:rPr lang="en-US" baseline="-25000" dirty="0" err="1" smtClean="0"/>
              <a:t>p</a:t>
            </a:r>
            <a:r>
              <a:rPr lang="en-US" dirty="0" smtClean="0"/>
              <a:t/>
            </a:r>
            <a:br>
              <a:rPr lang="en-US" dirty="0" smtClean="0"/>
            </a:br>
            <a:endParaRPr lang="el-GR" dirty="0"/>
          </a:p>
        </p:txBody>
      </p:sp>
      <p:pic>
        <p:nvPicPr>
          <p:cNvPr id="3" name="Picture 7"/>
          <p:cNvPicPr>
            <a:picLocks noChangeAspect="1" noChangeArrowheads="1"/>
          </p:cNvPicPr>
          <p:nvPr/>
        </p:nvPicPr>
        <p:blipFill>
          <a:blip r:embed="rId2" cstate="print"/>
          <a:srcRect/>
          <a:stretch>
            <a:fillRect/>
          </a:stretch>
        </p:blipFill>
        <p:spPr bwMode="auto">
          <a:xfrm>
            <a:off x="755576" y="1700808"/>
            <a:ext cx="7676471" cy="43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Características</a:t>
            </a:r>
            <a:r>
              <a:rPr lang="en-US" dirty="0" smtClean="0"/>
              <a:t> </a:t>
            </a:r>
            <a:r>
              <a:rPr lang="en-US" dirty="0" smtClean="0"/>
              <a:t>I-V de </a:t>
            </a:r>
            <a:r>
              <a:rPr lang="en-US" dirty="0" err="1" smtClean="0"/>
              <a:t>una</a:t>
            </a:r>
            <a:r>
              <a:rPr lang="en-US" dirty="0" smtClean="0"/>
              <a:t> </a:t>
            </a:r>
            <a:r>
              <a:rPr lang="en-US" dirty="0" err="1" smtClean="0"/>
              <a:t>célula</a:t>
            </a:r>
            <a:r>
              <a:rPr lang="en-US" dirty="0" smtClean="0"/>
              <a:t> solar de </a:t>
            </a:r>
            <a:r>
              <a:rPr lang="en-US" dirty="0" err="1" smtClean="0"/>
              <a:t>silicio</a:t>
            </a:r>
            <a:r>
              <a:rPr lang="en-US" dirty="0" smtClean="0"/>
              <a:t> </a:t>
            </a:r>
            <a:r>
              <a:rPr lang="en-US" dirty="0" err="1" smtClean="0"/>
              <a:t>monocristalino</a:t>
            </a:r>
            <a:r>
              <a:rPr lang="en-US" dirty="0" smtClean="0"/>
              <a:t> a 25°C</a:t>
            </a:r>
            <a:br>
              <a:rPr lang="en-US" dirty="0" smtClean="0"/>
            </a:br>
            <a:endParaRPr lang="el-GR" dirty="0"/>
          </a:p>
        </p:txBody>
      </p:sp>
      <p:pic>
        <p:nvPicPr>
          <p:cNvPr id="15363" name="Picture 3"/>
          <p:cNvPicPr>
            <a:picLocks noChangeAspect="1" noChangeArrowheads="1"/>
          </p:cNvPicPr>
          <p:nvPr/>
        </p:nvPicPr>
        <p:blipFill>
          <a:blip r:embed="rId2" cstate="print"/>
          <a:srcRect/>
          <a:stretch>
            <a:fillRect/>
          </a:stretch>
        </p:blipFill>
        <p:spPr bwMode="auto">
          <a:xfrm>
            <a:off x="1014345" y="1530820"/>
            <a:ext cx="7230063"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Características </a:t>
            </a:r>
            <a:r>
              <a:rPr lang="pt-BR" dirty="0" smtClean="0"/>
              <a:t>I-V para </a:t>
            </a:r>
            <a:r>
              <a:rPr lang="pt-BR" dirty="0" err="1" smtClean="0"/>
              <a:t>irradiancia</a:t>
            </a:r>
            <a:r>
              <a:rPr lang="pt-BR" dirty="0" smtClean="0"/>
              <a:t> 1000 W/m</a:t>
            </a:r>
            <a:r>
              <a:rPr lang="pt-BR" baseline="30000" dirty="0" smtClean="0"/>
              <a:t>2</a:t>
            </a:r>
            <a:r>
              <a:rPr lang="pt-BR" dirty="0" smtClean="0"/>
              <a:t> </a:t>
            </a:r>
            <a:r>
              <a:rPr lang="pt-BR" dirty="0" err="1" smtClean="0"/>
              <a:t>con</a:t>
            </a:r>
            <a:r>
              <a:rPr lang="pt-BR" dirty="0" smtClean="0"/>
              <a:t> temperatura de célula como </a:t>
            </a:r>
            <a:r>
              <a:rPr lang="pt-BR" dirty="0" err="1" smtClean="0"/>
              <a:t>parámetro</a:t>
            </a:r>
            <a:r>
              <a:rPr lang="pt-BR" dirty="0" smtClean="0"/>
              <a:t/>
            </a:r>
            <a:br>
              <a:rPr lang="pt-BR" dirty="0" smtClean="0"/>
            </a:br>
            <a:endParaRPr lang="el-GR" dirty="0"/>
          </a:p>
        </p:txBody>
      </p:sp>
      <p:pic>
        <p:nvPicPr>
          <p:cNvPr id="16386" name="Picture 2"/>
          <p:cNvPicPr>
            <a:picLocks noChangeAspect="1" noChangeArrowheads="1"/>
          </p:cNvPicPr>
          <p:nvPr/>
        </p:nvPicPr>
        <p:blipFill>
          <a:blip r:embed="rId2" cstate="print"/>
          <a:srcRect/>
          <a:stretch>
            <a:fillRect/>
          </a:stretch>
        </p:blipFill>
        <p:spPr bwMode="auto">
          <a:xfrm>
            <a:off x="1503536" y="1484784"/>
            <a:ext cx="6308824"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Dependencia </a:t>
            </a:r>
            <a:r>
              <a:rPr lang="es-ES" dirty="0" smtClean="0"/>
              <a:t>de la temperatura de </a:t>
            </a:r>
            <a:r>
              <a:rPr lang="en-US" dirty="0" smtClean="0"/>
              <a:t>V</a:t>
            </a:r>
            <a:r>
              <a:rPr lang="en-US" baseline="-25000" dirty="0" smtClean="0"/>
              <a:t>OC</a:t>
            </a:r>
            <a:r>
              <a:rPr lang="es-ES" dirty="0" smtClean="0"/>
              <a:t>, </a:t>
            </a:r>
            <a:r>
              <a:rPr lang="en-US" dirty="0" smtClean="0"/>
              <a:t>I</a:t>
            </a:r>
            <a:r>
              <a:rPr lang="en-US" baseline="-25000" dirty="0" smtClean="0"/>
              <a:t>SC</a:t>
            </a:r>
            <a:r>
              <a:rPr lang="es-ES" dirty="0" smtClean="0"/>
              <a:t> </a:t>
            </a:r>
            <a:r>
              <a:rPr lang="es-ES" dirty="0" smtClean="0"/>
              <a:t>y </a:t>
            </a:r>
            <a:r>
              <a:rPr lang="en-US" dirty="0" err="1" smtClean="0"/>
              <a:t>P</a:t>
            </a:r>
            <a:r>
              <a:rPr lang="en-US" baseline="-25000" dirty="0" err="1" smtClean="0"/>
              <a:t>max</a:t>
            </a:r>
            <a:r>
              <a:rPr lang="en-US" baseline="-25000" dirty="0" smtClean="0"/>
              <a:t> </a:t>
            </a:r>
            <a:r>
              <a:rPr lang="es-ES" dirty="0" smtClean="0"/>
              <a:t>de </a:t>
            </a:r>
            <a:r>
              <a:rPr lang="es-ES" dirty="0" smtClean="0"/>
              <a:t>una célula solar de silicio</a:t>
            </a:r>
            <a:endParaRPr lang="el-GR" dirty="0"/>
          </a:p>
        </p:txBody>
      </p:sp>
      <p:pic>
        <p:nvPicPr>
          <p:cNvPr id="17410" name="Picture 2"/>
          <p:cNvPicPr>
            <a:picLocks noChangeAspect="1" noChangeArrowheads="1"/>
          </p:cNvPicPr>
          <p:nvPr/>
        </p:nvPicPr>
        <p:blipFill>
          <a:blip r:embed="rId2" cstate="print"/>
          <a:srcRect/>
          <a:stretch>
            <a:fillRect/>
          </a:stretch>
        </p:blipFill>
        <p:spPr bwMode="auto">
          <a:xfrm>
            <a:off x="895350" y="1485304"/>
            <a:ext cx="7803369" cy="468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Dependencia </a:t>
            </a:r>
            <a:r>
              <a:rPr lang="es-ES" dirty="0" smtClean="0"/>
              <a:t>de la temperatura y de la </a:t>
            </a:r>
            <a:r>
              <a:rPr lang="es-ES" dirty="0" err="1" smtClean="0"/>
              <a:t>irradiancia</a:t>
            </a:r>
            <a:r>
              <a:rPr lang="es-ES" dirty="0" smtClean="0"/>
              <a:t> de una célula solar Características P-V</a:t>
            </a:r>
            <a:endParaRPr lang="el-GR" dirty="0"/>
          </a:p>
        </p:txBody>
      </p:sp>
      <p:pic>
        <p:nvPicPr>
          <p:cNvPr id="3" name="Picture 6"/>
          <p:cNvPicPr>
            <a:picLocks noChangeAspect="1" noChangeArrowheads="1"/>
          </p:cNvPicPr>
          <p:nvPr/>
        </p:nvPicPr>
        <p:blipFill>
          <a:blip r:embed="rId2" cstate="print"/>
          <a:srcRect/>
          <a:stretch>
            <a:fillRect/>
          </a:stretch>
        </p:blipFill>
        <p:spPr bwMode="auto">
          <a:xfrm>
            <a:off x="381000" y="1916335"/>
            <a:ext cx="8534400" cy="3744913"/>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Eficiencia</a:t>
            </a:r>
            <a:r>
              <a:rPr lang="en-US" dirty="0" smtClean="0"/>
              <a:t> </a:t>
            </a:r>
            <a:r>
              <a:rPr lang="en-US" dirty="0" smtClean="0"/>
              <a:t>de </a:t>
            </a:r>
            <a:r>
              <a:rPr lang="en-US" dirty="0" err="1" smtClean="0"/>
              <a:t>una</a:t>
            </a:r>
            <a:r>
              <a:rPr lang="en-US" dirty="0" smtClean="0"/>
              <a:t> </a:t>
            </a:r>
            <a:r>
              <a:rPr lang="en-US" dirty="0" err="1" smtClean="0"/>
              <a:t>célula</a:t>
            </a:r>
            <a:r>
              <a:rPr lang="en-US" dirty="0" smtClean="0"/>
              <a:t> solar de </a:t>
            </a:r>
            <a:r>
              <a:rPr lang="en-US" dirty="0" err="1" smtClean="0"/>
              <a:t>silicio</a:t>
            </a:r>
            <a:r>
              <a:rPr lang="en-US" dirty="0" smtClean="0"/>
              <a:t> </a:t>
            </a:r>
            <a:r>
              <a:rPr lang="en-US" dirty="0" err="1" smtClean="0"/>
              <a:t>cristalino</a:t>
            </a:r>
            <a:r>
              <a:rPr lang="en-US" dirty="0" smtClean="0"/>
              <a:t> </a:t>
            </a:r>
            <a:r>
              <a:rPr lang="en-US" dirty="0" err="1" smtClean="0"/>
              <a:t>frente</a:t>
            </a:r>
            <a:r>
              <a:rPr lang="en-US" dirty="0" smtClean="0"/>
              <a:t> a la </a:t>
            </a:r>
            <a:r>
              <a:rPr lang="en-US" dirty="0" err="1" smtClean="0"/>
              <a:t>irradiancia</a:t>
            </a:r>
            <a:endParaRPr lang="el-GR" dirty="0"/>
          </a:p>
        </p:txBody>
      </p:sp>
      <p:pic>
        <p:nvPicPr>
          <p:cNvPr id="18434" name="Picture 2"/>
          <p:cNvPicPr>
            <a:picLocks noChangeAspect="1" noChangeArrowheads="1"/>
          </p:cNvPicPr>
          <p:nvPr/>
        </p:nvPicPr>
        <p:blipFill>
          <a:blip r:embed="rId2" cstate="print"/>
          <a:srcRect/>
          <a:stretch>
            <a:fillRect/>
          </a:stretch>
        </p:blipFill>
        <p:spPr bwMode="auto">
          <a:xfrm>
            <a:off x="1259632" y="1701288"/>
            <a:ext cx="7077235" cy="43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Condiciones</a:t>
            </a:r>
            <a:r>
              <a:rPr lang="en-US" dirty="0" smtClean="0"/>
              <a:t> </a:t>
            </a:r>
            <a:r>
              <a:rPr lang="en-US" dirty="0" smtClean="0"/>
              <a:t>STC y NOCT</a:t>
            </a:r>
            <a:endParaRPr lang="el-GR" dirty="0"/>
          </a:p>
        </p:txBody>
      </p:sp>
      <p:sp>
        <p:nvSpPr>
          <p:cNvPr id="3" name="Content Placeholder 2"/>
          <p:cNvSpPr>
            <a:spLocks noGrp="1"/>
          </p:cNvSpPr>
          <p:nvPr>
            <p:ph idx="1"/>
          </p:nvPr>
        </p:nvSpPr>
        <p:spPr/>
        <p:txBody>
          <a:bodyPr>
            <a:normAutofit/>
          </a:bodyPr>
          <a:lstStyle/>
          <a:p>
            <a:r>
              <a:rPr lang="es-ES" sz="1600" dirty="0" smtClean="0"/>
              <a:t>Un </a:t>
            </a:r>
            <a:r>
              <a:rPr lang="es-ES" sz="1600" dirty="0" smtClean="0"/>
              <a:t>módulo fotovoltaico se clasifica normalmente (en </a:t>
            </a:r>
            <a:r>
              <a:rPr lang="en-US" sz="1600" dirty="0" err="1" smtClean="0"/>
              <a:t>W</a:t>
            </a:r>
            <a:r>
              <a:rPr lang="en-US" sz="1600" baseline="-25000" dirty="0" err="1" smtClean="0"/>
              <a:t>p</a:t>
            </a:r>
            <a:r>
              <a:rPr lang="es-ES" sz="1600" dirty="0" smtClean="0"/>
              <a:t>) </a:t>
            </a:r>
            <a:r>
              <a:rPr lang="es-ES" sz="1600" dirty="0" smtClean="0"/>
              <a:t>en condiciones de prueba estándar (STC): G=1000 W/m</a:t>
            </a:r>
            <a:r>
              <a:rPr lang="es-ES" sz="1500" baseline="30000" dirty="0" smtClean="0"/>
              <a:t>2</a:t>
            </a:r>
            <a:r>
              <a:rPr lang="es-ES" sz="1600" dirty="0" smtClean="0"/>
              <a:t>, temperatura de la célula = 25°C, AM 1.5</a:t>
            </a:r>
          </a:p>
          <a:p>
            <a:r>
              <a:rPr lang="es-ES" sz="1600" dirty="0" smtClean="0"/>
              <a:t>Cuando funcionan en el campo, los módulos fotovoltaicos suelen funcionar a temperaturas más altas y con menor </a:t>
            </a:r>
            <a:r>
              <a:rPr lang="es-ES" sz="1600" dirty="0" err="1" smtClean="0"/>
              <a:t>irradiancia</a:t>
            </a:r>
            <a:r>
              <a:rPr lang="es-ES" sz="1600" dirty="0" smtClean="0"/>
              <a:t>. </a:t>
            </a:r>
          </a:p>
          <a:p>
            <a:r>
              <a:rPr lang="es-ES" sz="1600" dirty="0" smtClean="0"/>
              <a:t>Para determinar la potencia de salida de la célula solar, es importante determinar la temperatura de funcionamiento esperada del módulo FV.</a:t>
            </a:r>
          </a:p>
          <a:p>
            <a:r>
              <a:rPr lang="es-ES" sz="1600" dirty="0" smtClean="0"/>
              <a:t>La temperatura nominal de funcionamiento de la célula (NOCT) se define como la temperatura alcanzada por las células en circuito abierto de un módulo en las siguientes condiciones:</a:t>
            </a:r>
          </a:p>
          <a:p>
            <a:pPr lvl="1"/>
            <a:r>
              <a:rPr lang="es-ES" sz="1600" dirty="0" err="1" smtClean="0"/>
              <a:t>Irradiancia</a:t>
            </a:r>
            <a:r>
              <a:rPr lang="es-ES" sz="1600" dirty="0" smtClean="0"/>
              <a:t> en la superficie de la célula igual a 800 W/m</a:t>
            </a:r>
            <a:r>
              <a:rPr lang="es-ES" sz="2200" baseline="30000" dirty="0" smtClean="0">
                <a:latin typeface="+mj-lt"/>
                <a:ea typeface="+mj-ea"/>
                <a:cs typeface="+mj-cs"/>
              </a:rPr>
              <a:t>2</a:t>
            </a:r>
          </a:p>
          <a:p>
            <a:pPr lvl="1"/>
            <a:r>
              <a:rPr lang="es-ES" sz="1600" dirty="0" smtClean="0"/>
              <a:t>Temperatura del aire igual a 20°C</a:t>
            </a:r>
          </a:p>
          <a:p>
            <a:pPr lvl="1"/>
            <a:r>
              <a:rPr lang="es-ES" sz="1600" dirty="0" smtClean="0"/>
              <a:t>Velocidad del viento igual a 1 m/s</a:t>
            </a:r>
          </a:p>
          <a:p>
            <a:pPr lvl="1"/>
            <a:r>
              <a:rPr lang="es-ES" sz="1600" dirty="0" smtClean="0"/>
              <a:t>Montaje : parte posterior abierta</a:t>
            </a:r>
          </a:p>
          <a:p>
            <a:r>
              <a:rPr lang="es-ES" sz="1600" dirty="0" smtClean="0"/>
              <a:t>Los valores típicos de NOCT oscilan entre 43-48°C: Cuanto más bajo sea el NOCT, mejor</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Masa</a:t>
            </a:r>
            <a:r>
              <a:rPr lang="en-US" dirty="0" smtClean="0"/>
              <a:t> de </a:t>
            </a:r>
            <a:r>
              <a:rPr lang="en-US" dirty="0" err="1" smtClean="0"/>
              <a:t>Aire</a:t>
            </a:r>
            <a:r>
              <a:rPr lang="en-US" dirty="0" smtClean="0"/>
              <a:t> </a:t>
            </a:r>
            <a:r>
              <a:rPr lang="en-US" dirty="0"/>
              <a:t>(AM)</a:t>
            </a:r>
            <a:endParaRPr lang="el-GR" dirty="0"/>
          </a:p>
        </p:txBody>
      </p:sp>
      <p:sp>
        <p:nvSpPr>
          <p:cNvPr id="3" name="Content Placeholder 2"/>
          <p:cNvSpPr>
            <a:spLocks noGrp="1"/>
          </p:cNvSpPr>
          <p:nvPr>
            <p:ph idx="1"/>
          </p:nvPr>
        </p:nvSpPr>
        <p:spPr>
          <a:xfrm>
            <a:off x="457200" y="1340768"/>
            <a:ext cx="4618856" cy="4785395"/>
          </a:xfrm>
        </p:spPr>
        <p:txBody>
          <a:bodyPr>
            <a:normAutofit/>
          </a:bodyPr>
          <a:lstStyle/>
          <a:p>
            <a:pPr>
              <a:buNone/>
            </a:pPr>
            <a:r>
              <a:rPr lang="en-US" sz="1600" dirty="0"/>
              <a:t>	</a:t>
            </a:r>
          </a:p>
          <a:p>
            <a:r>
              <a:rPr lang="es-ES" sz="1600" dirty="0" smtClean="0"/>
              <a:t>El </a:t>
            </a:r>
            <a:r>
              <a:rPr lang="es-ES" sz="1600" dirty="0" smtClean="0"/>
              <a:t>espectro cambia al pasar a través de la atmósfera </a:t>
            </a:r>
            <a:endParaRPr lang="es-ES" sz="1600" dirty="0" smtClean="0"/>
          </a:p>
          <a:p>
            <a:r>
              <a:rPr lang="es-ES" sz="1600" dirty="0" smtClean="0"/>
              <a:t>Cuanto </a:t>
            </a:r>
            <a:r>
              <a:rPr lang="es-ES" sz="1600" dirty="0" smtClean="0"/>
              <a:t>más larga es la trayectoria de la luz, mayor es el </a:t>
            </a:r>
            <a:r>
              <a:rPr lang="es-ES" sz="1600" dirty="0" smtClean="0"/>
              <a:t>efecto</a:t>
            </a:r>
          </a:p>
          <a:p>
            <a:r>
              <a:rPr lang="es-ES" sz="1600" dirty="0" smtClean="0"/>
              <a:t>AM1.5</a:t>
            </a:r>
            <a:r>
              <a:rPr lang="es-ES" sz="1600" dirty="0" smtClean="0"/>
              <a:t>: la luz ha viajado </a:t>
            </a:r>
            <a:r>
              <a:rPr lang="es-ES" sz="1600" dirty="0" smtClean="0"/>
              <a:t>1.5 </a:t>
            </a:r>
            <a:r>
              <a:rPr lang="es-ES" sz="1600" dirty="0" smtClean="0"/>
              <a:t>veces la distancia en comparación con la trayectoria vertical a través de la atmósfera</a:t>
            </a:r>
            <a:r>
              <a:rPr lang="es-ES" sz="1600" dirty="0" smtClean="0"/>
              <a:t>.</a:t>
            </a:r>
          </a:p>
          <a:p>
            <a:r>
              <a:rPr lang="es-ES" sz="1600" dirty="0" smtClean="0"/>
              <a:t>A </a:t>
            </a:r>
            <a:r>
              <a:rPr lang="es-ES" sz="1600" dirty="0" smtClean="0"/>
              <a:t>un ángulo conocido del cenit solar </a:t>
            </a:r>
            <a:r>
              <a:rPr lang="el-GR" sz="1600" i="1" dirty="0" smtClean="0"/>
              <a:t>θ</a:t>
            </a:r>
            <a:r>
              <a:rPr lang="en-US" sz="1600" i="1" dirty="0" smtClean="0"/>
              <a:t>z </a:t>
            </a:r>
            <a:r>
              <a:rPr lang="es-ES" sz="1600" dirty="0" smtClean="0"/>
              <a:t>del </a:t>
            </a:r>
            <a:r>
              <a:rPr lang="es-ES" sz="1600" dirty="0" smtClean="0"/>
              <a:t>Sol, el valor AM da: 	</a:t>
            </a:r>
            <a:endParaRPr lang="es-ES" sz="1600" dirty="0" smtClean="0"/>
          </a:p>
          <a:p>
            <a:endParaRPr lang="es-ES" sz="1600" dirty="0" smtClean="0"/>
          </a:p>
          <a:p>
            <a:endParaRPr lang="es-ES" sz="1600" dirty="0" smtClean="0"/>
          </a:p>
          <a:p>
            <a:r>
              <a:rPr lang="es-ES" sz="1600" dirty="0" smtClean="0"/>
              <a:t>El </a:t>
            </a:r>
            <a:r>
              <a:rPr lang="es-ES" sz="1600" dirty="0" smtClean="0"/>
              <a:t>espectro estándar para la medición de módulos solares se ha establecido en el espectro AM 1.5 a medida que llega en primavera y otoño y puede considerarse como un espectro medio </a:t>
            </a:r>
            <a:r>
              <a:rPr lang="es-ES" sz="1600" dirty="0" smtClean="0"/>
              <a:t>anual.</a:t>
            </a:r>
            <a:endParaRPr lang="en-US" sz="1600" dirty="0" smtClean="0"/>
          </a:p>
          <a:p>
            <a:endParaRPr lang="en-US" sz="1600" dirty="0"/>
          </a:p>
        </p:txBody>
      </p:sp>
      <p:pic>
        <p:nvPicPr>
          <p:cNvPr id="2051" name="Picture 3"/>
          <p:cNvPicPr>
            <a:picLocks noChangeAspect="1" noChangeArrowheads="1"/>
          </p:cNvPicPr>
          <p:nvPr/>
        </p:nvPicPr>
        <p:blipFill>
          <a:blip r:embed="rId3" cstate="print"/>
          <a:srcRect/>
          <a:stretch>
            <a:fillRect/>
          </a:stretch>
        </p:blipFill>
        <p:spPr bwMode="auto">
          <a:xfrm>
            <a:off x="5004048" y="2109192"/>
            <a:ext cx="3895725" cy="3048000"/>
          </a:xfrm>
          <a:prstGeom prst="rect">
            <a:avLst/>
          </a:prstGeom>
          <a:noFill/>
          <a:ln w="9525">
            <a:noFill/>
            <a:miter lim="800000"/>
            <a:headEnd/>
            <a:tailEnd/>
          </a:ln>
        </p:spPr>
      </p:pic>
      <p:graphicFrame>
        <p:nvGraphicFramePr>
          <p:cNvPr id="2054" name="Object 6"/>
          <p:cNvGraphicFramePr>
            <a:graphicFrameLocks noChangeAspect="1"/>
          </p:cNvGraphicFramePr>
          <p:nvPr/>
        </p:nvGraphicFramePr>
        <p:xfrm>
          <a:off x="2032000" y="4025900"/>
          <a:ext cx="1016000" cy="546100"/>
        </p:xfrm>
        <a:graphic>
          <a:graphicData uri="http://schemas.openxmlformats.org/presentationml/2006/ole">
            <p:oleObj spid="_x0000_s2054" name="Εξίσωση" r:id="rId4" imgW="799753" imgH="431613" progId="">
              <p:embed/>
            </p:oleObj>
          </a:graphicData>
        </a:graphic>
      </p:graphicFrame>
    </p:spTree>
    <p:extLst>
      <p:ext uri="{BB962C8B-B14F-4D97-AF65-F5344CB8AC3E}">
        <p14:creationId xmlns:p14="http://schemas.microsoft.com/office/powerpoint/2010/main" xmlns="" val="3031965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Comparación </a:t>
            </a:r>
            <a:r>
              <a:rPr lang="es-ES" dirty="0" smtClean="0"/>
              <a:t>de las curvas características I-V para condiciones STC y NOCT</a:t>
            </a:r>
            <a:endParaRPr lang="el-GR" dirty="0"/>
          </a:p>
        </p:txBody>
      </p:sp>
      <p:pic>
        <p:nvPicPr>
          <p:cNvPr id="24578" name="Picture 2" descr="ÎÏÎ¿ÏÎ­Î»ÎµÏÎ¼Î± ÎµÎ¹ÎºÏÎ½Î±Ï Î³Î¹Î± pv voc isc with irradiance"/>
          <p:cNvPicPr>
            <a:picLocks noChangeAspect="1" noChangeArrowheads="1"/>
          </p:cNvPicPr>
          <p:nvPr/>
        </p:nvPicPr>
        <p:blipFill>
          <a:blip r:embed="rId2" cstate="print"/>
          <a:srcRect b="25706"/>
          <a:stretch>
            <a:fillRect/>
          </a:stretch>
        </p:blipFill>
        <p:spPr bwMode="auto">
          <a:xfrm>
            <a:off x="1619672" y="1556792"/>
            <a:ext cx="6157674" cy="46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Conexión </a:t>
            </a:r>
            <a:r>
              <a:rPr lang="es-ES" dirty="0" smtClean="0"/>
              <a:t>de un módulo FV con carga </a:t>
            </a:r>
            <a:r>
              <a:rPr lang="en-US" dirty="0" smtClean="0"/>
              <a:t> </a:t>
            </a:r>
            <a:endParaRPr lang="el-GR" dirty="0"/>
          </a:p>
        </p:txBody>
      </p:sp>
      <p:sp>
        <p:nvSpPr>
          <p:cNvPr id="3" name="Content Placeholder 2"/>
          <p:cNvSpPr>
            <a:spLocks noGrp="1"/>
          </p:cNvSpPr>
          <p:nvPr>
            <p:ph idx="1"/>
          </p:nvPr>
        </p:nvSpPr>
        <p:spPr/>
        <p:txBody>
          <a:bodyPr>
            <a:normAutofit lnSpcReduction="10000"/>
          </a:bodyPr>
          <a:lstStyle/>
          <a:p>
            <a:r>
              <a:rPr lang="es-ES" sz="1600" dirty="0" smtClean="0"/>
              <a:t>Una </a:t>
            </a:r>
            <a:r>
              <a:rPr lang="es-ES" sz="1600" dirty="0" smtClean="0"/>
              <a:t>célula solar de silicio cristalino típica tiene una tensión de circuito abierto de unos 0,57 voltios a 25°C.</a:t>
            </a:r>
          </a:p>
          <a:p>
            <a:r>
              <a:rPr lang="es-ES" sz="1600" dirty="0" smtClean="0"/>
              <a:t>Cuando se conecta a una carga (por ejemplo, una batería), la tensión de salida de la célula individual se reduce a unos 0,46 voltios a 25°C a medida que fluye la corriente generada.</a:t>
            </a:r>
          </a:p>
          <a:p>
            <a:r>
              <a:rPr lang="es-ES" sz="1600" dirty="0" smtClean="0"/>
              <a:t>Este voltaje permanecerá alrededor de este nivel independientemente de la intensidad del sol o de la cantidad de corriente que produzca la célula.</a:t>
            </a:r>
          </a:p>
          <a:p>
            <a:r>
              <a:rPr lang="es-ES" sz="1600" dirty="0" smtClean="0"/>
              <a:t>Por otro lado, la cantidad de corriente de salida utilizable que genera una célula depende de la intensidad con la que la luz solar brilla en la superficie de la célula, así como de la diferencia de voltaje entre la célula y la carga.</a:t>
            </a:r>
          </a:p>
          <a:p>
            <a:r>
              <a:rPr lang="es-ES" sz="1600" dirty="0" smtClean="0"/>
              <a:t>Cuando las células solares individuales se ensamblan en módulos fotovoltaicos, generalmente se cablean en serie, por lo que se añaden sus voltajes.</a:t>
            </a:r>
          </a:p>
          <a:p>
            <a:r>
              <a:rPr lang="es-ES" sz="1600" dirty="0" smtClean="0"/>
              <a:t>El voltaje de funcionamiento de una batería típica de ácido de plomo de 12 V oscila entre 10,5 y 14 V, por lo que si conectamos en celdas de la serie 36 tendremos un voltaje de trabajo de 16,7 Voltios, y eso es más que suficiente para cargar la batería.</a:t>
            </a:r>
          </a:p>
          <a:p>
            <a:r>
              <a:rPr lang="es-ES" sz="1600" dirty="0" smtClean="0"/>
              <a:t>En este caso (no consideramos ningún sombreado de la célula), la corriente de salida generada por un módulo fotovoltaico de 36 células en total sigue siendo la misma que la corriente producida por una sola célula.</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Módulo </a:t>
            </a:r>
            <a:r>
              <a:rPr lang="es-ES" dirty="0" smtClean="0"/>
              <a:t>fotovoltaico con 36 células solares conectadas en serie</a:t>
            </a:r>
            <a:endParaRPr lang="el-GR" dirty="0"/>
          </a:p>
        </p:txBody>
      </p:sp>
      <p:pic>
        <p:nvPicPr>
          <p:cNvPr id="25602" name="Picture 2" descr="Î£ÏÎµÏÎ¹ÎºÎ® ÎµÎ¹ÎºÏÎ½Î±"/>
          <p:cNvPicPr>
            <a:picLocks noChangeAspect="1" noChangeArrowheads="1"/>
          </p:cNvPicPr>
          <p:nvPr/>
        </p:nvPicPr>
        <p:blipFill>
          <a:blip r:embed="rId2" cstate="print"/>
          <a:srcRect t="12453"/>
          <a:stretch>
            <a:fillRect/>
          </a:stretch>
        </p:blipFill>
        <p:spPr bwMode="auto">
          <a:xfrm>
            <a:off x="324488" y="1988840"/>
            <a:ext cx="8640000" cy="3543644"/>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Dependencia </a:t>
            </a:r>
            <a:r>
              <a:rPr lang="es-ES" dirty="0" smtClean="0"/>
              <a:t>de la tensión de carga y del número de células solares en un módulo fotovoltaico</a:t>
            </a:r>
            <a:endParaRPr lang="el-GR" dirty="0"/>
          </a:p>
        </p:txBody>
      </p:sp>
      <p:graphicFrame>
        <p:nvGraphicFramePr>
          <p:cNvPr id="5" name="4 - Θέση περιεχομένου"/>
          <p:cNvGraphicFramePr>
            <a:graphicFrameLocks noGrp="1"/>
          </p:cNvGraphicFramePr>
          <p:nvPr>
            <p:ph idx="1"/>
          </p:nvPr>
        </p:nvGraphicFramePr>
        <p:xfrm>
          <a:off x="457200" y="2572112"/>
          <a:ext cx="8229600" cy="2494280"/>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pPr algn="ctr"/>
                      <a:r>
                        <a:rPr lang="en-US" dirty="0"/>
                        <a:t>Load Voltage (V)</a:t>
                      </a:r>
                    </a:p>
                    <a:p>
                      <a:pPr algn="ctr"/>
                      <a:r>
                        <a:rPr lang="en-US" dirty="0"/>
                        <a:t>(e.g., battery)</a:t>
                      </a:r>
                      <a:endParaRPr lang="el-GR" dirty="0"/>
                    </a:p>
                  </a:txBody>
                  <a:tcPr/>
                </a:tc>
                <a:tc>
                  <a:txBody>
                    <a:bodyPr/>
                    <a:lstStyle/>
                    <a:p>
                      <a:pPr algn="ctr"/>
                      <a:r>
                        <a:rPr lang="en-US" dirty="0"/>
                        <a:t>Typical V</a:t>
                      </a:r>
                      <a:r>
                        <a:rPr lang="en-US" baseline="-25000" dirty="0"/>
                        <a:t>OC</a:t>
                      </a:r>
                      <a:r>
                        <a:rPr lang="en-US" dirty="0"/>
                        <a:t> value (V)</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Typical V</a:t>
                      </a:r>
                      <a:r>
                        <a:rPr lang="en-US" baseline="-25000" dirty="0"/>
                        <a:t>MPP</a:t>
                      </a:r>
                      <a:r>
                        <a:rPr lang="en-US" dirty="0"/>
                        <a:t> value (V)</a:t>
                      </a:r>
                      <a:endParaRPr lang="el-GR" dirty="0"/>
                    </a:p>
                  </a:txBody>
                  <a:tcPr/>
                </a:tc>
                <a:tc>
                  <a:txBody>
                    <a:bodyPr/>
                    <a:lstStyle/>
                    <a:p>
                      <a:pPr algn="ctr"/>
                      <a:r>
                        <a:rPr lang="en-US" dirty="0"/>
                        <a:t>Number of cells in series</a:t>
                      </a:r>
                      <a:endParaRPr lang="el-GR" dirty="0"/>
                    </a:p>
                  </a:txBody>
                  <a:tcPr/>
                </a:tc>
                <a:extLst>
                  <a:ext uri="{0D108BD9-81ED-4DB2-BD59-A6C34878D82A}">
                    <a16:rowId xmlns:a16="http://schemas.microsoft.com/office/drawing/2014/main" xmlns="" val="10000"/>
                  </a:ext>
                </a:extLst>
              </a:tr>
              <a:tr h="370840">
                <a:tc>
                  <a:txBody>
                    <a:bodyPr/>
                    <a:lstStyle/>
                    <a:p>
                      <a:pPr algn="ctr"/>
                      <a:r>
                        <a:rPr lang="en-US" dirty="0"/>
                        <a:t>12</a:t>
                      </a:r>
                      <a:endParaRPr lang="el-GR" dirty="0"/>
                    </a:p>
                  </a:txBody>
                  <a:tcPr/>
                </a:tc>
                <a:tc>
                  <a:txBody>
                    <a:bodyPr/>
                    <a:lstStyle/>
                    <a:p>
                      <a:pPr algn="ctr"/>
                      <a:r>
                        <a:rPr lang="en-US" dirty="0"/>
                        <a:t>21</a:t>
                      </a:r>
                    </a:p>
                  </a:txBody>
                  <a:tcPr/>
                </a:tc>
                <a:tc>
                  <a:txBody>
                    <a:bodyPr/>
                    <a:lstStyle/>
                    <a:p>
                      <a:pPr algn="ctr"/>
                      <a:r>
                        <a:rPr lang="en-US" dirty="0"/>
                        <a:t>17</a:t>
                      </a:r>
                      <a:endParaRPr lang="el-GR" dirty="0"/>
                    </a:p>
                  </a:txBody>
                  <a:tcPr/>
                </a:tc>
                <a:tc>
                  <a:txBody>
                    <a:bodyPr/>
                    <a:lstStyle/>
                    <a:p>
                      <a:pPr algn="ctr"/>
                      <a:r>
                        <a:rPr lang="en-US" dirty="0"/>
                        <a:t>36</a:t>
                      </a:r>
                      <a:endParaRPr lang="el-GR" dirty="0"/>
                    </a:p>
                  </a:txBody>
                  <a:tcPr/>
                </a:tc>
                <a:extLst>
                  <a:ext uri="{0D108BD9-81ED-4DB2-BD59-A6C34878D82A}">
                    <a16:rowId xmlns:a16="http://schemas.microsoft.com/office/drawing/2014/main" xmlns="" val="10001"/>
                  </a:ext>
                </a:extLst>
              </a:tr>
              <a:tr h="370840">
                <a:tc>
                  <a:txBody>
                    <a:bodyPr/>
                    <a:lstStyle/>
                    <a:p>
                      <a:pPr algn="ctr"/>
                      <a:r>
                        <a:rPr lang="en-US" dirty="0"/>
                        <a:t>18</a:t>
                      </a:r>
                      <a:endParaRPr lang="el-GR" dirty="0"/>
                    </a:p>
                  </a:txBody>
                  <a:tcPr/>
                </a:tc>
                <a:tc>
                  <a:txBody>
                    <a:bodyPr/>
                    <a:lstStyle/>
                    <a:p>
                      <a:pPr algn="ctr"/>
                      <a:r>
                        <a:rPr lang="en-US" dirty="0"/>
                        <a:t>30</a:t>
                      </a:r>
                      <a:endParaRPr lang="el-GR" dirty="0"/>
                    </a:p>
                  </a:txBody>
                  <a:tcPr/>
                </a:tc>
                <a:tc>
                  <a:txBody>
                    <a:bodyPr/>
                    <a:lstStyle/>
                    <a:p>
                      <a:pPr algn="ctr"/>
                      <a:r>
                        <a:rPr lang="en-US" dirty="0"/>
                        <a:t>24</a:t>
                      </a:r>
                      <a:endParaRPr lang="el-GR" dirty="0"/>
                    </a:p>
                  </a:txBody>
                  <a:tcPr/>
                </a:tc>
                <a:tc>
                  <a:txBody>
                    <a:bodyPr/>
                    <a:lstStyle/>
                    <a:p>
                      <a:pPr algn="ctr"/>
                      <a:r>
                        <a:rPr lang="en-US" dirty="0"/>
                        <a:t>48</a:t>
                      </a:r>
                      <a:endParaRPr lang="el-GR" dirty="0"/>
                    </a:p>
                  </a:txBody>
                  <a:tcPr/>
                </a:tc>
                <a:extLst>
                  <a:ext uri="{0D108BD9-81ED-4DB2-BD59-A6C34878D82A}">
                    <a16:rowId xmlns:a16="http://schemas.microsoft.com/office/drawing/2014/main" xmlns="" val="10002"/>
                  </a:ext>
                </a:extLst>
              </a:tr>
              <a:tr h="370840">
                <a:tc>
                  <a:txBody>
                    <a:bodyPr/>
                    <a:lstStyle/>
                    <a:p>
                      <a:pPr algn="ctr"/>
                      <a:r>
                        <a:rPr lang="en-US"/>
                        <a:t>18</a:t>
                      </a:r>
                      <a:endParaRPr lang="el-GR" dirty="0"/>
                    </a:p>
                  </a:txBody>
                  <a:tcPr/>
                </a:tc>
                <a:tc>
                  <a:txBody>
                    <a:bodyPr/>
                    <a:lstStyle/>
                    <a:p>
                      <a:pPr algn="ctr"/>
                      <a:r>
                        <a:rPr lang="en-US" dirty="0"/>
                        <a:t>33</a:t>
                      </a:r>
                      <a:endParaRPr lang="el-GR" dirty="0"/>
                    </a:p>
                  </a:txBody>
                  <a:tcPr/>
                </a:tc>
                <a:tc>
                  <a:txBody>
                    <a:bodyPr/>
                    <a:lstStyle/>
                    <a:p>
                      <a:pPr algn="ctr"/>
                      <a:r>
                        <a:rPr lang="en-US" dirty="0"/>
                        <a:t>26</a:t>
                      </a:r>
                      <a:endParaRPr lang="el-GR" dirty="0"/>
                    </a:p>
                  </a:txBody>
                  <a:tcPr/>
                </a:tc>
                <a:tc>
                  <a:txBody>
                    <a:bodyPr/>
                    <a:lstStyle/>
                    <a:p>
                      <a:pPr algn="ctr"/>
                      <a:r>
                        <a:rPr lang="en-US" dirty="0"/>
                        <a:t>54</a:t>
                      </a:r>
                      <a:endParaRPr lang="el-GR" dirty="0"/>
                    </a:p>
                  </a:txBody>
                  <a:tcPr/>
                </a:tc>
                <a:extLst>
                  <a:ext uri="{0D108BD9-81ED-4DB2-BD59-A6C34878D82A}">
                    <a16:rowId xmlns:a16="http://schemas.microsoft.com/office/drawing/2014/main" xmlns="" val="10003"/>
                  </a:ext>
                </a:extLst>
              </a:tr>
              <a:tr h="370840">
                <a:tc>
                  <a:txBody>
                    <a:bodyPr/>
                    <a:lstStyle/>
                    <a:p>
                      <a:pPr algn="ctr"/>
                      <a:r>
                        <a:rPr lang="en-US"/>
                        <a:t>20</a:t>
                      </a:r>
                      <a:endParaRPr lang="el-GR" dirty="0"/>
                    </a:p>
                  </a:txBody>
                  <a:tcPr/>
                </a:tc>
                <a:tc>
                  <a:txBody>
                    <a:bodyPr/>
                    <a:lstStyle/>
                    <a:p>
                      <a:pPr algn="ctr"/>
                      <a:r>
                        <a:rPr lang="en-US" dirty="0"/>
                        <a:t>36</a:t>
                      </a:r>
                      <a:endParaRPr lang="el-GR" dirty="0"/>
                    </a:p>
                  </a:txBody>
                  <a:tcPr/>
                </a:tc>
                <a:tc>
                  <a:txBody>
                    <a:bodyPr/>
                    <a:lstStyle/>
                    <a:p>
                      <a:pPr algn="ctr"/>
                      <a:r>
                        <a:rPr lang="en-US" dirty="0"/>
                        <a:t>29</a:t>
                      </a:r>
                      <a:endParaRPr lang="el-GR" dirty="0"/>
                    </a:p>
                  </a:txBody>
                  <a:tcPr/>
                </a:tc>
                <a:tc>
                  <a:txBody>
                    <a:bodyPr/>
                    <a:lstStyle/>
                    <a:p>
                      <a:pPr algn="ctr"/>
                      <a:r>
                        <a:rPr lang="en-US" dirty="0"/>
                        <a:t>60</a:t>
                      </a:r>
                      <a:endParaRPr lang="el-GR" dirty="0"/>
                    </a:p>
                  </a:txBody>
                  <a:tcPr/>
                </a:tc>
                <a:extLst>
                  <a:ext uri="{0D108BD9-81ED-4DB2-BD59-A6C34878D82A}">
                    <a16:rowId xmlns:a16="http://schemas.microsoft.com/office/drawing/2014/main" xmlns="" val="10004"/>
                  </a:ext>
                </a:extLst>
              </a:tr>
              <a:tr h="370840">
                <a:tc>
                  <a:txBody>
                    <a:bodyPr/>
                    <a:lstStyle/>
                    <a:p>
                      <a:pPr algn="ctr"/>
                      <a:r>
                        <a:rPr lang="en-US"/>
                        <a:t>24</a:t>
                      </a:r>
                      <a:endParaRPr lang="el-GR" dirty="0"/>
                    </a:p>
                  </a:txBody>
                  <a:tcPr/>
                </a:tc>
                <a:tc>
                  <a:txBody>
                    <a:bodyPr/>
                    <a:lstStyle/>
                    <a:p>
                      <a:pPr algn="ctr"/>
                      <a:r>
                        <a:rPr lang="en-US" dirty="0"/>
                        <a:t>42</a:t>
                      </a:r>
                      <a:endParaRPr lang="el-GR" dirty="0"/>
                    </a:p>
                  </a:txBody>
                  <a:tcPr/>
                </a:tc>
                <a:tc>
                  <a:txBody>
                    <a:bodyPr/>
                    <a:lstStyle/>
                    <a:p>
                      <a:pPr algn="ctr"/>
                      <a:r>
                        <a:rPr lang="en-US" dirty="0"/>
                        <a:t>35</a:t>
                      </a:r>
                      <a:endParaRPr lang="el-GR" dirty="0"/>
                    </a:p>
                  </a:txBody>
                  <a:tcPr/>
                </a:tc>
                <a:tc>
                  <a:txBody>
                    <a:bodyPr/>
                    <a:lstStyle/>
                    <a:p>
                      <a:pPr algn="ctr"/>
                      <a:r>
                        <a:rPr lang="en-US" dirty="0"/>
                        <a:t>72</a:t>
                      </a:r>
                      <a:endParaRPr lang="el-GR"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031965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Categorías </a:t>
            </a:r>
            <a:r>
              <a:rPr lang="es-ES" dirty="0" smtClean="0"/>
              <a:t>y funcionamiento de los sistemas FV</a:t>
            </a:r>
            <a:endParaRPr lang="el-GR" dirty="0"/>
          </a:p>
        </p:txBody>
      </p:sp>
      <p:grpSp>
        <p:nvGrpSpPr>
          <p:cNvPr id="12318" name="Group 30"/>
          <p:cNvGrpSpPr>
            <a:grpSpLocks noChangeAspect="1"/>
          </p:cNvGrpSpPr>
          <p:nvPr/>
        </p:nvGrpSpPr>
        <p:grpSpPr bwMode="auto">
          <a:xfrm>
            <a:off x="1676654" y="1412776"/>
            <a:ext cx="5847820" cy="4824000"/>
            <a:chOff x="2130" y="1259"/>
            <a:chExt cx="10499" cy="8661"/>
          </a:xfrm>
        </p:grpSpPr>
        <p:sp>
          <p:nvSpPr>
            <p:cNvPr id="12319" name="Text Box 31"/>
            <p:cNvSpPr txBox="1">
              <a:spLocks noChangeArrowheads="1"/>
            </p:cNvSpPr>
            <p:nvPr/>
          </p:nvSpPr>
          <p:spPr bwMode="auto">
            <a:xfrm>
              <a:off x="2130" y="579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Sistemas</a:t>
              </a:r>
              <a:r>
                <a:rPr lang="en-US" sz="1200" dirty="0" smtClean="0">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0" name="Text Box 32"/>
            <p:cNvSpPr txBox="1">
              <a:spLocks noChangeArrowheads="1"/>
            </p:cNvSpPr>
            <p:nvPr/>
          </p:nvSpPr>
          <p:spPr bwMode="auto">
            <a:xfrm>
              <a:off x="3930" y="725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smtClean="0">
                  <a:latin typeface="Times New Roman" pitchFamily="18" charset="0"/>
                  <a:cs typeface="Arial" pitchFamily="34" charset="0"/>
                </a:rPr>
                <a:t>Red</a:t>
              </a:r>
              <a:endParaRPr kumimoji="0" lang="en-US" sz="12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enlazado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1" name="Text Box 33"/>
            <p:cNvSpPr txBox="1">
              <a:spLocks noChangeArrowheads="1"/>
            </p:cNvSpPr>
            <p:nvPr/>
          </p:nvSpPr>
          <p:spPr bwMode="auto">
            <a:xfrm>
              <a:off x="3930" y="377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Fuera</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de la red-</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aislado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2" name="Text Box 34"/>
            <p:cNvSpPr txBox="1">
              <a:spLocks noChangeArrowheads="1"/>
            </p:cNvSpPr>
            <p:nvPr/>
          </p:nvSpPr>
          <p:spPr bwMode="auto">
            <a:xfrm>
              <a:off x="6015" y="30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Autónomos</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3" name="Text Box 35"/>
            <p:cNvSpPr txBox="1">
              <a:spLocks noChangeArrowheads="1"/>
            </p:cNvSpPr>
            <p:nvPr/>
          </p:nvSpPr>
          <p:spPr bwMode="auto">
            <a:xfrm>
              <a:off x="5976" y="5325"/>
              <a:ext cx="1800"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Híbridos</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4" name="Text Box 36"/>
            <p:cNvSpPr txBox="1">
              <a:spLocks noChangeArrowheads="1"/>
            </p:cNvSpPr>
            <p:nvPr/>
          </p:nvSpPr>
          <p:spPr bwMode="auto">
            <a:xfrm>
              <a:off x="9466" y="2377"/>
              <a:ext cx="2128"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Sin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almacenamiento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5" name="Text Box 37"/>
            <p:cNvSpPr txBox="1">
              <a:spLocks noChangeArrowheads="1"/>
            </p:cNvSpPr>
            <p:nvPr/>
          </p:nvSpPr>
          <p:spPr bwMode="auto">
            <a:xfrm>
              <a:off x="9466" y="3690"/>
              <a:ext cx="2128"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Con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almacenamiento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6" name="Text Box 38"/>
            <p:cNvSpPr txBox="1">
              <a:spLocks noChangeArrowheads="1"/>
            </p:cNvSpPr>
            <p:nvPr/>
          </p:nvSpPr>
          <p:spPr bwMode="auto">
            <a:xfrm>
              <a:off x="9466" y="5064"/>
              <a:ext cx="2128"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Descentralizado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7" name="Text Box 39"/>
            <p:cNvSpPr txBox="1">
              <a:spLocks noChangeArrowheads="1"/>
            </p:cNvSpPr>
            <p:nvPr/>
          </p:nvSpPr>
          <p:spPr bwMode="auto">
            <a:xfrm>
              <a:off x="9466" y="6470"/>
              <a:ext cx="2258"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Centralizado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8" name="Text Box 40"/>
            <p:cNvSpPr txBox="1">
              <a:spLocks noChangeArrowheads="1"/>
            </p:cNvSpPr>
            <p:nvPr/>
          </p:nvSpPr>
          <p:spPr bwMode="auto">
            <a:xfrm>
              <a:off x="9466" y="7864"/>
              <a:ext cx="2258"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Distribuido</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9" name="Text Box 41"/>
            <p:cNvSpPr txBox="1">
              <a:spLocks noChangeArrowheads="1"/>
            </p:cNvSpPr>
            <p:nvPr/>
          </p:nvSpPr>
          <p:spPr bwMode="auto">
            <a:xfrm>
              <a:off x="7765" y="924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smtClean="0">
                  <a:latin typeface="Times New Roman" pitchFamily="18" charset="0"/>
                  <a:cs typeface="Arial" pitchFamily="34" charset="0"/>
                </a:rPr>
                <a:t>Red </a:t>
              </a:r>
              <a:r>
                <a:rPr lang="en-US" sz="1200" dirty="0" err="1" smtClean="0">
                  <a:latin typeface="Times New Roman" pitchFamily="18" charset="0"/>
                  <a:cs typeface="Arial" pitchFamily="34" charset="0"/>
                </a:rPr>
                <a:t>interactiva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30" name="Text Box 42"/>
            <p:cNvSpPr txBox="1">
              <a:spLocks noChangeArrowheads="1"/>
            </p:cNvSpPr>
            <p:nvPr/>
          </p:nvSpPr>
          <p:spPr bwMode="auto">
            <a:xfrm>
              <a:off x="10465" y="9275"/>
              <a:ext cx="2164" cy="645"/>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Copia</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de </a:t>
              </a:r>
              <a:r>
                <a:rPr lang="en-US" sz="1200" dirty="0" err="1" smtClean="0">
                  <a:latin typeface="Times New Roman" pitchFamily="18" charset="0"/>
                  <a:cs typeface="Arial" pitchFamily="34" charset="0"/>
                </a:rPr>
                <a:t>seguridad</a:t>
              </a:r>
              <a:r>
                <a:rPr lang="en-US" sz="1200" dirty="0" smtClean="0">
                  <a:latin typeface="Times New Roman" pitchFamily="18" charset="0"/>
                  <a:cs typeface="Arial" pitchFamily="34" charset="0"/>
                </a:rPr>
                <a:t> de la red</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331" name="AutoShape 43"/>
            <p:cNvCxnSpPr>
              <a:cxnSpLocks noChangeShapeType="1"/>
            </p:cNvCxnSpPr>
            <p:nvPr/>
          </p:nvCxnSpPr>
          <p:spPr bwMode="auto">
            <a:xfrm flipV="1">
              <a:off x="2880" y="4370"/>
              <a:ext cx="1050" cy="1420"/>
            </a:xfrm>
            <a:prstGeom prst="straightConnector1">
              <a:avLst/>
            </a:prstGeom>
            <a:noFill/>
            <a:ln w="9525">
              <a:solidFill>
                <a:srgbClr val="000000"/>
              </a:solidFill>
              <a:round/>
              <a:headEnd/>
              <a:tailEnd type="triangle" w="med" len="med"/>
            </a:ln>
          </p:spPr>
        </p:cxnSp>
        <p:cxnSp>
          <p:nvCxnSpPr>
            <p:cNvPr id="12332" name="AutoShape 44"/>
            <p:cNvCxnSpPr>
              <a:cxnSpLocks noChangeShapeType="1"/>
            </p:cNvCxnSpPr>
            <p:nvPr/>
          </p:nvCxnSpPr>
          <p:spPr bwMode="auto">
            <a:xfrm>
              <a:off x="2880" y="6470"/>
              <a:ext cx="1050" cy="1394"/>
            </a:xfrm>
            <a:prstGeom prst="straightConnector1">
              <a:avLst/>
            </a:prstGeom>
            <a:noFill/>
            <a:ln w="9525">
              <a:solidFill>
                <a:srgbClr val="000000"/>
              </a:solidFill>
              <a:round/>
              <a:headEnd/>
              <a:tailEnd type="triangle" w="med" len="med"/>
            </a:ln>
          </p:spPr>
        </p:cxnSp>
        <p:cxnSp>
          <p:nvCxnSpPr>
            <p:cNvPr id="12333" name="AutoShape 45"/>
            <p:cNvCxnSpPr>
              <a:cxnSpLocks noChangeShapeType="1"/>
            </p:cNvCxnSpPr>
            <p:nvPr/>
          </p:nvCxnSpPr>
          <p:spPr bwMode="auto">
            <a:xfrm flipV="1">
              <a:off x="7716" y="2730"/>
              <a:ext cx="1750" cy="524"/>
            </a:xfrm>
            <a:prstGeom prst="straightConnector1">
              <a:avLst/>
            </a:prstGeom>
            <a:noFill/>
            <a:ln w="9525">
              <a:solidFill>
                <a:srgbClr val="000000"/>
              </a:solidFill>
              <a:round/>
              <a:headEnd/>
              <a:tailEnd type="triangle" w="med" len="med"/>
            </a:ln>
          </p:spPr>
        </p:cxnSp>
        <p:cxnSp>
          <p:nvCxnSpPr>
            <p:cNvPr id="12334" name="AutoShape 46"/>
            <p:cNvCxnSpPr>
              <a:cxnSpLocks noChangeShapeType="1"/>
            </p:cNvCxnSpPr>
            <p:nvPr/>
          </p:nvCxnSpPr>
          <p:spPr bwMode="auto">
            <a:xfrm>
              <a:off x="7716" y="3535"/>
              <a:ext cx="1750" cy="486"/>
            </a:xfrm>
            <a:prstGeom prst="straightConnector1">
              <a:avLst/>
            </a:prstGeom>
            <a:noFill/>
            <a:ln w="9525">
              <a:solidFill>
                <a:srgbClr val="000000"/>
              </a:solidFill>
              <a:round/>
              <a:headEnd/>
              <a:tailEnd type="triangle" w="med" len="med"/>
            </a:ln>
          </p:spPr>
        </p:cxnSp>
        <p:cxnSp>
          <p:nvCxnSpPr>
            <p:cNvPr id="12335" name="AutoShape 47"/>
            <p:cNvCxnSpPr>
              <a:cxnSpLocks noChangeShapeType="1"/>
            </p:cNvCxnSpPr>
            <p:nvPr/>
          </p:nvCxnSpPr>
          <p:spPr bwMode="auto">
            <a:xfrm flipV="1">
              <a:off x="7776" y="4226"/>
              <a:ext cx="1690" cy="1328"/>
            </a:xfrm>
            <a:prstGeom prst="straightConnector1">
              <a:avLst/>
            </a:prstGeom>
            <a:noFill/>
            <a:ln w="9525">
              <a:solidFill>
                <a:srgbClr val="000000"/>
              </a:solidFill>
              <a:round/>
              <a:headEnd/>
              <a:tailEnd type="triangle" w="med" len="med"/>
            </a:ln>
          </p:spPr>
        </p:cxnSp>
        <p:cxnSp>
          <p:nvCxnSpPr>
            <p:cNvPr id="12336" name="AutoShape 48"/>
            <p:cNvCxnSpPr>
              <a:cxnSpLocks noChangeShapeType="1"/>
            </p:cNvCxnSpPr>
            <p:nvPr/>
          </p:nvCxnSpPr>
          <p:spPr bwMode="auto">
            <a:xfrm flipV="1">
              <a:off x="7765" y="5442"/>
              <a:ext cx="1701" cy="302"/>
            </a:xfrm>
            <a:prstGeom prst="straightConnector1">
              <a:avLst/>
            </a:prstGeom>
            <a:noFill/>
            <a:ln w="9525">
              <a:solidFill>
                <a:srgbClr val="000000"/>
              </a:solidFill>
              <a:round/>
              <a:headEnd/>
              <a:tailEnd type="triangle" w="med" len="med"/>
            </a:ln>
          </p:spPr>
        </p:cxnSp>
        <p:cxnSp>
          <p:nvCxnSpPr>
            <p:cNvPr id="12337" name="AutoShape 49"/>
            <p:cNvCxnSpPr>
              <a:cxnSpLocks noChangeShapeType="1"/>
            </p:cNvCxnSpPr>
            <p:nvPr/>
          </p:nvCxnSpPr>
          <p:spPr bwMode="auto">
            <a:xfrm>
              <a:off x="7765" y="6005"/>
              <a:ext cx="1701" cy="671"/>
            </a:xfrm>
            <a:prstGeom prst="straightConnector1">
              <a:avLst/>
            </a:prstGeom>
            <a:noFill/>
            <a:ln w="9525">
              <a:solidFill>
                <a:srgbClr val="000000"/>
              </a:solidFill>
              <a:round/>
              <a:headEnd/>
              <a:tailEnd type="triangle" w="med" len="med"/>
            </a:ln>
          </p:spPr>
        </p:cxnSp>
        <p:cxnSp>
          <p:nvCxnSpPr>
            <p:cNvPr id="12338" name="AutoShape 50"/>
            <p:cNvCxnSpPr>
              <a:cxnSpLocks noChangeShapeType="1"/>
            </p:cNvCxnSpPr>
            <p:nvPr/>
          </p:nvCxnSpPr>
          <p:spPr bwMode="auto">
            <a:xfrm flipV="1">
              <a:off x="5631" y="6938"/>
              <a:ext cx="3835" cy="730"/>
            </a:xfrm>
            <a:prstGeom prst="straightConnector1">
              <a:avLst/>
            </a:prstGeom>
            <a:noFill/>
            <a:ln w="9525">
              <a:solidFill>
                <a:srgbClr val="000000"/>
              </a:solidFill>
              <a:round/>
              <a:headEnd/>
              <a:tailEnd type="triangle" w="med" len="med"/>
            </a:ln>
          </p:spPr>
        </p:cxnSp>
        <p:cxnSp>
          <p:nvCxnSpPr>
            <p:cNvPr id="12339" name="AutoShape 51"/>
            <p:cNvCxnSpPr>
              <a:cxnSpLocks noChangeShapeType="1"/>
            </p:cNvCxnSpPr>
            <p:nvPr/>
          </p:nvCxnSpPr>
          <p:spPr bwMode="auto">
            <a:xfrm>
              <a:off x="5631" y="7864"/>
              <a:ext cx="3835" cy="308"/>
            </a:xfrm>
            <a:prstGeom prst="straightConnector1">
              <a:avLst/>
            </a:prstGeom>
            <a:noFill/>
            <a:ln w="9525">
              <a:solidFill>
                <a:srgbClr val="000000"/>
              </a:solidFill>
              <a:round/>
              <a:headEnd/>
              <a:tailEnd type="triangle" w="med" len="med"/>
            </a:ln>
          </p:spPr>
        </p:cxnSp>
        <p:cxnSp>
          <p:nvCxnSpPr>
            <p:cNvPr id="12340" name="AutoShape 52"/>
            <p:cNvCxnSpPr>
              <a:cxnSpLocks noChangeShapeType="1"/>
            </p:cNvCxnSpPr>
            <p:nvPr/>
          </p:nvCxnSpPr>
          <p:spPr bwMode="auto">
            <a:xfrm flipH="1">
              <a:off x="8808" y="8544"/>
              <a:ext cx="1160" cy="696"/>
            </a:xfrm>
            <a:prstGeom prst="straightConnector1">
              <a:avLst/>
            </a:prstGeom>
            <a:noFill/>
            <a:ln w="9525">
              <a:solidFill>
                <a:srgbClr val="000000"/>
              </a:solidFill>
              <a:round/>
              <a:headEnd/>
              <a:tailEnd type="triangle" w="med" len="med"/>
            </a:ln>
          </p:spPr>
        </p:cxnSp>
        <p:cxnSp>
          <p:nvCxnSpPr>
            <p:cNvPr id="12341" name="AutoShape 53"/>
            <p:cNvCxnSpPr>
              <a:cxnSpLocks noChangeShapeType="1"/>
            </p:cNvCxnSpPr>
            <p:nvPr/>
          </p:nvCxnSpPr>
          <p:spPr bwMode="auto">
            <a:xfrm>
              <a:off x="10566" y="8544"/>
              <a:ext cx="860" cy="696"/>
            </a:xfrm>
            <a:prstGeom prst="straightConnector1">
              <a:avLst/>
            </a:prstGeom>
            <a:noFill/>
            <a:ln w="9525">
              <a:solidFill>
                <a:srgbClr val="000000"/>
              </a:solidFill>
              <a:round/>
              <a:headEnd/>
              <a:tailEnd type="triangle" w="med" len="med"/>
            </a:ln>
          </p:spPr>
        </p:cxnSp>
        <p:sp>
          <p:nvSpPr>
            <p:cNvPr id="12342" name="Text Box 54"/>
            <p:cNvSpPr txBox="1">
              <a:spLocks noChangeArrowheads="1"/>
            </p:cNvSpPr>
            <p:nvPr/>
          </p:nvSpPr>
          <p:spPr bwMode="auto">
            <a:xfrm>
              <a:off x="9478" y="1259"/>
              <a:ext cx="1701"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1" i="0" u="none" strike="noStrike" cap="none" normalizeH="0" baseline="0" dirty="0" err="1" smtClean="0">
                  <a:ln>
                    <a:noFill/>
                  </a:ln>
                  <a:solidFill>
                    <a:schemeClr val="tx1"/>
                  </a:solidFill>
                  <a:effectLst/>
                  <a:latin typeface="Times New Roman" pitchFamily="18" charset="0"/>
                  <a:cs typeface="Arial" pitchFamily="34" charset="0"/>
                </a:rPr>
                <a:t>Operación</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43" name="Text Box 55"/>
            <p:cNvSpPr txBox="1">
              <a:spLocks noChangeArrowheads="1"/>
            </p:cNvSpPr>
            <p:nvPr/>
          </p:nvSpPr>
          <p:spPr bwMode="auto">
            <a:xfrm>
              <a:off x="3930" y="1271"/>
              <a:ext cx="3860"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lvl="0" algn="ctr" fontAlgn="base">
                <a:spcBef>
                  <a:spcPct val="0"/>
                </a:spcBef>
                <a:spcAft>
                  <a:spcPts val="300"/>
                </a:spcAft>
              </a:pPr>
              <a:r>
                <a:rPr lang="en-US" sz="1200" b="1" dirty="0" err="1" smtClean="0">
                  <a:latin typeface="Times New Roman" pitchFamily="18" charset="0"/>
                  <a:cs typeface="Arial" pitchFamily="34" charset="0"/>
                </a:rPr>
                <a:t>Categorías</a:t>
              </a:r>
              <a:r>
                <a:rPr lang="en-US" sz="1200" b="1" dirty="0" smtClean="0">
                  <a:latin typeface="Times New Roman" pitchFamily="18" charset="0"/>
                  <a:cs typeface="Arial" pitchFamily="34" charset="0"/>
                </a:rPr>
                <a:t> </a:t>
              </a:r>
              <a:r>
                <a:rPr lang="en-US" sz="1200" b="1" dirty="0" smtClean="0">
                  <a:latin typeface="Times New Roman" pitchFamily="18" charset="0"/>
                  <a:cs typeface="Arial" pitchFamily="34" charset="0"/>
                </a:rPr>
                <a:t>de </a:t>
              </a:r>
              <a:r>
                <a:rPr lang="en-US" sz="1200" b="1" dirty="0" err="1" smtClean="0">
                  <a:latin typeface="Times New Roman" pitchFamily="18" charset="0"/>
                  <a:cs typeface="Arial" pitchFamily="34" charset="0"/>
                </a:rPr>
                <a:t>sistemas</a:t>
              </a:r>
              <a:r>
                <a:rPr lang="en-US" sz="1200" b="1" dirty="0" smtClean="0">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344" name="AutoShape 56"/>
            <p:cNvCxnSpPr>
              <a:cxnSpLocks noChangeShapeType="1"/>
            </p:cNvCxnSpPr>
            <p:nvPr/>
          </p:nvCxnSpPr>
          <p:spPr bwMode="auto">
            <a:xfrm flipV="1">
              <a:off x="4965" y="3396"/>
              <a:ext cx="1050" cy="381"/>
            </a:xfrm>
            <a:prstGeom prst="straightConnector1">
              <a:avLst/>
            </a:prstGeom>
            <a:noFill/>
            <a:ln w="9525">
              <a:solidFill>
                <a:srgbClr val="000000"/>
              </a:solidFill>
              <a:round/>
              <a:headEnd/>
              <a:tailEnd type="triangle" w="med" len="med"/>
            </a:ln>
          </p:spPr>
        </p:cxnSp>
        <p:cxnSp>
          <p:nvCxnSpPr>
            <p:cNvPr id="12345" name="AutoShape 57"/>
            <p:cNvCxnSpPr>
              <a:cxnSpLocks noChangeShapeType="1"/>
            </p:cNvCxnSpPr>
            <p:nvPr/>
          </p:nvCxnSpPr>
          <p:spPr bwMode="auto">
            <a:xfrm>
              <a:off x="4850" y="4911"/>
              <a:ext cx="1126" cy="727"/>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xmlns="" val="3031965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Principales</a:t>
            </a:r>
            <a:r>
              <a:rPr lang="en-US" dirty="0" smtClean="0"/>
              <a:t> </a:t>
            </a:r>
            <a:r>
              <a:rPr lang="en-US" dirty="0" err="1" smtClean="0"/>
              <a:t>categorías</a:t>
            </a:r>
            <a:r>
              <a:rPr lang="en-US" dirty="0" smtClean="0"/>
              <a:t> de </a:t>
            </a:r>
            <a:r>
              <a:rPr lang="en-US" dirty="0" err="1" smtClean="0"/>
              <a:t>sistemas</a:t>
            </a:r>
            <a:r>
              <a:rPr lang="en-US" dirty="0" smtClean="0"/>
              <a:t> </a:t>
            </a:r>
            <a:r>
              <a:rPr lang="en-US" dirty="0" err="1" smtClean="0"/>
              <a:t>fotovoltaicos</a:t>
            </a:r>
            <a:endParaRPr lang="el-GR" dirty="0"/>
          </a:p>
        </p:txBody>
      </p:sp>
      <p:sp>
        <p:nvSpPr>
          <p:cNvPr id="3" name="Content Placeholder 2"/>
          <p:cNvSpPr>
            <a:spLocks noGrp="1"/>
          </p:cNvSpPr>
          <p:nvPr>
            <p:ph idx="1"/>
          </p:nvPr>
        </p:nvSpPr>
        <p:spPr>
          <a:xfrm>
            <a:off x="457200" y="1600201"/>
            <a:ext cx="8229600" cy="1396752"/>
          </a:xfrm>
        </p:spPr>
        <p:txBody>
          <a:bodyPr>
            <a:normAutofit lnSpcReduction="10000"/>
          </a:bodyPr>
          <a:lstStyle/>
          <a:p>
            <a:r>
              <a:rPr lang="en-US" sz="1600" dirty="0" err="1" smtClean="0"/>
              <a:t>Sistemas</a:t>
            </a:r>
            <a:r>
              <a:rPr lang="en-US" sz="1600" dirty="0" smtClean="0"/>
              <a:t> </a:t>
            </a:r>
            <a:r>
              <a:rPr lang="en-US" sz="1600" dirty="0" err="1" smtClean="0"/>
              <a:t>fotovoltaicos</a:t>
            </a:r>
            <a:r>
              <a:rPr lang="en-US" sz="1600" dirty="0" smtClean="0"/>
              <a:t> </a:t>
            </a:r>
            <a:r>
              <a:rPr lang="en-US" sz="1600" dirty="0" err="1" smtClean="0"/>
              <a:t>autónomos</a:t>
            </a:r>
            <a:r>
              <a:rPr lang="en-US" sz="1600" dirty="0" smtClean="0"/>
              <a:t> </a:t>
            </a:r>
            <a:r>
              <a:rPr lang="en-US" sz="1600" dirty="0" err="1" smtClean="0"/>
              <a:t>conectados</a:t>
            </a:r>
            <a:r>
              <a:rPr lang="en-US" sz="1600" dirty="0" smtClean="0"/>
              <a:t> </a:t>
            </a:r>
            <a:r>
              <a:rPr lang="en-US" sz="1600" dirty="0" err="1" smtClean="0"/>
              <a:t>directamente</a:t>
            </a:r>
            <a:r>
              <a:rPr lang="en-US" sz="1600" dirty="0" smtClean="0"/>
              <a:t> a la </a:t>
            </a:r>
            <a:r>
              <a:rPr lang="en-US" sz="1600" dirty="0" err="1" smtClean="0"/>
              <a:t>carga</a:t>
            </a:r>
            <a:r>
              <a:rPr lang="en-US" sz="1600" dirty="0" smtClean="0"/>
              <a:t> de CC</a:t>
            </a:r>
          </a:p>
          <a:p>
            <a:r>
              <a:rPr lang="en-US" sz="1600" dirty="0" err="1" smtClean="0"/>
              <a:t>Sistemas</a:t>
            </a:r>
            <a:r>
              <a:rPr lang="en-US" sz="1600" dirty="0" smtClean="0"/>
              <a:t> </a:t>
            </a:r>
            <a:r>
              <a:rPr lang="en-US" sz="1600" dirty="0" err="1" smtClean="0"/>
              <a:t>fotovoltaicos</a:t>
            </a:r>
            <a:r>
              <a:rPr lang="en-US" sz="1600" dirty="0" smtClean="0"/>
              <a:t> </a:t>
            </a:r>
            <a:r>
              <a:rPr lang="en-US" sz="1600" dirty="0" err="1" smtClean="0"/>
              <a:t>autónomos</a:t>
            </a:r>
            <a:r>
              <a:rPr lang="en-US" sz="1600" dirty="0" smtClean="0"/>
              <a:t> con </a:t>
            </a:r>
            <a:r>
              <a:rPr lang="en-US" sz="1600" dirty="0" err="1" smtClean="0"/>
              <a:t>almacenamiento</a:t>
            </a:r>
            <a:r>
              <a:rPr lang="en-US" sz="1600" dirty="0" smtClean="0"/>
              <a:t> de </a:t>
            </a:r>
            <a:r>
              <a:rPr lang="en-US" sz="1600" dirty="0" err="1" smtClean="0"/>
              <a:t>energía</a:t>
            </a:r>
            <a:r>
              <a:rPr lang="en-US" sz="1600" dirty="0" smtClean="0"/>
              <a:t> </a:t>
            </a:r>
            <a:r>
              <a:rPr lang="en-US" sz="1600" dirty="0" err="1" smtClean="0"/>
              <a:t>que</a:t>
            </a:r>
            <a:r>
              <a:rPr lang="en-US" sz="1600" dirty="0" smtClean="0"/>
              <a:t> se </a:t>
            </a:r>
            <a:r>
              <a:rPr lang="en-US" sz="1600" dirty="0" err="1" smtClean="0"/>
              <a:t>conectan</a:t>
            </a:r>
            <a:r>
              <a:rPr lang="en-US" sz="1600" dirty="0" smtClean="0"/>
              <a:t> a </a:t>
            </a:r>
            <a:r>
              <a:rPr lang="en-US" sz="1600" dirty="0" err="1" smtClean="0"/>
              <a:t>cargas</a:t>
            </a:r>
            <a:r>
              <a:rPr lang="en-US" sz="1600" dirty="0" smtClean="0"/>
              <a:t> de CC y CA.</a:t>
            </a:r>
          </a:p>
          <a:p>
            <a:r>
              <a:rPr lang="en-US" sz="1600" dirty="0" err="1" smtClean="0"/>
              <a:t>Sistemas</a:t>
            </a:r>
            <a:r>
              <a:rPr lang="en-US" sz="1600" dirty="0" smtClean="0"/>
              <a:t> </a:t>
            </a:r>
            <a:r>
              <a:rPr lang="en-US" sz="1600" dirty="0" err="1" smtClean="0"/>
              <a:t>híbridos</a:t>
            </a:r>
            <a:r>
              <a:rPr lang="en-US" sz="1600" dirty="0" smtClean="0"/>
              <a:t> </a:t>
            </a:r>
            <a:r>
              <a:rPr lang="en-US" sz="1600" dirty="0" err="1" smtClean="0"/>
              <a:t>fotovoltaicos</a:t>
            </a:r>
            <a:r>
              <a:rPr lang="en-US" sz="1600" dirty="0" smtClean="0"/>
              <a:t> </a:t>
            </a:r>
            <a:r>
              <a:rPr lang="en-US" sz="1600" dirty="0" err="1" smtClean="0"/>
              <a:t>autónomos</a:t>
            </a:r>
            <a:endParaRPr lang="en-US" sz="1600" dirty="0" smtClean="0"/>
          </a:p>
          <a:p>
            <a:r>
              <a:rPr lang="en-US" sz="1600" dirty="0" err="1" smtClean="0"/>
              <a:t>Sistemas</a:t>
            </a:r>
            <a:r>
              <a:rPr lang="en-US" sz="1600" dirty="0" smtClean="0"/>
              <a:t> </a:t>
            </a:r>
            <a:r>
              <a:rPr lang="en-US" sz="1600" dirty="0" err="1" smtClean="0"/>
              <a:t>fotovoltaicos</a:t>
            </a:r>
            <a:r>
              <a:rPr lang="en-US" sz="1600" dirty="0" smtClean="0"/>
              <a:t> </a:t>
            </a:r>
            <a:r>
              <a:rPr lang="en-US" sz="1600" dirty="0" err="1" smtClean="0"/>
              <a:t>conectados</a:t>
            </a:r>
            <a:r>
              <a:rPr lang="en-US" sz="1600" dirty="0" smtClean="0"/>
              <a:t> a la red</a:t>
            </a:r>
            <a:endParaRPr lang="en-US" sz="1600" dirty="0"/>
          </a:p>
        </p:txBody>
      </p:sp>
      <p:sp>
        <p:nvSpPr>
          <p:cNvPr id="4" name="Content Placeholder 2"/>
          <p:cNvSpPr txBox="1">
            <a:spLocks/>
          </p:cNvSpPr>
          <p:nvPr/>
        </p:nvSpPr>
        <p:spPr>
          <a:xfrm>
            <a:off x="467544" y="3688432"/>
            <a:ext cx="8229600" cy="460648"/>
          </a:xfrm>
          <a:prstGeom prst="rect">
            <a:avLst/>
          </a:prstGeom>
        </p:spPr>
        <p:txBody>
          <a:bodyPr vert="horz" lIns="91440" tIns="45720" rIns="91440" bIns="45720" rtlCol="0">
            <a:normAutofit/>
          </a:bodyPr>
          <a:lstStyle/>
          <a:p>
            <a:pPr marL="342900" lvl="0" indent="-342900" algn="ctr">
              <a:spcBef>
                <a:spcPct val="20000"/>
              </a:spcBef>
              <a:defRPr/>
            </a:pPr>
            <a:r>
              <a:rPr lang="en-US" sz="1600" b="1" i="1" dirty="0" err="1" smtClean="0"/>
              <a:t>Sistemas</a:t>
            </a:r>
            <a:r>
              <a:rPr lang="en-US" sz="1600" b="1" i="1" dirty="0" smtClean="0"/>
              <a:t> </a:t>
            </a:r>
            <a:r>
              <a:rPr lang="en-US" sz="1600" b="1" i="1" dirty="0" err="1" smtClean="0"/>
              <a:t>fotovoltaicos</a:t>
            </a:r>
            <a:r>
              <a:rPr lang="en-US" sz="1600" b="1" i="1" dirty="0" smtClean="0"/>
              <a:t> </a:t>
            </a:r>
            <a:r>
              <a:rPr lang="en-US" sz="1600" b="1" i="1" dirty="0" err="1" smtClean="0"/>
              <a:t>autónomos</a:t>
            </a:r>
            <a:r>
              <a:rPr lang="en-US" sz="1600" b="1" i="1" dirty="0" smtClean="0"/>
              <a:t> </a:t>
            </a:r>
            <a:r>
              <a:rPr lang="en-US" sz="1600" b="1" i="1" dirty="0" err="1" smtClean="0"/>
              <a:t>conectados</a:t>
            </a:r>
            <a:r>
              <a:rPr lang="en-US" sz="1600" b="1" i="1" dirty="0" smtClean="0"/>
              <a:t> </a:t>
            </a:r>
            <a:r>
              <a:rPr lang="en-US" sz="1600" b="1" i="1" dirty="0" err="1" smtClean="0"/>
              <a:t>directamente</a:t>
            </a:r>
            <a:r>
              <a:rPr lang="en-US" sz="1600" b="1" i="1" dirty="0" smtClean="0"/>
              <a:t> a la </a:t>
            </a:r>
            <a:r>
              <a:rPr lang="en-US" sz="1600" b="1" i="1" dirty="0" err="1" smtClean="0"/>
              <a:t>carga</a:t>
            </a:r>
            <a:r>
              <a:rPr lang="en-US" sz="1600" b="1" i="1" dirty="0" smtClean="0"/>
              <a:t> de CC</a:t>
            </a:r>
            <a:endParaRPr kumimoji="0" lang="en-US" sz="1600" b="1" i="1" u="none" strike="noStrike" kern="1200" cap="none" spc="0" normalizeH="0" baseline="0" noProof="0" dirty="0">
              <a:ln>
                <a:noFill/>
              </a:ln>
              <a:solidFill>
                <a:schemeClr val="tx1"/>
              </a:solidFill>
              <a:effectLst/>
              <a:uLnTx/>
              <a:uFillTx/>
              <a:latin typeface="+mn-lt"/>
              <a:ea typeface="+mn-ea"/>
              <a:cs typeface="+mn-cs"/>
            </a:endParaRPr>
          </a:p>
        </p:txBody>
      </p:sp>
      <p:grpSp>
        <p:nvGrpSpPr>
          <p:cNvPr id="13314" name="Group 2"/>
          <p:cNvGrpSpPr>
            <a:grpSpLocks noChangeAspect="1"/>
          </p:cNvGrpSpPr>
          <p:nvPr/>
        </p:nvGrpSpPr>
        <p:grpSpPr bwMode="auto">
          <a:xfrm>
            <a:off x="2915816" y="4509120"/>
            <a:ext cx="3271838" cy="458788"/>
            <a:chOff x="6255" y="2575"/>
            <a:chExt cx="5152" cy="722"/>
          </a:xfrm>
        </p:grpSpPr>
        <p:sp>
          <p:nvSpPr>
            <p:cNvPr id="13315" name="Text Box 3"/>
            <p:cNvSpPr txBox="1">
              <a:spLocks noChangeArrowheads="1"/>
            </p:cNvSpPr>
            <p:nvPr/>
          </p:nvSpPr>
          <p:spPr bwMode="auto">
            <a:xfrm>
              <a:off x="6255" y="261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Conjunto</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3316" name="Text Box 4"/>
            <p:cNvSpPr txBox="1">
              <a:spLocks noChangeArrowheads="1"/>
            </p:cNvSpPr>
            <p:nvPr/>
          </p:nvSpPr>
          <p:spPr bwMode="auto">
            <a:xfrm>
              <a:off x="9706" y="257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Carga</a:t>
              </a:r>
              <a:r>
                <a:rPr lang="en-US" sz="1200" dirty="0" smtClean="0">
                  <a:latin typeface="Times New Roman" pitchFamily="18" charset="0"/>
                  <a:cs typeface="Arial" pitchFamily="34" charset="0"/>
                </a:rPr>
                <a:t> CC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3317" name="AutoShape 5"/>
            <p:cNvCxnSpPr>
              <a:cxnSpLocks noChangeShapeType="1"/>
            </p:cNvCxnSpPr>
            <p:nvPr/>
          </p:nvCxnSpPr>
          <p:spPr bwMode="auto">
            <a:xfrm>
              <a:off x="7956" y="2970"/>
              <a:ext cx="1750"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xmlns="" val="3031965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smtClean="0"/>
              <a:t>Sistemas </a:t>
            </a:r>
            <a:r>
              <a:rPr lang="es-ES" dirty="0" smtClean="0"/>
              <a:t>fotovoltaicos autónomos con almacenamiento de energía que se conectan a cargas de CC y CA.</a:t>
            </a:r>
            <a:endParaRPr lang="el-GR" dirty="0"/>
          </a:p>
        </p:txBody>
      </p:sp>
      <p:grpSp>
        <p:nvGrpSpPr>
          <p:cNvPr id="14338" name="Group 2"/>
          <p:cNvGrpSpPr>
            <a:grpSpLocks noChangeAspect="1"/>
          </p:cNvGrpSpPr>
          <p:nvPr/>
        </p:nvGrpSpPr>
        <p:grpSpPr bwMode="auto">
          <a:xfrm>
            <a:off x="1763688" y="2348879"/>
            <a:ext cx="6005706" cy="2880000"/>
            <a:chOff x="5234" y="5094"/>
            <a:chExt cx="7456" cy="3577"/>
          </a:xfrm>
        </p:grpSpPr>
        <p:sp>
          <p:nvSpPr>
            <p:cNvPr id="14339" name="Text Box 3"/>
            <p:cNvSpPr txBox="1">
              <a:spLocks noChangeArrowheads="1"/>
            </p:cNvSpPr>
            <p:nvPr/>
          </p:nvSpPr>
          <p:spPr bwMode="auto">
            <a:xfrm>
              <a:off x="5234"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Conjunto</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0" name="Text Box 4"/>
            <p:cNvSpPr txBox="1">
              <a:spLocks noChangeArrowheads="1"/>
            </p:cNvSpPr>
            <p:nvPr/>
          </p:nvSpPr>
          <p:spPr bwMode="auto">
            <a:xfrm>
              <a:off x="10989" y="7991"/>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Cargas</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CA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1" name="Text Box 5"/>
            <p:cNvSpPr txBox="1">
              <a:spLocks noChangeArrowheads="1"/>
            </p:cNvSpPr>
            <p:nvPr/>
          </p:nvSpPr>
          <p:spPr bwMode="auto">
            <a:xfrm>
              <a:off x="8160"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Regulador</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de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carga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2" name="Text Box 6"/>
            <p:cNvSpPr txBox="1">
              <a:spLocks noChangeArrowheads="1"/>
            </p:cNvSpPr>
            <p:nvPr/>
          </p:nvSpPr>
          <p:spPr bwMode="auto">
            <a:xfrm>
              <a:off x="10947"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Cargas</a:t>
              </a:r>
              <a:r>
                <a:rPr lang="en-US" sz="1200" dirty="0" smtClean="0">
                  <a:latin typeface="Times New Roman" pitchFamily="18" charset="0"/>
                  <a:cs typeface="Arial" pitchFamily="34" charset="0"/>
                </a:rPr>
                <a:t> CC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3" name="Text Box 7"/>
            <p:cNvSpPr txBox="1">
              <a:spLocks noChangeArrowheads="1"/>
            </p:cNvSpPr>
            <p:nvPr/>
          </p:nvSpPr>
          <p:spPr bwMode="auto">
            <a:xfrm>
              <a:off x="10989" y="65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Inversor</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4" name="Text Box 8"/>
            <p:cNvSpPr txBox="1">
              <a:spLocks noChangeArrowheads="1"/>
            </p:cNvSpPr>
            <p:nvPr/>
          </p:nvSpPr>
          <p:spPr bwMode="auto">
            <a:xfrm>
              <a:off x="8160" y="6569"/>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Batería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4345" name="AutoShape 9"/>
            <p:cNvCxnSpPr>
              <a:cxnSpLocks noChangeShapeType="1"/>
            </p:cNvCxnSpPr>
            <p:nvPr/>
          </p:nvCxnSpPr>
          <p:spPr bwMode="auto">
            <a:xfrm>
              <a:off x="6935" y="5434"/>
              <a:ext cx="1225" cy="0"/>
            </a:xfrm>
            <a:prstGeom prst="straightConnector1">
              <a:avLst/>
            </a:prstGeom>
            <a:noFill/>
            <a:ln w="9525">
              <a:solidFill>
                <a:srgbClr val="000000"/>
              </a:solidFill>
              <a:round/>
              <a:headEnd/>
              <a:tailEnd type="triangle" w="med" len="med"/>
            </a:ln>
          </p:spPr>
        </p:cxnSp>
        <p:cxnSp>
          <p:nvCxnSpPr>
            <p:cNvPr id="14346" name="AutoShape 10"/>
            <p:cNvCxnSpPr>
              <a:cxnSpLocks noChangeShapeType="1"/>
            </p:cNvCxnSpPr>
            <p:nvPr/>
          </p:nvCxnSpPr>
          <p:spPr bwMode="auto">
            <a:xfrm>
              <a:off x="9861" y="5434"/>
              <a:ext cx="1086" cy="0"/>
            </a:xfrm>
            <a:prstGeom prst="straightConnector1">
              <a:avLst/>
            </a:prstGeom>
            <a:noFill/>
            <a:ln w="9525">
              <a:solidFill>
                <a:srgbClr val="000000"/>
              </a:solidFill>
              <a:round/>
              <a:headEnd/>
              <a:tailEnd type="triangle" w="med" len="med"/>
            </a:ln>
          </p:spPr>
        </p:cxnSp>
        <p:cxnSp>
          <p:nvCxnSpPr>
            <p:cNvPr id="14347" name="AutoShape 11"/>
            <p:cNvCxnSpPr>
              <a:cxnSpLocks noChangeShapeType="1"/>
            </p:cNvCxnSpPr>
            <p:nvPr/>
          </p:nvCxnSpPr>
          <p:spPr bwMode="auto">
            <a:xfrm>
              <a:off x="9021" y="5774"/>
              <a:ext cx="0" cy="795"/>
            </a:xfrm>
            <a:prstGeom prst="straightConnector1">
              <a:avLst/>
            </a:prstGeom>
            <a:noFill/>
            <a:ln w="9525">
              <a:solidFill>
                <a:srgbClr val="000000"/>
              </a:solidFill>
              <a:round/>
              <a:headEnd type="triangle" w="med" len="med"/>
              <a:tailEnd type="triangle" w="med" len="med"/>
            </a:ln>
          </p:spPr>
        </p:cxnSp>
        <p:cxnSp>
          <p:nvCxnSpPr>
            <p:cNvPr id="14348" name="AutoShape 12"/>
            <p:cNvCxnSpPr>
              <a:cxnSpLocks noChangeShapeType="1"/>
            </p:cNvCxnSpPr>
            <p:nvPr/>
          </p:nvCxnSpPr>
          <p:spPr bwMode="auto">
            <a:xfrm>
              <a:off x="9861" y="6920"/>
              <a:ext cx="1086" cy="0"/>
            </a:xfrm>
            <a:prstGeom prst="straightConnector1">
              <a:avLst/>
            </a:prstGeom>
            <a:noFill/>
            <a:ln w="9525">
              <a:solidFill>
                <a:srgbClr val="000000"/>
              </a:solidFill>
              <a:round/>
              <a:headEnd/>
              <a:tailEnd type="triangle" w="med" len="med"/>
            </a:ln>
          </p:spPr>
        </p:cxnSp>
        <p:cxnSp>
          <p:nvCxnSpPr>
            <p:cNvPr id="14349" name="AutoShape 13"/>
            <p:cNvCxnSpPr>
              <a:cxnSpLocks noChangeShapeType="1"/>
            </p:cNvCxnSpPr>
            <p:nvPr/>
          </p:nvCxnSpPr>
          <p:spPr bwMode="auto">
            <a:xfrm>
              <a:off x="11884" y="7237"/>
              <a:ext cx="0" cy="754"/>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xmlns="" val="3031965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Sistemas</a:t>
            </a:r>
            <a:r>
              <a:rPr lang="en-US" dirty="0" smtClean="0"/>
              <a:t> </a:t>
            </a:r>
            <a:r>
              <a:rPr lang="en-US" dirty="0" err="1" smtClean="0"/>
              <a:t>híbridos</a:t>
            </a:r>
            <a:r>
              <a:rPr lang="en-US" dirty="0" smtClean="0"/>
              <a:t> </a:t>
            </a:r>
            <a:r>
              <a:rPr lang="en-US" dirty="0" err="1" smtClean="0"/>
              <a:t>fotovoltaicos</a:t>
            </a:r>
            <a:r>
              <a:rPr lang="en-US" dirty="0" smtClean="0"/>
              <a:t> </a:t>
            </a:r>
            <a:r>
              <a:rPr lang="en-US" dirty="0" err="1" smtClean="0"/>
              <a:t>autónomos</a:t>
            </a:r>
            <a:endParaRPr lang="en-US" dirty="0"/>
          </a:p>
        </p:txBody>
      </p:sp>
      <p:grpSp>
        <p:nvGrpSpPr>
          <p:cNvPr id="15378" name="Group 18"/>
          <p:cNvGrpSpPr>
            <a:grpSpLocks noChangeAspect="1"/>
          </p:cNvGrpSpPr>
          <p:nvPr/>
        </p:nvGrpSpPr>
        <p:grpSpPr bwMode="auto">
          <a:xfrm>
            <a:off x="1835696" y="2204864"/>
            <a:ext cx="5827290" cy="2880000"/>
            <a:chOff x="5183" y="3263"/>
            <a:chExt cx="7576" cy="3746"/>
          </a:xfrm>
        </p:grpSpPr>
        <p:sp>
          <p:nvSpPr>
            <p:cNvPr id="15379" name="Text Box 19"/>
            <p:cNvSpPr txBox="1">
              <a:spLocks noChangeArrowheads="1"/>
            </p:cNvSpPr>
            <p:nvPr/>
          </p:nvSpPr>
          <p:spPr bwMode="auto">
            <a:xfrm>
              <a:off x="5303"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Conjunto</a:t>
              </a:r>
              <a:r>
                <a:rPr lang="en-US" sz="1200" dirty="0" smtClean="0">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0" name="Text Box 20"/>
            <p:cNvSpPr txBox="1">
              <a:spLocks noChangeArrowheads="1"/>
            </p:cNvSpPr>
            <p:nvPr/>
          </p:nvSpPr>
          <p:spPr bwMode="auto">
            <a:xfrm>
              <a:off x="11058" y="616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Cargas</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CA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1" name="Text Box 21"/>
            <p:cNvSpPr txBox="1">
              <a:spLocks noChangeArrowheads="1"/>
            </p:cNvSpPr>
            <p:nvPr/>
          </p:nvSpPr>
          <p:spPr bwMode="auto">
            <a:xfrm>
              <a:off x="8229"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Controlador</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de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carga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2" name="Text Box 22"/>
            <p:cNvSpPr txBox="1">
              <a:spLocks noChangeArrowheads="1"/>
            </p:cNvSpPr>
            <p:nvPr/>
          </p:nvSpPr>
          <p:spPr bwMode="auto">
            <a:xfrm>
              <a:off x="11016"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Cargas</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CC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3" name="Text Box 23"/>
            <p:cNvSpPr txBox="1">
              <a:spLocks noChangeArrowheads="1"/>
            </p:cNvSpPr>
            <p:nvPr/>
          </p:nvSpPr>
          <p:spPr bwMode="auto">
            <a:xfrm>
              <a:off x="11058"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Inversor</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4" name="Text Box 24"/>
            <p:cNvSpPr txBox="1">
              <a:spLocks noChangeArrowheads="1"/>
            </p:cNvSpPr>
            <p:nvPr/>
          </p:nvSpPr>
          <p:spPr bwMode="auto">
            <a:xfrm>
              <a:off x="8229" y="473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Batería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5385" name="AutoShape 25"/>
            <p:cNvCxnSpPr>
              <a:cxnSpLocks noChangeShapeType="1"/>
            </p:cNvCxnSpPr>
            <p:nvPr/>
          </p:nvCxnSpPr>
          <p:spPr bwMode="auto">
            <a:xfrm>
              <a:off x="7004" y="3603"/>
              <a:ext cx="1225" cy="0"/>
            </a:xfrm>
            <a:prstGeom prst="straightConnector1">
              <a:avLst/>
            </a:prstGeom>
            <a:noFill/>
            <a:ln w="9525">
              <a:solidFill>
                <a:srgbClr val="000000"/>
              </a:solidFill>
              <a:round/>
              <a:headEnd/>
              <a:tailEnd type="triangle" w="med" len="med"/>
            </a:ln>
          </p:spPr>
        </p:cxnSp>
        <p:cxnSp>
          <p:nvCxnSpPr>
            <p:cNvPr id="15386" name="AutoShape 26"/>
            <p:cNvCxnSpPr>
              <a:cxnSpLocks noChangeShapeType="1"/>
            </p:cNvCxnSpPr>
            <p:nvPr/>
          </p:nvCxnSpPr>
          <p:spPr bwMode="auto">
            <a:xfrm>
              <a:off x="9930" y="3603"/>
              <a:ext cx="1086" cy="0"/>
            </a:xfrm>
            <a:prstGeom prst="straightConnector1">
              <a:avLst/>
            </a:prstGeom>
            <a:noFill/>
            <a:ln w="9525">
              <a:solidFill>
                <a:srgbClr val="000000"/>
              </a:solidFill>
              <a:round/>
              <a:headEnd/>
              <a:tailEnd type="triangle" w="med" len="med"/>
            </a:ln>
          </p:spPr>
        </p:cxnSp>
        <p:cxnSp>
          <p:nvCxnSpPr>
            <p:cNvPr id="15387" name="AutoShape 27"/>
            <p:cNvCxnSpPr>
              <a:cxnSpLocks noChangeShapeType="1"/>
            </p:cNvCxnSpPr>
            <p:nvPr/>
          </p:nvCxnSpPr>
          <p:spPr bwMode="auto">
            <a:xfrm>
              <a:off x="9090" y="3943"/>
              <a:ext cx="0" cy="795"/>
            </a:xfrm>
            <a:prstGeom prst="straightConnector1">
              <a:avLst/>
            </a:prstGeom>
            <a:noFill/>
            <a:ln w="9525">
              <a:solidFill>
                <a:srgbClr val="000000"/>
              </a:solidFill>
              <a:round/>
              <a:headEnd type="triangle" w="med" len="med"/>
              <a:tailEnd type="triangle" w="med" len="med"/>
            </a:ln>
          </p:spPr>
        </p:cxnSp>
        <p:cxnSp>
          <p:nvCxnSpPr>
            <p:cNvPr id="15388" name="AutoShape 28"/>
            <p:cNvCxnSpPr>
              <a:cxnSpLocks noChangeShapeType="1"/>
            </p:cNvCxnSpPr>
            <p:nvPr/>
          </p:nvCxnSpPr>
          <p:spPr bwMode="auto">
            <a:xfrm>
              <a:off x="9930" y="5089"/>
              <a:ext cx="1086" cy="0"/>
            </a:xfrm>
            <a:prstGeom prst="straightConnector1">
              <a:avLst/>
            </a:prstGeom>
            <a:noFill/>
            <a:ln w="9525">
              <a:solidFill>
                <a:srgbClr val="000000"/>
              </a:solidFill>
              <a:round/>
              <a:headEnd/>
              <a:tailEnd type="triangle" w="med" len="med"/>
            </a:ln>
          </p:spPr>
        </p:cxnSp>
        <p:cxnSp>
          <p:nvCxnSpPr>
            <p:cNvPr id="15389" name="AutoShape 29"/>
            <p:cNvCxnSpPr>
              <a:cxnSpLocks noChangeShapeType="1"/>
            </p:cNvCxnSpPr>
            <p:nvPr/>
          </p:nvCxnSpPr>
          <p:spPr bwMode="auto">
            <a:xfrm>
              <a:off x="11953" y="5406"/>
              <a:ext cx="0" cy="754"/>
            </a:xfrm>
            <a:prstGeom prst="straightConnector1">
              <a:avLst/>
            </a:prstGeom>
            <a:noFill/>
            <a:ln w="9525">
              <a:solidFill>
                <a:srgbClr val="000000"/>
              </a:solidFill>
              <a:round/>
              <a:headEnd/>
              <a:tailEnd type="triangle" w="med" len="med"/>
            </a:ln>
          </p:spPr>
        </p:cxnSp>
        <p:sp>
          <p:nvSpPr>
            <p:cNvPr id="15390" name="Text Box 30"/>
            <p:cNvSpPr txBox="1">
              <a:spLocks noChangeArrowheads="1"/>
            </p:cNvSpPr>
            <p:nvPr/>
          </p:nvSpPr>
          <p:spPr bwMode="auto">
            <a:xfrm>
              <a:off x="5303"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Rectificador</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91" name="Text Box 31"/>
            <p:cNvSpPr txBox="1">
              <a:spLocks noChangeArrowheads="1"/>
            </p:cNvSpPr>
            <p:nvPr/>
          </p:nvSpPr>
          <p:spPr bwMode="auto">
            <a:xfrm>
              <a:off x="5183" y="5875"/>
              <a:ext cx="1882"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n-US" sz="1200" dirty="0" err="1" smtClean="0">
                  <a:latin typeface="Times New Roman" pitchFamily="18" charset="0"/>
                  <a:cs typeface="Arial" pitchFamily="34" charset="0"/>
                </a:rPr>
                <a:t>Suministro</a:t>
              </a:r>
              <a:r>
                <a:rPr lang="en-US" sz="1200" dirty="0" smtClean="0">
                  <a:latin typeface="Times New Roman" pitchFamily="18" charset="0"/>
                  <a:cs typeface="Arial" pitchFamily="34" charset="0"/>
                </a:rPr>
                <a:t> </a:t>
              </a:r>
              <a:r>
                <a:rPr lang="en-US" sz="1200" dirty="0" err="1" smtClean="0">
                  <a:latin typeface="Times New Roman" pitchFamily="18" charset="0"/>
                  <a:cs typeface="Arial" pitchFamily="34" charset="0"/>
                </a:rPr>
                <a:t>adicional</a:t>
              </a:r>
              <a:endParaRPr lang="en-US" sz="1200" dirty="0" smtClean="0">
                <a:latin typeface="Times New Roman" pitchFamily="18" charset="0"/>
                <a:cs typeface="Arial" pitchFamily="34" charset="0"/>
              </a:endParaRPr>
            </a:p>
            <a:p>
              <a:pPr lvl="0" algn="ctr" fontAlgn="base">
                <a:spcBef>
                  <a:spcPct val="0"/>
                </a:spcBef>
                <a:spcAft>
                  <a:spcPts val="300"/>
                </a:spcAft>
              </a:pPr>
              <a:r>
                <a:rPr lang="en-US" sz="1200" dirty="0" smtClean="0">
                  <a:latin typeface="Times New Roman" pitchFamily="18" charset="0"/>
                  <a:cs typeface="Arial" pitchFamily="34" charset="0"/>
                </a:rPr>
                <a:t>(</a:t>
              </a:r>
              <a:r>
                <a:rPr lang="en-US" sz="1200" dirty="0" err="1" smtClean="0">
                  <a:latin typeface="Times New Roman" pitchFamily="18" charset="0"/>
                  <a:cs typeface="Arial" pitchFamily="34" charset="0"/>
                </a:rPr>
                <a:t>generador</a:t>
              </a:r>
              <a:r>
                <a:rPr lang="en-US" sz="1200" dirty="0" smtClean="0">
                  <a:latin typeface="Times New Roman" pitchFamily="18" charset="0"/>
                  <a:cs typeface="Arial" pitchFamily="34" charset="0"/>
                </a:rPr>
                <a:t> diesel, </a:t>
              </a:r>
              <a:r>
                <a:rPr lang="en-US" sz="1200" dirty="0" err="1" smtClean="0">
                  <a:latin typeface="Times New Roman" pitchFamily="18" charset="0"/>
                  <a:cs typeface="Arial" pitchFamily="34" charset="0"/>
                </a:rPr>
                <a:t>aerogenerador</a:t>
              </a:r>
              <a:r>
                <a:rPr lang="en-US" sz="1200" dirty="0" smtClean="0">
                  <a:latin typeface="Times New Roman" pitchFamily="18" charset="0"/>
                  <a:cs typeface="Arial" pitchFamily="34" charset="0"/>
                </a:rPr>
                <a:t>)</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5392" name="AutoShape 32"/>
            <p:cNvCxnSpPr>
              <a:cxnSpLocks noChangeShapeType="1"/>
            </p:cNvCxnSpPr>
            <p:nvPr/>
          </p:nvCxnSpPr>
          <p:spPr bwMode="auto">
            <a:xfrm flipV="1">
              <a:off x="6135" y="5418"/>
              <a:ext cx="0" cy="457"/>
            </a:xfrm>
            <a:prstGeom prst="straightConnector1">
              <a:avLst/>
            </a:prstGeom>
            <a:noFill/>
            <a:ln w="9525">
              <a:solidFill>
                <a:srgbClr val="000000"/>
              </a:solidFill>
              <a:round/>
              <a:headEnd/>
              <a:tailEnd type="triangle" w="med" len="med"/>
            </a:ln>
          </p:spPr>
        </p:cxnSp>
        <p:cxnSp>
          <p:nvCxnSpPr>
            <p:cNvPr id="15393" name="AutoShape 33"/>
            <p:cNvCxnSpPr>
              <a:cxnSpLocks noChangeShapeType="1"/>
            </p:cNvCxnSpPr>
            <p:nvPr/>
          </p:nvCxnSpPr>
          <p:spPr bwMode="auto">
            <a:xfrm>
              <a:off x="7004" y="5089"/>
              <a:ext cx="1225" cy="0"/>
            </a:xfrm>
            <a:prstGeom prst="straightConnector1">
              <a:avLst/>
            </a:prstGeom>
            <a:noFill/>
            <a:ln w="9525">
              <a:solidFill>
                <a:srgbClr val="000000"/>
              </a:solidFill>
              <a:round/>
              <a:headEnd/>
              <a:tailEnd type="triangle" w="med" len="med"/>
            </a:ln>
          </p:spPr>
        </p:cxnSp>
        <p:cxnSp>
          <p:nvCxnSpPr>
            <p:cNvPr id="15394" name="AutoShape 34"/>
            <p:cNvCxnSpPr>
              <a:cxnSpLocks noChangeShapeType="1"/>
            </p:cNvCxnSpPr>
            <p:nvPr/>
          </p:nvCxnSpPr>
          <p:spPr bwMode="auto">
            <a:xfrm>
              <a:off x="7065" y="6495"/>
              <a:ext cx="3993"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xmlns="" val="3031965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Sistemas </a:t>
            </a:r>
            <a:r>
              <a:rPr lang="es-ES" dirty="0" smtClean="0"/>
              <a:t>fotovoltaicos conectados a la red</a:t>
            </a:r>
            <a:endParaRPr lang="el-GR" dirty="0"/>
          </a:p>
        </p:txBody>
      </p:sp>
      <p:grpSp>
        <p:nvGrpSpPr>
          <p:cNvPr id="16386" name="Group 2"/>
          <p:cNvGrpSpPr>
            <a:grpSpLocks noChangeAspect="1"/>
          </p:cNvGrpSpPr>
          <p:nvPr/>
        </p:nvGrpSpPr>
        <p:grpSpPr bwMode="auto">
          <a:xfrm>
            <a:off x="1691680" y="2276872"/>
            <a:ext cx="6331448" cy="2700000"/>
            <a:chOff x="5261" y="6664"/>
            <a:chExt cx="7883" cy="3364"/>
          </a:xfrm>
        </p:grpSpPr>
        <p:sp>
          <p:nvSpPr>
            <p:cNvPr id="16387" name="Text Box 3"/>
            <p:cNvSpPr txBox="1">
              <a:spLocks noChangeArrowheads="1"/>
            </p:cNvSpPr>
            <p:nvPr/>
          </p:nvSpPr>
          <p:spPr bwMode="auto">
            <a:xfrm>
              <a:off x="5261" y="798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Conjunto</a:t>
              </a:r>
              <a:r>
                <a:rPr lang="en-US" sz="1200" dirty="0" smtClean="0">
                  <a:latin typeface="Times New Roman" pitchFamily="18" charset="0"/>
                  <a:cs typeface="Arial" pitchFamily="34" charset="0"/>
                </a:rPr>
                <a:t> FV</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6388" name="Text Box 4"/>
            <p:cNvSpPr txBox="1">
              <a:spLocks noChangeArrowheads="1"/>
            </p:cNvSpPr>
            <p:nvPr/>
          </p:nvSpPr>
          <p:spPr bwMode="auto">
            <a:xfrm>
              <a:off x="8389" y="7942"/>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Inversor</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389" name="AutoShape 5"/>
            <p:cNvCxnSpPr>
              <a:cxnSpLocks noChangeShapeType="1"/>
            </p:cNvCxnSpPr>
            <p:nvPr/>
          </p:nvCxnSpPr>
          <p:spPr bwMode="auto">
            <a:xfrm>
              <a:off x="6962" y="8320"/>
              <a:ext cx="1427" cy="0"/>
            </a:xfrm>
            <a:prstGeom prst="straightConnector1">
              <a:avLst/>
            </a:prstGeom>
            <a:noFill/>
            <a:ln w="9525">
              <a:solidFill>
                <a:srgbClr val="000000"/>
              </a:solidFill>
              <a:round/>
              <a:headEnd/>
              <a:tailEnd type="triangle" w="med" len="med"/>
            </a:ln>
          </p:spPr>
        </p:cxnSp>
        <p:sp>
          <p:nvSpPr>
            <p:cNvPr id="16390" name="Text Box 6"/>
            <p:cNvSpPr txBox="1">
              <a:spLocks noChangeArrowheads="1"/>
            </p:cNvSpPr>
            <p:nvPr/>
          </p:nvSpPr>
          <p:spPr bwMode="auto">
            <a:xfrm>
              <a:off x="11443" y="792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Caja</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de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distribución</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6391" name="Text Box 7"/>
            <p:cNvSpPr txBox="1">
              <a:spLocks noChangeArrowheads="1"/>
            </p:cNvSpPr>
            <p:nvPr/>
          </p:nvSpPr>
          <p:spPr bwMode="auto">
            <a:xfrm>
              <a:off x="11443" y="666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err="1" smtClean="0">
                  <a:latin typeface="Times New Roman" pitchFamily="18" charset="0"/>
                  <a:cs typeface="Arial" pitchFamily="34" charset="0"/>
                </a:rPr>
                <a:t>Cargas</a:t>
              </a:r>
              <a:r>
                <a:rPr lang="en-US" sz="1200" dirty="0" smtClean="0">
                  <a:latin typeface="Times New Roman" pitchFamily="18" charset="0"/>
                  <a:cs typeface="Arial" pitchFamily="34" charset="0"/>
                </a:rPr>
                <a:t> CA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6392" name="Text Box 8"/>
            <p:cNvSpPr txBox="1">
              <a:spLocks noChangeArrowheads="1"/>
            </p:cNvSpPr>
            <p:nvPr/>
          </p:nvSpPr>
          <p:spPr bwMode="auto">
            <a:xfrm>
              <a:off x="11443" y="934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lang="en-US" sz="1200" dirty="0" smtClean="0">
                  <a:latin typeface="Times New Roman" pitchFamily="18" charset="0"/>
                  <a:cs typeface="Arial" pitchFamily="34" charset="0"/>
                </a:rPr>
                <a:t>Red </a:t>
              </a:r>
              <a:r>
                <a:rPr lang="en-US" sz="1200" dirty="0" err="1" smtClean="0">
                  <a:latin typeface="Times New Roman" pitchFamily="18" charset="0"/>
                  <a:cs typeface="Arial" pitchFamily="34" charset="0"/>
                </a:rPr>
                <a:t>eléctrica</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393" name="AutoShape 9"/>
            <p:cNvCxnSpPr>
              <a:cxnSpLocks noChangeShapeType="1"/>
            </p:cNvCxnSpPr>
            <p:nvPr/>
          </p:nvCxnSpPr>
          <p:spPr bwMode="auto">
            <a:xfrm>
              <a:off x="10090" y="8290"/>
              <a:ext cx="1353" cy="0"/>
            </a:xfrm>
            <a:prstGeom prst="straightConnector1">
              <a:avLst/>
            </a:prstGeom>
            <a:noFill/>
            <a:ln w="9525">
              <a:solidFill>
                <a:srgbClr val="000000"/>
              </a:solidFill>
              <a:round/>
              <a:headEnd/>
              <a:tailEnd type="triangle" w="med" len="med"/>
            </a:ln>
          </p:spPr>
        </p:cxnSp>
        <p:cxnSp>
          <p:nvCxnSpPr>
            <p:cNvPr id="16394" name="AutoShape 10"/>
            <p:cNvCxnSpPr>
              <a:cxnSpLocks noChangeShapeType="1"/>
            </p:cNvCxnSpPr>
            <p:nvPr/>
          </p:nvCxnSpPr>
          <p:spPr bwMode="auto">
            <a:xfrm flipV="1">
              <a:off x="12285" y="8605"/>
              <a:ext cx="0" cy="743"/>
            </a:xfrm>
            <a:prstGeom prst="straightConnector1">
              <a:avLst/>
            </a:prstGeom>
            <a:noFill/>
            <a:ln w="9525">
              <a:solidFill>
                <a:srgbClr val="000000"/>
              </a:solidFill>
              <a:round/>
              <a:headEnd type="triangle" w="med" len="med"/>
              <a:tailEnd type="triangle" w="med" len="med"/>
            </a:ln>
          </p:spPr>
        </p:cxnSp>
        <p:cxnSp>
          <p:nvCxnSpPr>
            <p:cNvPr id="16395" name="AutoShape 11"/>
            <p:cNvCxnSpPr>
              <a:cxnSpLocks noChangeShapeType="1"/>
            </p:cNvCxnSpPr>
            <p:nvPr/>
          </p:nvCxnSpPr>
          <p:spPr bwMode="auto">
            <a:xfrm flipV="1">
              <a:off x="12285" y="7344"/>
              <a:ext cx="0" cy="581"/>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xmlns="" val="3031965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Componentes </a:t>
            </a:r>
            <a:r>
              <a:rPr lang="es-ES" dirty="0" smtClean="0"/>
              <a:t>principales de una instalación fotovoltaica</a:t>
            </a:r>
            <a:endParaRPr lang="el-GR" dirty="0"/>
          </a:p>
        </p:txBody>
      </p:sp>
      <p:sp>
        <p:nvSpPr>
          <p:cNvPr id="3" name="Content Placeholder 2"/>
          <p:cNvSpPr>
            <a:spLocks noGrp="1"/>
          </p:cNvSpPr>
          <p:nvPr>
            <p:ph idx="1"/>
          </p:nvPr>
        </p:nvSpPr>
        <p:spPr/>
        <p:txBody>
          <a:bodyPr>
            <a:normAutofit/>
          </a:bodyPr>
          <a:lstStyle/>
          <a:p>
            <a:r>
              <a:rPr lang="en-US" sz="1600" dirty="0" err="1" smtClean="0"/>
              <a:t>C</a:t>
            </a:r>
            <a:r>
              <a:rPr lang="en-US" sz="1600" dirty="0" err="1" smtClean="0"/>
              <a:t>onjunto</a:t>
            </a:r>
            <a:r>
              <a:rPr lang="en-US" sz="1600" dirty="0" smtClean="0"/>
              <a:t> </a:t>
            </a:r>
            <a:r>
              <a:rPr lang="en-US" sz="1600" dirty="0" err="1" smtClean="0"/>
              <a:t>fotovoltaico</a:t>
            </a:r>
            <a:endParaRPr lang="en-US" sz="1600" dirty="0" smtClean="0"/>
          </a:p>
          <a:p>
            <a:r>
              <a:rPr lang="en-US" sz="1600" dirty="0" err="1" smtClean="0"/>
              <a:t>Baterías</a:t>
            </a:r>
            <a:endParaRPr lang="en-US" sz="1600" dirty="0" smtClean="0"/>
          </a:p>
          <a:p>
            <a:r>
              <a:rPr lang="en-US" sz="1600" dirty="0" err="1" smtClean="0"/>
              <a:t>Reguladores</a:t>
            </a:r>
            <a:r>
              <a:rPr lang="en-US" sz="1600" dirty="0" smtClean="0"/>
              <a:t> de </a:t>
            </a:r>
            <a:r>
              <a:rPr lang="en-US" sz="1600" dirty="0" err="1" smtClean="0"/>
              <a:t>carga</a:t>
            </a:r>
            <a:endParaRPr lang="en-US" sz="1600" dirty="0" smtClean="0"/>
          </a:p>
          <a:p>
            <a:r>
              <a:rPr lang="en-US" sz="1600" dirty="0" err="1" smtClean="0"/>
              <a:t>Inversores</a:t>
            </a:r>
            <a:endParaRPr lang="en-US" sz="1600" dirty="0" smtClean="0"/>
          </a:p>
          <a:p>
            <a:r>
              <a:rPr lang="en-US" sz="1600" dirty="0" err="1" smtClean="0"/>
              <a:t>Rectificadores</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Tipos</a:t>
            </a:r>
            <a:r>
              <a:rPr lang="en-US" dirty="0" smtClean="0"/>
              <a:t> </a:t>
            </a:r>
            <a:r>
              <a:rPr lang="en-US" dirty="0" smtClean="0"/>
              <a:t>de </a:t>
            </a:r>
            <a:r>
              <a:rPr lang="en-US" dirty="0" err="1" smtClean="0"/>
              <a:t>irradiación</a:t>
            </a:r>
            <a:r>
              <a:rPr lang="en-US" dirty="0" smtClean="0"/>
              <a:t> solar  </a:t>
            </a:r>
            <a:endParaRPr lang="el-GR" dirty="0"/>
          </a:p>
        </p:txBody>
      </p:sp>
      <p:sp>
        <p:nvSpPr>
          <p:cNvPr id="3" name="Content Placeholder 2"/>
          <p:cNvSpPr>
            <a:spLocks noGrp="1"/>
          </p:cNvSpPr>
          <p:nvPr>
            <p:ph idx="1"/>
          </p:nvPr>
        </p:nvSpPr>
        <p:spPr/>
        <p:txBody>
          <a:bodyPr>
            <a:normAutofit/>
          </a:bodyPr>
          <a:lstStyle/>
          <a:p>
            <a:r>
              <a:rPr lang="es-ES" sz="1600" dirty="0" smtClean="0"/>
              <a:t>La </a:t>
            </a:r>
            <a:r>
              <a:rPr lang="es-ES" sz="1600" dirty="0" err="1" smtClean="0"/>
              <a:t>irradiancia</a:t>
            </a:r>
            <a:r>
              <a:rPr lang="es-ES" sz="1600" dirty="0" smtClean="0"/>
              <a:t> solar es la potencia por unidad de área recibida del Sol, y se mide en </a:t>
            </a:r>
            <a:r>
              <a:rPr lang="es-ES" sz="1600" dirty="0" smtClean="0"/>
              <a:t>W/</a:t>
            </a:r>
            <a:r>
              <a:rPr lang="en-US" sz="1600" dirty="0" smtClean="0"/>
              <a:t>m</a:t>
            </a:r>
            <a:r>
              <a:rPr lang="en-US" sz="1600" baseline="30000" dirty="0" smtClean="0"/>
              <a:t>2</a:t>
            </a:r>
            <a:endParaRPr lang="es-ES" sz="1600" dirty="0" smtClean="0"/>
          </a:p>
          <a:p>
            <a:r>
              <a:rPr lang="es-ES" sz="1600" dirty="0" smtClean="0"/>
              <a:t>Haz (o Directo) Irradiación Horizontal (BHI): Se utiliza para describir la </a:t>
            </a:r>
            <a:r>
              <a:rPr lang="es-ES" sz="1600" dirty="0" err="1" smtClean="0"/>
              <a:t>irradiancia</a:t>
            </a:r>
            <a:r>
              <a:rPr lang="es-ES" sz="1600" dirty="0" smtClean="0"/>
              <a:t> que viaja en línea recta desde el sol hasta la superficie de la tierra.</a:t>
            </a:r>
          </a:p>
          <a:p>
            <a:r>
              <a:rPr lang="es-ES" sz="1600" dirty="0" smtClean="0"/>
              <a:t>Irradiación difusa (D): Parte de la </a:t>
            </a:r>
            <a:r>
              <a:rPr lang="es-ES" sz="1600" dirty="0" err="1" smtClean="0"/>
              <a:t>irradiancia</a:t>
            </a:r>
            <a:r>
              <a:rPr lang="es-ES" sz="1600" dirty="0" smtClean="0"/>
              <a:t> global que existe debido a la dispersión de la luz en la atmósfera </a:t>
            </a:r>
          </a:p>
          <a:p>
            <a:r>
              <a:rPr lang="es-ES" sz="1600" dirty="0" err="1" smtClean="0"/>
              <a:t>Irradiancia</a:t>
            </a:r>
            <a:r>
              <a:rPr lang="es-ES" sz="1600" dirty="0" smtClean="0"/>
              <a:t> Global (G): Suma de la </a:t>
            </a:r>
            <a:r>
              <a:rPr lang="es-ES" sz="1600" dirty="0" err="1" smtClean="0"/>
              <a:t>irradiancia</a:t>
            </a:r>
            <a:r>
              <a:rPr lang="es-ES" sz="1600" dirty="0" smtClean="0"/>
              <a:t> directa y difusa: G = BHI + D</a:t>
            </a:r>
          </a:p>
          <a:p>
            <a:r>
              <a:rPr lang="es-ES" sz="1600" dirty="0" smtClean="0"/>
              <a:t>En un día claro de verano es posible medir en una superficie vertical a la radiación del Sol un valor de </a:t>
            </a:r>
            <a:r>
              <a:rPr lang="es-ES" sz="1600" dirty="0" err="1" smtClean="0"/>
              <a:t>irradiancia</a:t>
            </a:r>
            <a:r>
              <a:rPr lang="es-ES" sz="1600" dirty="0" smtClean="0"/>
              <a:t> global de </a:t>
            </a:r>
            <a:r>
              <a:rPr lang="en-US" sz="1600" i="1" dirty="0" smtClean="0"/>
              <a:t>G</a:t>
            </a:r>
            <a:r>
              <a:rPr lang="en-US" sz="1600" dirty="0" smtClean="0"/>
              <a:t>=1000 W/m</a:t>
            </a:r>
            <a:r>
              <a:rPr lang="en-US" sz="1600" baseline="30000" dirty="0" smtClean="0"/>
              <a:t>2</a:t>
            </a:r>
            <a:r>
              <a:rPr lang="en-US" sz="1600" dirty="0" smtClean="0"/>
              <a:t> </a:t>
            </a:r>
            <a:r>
              <a:rPr lang="es-ES" sz="1600" dirty="0" smtClean="0"/>
              <a:t>. </a:t>
            </a:r>
            <a:endParaRPr lang="es-ES" sz="1600" dirty="0" smtClean="0"/>
          </a:p>
          <a:p>
            <a:r>
              <a:rPr lang="es-ES" sz="1600" dirty="0" smtClean="0"/>
              <a:t>La </a:t>
            </a:r>
            <a:r>
              <a:rPr lang="es-ES" sz="1600" dirty="0" err="1" smtClean="0"/>
              <a:t>irradiancia</a:t>
            </a:r>
            <a:r>
              <a:rPr lang="es-ES" sz="1600" dirty="0" smtClean="0"/>
              <a:t> global en una superficie específica se mide con un </a:t>
            </a:r>
            <a:r>
              <a:rPr lang="es-ES" sz="1600" dirty="0" err="1" smtClean="0"/>
              <a:t>piranómetro</a:t>
            </a:r>
            <a:r>
              <a:rPr lang="es-ES" sz="1600" dirty="0" smtClean="0"/>
              <a:t>:</a:t>
            </a:r>
          </a:p>
          <a:p>
            <a:pPr>
              <a:buNone/>
            </a:pPr>
            <a:endParaRPr lang="en-US" sz="1600" dirty="0"/>
          </a:p>
        </p:txBody>
      </p:sp>
      <p:pic>
        <p:nvPicPr>
          <p:cNvPr id="34820" name="Picture 4" descr="ÎÏÎ¿ÏÎ­Î»ÎµÏÎ¼Î± ÎµÎ¹ÎºÏÎ½Î±Ï Î³Î¹Î± pyranometer pv"/>
          <p:cNvPicPr>
            <a:picLocks noChangeAspect="1" noChangeArrowheads="1"/>
          </p:cNvPicPr>
          <p:nvPr/>
        </p:nvPicPr>
        <p:blipFill>
          <a:blip r:embed="rId2" cstate="print"/>
          <a:srcRect/>
          <a:stretch>
            <a:fillRect/>
          </a:stretch>
        </p:blipFill>
        <p:spPr bwMode="auto">
          <a:xfrm>
            <a:off x="6660232" y="4149080"/>
            <a:ext cx="2159999" cy="216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Baterías</a:t>
            </a:r>
            <a:endParaRPr lang="en-US" dirty="0"/>
          </a:p>
        </p:txBody>
      </p:sp>
      <p:sp>
        <p:nvSpPr>
          <p:cNvPr id="3" name="Content Placeholder 2"/>
          <p:cNvSpPr>
            <a:spLocks noGrp="1"/>
          </p:cNvSpPr>
          <p:nvPr>
            <p:ph idx="1"/>
          </p:nvPr>
        </p:nvSpPr>
        <p:spPr/>
        <p:txBody>
          <a:bodyPr>
            <a:normAutofit fontScale="92500" lnSpcReduction="10000"/>
          </a:bodyPr>
          <a:lstStyle/>
          <a:p>
            <a:pPr marL="342900" lvl="1" indent="-342900">
              <a:buFont typeface="Arial" panose="020B0604020202020204" pitchFamily="34" charset="0"/>
              <a:buChar char="•"/>
            </a:pPr>
            <a:r>
              <a:rPr lang="es-ES" sz="1600" dirty="0" smtClean="0"/>
              <a:t>Las </a:t>
            </a:r>
            <a:r>
              <a:rPr lang="es-ES" sz="1600" dirty="0" smtClean="0"/>
              <a:t>baterías almacenan energía de forma práctica y rentable y se utilizan principalmente en sistemas fotovoltaicos fuera de la red cuando el conjunto fotovoltaico no puede proporcionar toda la energía necesaria para las cargas en un momento específico (tiempo nublado, durante la noche o si hay varias cargas en funcionamiento durante el día).</a:t>
            </a:r>
            <a:endParaRPr lang="es-ES" sz="1600" dirty="0" smtClean="0"/>
          </a:p>
          <a:p>
            <a:pPr marL="342900" lvl="1" indent="-342900">
              <a:buFont typeface="Arial" panose="020B0604020202020204" pitchFamily="34" charset="0"/>
              <a:buChar char="•"/>
            </a:pPr>
            <a:r>
              <a:rPr lang="es-ES" sz="1600" dirty="0" smtClean="0"/>
              <a:t>Funcionan en corriente continua (CC), que es la misma forma de corriente suministrada por los paneles fotovoltaicos, por lo que pueden cargarse directamente desde una fuente fotovoltaica con pérdidas mínimas.</a:t>
            </a:r>
          </a:p>
          <a:p>
            <a:pPr marL="342900" lvl="1" indent="-342900">
              <a:buFont typeface="Arial" panose="020B0604020202020204" pitchFamily="34" charset="0"/>
              <a:buChar char="•"/>
            </a:pPr>
            <a:r>
              <a:rPr lang="es-ES" sz="1600" dirty="0" smtClean="0"/>
              <a:t>Los dos parámetros principales de las baterías son su capacidad (en Ah) y su tensión</a:t>
            </a:r>
          </a:p>
          <a:p>
            <a:pPr marL="342900" lvl="1" indent="-342900">
              <a:buFont typeface="Arial" panose="020B0604020202020204" pitchFamily="34" charset="0"/>
              <a:buChar char="•"/>
            </a:pPr>
            <a:r>
              <a:rPr lang="es-ES" sz="1600" dirty="0" smtClean="0"/>
              <a:t>Normalmente, las baterías individuales no tienen los valores de tensión y capacidad necesarios para todo un sistema FV, por lo que deben conectarse para crear un banco de baterías.</a:t>
            </a:r>
          </a:p>
          <a:p>
            <a:pPr marL="342900" lvl="1" indent="-342900">
              <a:buFont typeface="Arial" panose="020B0604020202020204" pitchFamily="34" charset="0"/>
              <a:buChar char="•"/>
            </a:pPr>
            <a:r>
              <a:rPr lang="es-ES" sz="1600" dirty="0" smtClean="0"/>
              <a:t>Los voltajes típicos de los bancos de baterías son de 12 V, 24 V o 48 V.</a:t>
            </a:r>
          </a:p>
          <a:p>
            <a:pPr marL="342900" lvl="1" indent="-342900">
              <a:buFont typeface="Arial" panose="020B0604020202020204" pitchFamily="34" charset="0"/>
              <a:buChar char="•"/>
            </a:pPr>
            <a:r>
              <a:rPr lang="es-ES" sz="1600" dirty="0" smtClean="0"/>
              <a:t>La capacidad eléctrica declarada de una batería se expresa en amperios hora (Ah) y es generalmente mayor que la capacidad útil real de la batería, porque</a:t>
            </a:r>
          </a:p>
          <a:p>
            <a:pPr marL="342900" lvl="1" indent="-342900">
              <a:buFont typeface="Arial" panose="020B0604020202020204" pitchFamily="34" charset="0"/>
              <a:buChar char="•"/>
            </a:pPr>
            <a:r>
              <a:rPr lang="es-ES" sz="1600" dirty="0" smtClean="0"/>
              <a:t>Se pueden utilizar varios tipos de baterías en sistemas fotovoltaicos fuera de la red, con diferentes características de funcionamiento y costes, entre los que se incluyen:</a:t>
            </a:r>
          </a:p>
          <a:p>
            <a:pPr lvl="1"/>
            <a:r>
              <a:rPr lang="es-ES" sz="1600" dirty="0" smtClean="0"/>
              <a:t>Baterías de plomo-ácido (inundadas o reguladas por válvulas)</a:t>
            </a:r>
          </a:p>
          <a:p>
            <a:pPr lvl="1"/>
            <a:r>
              <a:rPr lang="es-ES" sz="1600" dirty="0" smtClean="0"/>
              <a:t>Baterías de iones de litio</a:t>
            </a:r>
          </a:p>
          <a:p>
            <a:pPr lvl="1"/>
            <a:r>
              <a:rPr lang="es-ES" sz="1600" dirty="0" smtClean="0"/>
              <a:t>Baterías de níquel-cadmio</a:t>
            </a:r>
            <a:endParaRPr lang="en-US" sz="1600" dirty="0" smtClean="0"/>
          </a:p>
          <a:p>
            <a:pPr lvl="1"/>
            <a:endParaRPr lang="en-US" sz="1600" dirty="0" smtClean="0"/>
          </a:p>
          <a:p>
            <a:pPr lvl="1">
              <a:buNone/>
            </a:pP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Baterías </a:t>
            </a:r>
            <a:r>
              <a:rPr lang="es-ES" dirty="0" smtClean="0"/>
              <a:t>de plomo-ácido (inundadas y reguladas por válvulas)</a:t>
            </a:r>
            <a:endParaRPr lang="el-GR" dirty="0"/>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n-US" sz="1600" dirty="0"/>
              <a:t>Flooded 					Valve-regulated</a:t>
            </a:r>
            <a:endParaRPr lang="el-GR" sz="1600" dirty="0"/>
          </a:p>
        </p:txBody>
      </p:sp>
      <p:pic>
        <p:nvPicPr>
          <p:cNvPr id="89090" name="Picture 2" descr="Î£ÏÎµÏÎ¹ÎºÎ® ÎµÎ¹ÎºÏÎ½Î±"/>
          <p:cNvPicPr>
            <a:picLocks noChangeAspect="1" noChangeArrowheads="1"/>
          </p:cNvPicPr>
          <p:nvPr/>
        </p:nvPicPr>
        <p:blipFill>
          <a:blip r:embed="rId2" cstate="print"/>
          <a:srcRect/>
          <a:stretch>
            <a:fillRect/>
          </a:stretch>
        </p:blipFill>
        <p:spPr bwMode="auto">
          <a:xfrm>
            <a:off x="467544" y="1989200"/>
            <a:ext cx="3117102" cy="3240000"/>
          </a:xfrm>
          <a:prstGeom prst="rect">
            <a:avLst/>
          </a:prstGeom>
          <a:noFill/>
        </p:spPr>
      </p:pic>
      <p:pic>
        <p:nvPicPr>
          <p:cNvPr id="89092" name="Picture 4" descr="ÎÏÎ¿ÏÎ­Î»ÎµÏÎ¼Î± ÎµÎ¹ÎºÏÎ½Î±Ï Î³Î¹Î± Lead-acid batteries vrla"/>
          <p:cNvPicPr>
            <a:picLocks noChangeAspect="1" noChangeArrowheads="1"/>
          </p:cNvPicPr>
          <p:nvPr/>
        </p:nvPicPr>
        <p:blipFill>
          <a:blip r:embed="rId3" cstate="print"/>
          <a:srcRect/>
          <a:stretch>
            <a:fillRect/>
          </a:stretch>
        </p:blipFill>
        <p:spPr bwMode="auto">
          <a:xfrm>
            <a:off x="5364088" y="2132856"/>
            <a:ext cx="2953846" cy="28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707088" cy="1124744"/>
          </a:xfrm>
        </p:spPr>
        <p:txBody>
          <a:bodyPr vert="horz" lIns="91440" tIns="45720" rIns="91440" bIns="45720" rtlCol="0" anchor="ctr">
            <a:normAutofit/>
          </a:bodyPr>
          <a:lstStyle/>
          <a:p>
            <a:pPr lvl="1" algn="r" rtl="0">
              <a:spcBef>
                <a:spcPct val="0"/>
              </a:spcBef>
            </a:pPr>
            <a:r>
              <a:rPr lang="es-ES" sz="2400" kern="1200" dirty="0" smtClean="0">
                <a:solidFill>
                  <a:schemeClr val="tx1"/>
                </a:solidFill>
                <a:latin typeface="+mj-lt"/>
                <a:ea typeface="+mj-ea"/>
                <a:cs typeface="+mj-cs"/>
              </a:rPr>
              <a:t>Baterías de iones de litio y níquel-cadmio</a:t>
            </a:r>
            <a:endParaRPr lang="en-US"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n-US" sz="1600" dirty="0"/>
              <a:t>Lithium-ion 			Nickel-cadmium</a:t>
            </a:r>
            <a:endParaRPr lang="el-GR" sz="1600" dirty="0"/>
          </a:p>
        </p:txBody>
      </p:sp>
      <p:pic>
        <p:nvPicPr>
          <p:cNvPr id="91138" name="Picture 2" descr="ÎÏÎ¿ÏÎ­Î»ÎµÏÎ¼Î± ÎµÎ¹ÎºÏÎ½Î±Ï Î³Î¹Î± tesla powerwall 2"/>
          <p:cNvPicPr>
            <a:picLocks noChangeAspect="1" noChangeArrowheads="1"/>
          </p:cNvPicPr>
          <p:nvPr/>
        </p:nvPicPr>
        <p:blipFill>
          <a:blip r:embed="rId2" cstate="print"/>
          <a:srcRect l="18495" r="22552"/>
          <a:stretch>
            <a:fillRect/>
          </a:stretch>
        </p:blipFill>
        <p:spPr bwMode="auto">
          <a:xfrm>
            <a:off x="889411" y="2133216"/>
            <a:ext cx="3394557" cy="3240000"/>
          </a:xfrm>
          <a:prstGeom prst="rect">
            <a:avLst/>
          </a:prstGeom>
          <a:noFill/>
        </p:spPr>
      </p:pic>
      <p:pic>
        <p:nvPicPr>
          <p:cNvPr id="91140" name="Picture 4" descr="ÎÏÎ¿ÏÎ­Î»ÎµÏÎ¼Î± ÎµÎ¹ÎºÏÎ½Î±Ï Î³Î¹Î± Nickel-cadmium batteries for pv systems"/>
          <p:cNvPicPr>
            <a:picLocks noChangeAspect="1" noChangeArrowheads="1"/>
          </p:cNvPicPr>
          <p:nvPr/>
        </p:nvPicPr>
        <p:blipFill>
          <a:blip r:embed="rId3" cstate="print"/>
          <a:srcRect/>
          <a:stretch>
            <a:fillRect/>
          </a:stretch>
        </p:blipFill>
        <p:spPr bwMode="auto">
          <a:xfrm>
            <a:off x="4716016" y="2132856"/>
            <a:ext cx="3240000" cy="324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Reguladores</a:t>
            </a:r>
            <a:r>
              <a:rPr lang="en-US" dirty="0" smtClean="0"/>
              <a:t> </a:t>
            </a:r>
            <a:r>
              <a:rPr lang="en-US" dirty="0" smtClean="0"/>
              <a:t>de </a:t>
            </a:r>
            <a:r>
              <a:rPr lang="en-US" dirty="0" err="1" smtClean="0"/>
              <a:t>carga</a:t>
            </a:r>
            <a:endParaRPr lang="en-US" dirty="0"/>
          </a:p>
        </p:txBody>
      </p:sp>
      <p:sp>
        <p:nvSpPr>
          <p:cNvPr id="3" name="Content Placeholder 2"/>
          <p:cNvSpPr>
            <a:spLocks noGrp="1"/>
          </p:cNvSpPr>
          <p:nvPr>
            <p:ph idx="1"/>
          </p:nvPr>
        </p:nvSpPr>
        <p:spPr/>
        <p:txBody>
          <a:bodyPr>
            <a:normAutofit/>
          </a:bodyPr>
          <a:lstStyle/>
          <a:p>
            <a:r>
              <a:rPr lang="es-ES" sz="1600" dirty="0" smtClean="0"/>
              <a:t>Los </a:t>
            </a:r>
            <a:r>
              <a:rPr lang="es-ES" sz="1600" dirty="0" smtClean="0"/>
              <a:t>controladores de carga están situados entre el conjunto fotovoltaico y el banco de baterías.</a:t>
            </a:r>
          </a:p>
          <a:p>
            <a:r>
              <a:rPr lang="es-ES" sz="1600" dirty="0" smtClean="0"/>
              <a:t>Su función principal es controlar la carga que entra en el banco de baterías desde el conjunto fotovoltaico.</a:t>
            </a:r>
          </a:p>
          <a:p>
            <a:r>
              <a:rPr lang="es-ES" sz="1600" dirty="0" smtClean="0"/>
              <a:t>Los controladores de carga son el "cerebro" del sistema y coordinan los componentes principales de cualquier sistema autónomo: Matriz fotovoltaica, baterías y cargas</a:t>
            </a:r>
          </a:p>
          <a:p>
            <a:r>
              <a:rPr lang="es-ES" sz="1600" dirty="0" smtClean="0"/>
              <a:t>Los voltajes comunes en sistemas sin red son 12 V, 24 V y 48 V, que son iguales al voltaje de las baterías del sistema.</a:t>
            </a:r>
          </a:p>
          <a:p>
            <a:r>
              <a:rPr lang="es-ES" sz="1600" dirty="0" smtClean="0"/>
              <a:t>Los dos tipos principales de reguladores de carga son: PWM y MPPT</a:t>
            </a:r>
          </a:p>
          <a:p>
            <a:r>
              <a:rPr lang="es-ES" sz="1600" dirty="0" smtClean="0"/>
              <a:t>Los controladores de carga PWM (Pulse </a:t>
            </a:r>
            <a:r>
              <a:rPr lang="es-ES" sz="1600" dirty="0" err="1" smtClean="0"/>
              <a:t>Wide</a:t>
            </a:r>
            <a:r>
              <a:rPr lang="es-ES" sz="1600" dirty="0" smtClean="0"/>
              <a:t> </a:t>
            </a:r>
            <a:r>
              <a:rPr lang="es-ES" sz="1600" dirty="0" err="1" smtClean="0"/>
              <a:t>Modulation</a:t>
            </a:r>
            <a:r>
              <a:rPr lang="es-ES" sz="1600" dirty="0" smtClean="0"/>
              <a:t>) reducen la tensión del módulo FV a la de la batería, lo que resulta en una disminución de la eficiencia.</a:t>
            </a:r>
          </a:p>
          <a:p>
            <a:r>
              <a:rPr lang="es-ES" sz="1600" dirty="0" smtClean="0"/>
              <a:t>Los controladores de carga MPPT (</a:t>
            </a:r>
            <a:r>
              <a:rPr lang="es-ES" sz="1600" dirty="0" err="1" smtClean="0"/>
              <a:t>Maximum</a:t>
            </a:r>
            <a:r>
              <a:rPr lang="es-ES" sz="1600" dirty="0" smtClean="0"/>
              <a:t> </a:t>
            </a:r>
            <a:r>
              <a:rPr lang="es-ES" sz="1600" dirty="0" err="1" smtClean="0"/>
              <a:t>Power</a:t>
            </a:r>
            <a:r>
              <a:rPr lang="es-ES" sz="1600" dirty="0" smtClean="0"/>
              <a:t> Point Tracking) permiten que los módulos fotovoltaicos funcionen a su voltaje óptimo más alto en condiciones de luz variables.</a:t>
            </a:r>
          </a:p>
          <a:p>
            <a:r>
              <a:rPr lang="es-ES" sz="1600" dirty="0" smtClean="0"/>
              <a:t>En comparación con el funcionamiento PWM, los reguladores de carga MPPT pueden mejorar el rendimiento hasta en un 30%, pero a un coste más elevado.</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Reguladores </a:t>
            </a:r>
            <a:r>
              <a:rPr lang="es-ES" dirty="0" smtClean="0"/>
              <a:t>de carga PWM y MPPT</a:t>
            </a:r>
            <a:endParaRPr lang="en-US" dirty="0"/>
          </a:p>
        </p:txBody>
      </p:sp>
      <p:sp>
        <p:nvSpPr>
          <p:cNvPr id="3" name="Content Placeholder 2"/>
          <p:cNvSpPr>
            <a:spLocks noGrp="1"/>
          </p:cNvSpPr>
          <p:nvPr>
            <p:ph idx="1"/>
          </p:nvPr>
        </p:nvSpPr>
        <p:spPr>
          <a:xfrm>
            <a:off x="467544" y="5373216"/>
            <a:ext cx="8229600" cy="536923"/>
          </a:xfrm>
        </p:spPr>
        <p:txBody>
          <a:bodyPr>
            <a:normAutofit/>
          </a:bodyPr>
          <a:lstStyle/>
          <a:p>
            <a:pPr algn="ctr">
              <a:buNone/>
            </a:pPr>
            <a:r>
              <a:rPr lang="en-US" sz="1600" dirty="0" err="1" smtClean="0"/>
              <a:t>Regulador</a:t>
            </a:r>
            <a:r>
              <a:rPr lang="en-US" sz="1600" dirty="0" smtClean="0"/>
              <a:t> </a:t>
            </a:r>
            <a:r>
              <a:rPr lang="en-US" sz="1600" dirty="0" smtClean="0"/>
              <a:t>de </a:t>
            </a:r>
            <a:r>
              <a:rPr lang="en-US" sz="1600" dirty="0" err="1" smtClean="0"/>
              <a:t>carga</a:t>
            </a:r>
            <a:r>
              <a:rPr lang="en-US" sz="1600" dirty="0" smtClean="0"/>
              <a:t> PWM </a:t>
            </a:r>
            <a:r>
              <a:rPr lang="en-US" sz="1600" dirty="0"/>
              <a:t>		</a:t>
            </a:r>
            <a:r>
              <a:rPr lang="en-US" sz="1600" dirty="0" err="1" smtClean="0"/>
              <a:t>Regulador</a:t>
            </a:r>
            <a:r>
              <a:rPr lang="en-US" sz="1600" dirty="0" smtClean="0"/>
              <a:t> </a:t>
            </a:r>
            <a:r>
              <a:rPr lang="en-US" sz="1600" dirty="0" smtClean="0"/>
              <a:t>de </a:t>
            </a:r>
            <a:r>
              <a:rPr lang="en-US" sz="1600" dirty="0" err="1" smtClean="0"/>
              <a:t>carga</a:t>
            </a:r>
            <a:r>
              <a:rPr lang="en-US" sz="1600" dirty="0" smtClean="0"/>
              <a:t> MPPT</a:t>
            </a:r>
            <a:endParaRPr lang="en-US" sz="1600" dirty="0"/>
          </a:p>
        </p:txBody>
      </p:sp>
      <p:pic>
        <p:nvPicPr>
          <p:cNvPr id="4" name="3 - Εικόνα" descr="Solar panel controller.jpg">
            <a:hlinkClick r:id="rId2"/>
          </p:cNvPr>
          <p:cNvPicPr>
            <a:picLocks noChangeAspect="1"/>
          </p:cNvPicPr>
          <p:nvPr/>
        </p:nvPicPr>
        <p:blipFill>
          <a:blip r:embed="rId3" cstate="print"/>
          <a:srcRect/>
          <a:stretch>
            <a:fillRect/>
          </a:stretch>
        </p:blipFill>
        <p:spPr bwMode="auto">
          <a:xfrm>
            <a:off x="4596259" y="2348880"/>
            <a:ext cx="3720157" cy="2520000"/>
          </a:xfrm>
          <a:prstGeom prst="rect">
            <a:avLst/>
          </a:prstGeom>
          <a:noFill/>
          <a:ln w="9525">
            <a:noFill/>
            <a:miter lim="800000"/>
            <a:headEnd/>
            <a:tailEnd/>
          </a:ln>
        </p:spPr>
      </p:pic>
      <p:pic>
        <p:nvPicPr>
          <p:cNvPr id="25601" name="Picture 1"/>
          <p:cNvPicPr>
            <a:picLocks noChangeAspect="1" noChangeArrowheads="1"/>
          </p:cNvPicPr>
          <p:nvPr/>
        </p:nvPicPr>
        <p:blipFill>
          <a:blip r:embed="rId4" cstate="print"/>
          <a:srcRect/>
          <a:stretch>
            <a:fillRect/>
          </a:stretch>
        </p:blipFill>
        <p:spPr bwMode="auto">
          <a:xfrm>
            <a:off x="752603" y="2349160"/>
            <a:ext cx="3387349" cy="2520000"/>
          </a:xfrm>
          <a:prstGeom prst="rect">
            <a:avLst/>
          </a:prstGeom>
          <a:noFill/>
          <a:ln w="9525">
            <a:noFill/>
            <a:miter lim="800000"/>
            <a:headEnd/>
            <a:tailEnd/>
          </a:ln>
        </p:spPr>
      </p:pic>
    </p:spTree>
    <p:extLst>
      <p:ext uri="{BB962C8B-B14F-4D97-AF65-F5344CB8AC3E}">
        <p14:creationId xmlns:p14="http://schemas.microsoft.com/office/powerpoint/2010/main" xmlns="" val="30319653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Inversores</a:t>
            </a:r>
            <a:endParaRPr lang="el-GR" dirty="0"/>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s-ES" sz="1600" dirty="0" smtClean="0"/>
              <a:t>Los inversores convierten la corriente continua (CC) de los módulos fotovoltaicos en corriente alterna (CA) conforme a la red y la inyectan en la red pública o en cargas locales de CA.</a:t>
            </a:r>
          </a:p>
          <a:p>
            <a:pPr marL="342900" lvl="1" indent="-342900">
              <a:buFont typeface="Arial" panose="020B0604020202020204" pitchFamily="34" charset="0"/>
              <a:buChar char="•"/>
            </a:pPr>
            <a:r>
              <a:rPr lang="es-ES" sz="1600" dirty="0" smtClean="0"/>
              <a:t>Al mismo tiempo, controlan y supervisan toda la planta, asegurando que los módulos fotovoltaicos funcionen siempre en su punto de máxima potencia (MPP) dependiente de la radiación y la temperatura, mientras que también supervisan continuamente la red eléctrica (si el sistema está conectado) y son responsables del cumplimiento de varios criterios de seguridad.</a:t>
            </a:r>
          </a:p>
          <a:p>
            <a:pPr marL="342900" lvl="1" indent="-342900">
              <a:buFont typeface="Arial" panose="020B0604020202020204" pitchFamily="34" charset="0"/>
              <a:buChar char="•"/>
            </a:pPr>
            <a:r>
              <a:rPr lang="es-ES" sz="1600" dirty="0" smtClean="0"/>
              <a:t>Su eficiencia para productos de marca de última generación puede superar el 98%.</a:t>
            </a:r>
          </a:p>
          <a:p>
            <a:pPr marL="342900" lvl="1" indent="-342900">
              <a:buFont typeface="Arial" panose="020B0604020202020204" pitchFamily="34" charset="0"/>
              <a:buChar char="•"/>
            </a:pPr>
            <a:r>
              <a:rPr lang="es-ES" sz="1600" dirty="0" smtClean="0"/>
              <a:t>Los inversores pueden clasificarse en las siguientes categorías:</a:t>
            </a:r>
          </a:p>
          <a:p>
            <a:pPr lvl="1"/>
            <a:r>
              <a:rPr lang="es-ES" sz="1600" dirty="0" smtClean="0"/>
              <a:t>Inversores monofásicos</a:t>
            </a:r>
          </a:p>
          <a:p>
            <a:pPr lvl="1"/>
            <a:r>
              <a:rPr lang="es-ES" sz="1600" dirty="0" smtClean="0"/>
              <a:t>Inversores centrales</a:t>
            </a:r>
          </a:p>
          <a:p>
            <a:pPr lvl="1"/>
            <a:r>
              <a:rPr lang="es-ES" sz="1600" dirty="0" smtClean="0"/>
              <a:t>Micro-inversores </a:t>
            </a:r>
          </a:p>
          <a:p>
            <a:pPr lvl="1"/>
            <a:r>
              <a:rPr lang="es-ES" sz="1600" dirty="0" smtClean="0"/>
              <a:t>Inversores/cargadores basados en baterías</a:t>
            </a:r>
            <a:endParaRPr lang="en-US" sz="1600" dirty="0"/>
          </a:p>
        </p:txBody>
      </p:sp>
    </p:spTree>
    <p:extLst>
      <p:ext uri="{BB962C8B-B14F-4D97-AF65-F5344CB8AC3E}">
        <p14:creationId xmlns:p14="http://schemas.microsoft.com/office/powerpoint/2010/main" xmlns="" val="3031965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n-US" sz="2400" kern="1200" dirty="0" err="1" smtClean="0">
                <a:solidFill>
                  <a:schemeClr val="tx1"/>
                </a:solidFill>
                <a:latin typeface="+mj-lt"/>
                <a:ea typeface="+mj-ea"/>
                <a:cs typeface="+mj-cs"/>
              </a:rPr>
              <a:t>Inversores</a:t>
            </a:r>
            <a:r>
              <a:rPr lang="en-US" sz="2400" kern="1200" dirty="0" smtClean="0">
                <a:solidFill>
                  <a:schemeClr val="tx1"/>
                </a:solidFill>
                <a:latin typeface="+mj-lt"/>
                <a:ea typeface="+mj-ea"/>
                <a:cs typeface="+mj-cs"/>
              </a:rPr>
              <a:t> </a:t>
            </a:r>
            <a:r>
              <a:rPr lang="en-US" sz="2400" kern="1200" dirty="0" err="1" smtClean="0">
                <a:solidFill>
                  <a:schemeClr val="tx1"/>
                </a:solidFill>
                <a:latin typeface="+mj-lt"/>
                <a:ea typeface="+mj-ea"/>
                <a:cs typeface="+mj-cs"/>
              </a:rPr>
              <a:t>monofásicos</a:t>
            </a:r>
            <a:endParaRPr lang="el-GR"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1600200"/>
            <a:ext cx="8229600" cy="1540768"/>
          </a:xfrm>
        </p:spPr>
        <p:txBody>
          <a:bodyPr>
            <a:normAutofit/>
          </a:bodyPr>
          <a:lstStyle/>
          <a:p>
            <a:pPr marL="342900" lvl="1" indent="-342900">
              <a:buFont typeface="Arial" panose="020B0604020202020204" pitchFamily="34" charset="0"/>
              <a:buChar char="•"/>
            </a:pPr>
            <a:r>
              <a:rPr lang="es-ES" sz="1600" dirty="0" smtClean="0"/>
              <a:t>Estos </a:t>
            </a:r>
            <a:r>
              <a:rPr lang="es-ES" sz="1600" dirty="0" smtClean="0"/>
              <a:t>inversores se utilizan principalmente en aplicaciones residenciales, pequeñas y medianas en sistemas fotovoltaicos de hasta 80 </a:t>
            </a:r>
            <a:r>
              <a:rPr lang="es-ES" sz="1600" dirty="0" err="1" smtClean="0"/>
              <a:t>kW</a:t>
            </a:r>
            <a:r>
              <a:rPr lang="es-ES" sz="1500" baseline="-25000" dirty="0" err="1" smtClean="0"/>
              <a:t>p</a:t>
            </a:r>
            <a:r>
              <a:rPr lang="es-ES" sz="1600" dirty="0" smtClean="0"/>
              <a:t>.</a:t>
            </a:r>
          </a:p>
          <a:p>
            <a:pPr marL="342900" lvl="1" indent="-342900">
              <a:buFont typeface="Arial" panose="020B0604020202020204" pitchFamily="34" charset="0"/>
              <a:buChar char="•"/>
            </a:pPr>
            <a:r>
              <a:rPr lang="es-ES" sz="1600" dirty="0" smtClean="0"/>
              <a:t>En estos inversores, los módulos FV se instalan en filas (</a:t>
            </a:r>
            <a:r>
              <a:rPr lang="es-ES" sz="1600" dirty="0" err="1" smtClean="0"/>
              <a:t>strings</a:t>
            </a:r>
            <a:r>
              <a:rPr lang="es-ES" sz="1600" dirty="0" smtClean="0"/>
              <a:t>) - se conectan varios </a:t>
            </a:r>
            <a:r>
              <a:rPr lang="es-ES" sz="1600" dirty="0" err="1" smtClean="0"/>
              <a:t>strings</a:t>
            </a:r>
            <a:r>
              <a:rPr lang="es-ES" sz="1600" dirty="0" smtClean="0"/>
              <a:t> a un inversor </a:t>
            </a:r>
            <a:r>
              <a:rPr lang="es-ES" sz="1600" dirty="0" err="1" smtClean="0"/>
              <a:t>string</a:t>
            </a:r>
            <a:r>
              <a:rPr lang="es-ES" sz="1600" dirty="0" smtClean="0"/>
              <a:t>.</a:t>
            </a:r>
          </a:p>
          <a:p>
            <a:pPr marL="342900" lvl="1" indent="-342900">
              <a:buFont typeface="Arial" panose="020B0604020202020204" pitchFamily="34" charset="0"/>
              <a:buChar char="•"/>
            </a:pPr>
            <a:r>
              <a:rPr lang="es-ES" sz="1600" dirty="0" smtClean="0"/>
              <a:t>Su cuota de mercado es del 52% (2017)</a:t>
            </a:r>
            <a:endParaRPr lang="en-US" sz="1600" dirty="0"/>
          </a:p>
        </p:txBody>
      </p:sp>
      <p:pic>
        <p:nvPicPr>
          <p:cNvPr id="19458" name="Picture 2" descr="ÎÏÎ¿ÏÎ­Î»ÎµÏÎ¼Î± ÎµÎ¹ÎºÏÎ½Î±Ï Î³Î¹Î± String inverter"/>
          <p:cNvPicPr>
            <a:picLocks noChangeAspect="1" noChangeArrowheads="1"/>
          </p:cNvPicPr>
          <p:nvPr/>
        </p:nvPicPr>
        <p:blipFill>
          <a:blip r:embed="rId2" cstate="print"/>
          <a:srcRect/>
          <a:stretch>
            <a:fillRect/>
          </a:stretch>
        </p:blipFill>
        <p:spPr bwMode="auto">
          <a:xfrm>
            <a:off x="2771800" y="3213296"/>
            <a:ext cx="3442231" cy="28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Inversores</a:t>
            </a:r>
            <a:r>
              <a:rPr lang="en-US" dirty="0" smtClean="0"/>
              <a:t> </a:t>
            </a:r>
            <a:r>
              <a:rPr lang="en-US" dirty="0" err="1" smtClean="0"/>
              <a:t>centrales</a:t>
            </a:r>
            <a:endParaRPr lang="el-GR" dirty="0"/>
          </a:p>
        </p:txBody>
      </p:sp>
      <p:sp>
        <p:nvSpPr>
          <p:cNvPr id="3" name="Content Placeholder 2"/>
          <p:cNvSpPr>
            <a:spLocks noGrp="1"/>
          </p:cNvSpPr>
          <p:nvPr>
            <p:ph idx="1"/>
          </p:nvPr>
        </p:nvSpPr>
        <p:spPr>
          <a:xfrm>
            <a:off x="457200" y="1600201"/>
            <a:ext cx="8229600" cy="1612776"/>
          </a:xfrm>
        </p:spPr>
        <p:txBody>
          <a:bodyPr>
            <a:normAutofit/>
          </a:bodyPr>
          <a:lstStyle/>
          <a:p>
            <a:pPr marL="342900" lvl="1" indent="-342900">
              <a:buFont typeface="Arial" panose="020B0604020202020204" pitchFamily="34" charset="0"/>
              <a:buChar char="•"/>
            </a:pPr>
            <a:r>
              <a:rPr lang="es-ES" sz="1600" dirty="0" smtClean="0"/>
              <a:t>Los </a:t>
            </a:r>
            <a:r>
              <a:rPr lang="es-ES" sz="1600" dirty="0" smtClean="0"/>
              <a:t>inversores centrales son similares a los inversores monofásicos, pero son mucho más grandes y pueden soportar más cadenas de paneles.</a:t>
            </a:r>
          </a:p>
          <a:p>
            <a:pPr marL="342900" lvl="1" indent="-342900">
              <a:buFont typeface="Arial" panose="020B0604020202020204" pitchFamily="34" charset="0"/>
              <a:buChar char="•"/>
            </a:pPr>
            <a:r>
              <a:rPr lang="es-ES" sz="1600" dirty="0" smtClean="0"/>
              <a:t>Se instalan en grandes sistemas fotovoltaicos comerciales y de servicios públicos.</a:t>
            </a:r>
          </a:p>
          <a:p>
            <a:pPr marL="342900" lvl="1" indent="-342900">
              <a:buFont typeface="Arial" panose="020B0604020202020204" pitchFamily="34" charset="0"/>
              <a:buChar char="•"/>
            </a:pPr>
            <a:r>
              <a:rPr lang="es-ES" sz="1600" dirty="0" smtClean="0"/>
              <a:t>Su cuota de mercado es del 44% (2017)</a:t>
            </a:r>
            <a:endParaRPr lang="en-US" sz="1600" dirty="0"/>
          </a:p>
        </p:txBody>
      </p:sp>
      <p:pic>
        <p:nvPicPr>
          <p:cNvPr id="18434" name="Picture 2" descr="TMEIC central inverter"/>
          <p:cNvPicPr>
            <a:picLocks noChangeAspect="1" noChangeArrowheads="1"/>
          </p:cNvPicPr>
          <p:nvPr/>
        </p:nvPicPr>
        <p:blipFill>
          <a:blip r:embed="rId2" cstate="print"/>
          <a:srcRect/>
          <a:stretch>
            <a:fillRect/>
          </a:stretch>
        </p:blipFill>
        <p:spPr bwMode="auto">
          <a:xfrm>
            <a:off x="1800132" y="3140968"/>
            <a:ext cx="5148132" cy="28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a:t>
            </a:r>
            <a:r>
              <a:rPr lang="en-US" dirty="0" err="1" smtClean="0"/>
              <a:t>inversores</a:t>
            </a:r>
            <a:endParaRPr lang="el-GR" dirty="0"/>
          </a:p>
        </p:txBody>
      </p:sp>
      <p:sp>
        <p:nvSpPr>
          <p:cNvPr id="3" name="Content Placeholder 2"/>
          <p:cNvSpPr>
            <a:spLocks noGrp="1"/>
          </p:cNvSpPr>
          <p:nvPr>
            <p:ph idx="1"/>
          </p:nvPr>
        </p:nvSpPr>
        <p:spPr>
          <a:xfrm>
            <a:off x="457200" y="1600201"/>
            <a:ext cx="8229600" cy="1180728"/>
          </a:xfrm>
        </p:spPr>
        <p:txBody>
          <a:bodyPr>
            <a:normAutofit fontScale="92500" lnSpcReduction="20000"/>
          </a:bodyPr>
          <a:lstStyle/>
          <a:p>
            <a:pPr marL="342900" lvl="1" indent="-342900">
              <a:buFont typeface="Arial" panose="020B0604020202020204" pitchFamily="34" charset="0"/>
              <a:buChar char="•"/>
            </a:pPr>
            <a:r>
              <a:rPr lang="es-ES" sz="1600" dirty="0" smtClean="0"/>
              <a:t>Los </a:t>
            </a:r>
            <a:r>
              <a:rPr lang="es-ES" sz="1600" dirty="0" smtClean="0"/>
              <a:t>micro-inversores son electrónicos a nivel de módulo, por lo que se instala uno en cada panel.</a:t>
            </a:r>
          </a:p>
          <a:p>
            <a:pPr marL="342900" lvl="1" indent="-342900">
              <a:buFont typeface="Arial" panose="020B0604020202020204" pitchFamily="34" charset="0"/>
              <a:buChar char="•"/>
            </a:pPr>
            <a:r>
              <a:rPr lang="es-ES" sz="1600" dirty="0" smtClean="0"/>
              <a:t>Convierten la alimentación de CC en CA directamente en el panel y, por lo tanto, no necesitan un inversor </a:t>
            </a:r>
            <a:r>
              <a:rPr lang="es-ES" sz="1600" dirty="0" err="1" smtClean="0"/>
              <a:t>string</a:t>
            </a:r>
            <a:r>
              <a:rPr lang="es-ES" sz="1600" dirty="0" smtClean="0"/>
              <a:t>.</a:t>
            </a:r>
          </a:p>
          <a:p>
            <a:pPr marL="342900" lvl="1" indent="-342900">
              <a:buFont typeface="Arial" panose="020B0604020202020204" pitchFamily="34" charset="0"/>
              <a:buChar char="•"/>
            </a:pPr>
            <a:r>
              <a:rPr lang="es-ES" sz="1600" dirty="0" smtClean="0"/>
              <a:t>También se pueden vender a través de fabricantes de módulos fotovoltaicos ya integrados en el módulo.</a:t>
            </a:r>
          </a:p>
          <a:p>
            <a:pPr marL="342900" lvl="1" indent="-342900">
              <a:buFont typeface="Arial" panose="020B0604020202020204" pitchFamily="34" charset="0"/>
              <a:buChar char="•"/>
            </a:pPr>
            <a:endParaRPr lang="en-US" sz="1600" dirty="0"/>
          </a:p>
        </p:txBody>
      </p:sp>
      <p:pic>
        <p:nvPicPr>
          <p:cNvPr id="17410" name="Picture 2" descr="Darfon microinverter"/>
          <p:cNvPicPr>
            <a:picLocks noChangeAspect="1" noChangeArrowheads="1"/>
          </p:cNvPicPr>
          <p:nvPr/>
        </p:nvPicPr>
        <p:blipFill>
          <a:blip r:embed="rId2" cstate="print"/>
          <a:srcRect/>
          <a:stretch>
            <a:fillRect/>
          </a:stretch>
        </p:blipFill>
        <p:spPr bwMode="auto">
          <a:xfrm>
            <a:off x="1979712" y="2997272"/>
            <a:ext cx="5475283" cy="28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n-US" sz="2400" kern="1200" dirty="0" err="1" smtClean="0">
                <a:solidFill>
                  <a:schemeClr val="tx1"/>
                </a:solidFill>
                <a:latin typeface="+mj-lt"/>
                <a:ea typeface="+mj-ea"/>
                <a:cs typeface="+mj-cs"/>
              </a:rPr>
              <a:t>Inversores</a:t>
            </a:r>
            <a:r>
              <a:rPr lang="en-US" sz="2400" kern="1200" dirty="0" smtClean="0">
                <a:solidFill>
                  <a:schemeClr val="tx1"/>
                </a:solidFill>
                <a:latin typeface="+mj-lt"/>
                <a:ea typeface="+mj-ea"/>
                <a:cs typeface="+mj-cs"/>
              </a:rPr>
              <a:t>/</a:t>
            </a:r>
            <a:r>
              <a:rPr lang="en-US" sz="2400" kern="1200" dirty="0" err="1" smtClean="0">
                <a:solidFill>
                  <a:schemeClr val="tx1"/>
                </a:solidFill>
                <a:latin typeface="+mj-lt"/>
                <a:ea typeface="+mj-ea"/>
                <a:cs typeface="+mj-cs"/>
              </a:rPr>
              <a:t>cargadores</a:t>
            </a:r>
            <a:r>
              <a:rPr lang="en-US" sz="2400" kern="1200" dirty="0" smtClean="0">
                <a:solidFill>
                  <a:schemeClr val="tx1"/>
                </a:solidFill>
                <a:latin typeface="+mj-lt"/>
                <a:ea typeface="+mj-ea"/>
                <a:cs typeface="+mj-cs"/>
              </a:rPr>
              <a:t> </a:t>
            </a:r>
            <a:r>
              <a:rPr lang="en-US" sz="2400" kern="1200" dirty="0" err="1" smtClean="0">
                <a:solidFill>
                  <a:schemeClr val="tx1"/>
                </a:solidFill>
                <a:latin typeface="+mj-lt"/>
                <a:ea typeface="+mj-ea"/>
                <a:cs typeface="+mj-cs"/>
              </a:rPr>
              <a:t>basados</a:t>
            </a:r>
            <a:r>
              <a:rPr lang="en-US" sz="2400" kern="1200" dirty="0" smtClean="0">
                <a:solidFill>
                  <a:schemeClr val="tx1"/>
                </a:solidFill>
                <a:latin typeface="+mj-lt"/>
                <a:ea typeface="+mj-ea"/>
                <a:cs typeface="+mj-cs"/>
              </a:rPr>
              <a:t> en </a:t>
            </a:r>
            <a:r>
              <a:rPr lang="en-US" sz="2400" kern="1200" dirty="0" err="1" smtClean="0">
                <a:solidFill>
                  <a:schemeClr val="tx1"/>
                </a:solidFill>
                <a:latin typeface="+mj-lt"/>
                <a:ea typeface="+mj-ea"/>
                <a:cs typeface="+mj-cs"/>
              </a:rPr>
              <a:t>baterías</a:t>
            </a:r>
            <a:endParaRPr lang="el-GR"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1600201"/>
            <a:ext cx="8229600" cy="1900808"/>
          </a:xfrm>
        </p:spPr>
        <p:txBody>
          <a:bodyPr>
            <a:normAutofit/>
          </a:bodyPr>
          <a:lstStyle/>
          <a:p>
            <a:pPr marL="342900" lvl="1" indent="-342900">
              <a:buFont typeface="Arial" panose="020B0604020202020204" pitchFamily="34" charset="0"/>
              <a:buChar char="•"/>
            </a:pPr>
            <a:r>
              <a:rPr lang="es-ES" sz="1600" dirty="0" smtClean="0"/>
              <a:t>Los </a:t>
            </a:r>
            <a:r>
              <a:rPr lang="es-ES" sz="1600" dirty="0" smtClean="0"/>
              <a:t>inversores/cargadores basados en baterías son de naturaleza bidireccional, incluyendo tanto un cargador de baterías como un inversor.</a:t>
            </a:r>
          </a:p>
          <a:p>
            <a:pPr marL="342900" lvl="1" indent="-342900">
              <a:buFont typeface="Arial" panose="020B0604020202020204" pitchFamily="34" charset="0"/>
              <a:buChar char="•"/>
            </a:pPr>
            <a:r>
              <a:rPr lang="es-ES" sz="1600" dirty="0" smtClean="0"/>
              <a:t>Necesitan una batería para funcionar</a:t>
            </a:r>
          </a:p>
          <a:p>
            <a:pPr marL="342900" lvl="1" indent="-342900">
              <a:buFont typeface="Arial" panose="020B0604020202020204" pitchFamily="34" charset="0"/>
              <a:buChar char="•"/>
            </a:pPr>
            <a:r>
              <a:rPr lang="es-ES" sz="1600" dirty="0" smtClean="0"/>
              <a:t>Pueden ser interactivas con la red, conectadas a la red independiente o fuera de la red.</a:t>
            </a:r>
          </a:p>
          <a:p>
            <a:pPr marL="342900" lvl="1" indent="-342900">
              <a:buFont typeface="Arial" panose="020B0604020202020204" pitchFamily="34" charset="0"/>
              <a:buChar char="•"/>
            </a:pPr>
            <a:r>
              <a:rPr lang="es-ES" sz="1600" dirty="0" smtClean="0"/>
              <a:t>Proporcionan un funcionamiento continuo de las cargas críticas independientemente de la presencia o el estado de la red.</a:t>
            </a:r>
            <a:endParaRPr lang="en-US" sz="1600" dirty="0"/>
          </a:p>
        </p:txBody>
      </p:sp>
      <p:pic>
        <p:nvPicPr>
          <p:cNvPr id="88066" name="Picture 2" descr="Magnum Energy inverter/charger"/>
          <p:cNvPicPr>
            <a:picLocks noChangeAspect="1" noChangeArrowheads="1"/>
          </p:cNvPicPr>
          <p:nvPr/>
        </p:nvPicPr>
        <p:blipFill>
          <a:blip r:embed="rId2" cstate="print"/>
          <a:srcRect/>
          <a:stretch>
            <a:fillRect/>
          </a:stretch>
        </p:blipFill>
        <p:spPr bwMode="auto">
          <a:xfrm>
            <a:off x="2627784" y="3357312"/>
            <a:ext cx="3860590" cy="2880000"/>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Tipos</a:t>
            </a:r>
            <a:r>
              <a:rPr lang="en-US" dirty="0" smtClean="0"/>
              <a:t> </a:t>
            </a:r>
            <a:r>
              <a:rPr lang="en-US" dirty="0" smtClean="0"/>
              <a:t>de </a:t>
            </a:r>
            <a:r>
              <a:rPr lang="en-US" dirty="0" err="1" smtClean="0"/>
              <a:t>irradiación</a:t>
            </a:r>
            <a:r>
              <a:rPr lang="en-US" dirty="0" smtClean="0"/>
              <a:t> solar  </a:t>
            </a:r>
            <a:endParaRPr lang="el-GR" dirty="0"/>
          </a:p>
        </p:txBody>
      </p:sp>
      <p:sp>
        <p:nvSpPr>
          <p:cNvPr id="3" name="Content Placeholder 2"/>
          <p:cNvSpPr>
            <a:spLocks noGrp="1"/>
          </p:cNvSpPr>
          <p:nvPr>
            <p:ph idx="1"/>
          </p:nvPr>
        </p:nvSpPr>
        <p:spPr>
          <a:xfrm>
            <a:off x="457200" y="1600200"/>
            <a:ext cx="5987008" cy="4525963"/>
          </a:xfrm>
        </p:spPr>
        <p:txBody>
          <a:bodyPr>
            <a:normAutofit/>
          </a:bodyPr>
          <a:lstStyle/>
          <a:p>
            <a:endParaRPr lang="en-US" sz="1600" dirty="0"/>
          </a:p>
          <a:p>
            <a:endParaRPr lang="en-US" sz="1600" dirty="0"/>
          </a:p>
          <a:p>
            <a:endParaRPr lang="en-US" sz="1600" dirty="0"/>
          </a:p>
          <a:p>
            <a:r>
              <a:rPr lang="es-ES" sz="1600" dirty="0" smtClean="0"/>
              <a:t>La </a:t>
            </a:r>
            <a:r>
              <a:rPr lang="es-ES" sz="1600" dirty="0" err="1" smtClean="0"/>
              <a:t>irradiancia</a:t>
            </a:r>
            <a:r>
              <a:rPr lang="es-ES" sz="1600" dirty="0" smtClean="0"/>
              <a:t> difusa puede ser medida por un </a:t>
            </a:r>
            <a:r>
              <a:rPr lang="es-ES" sz="1600" dirty="0" err="1" smtClean="0"/>
              <a:t>piranómetro</a:t>
            </a:r>
            <a:r>
              <a:rPr lang="es-ES" sz="1600" dirty="0" smtClean="0"/>
              <a:t> con anillo o disco de sombreado:</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s-ES" sz="1600" dirty="0" smtClean="0"/>
              <a:t>La </a:t>
            </a:r>
            <a:r>
              <a:rPr lang="es-ES" sz="1600" dirty="0" err="1" smtClean="0"/>
              <a:t>irradiancia</a:t>
            </a:r>
            <a:r>
              <a:rPr lang="es-ES" sz="1600" dirty="0" smtClean="0"/>
              <a:t> horizontal del haz se puede medir con un pirheliómetro:</a:t>
            </a:r>
            <a:endParaRPr lang="en-US" sz="1600" dirty="0"/>
          </a:p>
        </p:txBody>
      </p:sp>
      <p:pic>
        <p:nvPicPr>
          <p:cNvPr id="37890" name="Picture 2"/>
          <p:cNvPicPr>
            <a:picLocks noChangeAspect="1" noChangeArrowheads="1"/>
          </p:cNvPicPr>
          <p:nvPr/>
        </p:nvPicPr>
        <p:blipFill>
          <a:blip r:embed="rId2" cstate="print"/>
          <a:srcRect/>
          <a:stretch>
            <a:fillRect/>
          </a:stretch>
        </p:blipFill>
        <p:spPr bwMode="auto">
          <a:xfrm>
            <a:off x="6678218" y="1484784"/>
            <a:ext cx="1980000" cy="2497000"/>
          </a:xfrm>
          <a:prstGeom prst="rect">
            <a:avLst/>
          </a:prstGeom>
          <a:noFill/>
          <a:ln w="9525">
            <a:noFill/>
            <a:miter lim="800000"/>
            <a:headEnd/>
            <a:tailEnd/>
          </a:ln>
        </p:spPr>
      </p:pic>
      <p:pic>
        <p:nvPicPr>
          <p:cNvPr id="37900" name="Picture 12" descr="ÎÏÎ¿ÏÎ­Î»ÎµÏÎ¼Î± ÎµÎ¹ÎºÏÎ½Î±Ï Î³Î¹Î± pyrheliometer"/>
          <p:cNvPicPr>
            <a:picLocks noChangeAspect="1" noChangeArrowheads="1"/>
          </p:cNvPicPr>
          <p:nvPr/>
        </p:nvPicPr>
        <p:blipFill>
          <a:blip r:embed="rId3" cstate="print"/>
          <a:srcRect/>
          <a:stretch>
            <a:fillRect/>
          </a:stretch>
        </p:blipFill>
        <p:spPr bwMode="auto">
          <a:xfrm>
            <a:off x="6696456" y="4077072"/>
            <a:ext cx="1980000" cy="1980001"/>
          </a:xfrm>
          <a:prstGeom prst="rect">
            <a:avLst/>
          </a:prstGeom>
          <a:noFill/>
        </p:spPr>
      </p:pic>
    </p:spTree>
    <p:extLst>
      <p:ext uri="{BB962C8B-B14F-4D97-AF65-F5344CB8AC3E}">
        <p14:creationId xmlns:p14="http://schemas.microsoft.com/office/powerpoint/2010/main" xmlns="" val="3031965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Rectificadores</a:t>
            </a:r>
            <a:endParaRPr lang="el-GR" dirty="0"/>
          </a:p>
        </p:txBody>
      </p:sp>
      <p:sp>
        <p:nvSpPr>
          <p:cNvPr id="3" name="Content Placeholder 2"/>
          <p:cNvSpPr>
            <a:spLocks noGrp="1"/>
          </p:cNvSpPr>
          <p:nvPr>
            <p:ph idx="1"/>
          </p:nvPr>
        </p:nvSpPr>
        <p:spPr>
          <a:xfrm>
            <a:off x="457200" y="1600201"/>
            <a:ext cx="8229600" cy="1108719"/>
          </a:xfrm>
        </p:spPr>
        <p:txBody>
          <a:bodyPr>
            <a:normAutofit/>
          </a:bodyPr>
          <a:lstStyle/>
          <a:p>
            <a:r>
              <a:rPr lang="es-ES" sz="1600" dirty="0" smtClean="0"/>
              <a:t>Convierten </a:t>
            </a:r>
            <a:r>
              <a:rPr lang="es-ES" sz="1600" dirty="0" smtClean="0"/>
              <a:t>la corriente alterna (CA) en corriente continua (CC).</a:t>
            </a:r>
          </a:p>
          <a:p>
            <a:r>
              <a:rPr lang="es-ES" sz="1600" dirty="0" smtClean="0"/>
              <a:t>En los sistemas fotovoltaicos, suelen estar conectados a Generadores Diesel y se utilizan para recargar las baterías, asegurando la continuidad del servicio eléctrico a los consumidores.</a:t>
            </a:r>
          </a:p>
          <a:p>
            <a:endParaRPr lang="en-US" sz="1600" dirty="0"/>
          </a:p>
        </p:txBody>
      </p:sp>
      <p:pic>
        <p:nvPicPr>
          <p:cNvPr id="4" name="Picture 2"/>
          <p:cNvPicPr>
            <a:picLocks noChangeAspect="1" noChangeArrowheads="1"/>
          </p:cNvPicPr>
          <p:nvPr/>
        </p:nvPicPr>
        <p:blipFill>
          <a:blip r:embed="rId2" cstate="print"/>
          <a:srcRect/>
          <a:stretch>
            <a:fillRect/>
          </a:stretch>
        </p:blipFill>
        <p:spPr bwMode="auto">
          <a:xfrm>
            <a:off x="1521642" y="2924944"/>
            <a:ext cx="6362726" cy="2520000"/>
          </a:xfrm>
          <a:prstGeom prst="rect">
            <a:avLst/>
          </a:prstGeom>
          <a:noFill/>
          <a:ln w="9525">
            <a:noFill/>
            <a:miter lim="800000"/>
            <a:headEnd/>
            <a:tailEnd/>
          </a:ln>
          <a:effectLst/>
        </p:spPr>
      </p:pic>
    </p:spTree>
    <p:extLst>
      <p:ext uri="{BB962C8B-B14F-4D97-AF65-F5344CB8AC3E}">
        <p14:creationId xmlns:p14="http://schemas.microsoft.com/office/powerpoint/2010/main" xmlns="" val="3031965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smtClean="0"/>
              <a:t>Objetivos</a:t>
            </a:r>
            <a:r>
              <a:rPr lang="en-US" b="1" dirty="0" smtClean="0"/>
              <a:t> </a:t>
            </a:r>
            <a:r>
              <a:rPr lang="en-US" b="1" dirty="0" smtClean="0"/>
              <a:t>del </a:t>
            </a:r>
            <a:r>
              <a:rPr lang="en-US" b="1" dirty="0" err="1" smtClean="0"/>
              <a:t>módulo</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endParaRPr lang="en-US" dirty="0">
              <a:latin typeface="+mj-lt"/>
              <a:cs typeface="Arial" pitchFamily="34" charset="0"/>
            </a:endParaRPr>
          </a:p>
          <a:p>
            <a:pPr marL="0" indent="0" algn="just">
              <a:buNone/>
            </a:pPr>
            <a:r>
              <a:rPr lang="es-ES" dirty="0" smtClean="0">
                <a:latin typeface="+mj-lt"/>
                <a:cs typeface="Arial" pitchFamily="34" charset="0"/>
              </a:rPr>
              <a:t>Ya </a:t>
            </a:r>
            <a:r>
              <a:rPr lang="es-ES" dirty="0" smtClean="0">
                <a:latin typeface="+mj-lt"/>
                <a:cs typeface="Arial" pitchFamily="34" charset="0"/>
              </a:rPr>
              <a:t>ha completado el módulo 1.1 "Comprender los fundamentos de la ingeniería solar" y </a:t>
            </a:r>
            <a:r>
              <a:rPr lang="es-ES" dirty="0" smtClean="0">
                <a:latin typeface="+mj-lt"/>
                <a:cs typeface="Arial" pitchFamily="34" charset="0"/>
              </a:rPr>
              <a:t>puede:</a:t>
            </a:r>
            <a:endParaRPr lang="en-US" dirty="0">
              <a:latin typeface="+mj-lt"/>
              <a:cs typeface="Arial" pitchFamily="34" charset="0"/>
            </a:endParaRPr>
          </a:p>
          <a:p>
            <a:pPr marL="0" indent="0" algn="just">
              <a:buNone/>
            </a:pPr>
            <a:endParaRPr lang="en-US" sz="1600" dirty="0">
              <a:latin typeface="Arial" pitchFamily="34" charset="0"/>
              <a:cs typeface="Arial" pitchFamily="34" charset="0"/>
            </a:endParaRPr>
          </a:p>
          <a:p>
            <a:pPr lvl="1">
              <a:buFont typeface="+mj-lt"/>
              <a:buAutoNum type="arabicPeriod"/>
            </a:pPr>
            <a:r>
              <a:rPr lang="es-ES" b="1" dirty="0" smtClean="0"/>
              <a:t>entender </a:t>
            </a:r>
            <a:r>
              <a:rPr lang="es-ES" b="1" dirty="0" smtClean="0"/>
              <a:t>los conceptos básicos de los temas relacionados con la energía solar </a:t>
            </a:r>
          </a:p>
          <a:p>
            <a:pPr lvl="1">
              <a:buFont typeface="+mj-lt"/>
              <a:buAutoNum type="arabicPeriod"/>
            </a:pPr>
            <a:r>
              <a:rPr lang="es-ES" b="1" dirty="0" smtClean="0"/>
              <a:t>conocer las últimas tecnologías fotovoltaicas</a:t>
            </a:r>
          </a:p>
          <a:p>
            <a:pPr lvl="1">
              <a:buFont typeface="+mj-lt"/>
              <a:buAutoNum type="arabicPeriod"/>
            </a:pPr>
            <a:r>
              <a:rPr lang="es-ES" b="1" dirty="0" smtClean="0"/>
              <a:t>comprender el uso de todos los componentes de un sistema fotovoltaico</a:t>
            </a:r>
          </a:p>
          <a:p>
            <a:pPr lvl="1">
              <a:buFont typeface="+mj-lt"/>
              <a:buAutoNum type="arabicPeriod"/>
            </a:pPr>
            <a:r>
              <a:rPr lang="es-ES" b="1" dirty="0" smtClean="0"/>
              <a:t>realizar mediciones eléctricas en sistemas fotovoltaicos reales</a:t>
            </a:r>
            <a:endParaRPr lang="en-US" b="1" dirty="0"/>
          </a:p>
        </p:txBody>
      </p:sp>
    </p:spTree>
    <p:extLst>
      <p:ext uri="{BB962C8B-B14F-4D97-AF65-F5344CB8AC3E}">
        <p14:creationId xmlns:p14="http://schemas.microsoft.com/office/powerpoint/2010/main" xmlns="" val="749079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Gracias </a:t>
            </a:r>
            <a:r>
              <a:rPr lang="en-US" dirty="0" err="1" smtClean="0"/>
              <a:t>por</a:t>
            </a:r>
            <a:r>
              <a:rPr lang="en-US" dirty="0" smtClean="0"/>
              <a:t> </a:t>
            </a:r>
            <a:r>
              <a:rPr lang="en-US" dirty="0" err="1" smtClean="0"/>
              <a:t>su</a:t>
            </a:r>
            <a:r>
              <a:rPr lang="en-US" dirty="0" smtClean="0"/>
              <a:t> </a:t>
            </a:r>
            <a:r>
              <a:rPr lang="en-US" dirty="0" err="1" smtClean="0"/>
              <a:t>atención</a:t>
            </a:r>
            <a:endParaRPr lang="el-GR" dirty="0"/>
          </a:p>
        </p:txBody>
      </p:sp>
    </p:spTree>
    <p:extLst>
      <p:ext uri="{BB962C8B-B14F-4D97-AF65-F5344CB8AC3E}">
        <p14:creationId xmlns:p14="http://schemas.microsoft.com/office/powerpoint/2010/main" xmlns="" val="12922070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3116</TotalTime>
  <Words>5277</Words>
  <Application>Microsoft Office PowerPoint</Application>
  <PresentationFormat>Presentación en pantalla (4:3)</PresentationFormat>
  <Paragraphs>437</Paragraphs>
  <Slides>92</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92</vt:i4>
      </vt:variant>
    </vt:vector>
  </HeadingPairs>
  <TitlesOfParts>
    <vt:vector size="94" baseType="lpstr">
      <vt:lpstr>2_Office Theme</vt:lpstr>
      <vt:lpstr>Εξίσωση</vt:lpstr>
      <vt:lpstr>MÓDULO 1: INTRODUCCIÓN A LA TECNOLOGÍA FOTOVOLTAICA</vt:lpstr>
      <vt:lpstr>del módulo</vt:lpstr>
      <vt:lpstr>Irradiancia solar - Constante solar</vt:lpstr>
      <vt:lpstr>Espectro fuera y dentro de la atmósfera</vt:lpstr>
      <vt:lpstr>Promedio de la irradiancia solar incidente en la unidad de área de la Tierra que mira hacia el Sol</vt:lpstr>
      <vt:lpstr>Efecto de la atmósfera sobre la radiación solar extraterrestre</vt:lpstr>
      <vt:lpstr>Masa de Aire (AM)</vt:lpstr>
      <vt:lpstr>Tipos de irradiación solar  </vt:lpstr>
      <vt:lpstr>Tipos de irradiación solar  </vt:lpstr>
      <vt:lpstr>Estación de medición de todo tipo de irradiancia solar  </vt:lpstr>
      <vt:lpstr>Tipos de radiación solar sobre una superficie titulada  </vt:lpstr>
      <vt:lpstr>Irradiación solar en un día soleado y nublado</vt:lpstr>
      <vt:lpstr>Cálculo de la irradiación solar diaria a partir de la irradiancia</vt:lpstr>
      <vt:lpstr>Irradiancia horizontal global - Europa</vt:lpstr>
      <vt:lpstr>Valores nominales de los módulos fotovoltaicos - Condiciones de prueba estándar (STC)</vt:lpstr>
      <vt:lpstr>Cálculo de la posición del Sol</vt:lpstr>
      <vt:lpstr>Ángulos solares  </vt:lpstr>
      <vt:lpstr>Latitud y declinación solar</vt:lpstr>
      <vt:lpstr>Esquema de los ángulos solares básicos en una superficie titulada  </vt:lpstr>
      <vt:lpstr>Ángulo de inclinación teórico óptimo de un colector  </vt:lpstr>
      <vt:lpstr>Potencial global de irradiación y electricidad solar para módulos fotovoltaicos montados horizontalmente en Grecia</vt:lpstr>
      <vt:lpstr>Potencial global de irradiación y electricidad solar para módulos fotovoltaicos óptimamente inclinados en Grecia</vt:lpstr>
      <vt:lpstr>Variación de la radiación</vt:lpstr>
      <vt:lpstr>Ángulo mínimo y máximo anual del sol (hemisferio norte)</vt:lpstr>
      <vt:lpstr>Geometría del trayecto solar para el hemisferio norte y el ecuador</vt:lpstr>
      <vt:lpstr>Inclinación óptima para un módulo fotovoltaico montado con ángulo fijo</vt:lpstr>
      <vt:lpstr>Senderos solares de movimiento diurno (Budapest)</vt:lpstr>
      <vt:lpstr>Diagramas de la trayectoria solar</vt:lpstr>
      <vt:lpstr>Diagrama de trayectoria solar para una latitud específica</vt:lpstr>
      <vt:lpstr>Diagrama de la trayectoria solar con obstrucciones superpuestas</vt:lpstr>
      <vt:lpstr>Irradiancia media mensual a nivel horizontal para varios lugares (kWh/(m2∙d))</vt:lpstr>
      <vt:lpstr>Latitud y longitud para varias localizaciones griegas (1/2) </vt:lpstr>
      <vt:lpstr>Latitud y longitud para varias localizaciones griegas (2/2)</vt:lpstr>
      <vt:lpstr>Irradiancia mensual total para varios ángulos de inclinación y orientaciones (kWh/m2) - Grecia meridional (Heraklion)</vt:lpstr>
      <vt:lpstr>Irradiancia mensual total para varios ángulos de inclinación y orientaciones (kWh/m2) - Grecia Central (Atenas)</vt:lpstr>
      <vt:lpstr>Irradiancia mensual total para varios ángulos de inclinación y orientaciones (kWh/m2) - Grecia meridional (Salónica)</vt:lpstr>
      <vt:lpstr>Introducción a la fotovoltaica</vt:lpstr>
      <vt:lpstr>Potencial de la electricidad solar fotovoltaica en los países europeos</vt:lpstr>
      <vt:lpstr>Principales tecnologías de células solares</vt:lpstr>
      <vt:lpstr>Células solares de silicio monocristalino</vt:lpstr>
      <vt:lpstr>Células solares de silicio policristalino</vt:lpstr>
      <vt:lpstr>Comparación de la eficiencia de las tecnologías</vt:lpstr>
      <vt:lpstr>Jerarquía de los sistemas fotovoltaicos de silicio cristalino</vt:lpstr>
      <vt:lpstr>Porcentaje de tecnología fotovoltaica en la producción anual global</vt:lpstr>
      <vt:lpstr>Nuevas tendencias en el mercado - Módulos bifaciales</vt:lpstr>
      <vt:lpstr>Nuevas tendencias en el mercado - Celdas mitad y cuarto de celda  </vt:lpstr>
      <vt:lpstr>Nuevas tendencias en el mercado - Diferentes tamaños de módulos</vt:lpstr>
      <vt:lpstr>Nuevas tendencias en el mercado - tensión máxima de 1500V</vt:lpstr>
      <vt:lpstr>Nuevas tendencias en el mercado - sistemas de seguimiento</vt:lpstr>
      <vt:lpstr>2ª generación de células solares: Películas finas</vt:lpstr>
      <vt:lpstr>Cuota de mercado de las tecnologías de capa fina</vt:lpstr>
      <vt:lpstr>Células solares de silicio amorfo</vt:lpstr>
      <vt:lpstr>Células solares de telururo de cadmio</vt:lpstr>
      <vt:lpstr>Células solares de cobre, indio (galio) y seleniuro - CI(G)S</vt:lpstr>
      <vt:lpstr>Células solares de concentración  </vt:lpstr>
      <vt:lpstr>Ejemplos de sistemas concentradores</vt:lpstr>
      <vt:lpstr>Colectores solares híbridos térmicos fotovoltaicos</vt:lpstr>
      <vt:lpstr>Sistema híbrido térmico fotovoltaico</vt:lpstr>
      <vt:lpstr>Características I-V y P-V de una célula solar (MPP: Punto Máxima Potencia)</vt:lpstr>
      <vt:lpstr>Medición de la tensión en circuito abierto de un módulo FV mediante un multímetro</vt:lpstr>
      <vt:lpstr>Medición de la corriente de cortocircuito de un módulo FV mediante un multímetro</vt:lpstr>
      <vt:lpstr>Dependencia de la irradiancia de los VOC y del ISC de una célula solar de silicio</vt:lpstr>
      <vt:lpstr>Características I-V en 1000 W/m2 irradiancia de cuatro módulos de 75 Wp </vt:lpstr>
      <vt:lpstr>Características I-V de una célula solar de silicio monocristalino a 25°C </vt:lpstr>
      <vt:lpstr>Características I-V para irradiancia 1000 W/m2 con temperatura de célula como parámetro </vt:lpstr>
      <vt:lpstr>Dependencia de la temperatura de VOC, ISC y Pmax de una célula solar de silicio</vt:lpstr>
      <vt:lpstr>Dependencia de la temperatura y de la irradiancia de una célula solar Características P-V</vt:lpstr>
      <vt:lpstr>Eficiencia de una célula solar de silicio cristalino frente a la irradiancia</vt:lpstr>
      <vt:lpstr>Condiciones STC y NOCT</vt:lpstr>
      <vt:lpstr>Comparación de las curvas características I-V para condiciones STC y NOCT</vt:lpstr>
      <vt:lpstr>Conexión de un módulo FV con carga  </vt:lpstr>
      <vt:lpstr>Módulo fotovoltaico con 36 células solares conectadas en serie</vt:lpstr>
      <vt:lpstr>Dependencia de la tensión de carga y del número de células solares en un módulo fotovoltaico</vt:lpstr>
      <vt:lpstr>Categorías y funcionamiento de los sistemas FV</vt:lpstr>
      <vt:lpstr>Principales categorías de sistemas fotovoltaicos</vt:lpstr>
      <vt:lpstr>Sistemas fotovoltaicos autónomos con almacenamiento de energía que se conectan a cargas de CC y CA.</vt:lpstr>
      <vt:lpstr>Sistemas híbridos fotovoltaicos autónomos</vt:lpstr>
      <vt:lpstr>Sistemas fotovoltaicos conectados a la red</vt:lpstr>
      <vt:lpstr>Componentes principales de una instalación fotovoltaica</vt:lpstr>
      <vt:lpstr>Baterías</vt:lpstr>
      <vt:lpstr>Baterías de plomo-ácido (inundadas y reguladas por válvulas)</vt:lpstr>
      <vt:lpstr>Baterías de iones de litio y níquel-cadmio</vt:lpstr>
      <vt:lpstr>Reguladores de carga</vt:lpstr>
      <vt:lpstr>Reguladores de carga PWM y MPPT</vt:lpstr>
      <vt:lpstr>Inversores</vt:lpstr>
      <vt:lpstr>Inversores monofásicos</vt:lpstr>
      <vt:lpstr>Inversores centrales</vt:lpstr>
      <vt:lpstr>Micro-inversores</vt:lpstr>
      <vt:lpstr>Inversores/cargadores basados en baterías</vt:lpstr>
      <vt:lpstr>Rectificadores</vt:lpstr>
      <vt:lpstr>Objetivos del módulo</vt:lpstr>
      <vt:lpstr>Gracias por su atención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Lidia Romeo Prego</cp:lastModifiedBy>
  <cp:revision>661</cp:revision>
  <dcterms:created xsi:type="dcterms:W3CDTF">2017-12-11T10:59:29Z</dcterms:created>
  <dcterms:modified xsi:type="dcterms:W3CDTF">2019-08-02T11:56:32Z</dcterms:modified>
</cp:coreProperties>
</file>