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316" r:id="rId3"/>
    <p:sldId id="296" r:id="rId4"/>
    <p:sldId id="297" r:id="rId5"/>
    <p:sldId id="257" r:id="rId6"/>
    <p:sldId id="279" r:id="rId7"/>
    <p:sldId id="288" r:id="rId8"/>
    <p:sldId id="280" r:id="rId9"/>
    <p:sldId id="309" r:id="rId10"/>
    <p:sldId id="300" r:id="rId11"/>
    <p:sldId id="292" r:id="rId12"/>
    <p:sldId id="290" r:id="rId13"/>
    <p:sldId id="302" r:id="rId14"/>
    <p:sldId id="301" r:id="rId15"/>
    <p:sldId id="307" r:id="rId16"/>
    <p:sldId id="303" r:id="rId17"/>
    <p:sldId id="291" r:id="rId18"/>
    <p:sldId id="293" r:id="rId19"/>
    <p:sldId id="294" r:id="rId20"/>
    <p:sldId id="289" r:id="rId21"/>
    <p:sldId id="295" r:id="rId22"/>
    <p:sldId id="298" r:id="rId23"/>
    <p:sldId id="287" r:id="rId24"/>
    <p:sldId id="299" r:id="rId25"/>
    <p:sldId id="304" r:id="rId26"/>
    <p:sldId id="310" r:id="rId27"/>
    <p:sldId id="306" r:id="rId28"/>
    <p:sldId id="314" r:id="rId29"/>
    <p:sldId id="308" r:id="rId30"/>
    <p:sldId id="312" r:id="rId31"/>
    <p:sldId id="311" r:id="rId32"/>
    <p:sldId id="313" r:id="rId33"/>
    <p:sldId id="315" r:id="rId34"/>
    <p:sldId id="260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95" autoAdjust="0"/>
  </p:normalViewPr>
  <p:slideViewPr>
    <p:cSldViewPr>
      <p:cViewPr varScale="1">
        <p:scale>
          <a:sx n="91" d="100"/>
          <a:sy n="91" d="100"/>
        </p:scale>
        <p:origin x="-22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fdm\Google%20Drive\tei\ptyxiakes\foukarakis\Diorthwsh%20Isc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Users\fdm\Google%20Drive\tei\ptyxiakes\mouxtidiotis\Prior%20Outdoor%20Exposure\Certificate%20Voc%20of%20modules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n-US"/>
            </a:pPr>
            <a:r>
              <a:rPr lang="el-GR" dirty="0" smtClean="0"/>
              <a:t>Ι</a:t>
            </a:r>
            <a:r>
              <a:rPr lang="en-US" dirty="0" smtClean="0"/>
              <a:t>sc </a:t>
            </a:r>
            <a:r>
              <a:rPr lang="en-US" dirty="0" err="1" smtClean="0"/>
              <a:t>vs</a:t>
            </a:r>
            <a:r>
              <a:rPr lang="en-US" baseline="0" dirty="0" smtClean="0"/>
              <a:t> </a:t>
            </a:r>
            <a:r>
              <a:rPr lang="el-GR" baseline="0" dirty="0"/>
              <a:t>Δ</a:t>
            </a:r>
            <a:r>
              <a:rPr lang="en-US" baseline="0" dirty="0"/>
              <a:t>T</a:t>
            </a:r>
            <a:endParaRPr lang="en-US" dirty="0"/>
          </a:p>
        </c:rich>
      </c:tx>
      <c:layout>
        <c:manualLayout>
          <c:xMode val="edge"/>
          <c:yMode val="edge"/>
          <c:x val="0.45261349027597231"/>
          <c:y val="8.3998655447962797E-2"/>
        </c:manualLayout>
      </c:layout>
    </c:title>
    <c:plotArea>
      <c:layout>
        <c:manualLayout>
          <c:layoutTarget val="inner"/>
          <c:xMode val="edge"/>
          <c:yMode val="edge"/>
          <c:x val="0.15067806318778434"/>
          <c:y val="0.18859839852569404"/>
          <c:w val="0.82512837678930362"/>
          <c:h val="0.74255677617792248"/>
        </c:manualLayout>
      </c:layout>
      <c:scatterChart>
        <c:scatterStyle val="lineMarker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trendlineType val="linear"/>
          </c:trendline>
          <c:xVal>
            <c:numRef>
              <c:f>"1]6_12_2014 3'!$N$5:$N$18</c:f>
              <c:numCache>
                <c:formatCode>General</c:formatCode>
                <c:ptCount val="14"/>
                <c:pt idx="0">
                  <c:v>6.9013892017867562</c:v>
                </c:pt>
                <c:pt idx="1">
                  <c:v>9.1100419498931675</c:v>
                </c:pt>
                <c:pt idx="2">
                  <c:v>11.540389201786752</c:v>
                </c:pt>
                <c:pt idx="3">
                  <c:v>14.225389201786754</c:v>
                </c:pt>
                <c:pt idx="4">
                  <c:v>16.172562827733529</c:v>
                </c:pt>
                <c:pt idx="5">
                  <c:v>18.119736453680325</c:v>
                </c:pt>
                <c:pt idx="6">
                  <c:v>19.846215575839945</c:v>
                </c:pt>
                <c:pt idx="7">
                  <c:v>21.049736453680307</c:v>
                </c:pt>
                <c:pt idx="8">
                  <c:v>21.746778209361004</c:v>
                </c:pt>
                <c:pt idx="9">
                  <c:v>22.723778209361015</c:v>
                </c:pt>
                <c:pt idx="10">
                  <c:v>23.426646339094944</c:v>
                </c:pt>
                <c:pt idx="11">
                  <c:v>24.165472713148183</c:v>
                </c:pt>
                <c:pt idx="12">
                  <c:v>24.391993590988541</c:v>
                </c:pt>
                <c:pt idx="13">
                  <c:v>24.641819965041755</c:v>
                </c:pt>
              </c:numCache>
            </c:numRef>
          </c:xVal>
          <c:yVal>
            <c:numRef>
              <c:f>"1]6_12_2014 3'!$J$5:$J$18</c:f>
              <c:numCache>
                <c:formatCode>General</c:formatCode>
                <c:ptCount val="14"/>
                <c:pt idx="0">
                  <c:v>3.0986152125279642</c:v>
                </c:pt>
                <c:pt idx="1">
                  <c:v>3.1077483296213808</c:v>
                </c:pt>
                <c:pt idx="2">
                  <c:v>3.1089823266219252</c:v>
                </c:pt>
                <c:pt idx="3">
                  <c:v>3.1158937360178971</c:v>
                </c:pt>
                <c:pt idx="4">
                  <c:v>3.124034529147985</c:v>
                </c:pt>
                <c:pt idx="5">
                  <c:v>3.1217982022471946</c:v>
                </c:pt>
                <c:pt idx="6">
                  <c:v>3.1296265625000017</c:v>
                </c:pt>
                <c:pt idx="7">
                  <c:v>3.1287406741573052</c:v>
                </c:pt>
                <c:pt idx="8">
                  <c:v>3.1316241457858771</c:v>
                </c:pt>
                <c:pt idx="9">
                  <c:v>3.1339699316628704</c:v>
                </c:pt>
                <c:pt idx="10">
                  <c:v>3.1344834101382459</c:v>
                </c:pt>
                <c:pt idx="11">
                  <c:v>3.1379308045977012</c:v>
                </c:pt>
                <c:pt idx="12">
                  <c:v>3.1382678240740738</c:v>
                </c:pt>
                <c:pt idx="13">
                  <c:v>3.1393441108545037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6D23-4C6C-BC1B-3499CBEE992C}"/>
            </c:ext>
          </c:extLst>
        </c:ser>
        <c:axId val="108482944"/>
        <c:axId val="108484864"/>
      </c:scatterChart>
      <c:valAx>
        <c:axId val="108482944"/>
        <c:scaling>
          <c:orientation val="minMax"/>
          <c:max val="28"/>
          <c:min val="5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 sz="1600" dirty="0" err="1"/>
                  <a:t>Tcell-Tsc</a:t>
                </a:r>
                <a:r>
                  <a:rPr lang="en-US" sz="1600" dirty="0"/>
                  <a:t> (K)</a:t>
                </a:r>
              </a:p>
            </c:rich>
          </c:tx>
        </c:title>
        <c:numFmt formatCode="General" sourceLinked="1"/>
        <c:maj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8484864"/>
        <c:crosses val="autoZero"/>
        <c:crossBetween val="midCat"/>
        <c:majorUnit val="2"/>
      </c:valAx>
      <c:valAx>
        <c:axId val="108484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 sz="1600" dirty="0"/>
                  <a:t>Corriente de cortocircuito (A)</a:t>
                </a:r>
              </a:p>
            </c:rich>
          </c:tx>
        </c:title>
        <c:numFmt formatCode="#,##0.000" sourceLinked="0"/>
        <c:maj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8482944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3344683265943133"/>
          <c:y val="0.12216449891299359"/>
          <c:w val="0.82231663609616368"/>
          <c:h val="0.6501712921814835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4"/>
          </c:marker>
          <c:trendline>
            <c:trendlineType val="linear"/>
          </c:trendline>
          <c:trendline>
            <c:trendlineType val="linear"/>
          </c:trendline>
          <c:errBars>
            <c:errDir val="x"/>
            <c:errBarType val="both"/>
            <c:errValType val="cust"/>
            <c:plus>
              <c:numRef>
                <c:f>Solar Shell SM55'!$T$3:$T$17</c:f>
                <c:numCache>
                  <c:formatCode>General</c:formatCode>
                  <c:ptCount val="15"/>
                  <c:pt idx="0">
                    <c:v>0.50093915359053365</c:v>
                  </c:pt>
                  <c:pt idx="1">
                    <c:v>0.50095020271480084</c:v>
                  </c:pt>
                  <c:pt idx="2">
                    <c:v>0.50094651251406075</c:v>
                  </c:pt>
                  <c:pt idx="3">
                    <c:v>0.50094282947258562</c:v>
                  </c:pt>
                  <c:pt idx="4">
                    <c:v>0.50094282947258562</c:v>
                  </c:pt>
                  <c:pt idx="5">
                    <c:v>0.50094282947258562</c:v>
                  </c:pt>
                  <c:pt idx="6">
                    <c:v>0.50093915359053365</c:v>
                  </c:pt>
                  <c:pt idx="7">
                    <c:v>0.50094099063662179</c:v>
                  </c:pt>
                  <c:pt idx="8">
                    <c:v>0.50094467009840593</c:v>
                  </c:pt>
                  <c:pt idx="9">
                    <c:v>0.50095205049984581</c:v>
                  </c:pt>
                  <c:pt idx="10">
                    <c:v>0.50094651251406075</c:v>
                  </c:pt>
                  <c:pt idx="11">
                    <c:v>0.50093731833434008</c:v>
                  </c:pt>
                  <c:pt idx="12">
                    <c:v>0.50093365319171768</c:v>
                  </c:pt>
                  <c:pt idx="13">
                    <c:v>0.50093731833434008</c:v>
                  </c:pt>
                  <c:pt idx="14">
                    <c:v>0.50094099063662179</c:v>
                  </c:pt>
                </c:numCache>
              </c:numRef>
            </c:plus>
            <c:minus>
              <c:numRef>
                <c:f>Solar Shell SM55'!$T$3:$T$17</c:f>
                <c:numCache>
                  <c:formatCode>General</c:formatCode>
                  <c:ptCount val="15"/>
                  <c:pt idx="0">
                    <c:v>0.50093915359053365</c:v>
                  </c:pt>
                  <c:pt idx="1">
                    <c:v>0.50095020271480084</c:v>
                  </c:pt>
                  <c:pt idx="2">
                    <c:v>0.50094651251406075</c:v>
                  </c:pt>
                  <c:pt idx="3">
                    <c:v>0.50094282947258562</c:v>
                  </c:pt>
                  <c:pt idx="4">
                    <c:v>0.50094282947258562</c:v>
                  </c:pt>
                  <c:pt idx="5">
                    <c:v>0.50094282947258562</c:v>
                  </c:pt>
                  <c:pt idx="6">
                    <c:v>0.50093915359053365</c:v>
                  </c:pt>
                  <c:pt idx="7">
                    <c:v>0.50094099063662179</c:v>
                  </c:pt>
                  <c:pt idx="8">
                    <c:v>0.50094467009840593</c:v>
                  </c:pt>
                  <c:pt idx="9">
                    <c:v>0.50095205049984581</c:v>
                  </c:pt>
                  <c:pt idx="10">
                    <c:v>0.50094651251406075</c:v>
                  </c:pt>
                  <c:pt idx="11">
                    <c:v>0.50093731833434008</c:v>
                  </c:pt>
                  <c:pt idx="12">
                    <c:v>0.50093365319171768</c:v>
                  </c:pt>
                  <c:pt idx="13">
                    <c:v>0.50093731833434008</c:v>
                  </c:pt>
                  <c:pt idx="14">
                    <c:v>0.50094099063662179</c:v>
                  </c:pt>
                </c:numCache>
              </c:numRef>
            </c:minus>
          </c:errBars>
          <c:errBars>
            <c:errDir val="y"/>
            <c:errBarType val="both"/>
            <c:errValType val="cust"/>
            <c:plus>
              <c:numRef>
                <c:f>Solar Shell SM55'!$M$3:$M$17</c:f>
                <c:numCache>
                  <c:formatCode>General</c:formatCode>
                  <c:ptCount val="15"/>
                  <c:pt idx="0">
                    <c:v>0.21018108369999999</c:v>
                  </c:pt>
                  <c:pt idx="1">
                    <c:v>0.20675767898559572</c:v>
                  </c:pt>
                  <c:pt idx="2">
                    <c:v>0.20416593551635756</c:v>
                  </c:pt>
                  <c:pt idx="3">
                    <c:v>0.20192234040000018</c:v>
                  </c:pt>
                  <c:pt idx="4">
                    <c:v>0.19969808580000012</c:v>
                  </c:pt>
                  <c:pt idx="5">
                    <c:v>0.19805406569999998</c:v>
                  </c:pt>
                  <c:pt idx="6">
                    <c:v>0.19639072419999998</c:v>
                  </c:pt>
                  <c:pt idx="7">
                    <c:v>0.19552036289999999</c:v>
                  </c:pt>
                  <c:pt idx="8">
                    <c:v>0.19503683090000001</c:v>
                  </c:pt>
                  <c:pt idx="9">
                    <c:v>0.19451461789999999</c:v>
                  </c:pt>
                  <c:pt idx="10">
                    <c:v>0.19368293759999999</c:v>
                  </c:pt>
                  <c:pt idx="11">
                    <c:v>0.19329610820000001</c:v>
                  </c:pt>
                  <c:pt idx="12">
                    <c:v>0.19294795990000016</c:v>
                  </c:pt>
                  <c:pt idx="13">
                    <c:v>0.19298664090000001</c:v>
                  </c:pt>
                  <c:pt idx="14">
                    <c:v>0.19292861940000003</c:v>
                  </c:pt>
                </c:numCache>
              </c:numRef>
            </c:plus>
            <c:minus>
              <c:numRef>
                <c:f>Solar Shell SM55'!$M$3:$M$17</c:f>
                <c:numCache>
                  <c:formatCode>General</c:formatCode>
                  <c:ptCount val="15"/>
                  <c:pt idx="0">
                    <c:v>0.21018108369999999</c:v>
                  </c:pt>
                  <c:pt idx="1">
                    <c:v>0.20675767898559572</c:v>
                  </c:pt>
                  <c:pt idx="2">
                    <c:v>0.20416593551635756</c:v>
                  </c:pt>
                  <c:pt idx="3">
                    <c:v>0.20192234040000018</c:v>
                  </c:pt>
                  <c:pt idx="4">
                    <c:v>0.19969808580000012</c:v>
                  </c:pt>
                  <c:pt idx="5">
                    <c:v>0.19805406569999998</c:v>
                  </c:pt>
                  <c:pt idx="6">
                    <c:v>0.19639072419999998</c:v>
                  </c:pt>
                  <c:pt idx="7">
                    <c:v>0.19552036289999999</c:v>
                  </c:pt>
                  <c:pt idx="8">
                    <c:v>0.19503683090000001</c:v>
                  </c:pt>
                  <c:pt idx="9">
                    <c:v>0.19451461789999999</c:v>
                  </c:pt>
                  <c:pt idx="10">
                    <c:v>0.19368293759999999</c:v>
                  </c:pt>
                  <c:pt idx="11">
                    <c:v>0.19329610820000001</c:v>
                  </c:pt>
                  <c:pt idx="12">
                    <c:v>0.19294795990000016</c:v>
                  </c:pt>
                  <c:pt idx="13">
                    <c:v>0.19298664090000001</c:v>
                  </c:pt>
                  <c:pt idx="14">
                    <c:v>0.19292861940000003</c:v>
                  </c:pt>
                </c:numCache>
              </c:numRef>
            </c:minus>
          </c:errBars>
          <c:xVal>
            <c:numRef>
              <c:f>Solar Shell SM55'!$3:$17</c:f>
              <c:numCache>
                <c:formatCode>0.00</c:formatCode>
                <c:ptCount val="15"/>
                <c:pt idx="0">
                  <c:v>7.2760000000000034</c:v>
                </c:pt>
                <c:pt idx="1">
                  <c:v>12.474000000000004</c:v>
                </c:pt>
                <c:pt idx="2">
                  <c:v>15.978000000000002</c:v>
                </c:pt>
                <c:pt idx="3">
                  <c:v>18.981999999999989</c:v>
                </c:pt>
                <c:pt idx="4">
                  <c:v>22.002000000000002</c:v>
                </c:pt>
                <c:pt idx="5">
                  <c:v>24.652000000000001</c:v>
                </c:pt>
                <c:pt idx="6">
                  <c:v>26.866</c:v>
                </c:pt>
                <c:pt idx="7">
                  <c:v>28.209000000000003</c:v>
                </c:pt>
                <c:pt idx="8">
                  <c:v>29.515000000000001</c:v>
                </c:pt>
                <c:pt idx="9">
                  <c:v>30.387</c:v>
                </c:pt>
                <c:pt idx="10">
                  <c:v>31.278000000000006</c:v>
                </c:pt>
                <c:pt idx="11">
                  <c:v>32.073</c:v>
                </c:pt>
                <c:pt idx="12">
                  <c:v>32.456999999999994</c:v>
                </c:pt>
                <c:pt idx="13">
                  <c:v>32.803000000000004</c:v>
                </c:pt>
                <c:pt idx="14">
                  <c:v>32.879000000000005</c:v>
                </c:pt>
              </c:numCache>
            </c:numRef>
          </c:xVal>
          <c:yVal>
            <c:numRef>
              <c:f>Solar Shell SM55'!$L$3:$L$17</c:f>
              <c:numCache>
                <c:formatCode>0.00</c:formatCode>
                <c:ptCount val="15"/>
                <c:pt idx="0">
                  <c:v>21.01810837</c:v>
                </c:pt>
                <c:pt idx="1">
                  <c:v>20.67576789855957</c:v>
                </c:pt>
                <c:pt idx="2">
                  <c:v>20.416593551635721</c:v>
                </c:pt>
                <c:pt idx="3">
                  <c:v>20.192234039999978</c:v>
                </c:pt>
                <c:pt idx="4">
                  <c:v>19.969808579999977</c:v>
                </c:pt>
                <c:pt idx="5">
                  <c:v>19.805406569999978</c:v>
                </c:pt>
                <c:pt idx="6">
                  <c:v>19.639072420000034</c:v>
                </c:pt>
                <c:pt idx="7">
                  <c:v>19.552036289999975</c:v>
                </c:pt>
                <c:pt idx="8">
                  <c:v>19.503683089999981</c:v>
                </c:pt>
                <c:pt idx="9">
                  <c:v>19.451461790000018</c:v>
                </c:pt>
                <c:pt idx="10">
                  <c:v>19.36829376</c:v>
                </c:pt>
                <c:pt idx="11">
                  <c:v>19.329610819999989</c:v>
                </c:pt>
                <c:pt idx="12">
                  <c:v>19.294795990000001</c:v>
                </c:pt>
                <c:pt idx="13">
                  <c:v>19.298664089999978</c:v>
                </c:pt>
                <c:pt idx="14">
                  <c:v>19.292861940000005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2-6E24-4BDD-B90F-B70B52516FB9}"/>
            </c:ext>
          </c:extLst>
        </c:ser>
        <c:axId val="96524544"/>
        <c:axId val="96538624"/>
      </c:scatterChart>
      <c:valAx>
        <c:axId val="96524544"/>
        <c:scaling>
          <c:orientation val="minMax"/>
        </c:scaling>
        <c:axPos val="b"/>
        <c:numFmt formatCode="0.0" sourceLinked="0"/>
        <c:tickLblPos val="nextTo"/>
        <c:txPr>
          <a:bodyPr/>
          <a:lstStyle/>
          <a:p>
            <a:pPr>
              <a:defRPr lang="en-US"/>
            </a:pPr>
            <a:endParaRPr lang="es-ES"/>
          </a:p>
        </c:txPr>
        <c:crossAx val="96538624"/>
        <c:crosses val="autoZero"/>
        <c:crossBetween val="midCat"/>
      </c:valAx>
      <c:valAx>
        <c:axId val="96538624"/>
        <c:scaling>
          <c:orientation val="minMax"/>
          <c:min val="18.5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lang="en-US"/>
            </a:pPr>
            <a:endParaRPr lang="es-ES"/>
          </a:p>
        </c:txPr>
        <c:crossAx val="96524544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0.15584</cdr:x>
      <cdr:y>0.00355</cdr:y>
    </cdr:from>
    <cdr:to>
      <cdr:x>0.85714</cdr:x>
      <cdr:y>0.09409</cdr:y>
    </cdr:to>
    <cdr:sp macro="" textlink="">
      <cdr:nvSpPr>
        <cdr:cNvPr id="2" name="4 - TextBox"/>
        <cdr:cNvSpPr txBox="1"/>
      </cdr:nvSpPr>
      <cdr:spPr>
        <a:xfrm xmlns:a="http://schemas.openxmlformats.org/drawingml/2006/main">
          <a:off x="864073" y="12082"/>
          <a:ext cx="3888455" cy="308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err="1" smtClean="0"/>
            <a:t>Medidas</a:t>
          </a:r>
          <a:r>
            <a:rPr lang="en-US" sz="1400" b="1" dirty="0" smtClean="0"/>
            <a:t> de campo</a:t>
          </a:r>
          <a:endParaRPr lang="el-GR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0.50625</cdr:x>
      <cdr:y>0.89236</cdr:y>
    </cdr:from>
    <cdr:to>
      <cdr:x>0.70625</cdr:x>
      <cdr:y>0.98611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2314575" y="2447924"/>
          <a:ext cx="9144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l-GR" sz="1600" b="1" dirty="0"/>
            <a:t>Δ</a:t>
          </a:r>
          <a:r>
            <a:rPr lang="en-US" sz="1600" b="1" dirty="0"/>
            <a:t>T (K)</a:t>
          </a:r>
          <a:endParaRPr lang="el-GR" sz="1600" b="1" dirty="0"/>
        </a:p>
      </cdr:txBody>
    </cdr:sp>
  </cdr:relSizeAnchor>
  <cdr:relSizeAnchor xmlns:cdr="http://schemas.openxmlformats.org/drawingml/2006/chartDrawing">
    <cdr:from>
      <cdr:x>1.61062E-7</cdr:x>
      <cdr:y>0.19048</cdr:y>
    </cdr:from>
    <cdr:to>
      <cdr:x>0.05799</cdr:x>
      <cdr:y>0.61441</cdr:y>
    </cdr:to>
    <cdr:sp macro="" textlink="">
      <cdr:nvSpPr>
        <cdr:cNvPr id="3" name="2 - TextBox"/>
        <cdr:cNvSpPr txBox="1"/>
      </cdr:nvSpPr>
      <cdr:spPr>
        <a:xfrm xmlns:a="http://schemas.openxmlformats.org/drawingml/2006/main" rot="-5400000">
          <a:off x="-461042" y="1037107"/>
          <a:ext cx="1282128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err="1"/>
            <a:t>Voc</a:t>
          </a:r>
          <a:r>
            <a:rPr lang="en-US" sz="1800" b="1" dirty="0"/>
            <a:t> (Volt)</a:t>
          </a:r>
          <a:endParaRPr lang="el-GR" sz="1800" b="1" dirty="0"/>
        </a:p>
      </cdr:txBody>
    </cdr:sp>
  </cdr:relSizeAnchor>
  <cdr:relSizeAnchor xmlns:cdr="http://schemas.openxmlformats.org/drawingml/2006/chartDrawing">
    <cdr:from>
      <cdr:x>0.28994</cdr:x>
      <cdr:y>0.03005</cdr:y>
    </cdr:from>
    <cdr:to>
      <cdr:x>0.7268</cdr:x>
      <cdr:y>0.13194</cdr:y>
    </cdr:to>
    <cdr:sp macro="" textlink="">
      <cdr:nvSpPr>
        <cdr:cNvPr id="5" name="4 - TextBox"/>
        <cdr:cNvSpPr txBox="1"/>
      </cdr:nvSpPr>
      <cdr:spPr>
        <a:xfrm xmlns:a="http://schemas.openxmlformats.org/drawingml/2006/main">
          <a:off x="1800200" y="90872"/>
          <a:ext cx="2712337" cy="3081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err="1" smtClean="0"/>
            <a:t>Medidas</a:t>
          </a:r>
          <a:r>
            <a:rPr lang="en-US" sz="1400" b="1" dirty="0" smtClean="0"/>
            <a:t> de campo</a:t>
          </a:r>
          <a:endParaRPr lang="el-GR" sz="1400" b="1" dirty="0"/>
        </a:p>
      </cdr:txBody>
    </cdr:sp>
  </cdr:relSizeAnchor>
  <cdr:relSizeAnchor xmlns:cdr="http://schemas.openxmlformats.org/drawingml/2006/chartDrawing">
    <cdr:from>
      <cdr:x>0.50625</cdr:x>
      <cdr:y>0.89236</cdr:y>
    </cdr:from>
    <cdr:to>
      <cdr:x>0.70625</cdr:x>
      <cdr:y>0.98611</cdr:y>
    </cdr:to>
    <cdr:sp macro="" textlink="">
      <cdr:nvSpPr>
        <cdr:cNvPr id="6" name="1 - TextBox"/>
        <cdr:cNvSpPr txBox="1"/>
      </cdr:nvSpPr>
      <cdr:spPr>
        <a:xfrm xmlns:a="http://schemas.openxmlformats.org/drawingml/2006/main">
          <a:off x="2314575" y="2447924"/>
          <a:ext cx="9144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l-GR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5/8/2019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επεξεργασία των στυλ του υποδείγματος</a:t>
            </a:r>
          </a:p>
          <a:p>
            <a:pPr lvl="1"/>
            <a:r>
              <a:rPr lang="el-GR"/>
              <a:t>επιπέδου DIFUNDE LA PALABRA-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επιπέδου DIFUNDE LA PALABRA-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9551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73990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10818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0760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9239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40949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09961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5304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98024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65747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393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7238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Directrices para el capacitador</a:t>
            </a:r>
          </a:p>
          <a:p>
            <a:endParaRPr lang="el-GR" dirty="0"/>
          </a:p>
          <a:p>
            <a:r>
              <a:rPr lang="en-US" dirty="0"/>
              <a:t>Este archivo.</a:t>
            </a:r>
            <a:r>
              <a:rPr lang="en-US" dirty="0" err="1"/>
              <a:t>ppt</a:t>
            </a:r>
            <a:r>
              <a:rPr lang="en-US" dirty="0"/>
              <a:t> es una plantilla para ser utilizada por los proveedores de EFP para que preparen el material de formación. </a:t>
            </a:r>
          </a:p>
          <a:p>
            <a:endParaRPr lang="el-GR" dirty="0"/>
          </a:p>
          <a:p>
            <a:r>
              <a:rPr lang="en-US" dirty="0"/>
              <a:t>Sugerimos de </a:t>
            </a:r>
            <a:r>
              <a:rPr lang="en-US" b="1" dirty="0"/>
              <a:t>30 a 40 diapositivas </a:t>
            </a:r>
            <a:r>
              <a:rPr lang="en-US" b="1" dirty="0" err="1"/>
              <a:t>ppt</a:t>
            </a:r>
            <a:r>
              <a:rPr lang="en-US" dirty="0"/>
              <a:t> durante una (1) hora del programa de entrenamiento.</a:t>
            </a:r>
            <a:endParaRPr lang="el-GR" dirty="0"/>
          </a:p>
          <a:p>
            <a:endParaRPr lang="en-US" dirty="0"/>
          </a:p>
          <a:p>
            <a:r>
              <a:rPr lang="en-US" dirty="0"/>
              <a:t>Hay 3 </a:t>
            </a:r>
            <a:r>
              <a:rPr lang="en-US" u="sng" dirty="0"/>
              <a:t>diapositivas predefinidas </a:t>
            </a:r>
            <a:r>
              <a:rPr lang="en-US" dirty="0"/>
              <a:t>a rellenar por usted, tituladas "</a:t>
            </a:r>
            <a:r>
              <a:rPr lang="en-US" b="1" dirty="0"/>
              <a:t>Objetivos del módulo</a:t>
            </a:r>
            <a:r>
              <a:rPr lang="en-US" dirty="0"/>
              <a:t>", "</a:t>
            </a:r>
            <a:r>
              <a:rPr lang="en-US" b="1" dirty="0"/>
              <a:t>Conclusión</a:t>
            </a:r>
            <a:r>
              <a:rPr lang="en-US" dirty="0"/>
              <a:t>", "</a:t>
            </a:r>
            <a:r>
              <a:rPr lang="en-US" b="1" dirty="0"/>
              <a:t>Fin del módulo</a:t>
            </a:r>
            <a:r>
              <a:rPr lang="en-US" dirty="0"/>
              <a:t>".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El material debe ser enviado en formato editable.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Fuente sugerida: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Tamaño de letra requerido: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Espaciado de línea sugerido: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El archivo</a:t>
            </a:r>
            <a:r>
              <a:rPr lang="en-US" dirty="0" err="1"/>
              <a:t> ppt/pptx</a:t>
            </a:r>
            <a:r>
              <a:rPr lang="en-US" dirty="0"/>
              <a:t> debe tener una estructura clara, unidades definidas y títulos de diapositivas únicos.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El contenido de la diapositiva</a:t>
            </a:r>
            <a:r>
              <a:rPr lang="en-US" dirty="0" err="1"/>
              <a:t> ppt/pptx</a:t>
            </a:r>
            <a:r>
              <a:rPr lang="en-US" dirty="0"/>
              <a:t> no debe exceder los márgenes predefinidos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Las imágenes, diagramas, etc. deben ir acompañados de una descripción.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dirty="0" err="1"/>
              <a:t> ppt/pptx</a:t>
            </a:r>
            <a:r>
              <a:rPr lang="en-US" dirty="0"/>
              <a:t>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Las preguntas que se utilizarán para la autoevaluación y las pruebas de evaluación final deben seguir un formato predefinido que se enviará desde SQLearn en un archivo .</a:t>
            </a:r>
            <a:r>
              <a:rPr lang="en-US" dirty="0" err="1"/>
              <a:t> xls</a:t>
            </a:r>
            <a:r>
              <a:rPr lang="en-US" dirty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58440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34299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800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7697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10362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51206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3475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62574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24974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84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405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61259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530115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(1) hora 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099350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523142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Directrices para el capacitador</a:t>
            </a:r>
          </a:p>
          <a:p>
            <a:endParaRPr lang="el-GR" dirty="0"/>
          </a:p>
          <a:p>
            <a:r>
              <a:rPr lang="en-US" dirty="0"/>
              <a:t>Este archivo.</a:t>
            </a:r>
            <a:r>
              <a:rPr lang="en-US" dirty="0" err="1"/>
              <a:t>ppt</a:t>
            </a:r>
            <a:r>
              <a:rPr lang="en-US" dirty="0"/>
              <a:t> es una plantilla para ser utilizada por los proveedores de EFP para que preparen el material de formación. </a:t>
            </a:r>
          </a:p>
          <a:p>
            <a:endParaRPr lang="el-GR" dirty="0"/>
          </a:p>
          <a:p>
            <a:r>
              <a:rPr lang="en-US" dirty="0"/>
              <a:t>Sugerimos de </a:t>
            </a:r>
            <a:r>
              <a:rPr lang="en-US" b="1" dirty="0"/>
              <a:t>30 a 40 diapositivas </a:t>
            </a:r>
            <a:r>
              <a:rPr lang="en-US" b="1" dirty="0" err="1"/>
              <a:t>ppt</a:t>
            </a:r>
            <a:r>
              <a:rPr lang="en-US" dirty="0"/>
              <a:t> durante una (1) hora del programa de entrenamiento.</a:t>
            </a:r>
            <a:endParaRPr lang="el-GR" dirty="0"/>
          </a:p>
          <a:p>
            <a:endParaRPr lang="en-US" dirty="0"/>
          </a:p>
          <a:p>
            <a:r>
              <a:rPr lang="en-US" dirty="0"/>
              <a:t>Hay 3 </a:t>
            </a:r>
            <a:r>
              <a:rPr lang="en-US" u="sng" dirty="0"/>
              <a:t>diapositivas predefinidas </a:t>
            </a:r>
            <a:r>
              <a:rPr lang="en-US" dirty="0"/>
              <a:t>a rellenar por usted, tituladas "</a:t>
            </a:r>
            <a:r>
              <a:rPr lang="en-US" b="1" dirty="0"/>
              <a:t>Objetivos del módulo</a:t>
            </a:r>
            <a:r>
              <a:rPr lang="en-US" dirty="0"/>
              <a:t>", "</a:t>
            </a:r>
            <a:r>
              <a:rPr lang="en-US" b="1" dirty="0"/>
              <a:t>Conclusión</a:t>
            </a:r>
            <a:r>
              <a:rPr lang="en-US" dirty="0"/>
              <a:t>", "</a:t>
            </a:r>
            <a:r>
              <a:rPr lang="en-US" b="1" dirty="0"/>
              <a:t>Fin del módulo</a:t>
            </a:r>
            <a:r>
              <a:rPr lang="en-US" dirty="0"/>
              <a:t>".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El material debe ser enviado en formato editable.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Fuente sugerida: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Tamaño de letra requerido: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Espaciado de línea sugerido: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El archivo</a:t>
            </a:r>
            <a:r>
              <a:rPr lang="en-US" dirty="0" err="1"/>
              <a:t> ppt/pptx</a:t>
            </a:r>
            <a:r>
              <a:rPr lang="en-US" dirty="0"/>
              <a:t> debe tener una estructura clara, unidades definidas y títulos de diapositivas únicos.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El contenido de la diapositiva</a:t>
            </a:r>
            <a:r>
              <a:rPr lang="en-US" dirty="0" err="1"/>
              <a:t> ppt/pptx</a:t>
            </a:r>
            <a:r>
              <a:rPr lang="en-US" dirty="0"/>
              <a:t> no debe exceder los márgenes predefinidos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Las imágenes, diagramas, etc. deben ir acompañados de una descripción.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dirty="0" err="1"/>
              <a:t> ppt/pptx</a:t>
            </a:r>
            <a:r>
              <a:rPr lang="en-US" dirty="0"/>
              <a:t>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Las preguntas que se utilizarán para la autoevaluación y las pruebas de evaluación final deben seguir un formato predefinido que se enviará desde SQLearn en un archivo .</a:t>
            </a:r>
            <a:r>
              <a:rPr lang="en-US" dirty="0" err="1"/>
              <a:t> xls</a:t>
            </a:r>
            <a:r>
              <a:rPr lang="en-US" dirty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21292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83142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5096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33333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67663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56226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Directrices para el capacitador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archivo.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 una plantilla para ser utilizada por los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proveedores de EFP para que preparen el material de formación.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Sugerimos de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a 40 diapositivas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durante una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hora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programa de entrenamiento.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Hay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diapositivas predefinidas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rellenar por usted, tituladas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Objetivos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 del módulo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material debe ser enviado en formato editable.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 sugerida: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Tamaño de letra requerido: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Espaciado de línea sugerido: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debe tener una estructura clara, unidades definidas y títulos de diapositivas únicos.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contenido de la diapositiva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debe exceder los márgenes predefinidos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imágenes, diagramas, etc. deben ir acompañados de una descripción.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desea incluir preguntas de comprensión (opción múltiple, respuestas múltiples, verdadero/falso, coincidencia, etc.) para mejorar la comprensión de la teoría por parte de los usuarios, debe incluirlas en el archivo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preguntas que se utilizarán para la autoevaluación y las pruebas de evaluación final deben seguir un formato predefinido que se enviará desde SQLearn en un archivo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5776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del Patrón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5/8/2019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896" y="1988840"/>
            <a:ext cx="5182344" cy="1470025"/>
          </a:xfrm>
        </p:spPr>
        <p:txBody>
          <a:bodyPr anchor="b"/>
          <a:lstStyle/>
          <a:p>
            <a:r>
              <a:rPr lang="en-US" dirty="0"/>
              <a:t>MÓDULO 2: SISTEMAS FOTOVOLTAICOS</a:t>
            </a:r>
            <a:endParaRPr lang="el-G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11960" y="3573016"/>
            <a:ext cx="4822304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TEI </a:t>
            </a:r>
            <a:r>
              <a:rPr lang="en-US" smtClean="0"/>
              <a:t>of </a:t>
            </a:r>
            <a:r>
              <a:rPr lang="en-US" dirty="0"/>
              <a:t>CRETE</a:t>
            </a:r>
            <a:endParaRPr lang="el-G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79912" y="3429000"/>
            <a:ext cx="5328592" cy="67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Comprender el rendimiento del sistema FV</a:t>
            </a: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Conceptos básicos del diseño de una instalación fotovoltaica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844027"/>
            <a:ext cx="5932035" cy="3314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D686ACE-E6F2-4AF7-9A6B-BE8F2A8B3D6B}"/>
              </a:ext>
            </a:extLst>
          </p:cNvPr>
          <p:cNvSpPr txBox="1"/>
          <p:nvPr/>
        </p:nvSpPr>
        <p:spPr>
          <a:xfrm>
            <a:off x="756193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Considerar el sombreado por filas de módulos</a:t>
            </a:r>
          </a:p>
        </p:txBody>
      </p:sp>
    </p:spTree>
    <p:extLst>
      <p:ext uri="{BB962C8B-B14F-4D97-AF65-F5344CB8AC3E}">
        <p14:creationId xmlns="" xmlns:p14="http://schemas.microsoft.com/office/powerpoint/2010/main" val="132250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Conceptos básicos del diseño de una instalación fotovoltaica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Considere la posibilidad de sombrear edificios, obstáculos externos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527" y="2276872"/>
            <a:ext cx="3096344" cy="3075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0748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Examinar las tecnologías de los módulos FV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Conceptos básicos del diseño de una instalación fotovoltaica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297" y="3352256"/>
            <a:ext cx="29523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Monocristalino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Policristalino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Capa fina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013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75555" y="207014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Eficiencias típicas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Conceptos básicos del diseño de una instalación fotovoltaica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27584" y="2564904"/>
          <a:ext cx="6984775" cy="3398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67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83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06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8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célula fotovoltaica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Eficiencia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Superficie necesaria para </a:t>
                      </a:r>
                      <a:r>
                        <a:rPr lang="el-GR" dirty="0"/>
                        <a:t>1 </a:t>
                      </a:r>
                      <a:r>
                        <a:rPr lang="en-US" dirty="0"/>
                        <a:t>kW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EPBT Europa del Sur (años)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Mono Cristalino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15% - 20%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5-7</a:t>
                      </a:r>
                      <a:r>
                        <a:rPr lang="en-US" baseline="30000" dirty="0"/>
                        <a:t> m2</a:t>
                      </a:r>
                      <a:endParaRPr lang="el-GR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1.8 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Polipropileno Cristalino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12% - 15%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7-8</a:t>
                      </a:r>
                      <a:r>
                        <a:rPr lang="en-US" baseline="30000" dirty="0"/>
                        <a:t> m2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1.2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baseline="0" dirty="0"/>
                        <a:t>Amorfo 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5% - 8%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12-20</a:t>
                      </a:r>
                      <a:r>
                        <a:rPr lang="en-US" baseline="30000" dirty="0"/>
                        <a:t> m2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1.4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baseline="0" dirty="0"/>
                        <a:t>Película</a:t>
                      </a:r>
                      <a:r>
                        <a:rPr lang="en-US" dirty="0"/>
                        <a:t> fina</a:t>
                      </a:r>
                      <a:r>
                        <a:rPr lang="el-GR" dirty="0"/>
                        <a:t> (</a:t>
                      </a:r>
                      <a:r>
                        <a:rPr lang="en-US" dirty="0"/>
                        <a:t>CIGS, </a:t>
                      </a:r>
                      <a:r>
                        <a:rPr lang="en-US" dirty="0" err="1"/>
                        <a:t>CdTe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GaAs</a:t>
                      </a:r>
                      <a:r>
                        <a:rPr lang="el-GR" dirty="0"/>
                        <a:t>)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7% - 12%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8-14</a:t>
                      </a:r>
                      <a:r>
                        <a:rPr lang="en-US" baseline="30000" dirty="0"/>
                        <a:t> m2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&lt; 1.0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baseline="0" dirty="0"/>
                        <a:t>Tiempo de amortización de la</a:t>
                      </a:r>
                      <a:r>
                        <a:rPr lang="en-US" sz="1400" dirty="0"/>
                        <a:t> energía)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68069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Examinar el voltaje, la corriente y las dimensiones de los módulos FV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Conceptos básicos del diseño de una instalación fotovoltaica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798767"/>
            <a:ext cx="6191250" cy="325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429000"/>
            <a:ext cx="3638550" cy="1733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3024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492896"/>
            <a:ext cx="8197587" cy="3199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Conceptos básicos del diseño de una instalación fotovoltaica</a:t>
            </a:r>
          </a:p>
        </p:txBody>
      </p:sp>
    </p:spTree>
    <p:extLst>
      <p:ext uri="{BB962C8B-B14F-4D97-AF65-F5344CB8AC3E}">
        <p14:creationId xmlns="" xmlns:p14="http://schemas.microsoft.com/office/powerpoint/2010/main" val="5008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Examinar los efectos de la temperatura del módulo FV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Conceptos básicos del diseño de una instalación fotovoltaica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896741"/>
            <a:ext cx="4495800" cy="1352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367231"/>
            <a:ext cx="6105525" cy="1704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0626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Inversores por módulo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Conceptos básicos del diseño de una instalación fotovoltaica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760" y="3181618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/>
              <a:t>Microinversores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Optimizadores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204864"/>
            <a:ext cx="3514725" cy="2247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733218"/>
            <a:ext cx="2690202" cy="2146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7172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Inversores monofásicos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Conceptos básicos del diseño de una instalación fotovoltaica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306896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Dimensionamiento adecuado de un inversor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305728"/>
            <a:ext cx="4257675" cy="1800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953974"/>
            <a:ext cx="3171825" cy="476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2120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Calibrado de cables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Conceptos básicos del diseño de una instalación fotovoltaica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7664" y="3043118"/>
            <a:ext cx="216024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Resistencia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Caída de tensión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Pérdida de potencia</a:t>
            </a:r>
          </a:p>
        </p:txBody>
      </p:sp>
    </p:spTree>
    <p:extLst>
      <p:ext uri="{BB962C8B-B14F-4D97-AF65-F5344CB8AC3E}">
        <p14:creationId xmlns="" xmlns:p14="http://schemas.microsoft.com/office/powerpoint/2010/main" val="275901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Objetivos del módulo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+mj-lt"/>
                <a:cs typeface="Arial" pitchFamily="34" charset="0"/>
              </a:rPr>
              <a:t>Al final de esta </a:t>
            </a:r>
            <a:r>
              <a:rPr lang="en-US" dirty="0" err="1">
                <a:latin typeface="+mj-lt"/>
                <a:cs typeface="Arial" pitchFamily="34" charset="0"/>
              </a:rPr>
              <a:t>unidad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dirty="0" err="1" smtClean="0">
                <a:latin typeface="+mj-lt"/>
                <a:cs typeface="Arial" pitchFamily="34" charset="0"/>
              </a:rPr>
              <a:t>podrás</a:t>
            </a:r>
            <a:r>
              <a:rPr lang="en-US" dirty="0" smtClean="0">
                <a:latin typeface="+mj-lt"/>
                <a:cs typeface="Arial" pitchFamily="34" charset="0"/>
              </a:rPr>
              <a:t>:</a:t>
            </a: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b="1" dirty="0" err="1" smtClean="0"/>
              <a:t>familiarizarte</a:t>
            </a:r>
            <a:r>
              <a:rPr lang="en-US" b="1" dirty="0" smtClean="0"/>
              <a:t> </a:t>
            </a:r>
            <a:r>
              <a:rPr lang="en-US" b="1" dirty="0"/>
              <a:t>con las bases del diseño de los sistemas fotovoltaicos 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aprender a utilizar software libre para evaluar el rendimiento del sistema fotovoltaico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aprender a evaluar el rendimiento del sistema fotovoltaico en condiciones típicas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aprender los fundamentos de los sistemas de monitorización fotovoltaica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aprender cómo las diferentes condiciones afectan el rendimiento </a:t>
            </a:r>
          </a:p>
        </p:txBody>
      </p:sp>
    </p:spTree>
    <p:extLst>
      <p:ext uri="{BB962C8B-B14F-4D97-AF65-F5344CB8AC3E}">
        <p14:creationId xmlns="" xmlns:p14="http://schemas.microsoft.com/office/powerpoint/2010/main" val="3139200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Sistema de seguimiento. Por lo general, no se requiere para un sistema residencial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Conceptos básicos del diseño de una instalación fotovoltaica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8581" y="3068634"/>
            <a:ext cx="3455665" cy="2594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366284"/>
            <a:ext cx="2665479" cy="1999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7602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Utilice software gratuito para evaluar el rendimiento fotovoltaico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037458B-EED6-4925-A842-CF262EE220BE}"/>
              </a:ext>
            </a:extLst>
          </p:cNvPr>
          <p:cNvSpPr txBox="1"/>
          <p:nvPr/>
        </p:nvSpPr>
        <p:spPr>
          <a:xfrm>
            <a:off x="971600" y="2070140"/>
            <a:ext cx="602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PVGIS (http://re.jrc.ec.europa.eu/pvg_tools/en/tools.html)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420888"/>
            <a:ext cx="5724128" cy="38328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8948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Utilice software gratuito para evaluar el rendimiento fotovoltaico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76945"/>
            <a:ext cx="4217268" cy="4009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6995" y="2299014"/>
            <a:ext cx="4091509" cy="30742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1179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132856"/>
            <a:ext cx="3267075" cy="4067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70080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Utilice software gratuito para evaluar el rendimiento fotovoltaico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037458B-EED6-4925-A842-CF262EE220BE}"/>
              </a:ext>
            </a:extLst>
          </p:cNvPr>
          <p:cNvSpPr txBox="1"/>
          <p:nvPr/>
        </p:nvSpPr>
        <p:spPr>
          <a:xfrm>
            <a:off x="1043608" y="2134435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Estimación de la producción de energía</a:t>
            </a:r>
          </a:p>
          <a:p>
            <a:r>
              <a:rPr lang="en-US" dirty="0"/>
              <a:t>en una línea de tiempo mensual y anual</a:t>
            </a:r>
          </a:p>
        </p:txBody>
      </p:sp>
    </p:spTree>
    <p:extLst>
      <p:ext uri="{BB962C8B-B14F-4D97-AF65-F5344CB8AC3E}">
        <p14:creationId xmlns="" xmlns:p14="http://schemas.microsoft.com/office/powerpoint/2010/main" val="3076342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Utilice software gratuito para evaluar el rendimiento fotovoltaico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037458B-EED6-4925-A842-CF262EE220BE}"/>
              </a:ext>
            </a:extLst>
          </p:cNvPr>
          <p:cNvSpPr txBox="1"/>
          <p:nvPr/>
        </p:nvSpPr>
        <p:spPr>
          <a:xfrm>
            <a:off x="971600" y="207014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RETSCREEN (http://www.nrcan.gc.ca/energy/software-tools/7465)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9876"/>
            <a:ext cx="4868994" cy="2592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1789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Evaluar el rendimiento del sistema FV en condiciones típicas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2492896"/>
            <a:ext cx="61206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Dependencia de la energía fotovoltaica 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Potencia de cresta FV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Irradiación solar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Temperatura del módulo</a:t>
            </a:r>
          </a:p>
        </p:txBody>
      </p:sp>
    </p:spTree>
    <p:extLst>
      <p:ext uri="{BB962C8B-B14F-4D97-AF65-F5344CB8AC3E}">
        <p14:creationId xmlns="" xmlns:p14="http://schemas.microsoft.com/office/powerpoint/2010/main" val="4089450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Evaluar el rendimiento del sistema FV en condiciones típicas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47664" y="2492896"/>
                <a:ext cx="6120680" cy="2783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Para una incidencia casi normal</a:t>
                </a:r>
                <a:endParaRPr lang="el-GR" dirty="0"/>
              </a:p>
              <a:p>
                <a:endParaRPr lang="el-G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𝑆𝑇𝐶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∙{1+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𝑐𝑒𝑙𝑙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𝑆𝑇𝐶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Valor típico de </a:t>
                </a:r>
                <a:r>
                  <a:rPr lang="el-GR" dirty="0"/>
                  <a:t>γ: -0,40 %/oC</a:t>
                </a:r>
                <a:r>
                  <a:rPr lang="en-US" dirty="0"/>
                  <a:t> (mc-Si, c-Si)</a:t>
                </a:r>
              </a:p>
              <a:p>
                <a:endParaRPr lang="en-US" dirty="0"/>
              </a:p>
              <a:p>
                <a:r>
                  <a:rPr lang="en-US" dirty="0"/>
                  <a:t>GSTC=1000</a:t>
                </a:r>
                <a:r>
                  <a:rPr lang="en-US" dirty="0"/>
                  <a:t> W/m2</a:t>
                </a:r>
              </a:p>
              <a:p>
                <a:endParaRPr lang="en-US" baseline="30000" dirty="0"/>
              </a:p>
              <a:p>
                <a:r>
                  <a:rPr lang="en-US" dirty="0"/>
                  <a:t>TSTC=273</a:t>
                </a:r>
                <a:r>
                  <a:rPr lang="en-US" dirty="0"/>
                  <a:t>.15+θSTC</a:t>
                </a:r>
                <a:r>
                  <a:rPr lang="en-US" dirty="0"/>
                  <a:t> Kelvin, </a:t>
                </a:r>
                <a:r>
                  <a:rPr lang="en-US" baseline="-25000" dirty="0"/>
                  <a:t>θSTC=25</a:t>
                </a:r>
                <a:r>
                  <a:rPr lang="en-US" baseline="30000" dirty="0" err="1"/>
                  <a:t> oC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492896"/>
                <a:ext cx="6120680" cy="278351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896" t="-1313" b="-2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880867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Fundamentos de los sistemas de monitorización FV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24" y="22768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Registro de datos. Sensores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1552" y="2852936"/>
            <a:ext cx="2328367" cy="2052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7383" y="2276872"/>
            <a:ext cx="1659417" cy="3548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834999"/>
            <a:ext cx="2819400" cy="2686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0361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Fundamentos de los sistemas de monitorización FV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24" y="22768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Registro de datos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5095469"/>
            <a:ext cx="2016224" cy="1205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212976"/>
            <a:ext cx="3775625" cy="28204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2851231"/>
            <a:ext cx="2175157" cy="2039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73143" y="1997398"/>
            <a:ext cx="1620771" cy="12155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7699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Evaluar cómo las diferentes condiciones afectan el rendimiento de los sistemas fotovoltaicos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83041616"/>
              </p:ext>
            </p:extLst>
          </p:nvPr>
        </p:nvGraphicFramePr>
        <p:xfrm>
          <a:off x="1043608" y="2564904"/>
          <a:ext cx="5544616" cy="340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67628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Conceptos básicos del diseño de una instalación fotovoltaica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13285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Determinar las cargas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2564904"/>
            <a:ext cx="669674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Determinar el consumo de energía en una línea de tiempo mensual y anual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Determinar las cargas individuales y el tiempo de funcionamiento</a:t>
            </a:r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="" xmlns:a16="http://schemas.microsoft.com/office/drawing/2014/main" id="{3260C171-8BC1-45F0-BA29-D3C4BD61E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5598393"/>
              </p:ext>
            </p:extLst>
          </p:nvPr>
        </p:nvGraphicFramePr>
        <p:xfrm>
          <a:off x="1619672" y="4077072"/>
          <a:ext cx="481219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860">
                  <a:extLst>
                    <a:ext uri="{9D8B030D-6E8A-4147-A177-3AD203B41FA5}">
                      <a16:colId xmlns="" xmlns:a16="http://schemas.microsoft.com/office/drawing/2014/main" val="3278050694"/>
                    </a:ext>
                  </a:extLst>
                </a:gridCol>
                <a:gridCol w="1420270">
                  <a:extLst>
                    <a:ext uri="{9D8B030D-6E8A-4147-A177-3AD203B41FA5}">
                      <a16:colId xmlns="" xmlns:a16="http://schemas.microsoft.com/office/drawing/2014/main" val="901731578"/>
                    </a:ext>
                  </a:extLst>
                </a:gridCol>
                <a:gridCol w="1604065">
                  <a:extLst>
                    <a:ext uri="{9D8B030D-6E8A-4147-A177-3AD203B41FA5}">
                      <a16:colId xmlns="" xmlns:a16="http://schemas.microsoft.com/office/drawing/2014/main" val="3980270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Potencia (kW)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Tiempo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(horas)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510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Cocina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5211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Máquina de café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1212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Luces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285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9617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84759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graphicFrame>
        <p:nvGraphicFramePr>
          <p:cNvPr id="6" name="1 - Γράφημα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26765756"/>
              </p:ext>
            </p:extLst>
          </p:nvPr>
        </p:nvGraphicFramePr>
        <p:xfrm>
          <a:off x="755576" y="2636912"/>
          <a:ext cx="62087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87624" y="170080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Evaluar cómo las diferentes condiciones afectan el rendimiento de los sistemas fotovoltaicos</a:t>
            </a:r>
          </a:p>
        </p:txBody>
      </p:sp>
    </p:spTree>
    <p:extLst>
      <p:ext uri="{BB962C8B-B14F-4D97-AF65-F5344CB8AC3E}">
        <p14:creationId xmlns="" xmlns:p14="http://schemas.microsoft.com/office/powerpoint/2010/main" val="988394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7012" y="2348880"/>
            <a:ext cx="4392488" cy="3281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70080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Evaluar cómo las diferentes condiciones afectan el rendimiento de los sistemas fotovoltaicos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64620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 eficiencia disminuye ligeramente cuando la irradiancia solar disminuye</a:t>
            </a:r>
          </a:p>
        </p:txBody>
      </p:sp>
    </p:spTree>
    <p:extLst>
      <p:ext uri="{BB962C8B-B14F-4D97-AF65-F5344CB8AC3E}">
        <p14:creationId xmlns="" xmlns:p14="http://schemas.microsoft.com/office/powerpoint/2010/main" val="2982081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170080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Evaluar cómo las diferentes condiciones afectan el rendimiento de los sistemas fotovoltaicos</a:t>
            </a:r>
          </a:p>
        </p:txBody>
      </p:sp>
      <p:pic>
        <p:nvPicPr>
          <p:cNvPr id="9" name="Picture 5" descr="fdm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3105"/>
            <a:ext cx="4032448" cy="377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fdm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34" y="2243105"/>
            <a:ext cx="3943581" cy="36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5733256"/>
            <a:ext cx="2880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Velocidad del viento (m/seg)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0112" y="5763732"/>
            <a:ext cx="2880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Velocidad del viento (m/seg)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229290" y="3460358"/>
            <a:ext cx="3600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5000"/>
                <a:lumOff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Temperatura ambiente del aire</a:t>
            </a:r>
          </a:p>
        </p:txBody>
      </p:sp>
    </p:spTree>
    <p:extLst>
      <p:ext uri="{BB962C8B-B14F-4D97-AF65-F5344CB8AC3E}">
        <p14:creationId xmlns="" xmlns:p14="http://schemas.microsoft.com/office/powerpoint/2010/main" val="1366182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Objetivos del módulo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+mj-lt"/>
                <a:cs typeface="Arial" pitchFamily="34" charset="0"/>
              </a:rPr>
              <a:t>Ya ha completado el módulo 2.3 "Comprender el </a:t>
            </a:r>
            <a:r>
              <a:rPr lang="en-US" dirty="0" err="1">
                <a:latin typeface="+mj-lt"/>
                <a:cs typeface="Arial" pitchFamily="34" charset="0"/>
              </a:rPr>
              <a:t>rendimiento</a:t>
            </a:r>
            <a:r>
              <a:rPr lang="en-US" dirty="0">
                <a:latin typeface="+mj-lt"/>
                <a:cs typeface="Arial" pitchFamily="34" charset="0"/>
              </a:rPr>
              <a:t> de la </a:t>
            </a:r>
            <a:r>
              <a:rPr lang="en-US" dirty="0" err="1">
                <a:latin typeface="+mj-lt"/>
                <a:cs typeface="Arial" pitchFamily="34" charset="0"/>
              </a:rPr>
              <a:t>instalación</a:t>
            </a:r>
            <a:r>
              <a:rPr lang="en-US" dirty="0">
                <a:latin typeface="+mj-lt"/>
                <a:cs typeface="Arial" pitchFamily="34" charset="0"/>
              </a:rPr>
              <a:t> fotovoltaica" y </a:t>
            </a:r>
            <a:r>
              <a:rPr lang="en-US" dirty="0" err="1" smtClean="0">
                <a:latin typeface="+mj-lt"/>
                <a:cs typeface="Arial" pitchFamily="34" charset="0"/>
              </a:rPr>
              <a:t>puede</a:t>
            </a:r>
            <a:r>
              <a:rPr lang="en-US" dirty="0" smtClean="0">
                <a:latin typeface="+mj-lt"/>
                <a:cs typeface="Arial" pitchFamily="34" charset="0"/>
              </a:rPr>
              <a:t>:</a:t>
            </a: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b="1" dirty="0"/>
              <a:t>familiarizarse con las bases del diseño de los sistemas fotovoltaicos 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aprender a utilizar software libre para evaluar el rendimiento del sistema fotovoltaico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aprender a evaluar el rendimiento del sistema fotovoltaico en condiciones típicas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aprender los fundamentos de los sistemas de monitorización fotovoltaica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aprender cómo las diferentes condiciones afectan el rendimiento </a:t>
            </a:r>
          </a:p>
        </p:txBody>
      </p:sp>
    </p:spTree>
    <p:extLst>
      <p:ext uri="{BB962C8B-B14F-4D97-AF65-F5344CB8AC3E}">
        <p14:creationId xmlns="" xmlns:p14="http://schemas.microsoft.com/office/powerpoint/2010/main" val="3019691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63888" y="1988840"/>
            <a:ext cx="5472608" cy="1470025"/>
          </a:xfrm>
        </p:spPr>
        <p:txBody>
          <a:bodyPr/>
          <a:lstStyle/>
          <a:p>
            <a:r>
              <a:rPr lang="en-US" dirty="0"/>
              <a:t>Gracias por su atención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2922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Conceptos básicos del diseño de una instalación fotovoltaica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3387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Determinar la radiación solar en el lugar de instalación</a:t>
            </a:r>
          </a:p>
        </p:txBody>
      </p:sp>
      <p:pic>
        <p:nvPicPr>
          <p:cNvPr id="9" name="Picture 8" descr="PVdata_39.186_22.755_undefined_crystSi_1kWp_14_35deg_0deg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285992"/>
            <a:ext cx="4071966" cy="4071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7740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Conceptos básicos del diseño de una instalación fotovoltaica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213285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Requerimientos de espacio. Visita in situ.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564904"/>
            <a:ext cx="5810643" cy="34379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126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564904"/>
            <a:ext cx="5616624" cy="3501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213285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Requisitos de orientación. Visita in situ.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Conceptos básicos del diseño de una instalación fotovoltaica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5036097"/>
            <a:ext cx="1586353" cy="1219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2607" y="6063547"/>
            <a:ext cx="3744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https://upload.wikimedia.org/wikipedia/commons/9/99/Kompas_Sofia.JPG</a:t>
            </a:r>
          </a:p>
        </p:txBody>
      </p:sp>
    </p:spTree>
    <p:extLst>
      <p:ext uri="{BB962C8B-B14F-4D97-AF65-F5344CB8AC3E}">
        <p14:creationId xmlns="" xmlns:p14="http://schemas.microsoft.com/office/powerpoint/2010/main" val="38829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1328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Inclinación de los módulos: Es el ángulo en el que se montan los módulos fotovoltaicos con respecto a una superficie horizontal plana.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Conceptos básicos del diseño de una instalación fotovoltaica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087635"/>
            <a:ext cx="5467565" cy="3143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7117" y="3573016"/>
            <a:ext cx="3019425" cy="2333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432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852936"/>
            <a:ext cx="3874084" cy="3292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Conceptos básicos del diseño de una instalación fotovoltaica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Considerar el sombreado por filas de módulos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971600" y="3284984"/>
                <a:ext cx="3240360" cy="484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Relación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
                            <a:r>
                              <a:rPr lang="en-US" dirty="0"/>
                              <a:t>𝐻</a:t>
                            </a:r>
                          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
                            <a:r>
                              <a:rPr lang="en-US" dirty="0"/>
                              <a:t>𝐿</a:t>
                            </a:r>
                          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
                        <a:r>
                          <a:rPr lang="en-US" dirty="0"/>
                          <a:t>=</a:t>
                        </a:r>
                      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
                            <a:r>
                              <a:rPr lang="en-US" dirty="0"/>
                              <a:t>1</a:t>
                            </a:r>
                          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
                            <a:r>
                              <a:rPr lang="en-US" dirty="0"/>
                              <a:t>2</a:t>
                            </a:r>
                          </m:t>
                        </m:r>
                      </m:den>
                    </m:f>
                  </m:oMath>
                </a14:m>
                <a:r>
                  <a:rPr lang="en-US" dirty="0"/>
                  <a:t> para el sur de Grecia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284984"/>
                <a:ext cx="3240360" cy="48417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504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08989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Sistemas fotovoltaicos</a:t>
            </a:r>
            <a:br>
              <a:rPr lang="en-US" dirty="0"/>
            </a:br>
            <a:r>
              <a:rPr lang="en-US" dirty="0"/>
              <a:t>Comprensión del rendimiento del sistema FV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Conceptos básicos del diseño de una instalación fotovoltaica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6193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Considerar el sombreado por filas de módulos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924944"/>
            <a:ext cx="6236171" cy="2718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27751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7370</Words>
  <Application>Microsoft Office PowerPoint</Application>
  <PresentationFormat>Presentación en pantalla (4:3)</PresentationFormat>
  <Paragraphs>782</Paragraphs>
  <Slides>34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2_Office Theme</vt:lpstr>
      <vt:lpstr>MÓDULO 2: SISTEMAS FOTOVOLTAICOS</vt:lpstr>
      <vt:lpstr>Objetivos del módulo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Sistemas fotovoltaicos Comprensión del rendimiento del sistema FV</vt:lpstr>
      <vt:lpstr>Objetivos del módulo</vt:lpstr>
      <vt:lpstr>Gracias por su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Lidia Romeo Prego</cp:lastModifiedBy>
  <cp:revision>115</cp:revision>
  <dcterms:created xsi:type="dcterms:W3CDTF">2017-12-11T10:59:29Z</dcterms:created>
  <dcterms:modified xsi:type="dcterms:W3CDTF">2019-08-05T09:42:47Z</dcterms:modified>
</cp:coreProperties>
</file>