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61" r:id="rId2"/>
    <p:sldId id="308" r:id="rId3"/>
    <p:sldId id="297" r:id="rId4"/>
    <p:sldId id="303" r:id="rId5"/>
    <p:sldId id="304" r:id="rId6"/>
    <p:sldId id="305" r:id="rId7"/>
    <p:sldId id="306" r:id="rId8"/>
    <p:sldId id="307" r:id="rId9"/>
    <p:sldId id="286" r:id="rId10"/>
    <p:sldId id="287" r:id="rId11"/>
    <p:sldId id="298" r:id="rId12"/>
    <p:sldId id="288" r:id="rId13"/>
    <p:sldId id="299" r:id="rId14"/>
    <p:sldId id="289" r:id="rId15"/>
    <p:sldId id="290" r:id="rId16"/>
    <p:sldId id="309" r:id="rId17"/>
    <p:sldId id="296"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9565" autoAdjust="0"/>
  </p:normalViewPr>
  <p:slideViewPr>
    <p:cSldViewPr>
      <p:cViewPr varScale="1">
        <p:scale>
          <a:sx n="67" d="100"/>
          <a:sy n="67" d="100"/>
        </p:scale>
        <p:origin x="66" y="36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20/12/2019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στυλ του του υποδείγματος</a:t>
            </a:r>
          </a:p>
          <a:p>
            <a:pPr lvl="1"/>
            <a:r>
              <a:rPr lang="el-GR"/>
              <a:t>Δεύτερου επιπέδου</a:t>
            </a:r>
          </a:p>
          <a:p>
            <a:pPr lvl="2"/>
            <a:r>
              <a:rPr lang="el-GR"/>
              <a:t>Τρίτου επιπέδου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‹Nr.›</a:t>
            </a:fld>
            <a:endParaRPr lang="el-GR"/>
          </a:p>
        </p:txBody>
      </p:sp>
    </p:spTree>
    <p:extLst>
      <p:ext uri="{BB962C8B-B14F-4D97-AF65-F5344CB8AC3E}">
        <p14:creationId xmlns:p14="http://schemas.microsoft.com/office/powerpoint/2010/main" val="312858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val="127245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u="sng" dirty="0"/>
              <a:t>Richtlinien für den Trainer</a:t>
            </a:r>
          </a:p>
          <a:p>
            <a:endParaRPr lang="el-GR" dirty="0"/>
          </a:p>
          <a:p>
            <a:r>
              <a:rPr lang="en-US" dirty="0"/>
              <a:t>Diese ppt-Datei ist eine Vorlage, die von den Anbietern der beruflichen Bildung verwendet werden kann, damit sie das Trainingsmaterial vorbereiten können. </a:t>
            </a:r>
          </a:p>
          <a:p>
            <a:endParaRPr lang="el-GR" dirty="0"/>
          </a:p>
          <a:p>
            <a:r>
              <a:rPr lang="en-US" dirty="0"/>
              <a:t>Wir empfehlen </a:t>
            </a:r>
            <a:r>
              <a:rPr lang="en-US" b="1" dirty="0"/>
              <a:t>30 bis 40.</a:t>
            </a:r>
            <a:r>
              <a:rPr lang="en-US" b="1" dirty="0" err="1"/>
              <a:t> ppt</a:t>
            </a:r>
            <a:r>
              <a:rPr lang="en-US" b="1" dirty="0"/>
              <a:t> Folien </a:t>
            </a:r>
            <a:r>
              <a:rPr lang="en-US" dirty="0"/>
              <a:t>für eine (1) Stunde des Trainingsprogramms.</a:t>
            </a:r>
            <a:endParaRPr lang="el-GR" dirty="0"/>
          </a:p>
          <a:p>
            <a:endParaRPr lang="en-US" dirty="0"/>
          </a:p>
          <a:p>
            <a:r>
              <a:rPr lang="en-US" dirty="0"/>
              <a:t>Es gibt 3 </a:t>
            </a:r>
            <a:r>
              <a:rPr lang="en-US" u="sng" dirty="0"/>
              <a:t>vordefinierte Folien, die </a:t>
            </a:r>
            <a:r>
              <a:rPr lang="en-US" dirty="0"/>
              <a:t>von Ihnen ausgefüllt werden müssen, mit den Titeln "</a:t>
            </a:r>
            <a:r>
              <a:rPr lang="en-US" b="1" dirty="0"/>
              <a:t>Modulziele</a:t>
            </a:r>
            <a:r>
              <a:rPr lang="en-US" dirty="0"/>
              <a:t>", "</a:t>
            </a:r>
            <a:r>
              <a:rPr lang="en-US" b="1" dirty="0"/>
              <a:t>Schlussfolgerung</a:t>
            </a:r>
            <a:r>
              <a:rPr lang="en-US" dirty="0"/>
              <a:t>", "</a:t>
            </a:r>
            <a:r>
              <a:rPr lang="en-US" b="1" dirty="0"/>
              <a:t>Ende des Moduls</a:t>
            </a:r>
            <a:r>
              <a:rPr lang="en-US" dirty="0"/>
              <a:t>".</a:t>
            </a:r>
            <a:endParaRPr lang="el-GR" dirty="0"/>
          </a:p>
          <a:p>
            <a:endParaRPr lang="en-US" dirty="0"/>
          </a:p>
          <a:p>
            <a:pPr lvl="0"/>
            <a:r>
              <a:rPr lang="en-US" dirty="0"/>
              <a:t>Das Material sollte in einem bearbeitbaren Format gesendet werden.</a:t>
            </a:r>
            <a:endParaRPr lang="el-GR" dirty="0"/>
          </a:p>
          <a:p>
            <a:pPr lvl="0"/>
            <a:endParaRPr lang="en-US" dirty="0"/>
          </a:p>
          <a:p>
            <a:pPr lvl="0">
              <a:buFont typeface="Wingdings" pitchFamily="2" charset="2"/>
              <a:buChar char="§"/>
            </a:pPr>
            <a:r>
              <a:rPr lang="en-US" dirty="0"/>
              <a:t>Empfohlene Schriftart: Arial</a:t>
            </a:r>
            <a:endParaRPr lang="el-GR" dirty="0"/>
          </a:p>
          <a:p>
            <a:pPr lvl="0">
              <a:buFont typeface="Wingdings" pitchFamily="2" charset="2"/>
              <a:buChar char="§"/>
            </a:pPr>
            <a:r>
              <a:rPr lang="en-US" dirty="0"/>
              <a:t>Erforderliche Schriftgröße: 16</a:t>
            </a:r>
            <a:endParaRPr lang="el-GR" dirty="0"/>
          </a:p>
          <a:p>
            <a:pPr lvl="0">
              <a:buFont typeface="Wingdings" pitchFamily="2" charset="2"/>
              <a:buChar char="§"/>
            </a:pPr>
            <a:r>
              <a:rPr lang="en-US" dirty="0"/>
              <a:t>Empfohlener Zeilenabstand: 1,5</a:t>
            </a:r>
            <a:endParaRPr lang="el-GR" dirty="0"/>
          </a:p>
          <a:p>
            <a:pPr lvl="0">
              <a:buFont typeface="Wingdings" pitchFamily="2" charset="2"/>
              <a:buChar char="§"/>
            </a:pPr>
            <a:r>
              <a:rPr lang="en-US" dirty="0"/>
              <a:t>Die ppt/pptx-Datei sollte eine klare Struktur und definierte Einheiten sowie eindeutige Slide-Titel aufweisen.</a:t>
            </a:r>
            <a:endParaRPr lang="el-GR" dirty="0"/>
          </a:p>
          <a:p>
            <a:pPr lvl="0">
              <a:buFont typeface="Wingdings" pitchFamily="2" charset="2"/>
              <a:buChar char="§"/>
            </a:pPr>
            <a:r>
              <a:rPr lang="en-US" dirty="0" err="1"/>
              <a:t>ppt/pptx</a:t>
            </a:r>
            <a:r>
              <a:rPr lang="en-US" dirty="0"/>
              <a:t> Folieninhalte sollten die vordefinierten Ränder nicht überschreiten.</a:t>
            </a:r>
            <a:endParaRPr lang="el-GR" dirty="0"/>
          </a:p>
          <a:p>
            <a:pPr lvl="0">
              <a:buFont typeface="Wingdings" pitchFamily="2" charset="2"/>
              <a:buChar char="§"/>
            </a:pPr>
            <a:r>
              <a:rPr lang="en-US" dirty="0"/>
              <a:t>Bilder, Diagramme usw. sollten mit einer Beschreibung versehen sein.</a:t>
            </a:r>
            <a:endParaRPr lang="el-GR" dirty="0"/>
          </a:p>
          <a:p>
            <a:pPr lvl="0">
              <a:buFont typeface="Wingdings" pitchFamily="2" charset="2"/>
              <a:buChar char="§"/>
            </a:pPr>
            <a:r>
              <a:rPr lang="en-US" dirty="0"/>
              <a:t>Wenn Sie Verständnisfragen (Multiple Choice, Multiple Response, True/False, Matching etc.) einbeziehen möchten, um das Verständnis der Theorie zu verbessern, sollten Sie diese in der ppt/pptx-Datei einbinden.</a:t>
            </a:r>
            <a:endParaRPr lang="el-GR" dirty="0"/>
          </a:p>
          <a:p>
            <a:pPr lvl="0">
              <a:buFont typeface="Wingdings" pitchFamily="2" charset="2"/>
              <a:buChar char="§"/>
            </a:pPr>
            <a:r>
              <a:rPr lang="en-US" dirty="0"/>
              <a:t>Fragen, die für die Selbsteinschätzung und abschließende Beurteilungsaufgaben verwendet werden, sollten einem vordefinierten Format folgen, das von SQLearn in einer xls-Datei gesendet wird.</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extLst>
      <p:ext uri="{BB962C8B-B14F-4D97-AF65-F5344CB8AC3E}">
        <p14:creationId xmlns:p14="http://schemas.microsoft.com/office/powerpoint/2010/main" val="39213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u="sng" dirty="0"/>
              <a:t>Richtlinien für den Trainer</a:t>
            </a:r>
          </a:p>
          <a:p>
            <a:endParaRPr lang="el-GR" dirty="0"/>
          </a:p>
          <a:p>
            <a:r>
              <a:rPr lang="en-US" dirty="0"/>
              <a:t>Diese ppt-Datei ist eine Vorlage, die von den Anbietern der beruflichen Bildung verwendet werden kann, damit sie das Trainingsmaterial vorbereiten können. </a:t>
            </a:r>
          </a:p>
          <a:p>
            <a:endParaRPr lang="el-GR" dirty="0"/>
          </a:p>
          <a:p>
            <a:r>
              <a:rPr lang="en-US" dirty="0"/>
              <a:t>Wir empfehlen </a:t>
            </a:r>
            <a:r>
              <a:rPr lang="en-US" b="1" dirty="0"/>
              <a:t>30 bis 40.</a:t>
            </a:r>
            <a:r>
              <a:rPr lang="en-US" b="1" dirty="0" err="1"/>
              <a:t> ppt</a:t>
            </a:r>
            <a:r>
              <a:rPr lang="en-US" b="1" dirty="0"/>
              <a:t> Folien </a:t>
            </a:r>
            <a:r>
              <a:rPr lang="en-US" dirty="0"/>
              <a:t>für eine (1) Stunde des Trainingsprogramms.</a:t>
            </a:r>
            <a:endParaRPr lang="el-GR" dirty="0"/>
          </a:p>
          <a:p>
            <a:endParaRPr lang="en-US" dirty="0"/>
          </a:p>
          <a:p>
            <a:r>
              <a:rPr lang="en-US" dirty="0"/>
              <a:t>Es gibt 3 </a:t>
            </a:r>
            <a:r>
              <a:rPr lang="en-US" u="sng" dirty="0"/>
              <a:t>vordefinierte Folien, die </a:t>
            </a:r>
            <a:r>
              <a:rPr lang="en-US" dirty="0"/>
              <a:t>von Ihnen ausgefüllt werden müssen, mit den Titeln "</a:t>
            </a:r>
            <a:r>
              <a:rPr lang="en-US" b="1" dirty="0"/>
              <a:t>Modulziele</a:t>
            </a:r>
            <a:r>
              <a:rPr lang="en-US" dirty="0"/>
              <a:t>", "</a:t>
            </a:r>
            <a:r>
              <a:rPr lang="en-US" b="1" dirty="0"/>
              <a:t>Schlussfolgerung</a:t>
            </a:r>
            <a:r>
              <a:rPr lang="en-US" dirty="0"/>
              <a:t>", "</a:t>
            </a:r>
            <a:r>
              <a:rPr lang="en-US" b="1" dirty="0"/>
              <a:t>Ende des Moduls</a:t>
            </a:r>
            <a:r>
              <a:rPr lang="en-US" dirty="0"/>
              <a:t>".</a:t>
            </a:r>
            <a:endParaRPr lang="el-GR" dirty="0"/>
          </a:p>
          <a:p>
            <a:endParaRPr lang="en-US" dirty="0"/>
          </a:p>
          <a:p>
            <a:pPr lvl="0"/>
            <a:r>
              <a:rPr lang="en-US" dirty="0"/>
              <a:t>Das Material sollte in einem bearbeitbaren Format gesendet werden.</a:t>
            </a:r>
            <a:endParaRPr lang="el-GR" dirty="0"/>
          </a:p>
          <a:p>
            <a:pPr lvl="0"/>
            <a:endParaRPr lang="en-US" dirty="0"/>
          </a:p>
          <a:p>
            <a:pPr lvl="0">
              <a:buFont typeface="Wingdings" pitchFamily="2" charset="2"/>
              <a:buChar char="§"/>
            </a:pPr>
            <a:r>
              <a:rPr lang="en-US" dirty="0"/>
              <a:t>Empfohlene Schriftart: Arial</a:t>
            </a:r>
            <a:endParaRPr lang="el-GR" dirty="0"/>
          </a:p>
          <a:p>
            <a:pPr lvl="0">
              <a:buFont typeface="Wingdings" pitchFamily="2" charset="2"/>
              <a:buChar char="§"/>
            </a:pPr>
            <a:r>
              <a:rPr lang="en-US" dirty="0"/>
              <a:t>Erforderliche Schriftgröße: 16</a:t>
            </a:r>
            <a:endParaRPr lang="el-GR" dirty="0"/>
          </a:p>
          <a:p>
            <a:pPr lvl="0">
              <a:buFont typeface="Wingdings" pitchFamily="2" charset="2"/>
              <a:buChar char="§"/>
            </a:pPr>
            <a:r>
              <a:rPr lang="en-US" dirty="0"/>
              <a:t>Empfohlener Zeilenabstand: 1,5</a:t>
            </a:r>
            <a:endParaRPr lang="el-GR" dirty="0"/>
          </a:p>
          <a:p>
            <a:pPr lvl="0">
              <a:buFont typeface="Wingdings" pitchFamily="2" charset="2"/>
              <a:buChar char="§"/>
            </a:pPr>
            <a:r>
              <a:rPr lang="en-US" dirty="0"/>
              <a:t>Die ppt/pptx-Datei sollte eine klare Struktur und definierte Einheiten sowie eindeutige Slide-Titel aufweisen.</a:t>
            </a:r>
            <a:endParaRPr lang="el-GR" dirty="0"/>
          </a:p>
          <a:p>
            <a:pPr lvl="0">
              <a:buFont typeface="Wingdings" pitchFamily="2" charset="2"/>
              <a:buChar char="§"/>
            </a:pPr>
            <a:r>
              <a:rPr lang="en-US" dirty="0" err="1"/>
              <a:t>ppt/pptx</a:t>
            </a:r>
            <a:r>
              <a:rPr lang="en-US" dirty="0"/>
              <a:t> Folieninhalte sollten die vordefinierten Ränder nicht überschreiten.</a:t>
            </a:r>
            <a:endParaRPr lang="el-GR" dirty="0"/>
          </a:p>
          <a:p>
            <a:pPr lvl="0">
              <a:buFont typeface="Wingdings" pitchFamily="2" charset="2"/>
              <a:buChar char="§"/>
            </a:pPr>
            <a:r>
              <a:rPr lang="en-US" dirty="0"/>
              <a:t>Bilder, Diagramme usw. sollten mit einer Beschreibung versehen sein.</a:t>
            </a:r>
            <a:endParaRPr lang="el-GR" dirty="0"/>
          </a:p>
          <a:p>
            <a:pPr lvl="0">
              <a:buFont typeface="Wingdings" pitchFamily="2" charset="2"/>
              <a:buChar char="§"/>
            </a:pPr>
            <a:r>
              <a:rPr lang="en-US" dirty="0"/>
              <a:t>Wenn Sie Verständnisfragen (Multiple Choice, Multiple Response, True/False, Matching etc.) einbeziehen möchten, um das Verständnis der Theorie zu verbessern, sollten Sie diese in der ppt/pptx-Datei einbinden.</a:t>
            </a:r>
            <a:endParaRPr lang="el-GR" dirty="0"/>
          </a:p>
          <a:p>
            <a:pPr lvl="0">
              <a:buFont typeface="Wingdings" pitchFamily="2" charset="2"/>
              <a:buChar char="§"/>
            </a:pPr>
            <a:r>
              <a:rPr lang="en-US" dirty="0"/>
              <a:t>Fragen, die für die Selbsteinschätzung und abschließende Beurteilungsaufgaben verwendet werden, sollten einem vordefinierten Format folgen, das von SQLearn in einer xls-Datei gesendet wird.</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16</a:t>
            </a:fld>
            <a:endParaRPr lang="el-GR"/>
          </a:p>
        </p:txBody>
      </p:sp>
    </p:spTree>
    <p:extLst>
      <p:ext uri="{BB962C8B-B14F-4D97-AF65-F5344CB8AC3E}">
        <p14:creationId xmlns:p14="http://schemas.microsoft.com/office/powerpoint/2010/main" val="95799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hier, um Mastertextstile zu bearbeiten.</a:t>
            </a:r>
          </a:p>
          <a:p>
            <a:pPr lvl="1"/>
            <a:r>
              <a:rPr lang="en-US"/>
              <a:t>Zweite Ebene</a:t>
            </a:r>
          </a:p>
          <a:p>
            <a:pPr lvl="2"/>
            <a:r>
              <a:rPr lang="en-US"/>
              <a:t>Dritte Ebene</a:t>
            </a:r>
          </a:p>
          <a:p>
            <a:pPr lvl="3"/>
            <a:r>
              <a:rPr lang="en-US"/>
              <a:t>Vierte Ebene</a:t>
            </a:r>
          </a:p>
          <a:p>
            <a:pPr lvl="4"/>
            <a:r>
              <a:rPr lang="en-US"/>
              <a:t>Fünfte Stufe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20/12/2019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lstStyle/>
          <a:p>
            <a:r>
              <a:rPr lang="en-US" dirty="0"/>
              <a:t>MODUL 1: EINFÜHRUNG IN DIE PHOTOVOLTAIK-TECHNIK</a:t>
            </a:r>
            <a:endParaRPr lang="el-GR" dirty="0"/>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sz="2000" dirty="0" err="1"/>
              <a:t>Technologisches</a:t>
            </a:r>
            <a:r>
              <a:rPr lang="en-US" sz="2000" dirty="0"/>
              <a:t> </a:t>
            </a:r>
            <a:r>
              <a:rPr lang="en-US" sz="2000" dirty="0" err="1"/>
              <a:t>Bildungsinstitut</a:t>
            </a:r>
            <a:r>
              <a:rPr lang="en-US" sz="2000" dirty="0"/>
              <a:t> </a:t>
            </a:r>
            <a:r>
              <a:rPr lang="en-US" sz="2000" dirty="0" err="1"/>
              <a:t>Kreta</a:t>
            </a:r>
            <a:endParaRPr lang="el-GR" sz="2000" dirty="0"/>
          </a:p>
        </p:txBody>
      </p:sp>
      <p:sp>
        <p:nvSpPr>
          <p:cNvPr id="4" name="Title 1"/>
          <p:cNvSpPr txBox="1">
            <a:spLocks/>
          </p:cNvSpPr>
          <p:nvPr/>
        </p:nvSpPr>
        <p:spPr>
          <a:xfrm>
            <a:off x="3422104" y="3429000"/>
            <a:ext cx="5396136" cy="677937"/>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n-US" sz="2600" dirty="0"/>
              <a:t>Professionalität zeigen</a:t>
            </a:r>
            <a:endParaRPr lang="el-GR" sz="2600"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Zuhören mit der Absicht zu verstehen</a:t>
            </a:r>
            <a:endParaRPr lang="el-GR" dirty="0"/>
          </a:p>
        </p:txBody>
      </p:sp>
      <p:sp>
        <p:nvSpPr>
          <p:cNvPr id="3" name="Content Placeholder 2"/>
          <p:cNvSpPr>
            <a:spLocks noGrp="1"/>
          </p:cNvSpPr>
          <p:nvPr>
            <p:ph idx="1"/>
          </p:nvPr>
        </p:nvSpPr>
        <p:spPr/>
        <p:txBody>
          <a:bodyPr>
            <a:normAutofit/>
          </a:bodyPr>
          <a:lstStyle/>
          <a:p>
            <a:r>
              <a:rPr lang="en-US" sz="1600" dirty="0"/>
              <a:t>Wenn du zuhörst, denk daran, dass die Leute oft nicht alles sagen, was sie denken und fühlen.</a:t>
            </a:r>
          </a:p>
          <a:p>
            <a:r>
              <a:rPr lang="en-US" sz="1600" dirty="0"/>
              <a:t>Um zu verstehen, achten Sie sorgfältig auf die gesprochenen Worte und die Art und Weise, wie der Sprecher sie spricht.</a:t>
            </a:r>
          </a:p>
          <a:p>
            <a:r>
              <a:rPr lang="en-US" sz="1600" dirty="0"/>
              <a:t>Tipps zur Verbesserung der Hörfähigkeiten:</a:t>
            </a:r>
          </a:p>
          <a:p>
            <a:pPr lvl="1"/>
            <a:r>
              <a:rPr lang="en-US" sz="1600" dirty="0"/>
              <a:t>Dem Lautsprecher zugewandt</a:t>
            </a:r>
          </a:p>
          <a:p>
            <a:pPr lvl="1"/>
            <a:r>
              <a:rPr lang="en-US" sz="1600" dirty="0"/>
              <a:t>Augenkontakt halten</a:t>
            </a:r>
          </a:p>
          <a:p>
            <a:pPr lvl="1"/>
            <a:r>
              <a:rPr lang="en-US" sz="1600" dirty="0"/>
              <a:t>Minimierung externer Ablenkungen</a:t>
            </a:r>
          </a:p>
          <a:p>
            <a:pPr lvl="1"/>
            <a:r>
              <a:rPr lang="en-US" sz="1600" dirty="0"/>
              <a:t>Schalten Sie Ihr internes </a:t>
            </a:r>
            <a:r>
              <a:rPr lang="en-US" sz="1600" dirty="0" err="1"/>
              <a:t>Geschwätz</a:t>
            </a:r>
            <a:r>
              <a:rPr lang="en-US" sz="1600" dirty="0"/>
              <a:t> </a:t>
            </a:r>
            <a:r>
              <a:rPr lang="en-US" sz="1600" dirty="0" err="1"/>
              <a:t>aus</a:t>
            </a:r>
            <a:endParaRPr lang="en-US" sz="1600" dirty="0"/>
          </a:p>
          <a:p>
            <a:pPr lvl="1"/>
            <a:r>
              <a:rPr lang="en-US" sz="1600" dirty="0"/>
              <a:t>Mit Interesse antworten</a:t>
            </a:r>
          </a:p>
          <a:p>
            <a:pPr lvl="1"/>
            <a:r>
              <a:rPr lang="en-US" sz="1600" dirty="0"/>
              <a:t>Halten Sie einen offenen Geist</a:t>
            </a:r>
          </a:p>
          <a:p>
            <a:pPr lvl="1"/>
            <a:r>
              <a:rPr lang="en-US" sz="1600" dirty="0"/>
              <a:t>Lassen Sie die Leute ihren </a:t>
            </a:r>
            <a:r>
              <a:rPr lang="en-US" sz="1600" dirty="0" err="1"/>
              <a:t>Standpunkt</a:t>
            </a:r>
            <a:r>
              <a:rPr lang="en-US" sz="1600" dirty="0"/>
              <a:t> </a:t>
            </a:r>
            <a:r>
              <a:rPr lang="en-US" sz="1600" dirty="0" err="1"/>
              <a:t>darlegen</a:t>
            </a:r>
            <a:endParaRPr lang="en-US" sz="1600" dirty="0"/>
          </a:p>
          <a:p>
            <a:pPr lvl="1"/>
            <a:r>
              <a:rPr lang="en-US" sz="1600" dirty="0"/>
              <a:t>Nehmen Sie an </a:t>
            </a:r>
            <a:r>
              <a:rPr lang="en-US" sz="1600" dirty="0" err="1"/>
              <a:t>Gesprächen</a:t>
            </a:r>
            <a:r>
              <a:rPr lang="en-US" sz="1600" dirty="0"/>
              <a:t> </a:t>
            </a:r>
            <a:r>
              <a:rPr lang="en-US" sz="1600" dirty="0" err="1"/>
              <a:t>teil</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Auf der Suche nach Gemeinsamkeiten</a:t>
            </a:r>
            <a:endParaRPr lang="el-GR" dirty="0"/>
          </a:p>
        </p:txBody>
      </p:sp>
      <p:sp>
        <p:nvSpPr>
          <p:cNvPr id="3" name="Content Placeholder 2"/>
          <p:cNvSpPr>
            <a:spLocks noGrp="1"/>
          </p:cNvSpPr>
          <p:nvPr>
            <p:ph idx="1"/>
          </p:nvPr>
        </p:nvSpPr>
        <p:spPr/>
        <p:txBody>
          <a:bodyPr>
            <a:normAutofit/>
          </a:bodyPr>
          <a:lstStyle/>
          <a:p>
            <a:r>
              <a:rPr lang="en-US" sz="1600" dirty="0"/>
              <a:t>Es ist wichtig, zu versuchen, Ähnlichkeiten </a:t>
            </a:r>
            <a:r>
              <a:rPr lang="en-US" sz="1600" dirty="0" err="1"/>
              <a:t>zwischen</a:t>
            </a:r>
            <a:r>
              <a:rPr lang="en-US" sz="1600" dirty="0"/>
              <a:t> </a:t>
            </a:r>
            <a:r>
              <a:rPr lang="en-US" sz="1600" dirty="0" err="1"/>
              <a:t>sich</a:t>
            </a:r>
            <a:r>
              <a:rPr lang="en-US" sz="1600" dirty="0"/>
              <a:t> </a:t>
            </a:r>
            <a:r>
              <a:rPr lang="en-US" sz="1600" dirty="0" err="1"/>
              <a:t>selbst</a:t>
            </a:r>
            <a:r>
              <a:rPr lang="en-US" sz="1600" dirty="0"/>
              <a:t> und jemand anderem zu entdecken, die zu einer produktiven Beziehung führen können.</a:t>
            </a:r>
          </a:p>
          <a:p>
            <a:r>
              <a:rPr lang="en-US" sz="1600" dirty="0"/>
              <a:t>Diese Ähnlichkeiten können Folgendes beinhalten:</a:t>
            </a:r>
          </a:p>
          <a:p>
            <a:pPr lvl="1"/>
            <a:r>
              <a:rPr lang="en-US" sz="1600" dirty="0"/>
              <a:t>Hintergrund</a:t>
            </a:r>
          </a:p>
          <a:p>
            <a:pPr lvl="1"/>
            <a:r>
              <a:rPr lang="en-US" sz="1600" dirty="0"/>
              <a:t>Kinder und ältere Eltern</a:t>
            </a:r>
          </a:p>
          <a:p>
            <a:pPr lvl="1"/>
            <a:r>
              <a:rPr lang="en-US" sz="1600" dirty="0"/>
              <a:t>Kleidung und Einkaufsgewohnheiten</a:t>
            </a:r>
          </a:p>
          <a:p>
            <a:pPr lvl="1"/>
            <a:r>
              <a:rPr lang="en-US" sz="1600" dirty="0"/>
              <a:t>Lieblingsessen, spielen, buchen, filmen, Sport, Ferienziel</a:t>
            </a:r>
          </a:p>
          <a:p>
            <a:pPr lvl="1"/>
            <a:r>
              <a:rPr lang="en-US" sz="1600" dirty="0"/>
              <a:t>Politische und religiöse Zugehörigkeiten</a:t>
            </a:r>
          </a:p>
          <a:p>
            <a:pPr lvl="1"/>
            <a:r>
              <a:rPr lang="en-US" sz="1600" dirty="0"/>
              <a:t>Schulbildung</a:t>
            </a:r>
          </a:p>
          <a:p>
            <a:pPr lvl="1"/>
            <a:r>
              <a:rPr lang="en-US" sz="1600" dirty="0"/>
              <a:t>Armee-Erfahrungen</a:t>
            </a:r>
          </a:p>
          <a:p>
            <a:pPr lvl="1"/>
            <a:r>
              <a:rPr lang="en-US" sz="1600" dirty="0"/>
              <a:t>Werte und Überzeugungen</a:t>
            </a:r>
          </a:p>
          <a:p>
            <a:pPr lvl="1"/>
            <a:r>
              <a:rPr lang="en-US" sz="1600" dirty="0"/>
              <a:t>Sprech- und Verhaltensweise</a:t>
            </a:r>
          </a:p>
          <a:p>
            <a:pPr lvl="1"/>
            <a:r>
              <a:rPr lang="en-US" sz="1600" dirty="0"/>
              <a:t>Wo Sie wohnen</a:t>
            </a:r>
          </a:p>
        </p:txBody>
      </p:sp>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 Klarheit sprechen</a:t>
            </a:r>
            <a:endParaRPr lang="el-GR" dirty="0"/>
          </a:p>
        </p:txBody>
      </p:sp>
      <p:sp>
        <p:nvSpPr>
          <p:cNvPr id="3" name="Content Placeholder 2"/>
          <p:cNvSpPr>
            <a:spLocks noGrp="1"/>
          </p:cNvSpPr>
          <p:nvPr>
            <p:ph idx="1"/>
          </p:nvPr>
        </p:nvSpPr>
        <p:spPr/>
        <p:txBody>
          <a:bodyPr>
            <a:normAutofit/>
          </a:bodyPr>
          <a:lstStyle/>
          <a:p>
            <a:r>
              <a:rPr lang="en-US" sz="1600" dirty="0"/>
              <a:t>Um mit Klarheit sprechen zu können, muss man sich zunächst im Kopf klar sein, was man kommunizieren will.</a:t>
            </a:r>
          </a:p>
          <a:p>
            <a:r>
              <a:rPr lang="en-US" sz="1600" dirty="0"/>
              <a:t>Daher ist es notwendig, einen Standpunkt und Willen zu haben, die Gedanken, Gefühle und Emotionen mit anderen Menschen zu teilen.</a:t>
            </a:r>
          </a:p>
          <a:p>
            <a:r>
              <a:rPr lang="en-US" sz="1600" dirty="0"/>
              <a:t>Wenn Sie wissen, was Sie Ihrem Zuhörer mitteilen wollen, was Sie durch Ihre Kommunikation erreichen wollen und dass Sie sich selbst genug vertrauen, um Ihre Verletzlichkeit zu zeigen und Ihre Unsicherheiten zu überwinden, sind Sie auf dem besten Weg, mit Klarheit zu sprechen.</a:t>
            </a:r>
          </a:p>
          <a:p>
            <a:r>
              <a:rPr lang="en-US" sz="1600" dirty="0"/>
              <a:t>Achten Sie auch darauf, dass das, was Sie sagen, bemerkenswert ist.</a:t>
            </a:r>
          </a:p>
        </p:txBody>
      </p:sp>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Erhellung Ihrer Absicht beim Sprechen</a:t>
            </a:r>
            <a:endParaRPr lang="el-GR" dirty="0"/>
          </a:p>
        </p:txBody>
      </p:sp>
      <p:sp>
        <p:nvSpPr>
          <p:cNvPr id="3" name="Content Placeholder 2"/>
          <p:cNvSpPr>
            <a:spLocks noGrp="1"/>
          </p:cNvSpPr>
          <p:nvPr>
            <p:ph idx="1"/>
          </p:nvPr>
        </p:nvSpPr>
        <p:spPr/>
        <p:txBody>
          <a:bodyPr>
            <a:normAutofit/>
          </a:bodyPr>
          <a:lstStyle/>
          <a:p>
            <a:r>
              <a:rPr lang="en-US" sz="1600" dirty="0"/>
              <a:t>Die folgenden Punkte werden dazu beitragen, jedes Mal, wenn Sie sprechen, eine klare Absicht zu schaffen:</a:t>
            </a:r>
          </a:p>
          <a:p>
            <a:pPr lvl="1"/>
            <a:r>
              <a:rPr lang="en-US" sz="1600" dirty="0"/>
              <a:t>Sei ehrlich zu dir selbst.</a:t>
            </a:r>
          </a:p>
          <a:p>
            <a:pPr lvl="1"/>
            <a:r>
              <a:rPr lang="en-US" sz="1600" dirty="0"/>
              <a:t>Achte auf deine Zuhörer und frage dich, wie sie denken und fühlen können.</a:t>
            </a:r>
          </a:p>
          <a:p>
            <a:pPr lvl="1"/>
            <a:r>
              <a:rPr lang="en-US" sz="1600" dirty="0"/>
              <a:t>Entscheiden Sie, was Sie erreichen wollen.</a:t>
            </a:r>
          </a:p>
          <a:p>
            <a:pPr lvl="1"/>
            <a:r>
              <a:rPr lang="en-US" sz="1600" dirty="0"/>
              <a:t>Versuchen Sie, Ihre Absicht mit der Ihres Publikums in Einklang zu bringen.</a:t>
            </a:r>
          </a:p>
          <a:p>
            <a:pPr lvl="1"/>
            <a:r>
              <a:rPr lang="en-US" sz="1600" dirty="0"/>
              <a:t>Bringen Sie Ihre einzigartige Perspektive und Persönlichkeit in Ihre Rede ein, damit die Menschen wirklich hören, was Sie zu sagen haben.</a:t>
            </a:r>
          </a:p>
        </p:txBody>
      </p:sp>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Praktische Tipps für das Gespräch mit jemandem</a:t>
            </a:r>
            <a:endParaRPr lang="el-GR" dirty="0"/>
          </a:p>
        </p:txBody>
      </p:sp>
      <p:sp>
        <p:nvSpPr>
          <p:cNvPr id="3" name="Content Placeholder 2"/>
          <p:cNvSpPr>
            <a:spLocks noGrp="1"/>
          </p:cNvSpPr>
          <p:nvPr>
            <p:ph idx="1"/>
          </p:nvPr>
        </p:nvSpPr>
        <p:spPr/>
        <p:txBody>
          <a:bodyPr>
            <a:normAutofit/>
          </a:bodyPr>
          <a:lstStyle/>
          <a:p>
            <a:r>
              <a:rPr lang="en-US" sz="1600" dirty="0"/>
              <a:t>Ihre Einstellung finden</a:t>
            </a:r>
          </a:p>
          <a:p>
            <a:r>
              <a:rPr lang="en-US" sz="1600" dirty="0"/>
              <a:t>Mit den Augen in Kontakt treten</a:t>
            </a:r>
          </a:p>
          <a:p>
            <a:r>
              <a:rPr lang="en-US" sz="1600" dirty="0"/>
              <a:t>Deutliches Sprechen</a:t>
            </a:r>
          </a:p>
          <a:p>
            <a:r>
              <a:rPr lang="en-US" sz="1600" dirty="0"/>
              <a:t>Energie in Ihre Stimme bringen</a:t>
            </a:r>
          </a:p>
          <a:p>
            <a:r>
              <a:rPr lang="en-US" sz="1600" dirty="0"/>
              <a:t>Halten Sie die richtige Positionierung für einen optimalen Effekt.</a:t>
            </a:r>
          </a:p>
          <a:p>
            <a:r>
              <a:rPr lang="en-US" sz="1600" dirty="0"/>
              <a:t>Zuhören mit Bereitschaft</a:t>
            </a:r>
          </a:p>
          <a:p>
            <a:r>
              <a:rPr lang="en-US" sz="1600" dirty="0"/>
              <a:t>Vermeiden Sie Schuldzuweisungen und </a:t>
            </a:r>
            <a:r>
              <a:rPr lang="en-US" sz="1600" dirty="0" err="1"/>
              <a:t>Beschwerden</a:t>
            </a:r>
            <a:endParaRPr lang="en-US" sz="1600" dirty="0"/>
          </a:p>
          <a:p>
            <a:r>
              <a:rPr lang="en-US" sz="1600" dirty="0"/>
              <a:t>Das, was Sie </a:t>
            </a:r>
            <a:r>
              <a:rPr lang="en-US" sz="1600" dirty="0" err="1"/>
              <a:t>hören</a:t>
            </a:r>
            <a:r>
              <a:rPr lang="en-US" sz="1600" dirty="0"/>
              <a:t>, zurückgeben</a:t>
            </a:r>
          </a:p>
          <a:p>
            <a:r>
              <a:rPr lang="en-US" sz="1600" dirty="0"/>
              <a:t>Auf die Körpersprache achten</a:t>
            </a:r>
          </a:p>
          <a:p>
            <a:r>
              <a:rPr lang="en-US" sz="1600" dirty="0"/>
              <a:t>Den Tonfall der Stimme anpassen</a:t>
            </a:r>
          </a:p>
          <a:p>
            <a:endParaRPr lang="en-US" sz="1600" dirty="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Praktische Tipps für eine effektive Kommunikation</a:t>
            </a:r>
            <a:endParaRPr lang="el-GR" dirty="0"/>
          </a:p>
        </p:txBody>
      </p:sp>
      <p:sp>
        <p:nvSpPr>
          <p:cNvPr id="3" name="Content Placeholder 2"/>
          <p:cNvSpPr>
            <a:spLocks noGrp="1"/>
          </p:cNvSpPr>
          <p:nvPr>
            <p:ph idx="1"/>
          </p:nvPr>
        </p:nvSpPr>
        <p:spPr/>
        <p:txBody>
          <a:bodyPr>
            <a:normAutofit/>
          </a:bodyPr>
          <a:lstStyle/>
          <a:p>
            <a:r>
              <a:rPr lang="en-US" sz="1600" dirty="0"/>
              <a:t>Die andere Person mit Respekt behandeln</a:t>
            </a:r>
          </a:p>
          <a:p>
            <a:r>
              <a:rPr lang="en-US" sz="1600" dirty="0"/>
              <a:t>Kenntnis der bevorzugten Kommunikationsform</a:t>
            </a:r>
          </a:p>
          <a:p>
            <a:r>
              <a:rPr lang="en-US" sz="1600" dirty="0" err="1"/>
              <a:t>Zuerst</a:t>
            </a:r>
            <a:r>
              <a:rPr lang="en-US" sz="1600" dirty="0"/>
              <a:t> </a:t>
            </a:r>
            <a:r>
              <a:rPr lang="en-US" sz="1600" dirty="0" err="1"/>
              <a:t>Denken</a:t>
            </a:r>
            <a:r>
              <a:rPr lang="en-US" sz="1600" dirty="0"/>
              <a:t>, </a:t>
            </a:r>
            <a:r>
              <a:rPr lang="en-US" sz="1600" dirty="0" err="1"/>
              <a:t>dann</a:t>
            </a:r>
            <a:r>
              <a:rPr lang="en-US" sz="1600" dirty="0"/>
              <a:t> </a:t>
            </a:r>
            <a:r>
              <a:rPr lang="en-US" sz="1600" dirty="0" err="1"/>
              <a:t>Sprechen</a:t>
            </a:r>
            <a:endParaRPr lang="en-US" sz="1600" dirty="0"/>
          </a:p>
          <a:p>
            <a:r>
              <a:rPr lang="en-US" sz="1600" dirty="0"/>
              <a:t>Weniger reden und mehr zuhören</a:t>
            </a:r>
          </a:p>
          <a:p>
            <a:r>
              <a:rPr lang="en-US" sz="1600" dirty="0"/>
              <a:t>Fragen stellen, um zu verstehen</a:t>
            </a:r>
          </a:p>
          <a:p>
            <a:r>
              <a:rPr lang="en-US" sz="1600" dirty="0"/>
              <a:t>Ihr nonverbales Verhalten verbessern</a:t>
            </a:r>
          </a:p>
          <a:p>
            <a:r>
              <a:rPr lang="en-US" sz="1600" dirty="0"/>
              <a:t>Umgang mit </a:t>
            </a:r>
            <a:r>
              <a:rPr lang="en-US" sz="1600" dirty="0" err="1"/>
              <a:t>Meinungsverschiedenheiten</a:t>
            </a:r>
            <a:r>
              <a:rPr lang="en-US" sz="1600" dirty="0"/>
              <a:t> </a:t>
            </a:r>
            <a:r>
              <a:rPr lang="en-US" sz="1600" dirty="0" err="1"/>
              <a:t>mit</a:t>
            </a:r>
            <a:r>
              <a:rPr lang="en-US" sz="1600" dirty="0"/>
              <a:t> Diplomatie</a:t>
            </a:r>
          </a:p>
          <a:p>
            <a:r>
              <a:rPr lang="en-US" sz="1600" dirty="0"/>
              <a:t>Sich für neue Ideen öffnen</a:t>
            </a:r>
          </a:p>
          <a:p>
            <a:r>
              <a:rPr lang="en-US" sz="1600" dirty="0"/>
              <a:t>Versprechen einhalten</a:t>
            </a:r>
          </a:p>
          <a:p>
            <a:r>
              <a:rPr lang="en-US" sz="1600" dirty="0"/>
              <a:t>Erkennen, was unter der Oberfläche vor </a:t>
            </a:r>
            <a:r>
              <a:rPr lang="en-US" sz="1600" dirty="0" err="1"/>
              <a:t>sich</a:t>
            </a:r>
            <a:r>
              <a:rPr lang="en-US" sz="1600" dirty="0"/>
              <a:t> </a:t>
            </a:r>
            <a:r>
              <a:rPr lang="en-US" sz="1600" dirty="0" err="1"/>
              <a:t>geht</a:t>
            </a:r>
            <a:endParaRPr lang="en-US" sz="1600" dirty="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Modulziele</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Sie haben nun das Modul 1.3 "Professionalität zeigen" abgeschlossen und </a:t>
            </a:r>
            <a:r>
              <a:rPr lang="en-US" dirty="0" err="1">
                <a:latin typeface="+mj-lt"/>
                <a:cs typeface="Arial" pitchFamily="34" charset="0"/>
              </a:rPr>
              <a:t>sind</a:t>
            </a:r>
            <a:r>
              <a:rPr lang="en-US" dirty="0">
                <a:latin typeface="+mj-lt"/>
                <a:cs typeface="Arial" pitchFamily="34" charset="0"/>
              </a:rPr>
              <a:t> in der Lage:</a:t>
            </a: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mit anderen Menschen am </a:t>
            </a:r>
            <a:r>
              <a:rPr lang="en-US" b="1" dirty="0" err="1"/>
              <a:t>Arbeitsplatz</a:t>
            </a:r>
            <a:r>
              <a:rPr lang="en-US" b="1" dirty="0"/>
              <a:t> </a:t>
            </a:r>
            <a:r>
              <a:rPr lang="en-US" b="1" dirty="0" err="1"/>
              <a:t>zusammenzuarbeiten</a:t>
            </a:r>
            <a:r>
              <a:rPr lang="en-US" b="1" dirty="0"/>
              <a:t> </a:t>
            </a:r>
          </a:p>
          <a:p>
            <a:pPr lvl="1">
              <a:buFont typeface="+mj-lt"/>
              <a:buAutoNum type="arabicPeriod"/>
            </a:pPr>
            <a:r>
              <a:rPr lang="en-US" b="1" dirty="0" err="1"/>
              <a:t>Ihre</a:t>
            </a:r>
            <a:r>
              <a:rPr lang="en-US" b="1" dirty="0"/>
              <a:t> </a:t>
            </a:r>
            <a:r>
              <a:rPr lang="en-US" b="1" dirty="0" err="1"/>
              <a:t>Kommunikationsfähigkeit</a:t>
            </a:r>
            <a:r>
              <a:rPr lang="en-US" b="1" dirty="0"/>
              <a:t> </a:t>
            </a:r>
            <a:r>
              <a:rPr lang="en-US" b="1" dirty="0" err="1"/>
              <a:t>zu</a:t>
            </a:r>
            <a:r>
              <a:rPr lang="en-US" b="1" dirty="0"/>
              <a:t> </a:t>
            </a:r>
            <a:r>
              <a:rPr lang="en-US" b="1" dirty="0" err="1"/>
              <a:t>verbessern</a:t>
            </a:r>
            <a:endParaRPr lang="en-US" b="1" dirty="0"/>
          </a:p>
        </p:txBody>
      </p:sp>
    </p:spTree>
    <p:extLst>
      <p:ext uri="{BB962C8B-B14F-4D97-AF65-F5344CB8AC3E}">
        <p14:creationId xmlns:p14="http://schemas.microsoft.com/office/powerpoint/2010/main" val="197064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Vielen Dank für Ihre Aufmerksamkeit.</a:t>
            </a:r>
            <a:endParaRPr lang="el-GR" dirty="0"/>
          </a:p>
        </p:txBody>
      </p:sp>
      <p:sp>
        <p:nvSpPr>
          <p:cNvPr id="5" name="Subtitle 4"/>
          <p:cNvSpPr>
            <a:spLocks noGrp="1"/>
          </p:cNvSpPr>
          <p:nvPr>
            <p:ph type="subTitle" idx="1"/>
          </p:nvPr>
        </p:nvSpPr>
        <p:spPr/>
        <p:txBody>
          <a:bodyPr/>
          <a:lstStyle/>
          <a:p>
            <a:r>
              <a:rPr lang="en-US" dirty="0"/>
              <a:t>Professionalität zeigen </a:t>
            </a:r>
          </a:p>
        </p:txBody>
      </p:sp>
    </p:spTree>
    <p:extLst>
      <p:ext uri="{BB962C8B-B14F-4D97-AF65-F5344CB8AC3E}">
        <p14:creationId xmlns:p14="http://schemas.microsoft.com/office/powerpoint/2010/main" val="129220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Modulziele</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endParaRPr lang="en-US" dirty="0">
              <a:latin typeface="+mj-lt"/>
              <a:cs typeface="Arial" pitchFamily="34" charset="0"/>
            </a:endParaRPr>
          </a:p>
          <a:p>
            <a:pPr marL="0" indent="0" algn="just">
              <a:buNone/>
            </a:pPr>
            <a:r>
              <a:rPr lang="en-US" dirty="0">
                <a:latin typeface="+mj-lt"/>
                <a:cs typeface="Arial" pitchFamily="34" charset="0"/>
              </a:rPr>
              <a:t>Am Ende dieser Einheit </a:t>
            </a:r>
            <a:r>
              <a:rPr lang="en-US" dirty="0" err="1">
                <a:latin typeface="+mj-lt"/>
                <a:cs typeface="Arial" pitchFamily="34" charset="0"/>
              </a:rPr>
              <a:t>werden</a:t>
            </a:r>
            <a:r>
              <a:rPr lang="en-US" dirty="0">
                <a:latin typeface="+mj-lt"/>
                <a:cs typeface="Arial" pitchFamily="34" charset="0"/>
              </a:rPr>
              <a:t> Sie:</a:t>
            </a:r>
          </a:p>
          <a:p>
            <a:pPr marL="0" indent="0" algn="just">
              <a:buNone/>
            </a:pPr>
            <a:endParaRPr lang="en-US" sz="1600" dirty="0">
              <a:latin typeface="Arial" pitchFamily="34" charset="0"/>
              <a:cs typeface="Arial" pitchFamily="34" charset="0"/>
            </a:endParaRPr>
          </a:p>
          <a:p>
            <a:pPr lvl="1">
              <a:buFont typeface="+mj-lt"/>
              <a:buAutoNum type="arabicPeriod"/>
            </a:pPr>
            <a:r>
              <a:rPr lang="en-US" b="1" dirty="0"/>
              <a:t>mit anderen Menschen am </a:t>
            </a:r>
            <a:r>
              <a:rPr lang="en-US" b="1" dirty="0" err="1"/>
              <a:t>Arbeitsplatz</a:t>
            </a:r>
            <a:r>
              <a:rPr lang="en-US" b="1" dirty="0"/>
              <a:t> </a:t>
            </a:r>
            <a:r>
              <a:rPr lang="en-US" b="1" dirty="0" err="1"/>
              <a:t>zusammenarbeiten</a:t>
            </a:r>
            <a:r>
              <a:rPr lang="en-US" b="1" dirty="0"/>
              <a:t> </a:t>
            </a:r>
            <a:r>
              <a:rPr lang="en-US" b="1" dirty="0" err="1"/>
              <a:t>können</a:t>
            </a:r>
            <a:r>
              <a:rPr lang="en-US" b="1" dirty="0"/>
              <a:t> </a:t>
            </a:r>
          </a:p>
          <a:p>
            <a:pPr lvl="1">
              <a:buFont typeface="+mj-lt"/>
              <a:buAutoNum type="arabicPeriod"/>
            </a:pPr>
            <a:r>
              <a:rPr lang="en-US" b="1" dirty="0" err="1"/>
              <a:t>besser</a:t>
            </a:r>
            <a:r>
              <a:rPr lang="en-US" b="1" dirty="0"/>
              <a:t> </a:t>
            </a:r>
            <a:r>
              <a:rPr lang="en-US" b="1" dirty="0" err="1"/>
              <a:t>kommunizieren</a:t>
            </a:r>
            <a:endParaRPr lang="en-US" b="1" dirty="0"/>
          </a:p>
        </p:txBody>
      </p:sp>
    </p:spTree>
    <p:extLst>
      <p:ext uri="{BB962C8B-B14F-4D97-AF65-F5344CB8AC3E}">
        <p14:creationId xmlns:p14="http://schemas.microsoft.com/office/powerpoint/2010/main" val="53102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Kommunikation</a:t>
            </a:r>
            <a:endParaRPr lang="el-GR" dirty="0"/>
          </a:p>
        </p:txBody>
      </p:sp>
      <p:sp>
        <p:nvSpPr>
          <p:cNvPr id="3" name="Content Placeholder 2"/>
          <p:cNvSpPr>
            <a:spLocks noGrp="1"/>
          </p:cNvSpPr>
          <p:nvPr>
            <p:ph idx="1"/>
          </p:nvPr>
        </p:nvSpPr>
        <p:spPr/>
        <p:txBody>
          <a:bodyPr>
            <a:normAutofit/>
          </a:bodyPr>
          <a:lstStyle/>
          <a:p>
            <a:r>
              <a:rPr lang="en-US" dirty="0"/>
              <a:t>Die Fähigkeit, klar, mutig und engagiert zu kommunizieren, ist einer der wichtigsten Schlüsselfaktoren für den Erfolg in Beruf und Privatleben.</a:t>
            </a:r>
          </a:p>
          <a:p>
            <a:r>
              <a:rPr lang="en-US" dirty="0"/>
              <a:t>Eine gute Kommunikation führt zu Verständnis, Intimität und gegenseitiger Wertschätzung.</a:t>
            </a:r>
          </a:p>
          <a:p>
            <a:r>
              <a:rPr lang="en-US" dirty="0"/>
              <a:t>Kommunikationsfähigkeiten können entwickelt und erfolgreich angewendet werden, solange es die Bereitschaft gibt, sich dem Prozess und der Praxis zu verpflichten - Kommunikation funktioniert für diejenigen, die daran arbeiten.</a:t>
            </a:r>
          </a:p>
          <a:p>
            <a:r>
              <a:rPr lang="en-US" dirty="0"/>
              <a:t>Um dies zu erreichen, ist es notwendig, </a:t>
            </a:r>
            <a:r>
              <a:rPr lang="en-US" dirty="0" err="1"/>
              <a:t>sich</a:t>
            </a:r>
            <a:r>
              <a:rPr lang="en-US" dirty="0"/>
              <a:t> </a:t>
            </a:r>
            <a:r>
              <a:rPr lang="en-US" dirty="0" err="1"/>
              <a:t>zu</a:t>
            </a:r>
            <a:r>
              <a:rPr lang="en-US" dirty="0"/>
              <a:t> konzentrieren und die </a:t>
            </a:r>
            <a:r>
              <a:rPr lang="en-US" dirty="0" err="1"/>
              <a:t>Botschaften</a:t>
            </a:r>
            <a:r>
              <a:rPr lang="en-US" dirty="0"/>
              <a:t> </a:t>
            </a:r>
            <a:r>
              <a:rPr lang="en-US" dirty="0" err="1"/>
              <a:t>aufzunehmen</a:t>
            </a:r>
            <a:r>
              <a:rPr lang="en-US" dirty="0"/>
              <a:t>, die von den Menschen in der Umgebung vermittelt werden.</a:t>
            </a:r>
          </a:p>
          <a:p>
            <a:r>
              <a:rPr lang="en-US" dirty="0" err="1"/>
              <a:t>Andererseits</a:t>
            </a:r>
            <a:r>
              <a:rPr lang="en-US" dirty="0"/>
              <a:t> </a:t>
            </a:r>
            <a:r>
              <a:rPr lang="en-US" dirty="0" err="1"/>
              <a:t>ist</a:t>
            </a:r>
            <a:r>
              <a:rPr lang="en-US" dirty="0"/>
              <a:t> es </a:t>
            </a:r>
            <a:r>
              <a:rPr lang="en-US" dirty="0" err="1"/>
              <a:t>beim</a:t>
            </a:r>
            <a:r>
              <a:rPr lang="en-US" dirty="0"/>
              <a:t> </a:t>
            </a:r>
            <a:r>
              <a:rPr lang="en-US" dirty="0" err="1"/>
              <a:t>Überbringen</a:t>
            </a:r>
            <a:r>
              <a:rPr lang="en-US" dirty="0"/>
              <a:t> der </a:t>
            </a:r>
            <a:r>
              <a:rPr lang="en-US" dirty="0" err="1"/>
              <a:t>Nachricht</a:t>
            </a:r>
            <a:r>
              <a:rPr lang="en-US" dirty="0"/>
              <a:t> </a:t>
            </a:r>
            <a:r>
              <a:rPr lang="en-US" dirty="0" err="1"/>
              <a:t>wichtig</a:t>
            </a:r>
            <a:r>
              <a:rPr lang="en-US" dirty="0"/>
              <a:t>, sicher zu sein, </a:t>
            </a:r>
            <a:r>
              <a:rPr lang="en-US" dirty="0" err="1"/>
              <a:t>dass</a:t>
            </a:r>
            <a:r>
              <a:rPr lang="en-US" dirty="0"/>
              <a:t> die </a:t>
            </a:r>
            <a:r>
              <a:rPr lang="en-US" dirty="0" err="1"/>
              <a:t>eigene</a:t>
            </a:r>
            <a:r>
              <a:rPr lang="en-US" dirty="0"/>
              <a:t> </a:t>
            </a:r>
            <a:r>
              <a:rPr lang="en-US" dirty="0" err="1"/>
              <a:t>Absicht</a:t>
            </a:r>
            <a:r>
              <a:rPr lang="en-US" dirty="0"/>
              <a:t> klar ist und die Zustellung </a:t>
            </a:r>
            <a:r>
              <a:rPr lang="en-US" dirty="0" err="1"/>
              <a:t>mit</a:t>
            </a:r>
            <a:r>
              <a:rPr lang="en-US" dirty="0"/>
              <a:t> der Nachricht übereinstimmt.</a:t>
            </a:r>
          </a:p>
          <a:p>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Zusammenarbeit</a:t>
            </a:r>
            <a:endParaRPr lang="el-GR" dirty="0"/>
          </a:p>
        </p:txBody>
      </p:sp>
      <p:sp>
        <p:nvSpPr>
          <p:cNvPr id="3" name="Content Placeholder 2"/>
          <p:cNvSpPr>
            <a:spLocks noGrp="1"/>
          </p:cNvSpPr>
          <p:nvPr>
            <p:ph idx="1"/>
          </p:nvPr>
        </p:nvSpPr>
        <p:spPr/>
        <p:txBody>
          <a:bodyPr>
            <a:normAutofit/>
          </a:bodyPr>
          <a:lstStyle/>
          <a:p>
            <a:r>
              <a:rPr lang="en-US" sz="1700" dirty="0"/>
              <a:t>Zusammenarbeit ist definiert als der Akt der Zusammenarbeit zur Erreichung eines Ziels.</a:t>
            </a:r>
          </a:p>
          <a:p>
            <a:r>
              <a:rPr lang="en-US" sz="1700" dirty="0"/>
              <a:t>In Teams fördert die Zusammenarbeit die Kreativität, denn neue und bessere Dinge entstehen immer aus einer Reihe von Ideen und nicht aus einer einzigen Erkenntnis.</a:t>
            </a:r>
          </a:p>
          <a:p>
            <a:r>
              <a:rPr lang="en-US" sz="1700" dirty="0"/>
              <a:t>Die Zusammenarbeit in einem Team kann verbessert werden durch:</a:t>
            </a:r>
          </a:p>
          <a:p>
            <a:pPr lvl="1"/>
            <a:r>
              <a:rPr lang="en-US" sz="1700" dirty="0"/>
              <a:t>Hohe Kommunikationsebenen</a:t>
            </a:r>
          </a:p>
          <a:p>
            <a:pPr lvl="1"/>
            <a:r>
              <a:rPr lang="en-US" sz="1700" dirty="0"/>
              <a:t>Kompromissbereitschaft</a:t>
            </a:r>
          </a:p>
          <a:p>
            <a:pPr lvl="1"/>
            <a:r>
              <a:rPr lang="en-US" sz="1700" dirty="0"/>
              <a:t>Zuverlässigkeit</a:t>
            </a:r>
          </a:p>
          <a:p>
            <a:pPr lvl="1"/>
            <a:r>
              <a:rPr lang="en-US" sz="1700" dirty="0"/>
              <a:t>Teamplayer-Einstellung</a:t>
            </a:r>
          </a:p>
          <a:p>
            <a:pPr lvl="1"/>
            <a:r>
              <a:rPr lang="en-US" sz="1700" dirty="0"/>
              <a:t>Vielfalt</a:t>
            </a:r>
          </a:p>
          <a:p>
            <a:pPr lvl="1"/>
            <a:r>
              <a:rPr lang="en-US" sz="1700" dirty="0"/>
              <a:t>Dialog öffnen</a:t>
            </a:r>
          </a:p>
          <a:p>
            <a:pPr lvl="1"/>
            <a:r>
              <a:rPr lang="en-US" sz="1700" dirty="0"/>
              <a:t>Konfliktmanagement</a:t>
            </a:r>
          </a:p>
          <a:p>
            <a:endParaRPr lang="en-US" sz="1600" b="1" dirty="0"/>
          </a:p>
          <a:p>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Konfliktkomponenten</a:t>
            </a:r>
            <a:endParaRPr lang="el-GR" dirty="0"/>
          </a:p>
        </p:txBody>
      </p:sp>
      <p:sp>
        <p:nvSpPr>
          <p:cNvPr id="3" name="Content Placeholder 2"/>
          <p:cNvSpPr>
            <a:spLocks noGrp="1"/>
          </p:cNvSpPr>
          <p:nvPr>
            <p:ph idx="1"/>
          </p:nvPr>
        </p:nvSpPr>
        <p:spPr/>
        <p:txBody>
          <a:bodyPr>
            <a:normAutofit/>
          </a:bodyPr>
          <a:lstStyle/>
          <a:p>
            <a:r>
              <a:rPr lang="en-US" dirty="0"/>
              <a:t>Kommunikation</a:t>
            </a:r>
          </a:p>
          <a:p>
            <a:r>
              <a:rPr lang="en-US" dirty="0"/>
              <a:t>Wettbewerb</a:t>
            </a:r>
          </a:p>
          <a:p>
            <a:r>
              <a:rPr lang="en-US" dirty="0"/>
              <a:t>Inkonsistenz</a:t>
            </a:r>
          </a:p>
          <a:p>
            <a:r>
              <a:rPr lang="en-US" dirty="0"/>
              <a:t>Vielfalt</a:t>
            </a:r>
          </a:p>
          <a:p>
            <a:r>
              <a:rPr lang="en-US" dirty="0"/>
              <a:t>Perspektive</a:t>
            </a:r>
          </a:p>
          <a:p>
            <a:r>
              <a:rPr lang="en-US" dirty="0"/>
              <a:t>Interdependenz</a:t>
            </a:r>
          </a:p>
          <a:p>
            <a:r>
              <a:rPr lang="en-US" dirty="0"/>
              <a:t>Emotionale Intelligenz</a:t>
            </a:r>
          </a:p>
        </p:txBody>
      </p:sp>
    </p:spTree>
    <p:extLst>
      <p:ext uri="{BB962C8B-B14F-4D97-AF65-F5344CB8AC3E}">
        <p14:creationId xmlns:p14="http://schemas.microsoft.com/office/powerpoint/2010/main" val="303196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Unterschiedliche Strategien zur Konfliktbewältigung</a:t>
            </a:r>
            <a:endParaRPr lang="el-GR" dirty="0"/>
          </a:p>
        </p:txBody>
      </p:sp>
      <p:sp>
        <p:nvSpPr>
          <p:cNvPr id="3" name="Content Placeholder 2"/>
          <p:cNvSpPr>
            <a:spLocks noGrp="1"/>
          </p:cNvSpPr>
          <p:nvPr>
            <p:ph idx="1"/>
          </p:nvPr>
        </p:nvSpPr>
        <p:spPr/>
        <p:txBody>
          <a:bodyPr>
            <a:normAutofit/>
          </a:bodyPr>
          <a:lstStyle/>
          <a:p>
            <a:r>
              <a:rPr lang="en-US" sz="1600" dirty="0"/>
              <a:t>Konfliktbearbeitung muss nicht negativ oder kontraproduktiv sein - sie kann sogar positiv sein.</a:t>
            </a:r>
          </a:p>
          <a:p>
            <a:r>
              <a:rPr lang="en-US" sz="1600" dirty="0"/>
              <a:t>Konflikte können hilfreich sein, um notwendige Änderungen in einer Arbeitsumgebung vorzunehmen.</a:t>
            </a:r>
          </a:p>
          <a:p>
            <a:r>
              <a:rPr lang="en-US" sz="1600" dirty="0"/>
              <a:t>Wenn es um Konflikte geht, gibt es fünf verschiedene Strategien, um mit der Situation umzugehen:</a:t>
            </a:r>
          </a:p>
          <a:p>
            <a:pPr lvl="1"/>
            <a:r>
              <a:rPr lang="en-US" sz="1600" dirty="0"/>
              <a:t>Ignorieren: Wir </a:t>
            </a:r>
            <a:r>
              <a:rPr lang="en-US" sz="1600" dirty="0" err="1"/>
              <a:t>könnten</a:t>
            </a:r>
            <a:r>
              <a:rPr lang="en-US" sz="1600" dirty="0"/>
              <a:t> </a:t>
            </a:r>
            <a:r>
              <a:rPr lang="en-US" sz="1600" dirty="0" err="1"/>
              <a:t>alles</a:t>
            </a:r>
            <a:r>
              <a:rPr lang="en-US" sz="1600" dirty="0"/>
              <a:t> </a:t>
            </a:r>
            <a:r>
              <a:rPr lang="en-US" sz="1600" dirty="0" err="1"/>
              <a:t>aufschieben</a:t>
            </a:r>
            <a:endParaRPr lang="en-US" sz="1600" dirty="0"/>
          </a:p>
          <a:p>
            <a:pPr lvl="1"/>
            <a:r>
              <a:rPr lang="en-US" sz="1600" dirty="0"/>
              <a:t>Win-Lose: </a:t>
            </a:r>
            <a:r>
              <a:rPr lang="en-US" sz="1600" dirty="0" err="1"/>
              <a:t>Wir</a:t>
            </a:r>
            <a:r>
              <a:rPr lang="en-US" sz="1600" dirty="0"/>
              <a:t> </a:t>
            </a:r>
            <a:r>
              <a:rPr lang="en-US" sz="1600" dirty="0" err="1"/>
              <a:t>könnten</a:t>
            </a:r>
            <a:r>
              <a:rPr lang="en-US" sz="1600" dirty="0"/>
              <a:t> die Kontrolle ausüben und unseren Gegner "</a:t>
            </a:r>
            <a:r>
              <a:rPr lang="en-US" sz="1600" dirty="0" err="1"/>
              <a:t>gewinnen</a:t>
            </a:r>
            <a:r>
              <a:rPr lang="en-US" sz="1600" dirty="0"/>
              <a:t>"</a:t>
            </a:r>
          </a:p>
          <a:p>
            <a:pPr lvl="1"/>
            <a:r>
              <a:rPr lang="en-US" sz="1600" dirty="0"/>
              <a:t>Lose-Win: </a:t>
            </a:r>
            <a:r>
              <a:rPr lang="en-US" sz="1600" dirty="0" err="1"/>
              <a:t>Wir</a:t>
            </a:r>
            <a:r>
              <a:rPr lang="en-US" sz="1600" dirty="0"/>
              <a:t> </a:t>
            </a:r>
            <a:r>
              <a:rPr lang="en-US" sz="1600" dirty="0" err="1"/>
              <a:t>könnten</a:t>
            </a:r>
            <a:r>
              <a:rPr lang="en-US" sz="1600" dirty="0"/>
              <a:t> uns dafür entscheiden, die andere Person zu akzeptieren und </a:t>
            </a:r>
            <a:r>
              <a:rPr lang="en-US" sz="1600" dirty="0" err="1"/>
              <a:t>ihr</a:t>
            </a:r>
            <a:r>
              <a:rPr lang="en-US" sz="1600" dirty="0"/>
              <a:t> </a:t>
            </a:r>
            <a:r>
              <a:rPr lang="en-US" sz="1600" dirty="0" err="1"/>
              <a:t>nachzugeben</a:t>
            </a:r>
            <a:endParaRPr lang="en-US" sz="1600" dirty="0"/>
          </a:p>
          <a:p>
            <a:pPr lvl="1"/>
            <a:r>
              <a:rPr lang="en-US" sz="1600" dirty="0"/>
              <a:t>Lose-Lose: Wir könnten uns auf einen Kompromiss einigen, bei dem beide Parteien </a:t>
            </a:r>
            <a:r>
              <a:rPr lang="en-US" sz="1600" dirty="0" err="1"/>
              <a:t>etwas</a:t>
            </a:r>
            <a:r>
              <a:rPr lang="en-US" sz="1600" dirty="0"/>
              <a:t> </a:t>
            </a:r>
            <a:r>
              <a:rPr lang="en-US" sz="1600" dirty="0" err="1"/>
              <a:t>aufgeben</a:t>
            </a:r>
            <a:endParaRPr lang="en-US" sz="1600" dirty="0"/>
          </a:p>
          <a:p>
            <a:pPr lvl="1"/>
            <a:r>
              <a:rPr lang="en-US" sz="1600" dirty="0"/>
              <a:t>Win-Win: Wir könnten eine Option wählen, bei der die am Konflikt Beteiligten zusammenarbeiten, um eine Win-Win-Lösung zu finden - eine </a:t>
            </a:r>
            <a:r>
              <a:rPr lang="en-US" sz="1600" dirty="0" err="1"/>
              <a:t>kollaborative</a:t>
            </a:r>
            <a:r>
              <a:rPr lang="en-US" sz="1600" dirty="0"/>
              <a:t> </a:t>
            </a:r>
            <a:r>
              <a:rPr lang="en-US" sz="1600" dirty="0" err="1"/>
              <a:t>Lösung</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"Konstruktiver" Konflikt</a:t>
            </a:r>
            <a:endParaRPr lang="el-GR" dirty="0"/>
          </a:p>
        </p:txBody>
      </p:sp>
      <p:sp>
        <p:nvSpPr>
          <p:cNvPr id="3" name="Content Placeholder 2"/>
          <p:cNvSpPr>
            <a:spLocks noGrp="1"/>
          </p:cNvSpPr>
          <p:nvPr>
            <p:ph idx="1"/>
          </p:nvPr>
        </p:nvSpPr>
        <p:spPr/>
        <p:txBody>
          <a:bodyPr>
            <a:normAutofit/>
          </a:bodyPr>
          <a:lstStyle/>
          <a:p>
            <a:r>
              <a:rPr lang="en-US" sz="1600" dirty="0"/>
              <a:t>Konflikte können die zugrunde liegenden Spannungen abbauen und Probleme aufzeigen, damit das Team damit umgehen und aus ihnen lernen kann.</a:t>
            </a:r>
          </a:p>
          <a:p>
            <a:r>
              <a:rPr lang="en-US" sz="1600" dirty="0"/>
              <a:t>Doch nur weil Konflikte zu einem positiven Ergebnis führen können, bedeutet das nicht, dass es bequem ist.</a:t>
            </a:r>
          </a:p>
          <a:p>
            <a:r>
              <a:rPr lang="de-DE" sz="1600" dirty="0"/>
              <a:t>Dennoch ist der beste Ansatz für ein Team, mit Konflikten umzugehen und zu akzeptieren, dass es ein normaler Teil der Zusammenarbeit ist und dass es sogar der Gruppe zugute kommen kann. </a:t>
            </a:r>
          </a:p>
          <a:p>
            <a:r>
              <a:rPr lang="en-US" sz="1600" dirty="0"/>
              <a:t>Ein </a:t>
            </a:r>
            <a:r>
              <a:rPr lang="en-US" sz="1600" dirty="0" err="1"/>
              <a:t>Konflikt</a:t>
            </a:r>
            <a:r>
              <a:rPr lang="en-US" sz="1600" dirty="0"/>
              <a:t>, richtig gehandhabt, kann konstruktiv sein.</a:t>
            </a:r>
          </a:p>
          <a:p>
            <a:r>
              <a:rPr lang="en-US" sz="1600" dirty="0"/>
              <a:t>Durch den Konflikt kann ein Bewusstsein für die Notwendigkeit </a:t>
            </a:r>
            <a:r>
              <a:rPr lang="en-US" sz="1600" dirty="0" err="1"/>
              <a:t>einiger</a:t>
            </a:r>
            <a:r>
              <a:rPr lang="en-US" sz="1600" dirty="0"/>
              <a:t> </a:t>
            </a:r>
            <a:r>
              <a:rPr lang="en-US" sz="1600" dirty="0" err="1"/>
              <a:t>erforderlichen</a:t>
            </a:r>
            <a:r>
              <a:rPr lang="en-US" sz="1600" dirty="0"/>
              <a:t> Veränderungen geschaffen werden.</a:t>
            </a:r>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Kommunikation mit klarer Absicht</a:t>
            </a:r>
            <a:endParaRPr lang="el-GR" dirty="0"/>
          </a:p>
        </p:txBody>
      </p:sp>
      <p:sp>
        <p:nvSpPr>
          <p:cNvPr id="3" name="Content Placeholder 2"/>
          <p:cNvSpPr>
            <a:spLocks noGrp="1"/>
          </p:cNvSpPr>
          <p:nvPr>
            <p:ph idx="1"/>
          </p:nvPr>
        </p:nvSpPr>
        <p:spPr/>
        <p:txBody>
          <a:bodyPr>
            <a:normAutofit/>
          </a:bodyPr>
          <a:lstStyle/>
          <a:p>
            <a:r>
              <a:rPr lang="en-US" sz="1600" dirty="0"/>
              <a:t>Mögliche Absichten, die beim Sprechen helfen können:</a:t>
            </a:r>
          </a:p>
          <a:p>
            <a:pPr lvl="1"/>
            <a:r>
              <a:rPr lang="en-US" sz="1600" dirty="0"/>
              <a:t>Respekt vermitteln</a:t>
            </a:r>
          </a:p>
          <a:p>
            <a:pPr lvl="1"/>
            <a:r>
              <a:rPr lang="en-US" sz="1600" dirty="0"/>
              <a:t>Wertschöpfung zur Verbesserung des Lebens Ihrer Kollegen</a:t>
            </a:r>
          </a:p>
          <a:p>
            <a:pPr lvl="1"/>
            <a:r>
              <a:rPr lang="en-US" sz="1600" dirty="0"/>
              <a:t>Überwindung der Zögerlichkeit Ihrer Zuhörer, Ihre Ideen </a:t>
            </a:r>
            <a:r>
              <a:rPr lang="en-US" sz="1600" dirty="0" err="1"/>
              <a:t>zu</a:t>
            </a:r>
            <a:r>
              <a:rPr lang="en-US" sz="1600" dirty="0"/>
              <a:t> </a:t>
            </a:r>
            <a:r>
              <a:rPr lang="en-US" sz="1600" dirty="0" err="1"/>
              <a:t>akzeptieren</a:t>
            </a:r>
            <a:endParaRPr lang="en-US" sz="1600" dirty="0"/>
          </a:p>
          <a:p>
            <a:pPr lvl="1"/>
            <a:r>
              <a:rPr lang="en-US" sz="1600" dirty="0"/>
              <a:t>Rückversicherung bieten</a:t>
            </a:r>
          </a:p>
          <a:p>
            <a:pPr lvl="1"/>
            <a:r>
              <a:rPr lang="en-US" sz="1600" dirty="0"/>
              <a:t>Informationsbeschaffung</a:t>
            </a:r>
          </a:p>
          <a:p>
            <a:pPr lvl="1"/>
            <a:r>
              <a:rPr lang="en-US" sz="1600" dirty="0"/>
              <a:t>Feedback geben und erhalten</a:t>
            </a:r>
          </a:p>
          <a:p>
            <a:pPr lvl="1"/>
            <a:r>
              <a:rPr lang="en-US" sz="1600" dirty="0"/>
              <a:t>Umwandlung einer widersprüchlichen Atmosphäre in eine kooperative Atmosphäre</a:t>
            </a:r>
          </a:p>
        </p:txBody>
      </p:sp>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Aktives Zuhören für totales Verständnis</a:t>
            </a:r>
            <a:endParaRPr lang="el-GR" dirty="0"/>
          </a:p>
        </p:txBody>
      </p:sp>
      <p:sp>
        <p:nvSpPr>
          <p:cNvPr id="3" name="Content Placeholder 2"/>
          <p:cNvSpPr>
            <a:spLocks noGrp="1"/>
          </p:cNvSpPr>
          <p:nvPr>
            <p:ph idx="1"/>
          </p:nvPr>
        </p:nvSpPr>
        <p:spPr/>
        <p:txBody>
          <a:bodyPr>
            <a:normAutofit/>
          </a:bodyPr>
          <a:lstStyle/>
          <a:p>
            <a:r>
              <a:rPr lang="en-US" sz="1600" dirty="0"/>
              <a:t>Menschen, die aktiv zuhören, persönliche Beziehungen pflegen, die von Verständnis und Zusammenarbeit geprägt sind, frei von Kontroversen und Unstimmigkeiten.</a:t>
            </a:r>
          </a:p>
          <a:p>
            <a:r>
              <a:rPr lang="en-US" sz="1600" dirty="0"/>
              <a:t>Sie verstehen, bewahren und reagieren auf das, was die andere Person ausdrückt.</a:t>
            </a:r>
          </a:p>
          <a:p>
            <a:r>
              <a:rPr lang="en-US" sz="1600" dirty="0"/>
              <a:t>Aktive Zuhörer achten nicht nur auf das Gesagte, sondern hören auch darauf, wie die Botschaft ausgedrückt wird, sowie auf die Botschaften hinter den Worten, die nicht verbal formuliert werden.</a:t>
            </a:r>
          </a:p>
        </p:txBody>
      </p:sp>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1489</Words>
  <Application>Microsoft Office PowerPoint</Application>
  <PresentationFormat>Bildschirmpräsentation (4:3)</PresentationFormat>
  <Paragraphs>168</Paragraphs>
  <Slides>17</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Wingdings</vt:lpstr>
      <vt:lpstr>2_Office Theme</vt:lpstr>
      <vt:lpstr>MODUL 1: EINFÜHRUNG IN DIE PHOTOVOLTAIK-TECHNIK</vt:lpstr>
      <vt:lpstr>Modulziele</vt:lpstr>
      <vt:lpstr>Kommunikation</vt:lpstr>
      <vt:lpstr>Zusammenarbeit</vt:lpstr>
      <vt:lpstr>Konfliktkomponenten</vt:lpstr>
      <vt:lpstr>Unterschiedliche Strategien zur Konfliktbewältigung</vt:lpstr>
      <vt:lpstr>"Konstruktiver" Konflikt</vt:lpstr>
      <vt:lpstr>Kommunikation mit klarer Absicht</vt:lpstr>
      <vt:lpstr>Aktives Zuhören für totales Verständnis</vt:lpstr>
      <vt:lpstr>Zuhören mit der Absicht zu verstehen</vt:lpstr>
      <vt:lpstr>Auf der Suche nach Gemeinsamkeiten</vt:lpstr>
      <vt:lpstr>Mit Klarheit sprechen</vt:lpstr>
      <vt:lpstr>Erhellung Ihrer Absicht beim Sprechen</vt:lpstr>
      <vt:lpstr>Praktische Tipps für das Gespräch mit jemandem</vt:lpstr>
      <vt:lpstr>Praktische Tipps für eine effektive Kommunikation</vt:lpstr>
      <vt:lpstr>Modulziele</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Jolanda Kaufhold</cp:lastModifiedBy>
  <cp:revision>261</cp:revision>
  <dcterms:created xsi:type="dcterms:W3CDTF">2017-12-11T10:59:29Z</dcterms:created>
  <dcterms:modified xsi:type="dcterms:W3CDTF">2019-12-20T13:35:59Z</dcterms:modified>
</cp:coreProperties>
</file>