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1" r:id="rId2"/>
    <p:sldId id="320" r:id="rId3"/>
    <p:sldId id="301" r:id="rId4"/>
    <p:sldId id="317" r:id="rId5"/>
    <p:sldId id="313" r:id="rId6"/>
    <p:sldId id="314" r:id="rId7"/>
    <p:sldId id="302" r:id="rId8"/>
    <p:sldId id="315" r:id="rId9"/>
    <p:sldId id="303" r:id="rId10"/>
    <p:sldId id="305" r:id="rId11"/>
    <p:sldId id="306" r:id="rId12"/>
    <p:sldId id="307" r:id="rId13"/>
    <p:sldId id="308" r:id="rId14"/>
    <p:sldId id="309" r:id="rId15"/>
    <p:sldId id="271" r:id="rId16"/>
    <p:sldId id="272" r:id="rId17"/>
    <p:sldId id="318" r:id="rId18"/>
    <p:sldId id="273" r:id="rId19"/>
    <p:sldId id="274" r:id="rId20"/>
    <p:sldId id="275" r:id="rId21"/>
    <p:sldId id="276" r:id="rId22"/>
    <p:sldId id="277" r:id="rId23"/>
    <p:sldId id="310" r:id="rId24"/>
    <p:sldId id="311" r:id="rId25"/>
    <p:sldId id="278" r:id="rId26"/>
    <p:sldId id="316" r:id="rId27"/>
    <p:sldId id="319" r:id="rId28"/>
    <p:sldId id="29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565" autoAdjust="0"/>
  </p:normalViewPr>
  <p:slideViewPr>
    <p:cSldViewPr>
      <p:cViewPr varScale="1">
        <p:scale>
          <a:sx n="90" d="100"/>
          <a:sy n="90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στυλ του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4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36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Richtlinien für den Trainer</a:t>
            </a:r>
          </a:p>
          <a:p>
            <a:endParaRPr lang="el-GR" dirty="0"/>
          </a:p>
          <a:p>
            <a:r>
              <a:rPr lang="en-US" dirty="0"/>
              <a:t>Diese ppt-Datei ist eine Vorlage, die von den Anbietern der beruflichen Bildung verwendet werden kann, damit sie das Trainingsmaterial vorbereiten können. </a:t>
            </a:r>
          </a:p>
          <a:p>
            <a:endParaRPr lang="el-GR" dirty="0"/>
          </a:p>
          <a:p>
            <a:r>
              <a:rPr lang="en-US" dirty="0"/>
              <a:t>Wir empfehlen </a:t>
            </a:r>
            <a:r>
              <a:rPr lang="en-US" b="1" dirty="0"/>
              <a:t>30 bis 40.</a:t>
            </a:r>
            <a:r>
              <a:rPr lang="en-US" b="1" dirty="0" err="1"/>
              <a:t> ppt</a:t>
            </a:r>
            <a:r>
              <a:rPr lang="en-US" b="1" dirty="0"/>
              <a:t> Folien </a:t>
            </a:r>
            <a:r>
              <a:rPr lang="en-US" dirty="0"/>
              <a:t>für eine (1) Stunde des Trainingsprogramms.</a:t>
            </a:r>
            <a:endParaRPr lang="el-GR" dirty="0"/>
          </a:p>
          <a:p>
            <a:endParaRPr lang="en-US" dirty="0"/>
          </a:p>
          <a:p>
            <a:r>
              <a:rPr lang="en-US" dirty="0"/>
              <a:t>Es gibt 3 </a:t>
            </a:r>
            <a:r>
              <a:rPr lang="en-US" u="sng" dirty="0"/>
              <a:t>vordefinierte Folien, die </a:t>
            </a:r>
            <a:r>
              <a:rPr lang="en-US" dirty="0"/>
              <a:t>von Ihnen ausgefüllt werden müssen, mit den Titeln "</a:t>
            </a:r>
            <a:r>
              <a:rPr lang="en-US" b="1" dirty="0"/>
              <a:t>Modulziele</a:t>
            </a:r>
            <a:r>
              <a:rPr lang="en-US" dirty="0"/>
              <a:t>", "</a:t>
            </a:r>
            <a:r>
              <a:rPr lang="en-US" b="1" dirty="0"/>
              <a:t>Schlussfolgerung</a:t>
            </a:r>
            <a:r>
              <a:rPr lang="en-US" dirty="0"/>
              <a:t>", "</a:t>
            </a:r>
            <a:r>
              <a:rPr lang="en-US" b="1" dirty="0"/>
              <a:t>Ende des Moduls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Das Material sollte in einem bearbeitbaren Format gesendet werden.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 Schriftart: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Erforderliche Schriftgröße: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Empfohlener Zeilenabstand: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Die ppt/pptx-Datei sollte eine klare Struktur und definierte Einheiten sowie eindeutige Slide-Titel aufweisen.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ppt/pptx</a:t>
            </a:r>
            <a:r>
              <a:rPr lang="en-US" dirty="0"/>
              <a:t> Folieninhalte sollten die vordefinierten Ränder nicht überschreiten.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Bilder, Diagramme usw. sollten mit einer Beschreibung versehen sein.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Fragen, die für die Selbsteinschätzung und abschließende Beurteilungsaufgaben verwendet werden, sollten einem vordefinierten Format folgen, das von SQLearn in einer xls-Datei gesendet wird.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13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Richtlinien für den Trainer</a:t>
            </a:r>
          </a:p>
          <a:p>
            <a:endParaRPr lang="el-GR" dirty="0"/>
          </a:p>
          <a:p>
            <a:r>
              <a:rPr lang="en-US" dirty="0"/>
              <a:t>Diese ppt-Datei ist eine Vorlage, die von den Anbietern der beruflichen Bildung verwendet werden kann, damit sie das Trainingsmaterial vorbereiten können. </a:t>
            </a:r>
          </a:p>
          <a:p>
            <a:endParaRPr lang="el-GR" dirty="0"/>
          </a:p>
          <a:p>
            <a:r>
              <a:rPr lang="en-US" dirty="0"/>
              <a:t>Wir empfehlen </a:t>
            </a:r>
            <a:r>
              <a:rPr lang="en-US" b="1" dirty="0"/>
              <a:t>30 bis 40.</a:t>
            </a:r>
            <a:r>
              <a:rPr lang="en-US" b="1" dirty="0" err="1"/>
              <a:t> ppt</a:t>
            </a:r>
            <a:r>
              <a:rPr lang="en-US" b="1" dirty="0"/>
              <a:t> Folien </a:t>
            </a:r>
            <a:r>
              <a:rPr lang="en-US" dirty="0"/>
              <a:t>für eine (1) Stunde des Trainingsprogramms.</a:t>
            </a:r>
            <a:endParaRPr lang="el-GR" dirty="0"/>
          </a:p>
          <a:p>
            <a:endParaRPr lang="en-US" dirty="0"/>
          </a:p>
          <a:p>
            <a:r>
              <a:rPr lang="en-US" dirty="0"/>
              <a:t>Es gibt 3 </a:t>
            </a:r>
            <a:r>
              <a:rPr lang="en-US" u="sng" dirty="0"/>
              <a:t>vordefinierte Folien, die </a:t>
            </a:r>
            <a:r>
              <a:rPr lang="en-US" dirty="0"/>
              <a:t>von Ihnen ausgefüllt werden müssen, mit den Titeln "</a:t>
            </a:r>
            <a:r>
              <a:rPr lang="en-US" b="1" dirty="0"/>
              <a:t>Modulziele</a:t>
            </a:r>
            <a:r>
              <a:rPr lang="en-US" dirty="0"/>
              <a:t>", "</a:t>
            </a:r>
            <a:r>
              <a:rPr lang="en-US" b="1" dirty="0"/>
              <a:t>Schlussfolgerung</a:t>
            </a:r>
            <a:r>
              <a:rPr lang="en-US" dirty="0"/>
              <a:t>", "</a:t>
            </a:r>
            <a:r>
              <a:rPr lang="en-US" b="1" dirty="0"/>
              <a:t>Ende des Moduls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Das Material sollte in einem bearbeitbaren Format gesendet werden.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 Schriftart: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Erforderliche Schriftgröße: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Empfohlener Zeilenabstand: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Die ppt/pptx-Datei sollte eine klare Struktur und definierte Einheiten sowie eindeutige Slide-Titel aufweisen.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ppt/pptx</a:t>
            </a:r>
            <a:r>
              <a:rPr lang="en-US" dirty="0"/>
              <a:t> Folieninhalte sollten die vordefinierten Ränder nicht überschreiten.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Bilder, Diagramme usw. sollten mit einer Beschreibung versehen sein.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Fragen, die für die Selbsteinschätzung und abschließende Beurteilungsaufgaben verwendet werden, sollten einem vordefinierten Format folgen, das von SQLearn in einer xls-Datei gesendet wird.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3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bearbeiten.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hier, um Mastertextstile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Stufe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MODUL 3: INSTALLATION UND WARTUNG VON PV-ANLAGEN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Technologisches</a:t>
            </a:r>
            <a:r>
              <a:rPr lang="en-US" sz="2000" dirty="0"/>
              <a:t> </a:t>
            </a:r>
            <a:r>
              <a:rPr lang="en-US" sz="2000" dirty="0" err="1"/>
              <a:t>Bildungsinstitut</a:t>
            </a:r>
            <a:r>
              <a:rPr lang="en-US" sz="2000" dirty="0"/>
              <a:t> </a:t>
            </a:r>
            <a:r>
              <a:rPr lang="en-US" sz="2000" dirty="0" err="1"/>
              <a:t>Kreta</a:t>
            </a:r>
            <a:endParaRPr lang="el-G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Inspektion von PV-Anlagen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Abschattung durch Baumwachstum</a:t>
            </a:r>
            <a:endParaRPr lang="el-GR" dirty="0"/>
          </a:p>
        </p:txBody>
      </p:sp>
      <p:pic>
        <p:nvPicPr>
          <p:cNvPr id="30722" name="Picture 2" descr="ÎÏÎ¿ÏÎ­Î»ÎµÏÎ¼Î± ÎµÎ¹ÎºÏÎ½Î±Ï Î³Î¹Î± solar module Shading from tree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565" y="1700808"/>
            <a:ext cx="6459811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Elektrische Anomalien in PV-Modulen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Elektrische Anomalien in PV-Modulen können verursacht werden durch:</a:t>
            </a:r>
          </a:p>
          <a:p>
            <a:pPr lvl="1"/>
            <a:r>
              <a:rPr lang="en-US" sz="1600" dirty="0"/>
              <a:t>Installationsfehler, die durch den Einsatz hochwertiger spezieller PV-Steckverbinder vermieden </a:t>
            </a:r>
            <a:r>
              <a:rPr lang="en-US" sz="1600" dirty="0" err="1"/>
              <a:t>werden</a:t>
            </a:r>
            <a:r>
              <a:rPr lang="en-US" sz="1600" dirty="0"/>
              <a:t> </a:t>
            </a:r>
            <a:r>
              <a:rPr lang="en-US" sz="1600" dirty="0" err="1"/>
              <a:t>können</a:t>
            </a:r>
            <a:endParaRPr lang="en-US" sz="1600" dirty="0"/>
          </a:p>
          <a:p>
            <a:pPr lvl="1"/>
            <a:r>
              <a:rPr lang="en-US" sz="1600" dirty="0"/>
              <a:t>Herstellungsbedingte Anomalien bei PV-Modulen</a:t>
            </a:r>
          </a:p>
          <a:p>
            <a:pPr lvl="1"/>
            <a:r>
              <a:rPr lang="en-US" sz="1600" dirty="0"/>
              <a:t>Anomalien bei Anschlussdosen</a:t>
            </a:r>
          </a:p>
          <a:p>
            <a:r>
              <a:rPr lang="en-US" sz="1600" dirty="0"/>
              <a:t>Diese Anomalien können zu einem signifikanten </a:t>
            </a:r>
            <a:r>
              <a:rPr lang="en-US" sz="1600" dirty="0" err="1"/>
              <a:t>Temperaturanstieg</a:t>
            </a:r>
            <a:r>
              <a:rPr lang="en-US" sz="1600" dirty="0"/>
              <a:t> </a:t>
            </a:r>
            <a:r>
              <a:rPr lang="en-US" sz="1600" dirty="0" err="1"/>
              <a:t>führen</a:t>
            </a:r>
            <a:endParaRPr lang="en-US" sz="1600" dirty="0"/>
          </a:p>
          <a:p>
            <a:r>
              <a:rPr lang="en-US" sz="1600" dirty="0"/>
              <a:t>Infrarot-Wärmebildkameras können in solchen Fällen sehr </a:t>
            </a:r>
            <a:r>
              <a:rPr lang="en-US" sz="1600" dirty="0" err="1"/>
              <a:t>nützlich</a:t>
            </a:r>
            <a:r>
              <a:rPr lang="en-US" sz="1600" dirty="0"/>
              <a:t> sein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Installationsfehler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		        Lose Klemmschraube             Teilweise getrennte Anschlusskabelader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20000" cy="32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Herstellungsbedingte Anomalien bei PV-Modulen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2247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47" y="2276872"/>
            <a:ext cx="40853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Anomalien bei Anschlussdosen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63" y="1701288"/>
            <a:ext cx="78278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Verschlechterung des PV-Moduls</a:t>
            </a:r>
            <a:endParaRPr lang="el-GR" dirty="0"/>
          </a:p>
        </p:txBody>
      </p:sp>
      <p:pic>
        <p:nvPicPr>
          <p:cNvPr id="28674" name="Picture 2" descr="P11505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328" y="1700808"/>
            <a:ext cx="576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Ablösung</a:t>
            </a:r>
            <a:r>
              <a:rPr lang="en-US" dirty="0"/>
              <a:t> (vorne &amp; hinten)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328820" cy="31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Hagelschaden</a:t>
            </a:r>
            <a:endParaRPr lang="el-GR" dirty="0"/>
          </a:p>
        </p:txBody>
      </p:sp>
      <p:pic>
        <p:nvPicPr>
          <p:cNvPr id="27650" name="Picture 2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75399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Schneebedeckung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Autofit/>
          </a:bodyPr>
          <a:lstStyle/>
          <a:p>
            <a:r>
              <a:rPr lang="en-US" sz="1600" dirty="0"/>
              <a:t>Solargeneratoren mit relativ niedrigen Hängen sind aufgrund starker Schneefälle im Winter oft für unterschiedliche Zeiträume mit Schnee bedeckt.</a:t>
            </a:r>
          </a:p>
          <a:p>
            <a:r>
              <a:rPr lang="en-US" sz="1600" dirty="0"/>
              <a:t>In diesem Fall wird das PV-Modul kaum Strom produzieren.</a:t>
            </a:r>
          </a:p>
          <a:p>
            <a:r>
              <a:rPr lang="en-US" sz="1600" dirty="0"/>
              <a:t>Noch schlimmer ist die Situation, wenn nasser Schnee auf einen kalten Solargenerator fällt und dann gefriert.</a:t>
            </a:r>
          </a:p>
          <a:p>
            <a:r>
              <a:rPr lang="en-US" sz="1600" dirty="0"/>
              <a:t>Wenn die Schneedecke Löcher aufweist, erwärmen sich die freiliegenden Teile des Solargenerators sehr schnell, </a:t>
            </a:r>
            <a:r>
              <a:rPr lang="en-US" sz="1600" dirty="0" err="1"/>
              <a:t>sodass</a:t>
            </a:r>
            <a:r>
              <a:rPr lang="en-US" sz="1600" dirty="0"/>
              <a:t> der verbleibende Schnee schmelzen und abrutschen kann.</a:t>
            </a:r>
          </a:p>
          <a:p>
            <a:r>
              <a:rPr lang="en-US" sz="1600" dirty="0"/>
              <a:t>Eine </a:t>
            </a:r>
            <a:r>
              <a:rPr lang="en-US" sz="1600" dirty="0" err="1"/>
              <a:t>starke</a:t>
            </a:r>
            <a:r>
              <a:rPr lang="en-US" sz="1600" dirty="0"/>
              <a:t> Schneedecke kann auch mechanische Schäden durch Schneedruck verursachen.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 XzrCcj_BGdnATf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7929586" cy="4460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Schneebedeckung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Am Ende dieser Einheit </a:t>
            </a:r>
            <a:r>
              <a:rPr lang="en-US" dirty="0" err="1">
                <a:latin typeface="+mj-lt"/>
                <a:cs typeface="Arial" pitchFamily="34" charset="0"/>
              </a:rPr>
              <a:t>werden</a:t>
            </a:r>
            <a:r>
              <a:rPr lang="en-US" dirty="0">
                <a:latin typeface="+mj-lt"/>
                <a:cs typeface="Arial" pitchFamily="34" charset="0"/>
              </a:rPr>
              <a:t> Sie: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err="1"/>
              <a:t>mögliche</a:t>
            </a:r>
            <a:r>
              <a:rPr lang="en-US" b="1" dirty="0"/>
              <a:t> Fehlfunktionen einer </a:t>
            </a:r>
            <a:r>
              <a:rPr lang="en-US" b="1" dirty="0" err="1"/>
              <a:t>laufenden</a:t>
            </a:r>
            <a:r>
              <a:rPr lang="en-US" b="1" dirty="0"/>
              <a:t> PV-Anlage verstehen</a:t>
            </a:r>
          </a:p>
          <a:p>
            <a:pPr lvl="1">
              <a:buFont typeface="+mj-lt"/>
              <a:buAutoNum type="arabicPeriod"/>
            </a:pPr>
            <a:r>
              <a:rPr lang="en-US" b="1" dirty="0" err="1"/>
              <a:t>Checklisten</a:t>
            </a:r>
            <a:r>
              <a:rPr lang="en-US" b="1" dirty="0"/>
              <a:t> für eine Inspektion </a:t>
            </a:r>
            <a:r>
              <a:rPr lang="en-US" b="1" dirty="0" err="1"/>
              <a:t>einer</a:t>
            </a:r>
            <a:r>
              <a:rPr lang="en-US" b="1" dirty="0"/>
              <a:t> PV-Anlage </a:t>
            </a:r>
            <a:r>
              <a:rPr lang="en-US" b="1" dirty="0" err="1"/>
              <a:t>erstellen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eine Inspektion der PV-Anlage </a:t>
            </a:r>
            <a:r>
              <a:rPr lang="en-US" b="1" dirty="0" err="1"/>
              <a:t>durchführen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Lösungen</a:t>
            </a:r>
            <a:r>
              <a:rPr lang="en-US" b="1" dirty="0"/>
              <a:t> im Falle </a:t>
            </a:r>
            <a:r>
              <a:rPr lang="en-US" b="1" dirty="0" err="1"/>
              <a:t>möglicher</a:t>
            </a:r>
            <a:r>
              <a:rPr lang="en-US" b="1" dirty="0"/>
              <a:t> </a:t>
            </a:r>
            <a:r>
              <a:rPr lang="en-US" b="1" dirty="0" err="1"/>
              <a:t>Fehlfunktionen</a:t>
            </a:r>
            <a:r>
              <a:rPr lang="en-US" b="1" dirty="0"/>
              <a:t> </a:t>
            </a:r>
            <a:r>
              <a:rPr lang="en-US" b="1" dirty="0" err="1"/>
              <a:t>identifizieren</a:t>
            </a:r>
            <a:r>
              <a:rPr lang="en-US" b="1" dirty="0"/>
              <a:t>, </a:t>
            </a:r>
            <a:r>
              <a:rPr lang="en-US" b="1" dirty="0" err="1"/>
              <a:t>suchen</a:t>
            </a:r>
            <a:r>
              <a:rPr lang="en-US" b="1" dirty="0"/>
              <a:t> und </a:t>
            </a:r>
            <a:r>
              <a:rPr lang="en-US" b="1" dirty="0" err="1"/>
              <a:t>vorschlagen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notwendige Hardware für die Durchführung einer Inspektion von PV-</a:t>
            </a:r>
            <a:r>
              <a:rPr lang="en-US" b="1" dirty="0" err="1"/>
              <a:t>Systemen</a:t>
            </a:r>
            <a:r>
              <a:rPr lang="en-US" b="1" dirty="0"/>
              <a:t> </a:t>
            </a:r>
            <a:r>
              <a:rPr lang="en-US" b="1" dirty="0" err="1"/>
              <a:t>verwalten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resultierende</a:t>
            </a:r>
            <a:r>
              <a:rPr lang="en-US" b="1" dirty="0"/>
              <a:t> Messungen aus einer Inspektion von PV-</a:t>
            </a:r>
            <a:r>
              <a:rPr lang="en-US" b="1" dirty="0" err="1"/>
              <a:t>Systemen</a:t>
            </a:r>
            <a:r>
              <a:rPr lang="en-US" b="1" dirty="0"/>
              <a:t> </a:t>
            </a:r>
            <a:r>
              <a:rPr lang="en-US" b="1" dirty="0" err="1"/>
              <a:t>interpretieren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643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Schneebedeckung</a:t>
            </a:r>
            <a:endParaRPr lang="el-GR" dirty="0"/>
          </a:p>
        </p:txBody>
      </p:sp>
      <p:pic>
        <p:nvPicPr>
          <p:cNvPr id="245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68" y="1628800"/>
            <a:ext cx="648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32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(</a:t>
            </a:r>
            <a:r>
              <a:rPr lang="en-US" dirty="0" err="1"/>
              <a:t>Potentialinduzierte</a:t>
            </a:r>
            <a:r>
              <a:rPr lang="en-US" dirty="0"/>
              <a:t> Degradation) Phänomen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Potentialinduzierte Degradation (PID) ist eine potentialinduzierte Leistungsdegradierung in kristallinen Photovoltaikmodulen, die durch sogenannte Streuströme verursacht wird.</a:t>
            </a:r>
          </a:p>
          <a:p>
            <a:r>
              <a:rPr lang="en-US" sz="1600" dirty="0"/>
              <a:t>Die Ursache für die schädlichen Ableitströme ist neben der Struktur der Solarzelle die Spannung der einzelnen Photovoltaik-(PV)-Module zur Erde.</a:t>
            </a:r>
          </a:p>
          <a:p>
            <a:r>
              <a:rPr lang="en-US" sz="1600" dirty="0"/>
              <a:t>In den meisten erdfreien PV-Systemen werden die PV-Module mit einer positiven oder negativen Spannung zur Erde dem PID ausgesetzt.</a:t>
            </a:r>
          </a:p>
          <a:p>
            <a:r>
              <a:rPr lang="en-US" sz="1600" dirty="0"/>
              <a:t>PID tritt meist bei negativer Spannung in Bezug auf das Erdpotenzial auf und wird durch hohe Systemspannungen, hohe Temperaturen und hohe Luftfeuchtigkeit beschleunigt.</a:t>
            </a:r>
          </a:p>
          <a:p>
            <a:r>
              <a:rPr lang="en-US" sz="1600" dirty="0"/>
              <a:t>Es handelt sich um einen Prozess, der nur wenige Jahre nach der Installation stattfindet.</a:t>
            </a:r>
          </a:p>
          <a:p>
            <a:r>
              <a:rPr lang="en-US" sz="1600" dirty="0"/>
              <a:t>PID verursacht einen beschleunigten Leistungsabfall, der sich exponentiell ausdehnt und zu einem Leistungsverlust von bis zu 30 Prozent führen kann.</a:t>
            </a:r>
          </a:p>
          <a:p>
            <a:r>
              <a:rPr lang="en-US" sz="1600" dirty="0"/>
              <a:t>Wenn der PID-Effekt im Solarmodul vorhanden ist, kann der Effekt umgekehrt werden.</a:t>
            </a:r>
          </a:p>
        </p:txBody>
      </p:sp>
    </p:spTree>
    <p:extLst>
      <p:ext uri="{BB962C8B-B14F-4D97-AF65-F5344CB8AC3E}">
        <p14:creationId xmlns:p14="http://schemas.microsoft.com/office/powerpoint/2010/main" val="7010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Erkennung von PID-Phänomenen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Das Vorhandensein von PID kann durch mehrere Tests nachgewiesen werden:</a:t>
            </a:r>
          </a:p>
          <a:p>
            <a:pPr lvl="1"/>
            <a:r>
              <a:rPr lang="en-US" sz="1600" dirty="0"/>
              <a:t>Elektrolumineszenztest</a:t>
            </a:r>
          </a:p>
          <a:p>
            <a:pPr lvl="1"/>
            <a:r>
              <a:rPr lang="en-US" sz="1600" dirty="0"/>
              <a:t>Infrarot-Bildgebung</a:t>
            </a:r>
          </a:p>
          <a:p>
            <a:pPr lvl="1"/>
            <a:r>
              <a:rPr lang="en-US" sz="1600" dirty="0"/>
              <a:t>I-U-Kurve</a:t>
            </a:r>
          </a:p>
          <a:p>
            <a:pPr lvl="1"/>
            <a:r>
              <a:rPr lang="en-US" sz="1600" dirty="0"/>
              <a:t>Leerlaufspannung: Wenn die Module von PID beeinflusst werden, ist die Leerlaufspannung niedriger als die </a:t>
            </a:r>
            <a:r>
              <a:rPr lang="en-US" sz="1600" dirty="0" err="1"/>
              <a:t>Referenzspannung</a:t>
            </a:r>
            <a:endParaRPr lang="en-US" sz="1600" dirty="0"/>
          </a:p>
          <a:p>
            <a:pPr lvl="1"/>
            <a:r>
              <a:rPr lang="en-US" sz="1600" dirty="0"/>
              <a:t>Betriebsspannung: Von PID betroffene Solarmodule haben eine niedrigere Betriebsspannung als nicht von PID </a:t>
            </a:r>
            <a:r>
              <a:rPr lang="en-US" sz="1600" dirty="0" err="1"/>
              <a:t>betroffene</a:t>
            </a:r>
            <a:r>
              <a:rPr lang="en-US" sz="1600" dirty="0"/>
              <a:t> Module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325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PID-Nachweis Elektrolumineszenztest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Der Elektrolumineszenztest wird nachts mit einer ladungsgekoppelten Vorrichtungskamera durchgeführt, während das Modul durch eine Stromquelle und ohne Sonnenlicht mit Strom versorgt wird.</a:t>
            </a:r>
          </a:p>
          <a:p>
            <a:r>
              <a:rPr lang="en-US" sz="1600" dirty="0"/>
              <a:t>Ein Modul ohne PID hat ein Bild, dessen Zellen alle die gleiche Helligkeit haben. </a:t>
            </a:r>
          </a:p>
          <a:p>
            <a:r>
              <a:rPr lang="en-US" sz="1600" dirty="0"/>
              <a:t>Die Zellen, die nicht vollständig beleuchtet sind, sind von PID betroffen.</a:t>
            </a:r>
          </a:p>
        </p:txBody>
      </p:sp>
      <p:pic>
        <p:nvPicPr>
          <p:cNvPr id="48130" name="Picture 2" descr="EL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275" y="3356992"/>
            <a:ext cx="3595909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4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PID-Detektion Infrarot-Bildgebung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>
            <a:normAutofit/>
          </a:bodyPr>
          <a:lstStyle/>
          <a:p>
            <a:r>
              <a:rPr lang="en-US" sz="1600" dirty="0"/>
              <a:t>Dieser Test wird an einem sonnigen Tag mit einer Infrarotkamera durchgeführt.</a:t>
            </a:r>
          </a:p>
          <a:p>
            <a:r>
              <a:rPr lang="en-US" sz="1600" dirty="0"/>
              <a:t>Ein von PID betroffenes Modul hat eine höhere Temperatur als umgebende Module, die nicht von PID betroffen sind.</a:t>
            </a:r>
          </a:p>
          <a:p>
            <a:r>
              <a:rPr lang="en-US" sz="1600" dirty="0"/>
              <a:t>Die Zellen, die heißer (rot) sind als die anderen (gelb), sind möglicherweise mit PID infiziert.</a:t>
            </a:r>
          </a:p>
          <a:p>
            <a:r>
              <a:rPr lang="en-US" sz="1600" dirty="0"/>
              <a:t>Der Infrarot-Test ist einfach durchzuführen, da die Anlage nicht abgeschaltet werden muss.</a:t>
            </a:r>
          </a:p>
          <a:p>
            <a:endParaRPr lang="en-US" sz="1600" dirty="0"/>
          </a:p>
        </p:txBody>
      </p:sp>
      <p:pic>
        <p:nvPicPr>
          <p:cNvPr id="47106" name="Picture 2" descr="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194" y="3356991"/>
            <a:ext cx="3359998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9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I-U-Kurve</a:t>
            </a:r>
            <a:endParaRPr lang="el-GR" dirty="0"/>
          </a:p>
        </p:txBody>
      </p:sp>
      <p:pic>
        <p:nvPicPr>
          <p:cNvPr id="21506" name="Picture 2" descr="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664" y="1989240"/>
            <a:ext cx="5991696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51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Installationsprobleme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24820" cy="23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435769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Die linke Abbildung zeigt einen Glasbruch durch zu feste Schrauben und die rechte Abbildung ein PV-Modul, das aufgrund eines schlechten Klemmendesigns abgebrochen ist.</a:t>
            </a:r>
          </a:p>
        </p:txBody>
      </p:sp>
    </p:spTree>
    <p:extLst>
      <p:ext uri="{BB962C8B-B14F-4D97-AF65-F5344CB8AC3E}">
        <p14:creationId xmlns:p14="http://schemas.microsoft.com/office/powerpoint/2010/main" val="199048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Sie haben nun das Modul 3.2 "</a:t>
            </a:r>
            <a:r>
              <a:rPr lang="en-US" dirty="0" err="1">
                <a:latin typeface="+mj-lt"/>
                <a:cs typeface="Arial" pitchFamily="34" charset="0"/>
              </a:rPr>
              <a:t>Inspektion</a:t>
            </a:r>
            <a:r>
              <a:rPr lang="en-US" dirty="0">
                <a:latin typeface="+mj-lt"/>
                <a:cs typeface="Arial" pitchFamily="34" charset="0"/>
              </a:rPr>
              <a:t> von PV-Anlagen" abgeschlossen und </a:t>
            </a:r>
            <a:r>
              <a:rPr lang="en-US" dirty="0" err="1">
                <a:latin typeface="+mj-lt"/>
                <a:cs typeface="Arial" pitchFamily="34" charset="0"/>
              </a:rPr>
              <a:t>sind</a:t>
            </a:r>
            <a:r>
              <a:rPr lang="en-US" dirty="0">
                <a:latin typeface="+mj-lt"/>
                <a:cs typeface="Arial" pitchFamily="34" charset="0"/>
              </a:rPr>
              <a:t> in der Lage: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err="1"/>
              <a:t>mögliche</a:t>
            </a:r>
            <a:r>
              <a:rPr lang="en-US" b="1" dirty="0"/>
              <a:t> Fehlfunktionen einer </a:t>
            </a:r>
            <a:r>
              <a:rPr lang="en-US" b="1" dirty="0" err="1"/>
              <a:t>laufenden</a:t>
            </a:r>
            <a:r>
              <a:rPr lang="en-US" b="1" dirty="0"/>
              <a:t> PV-Anlage </a:t>
            </a:r>
            <a:r>
              <a:rPr lang="en-US" b="1" dirty="0" err="1"/>
              <a:t>zu</a:t>
            </a:r>
            <a:r>
              <a:rPr lang="en-US" b="1" dirty="0"/>
              <a:t> verstehen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Eine </a:t>
            </a:r>
            <a:r>
              <a:rPr lang="en-US" b="1" dirty="0" err="1"/>
              <a:t>Checkliste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die Inspektion </a:t>
            </a:r>
            <a:r>
              <a:rPr lang="en-US" b="1" dirty="0" err="1"/>
              <a:t>einer</a:t>
            </a:r>
            <a:r>
              <a:rPr lang="en-US" b="1" dirty="0"/>
              <a:t> PV-Anlage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erstellen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eine Inspektion der PV-Anlage </a:t>
            </a:r>
            <a:r>
              <a:rPr lang="en-US" b="1" dirty="0" err="1"/>
              <a:t>durchzuführen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Lösungen</a:t>
            </a:r>
            <a:r>
              <a:rPr lang="en-US" b="1" dirty="0"/>
              <a:t> im Falle </a:t>
            </a:r>
            <a:r>
              <a:rPr lang="en-US" b="1" dirty="0" err="1"/>
              <a:t>möglicher</a:t>
            </a:r>
            <a:r>
              <a:rPr lang="en-US" b="1" dirty="0"/>
              <a:t> </a:t>
            </a:r>
            <a:r>
              <a:rPr lang="en-US" b="1" dirty="0" err="1"/>
              <a:t>Fehlfunktionen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identifizieren</a:t>
            </a:r>
            <a:r>
              <a:rPr lang="en-US" b="1" dirty="0"/>
              <a:t>,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suchen</a:t>
            </a:r>
            <a:r>
              <a:rPr lang="en-US" b="1" dirty="0"/>
              <a:t> und </a:t>
            </a:r>
            <a:r>
              <a:rPr lang="en-US" b="1" dirty="0" err="1"/>
              <a:t>vorzuschlagen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notwendige Hardware für die Durchführung einer Inspektion von PV-Systemen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verwalten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resultierende</a:t>
            </a:r>
            <a:r>
              <a:rPr lang="en-US" b="1" dirty="0"/>
              <a:t> Messungen aus einer Inspektion von PV-</a:t>
            </a:r>
            <a:r>
              <a:rPr lang="en-US" b="1" dirty="0" err="1"/>
              <a:t>Systemen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interpretieren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343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Vielen Dank für Ihre Aufmerksamkeit.</a:t>
            </a:r>
            <a:endParaRPr lang="el-GR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1E9B76-89BD-4D97-A2DB-581F13DE3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Inspektion von PV-Anlagen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Typische Fehler, die bei der Sichtprüfung nach IEC 61215, 61646 festgestellt wurden.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4" t="1142" r="514" b="1142"/>
          <a:stretch>
            <a:fillRect/>
          </a:stretch>
        </p:blipFill>
        <p:spPr bwMode="auto">
          <a:xfrm>
            <a:off x="899592" y="2322793"/>
            <a:ext cx="6938400" cy="30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Inspektion von PV-Anlagen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Die Inspektion von PV-Anlagen kann die folgenden Prüfungen beinhalten:</a:t>
            </a:r>
          </a:p>
          <a:p>
            <a:pPr lvl="1"/>
            <a:r>
              <a:rPr lang="en-US" sz="1600" dirty="0"/>
              <a:t>Teilabschattung durch Verschmutzung einzelner Solarzellen</a:t>
            </a:r>
          </a:p>
          <a:p>
            <a:pPr lvl="1"/>
            <a:r>
              <a:rPr lang="en-US" sz="1600" dirty="0"/>
              <a:t>Reduzierung der Gesamtleistung der Anlage durch Verschmutzung</a:t>
            </a:r>
          </a:p>
          <a:p>
            <a:pPr lvl="1"/>
            <a:r>
              <a:rPr lang="en-US" sz="1600" dirty="0"/>
              <a:t>Abschattung durch Baumwachstum</a:t>
            </a:r>
          </a:p>
          <a:p>
            <a:pPr lvl="1"/>
            <a:r>
              <a:rPr lang="en-US" sz="1600" dirty="0"/>
              <a:t>Elektrische Anomalien in PV-Modulen</a:t>
            </a:r>
          </a:p>
          <a:p>
            <a:pPr lvl="1"/>
            <a:r>
              <a:rPr lang="en-US" sz="1600" dirty="0"/>
              <a:t>Verschlechterung des PV-Moduls</a:t>
            </a:r>
          </a:p>
          <a:p>
            <a:pPr lvl="1"/>
            <a:r>
              <a:rPr lang="en-US" sz="1600" dirty="0" err="1"/>
              <a:t>Ablösung</a:t>
            </a:r>
            <a:endParaRPr lang="en-US" sz="1600" dirty="0"/>
          </a:p>
          <a:p>
            <a:pPr lvl="1"/>
            <a:r>
              <a:rPr lang="en-US" sz="1600" dirty="0"/>
              <a:t>Hagelschaden</a:t>
            </a:r>
          </a:p>
          <a:p>
            <a:pPr lvl="1"/>
            <a:r>
              <a:rPr lang="en-US" sz="1600" dirty="0"/>
              <a:t>Schneebedeckung</a:t>
            </a:r>
          </a:p>
          <a:p>
            <a:pPr lvl="1"/>
            <a:r>
              <a:rPr lang="en-US" sz="1600" dirty="0"/>
              <a:t>PID (Potential Induced Degradation) Phänomen</a:t>
            </a:r>
          </a:p>
          <a:p>
            <a:pPr lvl="1"/>
            <a:r>
              <a:rPr lang="en-US" sz="1600" dirty="0"/>
              <a:t>Installationsprobleme</a:t>
            </a:r>
          </a:p>
          <a:p>
            <a:pPr lvl="1"/>
            <a:endParaRPr lang="en-US" sz="1600" dirty="0"/>
          </a:p>
          <a:p>
            <a:pPr>
              <a:buNone/>
            </a:pPr>
            <a:r>
              <a:rPr lang="en-US" sz="1600" i="1" dirty="0"/>
              <a:t>	Für weitere Informationen: IEA-PVPS T13-01_2014, Überprüfung von Ausfällen von Photovoltaikmodulen</a:t>
            </a:r>
          </a:p>
          <a:p>
            <a:pPr>
              <a:buNone/>
            </a:pPr>
            <a:r>
              <a:rPr lang="en-US" sz="1600" i="1" dirty="0"/>
              <a:t>	http://www.iea-pvps.org/index.php?id=275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Spots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600" dirty="0"/>
              <a:t>Hot Spots sind Bereiche mit erhöhter Temperatur, die nur einen Teil des PV-Moduls betreffen.</a:t>
            </a:r>
          </a:p>
          <a:p>
            <a:pPr fontAlgn="base"/>
            <a:r>
              <a:rPr lang="en-US" sz="1600" dirty="0"/>
              <a:t>Diese Stellen können extrem heiß werden: Die Temperaturdifferenz zwischen einer Zelle mit Defekten und einer guten Zelle kann größer als 50°C sein.</a:t>
            </a:r>
          </a:p>
          <a:p>
            <a:pPr fontAlgn="base"/>
            <a:r>
              <a:rPr lang="en-US" sz="1600" dirty="0"/>
              <a:t>Sie sind das Ergebnis einer lokal begrenzten Verringerung des Wirkungsgrades, was zu einer geringeren Leistungsabgabe und einer Beschleunigung des Materialabbaus im betroffenen Bereich führt.</a:t>
            </a:r>
          </a:p>
          <a:p>
            <a:pPr fontAlgn="base"/>
            <a:r>
              <a:rPr lang="en-US" sz="1600" dirty="0"/>
              <a:t>Hot Spots im Allgemeinen sind ein Hauptausfallmodus von Modulen (Zuverlässigkeit und Sicherheit). </a:t>
            </a:r>
          </a:p>
          <a:p>
            <a:pPr fontAlgn="base"/>
            <a:r>
              <a:rPr lang="en-US" sz="1600" dirty="0"/>
              <a:t>Sobald eine Zelle von Hotspots abgebaut wurde, wird sie oft zu einem Schwachpunkt in einem PV-Strang, der zu einer starken Leistungsreduzierung führt.</a:t>
            </a:r>
          </a:p>
          <a:p>
            <a:pPr fontAlgn="base"/>
            <a:r>
              <a:rPr lang="en-US" sz="1600" dirty="0"/>
              <a:t>Wenn der Schaden dauerhaft ist, muss der gesamte Zellensatz vom gesamten Strang getrennt werden, was zu einer Verringerung der Gesamtleistung führt.</a:t>
            </a:r>
          </a:p>
          <a:p>
            <a:pPr fontAlgn="base"/>
            <a:r>
              <a:rPr lang="en-US" sz="1600" dirty="0"/>
              <a:t>Die ideale Lösung für dieses Problem ist der Einsatz von Wärmebildkameras.</a:t>
            </a:r>
          </a:p>
          <a:p>
            <a:pPr fontAlgn="base"/>
            <a:r>
              <a:rPr lang="en-US" sz="1600" dirty="0"/>
              <a:t>Hot Spots werden im Wärmebild sichtbar, da sie im Vergleich zu den anderen Solarzellen und der Umgebung eine bemerkenswert kontrastreiche Farbe aufweisen.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Erkennung von Hot Spots</a:t>
            </a:r>
            <a:endParaRPr lang="el-GR" dirty="0"/>
          </a:p>
        </p:txBody>
      </p:sp>
      <p:pic>
        <p:nvPicPr>
          <p:cNvPr id="49154" name="Picture 2" descr="ÎÏÎ¿ÏÎ­Î»ÎµÏÎ¼Î± ÎµÎ¹ÎºÏÎ½Î±Ï Î³Î¹Î± solar panels hot spot de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73" y="1665304"/>
            <a:ext cx="4499999" cy="45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Teilabschattung durch Verschmutzung einzelner Solarzellen</a:t>
            </a:r>
            <a:endParaRPr lang="el-GR" dirty="0"/>
          </a:p>
        </p:txBody>
      </p:sp>
      <p:pic>
        <p:nvPicPr>
          <p:cNvPr id="5" name="Picture 3" descr="ÎÏÎ¿ÏÎ­Î»ÎµÏÎ¼Î± ÎµÎ¹ÎºÏÎ½Î±Ï Î³Î¹Î± lichen growth on PV module fr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367" y="2348880"/>
            <a:ext cx="4740921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Braune Markierungen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4181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71604" y="514351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Braune Markierungen am Rand der Solarzelle sind kein Fehler.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Reduzierung der Gesamtleistung der Anlage durch Verschmutzung</a:t>
            </a:r>
            <a:endParaRPr lang="el-G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7312"/>
            <a:ext cx="34865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1355</Words>
  <Application>Microsoft Office PowerPoint</Application>
  <PresentationFormat>Bildschirmpräsentation (4:3)</PresentationFormat>
  <Paragraphs>144</Paragraphs>
  <Slides>28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2_Office Theme</vt:lpstr>
      <vt:lpstr>MODUL 3: INSTALLATION UND WARTUNG VON PV-ANLAGEN</vt:lpstr>
      <vt:lpstr>Modulziele</vt:lpstr>
      <vt:lpstr>Inspektion von PV-Anlagen</vt:lpstr>
      <vt:lpstr>Inspektion von PV-Anlagen</vt:lpstr>
      <vt:lpstr>Hot Spots</vt:lpstr>
      <vt:lpstr>Erkennung von Hot Spots</vt:lpstr>
      <vt:lpstr>Teilabschattung durch Verschmutzung einzelner Solarzellen</vt:lpstr>
      <vt:lpstr>Braune Markierungen</vt:lpstr>
      <vt:lpstr>Reduzierung der Gesamtleistung der Anlage durch Verschmutzung</vt:lpstr>
      <vt:lpstr>Abschattung durch Baumwachstum</vt:lpstr>
      <vt:lpstr>Elektrische Anomalien in PV-Modulen</vt:lpstr>
      <vt:lpstr>Installationsfehler</vt:lpstr>
      <vt:lpstr>Herstellungsbedingte Anomalien bei PV-Modulen</vt:lpstr>
      <vt:lpstr>Anomalien bei Anschlussdosen</vt:lpstr>
      <vt:lpstr>Verschlechterung des PV-Moduls</vt:lpstr>
      <vt:lpstr>Ablösung (vorne &amp; hinten)</vt:lpstr>
      <vt:lpstr>Hagelschaden</vt:lpstr>
      <vt:lpstr>Schneebedeckung</vt:lpstr>
      <vt:lpstr>Schneebedeckung</vt:lpstr>
      <vt:lpstr>Schneebedeckung</vt:lpstr>
      <vt:lpstr>PID (Potentialinduzierte Degradation) Phänomen</vt:lpstr>
      <vt:lpstr>Erkennung von PID-Phänomenen</vt:lpstr>
      <vt:lpstr>PID-Nachweis Elektrolumineszenztest</vt:lpstr>
      <vt:lpstr>PID-Detektion Infrarot-Bildgebung</vt:lpstr>
      <vt:lpstr>PID I-U-Kurve</vt:lpstr>
      <vt:lpstr>Installationsprobleme</vt:lpstr>
      <vt:lpstr>Modulziele</vt:lpstr>
      <vt:lpstr>Vielen Dank für Ihre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Jolanda Kaufhold</cp:lastModifiedBy>
  <cp:revision>208</cp:revision>
  <dcterms:created xsi:type="dcterms:W3CDTF">2017-12-11T10:59:29Z</dcterms:created>
  <dcterms:modified xsi:type="dcterms:W3CDTF">2019-12-20T14:02:26Z</dcterms:modified>
</cp:coreProperties>
</file>