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s/slide67.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commentAuthors.xml" ContentType="application/vnd.openxmlformats-officedocument.presentationml.commentAuthors+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Default Extension="wdp" ContentType="image/vnd.ms-photo"/>
  <Default Extension="gif" ContentType="image/gif"/>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4" r:id="rId1"/>
  </p:sldMasterIdLst>
  <p:notesMasterIdLst>
    <p:notesMasterId r:id="rId74"/>
  </p:notesMasterIdLst>
  <p:sldIdLst>
    <p:sldId id="256" r:id="rId2"/>
    <p:sldId id="257" r:id="rId3"/>
    <p:sldId id="448" r:id="rId4"/>
    <p:sldId id="398" r:id="rId5"/>
    <p:sldId id="399" r:id="rId6"/>
    <p:sldId id="449" r:id="rId7"/>
    <p:sldId id="400" r:id="rId8"/>
    <p:sldId id="450" r:id="rId9"/>
    <p:sldId id="401" r:id="rId10"/>
    <p:sldId id="451" r:id="rId11"/>
    <p:sldId id="402" r:id="rId12"/>
    <p:sldId id="452" r:id="rId13"/>
    <p:sldId id="404" r:id="rId14"/>
    <p:sldId id="453" r:id="rId15"/>
    <p:sldId id="405" r:id="rId16"/>
    <p:sldId id="403" r:id="rId17"/>
    <p:sldId id="406" r:id="rId18"/>
    <p:sldId id="454" r:id="rId19"/>
    <p:sldId id="407" r:id="rId20"/>
    <p:sldId id="455" r:id="rId21"/>
    <p:sldId id="435" r:id="rId22"/>
    <p:sldId id="446" r:id="rId23"/>
    <p:sldId id="392" r:id="rId24"/>
    <p:sldId id="408" r:id="rId25"/>
    <p:sldId id="456" r:id="rId26"/>
    <p:sldId id="393" r:id="rId27"/>
    <p:sldId id="394" r:id="rId28"/>
    <p:sldId id="409" r:id="rId29"/>
    <p:sldId id="415" r:id="rId30"/>
    <p:sldId id="410" r:id="rId31"/>
    <p:sldId id="412" r:id="rId32"/>
    <p:sldId id="457" r:id="rId33"/>
    <p:sldId id="411" r:id="rId34"/>
    <p:sldId id="413" r:id="rId35"/>
    <p:sldId id="458" r:id="rId36"/>
    <p:sldId id="436" r:id="rId37"/>
    <p:sldId id="391" r:id="rId38"/>
    <p:sldId id="414" r:id="rId39"/>
    <p:sldId id="395" r:id="rId40"/>
    <p:sldId id="396" r:id="rId41"/>
    <p:sldId id="419" r:id="rId42"/>
    <p:sldId id="437" r:id="rId43"/>
    <p:sldId id="424" r:id="rId44"/>
    <p:sldId id="425" r:id="rId45"/>
    <p:sldId id="444" r:id="rId46"/>
    <p:sldId id="416" r:id="rId47"/>
    <p:sldId id="417" r:id="rId48"/>
    <p:sldId id="418" r:id="rId49"/>
    <p:sldId id="420" r:id="rId50"/>
    <p:sldId id="421" r:id="rId51"/>
    <p:sldId id="443" r:id="rId52"/>
    <p:sldId id="422" r:id="rId53"/>
    <p:sldId id="426" r:id="rId54"/>
    <p:sldId id="434" r:id="rId55"/>
    <p:sldId id="427" r:id="rId56"/>
    <p:sldId id="428" r:id="rId57"/>
    <p:sldId id="429" r:id="rId58"/>
    <p:sldId id="430" r:id="rId59"/>
    <p:sldId id="431" r:id="rId60"/>
    <p:sldId id="432" r:id="rId61"/>
    <p:sldId id="433" r:id="rId62"/>
    <p:sldId id="445" r:id="rId63"/>
    <p:sldId id="423" r:id="rId64"/>
    <p:sldId id="438" r:id="rId65"/>
    <p:sldId id="439" r:id="rId66"/>
    <p:sldId id="440" r:id="rId67"/>
    <p:sldId id="441" r:id="rId68"/>
    <p:sldId id="442" r:id="rId69"/>
    <p:sldId id="447" r:id="rId70"/>
    <p:sldId id="459" r:id="rId71"/>
    <p:sldId id="334" r:id="rId72"/>
    <p:sldId id="260" r:id="rId73"/>
  </p:sldIdLst>
  <p:sldSz cx="9144000" cy="6858000" type="screen4x3"/>
  <p:notesSz cx="6797675" cy="9926638"/>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3974" userDrawn="1">
          <p15:clr>
            <a:srgbClr val="A4A3A4"/>
          </p15:clr>
        </p15:guide>
        <p15:guide id="2" pos="546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sús Rosel Martínez" initials="JRM" lastIdx="2" clrIdx="0">
    <p:extLst>
      <p:ext uri="{19B8F6BF-5375-455C-9EA6-DF929625EA0E}">
        <p15:presenceInfo xmlns:p15="http://schemas.microsoft.com/office/powerpoint/2012/main" xmlns="" userId="f1f0e823a184ee9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CC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6120" autoAdjust="0"/>
  </p:normalViewPr>
  <p:slideViewPr>
    <p:cSldViewPr>
      <p:cViewPr varScale="1">
        <p:scale>
          <a:sx n="88" d="100"/>
          <a:sy n="88" d="100"/>
        </p:scale>
        <p:origin x="-1380" y="-96"/>
      </p:cViewPr>
      <p:guideLst>
        <p:guide orient="horz" pos="3974"/>
        <p:guide pos="5465"/>
      </p:guideLst>
    </p:cSldViewPr>
  </p:slideViewPr>
  <p:notesTextViewPr>
    <p:cViewPr>
      <p:scale>
        <a:sx n="3" d="2"/>
        <a:sy n="3" d="2"/>
      </p:scale>
      <p:origin x="0" y="0"/>
    </p:cViewPr>
  </p:notesTextViewPr>
  <p:sorterViewPr>
    <p:cViewPr>
      <p:scale>
        <a:sx n="100" d="100"/>
        <a:sy n="100" d="100"/>
      </p:scale>
      <p:origin x="0" y="0"/>
    </p:cViewPr>
  </p:sorterViewPr>
  <p:gridSpacing cx="73728263" cy="73728263"/>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8" y="0"/>
            <a:ext cx="2945659" cy="496332"/>
          </a:xfrm>
          <a:prstGeom prst="rect">
            <a:avLst/>
          </a:prstGeom>
        </p:spPr>
        <p:txBody>
          <a:bodyPr vert="horz" lIns="91360" tIns="45688" rIns="91360" bIns="45688" rtlCol="0"/>
          <a:lstStyle>
            <a:lvl1pPr algn="l">
              <a:defRPr sz="1200"/>
            </a:lvl1pPr>
          </a:lstStyle>
          <a:p>
            <a:endParaRPr lang="el-GR"/>
          </a:p>
        </p:txBody>
      </p:sp>
      <p:sp>
        <p:nvSpPr>
          <p:cNvPr id="3" name="2 - Θέση ημερομηνίας"/>
          <p:cNvSpPr>
            <a:spLocks noGrp="1"/>
          </p:cNvSpPr>
          <p:nvPr>
            <p:ph type="dt" idx="1"/>
          </p:nvPr>
        </p:nvSpPr>
        <p:spPr>
          <a:xfrm>
            <a:off x="3850451" y="0"/>
            <a:ext cx="2945659" cy="496332"/>
          </a:xfrm>
          <a:prstGeom prst="rect">
            <a:avLst/>
          </a:prstGeom>
        </p:spPr>
        <p:txBody>
          <a:bodyPr vert="horz" lIns="91360" tIns="45688" rIns="91360" bIns="45688" rtlCol="0"/>
          <a:lstStyle>
            <a:lvl1pPr algn="r">
              <a:defRPr sz="1200"/>
            </a:lvl1pPr>
          </a:lstStyle>
          <a:p>
            <a:fld id="{E62C10A0-F87B-4BFF-AD3A-8310E448460F}" type="datetimeFigureOut">
              <a:rPr lang="el-GR" smtClean="0"/>
              <a:pPr/>
              <a:t>11/2/2020</a:t>
            </a:fld>
            <a:endParaRPr lang="el-GR"/>
          </a:p>
        </p:txBody>
      </p:sp>
      <p:sp>
        <p:nvSpPr>
          <p:cNvPr id="4" name="3 - Θέση εικόνας διαφάνειας"/>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360" tIns="45688" rIns="91360" bIns="45688" rtlCol="0" anchor="ctr"/>
          <a:lstStyle/>
          <a:p>
            <a:endParaRPr lang="el-GR"/>
          </a:p>
        </p:txBody>
      </p:sp>
      <p:sp>
        <p:nvSpPr>
          <p:cNvPr id="5" name="4 - Θέση σημειώσεων"/>
          <p:cNvSpPr>
            <a:spLocks noGrp="1"/>
          </p:cNvSpPr>
          <p:nvPr>
            <p:ph type="body" sz="quarter" idx="3"/>
          </p:nvPr>
        </p:nvSpPr>
        <p:spPr>
          <a:xfrm>
            <a:off x="679768" y="4715154"/>
            <a:ext cx="5438140" cy="4466987"/>
          </a:xfrm>
          <a:prstGeom prst="rect">
            <a:avLst/>
          </a:prstGeom>
        </p:spPr>
        <p:txBody>
          <a:bodyPr vert="horz" lIns="91360" tIns="45688" rIns="91360" bIns="45688"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5 - Θέση υποσέλιδου"/>
          <p:cNvSpPr>
            <a:spLocks noGrp="1"/>
          </p:cNvSpPr>
          <p:nvPr>
            <p:ph type="ftr" sz="quarter" idx="4"/>
          </p:nvPr>
        </p:nvSpPr>
        <p:spPr>
          <a:xfrm>
            <a:off x="8" y="9428584"/>
            <a:ext cx="2945659" cy="496332"/>
          </a:xfrm>
          <a:prstGeom prst="rect">
            <a:avLst/>
          </a:prstGeom>
        </p:spPr>
        <p:txBody>
          <a:bodyPr vert="horz" lIns="91360" tIns="45688" rIns="91360" bIns="45688"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50451" y="9428584"/>
            <a:ext cx="2945659" cy="496332"/>
          </a:xfrm>
          <a:prstGeom prst="rect">
            <a:avLst/>
          </a:prstGeom>
        </p:spPr>
        <p:txBody>
          <a:bodyPr vert="horz" lIns="91360" tIns="45688" rIns="91360" bIns="45688" rtlCol="0" anchor="b"/>
          <a:lstStyle>
            <a:lvl1pPr algn="r">
              <a:defRPr sz="1200"/>
            </a:lvl1pPr>
          </a:lstStyle>
          <a:p>
            <a:fld id="{D51933F7-9C1D-42A8-B27F-F697341C8CBF}" type="slidenum">
              <a:rPr lang="el-GR" smtClean="0"/>
              <a:pPr/>
              <a:t>‹#›</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D51933F7-9C1D-42A8-B27F-F697341C8CBF}" type="slidenum">
              <a:rPr lang="el-GR" smtClean="0"/>
              <a:pPr/>
              <a:t>1</a:t>
            </a:fld>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n-US" u="sng" dirty="0"/>
              <a:t>Guidelines for the Trainer</a:t>
            </a:r>
          </a:p>
          <a:p>
            <a:endParaRPr lang="el-GR" dirty="0"/>
          </a:p>
          <a:p>
            <a:r>
              <a:rPr lang="en-US" dirty="0"/>
              <a:t>This .</a:t>
            </a:r>
            <a:r>
              <a:rPr lang="en-US" dirty="0" err="1"/>
              <a:t>ppt</a:t>
            </a:r>
            <a:r>
              <a:rPr lang="en-US" dirty="0"/>
              <a:t> file is a template to be used from VET providers in order for them to prepare the training material. </a:t>
            </a:r>
          </a:p>
          <a:p>
            <a:endParaRPr lang="el-GR" dirty="0"/>
          </a:p>
          <a:p>
            <a:r>
              <a:rPr lang="en-US" dirty="0"/>
              <a:t>We suggest </a:t>
            </a:r>
            <a:r>
              <a:rPr lang="en-US" b="1" dirty="0"/>
              <a:t>30 up to 40 .</a:t>
            </a:r>
            <a:r>
              <a:rPr lang="en-US" b="1" dirty="0" err="1"/>
              <a:t>ppt</a:t>
            </a:r>
            <a:r>
              <a:rPr lang="en-US" b="1" dirty="0"/>
              <a:t> slides </a:t>
            </a:r>
            <a:r>
              <a:rPr lang="en-US" dirty="0"/>
              <a:t>for one (1) hour of the training program. </a:t>
            </a:r>
            <a:endParaRPr lang="el-GR" dirty="0"/>
          </a:p>
          <a:p>
            <a:endParaRPr lang="en-US" dirty="0"/>
          </a:p>
          <a:p>
            <a:r>
              <a:rPr lang="en-US" dirty="0"/>
              <a:t>There are 3 </a:t>
            </a:r>
            <a:r>
              <a:rPr lang="en-US" u="sng" dirty="0"/>
              <a:t>predefined slides </a:t>
            </a:r>
            <a:r>
              <a:rPr lang="en-US" dirty="0"/>
              <a:t>to be filled in by you, entitled “</a:t>
            </a:r>
            <a:r>
              <a:rPr lang="en-US" b="1" dirty="0"/>
              <a:t>Module Objectives</a:t>
            </a:r>
            <a:r>
              <a:rPr lang="en-US" dirty="0"/>
              <a:t>”, “</a:t>
            </a:r>
            <a:r>
              <a:rPr lang="en-US" b="1" dirty="0"/>
              <a:t>Conclusion</a:t>
            </a:r>
            <a:r>
              <a:rPr lang="en-US" dirty="0"/>
              <a:t>”, “</a:t>
            </a:r>
            <a:r>
              <a:rPr lang="en-US" b="1" dirty="0"/>
              <a:t>End of module</a:t>
            </a:r>
            <a:r>
              <a:rPr lang="en-US" dirty="0"/>
              <a:t>”. </a:t>
            </a:r>
            <a:endParaRPr lang="el-GR" dirty="0"/>
          </a:p>
          <a:p>
            <a:endParaRPr lang="en-US" dirty="0"/>
          </a:p>
          <a:p>
            <a:pPr lvl="0"/>
            <a:r>
              <a:rPr lang="en-US" dirty="0"/>
              <a:t>Material should be sent in editable format. </a:t>
            </a:r>
            <a:endParaRPr lang="el-GR" dirty="0"/>
          </a:p>
          <a:p>
            <a:pPr lvl="0"/>
            <a:endParaRPr lang="en-US" dirty="0"/>
          </a:p>
          <a:p>
            <a:pPr lvl="0">
              <a:buFont typeface="Wingdings" pitchFamily="2" charset="2"/>
              <a:buChar char="§"/>
            </a:pPr>
            <a:r>
              <a:rPr lang="en-US" dirty="0"/>
              <a:t>Suggested font: Arial</a:t>
            </a:r>
            <a:endParaRPr lang="el-GR" dirty="0"/>
          </a:p>
          <a:p>
            <a:pPr lvl="0">
              <a:buFont typeface="Wingdings" pitchFamily="2" charset="2"/>
              <a:buChar char="§"/>
            </a:pPr>
            <a:r>
              <a:rPr lang="en-US" dirty="0"/>
              <a:t>Required font size: 16</a:t>
            </a:r>
            <a:endParaRPr lang="el-GR" dirty="0"/>
          </a:p>
          <a:p>
            <a:pPr lvl="0">
              <a:buFont typeface="Wingdings" pitchFamily="2" charset="2"/>
              <a:buChar char="§"/>
            </a:pPr>
            <a:r>
              <a:rPr lang="en-US" dirty="0"/>
              <a:t>Suggested line spacing: 1,5</a:t>
            </a:r>
            <a:endParaRPr lang="el-GR" dirty="0"/>
          </a:p>
          <a:p>
            <a:pPr lvl="0">
              <a:buFont typeface="Wingdings" pitchFamily="2" charset="2"/>
              <a:buChar char="§"/>
            </a:pPr>
            <a:r>
              <a:rPr lang="en-US" dirty="0" err="1"/>
              <a:t>ppt</a:t>
            </a:r>
            <a:r>
              <a:rPr lang="en-US" dirty="0"/>
              <a:t>/</a:t>
            </a:r>
            <a:r>
              <a:rPr lang="en-US" dirty="0" err="1"/>
              <a:t>pptx</a:t>
            </a:r>
            <a:r>
              <a:rPr lang="en-US" dirty="0"/>
              <a:t> file should have a clear structure and defined units and unique slide titles</a:t>
            </a:r>
            <a:endParaRPr lang="el-GR" dirty="0"/>
          </a:p>
          <a:p>
            <a:pPr lvl="0">
              <a:buFont typeface="Wingdings" pitchFamily="2" charset="2"/>
              <a:buChar char="§"/>
            </a:pPr>
            <a:r>
              <a:rPr lang="en-US" dirty="0" err="1"/>
              <a:t>ppt</a:t>
            </a:r>
            <a:r>
              <a:rPr lang="en-US" dirty="0"/>
              <a:t>/</a:t>
            </a:r>
            <a:r>
              <a:rPr lang="en-US" dirty="0" err="1"/>
              <a:t>pptx</a:t>
            </a:r>
            <a:r>
              <a:rPr lang="en-US" dirty="0"/>
              <a:t> slide contents should not exceed the predefined margins</a:t>
            </a:r>
            <a:endParaRPr lang="el-GR" dirty="0"/>
          </a:p>
          <a:p>
            <a:pPr lvl="0">
              <a:buFont typeface="Wingdings" pitchFamily="2" charset="2"/>
              <a:buChar char="§"/>
            </a:pPr>
            <a:r>
              <a:rPr lang="en-US" dirty="0"/>
              <a:t>Images, diagrams etc should be accompanied with a description</a:t>
            </a:r>
            <a:endParaRPr lang="el-GR" dirty="0"/>
          </a:p>
          <a:p>
            <a:pPr lvl="0">
              <a:buFont typeface="Wingdings" pitchFamily="2" charset="2"/>
              <a:buChar char="§"/>
            </a:pPr>
            <a:r>
              <a:rPr lang="en-US" dirty="0"/>
              <a:t>If you want to include comprehension questions (multiple choice, multiple responses, true/false, matching etc.) to enhance users’ understanding of the theory, you should embody them in the </a:t>
            </a:r>
            <a:r>
              <a:rPr lang="en-US" dirty="0" err="1"/>
              <a:t>ppt</a:t>
            </a:r>
            <a:r>
              <a:rPr lang="en-US" dirty="0"/>
              <a:t>/</a:t>
            </a:r>
            <a:r>
              <a:rPr lang="en-US" dirty="0" err="1"/>
              <a:t>pptx</a:t>
            </a:r>
            <a:r>
              <a:rPr lang="en-US" dirty="0"/>
              <a:t> file.</a:t>
            </a:r>
            <a:endParaRPr lang="el-GR" dirty="0"/>
          </a:p>
          <a:p>
            <a:pPr lvl="0">
              <a:buFont typeface="Wingdings" pitchFamily="2" charset="2"/>
              <a:buChar char="§"/>
            </a:pPr>
            <a:r>
              <a:rPr lang="en-US" dirty="0"/>
              <a:t>Questions that will be used for self assessment and final assessment quizzes should follow a predefined format that will be sent from SQLearn in an .</a:t>
            </a:r>
            <a:r>
              <a:rPr lang="en-US" dirty="0" err="1"/>
              <a:t>xls</a:t>
            </a:r>
            <a:r>
              <a:rPr lang="en-US" dirty="0"/>
              <a:t> file</a:t>
            </a:r>
            <a:endParaRPr lang="el-GR" dirty="0"/>
          </a:p>
          <a:p>
            <a:endParaRPr lang="el-GR" dirty="0"/>
          </a:p>
        </p:txBody>
      </p:sp>
      <p:sp>
        <p:nvSpPr>
          <p:cNvPr id="4" name="3 - Θέση αριθμού διαφάνειας"/>
          <p:cNvSpPr>
            <a:spLocks noGrp="1"/>
          </p:cNvSpPr>
          <p:nvPr>
            <p:ph type="sldNum" sz="quarter" idx="10"/>
          </p:nvPr>
        </p:nvSpPr>
        <p:spPr/>
        <p:txBody>
          <a:bodyPr/>
          <a:lstStyle/>
          <a:p>
            <a:fld id="{D51933F7-9C1D-42A8-B27F-F697341C8CBF}" type="slidenum">
              <a:rPr lang="el-GR" smtClean="0"/>
              <a:pPr/>
              <a:t>2</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3995936" y="1988840"/>
            <a:ext cx="4822304" cy="1470025"/>
          </a:xfrm>
        </p:spPr>
        <p:txBody>
          <a:bodyPr anchor="b">
            <a:normAutofit/>
          </a:bodyPr>
          <a:lstStyle>
            <a:lvl1pPr algn="r">
              <a:defRPr sz="2800"/>
            </a:lvl1pPr>
          </a:lstStyle>
          <a:p>
            <a:r>
              <a:rPr lang="en-US" dirty="0"/>
              <a:t>Click to edit Master title style</a:t>
            </a:r>
            <a:endParaRPr lang="el-GR" dirty="0"/>
          </a:p>
        </p:txBody>
      </p:sp>
      <p:sp>
        <p:nvSpPr>
          <p:cNvPr id="3" name="Subtitle 2"/>
          <p:cNvSpPr>
            <a:spLocks noGrp="1"/>
          </p:cNvSpPr>
          <p:nvPr>
            <p:ph type="subTitle" idx="1"/>
          </p:nvPr>
        </p:nvSpPr>
        <p:spPr>
          <a:xfrm>
            <a:off x="4572000" y="3573016"/>
            <a:ext cx="4248472" cy="1752600"/>
          </a:xfrm>
        </p:spPr>
        <p:txBody>
          <a:bodyPr>
            <a:normAutofit/>
          </a:bodyPr>
          <a:lstStyle>
            <a:lvl1pPr marL="0" indent="0" algn="r">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l-GR" dirty="0"/>
          </a:p>
        </p:txBody>
      </p:sp>
    </p:spTree>
    <p:extLst>
      <p:ext uri="{BB962C8B-B14F-4D97-AF65-F5344CB8AC3E}">
        <p14:creationId xmlns:p14="http://schemas.microsoft.com/office/powerpoint/2010/main" xmlns="" val="2926138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79712" y="0"/>
            <a:ext cx="6707088" cy="1124744"/>
          </a:xfrm>
        </p:spPr>
        <p:txBody>
          <a:bodyPr>
            <a:normAutofit/>
          </a:bodyPr>
          <a:lstStyle>
            <a:lvl1pPr algn="r">
              <a:defRPr sz="2400"/>
            </a:lvl1pPr>
          </a:lstStyle>
          <a:p>
            <a:r>
              <a:rPr lang="en-US" dirty="0"/>
              <a:t>Click to edit Master title style</a:t>
            </a:r>
            <a:endParaRPr lang="el-GR" dirty="0"/>
          </a:p>
        </p:txBody>
      </p:sp>
      <p:sp>
        <p:nvSpPr>
          <p:cNvPr id="3" name="Content Placeholder 2"/>
          <p:cNvSpPr>
            <a:spLocks noGrp="1"/>
          </p:cNvSpPr>
          <p:nvPr>
            <p:ph idx="1"/>
          </p:nvPr>
        </p:nvSpPr>
        <p:spPr/>
        <p:txBody>
          <a:bodyPr>
            <a:normAutofit/>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l-GR" dirty="0"/>
          </a:p>
        </p:txBody>
      </p:sp>
    </p:spTree>
    <p:extLst>
      <p:ext uri="{BB962C8B-B14F-4D97-AF65-F5344CB8AC3E}">
        <p14:creationId xmlns:p14="http://schemas.microsoft.com/office/powerpoint/2010/main" xmlns="" val="117112751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l-G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0A6221-E4EE-4882-A7E2-5D7E7229B80D}" type="slidenum">
              <a:rPr lang="el-GR" smtClean="0"/>
              <a:pPr/>
              <a:t>‹#›</a:t>
            </a:fld>
            <a:endParaRPr lang="el-GR"/>
          </a:p>
        </p:txBody>
      </p:sp>
    </p:spTree>
    <p:extLst>
      <p:ext uri="{BB962C8B-B14F-4D97-AF65-F5344CB8AC3E}">
        <p14:creationId xmlns:p14="http://schemas.microsoft.com/office/powerpoint/2010/main" xmlns="" val="1435590991"/>
      </p:ext>
    </p:extLst>
  </p:cSld>
  <p:clrMap bg1="lt1" tx1="dk1" bg2="lt2" tx2="dk2" accent1="accent1" accent2="accent2" accent3="accent3" accent4="accent4" accent5="accent5" accent6="accent6" hlink="hlink" folHlink="folHlink"/>
  <p:sldLayoutIdLst>
    <p:sldLayoutId id="2147483685" r:id="rId1"/>
    <p:sldLayoutId id="2147483686" r:id="rId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 Id="rId4" Type="http://schemas.microsoft.com/office/2007/relationships/hdphoto" Target="../media/hdphoto4.wdp"/></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 Id="rId4" Type="http://schemas.microsoft.com/office/2007/relationships/hdphoto" Target="../media/hdphoto1.wdp"/></Relationships>
</file>

<file path=ppt/slides/_rels/slide6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hyperlink" Target="http://architects-engineers.solene.com/architects-engineers/laying-out-array/" TargetMode="External"/><Relationship Id="rId2" Type="http://schemas.openxmlformats.org/officeDocument/2006/relationships/hyperlink" Target="https://www.solarthermalworld.org/sites/default/files/Designing%20of%20solar%20water%20heaters%20Lebanon.pdf" TargetMode="Externa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780000" y="1773000"/>
            <a:ext cx="5038240" cy="1685865"/>
          </a:xfrm>
        </p:spPr>
        <p:txBody>
          <a:bodyPr anchor="b">
            <a:normAutofit/>
          </a:bodyPr>
          <a:lstStyle/>
          <a:p>
            <a:r>
              <a:rPr lang="el-GR" b="1" dirty="0" smtClean="0">
                <a:effectLst>
                  <a:outerShdw blurRad="38100" dist="38100" dir="2700000" algn="tl">
                    <a:srgbClr val="000000">
                      <a:alpha val="43137"/>
                    </a:srgbClr>
                  </a:outerShdw>
                </a:effectLst>
              </a:rPr>
              <a:t>Ενότητα </a:t>
            </a:r>
            <a:r>
              <a:rPr lang="en-US" b="1" dirty="0" smtClean="0">
                <a:effectLst>
                  <a:outerShdw blurRad="38100" dist="38100" dir="2700000" algn="tl">
                    <a:srgbClr val="000000">
                      <a:alpha val="43137"/>
                    </a:srgbClr>
                  </a:outerShdw>
                </a:effectLst>
              </a:rPr>
              <a:t>3.1</a:t>
            </a:r>
            <a:r>
              <a:rPr lang="en-US" b="1" dirty="0">
                <a:effectLst>
                  <a:outerShdw blurRad="38100" dist="38100" dir="2700000" algn="tl">
                    <a:srgbClr val="000000">
                      <a:alpha val="43137"/>
                    </a:srgbClr>
                  </a:outerShdw>
                </a:effectLst>
              </a:rPr>
              <a:t>.</a:t>
            </a:r>
            <a:br>
              <a:rPr lang="en-US" b="1" dirty="0">
                <a:effectLst>
                  <a:outerShdw blurRad="38100" dist="38100" dir="2700000" algn="tl">
                    <a:srgbClr val="000000">
                      <a:alpha val="43137"/>
                    </a:srgbClr>
                  </a:outerShdw>
                </a:effectLst>
              </a:rPr>
            </a:br>
            <a:r>
              <a:rPr lang="el-GR" b="1" dirty="0" smtClean="0">
                <a:effectLst>
                  <a:outerShdw blurRad="38100" dist="38100" dir="2700000" algn="tl">
                    <a:srgbClr val="000000">
                      <a:alpha val="43137"/>
                    </a:srgbClr>
                  </a:outerShdw>
                </a:effectLst>
              </a:rPr>
              <a:t>Ο ΗΛΙΑΚΟΣ ΣΥΛΛΕΚΤΗΣ</a:t>
            </a:r>
            <a:endParaRPr lang="el-GR" b="1"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4572000" y="3573016"/>
            <a:ext cx="4103688" cy="1752600"/>
          </a:xfrm>
        </p:spPr>
        <p:txBody>
          <a:bodyPr/>
          <a:lstStyle/>
          <a:p>
            <a:r>
              <a:rPr lang="el-GR" dirty="0" smtClean="0"/>
              <a:t>Πεδίο </a:t>
            </a:r>
            <a:r>
              <a:rPr lang="en-US" dirty="0" smtClean="0"/>
              <a:t>3</a:t>
            </a:r>
            <a:r>
              <a:rPr lang="en-US" dirty="0"/>
              <a:t>:</a:t>
            </a:r>
            <a:br>
              <a:rPr lang="en-US" dirty="0"/>
            </a:br>
            <a:r>
              <a:rPr lang="el-GR" dirty="0" smtClean="0"/>
              <a:t>Ηλιοθερμικά συστήματα για κτίρια</a:t>
            </a:r>
            <a:endParaRPr lang="en-US" dirty="0"/>
          </a:p>
          <a:p>
            <a:endParaRPr lang="el-GR" dirty="0"/>
          </a:p>
        </p:txBody>
      </p:sp>
    </p:spTree>
    <p:extLst>
      <p:ext uri="{BB962C8B-B14F-4D97-AF65-F5344CB8AC3E}">
        <p14:creationId xmlns:p14="http://schemas.microsoft.com/office/powerpoint/2010/main" xmlns="" val="721796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CE79C3-E062-422E-85E7-86F870AB8F9B}"/>
              </a:ext>
            </a:extLst>
          </p:cNvPr>
          <p:cNvSpPr>
            <a:spLocks noGrp="1"/>
          </p:cNvSpPr>
          <p:nvPr>
            <p:ph type="title"/>
          </p:nvPr>
        </p:nvSpPr>
        <p:spPr/>
        <p:txBody>
          <a:bodyPr/>
          <a:lstStyle/>
          <a:p>
            <a:r>
              <a:rPr lang="en-US" b="1" dirty="0" smtClean="0"/>
              <a:t>1. </a:t>
            </a:r>
            <a:r>
              <a:rPr lang="el-GR" b="1" dirty="0" smtClean="0"/>
              <a:t>Επισκόπηση ηλιακών συλλεκτών </a:t>
            </a:r>
            <a:endParaRPr lang="en-US" dirty="0"/>
          </a:p>
        </p:txBody>
      </p:sp>
      <p:sp>
        <p:nvSpPr>
          <p:cNvPr id="4" name="Rectangle 3">
            <a:extLst>
              <a:ext uri="{FF2B5EF4-FFF2-40B4-BE49-F238E27FC236}">
                <a16:creationId xmlns:a16="http://schemas.microsoft.com/office/drawing/2014/main" xmlns="" id="{F6737EA6-4026-4BE2-9E23-CFCE1FAC8339}"/>
              </a:ext>
            </a:extLst>
          </p:cNvPr>
          <p:cNvSpPr/>
          <p:nvPr/>
        </p:nvSpPr>
        <p:spPr>
          <a:xfrm>
            <a:off x="432916" y="1557000"/>
            <a:ext cx="8027084" cy="369332"/>
          </a:xfrm>
          <a:prstGeom prst="rect">
            <a:avLst/>
          </a:prstGeom>
        </p:spPr>
        <p:txBody>
          <a:bodyPr wrap="square">
            <a:spAutoFit/>
          </a:bodyPr>
          <a:lstStyle/>
          <a:p>
            <a:pPr marL="285750" indent="-285750">
              <a:buFont typeface="Wingdings" panose="05000000000000000000" pitchFamily="2" charset="2"/>
              <a:buChar char="Ø"/>
            </a:pPr>
            <a:r>
              <a:rPr lang="el-GR" b="1" dirty="0" smtClean="0"/>
              <a:t>Επιλεγμένα θέματα της τεχνολογίας και της εγκατάστασης ηλιακών συλλεκτών</a:t>
            </a:r>
          </a:p>
        </p:txBody>
      </p:sp>
      <p:sp>
        <p:nvSpPr>
          <p:cNvPr id="5" name="Rectangle 4">
            <a:extLst>
              <a:ext uri="{FF2B5EF4-FFF2-40B4-BE49-F238E27FC236}">
                <a16:creationId xmlns:a16="http://schemas.microsoft.com/office/drawing/2014/main" xmlns="" id="{CF9EF19B-1318-4B47-81C3-3595C37CC429}"/>
              </a:ext>
            </a:extLst>
          </p:cNvPr>
          <p:cNvSpPr/>
          <p:nvPr/>
        </p:nvSpPr>
        <p:spPr>
          <a:xfrm>
            <a:off x="731427" y="1932246"/>
            <a:ext cx="3120574" cy="338554"/>
          </a:xfrm>
          <a:prstGeom prst="rect">
            <a:avLst/>
          </a:prstGeom>
        </p:spPr>
        <p:txBody>
          <a:bodyPr wrap="square">
            <a:spAutoFit/>
          </a:bodyPr>
          <a:lstStyle/>
          <a:p>
            <a:pPr marL="285750" indent="-285750">
              <a:buFont typeface="Wingdings" panose="05000000000000000000" pitchFamily="2" charset="2"/>
              <a:buChar char="§"/>
            </a:pPr>
            <a:r>
              <a:rPr lang="el-GR" sz="1600" b="1" dirty="0" smtClean="0"/>
              <a:t>ΑΠΟΡΡΟΦΗΤΕΣ</a:t>
            </a:r>
            <a:endParaRPr lang="en-US" sz="1600" dirty="0"/>
          </a:p>
        </p:txBody>
      </p:sp>
      <p:pic>
        <p:nvPicPr>
          <p:cNvPr id="10" name="Picture 9">
            <a:extLst>
              <a:ext uri="{FF2B5EF4-FFF2-40B4-BE49-F238E27FC236}">
                <a16:creationId xmlns:a16="http://schemas.microsoft.com/office/drawing/2014/main" xmlns="" id="{5C7C4B28-E58B-48C8-A689-FE54065D0051}"/>
              </a:ext>
            </a:extLst>
          </p:cNvPr>
          <p:cNvPicPr>
            <a:picLocks noChangeAspect="1"/>
          </p:cNvPicPr>
          <p:nvPr/>
        </p:nvPicPr>
        <p:blipFill>
          <a:blip r:embed="rId2" cstate="print"/>
          <a:stretch>
            <a:fillRect/>
          </a:stretch>
        </p:blipFill>
        <p:spPr>
          <a:xfrm>
            <a:off x="1980000" y="2421000"/>
            <a:ext cx="5194036" cy="3600000"/>
          </a:xfrm>
          <a:prstGeom prst="rect">
            <a:avLst/>
          </a:prstGeom>
          <a:ln>
            <a:solidFill>
              <a:schemeClr val="tx1"/>
            </a:solidFill>
          </a:ln>
        </p:spPr>
      </p:pic>
    </p:spTree>
    <p:extLst>
      <p:ext uri="{BB962C8B-B14F-4D97-AF65-F5344CB8AC3E}">
        <p14:creationId xmlns:p14="http://schemas.microsoft.com/office/powerpoint/2010/main" xmlns="" val="42493304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E4035CC-81FD-4288-A8B2-E3380F95A6B0}"/>
              </a:ext>
            </a:extLst>
          </p:cNvPr>
          <p:cNvSpPr>
            <a:spLocks noGrp="1"/>
          </p:cNvSpPr>
          <p:nvPr>
            <p:ph type="title"/>
          </p:nvPr>
        </p:nvSpPr>
        <p:spPr/>
        <p:txBody>
          <a:bodyPr/>
          <a:lstStyle/>
          <a:p>
            <a:r>
              <a:rPr lang="en-US" b="1" dirty="0" smtClean="0"/>
              <a:t>1. </a:t>
            </a:r>
            <a:r>
              <a:rPr lang="el-GR" b="1" dirty="0" smtClean="0"/>
              <a:t>Επισκόπηση ηλιακών συλλεκτών </a:t>
            </a:r>
            <a:endParaRPr lang="en-US" dirty="0"/>
          </a:p>
        </p:txBody>
      </p:sp>
      <p:sp>
        <p:nvSpPr>
          <p:cNvPr id="4" name="Rectangle 3">
            <a:extLst>
              <a:ext uri="{FF2B5EF4-FFF2-40B4-BE49-F238E27FC236}">
                <a16:creationId xmlns:a16="http://schemas.microsoft.com/office/drawing/2014/main" xmlns="" id="{49D24A9F-5BC6-48F5-B52B-E837BC555829}"/>
              </a:ext>
            </a:extLst>
          </p:cNvPr>
          <p:cNvSpPr/>
          <p:nvPr/>
        </p:nvSpPr>
        <p:spPr>
          <a:xfrm>
            <a:off x="432916" y="1557000"/>
            <a:ext cx="8027084" cy="369332"/>
          </a:xfrm>
          <a:prstGeom prst="rect">
            <a:avLst/>
          </a:prstGeom>
        </p:spPr>
        <p:txBody>
          <a:bodyPr wrap="square">
            <a:spAutoFit/>
          </a:bodyPr>
          <a:lstStyle/>
          <a:p>
            <a:pPr marL="285750" indent="-285750">
              <a:buFont typeface="Wingdings" panose="05000000000000000000" pitchFamily="2" charset="2"/>
              <a:buChar char="Ø"/>
            </a:pPr>
            <a:r>
              <a:rPr lang="el-GR" b="1" dirty="0" smtClean="0"/>
              <a:t>Επιλεγμένα θέματα της τεχνολογίας και της εγκατάστασης ηλιακών συλλεκτών</a:t>
            </a:r>
          </a:p>
        </p:txBody>
      </p:sp>
      <p:sp>
        <p:nvSpPr>
          <p:cNvPr id="5" name="Rectangle 4">
            <a:extLst>
              <a:ext uri="{FF2B5EF4-FFF2-40B4-BE49-F238E27FC236}">
                <a16:creationId xmlns:a16="http://schemas.microsoft.com/office/drawing/2014/main" xmlns="" id="{914DD38B-0907-4A61-9144-212CFA116175}"/>
              </a:ext>
            </a:extLst>
          </p:cNvPr>
          <p:cNvSpPr/>
          <p:nvPr/>
        </p:nvSpPr>
        <p:spPr>
          <a:xfrm>
            <a:off x="731426" y="1932246"/>
            <a:ext cx="5208574" cy="338554"/>
          </a:xfrm>
          <a:prstGeom prst="rect">
            <a:avLst/>
          </a:prstGeom>
        </p:spPr>
        <p:txBody>
          <a:bodyPr wrap="square">
            <a:spAutoFit/>
          </a:bodyPr>
          <a:lstStyle/>
          <a:p>
            <a:pPr marL="285750" indent="-285750">
              <a:buFont typeface="Wingdings" panose="05000000000000000000" pitchFamily="2" charset="2"/>
              <a:buChar char="§"/>
            </a:pPr>
            <a:r>
              <a:rPr lang="el-GR" sz="1600" b="1" dirty="0" smtClean="0"/>
              <a:t>ΑΠΟΡΡΟΦΗΤΕΣ</a:t>
            </a:r>
            <a:r>
              <a:rPr lang="en-US" sz="1600" b="1" dirty="0" smtClean="0"/>
              <a:t>. </a:t>
            </a:r>
            <a:r>
              <a:rPr lang="el-GR" sz="1600" b="1" dirty="0" smtClean="0"/>
              <a:t>ΕΠΙΠΕΔΟΙ ΗΛΙΑΚΟΙ ΣΥΛΛΕΚΤΕΣ</a:t>
            </a:r>
            <a:endParaRPr lang="en-US" sz="1600" dirty="0"/>
          </a:p>
        </p:txBody>
      </p:sp>
      <p:pic>
        <p:nvPicPr>
          <p:cNvPr id="7" name="Picture 6">
            <a:extLst>
              <a:ext uri="{FF2B5EF4-FFF2-40B4-BE49-F238E27FC236}">
                <a16:creationId xmlns:a16="http://schemas.microsoft.com/office/drawing/2014/main" xmlns="" id="{A77EE270-6C48-4159-B0DC-E99C003ADA23}"/>
              </a:ext>
            </a:extLst>
          </p:cNvPr>
          <p:cNvPicPr>
            <a:picLocks noChangeAspect="1"/>
          </p:cNvPicPr>
          <p:nvPr/>
        </p:nvPicPr>
        <p:blipFill>
          <a:blip r:embed="rId2" cstate="print"/>
          <a:stretch>
            <a:fillRect/>
          </a:stretch>
        </p:blipFill>
        <p:spPr>
          <a:xfrm>
            <a:off x="2453272" y="2853000"/>
            <a:ext cx="4636321" cy="3420000"/>
          </a:xfrm>
          <a:prstGeom prst="rect">
            <a:avLst/>
          </a:prstGeom>
          <a:ln>
            <a:solidFill>
              <a:schemeClr val="tx1"/>
            </a:solidFill>
          </a:ln>
        </p:spPr>
      </p:pic>
      <p:sp>
        <p:nvSpPr>
          <p:cNvPr id="11" name="Rectangle 10">
            <a:extLst>
              <a:ext uri="{FF2B5EF4-FFF2-40B4-BE49-F238E27FC236}">
                <a16:creationId xmlns:a16="http://schemas.microsoft.com/office/drawing/2014/main" xmlns="" id="{8173F53E-901B-4300-9611-41E754E95E24}"/>
              </a:ext>
            </a:extLst>
          </p:cNvPr>
          <p:cNvSpPr/>
          <p:nvPr/>
        </p:nvSpPr>
        <p:spPr>
          <a:xfrm>
            <a:off x="1044000" y="2258338"/>
            <a:ext cx="7847999" cy="584775"/>
          </a:xfrm>
          <a:prstGeom prst="rect">
            <a:avLst/>
          </a:prstGeom>
        </p:spPr>
        <p:txBody>
          <a:bodyPr wrap="square">
            <a:spAutoFit/>
          </a:bodyPr>
          <a:lstStyle/>
          <a:p>
            <a:pPr marL="285750" indent="-285750">
              <a:buFont typeface="Calibri" panose="020F0502020204030204" pitchFamily="34" charset="0"/>
              <a:buChar char="–"/>
            </a:pPr>
            <a:r>
              <a:rPr lang="el-GR" sz="1600" dirty="0" smtClean="0"/>
              <a:t>Σε αυτούς τους συλλέκτες ο απορροφητήρας είναι κατασκευασμένος από λωρίδες (πτερύγια) ή από συμπαγή πλαίσια (πλήρους επιφανείας).</a:t>
            </a:r>
            <a:endParaRPr lang="en-US" sz="1600" dirty="0"/>
          </a:p>
        </p:txBody>
      </p:sp>
    </p:spTree>
    <p:extLst>
      <p:ext uri="{BB962C8B-B14F-4D97-AF65-F5344CB8AC3E}">
        <p14:creationId xmlns:p14="http://schemas.microsoft.com/office/powerpoint/2010/main" xmlns="" val="10561670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E4035CC-81FD-4288-A8B2-E3380F95A6B0}"/>
              </a:ext>
            </a:extLst>
          </p:cNvPr>
          <p:cNvSpPr>
            <a:spLocks noGrp="1"/>
          </p:cNvSpPr>
          <p:nvPr>
            <p:ph type="title"/>
          </p:nvPr>
        </p:nvSpPr>
        <p:spPr/>
        <p:txBody>
          <a:bodyPr/>
          <a:lstStyle/>
          <a:p>
            <a:r>
              <a:rPr lang="en-US" b="1" dirty="0" smtClean="0"/>
              <a:t>1. </a:t>
            </a:r>
            <a:r>
              <a:rPr lang="el-GR" b="1" dirty="0" smtClean="0"/>
              <a:t>Επισκόπηση ηλιακών συλλεκτών </a:t>
            </a:r>
            <a:endParaRPr lang="en-US" dirty="0"/>
          </a:p>
        </p:txBody>
      </p:sp>
      <p:sp>
        <p:nvSpPr>
          <p:cNvPr id="4" name="Rectangle 3">
            <a:extLst>
              <a:ext uri="{FF2B5EF4-FFF2-40B4-BE49-F238E27FC236}">
                <a16:creationId xmlns:a16="http://schemas.microsoft.com/office/drawing/2014/main" xmlns="" id="{49D24A9F-5BC6-48F5-B52B-E837BC555829}"/>
              </a:ext>
            </a:extLst>
          </p:cNvPr>
          <p:cNvSpPr/>
          <p:nvPr/>
        </p:nvSpPr>
        <p:spPr>
          <a:xfrm>
            <a:off x="432916" y="1557000"/>
            <a:ext cx="8027084" cy="369332"/>
          </a:xfrm>
          <a:prstGeom prst="rect">
            <a:avLst/>
          </a:prstGeom>
        </p:spPr>
        <p:txBody>
          <a:bodyPr wrap="square">
            <a:spAutoFit/>
          </a:bodyPr>
          <a:lstStyle/>
          <a:p>
            <a:pPr marL="285750" indent="-285750">
              <a:buFont typeface="Wingdings" panose="05000000000000000000" pitchFamily="2" charset="2"/>
              <a:buChar char="Ø"/>
            </a:pPr>
            <a:r>
              <a:rPr lang="el-GR" b="1" dirty="0" smtClean="0"/>
              <a:t>Επιλεγμένα θέματα της τεχνολογίας και της εγκατάστασης ηλιακών συλλεκτών</a:t>
            </a:r>
          </a:p>
        </p:txBody>
      </p:sp>
      <p:sp>
        <p:nvSpPr>
          <p:cNvPr id="5" name="Rectangle 4">
            <a:extLst>
              <a:ext uri="{FF2B5EF4-FFF2-40B4-BE49-F238E27FC236}">
                <a16:creationId xmlns:a16="http://schemas.microsoft.com/office/drawing/2014/main" xmlns="" id="{914DD38B-0907-4A61-9144-212CFA116175}"/>
              </a:ext>
            </a:extLst>
          </p:cNvPr>
          <p:cNvSpPr/>
          <p:nvPr/>
        </p:nvSpPr>
        <p:spPr>
          <a:xfrm>
            <a:off x="731426" y="1932246"/>
            <a:ext cx="5208574" cy="338554"/>
          </a:xfrm>
          <a:prstGeom prst="rect">
            <a:avLst/>
          </a:prstGeom>
        </p:spPr>
        <p:txBody>
          <a:bodyPr wrap="square">
            <a:spAutoFit/>
          </a:bodyPr>
          <a:lstStyle/>
          <a:p>
            <a:pPr marL="285750" indent="-285750">
              <a:buFont typeface="Wingdings" panose="05000000000000000000" pitchFamily="2" charset="2"/>
              <a:buChar char="§"/>
            </a:pPr>
            <a:r>
              <a:rPr lang="el-GR" sz="1600" b="1" dirty="0" smtClean="0"/>
              <a:t>ΑΠΟΡΡΟΦΗΤΕΣ</a:t>
            </a:r>
            <a:r>
              <a:rPr lang="en-US" sz="1600" b="1" dirty="0" smtClean="0"/>
              <a:t>. </a:t>
            </a:r>
            <a:r>
              <a:rPr lang="el-GR" sz="1600" b="1" dirty="0" smtClean="0"/>
              <a:t>ΕΠΙΠΕΔΟΙ ΗΛΙΑΚΟΙ ΣΥΛΛΕΚΤΕΣ</a:t>
            </a:r>
            <a:endParaRPr lang="en-US" sz="1600" dirty="0"/>
          </a:p>
        </p:txBody>
      </p:sp>
      <p:sp>
        <p:nvSpPr>
          <p:cNvPr id="8" name="Rectangle 7">
            <a:extLst>
              <a:ext uri="{FF2B5EF4-FFF2-40B4-BE49-F238E27FC236}">
                <a16:creationId xmlns:a16="http://schemas.microsoft.com/office/drawing/2014/main" xmlns="" id="{5BCF6CCE-BB95-4A56-ADEE-867698D65045}"/>
              </a:ext>
            </a:extLst>
          </p:cNvPr>
          <p:cNvSpPr/>
          <p:nvPr/>
        </p:nvSpPr>
        <p:spPr>
          <a:xfrm>
            <a:off x="684000" y="2277000"/>
            <a:ext cx="7848000" cy="2062103"/>
          </a:xfrm>
          <a:prstGeom prst="rect">
            <a:avLst/>
          </a:prstGeom>
        </p:spPr>
        <p:txBody>
          <a:bodyPr wrap="square">
            <a:spAutoFit/>
          </a:bodyPr>
          <a:lstStyle/>
          <a:p>
            <a:pPr marL="541338" lvl="1" indent="-285750">
              <a:buFont typeface="Arial" panose="020B0604020202020204" pitchFamily="34" charset="0"/>
              <a:buChar char="."/>
            </a:pPr>
            <a:r>
              <a:rPr lang="el-GR" sz="1600" dirty="0" smtClean="0"/>
              <a:t>Τα απορροφητικά πτερύγια είναι κατασκευασμένα από λωρίδες απορρόφησης, καθεμία από τις οποίες είναι εφοδιασμένη με ευθύγραμμο σωλήνα μεταφοράς υγρού θερμότητας . Οι σωλήνες αυτοί είναι διατεταγμένοι σε </a:t>
            </a:r>
            <a:r>
              <a:rPr lang="el-GR" sz="1600" b="1" dirty="0" err="1" smtClean="0"/>
              <a:t>αρπάγες</a:t>
            </a:r>
            <a:r>
              <a:rPr lang="el-GR" sz="1600" b="1" dirty="0" smtClean="0"/>
              <a:t> / πλέγματα / παράλληλα σχήματα</a:t>
            </a:r>
            <a:r>
              <a:rPr lang="el-GR" sz="1600" dirty="0" smtClean="0"/>
              <a:t>.</a:t>
            </a:r>
          </a:p>
          <a:p>
            <a:pPr marL="541338" lvl="1" indent="-285750">
              <a:buFont typeface="Arial" panose="020B0604020202020204" pitchFamily="34" charset="0"/>
              <a:buChar char="."/>
            </a:pPr>
            <a:r>
              <a:rPr lang="el-GR" sz="1600" dirty="0" smtClean="0"/>
              <a:t>Οι απορροφητές πλήρους περιοχής έχουν μόνο ένα σωλήνα που είναι διατεταγμένος σε </a:t>
            </a:r>
            <a:r>
              <a:rPr lang="el-GR" sz="1600" b="1" dirty="0" smtClean="0"/>
              <a:t>σχήματα σερπαντίνας / μαιάνδρου </a:t>
            </a:r>
            <a:r>
              <a:rPr lang="el-GR" sz="1600" dirty="0" smtClean="0"/>
              <a:t>σε ολόκληρη την επιφάνεια.</a:t>
            </a:r>
          </a:p>
          <a:p>
            <a:pPr marL="541338" lvl="1" indent="-285750">
              <a:buFont typeface="Arial" panose="020B0604020202020204" pitchFamily="34" charset="0"/>
              <a:buChar char="."/>
            </a:pPr>
            <a:r>
              <a:rPr lang="el-GR" sz="1600" dirty="0" smtClean="0"/>
              <a:t>Τα σχέδια των σωληνώσεων καθορίζουν τα </a:t>
            </a:r>
            <a:r>
              <a:rPr lang="el-GR" sz="1600" b="1" dirty="0" smtClean="0"/>
              <a:t>πρότυπα ροής </a:t>
            </a:r>
            <a:r>
              <a:rPr lang="el-GR" sz="1600" dirty="0" smtClean="0"/>
              <a:t>σε όλον τον επίπεδο ηλιακό συλλέκτη.</a:t>
            </a:r>
            <a:endParaRPr lang="en-US" sz="1600" dirty="0"/>
          </a:p>
        </p:txBody>
      </p:sp>
      <p:pic>
        <p:nvPicPr>
          <p:cNvPr id="10" name="Picture 9">
            <a:extLst>
              <a:ext uri="{FF2B5EF4-FFF2-40B4-BE49-F238E27FC236}">
                <a16:creationId xmlns:a16="http://schemas.microsoft.com/office/drawing/2014/main" xmlns="" id="{CF6F763E-1301-4C3D-AF7C-4533039DC2AA}"/>
              </a:ext>
            </a:extLst>
          </p:cNvPr>
          <p:cNvPicPr>
            <a:picLocks noChangeAspect="1"/>
          </p:cNvPicPr>
          <p:nvPr/>
        </p:nvPicPr>
        <p:blipFill>
          <a:blip r:embed="rId2" cstate="print"/>
          <a:stretch>
            <a:fillRect/>
          </a:stretch>
        </p:blipFill>
        <p:spPr>
          <a:xfrm>
            <a:off x="2772000" y="4365000"/>
            <a:ext cx="4218457" cy="1800000"/>
          </a:xfrm>
          <a:prstGeom prst="rect">
            <a:avLst/>
          </a:prstGeom>
          <a:ln>
            <a:solidFill>
              <a:schemeClr val="tx1"/>
            </a:solidFill>
          </a:ln>
        </p:spPr>
      </p:pic>
    </p:spTree>
    <p:extLst>
      <p:ext uri="{BB962C8B-B14F-4D97-AF65-F5344CB8AC3E}">
        <p14:creationId xmlns:p14="http://schemas.microsoft.com/office/powerpoint/2010/main" xmlns="" val="10561670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7C08F1B-2F99-4C3D-9F0E-9616F0AB5AA7}"/>
              </a:ext>
            </a:extLst>
          </p:cNvPr>
          <p:cNvSpPr>
            <a:spLocks noGrp="1"/>
          </p:cNvSpPr>
          <p:nvPr>
            <p:ph type="title"/>
          </p:nvPr>
        </p:nvSpPr>
        <p:spPr/>
        <p:txBody>
          <a:bodyPr/>
          <a:lstStyle/>
          <a:p>
            <a:r>
              <a:rPr lang="en-US" b="1" dirty="0" smtClean="0"/>
              <a:t>1. </a:t>
            </a:r>
            <a:r>
              <a:rPr lang="el-GR" b="1" dirty="0" smtClean="0"/>
              <a:t>Επισκόπηση ηλιακών συλλεκτών </a:t>
            </a:r>
            <a:endParaRPr lang="en-US" dirty="0"/>
          </a:p>
        </p:txBody>
      </p:sp>
      <p:sp>
        <p:nvSpPr>
          <p:cNvPr id="4" name="Rectangle 3">
            <a:extLst>
              <a:ext uri="{FF2B5EF4-FFF2-40B4-BE49-F238E27FC236}">
                <a16:creationId xmlns:a16="http://schemas.microsoft.com/office/drawing/2014/main" xmlns="" id="{46AEA050-0971-4EBB-91EC-5174E8913D4B}"/>
              </a:ext>
            </a:extLst>
          </p:cNvPr>
          <p:cNvSpPr/>
          <p:nvPr/>
        </p:nvSpPr>
        <p:spPr>
          <a:xfrm>
            <a:off x="432916" y="1557000"/>
            <a:ext cx="8027084" cy="369332"/>
          </a:xfrm>
          <a:prstGeom prst="rect">
            <a:avLst/>
          </a:prstGeom>
        </p:spPr>
        <p:txBody>
          <a:bodyPr wrap="square">
            <a:spAutoFit/>
          </a:bodyPr>
          <a:lstStyle/>
          <a:p>
            <a:pPr marL="285750" indent="-285750">
              <a:buFont typeface="Wingdings" panose="05000000000000000000" pitchFamily="2" charset="2"/>
              <a:buChar char="Ø"/>
            </a:pPr>
            <a:r>
              <a:rPr lang="el-GR" b="1" dirty="0" smtClean="0"/>
              <a:t>Επιλεγμένα θέματα της τεχνολογίας και της εγκατάστασης ηλιακών συλλεκτών</a:t>
            </a:r>
          </a:p>
        </p:txBody>
      </p:sp>
      <p:sp>
        <p:nvSpPr>
          <p:cNvPr id="5" name="Rectangle 4">
            <a:extLst>
              <a:ext uri="{FF2B5EF4-FFF2-40B4-BE49-F238E27FC236}">
                <a16:creationId xmlns:a16="http://schemas.microsoft.com/office/drawing/2014/main" xmlns="" id="{B051ECF1-77D9-44F5-B6AC-996A8DDBD9ED}"/>
              </a:ext>
            </a:extLst>
          </p:cNvPr>
          <p:cNvSpPr/>
          <p:nvPr/>
        </p:nvSpPr>
        <p:spPr>
          <a:xfrm>
            <a:off x="731426" y="1932246"/>
            <a:ext cx="5136574" cy="338554"/>
          </a:xfrm>
          <a:prstGeom prst="rect">
            <a:avLst/>
          </a:prstGeom>
        </p:spPr>
        <p:txBody>
          <a:bodyPr wrap="square">
            <a:spAutoFit/>
          </a:bodyPr>
          <a:lstStyle/>
          <a:p>
            <a:pPr marL="285750" indent="-285750">
              <a:buFont typeface="Wingdings" panose="05000000000000000000" pitchFamily="2" charset="2"/>
              <a:buChar char="§"/>
            </a:pPr>
            <a:r>
              <a:rPr lang="el-GR" sz="1600" b="1" dirty="0" smtClean="0"/>
              <a:t>ΑΠΟΡΡΟΦΗΤΕΣ</a:t>
            </a:r>
            <a:r>
              <a:rPr lang="en-US" sz="1600" b="1" dirty="0" smtClean="0"/>
              <a:t>. </a:t>
            </a:r>
            <a:r>
              <a:rPr lang="el-GR" sz="1600" b="1" dirty="0" smtClean="0"/>
              <a:t>ΕΠΙΠΕΔΟΙ ΗΛΙΑΚΟΙ ΣΥΛΛΕΚΤΕΣ</a:t>
            </a:r>
            <a:endParaRPr lang="en-US" sz="1600" dirty="0"/>
          </a:p>
        </p:txBody>
      </p:sp>
      <p:sp>
        <p:nvSpPr>
          <p:cNvPr id="6" name="Rectangle 5">
            <a:extLst>
              <a:ext uri="{FF2B5EF4-FFF2-40B4-BE49-F238E27FC236}">
                <a16:creationId xmlns:a16="http://schemas.microsoft.com/office/drawing/2014/main" xmlns="" id="{2E7D1C11-CB16-47DE-AB5F-CD981AC6C2C0}"/>
              </a:ext>
            </a:extLst>
          </p:cNvPr>
          <p:cNvSpPr/>
          <p:nvPr/>
        </p:nvSpPr>
        <p:spPr>
          <a:xfrm>
            <a:off x="1044000" y="2258338"/>
            <a:ext cx="7631687" cy="1815882"/>
          </a:xfrm>
          <a:prstGeom prst="rect">
            <a:avLst/>
          </a:prstGeom>
        </p:spPr>
        <p:txBody>
          <a:bodyPr wrap="square">
            <a:spAutoFit/>
          </a:bodyPr>
          <a:lstStyle/>
          <a:p>
            <a:pPr marL="285750" indent="-285750">
              <a:buFont typeface="Calibri" panose="020F0502020204030204" pitchFamily="34" charset="0"/>
              <a:buChar char="–"/>
            </a:pPr>
            <a:r>
              <a:rPr lang="el-GR" sz="1600" dirty="0" smtClean="0"/>
              <a:t>Συνήθως, οι απορροφητές έχουν </a:t>
            </a:r>
            <a:r>
              <a:rPr lang="el-GR" sz="1600" b="1" dirty="0" smtClean="0"/>
              <a:t>δύο ή τέσσερις συνδέσεις </a:t>
            </a:r>
            <a:r>
              <a:rPr lang="el-GR" sz="1600" dirty="0" smtClean="0"/>
              <a:t>(</a:t>
            </a:r>
            <a:r>
              <a:rPr lang="el-GR" sz="1600" b="1" dirty="0" smtClean="0"/>
              <a:t>εισόδους / εξόδους</a:t>
            </a:r>
            <a:r>
              <a:rPr lang="el-GR" sz="1600" dirty="0" smtClean="0"/>
              <a:t>).</a:t>
            </a:r>
          </a:p>
          <a:p>
            <a:pPr marL="285750" indent="-285750">
              <a:buFont typeface="Calibri" panose="020F0502020204030204" pitchFamily="34" charset="0"/>
              <a:buChar char="–"/>
            </a:pPr>
            <a:r>
              <a:rPr lang="el-GR" sz="1600" dirty="0" smtClean="0"/>
              <a:t>Εάν υπάρχουν δύο συνδέσεις, οι συλλέκτες θα συνδεθούν μόνο σε σειρά, εάν δεν υπάρχουν επιπλέον εξωτερικές σωληνώσεις. Η είσοδος και η έξοδος θα βρίσκονται στις αντίθετες πλευρές (πάνω &amp; κάτω) ή στην ίδια πλευρά.</a:t>
            </a:r>
          </a:p>
          <a:p>
            <a:pPr marL="285750" indent="-285750">
              <a:buFont typeface="Calibri" panose="020F0502020204030204" pitchFamily="34" charset="0"/>
              <a:buChar char="–"/>
            </a:pPr>
            <a:r>
              <a:rPr lang="el-GR" sz="1600" dirty="0" smtClean="0"/>
              <a:t>Εάν υπάρχουν τέσσερις συνδέσεις, προσφέρεται πολύ μεγαλύτερη ευελιξία όσον αφορά τα υδραυλικά συστήματα. Οι είσοδοι και οι έξοδοι θα είναι και στις δύο πλευρές (ή στην κορυφή και στο κάτω μέρος).</a:t>
            </a:r>
          </a:p>
        </p:txBody>
      </p:sp>
      <p:pic>
        <p:nvPicPr>
          <p:cNvPr id="8" name="Picture 7">
            <a:extLst>
              <a:ext uri="{FF2B5EF4-FFF2-40B4-BE49-F238E27FC236}">
                <a16:creationId xmlns:a16="http://schemas.microsoft.com/office/drawing/2014/main" xmlns="" id="{04A354C4-936F-4E9A-B5BD-8DC4B40E0E1D}"/>
              </a:ext>
            </a:extLst>
          </p:cNvPr>
          <p:cNvPicPr>
            <a:picLocks noChangeAspect="1"/>
          </p:cNvPicPr>
          <p:nvPr/>
        </p:nvPicPr>
        <p:blipFill rotWithShape="1">
          <a:blip r:embed="rId2" cstate="print"/>
          <a:srcRect l="1968"/>
          <a:stretch/>
        </p:blipFill>
        <p:spPr>
          <a:xfrm>
            <a:off x="865559" y="4185000"/>
            <a:ext cx="7522441" cy="1980000"/>
          </a:xfrm>
          <a:prstGeom prst="rect">
            <a:avLst/>
          </a:prstGeom>
          <a:ln>
            <a:solidFill>
              <a:schemeClr val="tx1"/>
            </a:solidFill>
          </a:ln>
        </p:spPr>
      </p:pic>
    </p:spTree>
    <p:extLst>
      <p:ext uri="{BB962C8B-B14F-4D97-AF65-F5344CB8AC3E}">
        <p14:creationId xmlns:p14="http://schemas.microsoft.com/office/powerpoint/2010/main" xmlns="" val="24787855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7C08F1B-2F99-4C3D-9F0E-9616F0AB5AA7}"/>
              </a:ext>
            </a:extLst>
          </p:cNvPr>
          <p:cNvSpPr>
            <a:spLocks noGrp="1"/>
          </p:cNvSpPr>
          <p:nvPr>
            <p:ph type="title"/>
          </p:nvPr>
        </p:nvSpPr>
        <p:spPr/>
        <p:txBody>
          <a:bodyPr/>
          <a:lstStyle/>
          <a:p>
            <a:r>
              <a:rPr lang="en-US" b="1" dirty="0" smtClean="0"/>
              <a:t>1. </a:t>
            </a:r>
            <a:r>
              <a:rPr lang="el-GR" b="1" dirty="0" smtClean="0"/>
              <a:t>Επισκόπηση ηλιακών συλλεκτών </a:t>
            </a:r>
            <a:endParaRPr lang="en-US" dirty="0"/>
          </a:p>
        </p:txBody>
      </p:sp>
      <p:sp>
        <p:nvSpPr>
          <p:cNvPr id="4" name="Rectangle 3">
            <a:extLst>
              <a:ext uri="{FF2B5EF4-FFF2-40B4-BE49-F238E27FC236}">
                <a16:creationId xmlns:a16="http://schemas.microsoft.com/office/drawing/2014/main" xmlns="" id="{46AEA050-0971-4EBB-91EC-5174E8913D4B}"/>
              </a:ext>
            </a:extLst>
          </p:cNvPr>
          <p:cNvSpPr/>
          <p:nvPr/>
        </p:nvSpPr>
        <p:spPr>
          <a:xfrm>
            <a:off x="432916" y="1557000"/>
            <a:ext cx="8027084" cy="369332"/>
          </a:xfrm>
          <a:prstGeom prst="rect">
            <a:avLst/>
          </a:prstGeom>
        </p:spPr>
        <p:txBody>
          <a:bodyPr wrap="square">
            <a:spAutoFit/>
          </a:bodyPr>
          <a:lstStyle/>
          <a:p>
            <a:pPr marL="285750" indent="-285750">
              <a:buFont typeface="Wingdings" panose="05000000000000000000" pitchFamily="2" charset="2"/>
              <a:buChar char="Ø"/>
            </a:pPr>
            <a:r>
              <a:rPr lang="el-GR" b="1" dirty="0" smtClean="0"/>
              <a:t>Επιλεγμένα θέματα της τεχνολογίας και της εγκατάστασης ηλιακών συλλεκτών</a:t>
            </a:r>
          </a:p>
        </p:txBody>
      </p:sp>
      <p:sp>
        <p:nvSpPr>
          <p:cNvPr id="5" name="Rectangle 4">
            <a:extLst>
              <a:ext uri="{FF2B5EF4-FFF2-40B4-BE49-F238E27FC236}">
                <a16:creationId xmlns:a16="http://schemas.microsoft.com/office/drawing/2014/main" xmlns="" id="{B051ECF1-77D9-44F5-B6AC-996A8DDBD9ED}"/>
              </a:ext>
            </a:extLst>
          </p:cNvPr>
          <p:cNvSpPr/>
          <p:nvPr/>
        </p:nvSpPr>
        <p:spPr>
          <a:xfrm>
            <a:off x="731426" y="1932246"/>
            <a:ext cx="5136574" cy="338554"/>
          </a:xfrm>
          <a:prstGeom prst="rect">
            <a:avLst/>
          </a:prstGeom>
        </p:spPr>
        <p:txBody>
          <a:bodyPr wrap="square">
            <a:spAutoFit/>
          </a:bodyPr>
          <a:lstStyle/>
          <a:p>
            <a:pPr marL="285750" indent="-285750">
              <a:buFont typeface="Wingdings" panose="05000000000000000000" pitchFamily="2" charset="2"/>
              <a:buChar char="§"/>
            </a:pPr>
            <a:r>
              <a:rPr lang="el-GR" sz="1600" b="1" dirty="0" smtClean="0"/>
              <a:t>ΑΠΟΡΡΟΦΗΤΕΣ</a:t>
            </a:r>
            <a:r>
              <a:rPr lang="en-US" sz="1600" b="1" dirty="0" smtClean="0"/>
              <a:t>. </a:t>
            </a:r>
            <a:r>
              <a:rPr lang="el-GR" sz="1600" b="1" dirty="0" smtClean="0"/>
              <a:t>ΕΠΙΠΕΔΟΙ ΗΛΙΑΚΟΙ ΣΥΛΛΕΚΤΕΣ</a:t>
            </a:r>
            <a:endParaRPr lang="en-US" sz="1600" dirty="0"/>
          </a:p>
        </p:txBody>
      </p:sp>
      <p:sp>
        <p:nvSpPr>
          <p:cNvPr id="6" name="Rectangle 5">
            <a:extLst>
              <a:ext uri="{FF2B5EF4-FFF2-40B4-BE49-F238E27FC236}">
                <a16:creationId xmlns:a16="http://schemas.microsoft.com/office/drawing/2014/main" xmlns="" id="{2E7D1C11-CB16-47DE-AB5F-CD981AC6C2C0}"/>
              </a:ext>
            </a:extLst>
          </p:cNvPr>
          <p:cNvSpPr/>
          <p:nvPr/>
        </p:nvSpPr>
        <p:spPr>
          <a:xfrm>
            <a:off x="1044000" y="2258338"/>
            <a:ext cx="7631687" cy="1569660"/>
          </a:xfrm>
          <a:prstGeom prst="rect">
            <a:avLst/>
          </a:prstGeom>
        </p:spPr>
        <p:txBody>
          <a:bodyPr wrap="square">
            <a:spAutoFit/>
          </a:bodyPr>
          <a:lstStyle/>
          <a:p>
            <a:pPr marL="285750" indent="-285750">
              <a:buFont typeface="Calibri" panose="020F0502020204030204" pitchFamily="34" charset="0"/>
              <a:buChar char="–"/>
            </a:pPr>
            <a:r>
              <a:rPr lang="el-GR" sz="1600" dirty="0" smtClean="0"/>
              <a:t>Ορισμένοι ηλιακοί συλλέκτες έχουν ως επιλογές τοποθέτησης την </a:t>
            </a:r>
            <a:r>
              <a:rPr lang="el-GR" sz="1600" b="1" dirty="0" smtClean="0"/>
              <a:t>οριζόντια</a:t>
            </a:r>
            <a:r>
              <a:rPr lang="el-GR" sz="1600" dirty="0" smtClean="0"/>
              <a:t>, την </a:t>
            </a:r>
            <a:r>
              <a:rPr lang="el-GR" sz="1600" b="1" dirty="0" smtClean="0"/>
              <a:t>κατακόρυφη</a:t>
            </a:r>
            <a:r>
              <a:rPr lang="el-GR" sz="1600" dirty="0" smtClean="0"/>
              <a:t>, ή </a:t>
            </a:r>
            <a:r>
              <a:rPr lang="el-GR" sz="1600" b="1" dirty="0" smtClean="0"/>
              <a:t>και τις δύο</a:t>
            </a:r>
            <a:r>
              <a:rPr lang="el-GR" sz="1600" dirty="0" smtClean="0"/>
              <a:t>.</a:t>
            </a:r>
          </a:p>
          <a:p>
            <a:pPr marL="285750" indent="-285750">
              <a:buFont typeface="Calibri" panose="020F0502020204030204" pitchFamily="34" charset="0"/>
              <a:buChar char="–"/>
            </a:pPr>
            <a:r>
              <a:rPr lang="el-GR" sz="1600" dirty="0" smtClean="0"/>
              <a:t>Σε κάθε περίπτωση, </a:t>
            </a:r>
            <a:r>
              <a:rPr lang="el-GR" sz="1600" b="1" dirty="0" smtClean="0"/>
              <a:t>το υγρό μεταφοράς θερμότητας θα πρέπει να μεταφερθεί από το ψυχρότερο τμήμα του επίπεδου ηλιακού συλλέκτη στο θερμότερο τμήμα για αποδοτική μεταφορά θερμότητας</a:t>
            </a:r>
            <a:r>
              <a:rPr lang="el-GR" sz="1600" dirty="0" smtClean="0"/>
              <a:t>. Προσοχή πρέπει να δοθεί στην επιλογή των κατάλληλων συνδέσεων.</a:t>
            </a:r>
            <a:endParaRPr lang="en-US" sz="1600" dirty="0"/>
          </a:p>
        </p:txBody>
      </p:sp>
      <p:pic>
        <p:nvPicPr>
          <p:cNvPr id="8" name="Picture 7">
            <a:extLst>
              <a:ext uri="{FF2B5EF4-FFF2-40B4-BE49-F238E27FC236}">
                <a16:creationId xmlns:a16="http://schemas.microsoft.com/office/drawing/2014/main" xmlns="" id="{04A354C4-936F-4E9A-B5BD-8DC4B40E0E1D}"/>
              </a:ext>
            </a:extLst>
          </p:cNvPr>
          <p:cNvPicPr>
            <a:picLocks noChangeAspect="1"/>
          </p:cNvPicPr>
          <p:nvPr/>
        </p:nvPicPr>
        <p:blipFill rotWithShape="1">
          <a:blip r:embed="rId2" cstate="print"/>
          <a:srcRect l="1968"/>
          <a:stretch/>
        </p:blipFill>
        <p:spPr>
          <a:xfrm>
            <a:off x="1081559" y="4005000"/>
            <a:ext cx="7522441" cy="1980000"/>
          </a:xfrm>
          <a:prstGeom prst="rect">
            <a:avLst/>
          </a:prstGeom>
          <a:ln>
            <a:solidFill>
              <a:schemeClr val="tx1"/>
            </a:solidFill>
          </a:ln>
        </p:spPr>
      </p:pic>
    </p:spTree>
    <p:extLst>
      <p:ext uri="{BB962C8B-B14F-4D97-AF65-F5344CB8AC3E}">
        <p14:creationId xmlns:p14="http://schemas.microsoft.com/office/powerpoint/2010/main" xmlns="" val="24787855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C898BD1-D072-40F2-A092-7BBF916B8DE2}"/>
              </a:ext>
            </a:extLst>
          </p:cNvPr>
          <p:cNvSpPr>
            <a:spLocks noGrp="1"/>
          </p:cNvSpPr>
          <p:nvPr>
            <p:ph type="title"/>
          </p:nvPr>
        </p:nvSpPr>
        <p:spPr/>
        <p:txBody>
          <a:bodyPr/>
          <a:lstStyle/>
          <a:p>
            <a:r>
              <a:rPr lang="en-US" b="1" dirty="0" smtClean="0"/>
              <a:t>1. </a:t>
            </a:r>
            <a:r>
              <a:rPr lang="el-GR" b="1" dirty="0" smtClean="0"/>
              <a:t>Επισκόπηση ηλιακών συλλεκτών </a:t>
            </a:r>
            <a:endParaRPr lang="en-US" dirty="0"/>
          </a:p>
        </p:txBody>
      </p:sp>
      <p:sp>
        <p:nvSpPr>
          <p:cNvPr id="4" name="Rectangle 3">
            <a:extLst>
              <a:ext uri="{FF2B5EF4-FFF2-40B4-BE49-F238E27FC236}">
                <a16:creationId xmlns:a16="http://schemas.microsoft.com/office/drawing/2014/main" xmlns="" id="{263EBB42-E902-4DC7-9CC0-9314A0A8E204}"/>
              </a:ext>
            </a:extLst>
          </p:cNvPr>
          <p:cNvSpPr/>
          <p:nvPr/>
        </p:nvSpPr>
        <p:spPr>
          <a:xfrm>
            <a:off x="432916" y="1557000"/>
            <a:ext cx="8243084" cy="369332"/>
          </a:xfrm>
          <a:prstGeom prst="rect">
            <a:avLst/>
          </a:prstGeom>
        </p:spPr>
        <p:txBody>
          <a:bodyPr wrap="square">
            <a:spAutoFit/>
          </a:bodyPr>
          <a:lstStyle/>
          <a:p>
            <a:pPr marL="285750" indent="-285750">
              <a:buFont typeface="Wingdings" panose="05000000000000000000" pitchFamily="2" charset="2"/>
              <a:buChar char="Ø"/>
            </a:pPr>
            <a:r>
              <a:rPr lang="el-GR" b="1" dirty="0" smtClean="0"/>
              <a:t>Επιλεγμένα θέματα της τεχνολογίας και της εγκατάστασης ηλιακών συλλεκτών</a:t>
            </a:r>
          </a:p>
        </p:txBody>
      </p:sp>
      <p:sp>
        <p:nvSpPr>
          <p:cNvPr id="5" name="Rectangle 4">
            <a:extLst>
              <a:ext uri="{FF2B5EF4-FFF2-40B4-BE49-F238E27FC236}">
                <a16:creationId xmlns:a16="http://schemas.microsoft.com/office/drawing/2014/main" xmlns="" id="{9078E454-145B-456B-B7A9-36D81C98C7D8}"/>
              </a:ext>
            </a:extLst>
          </p:cNvPr>
          <p:cNvSpPr/>
          <p:nvPr/>
        </p:nvSpPr>
        <p:spPr>
          <a:xfrm>
            <a:off x="731426" y="1932246"/>
            <a:ext cx="4344574" cy="338554"/>
          </a:xfrm>
          <a:prstGeom prst="rect">
            <a:avLst/>
          </a:prstGeom>
        </p:spPr>
        <p:txBody>
          <a:bodyPr wrap="square">
            <a:spAutoFit/>
          </a:bodyPr>
          <a:lstStyle/>
          <a:p>
            <a:pPr marL="285750" indent="-285750">
              <a:buFont typeface="Wingdings" panose="05000000000000000000" pitchFamily="2" charset="2"/>
              <a:buChar char="§"/>
            </a:pPr>
            <a:r>
              <a:rPr lang="el-GR" sz="1600" b="1" dirty="0" smtClean="0"/>
              <a:t>ΑΠΟΡΡΟΦΗΤΕΣ</a:t>
            </a:r>
            <a:r>
              <a:rPr lang="en-US" sz="1600" b="1" dirty="0" smtClean="0"/>
              <a:t>. </a:t>
            </a:r>
            <a:r>
              <a:rPr lang="el-GR" sz="1600" b="1" dirty="0" smtClean="0"/>
              <a:t>ΣΥΛΛΕΚΤΕΣ ΚΕΝΟΥ</a:t>
            </a:r>
            <a:endParaRPr lang="en-US" sz="1600" dirty="0"/>
          </a:p>
        </p:txBody>
      </p:sp>
      <p:sp>
        <p:nvSpPr>
          <p:cNvPr id="6" name="Rectangle 5">
            <a:extLst>
              <a:ext uri="{FF2B5EF4-FFF2-40B4-BE49-F238E27FC236}">
                <a16:creationId xmlns:a16="http://schemas.microsoft.com/office/drawing/2014/main" xmlns="" id="{AB725B10-0978-4FCB-810F-B442D0F38741}"/>
              </a:ext>
            </a:extLst>
          </p:cNvPr>
          <p:cNvSpPr/>
          <p:nvPr/>
        </p:nvSpPr>
        <p:spPr>
          <a:xfrm>
            <a:off x="180000" y="2205000"/>
            <a:ext cx="6120000" cy="4278094"/>
          </a:xfrm>
          <a:prstGeom prst="rect">
            <a:avLst/>
          </a:prstGeom>
        </p:spPr>
        <p:txBody>
          <a:bodyPr wrap="square">
            <a:spAutoFit/>
          </a:bodyPr>
          <a:lstStyle/>
          <a:p>
            <a:pPr marL="285750" indent="-285750">
              <a:buFont typeface="Calibri" panose="020F0502020204030204" pitchFamily="34" charset="0"/>
              <a:buChar char="–"/>
            </a:pPr>
            <a:r>
              <a:rPr lang="el-GR" sz="1600" dirty="0" smtClean="0"/>
              <a:t>Επίπεδοι απορροφητές.</a:t>
            </a:r>
          </a:p>
          <a:p>
            <a:pPr marL="541338" lvl="1" indent="-285750">
              <a:buFont typeface="Arial" panose="020B0604020202020204" pitchFamily="34" charset="0"/>
              <a:buChar char="."/>
            </a:pPr>
            <a:r>
              <a:rPr lang="el-GR" sz="1600" dirty="0" smtClean="0"/>
              <a:t>Οι συλλέκτες με σωλήνα τύπου U (αρχή άμεσης ροής) χρησιμοποιούν ομοαξονικούς αγωγούς. Το υγρό μεταφέρεται στον εσωτερικό σωλήνα και επιστρέφει μέσω του εξωτερικού σωλήνα που είναι συγκολλημένος στον απορροφητήρα, θερμαινόμενο σε αυτή τη διαδικασία.</a:t>
            </a:r>
          </a:p>
          <a:p>
            <a:pPr marL="285750" indent="-285750">
              <a:buFont typeface="Calibri" panose="020F0502020204030204" pitchFamily="34" charset="0"/>
              <a:buChar char="–"/>
            </a:pPr>
            <a:r>
              <a:rPr lang="el-GR" sz="1600" dirty="0" smtClean="0"/>
              <a:t>Σωλήνες θερμότητας και κυκλικοί απορροφητές.</a:t>
            </a:r>
          </a:p>
          <a:p>
            <a:pPr marL="541338" lvl="1" indent="-285750">
              <a:buFont typeface="Arial" panose="020B0604020202020204" pitchFamily="34" charset="0"/>
              <a:buChar char="."/>
            </a:pPr>
            <a:r>
              <a:rPr lang="el-GR" sz="1600" dirty="0" smtClean="0"/>
              <a:t>Χρησιμοποιείται ένας σωλήνας σφραγισμένος στο κάτω μέρος. Οι συλλέκτες μπορούν να περιστραφούν κατά μήκος του διαμήκους άξονά τους, επιτρέποντας στον απορροφητήρα (εάν είναι κυκλικός) να είναι ιδανικά ευθυγραμμισμένος με τον ήλιο. Είναι διαθέσιμα και άλλα σχέδια.</a:t>
            </a:r>
          </a:p>
          <a:p>
            <a:pPr marL="285750" indent="-285750">
              <a:buFont typeface="Calibri" panose="020F0502020204030204" pitchFamily="34" charset="0"/>
              <a:buChar char="–"/>
            </a:pPr>
            <a:r>
              <a:rPr lang="el-GR" sz="1600" dirty="0" smtClean="0"/>
              <a:t>Συνδέσεις.</a:t>
            </a:r>
          </a:p>
          <a:p>
            <a:pPr marL="541338" lvl="1" indent="-285750">
              <a:buFont typeface="Arial" panose="020B0604020202020204" pitchFamily="34" charset="0"/>
              <a:buChar char="."/>
            </a:pPr>
            <a:r>
              <a:rPr lang="el-GR" sz="1600" b="1" dirty="0" smtClean="0"/>
              <a:t>Τα περισσότερα συστήματα κενού έχουν πολλαπλούς συνεχείς  συλλέκτες που επιτρέπουν τη ροή από το ένα άκρο στο άλλο. Με αυτή τη διαμόρφωση, η είσοδος μπορεί να εγκατασταθεί σε κάθε άκρο, που είναι η έξοδος στο αντίθετο άκρο</a:t>
            </a:r>
            <a:r>
              <a:rPr lang="el-GR" sz="1600" dirty="0" smtClean="0"/>
              <a:t>.</a:t>
            </a:r>
            <a:endParaRPr lang="en-US" sz="1600" dirty="0"/>
          </a:p>
        </p:txBody>
      </p:sp>
      <p:grpSp>
        <p:nvGrpSpPr>
          <p:cNvPr id="14" name="Group 13">
            <a:extLst>
              <a:ext uri="{FF2B5EF4-FFF2-40B4-BE49-F238E27FC236}">
                <a16:creationId xmlns:a16="http://schemas.microsoft.com/office/drawing/2014/main" xmlns="" id="{D7043938-A322-43E9-956B-208AE1395143}"/>
              </a:ext>
            </a:extLst>
          </p:cNvPr>
          <p:cNvGrpSpPr/>
          <p:nvPr/>
        </p:nvGrpSpPr>
        <p:grpSpPr>
          <a:xfrm>
            <a:off x="6145022" y="2102490"/>
            <a:ext cx="2818978" cy="4196905"/>
            <a:chOff x="5857022" y="2102490"/>
            <a:chExt cx="2818978" cy="4196905"/>
          </a:xfrm>
        </p:grpSpPr>
        <p:pic>
          <p:nvPicPr>
            <p:cNvPr id="10" name="Picture 9">
              <a:extLst>
                <a:ext uri="{FF2B5EF4-FFF2-40B4-BE49-F238E27FC236}">
                  <a16:creationId xmlns:a16="http://schemas.microsoft.com/office/drawing/2014/main" xmlns="" id="{7DB80AA1-05FB-480D-A0BD-309A8A1A234E}"/>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l="5523" r="8452" b="5762"/>
            <a:stretch/>
          </p:blipFill>
          <p:spPr>
            <a:xfrm>
              <a:off x="6170177" y="3238145"/>
              <a:ext cx="2217823" cy="3061250"/>
            </a:xfrm>
            <a:prstGeom prst="rect">
              <a:avLst/>
            </a:prstGeom>
            <a:ln>
              <a:solidFill>
                <a:schemeClr val="tx1"/>
              </a:solidFill>
            </a:ln>
          </p:spPr>
        </p:pic>
        <p:pic>
          <p:nvPicPr>
            <p:cNvPr id="13" name="Picture 12">
              <a:extLst>
                <a:ext uri="{FF2B5EF4-FFF2-40B4-BE49-F238E27FC236}">
                  <a16:creationId xmlns:a16="http://schemas.microsoft.com/office/drawing/2014/main" xmlns="" id="{5A169DEB-3FB6-447C-84EA-33A76C10A718}"/>
                </a:ext>
              </a:extLst>
            </p:cNvPr>
            <p:cNvPicPr>
              <a:picLocks noChangeAspect="1"/>
            </p:cNvPicPr>
            <p:nvPr/>
          </p:nvPicPr>
          <p:blipFill>
            <a:blip r:embed="rId3" cstate="print"/>
            <a:stretch>
              <a:fillRect/>
            </a:stretch>
          </p:blipFill>
          <p:spPr>
            <a:xfrm>
              <a:off x="5857022" y="2102490"/>
              <a:ext cx="2818978" cy="1124744"/>
            </a:xfrm>
            <a:prstGeom prst="rect">
              <a:avLst/>
            </a:prstGeom>
            <a:ln>
              <a:solidFill>
                <a:schemeClr val="tx1"/>
              </a:solidFill>
            </a:ln>
          </p:spPr>
        </p:pic>
      </p:grpSp>
    </p:spTree>
    <p:extLst>
      <p:ext uri="{BB962C8B-B14F-4D97-AF65-F5344CB8AC3E}">
        <p14:creationId xmlns:p14="http://schemas.microsoft.com/office/powerpoint/2010/main" xmlns="" val="23016947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7738F62-A333-4FA9-ADB5-B4E17EDCF920}"/>
              </a:ext>
            </a:extLst>
          </p:cNvPr>
          <p:cNvSpPr>
            <a:spLocks noGrp="1"/>
          </p:cNvSpPr>
          <p:nvPr>
            <p:ph type="title"/>
          </p:nvPr>
        </p:nvSpPr>
        <p:spPr/>
        <p:txBody>
          <a:bodyPr/>
          <a:lstStyle/>
          <a:p>
            <a:r>
              <a:rPr lang="en-US" b="1" dirty="0" smtClean="0"/>
              <a:t>1. </a:t>
            </a:r>
            <a:r>
              <a:rPr lang="el-GR" b="1" dirty="0" smtClean="0"/>
              <a:t>Επισκόπηση ηλιακών συλλεκτών </a:t>
            </a:r>
            <a:endParaRPr lang="en-US" dirty="0"/>
          </a:p>
        </p:txBody>
      </p:sp>
      <p:sp>
        <p:nvSpPr>
          <p:cNvPr id="4" name="Rectangle 3">
            <a:extLst>
              <a:ext uri="{FF2B5EF4-FFF2-40B4-BE49-F238E27FC236}">
                <a16:creationId xmlns:a16="http://schemas.microsoft.com/office/drawing/2014/main" xmlns="" id="{37DD9D39-BED8-401D-80C9-C2B993427806}"/>
              </a:ext>
            </a:extLst>
          </p:cNvPr>
          <p:cNvSpPr/>
          <p:nvPr/>
        </p:nvSpPr>
        <p:spPr>
          <a:xfrm>
            <a:off x="432916" y="1557000"/>
            <a:ext cx="8243084" cy="369332"/>
          </a:xfrm>
          <a:prstGeom prst="rect">
            <a:avLst/>
          </a:prstGeom>
        </p:spPr>
        <p:txBody>
          <a:bodyPr wrap="square">
            <a:spAutoFit/>
          </a:bodyPr>
          <a:lstStyle/>
          <a:p>
            <a:pPr marL="285750" indent="-285750">
              <a:buFont typeface="Wingdings" panose="05000000000000000000" pitchFamily="2" charset="2"/>
              <a:buChar char="Ø"/>
            </a:pPr>
            <a:r>
              <a:rPr lang="el-GR" b="1" dirty="0" smtClean="0"/>
              <a:t>Επιλεγμένα θέματα της τεχνολογίας και της εγκατάστασης ηλιακών συλλεκτών</a:t>
            </a:r>
          </a:p>
        </p:txBody>
      </p:sp>
      <p:sp>
        <p:nvSpPr>
          <p:cNvPr id="5" name="Rectangle 4">
            <a:extLst>
              <a:ext uri="{FF2B5EF4-FFF2-40B4-BE49-F238E27FC236}">
                <a16:creationId xmlns:a16="http://schemas.microsoft.com/office/drawing/2014/main" xmlns="" id="{50940F47-B7C4-40FA-9111-E96E707175E4}"/>
              </a:ext>
            </a:extLst>
          </p:cNvPr>
          <p:cNvSpPr/>
          <p:nvPr/>
        </p:nvSpPr>
        <p:spPr>
          <a:xfrm>
            <a:off x="731426" y="1932246"/>
            <a:ext cx="7944262" cy="830997"/>
          </a:xfrm>
          <a:prstGeom prst="rect">
            <a:avLst/>
          </a:prstGeom>
        </p:spPr>
        <p:txBody>
          <a:bodyPr wrap="square">
            <a:spAutoFit/>
          </a:bodyPr>
          <a:lstStyle/>
          <a:p>
            <a:pPr marL="285750" indent="-285750">
              <a:buFont typeface="Wingdings" panose="05000000000000000000" pitchFamily="2" charset="2"/>
              <a:buChar char="§"/>
            </a:pPr>
            <a:r>
              <a:rPr lang="el-GR" sz="1600" b="1" dirty="0" smtClean="0"/>
              <a:t>ΠΕΡΙΓΡΑΦΗ ΕΠΙΦΑΝΕΙΩΝ</a:t>
            </a:r>
            <a:r>
              <a:rPr lang="en-US" sz="1600" b="1" dirty="0" smtClean="0"/>
              <a:t>. </a:t>
            </a:r>
            <a:r>
              <a:rPr lang="el-GR" sz="1600" dirty="0" smtClean="0"/>
              <a:t>Χρησιμοποιούνται τρεις διαφορετικοί ορισμοί επιφανειών για να περιγραφούν τα στοιχεία παραγωγής και απόδοσης συλλεκτών. Η </a:t>
            </a:r>
            <a:r>
              <a:rPr lang="el-GR" sz="1600" b="1" dirty="0" smtClean="0"/>
              <a:t>επιφάνεια παραθύρου</a:t>
            </a:r>
            <a:r>
              <a:rPr lang="el-GR" sz="1600" dirty="0" smtClean="0"/>
              <a:t> είναι πρακτικά ο τυπικός παράγοντας για τη διαστασιολόγηση.</a:t>
            </a:r>
          </a:p>
        </p:txBody>
      </p:sp>
      <p:sp>
        <p:nvSpPr>
          <p:cNvPr id="7" name="TextBox 6">
            <a:extLst>
              <a:ext uri="{FF2B5EF4-FFF2-40B4-BE49-F238E27FC236}">
                <a16:creationId xmlns:a16="http://schemas.microsoft.com/office/drawing/2014/main" xmlns="" id="{BBF11FEE-0CDD-43C9-87AF-0FB500B141CA}"/>
              </a:ext>
            </a:extLst>
          </p:cNvPr>
          <p:cNvSpPr txBox="1"/>
          <p:nvPr/>
        </p:nvSpPr>
        <p:spPr>
          <a:xfrm>
            <a:off x="612000" y="5157000"/>
            <a:ext cx="8208000" cy="1323439"/>
          </a:xfrm>
          <a:prstGeom prst="rect">
            <a:avLst/>
          </a:prstGeom>
          <a:noFill/>
        </p:spPr>
        <p:txBody>
          <a:bodyPr wrap="square" rtlCol="0">
            <a:spAutoFit/>
          </a:bodyPr>
          <a:lstStyle/>
          <a:p>
            <a:pPr marL="285750" indent="-285750">
              <a:buFont typeface="Calibri" panose="020F0502020204030204" pitchFamily="34" charset="0"/>
              <a:buChar char="–"/>
            </a:pPr>
            <a:r>
              <a:rPr lang="el-GR" sz="1600" b="1" dirty="0" smtClean="0"/>
              <a:t>Επιφάνεια απορροφητή </a:t>
            </a:r>
            <a:r>
              <a:rPr lang="en-US" sz="1600" b="1" dirty="0" smtClean="0"/>
              <a:t>. </a:t>
            </a:r>
            <a:r>
              <a:rPr lang="el-GR" sz="1600" dirty="0" smtClean="0"/>
              <a:t>Αναφέρεται αποκλειστικά στον απορροφητή </a:t>
            </a:r>
            <a:r>
              <a:rPr lang="en-US" sz="1600" dirty="0" smtClean="0"/>
              <a:t>, </a:t>
            </a:r>
            <a:r>
              <a:rPr lang="el-GR" sz="1600" dirty="0" smtClean="0"/>
              <a:t>επίπεδο ή κυκλικό</a:t>
            </a:r>
            <a:r>
              <a:rPr lang="en-US" sz="1600" dirty="0" smtClean="0"/>
              <a:t> (</a:t>
            </a:r>
            <a:r>
              <a:rPr lang="el-GR" sz="1600" dirty="0" smtClean="0"/>
              <a:t>σε ορισμένους συλλέκτες κενού</a:t>
            </a:r>
            <a:r>
              <a:rPr lang="en-US" sz="1600" dirty="0" smtClean="0"/>
              <a:t>).</a:t>
            </a:r>
            <a:endParaRPr lang="en-US" sz="1600" dirty="0"/>
          </a:p>
          <a:p>
            <a:pPr marL="285750" indent="-285750">
              <a:buFont typeface="Calibri" panose="020F0502020204030204" pitchFamily="34" charset="0"/>
              <a:buChar char="–"/>
            </a:pPr>
            <a:r>
              <a:rPr lang="el-GR" sz="1600" b="1" dirty="0" smtClean="0"/>
              <a:t>Επιφάνεια παραθύρου</a:t>
            </a:r>
            <a:r>
              <a:rPr lang="en-US" sz="1600" b="1" dirty="0" smtClean="0"/>
              <a:t>.</a:t>
            </a:r>
            <a:r>
              <a:rPr lang="en-US" sz="1600" dirty="0" smtClean="0"/>
              <a:t> </a:t>
            </a:r>
            <a:r>
              <a:rPr lang="el-GR" sz="1600" dirty="0" smtClean="0"/>
              <a:t>Είναι η μεγαλύτερη προβάλλουσα επιφάνεια μέσω της οποίας μπορεί να εισέλθει η ηλιακή ακτινοβολία. Στους επίπεδους συλλέκτες είναι το ορατό μέρος του γυαλιού. Στους σωλήνες κενού είναι η διάμετρος του σωλήνα (x αριθμός σωλήνων).</a:t>
            </a:r>
            <a:endParaRPr lang="en-US" sz="1600" dirty="0"/>
          </a:p>
        </p:txBody>
      </p:sp>
      <p:sp>
        <p:nvSpPr>
          <p:cNvPr id="8" name="TextBox 7">
            <a:extLst>
              <a:ext uri="{FF2B5EF4-FFF2-40B4-BE49-F238E27FC236}">
                <a16:creationId xmlns:a16="http://schemas.microsoft.com/office/drawing/2014/main" xmlns="" id="{1ED15C0D-37C2-4E62-BAB3-CA150C08F2EB}"/>
              </a:ext>
            </a:extLst>
          </p:cNvPr>
          <p:cNvSpPr txBox="1"/>
          <p:nvPr/>
        </p:nvSpPr>
        <p:spPr>
          <a:xfrm>
            <a:off x="6660000" y="2853000"/>
            <a:ext cx="2026800" cy="2062103"/>
          </a:xfrm>
          <a:prstGeom prst="rect">
            <a:avLst/>
          </a:prstGeom>
          <a:noFill/>
        </p:spPr>
        <p:txBody>
          <a:bodyPr wrap="square" rtlCol="0">
            <a:spAutoFit/>
          </a:bodyPr>
          <a:lstStyle/>
          <a:p>
            <a:pPr marL="285750" indent="-285750">
              <a:buFont typeface="Calibri" panose="020F0502020204030204" pitchFamily="34" charset="0"/>
              <a:buChar char="–"/>
            </a:pPr>
            <a:r>
              <a:rPr lang="el-GR" sz="1600" b="1" dirty="0" smtClean="0"/>
              <a:t>Ολική επιφάνεια</a:t>
            </a:r>
            <a:r>
              <a:rPr lang="en-US" sz="1600" b="1" dirty="0" smtClean="0"/>
              <a:t> </a:t>
            </a:r>
            <a:r>
              <a:rPr lang="el-GR" sz="1600" b="1" dirty="0" smtClean="0"/>
              <a:t>συλλέκτη</a:t>
            </a:r>
            <a:r>
              <a:rPr lang="en-US" sz="1600" b="1" dirty="0" smtClean="0"/>
              <a:t>. </a:t>
            </a:r>
            <a:r>
              <a:rPr lang="el-GR" sz="1600" dirty="0" smtClean="0"/>
              <a:t>Οι εξωτερικές διαστάσεις </a:t>
            </a:r>
            <a:r>
              <a:rPr lang="en-US" sz="1600" dirty="0" smtClean="0"/>
              <a:t>(</a:t>
            </a:r>
            <a:r>
              <a:rPr lang="el-GR" sz="1600" dirty="0" smtClean="0"/>
              <a:t>μήκος </a:t>
            </a:r>
            <a:r>
              <a:rPr lang="en-US" sz="1600" dirty="0" smtClean="0"/>
              <a:t>x </a:t>
            </a:r>
            <a:r>
              <a:rPr lang="el-GR" sz="1600" dirty="0" smtClean="0"/>
              <a:t>πλάτος</a:t>
            </a:r>
            <a:r>
              <a:rPr lang="en-US" sz="1600" dirty="0" smtClean="0"/>
              <a:t>). </a:t>
            </a:r>
            <a:r>
              <a:rPr lang="el-GR" sz="1600" dirty="0" smtClean="0"/>
              <a:t>Είναι επίσης σχετική με την εγκατάσταση των συστημάτων.</a:t>
            </a:r>
          </a:p>
        </p:txBody>
      </p:sp>
      <p:pic>
        <p:nvPicPr>
          <p:cNvPr id="9" name="Picture 8">
            <a:extLst>
              <a:ext uri="{FF2B5EF4-FFF2-40B4-BE49-F238E27FC236}">
                <a16:creationId xmlns:a16="http://schemas.microsoft.com/office/drawing/2014/main" xmlns="" id="{12E119C0-6B03-4DD3-9D0F-6188D3A99094}"/>
              </a:ext>
            </a:extLst>
          </p:cNvPr>
          <p:cNvPicPr>
            <a:picLocks noChangeAspect="1"/>
          </p:cNvPicPr>
          <p:nvPr/>
        </p:nvPicPr>
        <p:blipFill>
          <a:blip r:embed="rId2" cstate="print"/>
          <a:stretch>
            <a:fillRect/>
          </a:stretch>
        </p:blipFill>
        <p:spPr>
          <a:xfrm>
            <a:off x="900000" y="2745000"/>
            <a:ext cx="5610357" cy="2412000"/>
          </a:xfrm>
          <a:prstGeom prst="rect">
            <a:avLst/>
          </a:prstGeom>
          <a:ln>
            <a:solidFill>
              <a:schemeClr val="tx1"/>
            </a:solidFill>
          </a:ln>
        </p:spPr>
      </p:pic>
    </p:spTree>
    <p:extLst>
      <p:ext uri="{BB962C8B-B14F-4D97-AF65-F5344CB8AC3E}">
        <p14:creationId xmlns:p14="http://schemas.microsoft.com/office/powerpoint/2010/main" xmlns="" val="11552484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B76E9A5-97A9-4327-B581-43C31ECF2D35}"/>
              </a:ext>
            </a:extLst>
          </p:cNvPr>
          <p:cNvSpPr>
            <a:spLocks noGrp="1"/>
          </p:cNvSpPr>
          <p:nvPr>
            <p:ph type="title"/>
          </p:nvPr>
        </p:nvSpPr>
        <p:spPr/>
        <p:txBody>
          <a:bodyPr/>
          <a:lstStyle/>
          <a:p>
            <a:r>
              <a:rPr lang="en-US" b="1" dirty="0" smtClean="0"/>
              <a:t>1. </a:t>
            </a:r>
            <a:r>
              <a:rPr lang="el-GR" b="1" dirty="0" smtClean="0"/>
              <a:t>Επισκόπηση ηλιακών συλλεκτών </a:t>
            </a:r>
            <a:endParaRPr lang="en-US" dirty="0"/>
          </a:p>
        </p:txBody>
      </p:sp>
      <p:sp>
        <p:nvSpPr>
          <p:cNvPr id="4" name="Rectangle 3">
            <a:extLst>
              <a:ext uri="{FF2B5EF4-FFF2-40B4-BE49-F238E27FC236}">
                <a16:creationId xmlns:a16="http://schemas.microsoft.com/office/drawing/2014/main" xmlns="" id="{206840F9-FF5D-4ABB-A06E-85045B6F9374}"/>
              </a:ext>
            </a:extLst>
          </p:cNvPr>
          <p:cNvSpPr/>
          <p:nvPr/>
        </p:nvSpPr>
        <p:spPr>
          <a:xfrm>
            <a:off x="432916" y="1557000"/>
            <a:ext cx="8027084" cy="369332"/>
          </a:xfrm>
          <a:prstGeom prst="rect">
            <a:avLst/>
          </a:prstGeom>
        </p:spPr>
        <p:txBody>
          <a:bodyPr wrap="square">
            <a:spAutoFit/>
          </a:bodyPr>
          <a:lstStyle/>
          <a:p>
            <a:pPr marL="285750" indent="-285750">
              <a:buFont typeface="Wingdings" panose="05000000000000000000" pitchFamily="2" charset="2"/>
              <a:buChar char="Ø"/>
            </a:pPr>
            <a:r>
              <a:rPr lang="el-GR" b="1" dirty="0" smtClean="0"/>
              <a:t>Επιλεγμένα θέματα της τεχνολογίας και της εγκατάστασης ηλιακών συλλεκτών</a:t>
            </a:r>
          </a:p>
        </p:txBody>
      </p:sp>
      <p:sp>
        <p:nvSpPr>
          <p:cNvPr id="5" name="Rectangle 4">
            <a:extLst>
              <a:ext uri="{FF2B5EF4-FFF2-40B4-BE49-F238E27FC236}">
                <a16:creationId xmlns:a16="http://schemas.microsoft.com/office/drawing/2014/main" xmlns="" id="{AD8CAB67-7CD1-43D8-9CCD-A1BC3E08F5B4}"/>
              </a:ext>
            </a:extLst>
          </p:cNvPr>
          <p:cNvSpPr/>
          <p:nvPr/>
        </p:nvSpPr>
        <p:spPr>
          <a:xfrm>
            <a:off x="731426" y="1932246"/>
            <a:ext cx="3264574" cy="338554"/>
          </a:xfrm>
          <a:prstGeom prst="rect">
            <a:avLst/>
          </a:prstGeom>
        </p:spPr>
        <p:txBody>
          <a:bodyPr wrap="square">
            <a:spAutoFit/>
          </a:bodyPr>
          <a:lstStyle/>
          <a:p>
            <a:pPr marL="285750" indent="-285750">
              <a:buFont typeface="Wingdings" panose="05000000000000000000" pitchFamily="2" charset="2"/>
              <a:buChar char="§"/>
            </a:pPr>
            <a:r>
              <a:rPr lang="el-GR" sz="1600" b="1" dirty="0" smtClean="0"/>
              <a:t>ΠΟΙΟΤΗΤΑ ΚΑΙ ΠΙΣΤΟΠΟΙΗΣΗ</a:t>
            </a:r>
            <a:r>
              <a:rPr lang="en-US" sz="1600" b="1" dirty="0" smtClean="0"/>
              <a:t>. </a:t>
            </a:r>
            <a:endParaRPr lang="en-US" sz="1600" dirty="0"/>
          </a:p>
        </p:txBody>
      </p:sp>
      <p:sp>
        <p:nvSpPr>
          <p:cNvPr id="6" name="TextBox 5">
            <a:extLst>
              <a:ext uri="{FF2B5EF4-FFF2-40B4-BE49-F238E27FC236}">
                <a16:creationId xmlns:a16="http://schemas.microsoft.com/office/drawing/2014/main" xmlns="" id="{5699E617-5C22-4D25-8486-B6F6BE8BD607}"/>
              </a:ext>
            </a:extLst>
          </p:cNvPr>
          <p:cNvSpPr txBox="1"/>
          <p:nvPr/>
        </p:nvSpPr>
        <p:spPr>
          <a:xfrm>
            <a:off x="972000" y="2270800"/>
            <a:ext cx="5694022" cy="3046988"/>
          </a:xfrm>
          <a:prstGeom prst="rect">
            <a:avLst/>
          </a:prstGeom>
          <a:noFill/>
        </p:spPr>
        <p:txBody>
          <a:bodyPr wrap="square" rtlCol="0">
            <a:spAutoFit/>
          </a:bodyPr>
          <a:lstStyle/>
          <a:p>
            <a:pPr marL="285750" indent="-285750">
              <a:buFont typeface="Calibri" panose="020F0502020204030204" pitchFamily="34" charset="0"/>
              <a:buChar char="–"/>
            </a:pPr>
            <a:r>
              <a:rPr lang="el-GR" sz="1600" dirty="0" smtClean="0"/>
              <a:t>Οι συλλέκτες είναι συνεχώς εκτεθειμένοι στον καιρό και σε υψηλές θερμοκρασιακές διακυμάνσεις. Πρέπει συνεπώς να είναι κατασκευασμένοι από υλικά που μπορούν να αντέξουν αυτές τις συνθήκες. Τα πιστοποιημένα ινστιτούτα και τα εργαστήρια δοκιμών είναι τα τρίτα μέρη που είναι επιφορτισμένα με τον έλεγχο των ηλιακών συλλεκτών και πιστοποιούν ότι πληρούνται οι ελάχιστες επιδόσεις για την εμπορία τους, ιδιαίτερα στην </a:t>
            </a:r>
            <a:r>
              <a:rPr lang="el-GR" sz="1600" b="1" dirty="0" smtClean="0"/>
              <a:t>Ευρώπη</a:t>
            </a:r>
            <a:r>
              <a:rPr lang="el-GR" sz="1600" dirty="0" smtClean="0"/>
              <a:t>.</a:t>
            </a:r>
          </a:p>
          <a:p>
            <a:pPr marL="285750" indent="-285750">
              <a:buFont typeface="Calibri" panose="020F0502020204030204" pitchFamily="34" charset="0"/>
              <a:buChar char="–"/>
            </a:pPr>
            <a:r>
              <a:rPr lang="el-GR" sz="1600" b="1" dirty="0" smtClean="0"/>
              <a:t>Δοκιμή συλλέκτη σύμφωνα με το πρότυπο EN 12975</a:t>
            </a:r>
            <a:r>
              <a:rPr lang="el-GR" sz="1600" dirty="0" smtClean="0"/>
              <a:t>. Δοκιμές που περιλαμβάνουν ελέγχους για τον προσδιορισμό της παραγωγής του συλλέκτη καθώς και τη σταθερότητά του ως προς περιβαλλοντικές επιδράσεις, όπως βροχή, χιόνι ή χαλάζι.</a:t>
            </a:r>
            <a:endParaRPr lang="en-US" sz="1600" dirty="0"/>
          </a:p>
        </p:txBody>
      </p:sp>
      <p:pic>
        <p:nvPicPr>
          <p:cNvPr id="8" name="Picture 7">
            <a:extLst>
              <a:ext uri="{FF2B5EF4-FFF2-40B4-BE49-F238E27FC236}">
                <a16:creationId xmlns:a16="http://schemas.microsoft.com/office/drawing/2014/main" xmlns="" id="{B14DB2BA-7669-4E41-838C-D0538090F25F}"/>
              </a:ext>
            </a:extLst>
          </p:cNvPr>
          <p:cNvPicPr>
            <a:picLocks noChangeAspect="1"/>
          </p:cNvPicPr>
          <p:nvPr/>
        </p:nvPicPr>
        <p:blipFill>
          <a:blip r:embed="rId2" cstate="print">
            <a:duotone>
              <a:prstClr val="black"/>
              <a:schemeClr val="accent6">
                <a:tint val="45000"/>
                <a:satMod val="400000"/>
              </a:schemeClr>
            </a:duotone>
          </a:blip>
          <a:stretch>
            <a:fillRect/>
          </a:stretch>
        </p:blipFill>
        <p:spPr>
          <a:xfrm>
            <a:off x="6666022" y="2448000"/>
            <a:ext cx="2170349" cy="2700000"/>
          </a:xfrm>
          <a:prstGeom prst="rect">
            <a:avLst/>
          </a:prstGeom>
          <a:ln>
            <a:solidFill>
              <a:schemeClr val="tx1"/>
            </a:solidFill>
          </a:ln>
        </p:spPr>
      </p:pic>
    </p:spTree>
    <p:extLst>
      <p:ext uri="{BB962C8B-B14F-4D97-AF65-F5344CB8AC3E}">
        <p14:creationId xmlns:p14="http://schemas.microsoft.com/office/powerpoint/2010/main" xmlns="" val="15009819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B76E9A5-97A9-4327-B581-43C31ECF2D35}"/>
              </a:ext>
            </a:extLst>
          </p:cNvPr>
          <p:cNvSpPr>
            <a:spLocks noGrp="1"/>
          </p:cNvSpPr>
          <p:nvPr>
            <p:ph type="title"/>
          </p:nvPr>
        </p:nvSpPr>
        <p:spPr/>
        <p:txBody>
          <a:bodyPr/>
          <a:lstStyle/>
          <a:p>
            <a:r>
              <a:rPr lang="en-US" b="1" dirty="0" smtClean="0"/>
              <a:t>1. </a:t>
            </a:r>
            <a:r>
              <a:rPr lang="el-GR" b="1" dirty="0" smtClean="0"/>
              <a:t>Επισκόπηση ηλιακών συλλεκτών </a:t>
            </a:r>
            <a:endParaRPr lang="en-US" dirty="0"/>
          </a:p>
        </p:txBody>
      </p:sp>
      <p:sp>
        <p:nvSpPr>
          <p:cNvPr id="4" name="Rectangle 3">
            <a:extLst>
              <a:ext uri="{FF2B5EF4-FFF2-40B4-BE49-F238E27FC236}">
                <a16:creationId xmlns:a16="http://schemas.microsoft.com/office/drawing/2014/main" xmlns="" id="{206840F9-FF5D-4ABB-A06E-85045B6F9374}"/>
              </a:ext>
            </a:extLst>
          </p:cNvPr>
          <p:cNvSpPr/>
          <p:nvPr/>
        </p:nvSpPr>
        <p:spPr>
          <a:xfrm>
            <a:off x="432916" y="1557000"/>
            <a:ext cx="8027084" cy="369332"/>
          </a:xfrm>
          <a:prstGeom prst="rect">
            <a:avLst/>
          </a:prstGeom>
        </p:spPr>
        <p:txBody>
          <a:bodyPr wrap="square">
            <a:spAutoFit/>
          </a:bodyPr>
          <a:lstStyle/>
          <a:p>
            <a:pPr marL="285750" indent="-285750">
              <a:buFont typeface="Wingdings" panose="05000000000000000000" pitchFamily="2" charset="2"/>
              <a:buChar char="Ø"/>
            </a:pPr>
            <a:r>
              <a:rPr lang="el-GR" b="1" dirty="0" smtClean="0"/>
              <a:t>Επιλεγμένα θέματα της τεχνολογίας και της εγκατάστασης ηλιακών συλλεκτών</a:t>
            </a:r>
          </a:p>
        </p:txBody>
      </p:sp>
      <p:sp>
        <p:nvSpPr>
          <p:cNvPr id="5" name="Rectangle 4">
            <a:extLst>
              <a:ext uri="{FF2B5EF4-FFF2-40B4-BE49-F238E27FC236}">
                <a16:creationId xmlns:a16="http://schemas.microsoft.com/office/drawing/2014/main" xmlns="" id="{AD8CAB67-7CD1-43D8-9CCD-A1BC3E08F5B4}"/>
              </a:ext>
            </a:extLst>
          </p:cNvPr>
          <p:cNvSpPr/>
          <p:nvPr/>
        </p:nvSpPr>
        <p:spPr>
          <a:xfrm>
            <a:off x="731426" y="1932246"/>
            <a:ext cx="3264574" cy="338554"/>
          </a:xfrm>
          <a:prstGeom prst="rect">
            <a:avLst/>
          </a:prstGeom>
        </p:spPr>
        <p:txBody>
          <a:bodyPr wrap="square">
            <a:spAutoFit/>
          </a:bodyPr>
          <a:lstStyle/>
          <a:p>
            <a:pPr marL="285750" indent="-285750">
              <a:buFont typeface="Wingdings" panose="05000000000000000000" pitchFamily="2" charset="2"/>
              <a:buChar char="§"/>
            </a:pPr>
            <a:r>
              <a:rPr lang="el-GR" sz="1600" b="1" dirty="0" smtClean="0"/>
              <a:t>ΠΟΙΟΤΗΤΑ ΚΑΙ ΠΙΣΤΟΠΟΙΗΣΗ</a:t>
            </a:r>
            <a:r>
              <a:rPr lang="en-US" sz="1600" b="1" dirty="0" smtClean="0"/>
              <a:t>. </a:t>
            </a:r>
            <a:endParaRPr lang="en-US" sz="1600" dirty="0"/>
          </a:p>
        </p:txBody>
      </p:sp>
      <p:sp>
        <p:nvSpPr>
          <p:cNvPr id="10" name="Rectangle 9">
            <a:extLst>
              <a:ext uri="{FF2B5EF4-FFF2-40B4-BE49-F238E27FC236}">
                <a16:creationId xmlns:a16="http://schemas.microsoft.com/office/drawing/2014/main" xmlns="" id="{9CD1F13A-B1A1-40A0-AEF2-DD353C22C01E}"/>
              </a:ext>
            </a:extLst>
          </p:cNvPr>
          <p:cNvSpPr/>
          <p:nvPr/>
        </p:nvSpPr>
        <p:spPr>
          <a:xfrm>
            <a:off x="972000" y="2277000"/>
            <a:ext cx="7714800" cy="2062103"/>
          </a:xfrm>
          <a:prstGeom prst="rect">
            <a:avLst/>
          </a:prstGeom>
        </p:spPr>
        <p:txBody>
          <a:bodyPr wrap="square">
            <a:spAutoFit/>
          </a:bodyPr>
          <a:lstStyle/>
          <a:p>
            <a:pPr marL="285750" indent="-285750">
              <a:buFont typeface="Calibri" panose="020F0502020204030204" pitchFamily="34" charset="0"/>
              <a:buChar char="–"/>
            </a:pPr>
            <a:r>
              <a:rPr lang="el-GR" sz="1600" b="1" dirty="0" smtClean="0"/>
              <a:t>Διεθνές πιστοποιητικό </a:t>
            </a:r>
            <a:r>
              <a:rPr lang="el-GR" sz="1600" b="1" dirty="0" err="1" smtClean="0"/>
              <a:t>Solar</a:t>
            </a:r>
            <a:r>
              <a:rPr lang="el-GR" sz="1600" b="1" dirty="0" smtClean="0"/>
              <a:t> </a:t>
            </a:r>
            <a:r>
              <a:rPr lang="el-GR" sz="1600" b="1" dirty="0" err="1" smtClean="0"/>
              <a:t>Keymark</a:t>
            </a:r>
            <a:r>
              <a:rPr lang="el-GR" sz="1600" dirty="0" smtClean="0"/>
              <a:t>. Ένα εθελοντικό πιστοποιητικό αναγνωρισμένο σε ευρωπαϊκό επίπεδο. Βασίζεται επίσης στη δοκιμή συλλογής EN 12975. Τα δείγματα δοκιμής αντλούνται τυχαία από τη διαδικασία κατασκευής από ανεξάρτητο ινστιτούτο δοκιμών.</a:t>
            </a:r>
          </a:p>
          <a:p>
            <a:pPr marL="285750" indent="-285750">
              <a:buFont typeface="Calibri" panose="020F0502020204030204" pitchFamily="34" charset="0"/>
              <a:buChar char="–"/>
            </a:pPr>
            <a:r>
              <a:rPr lang="el-GR" sz="1600" b="1" dirty="0" smtClean="0"/>
              <a:t>Σήμανση </a:t>
            </a:r>
            <a:r>
              <a:rPr lang="en-US" sz="1600" b="1" dirty="0" smtClean="0"/>
              <a:t>CE</a:t>
            </a:r>
            <a:r>
              <a:rPr lang="el-GR" sz="1600" dirty="0" smtClean="0"/>
              <a:t>. Πιστοποιητικό που υποδεικνύει συμμόρφωση με τα πρότυπα για την υγεία, την ασφάλεια και την προστασία του περιβάλλοντος για προϊόντα (συλλέκτες) που πωλούνται στην ευρωπαϊκή αγορά. Οι κατασκευαστές εγγυώνται τη συμμόρφωση με τα πρότυπα για τα ηλιακά προϊόντα και δεν απαιτούνται εξωτερικές δοκιμές.</a:t>
            </a:r>
            <a:endParaRPr lang="en-US" sz="1600" dirty="0"/>
          </a:p>
        </p:txBody>
      </p:sp>
    </p:spTree>
    <p:extLst>
      <p:ext uri="{BB962C8B-B14F-4D97-AF65-F5344CB8AC3E}">
        <p14:creationId xmlns:p14="http://schemas.microsoft.com/office/powerpoint/2010/main" xmlns="" val="15009819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39893C-BBAE-4467-9F39-671ABB9D43BB}"/>
              </a:ext>
            </a:extLst>
          </p:cNvPr>
          <p:cNvSpPr>
            <a:spLocks noGrp="1"/>
          </p:cNvSpPr>
          <p:nvPr>
            <p:ph type="title"/>
          </p:nvPr>
        </p:nvSpPr>
        <p:spPr/>
        <p:txBody>
          <a:bodyPr/>
          <a:lstStyle/>
          <a:p>
            <a:r>
              <a:rPr lang="en-US" b="1" dirty="0" smtClean="0"/>
              <a:t>1. </a:t>
            </a:r>
            <a:r>
              <a:rPr lang="el-GR" b="1" dirty="0" smtClean="0"/>
              <a:t>Επισκόπηση ηλιακών συλλεκτών </a:t>
            </a:r>
            <a:endParaRPr lang="en-US" dirty="0"/>
          </a:p>
        </p:txBody>
      </p:sp>
      <p:sp>
        <p:nvSpPr>
          <p:cNvPr id="4" name="Rectangle 3">
            <a:extLst>
              <a:ext uri="{FF2B5EF4-FFF2-40B4-BE49-F238E27FC236}">
                <a16:creationId xmlns:a16="http://schemas.microsoft.com/office/drawing/2014/main" xmlns="" id="{B07BAD0D-9F25-46C0-98D5-FDF8986411BA}"/>
              </a:ext>
            </a:extLst>
          </p:cNvPr>
          <p:cNvSpPr/>
          <p:nvPr/>
        </p:nvSpPr>
        <p:spPr>
          <a:xfrm>
            <a:off x="432916" y="1557000"/>
            <a:ext cx="8243084" cy="369332"/>
          </a:xfrm>
          <a:prstGeom prst="rect">
            <a:avLst/>
          </a:prstGeom>
        </p:spPr>
        <p:txBody>
          <a:bodyPr wrap="square">
            <a:spAutoFit/>
          </a:bodyPr>
          <a:lstStyle/>
          <a:p>
            <a:pPr marL="285750" indent="-285750">
              <a:buFont typeface="Wingdings" panose="05000000000000000000" pitchFamily="2" charset="2"/>
              <a:buChar char="Ø"/>
            </a:pPr>
            <a:r>
              <a:rPr lang="el-GR" b="1" dirty="0" smtClean="0"/>
              <a:t>Επιλεγμένα θέματα της τεχνολογίας και της εγκατάστασης ηλιακών συλλεκτών</a:t>
            </a:r>
          </a:p>
        </p:txBody>
      </p:sp>
      <p:sp>
        <p:nvSpPr>
          <p:cNvPr id="5" name="Rectangle 4">
            <a:extLst>
              <a:ext uri="{FF2B5EF4-FFF2-40B4-BE49-F238E27FC236}">
                <a16:creationId xmlns:a16="http://schemas.microsoft.com/office/drawing/2014/main" xmlns="" id="{88158E0A-296A-42B1-8D6D-AE6061C20163}"/>
              </a:ext>
            </a:extLst>
          </p:cNvPr>
          <p:cNvSpPr/>
          <p:nvPr/>
        </p:nvSpPr>
        <p:spPr>
          <a:xfrm>
            <a:off x="731426" y="1932246"/>
            <a:ext cx="3264574" cy="338554"/>
          </a:xfrm>
          <a:prstGeom prst="rect">
            <a:avLst/>
          </a:prstGeom>
        </p:spPr>
        <p:txBody>
          <a:bodyPr wrap="square">
            <a:spAutoFit/>
          </a:bodyPr>
          <a:lstStyle/>
          <a:p>
            <a:pPr marL="285750" indent="-285750">
              <a:buFont typeface="Wingdings" panose="05000000000000000000" pitchFamily="2" charset="2"/>
              <a:buChar char="§"/>
            </a:pPr>
            <a:r>
              <a:rPr lang="el-GR" sz="1600" b="1" dirty="0" smtClean="0"/>
              <a:t>ΕΠΙΛΟΓΗ</a:t>
            </a:r>
            <a:r>
              <a:rPr lang="en-US" sz="1600" b="1" dirty="0" smtClean="0"/>
              <a:t>. </a:t>
            </a:r>
            <a:endParaRPr lang="en-US" sz="1600" dirty="0"/>
          </a:p>
        </p:txBody>
      </p:sp>
      <p:sp>
        <p:nvSpPr>
          <p:cNvPr id="6" name="TextBox 5">
            <a:extLst>
              <a:ext uri="{FF2B5EF4-FFF2-40B4-BE49-F238E27FC236}">
                <a16:creationId xmlns:a16="http://schemas.microsoft.com/office/drawing/2014/main" xmlns="" id="{05EF8364-88AB-4901-9113-268B78CD0791}"/>
              </a:ext>
            </a:extLst>
          </p:cNvPr>
          <p:cNvSpPr txBox="1"/>
          <p:nvPr/>
        </p:nvSpPr>
        <p:spPr>
          <a:xfrm>
            <a:off x="972000" y="2252138"/>
            <a:ext cx="7703688" cy="4031873"/>
          </a:xfrm>
          <a:prstGeom prst="rect">
            <a:avLst/>
          </a:prstGeom>
          <a:noFill/>
        </p:spPr>
        <p:txBody>
          <a:bodyPr wrap="square" rtlCol="0">
            <a:spAutoFit/>
          </a:bodyPr>
          <a:lstStyle/>
          <a:p>
            <a:pPr marL="285750" indent="-285750">
              <a:buFont typeface="Calibri" panose="020F0502020204030204" pitchFamily="34" charset="0"/>
              <a:buChar char="–"/>
            </a:pPr>
            <a:r>
              <a:rPr lang="el-GR" sz="1600" dirty="0" smtClean="0"/>
              <a:t>Ένας σημαντικός παράγοντας της απόδοσης του συλλέκτη είναι η </a:t>
            </a:r>
            <a:r>
              <a:rPr lang="el-GR" sz="1600" b="1" dirty="0" smtClean="0"/>
              <a:t>διαφορά θερμοκρασίας (ΔT)</a:t>
            </a:r>
            <a:r>
              <a:rPr lang="el-GR" sz="1600" dirty="0" smtClean="0"/>
              <a:t> μεταξύ της μέσης θερμοκρασίας συλλέκτη (έξοδος συστήματος) και του εξωτερικού αέρα (περιβάλλον).</a:t>
            </a:r>
          </a:p>
          <a:p>
            <a:pPr marL="285750" indent="-285750">
              <a:buFont typeface="Calibri" panose="020F0502020204030204" pitchFamily="34" charset="0"/>
              <a:buChar char="–"/>
            </a:pPr>
            <a:r>
              <a:rPr lang="el-GR" sz="1600" b="1" dirty="0" smtClean="0"/>
              <a:t>Οι συλλέκτες κενού έχουν καλύτερες αποδόσεις από τους επίπεδους συλλέκτες</a:t>
            </a:r>
            <a:r>
              <a:rPr lang="el-GR" sz="1600" dirty="0" smtClean="0"/>
              <a:t>, ειδικά όταν η ΔT λειτουργίας είναι μεγάλη.</a:t>
            </a:r>
          </a:p>
          <a:p>
            <a:pPr marL="285750" indent="-285750">
              <a:buFont typeface="Calibri" panose="020F0502020204030204" pitchFamily="34" charset="0"/>
              <a:buChar char="–"/>
            </a:pPr>
            <a:r>
              <a:rPr lang="el-GR" sz="1600" dirty="0" smtClean="0"/>
              <a:t>(Χαμηλή ΔT) Σε συστήματα θέρμανσης ζεστού νερού χρήσης (ΖΝΧ) με </a:t>
            </a:r>
            <a:r>
              <a:rPr lang="el-GR" sz="1600" b="1" dirty="0" smtClean="0"/>
              <a:t>χαμηλότερη ηλιακή κάλυψη</a:t>
            </a:r>
            <a:r>
              <a:rPr lang="el-GR" sz="1600" dirty="0" smtClean="0"/>
              <a:t>, οι διαφορές απόδοσης μεταξύ συλλεκτών είναι ελάχιστες. </a:t>
            </a:r>
          </a:p>
          <a:p>
            <a:pPr marL="285750" indent="-285750">
              <a:buFont typeface="Calibri" panose="020F0502020204030204" pitchFamily="34" charset="0"/>
              <a:buChar char="–"/>
            </a:pPr>
            <a:r>
              <a:rPr lang="el-GR" sz="1600" dirty="0" smtClean="0"/>
              <a:t>(Υψηλή ΔT) Όταν απαιτείται η </a:t>
            </a:r>
            <a:r>
              <a:rPr lang="el-GR" sz="1600" b="1" dirty="0" smtClean="0"/>
              <a:t>υψηλή ηλιακή κάλυψη </a:t>
            </a:r>
            <a:r>
              <a:rPr lang="el-GR" sz="1600" dirty="0" smtClean="0"/>
              <a:t>για εφαρμογές θέρμανσης ΖΝΧ ή όταν χρησιμοποιείται σύστημα </a:t>
            </a:r>
            <a:r>
              <a:rPr lang="el-GR" sz="1600" dirty="0" err="1" smtClean="0"/>
              <a:t>combi</a:t>
            </a:r>
            <a:r>
              <a:rPr lang="el-GR" sz="1600" dirty="0" smtClean="0"/>
              <a:t> για την υποστήριξη της κεντρικής θέρμανσης, οι διαφορές είναι σημαντικές. Ωστόσο, είναι σημαντικό να σημειωθεί ότι η καμπύλη από μόνη της (βλ. επόμενη διαφάνεια) θα οδηγούσε πάντοτε σε μια απόφαση υπέρ ενός συστήματος συλλεκτών κενού(σε οποιαδήποτε τοποθεσία).</a:t>
            </a:r>
          </a:p>
          <a:p>
            <a:pPr marL="285750" indent="-285750">
              <a:buFont typeface="Calibri" panose="020F0502020204030204" pitchFamily="34" charset="0"/>
              <a:buChar char="–"/>
            </a:pPr>
            <a:r>
              <a:rPr lang="el-GR" sz="1600" dirty="0" smtClean="0"/>
              <a:t>Ωστόσο, ο </a:t>
            </a:r>
            <a:r>
              <a:rPr lang="el-GR" sz="1600" b="1" dirty="0" smtClean="0"/>
              <a:t>λόγος τιμής / απόδοσης</a:t>
            </a:r>
            <a:r>
              <a:rPr lang="el-GR" sz="1600" dirty="0" smtClean="0"/>
              <a:t> παίζει σημαντικό ρόλο κατά την επιλογή συλλεκτών. Οι επίπεδοι συλλέκτες είναι πολύ πιο προσιτοί από τους συλλέκτες κενού και παρέχουν καλές αποδόσεις σε σχέση με την τιμή τους, ιδιαίτερα όταν χρησιμοποιούνται για εφαρμογές θέρμανσης ΖΝΧ.</a:t>
            </a:r>
            <a:endParaRPr lang="en-US" sz="1600" dirty="0"/>
          </a:p>
        </p:txBody>
      </p:sp>
    </p:spTree>
    <p:extLst>
      <p:ext uri="{BB962C8B-B14F-4D97-AF65-F5344CB8AC3E}">
        <p14:creationId xmlns:p14="http://schemas.microsoft.com/office/powerpoint/2010/main" xmlns="" val="24166157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l-GR" b="1" dirty="0" smtClean="0"/>
              <a:t>Στόχοι ενότητας</a:t>
            </a:r>
            <a:endParaRPr lang="el-GR" b="1" dirty="0"/>
          </a:p>
        </p:txBody>
      </p:sp>
      <p:sp>
        <p:nvSpPr>
          <p:cNvPr id="9" name="Content Placeholder 8"/>
          <p:cNvSpPr>
            <a:spLocks noGrp="1"/>
          </p:cNvSpPr>
          <p:nvPr>
            <p:ph idx="1"/>
          </p:nvPr>
        </p:nvSpPr>
        <p:spPr>
          <a:xfrm>
            <a:off x="261758" y="1485000"/>
            <a:ext cx="8425042" cy="4824000"/>
          </a:xfrm>
        </p:spPr>
        <p:txBody>
          <a:bodyPr>
            <a:noAutofit/>
          </a:bodyPr>
          <a:lstStyle/>
          <a:p>
            <a:pPr marL="0" lvl="1" indent="0" algn="just">
              <a:buNone/>
            </a:pPr>
            <a:r>
              <a:rPr lang="el-GR" dirty="0" smtClean="0">
                <a:latin typeface="+mj-lt"/>
                <a:cs typeface="Arial" pitchFamily="34" charset="0"/>
              </a:rPr>
              <a:t>Όταν ολοκληρωθεί αυτή η ενότητα, οι εκπαιδευόμενοι θα είναι σε θέση να:</a:t>
            </a:r>
          </a:p>
          <a:p>
            <a:pPr lvl="1">
              <a:buFont typeface="+mj-lt"/>
              <a:buAutoNum type="arabicPeriod"/>
            </a:pPr>
            <a:endParaRPr lang="el-GR" b="1" dirty="0" smtClean="0"/>
          </a:p>
          <a:p>
            <a:pPr lvl="1">
              <a:buFont typeface="+mj-lt"/>
              <a:buAutoNum type="arabicPeriod"/>
            </a:pPr>
            <a:r>
              <a:rPr lang="el-GR" b="1" dirty="0" smtClean="0"/>
              <a:t>Περιγράψουν τη βασική δομή και λειτουργία ενός ηλιοθερμικού συστήματος</a:t>
            </a:r>
          </a:p>
          <a:p>
            <a:pPr lvl="1">
              <a:buFont typeface="+mj-lt"/>
              <a:buAutoNum type="arabicPeriod"/>
            </a:pPr>
            <a:r>
              <a:rPr lang="el-GR" b="1" dirty="0" smtClean="0"/>
              <a:t>Εξηγήσουν πώς οι ηλιακοί συλλέκτες συνδέονται υδραυλικά σε συστοιχίες και συστήματα</a:t>
            </a:r>
          </a:p>
          <a:p>
            <a:pPr lvl="1">
              <a:buFont typeface="+mj-lt"/>
              <a:buAutoNum type="arabicPeriod"/>
            </a:pPr>
            <a:r>
              <a:rPr lang="el-GR" b="1" dirty="0" smtClean="0"/>
              <a:t>Προσδιορίσουν και εξηγήσουν τους πιο σημαντικούς παράγοντες που επηρεάζουν τη λειτουργία ενός ηλιοθερμικού συστήματος, συμπεριλαμβανομένου του ισοζυγίου ροής, της πτώσης πίεσης και της θερμικής διαστολής</a:t>
            </a:r>
          </a:p>
          <a:p>
            <a:pPr lvl="1">
              <a:buFont typeface="+mj-lt"/>
              <a:buAutoNum type="arabicPeriod"/>
            </a:pPr>
            <a:r>
              <a:rPr lang="el-GR" b="1" dirty="0" smtClean="0"/>
              <a:t>Αναλύσουν τα ηλιοθερμικά συστήματα που χρησιμοποιούνται σε πρακτικά συστήματα ηλιακής θέρμανσης νερού (ΗΘΝ) βασιζόμενοι στην τεχνική βιβλιογραφία από τους κατασκευαστές συστημάτων ΗΘΝ ή τα υλοποιημένα έργα</a:t>
            </a:r>
          </a:p>
          <a:p>
            <a:pPr lvl="1">
              <a:buFont typeface="+mj-lt"/>
              <a:buAutoNum type="arabicPeriod"/>
            </a:pPr>
            <a:r>
              <a:rPr lang="el-GR" b="1" dirty="0" smtClean="0"/>
              <a:t>Συγκρίνουν διαφορετικά ηλιοθερμικά συστήματα που σχετίζονται με βασικές τεχνολογίες ΗΘΝ, καθώς και σε οικιακές και εμπορικές εφαρμογές μεγάλης κλίμακας</a:t>
            </a:r>
            <a:endParaRPr lang="en-GB" b="1" dirty="0"/>
          </a:p>
        </p:txBody>
      </p:sp>
    </p:spTree>
    <p:extLst>
      <p:ext uri="{BB962C8B-B14F-4D97-AF65-F5344CB8AC3E}">
        <p14:creationId xmlns:p14="http://schemas.microsoft.com/office/powerpoint/2010/main" xmlns="" val="26512642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39893C-BBAE-4467-9F39-671ABB9D43BB}"/>
              </a:ext>
            </a:extLst>
          </p:cNvPr>
          <p:cNvSpPr>
            <a:spLocks noGrp="1"/>
          </p:cNvSpPr>
          <p:nvPr>
            <p:ph type="title"/>
          </p:nvPr>
        </p:nvSpPr>
        <p:spPr/>
        <p:txBody>
          <a:bodyPr/>
          <a:lstStyle/>
          <a:p>
            <a:r>
              <a:rPr lang="en-US" b="1" dirty="0" smtClean="0"/>
              <a:t>1. </a:t>
            </a:r>
            <a:r>
              <a:rPr lang="el-GR" b="1" dirty="0" smtClean="0"/>
              <a:t>Επισκόπηση ηλιακών συλλεκτών </a:t>
            </a:r>
            <a:endParaRPr lang="en-US" dirty="0"/>
          </a:p>
        </p:txBody>
      </p:sp>
      <p:sp>
        <p:nvSpPr>
          <p:cNvPr id="4" name="Rectangle 3">
            <a:extLst>
              <a:ext uri="{FF2B5EF4-FFF2-40B4-BE49-F238E27FC236}">
                <a16:creationId xmlns:a16="http://schemas.microsoft.com/office/drawing/2014/main" xmlns="" id="{B07BAD0D-9F25-46C0-98D5-FDF8986411BA}"/>
              </a:ext>
            </a:extLst>
          </p:cNvPr>
          <p:cNvSpPr/>
          <p:nvPr/>
        </p:nvSpPr>
        <p:spPr>
          <a:xfrm>
            <a:off x="432916" y="1557000"/>
            <a:ext cx="8243084" cy="369332"/>
          </a:xfrm>
          <a:prstGeom prst="rect">
            <a:avLst/>
          </a:prstGeom>
        </p:spPr>
        <p:txBody>
          <a:bodyPr wrap="square">
            <a:spAutoFit/>
          </a:bodyPr>
          <a:lstStyle/>
          <a:p>
            <a:pPr marL="285750" indent="-285750">
              <a:buFont typeface="Wingdings" panose="05000000000000000000" pitchFamily="2" charset="2"/>
              <a:buChar char="Ø"/>
            </a:pPr>
            <a:r>
              <a:rPr lang="el-GR" b="1" dirty="0" smtClean="0"/>
              <a:t>Επιλεγμένα θέματα της τεχνολογίας και της εγκατάστασης ηλιακών συλλεκτών</a:t>
            </a:r>
          </a:p>
        </p:txBody>
      </p:sp>
      <p:sp>
        <p:nvSpPr>
          <p:cNvPr id="5" name="Rectangle 4">
            <a:extLst>
              <a:ext uri="{FF2B5EF4-FFF2-40B4-BE49-F238E27FC236}">
                <a16:creationId xmlns:a16="http://schemas.microsoft.com/office/drawing/2014/main" xmlns="" id="{88158E0A-296A-42B1-8D6D-AE6061C20163}"/>
              </a:ext>
            </a:extLst>
          </p:cNvPr>
          <p:cNvSpPr/>
          <p:nvPr/>
        </p:nvSpPr>
        <p:spPr>
          <a:xfrm>
            <a:off x="731426" y="1932246"/>
            <a:ext cx="3264574" cy="338554"/>
          </a:xfrm>
          <a:prstGeom prst="rect">
            <a:avLst/>
          </a:prstGeom>
        </p:spPr>
        <p:txBody>
          <a:bodyPr wrap="square">
            <a:spAutoFit/>
          </a:bodyPr>
          <a:lstStyle/>
          <a:p>
            <a:pPr marL="285750" indent="-285750">
              <a:buFont typeface="Wingdings" panose="05000000000000000000" pitchFamily="2" charset="2"/>
              <a:buChar char="§"/>
            </a:pPr>
            <a:r>
              <a:rPr lang="el-GR" sz="1600" b="1" dirty="0" smtClean="0"/>
              <a:t>ΕΠΙΛΟΓΗ</a:t>
            </a:r>
            <a:r>
              <a:rPr lang="en-US" sz="1600" b="1" dirty="0" smtClean="0"/>
              <a:t>. </a:t>
            </a:r>
            <a:endParaRPr lang="en-US" sz="1600" dirty="0"/>
          </a:p>
        </p:txBody>
      </p:sp>
      <p:pic>
        <p:nvPicPr>
          <p:cNvPr id="8" name="Picture 7">
            <a:extLst>
              <a:ext uri="{FF2B5EF4-FFF2-40B4-BE49-F238E27FC236}">
                <a16:creationId xmlns:a16="http://schemas.microsoft.com/office/drawing/2014/main" xmlns="" id="{883A99ED-C0BB-41CC-A077-5781E6C510EE}"/>
              </a:ext>
            </a:extLst>
          </p:cNvPr>
          <p:cNvPicPr>
            <a:picLocks noChangeAspect="1"/>
          </p:cNvPicPr>
          <p:nvPr/>
        </p:nvPicPr>
        <p:blipFill>
          <a:blip r:embed="rId2" cstate="print"/>
          <a:stretch>
            <a:fillRect/>
          </a:stretch>
        </p:blipFill>
        <p:spPr>
          <a:xfrm>
            <a:off x="1044000" y="2313000"/>
            <a:ext cx="6839998" cy="3420000"/>
          </a:xfrm>
          <a:prstGeom prst="rect">
            <a:avLst/>
          </a:prstGeom>
          <a:ln>
            <a:solidFill>
              <a:schemeClr val="tx1"/>
            </a:solidFill>
          </a:ln>
        </p:spPr>
      </p:pic>
      <p:sp>
        <p:nvSpPr>
          <p:cNvPr id="9" name="TextBox 5">
            <a:extLst>
              <a:ext uri="{FF2B5EF4-FFF2-40B4-BE49-F238E27FC236}">
                <a16:creationId xmlns:a16="http://schemas.microsoft.com/office/drawing/2014/main" xmlns="" id="{05EF8364-88AB-4901-9113-268B78CD0791}"/>
              </a:ext>
            </a:extLst>
          </p:cNvPr>
          <p:cNvSpPr txBox="1"/>
          <p:nvPr/>
        </p:nvSpPr>
        <p:spPr>
          <a:xfrm>
            <a:off x="396000" y="5826446"/>
            <a:ext cx="8279688" cy="338554"/>
          </a:xfrm>
          <a:prstGeom prst="rect">
            <a:avLst/>
          </a:prstGeom>
          <a:noFill/>
        </p:spPr>
        <p:txBody>
          <a:bodyPr wrap="square" rtlCol="0">
            <a:spAutoFit/>
          </a:bodyPr>
          <a:lstStyle/>
          <a:p>
            <a:pPr marL="285750" indent="-285750" algn="ctr"/>
            <a:r>
              <a:rPr lang="en-US" sz="1600" dirty="0" smtClean="0"/>
              <a:t>FPC:</a:t>
            </a:r>
            <a:r>
              <a:rPr lang="el-GR" sz="1600" dirty="0" smtClean="0"/>
              <a:t> Επίπεδοι συλλέκτες</a:t>
            </a:r>
            <a:r>
              <a:rPr lang="en-US" sz="1600" dirty="0" smtClean="0"/>
              <a:t> </a:t>
            </a:r>
            <a:r>
              <a:rPr lang="el-GR" sz="1600" dirty="0" smtClean="0"/>
              <a:t>    </a:t>
            </a:r>
            <a:r>
              <a:rPr lang="en-US" sz="1600" dirty="0" smtClean="0"/>
              <a:t>ETC:</a:t>
            </a:r>
            <a:r>
              <a:rPr lang="el-GR" sz="1600" dirty="0" smtClean="0"/>
              <a:t> Συλλέκτες κενού </a:t>
            </a:r>
            <a:r>
              <a:rPr lang="en-US" sz="1600" dirty="0" smtClean="0"/>
              <a:t> </a:t>
            </a:r>
            <a:r>
              <a:rPr lang="el-GR" sz="1600" dirty="0" smtClean="0"/>
              <a:t>   </a:t>
            </a:r>
            <a:r>
              <a:rPr lang="en-US" sz="1600" dirty="0" smtClean="0"/>
              <a:t>DHW:</a:t>
            </a:r>
            <a:r>
              <a:rPr lang="el-GR" sz="1600" dirty="0" smtClean="0"/>
              <a:t> Ζεστό νερό χρήσης</a:t>
            </a:r>
            <a:endParaRPr lang="en-US" sz="1600" dirty="0"/>
          </a:p>
        </p:txBody>
      </p:sp>
    </p:spTree>
    <p:extLst>
      <p:ext uri="{BB962C8B-B14F-4D97-AF65-F5344CB8AC3E}">
        <p14:creationId xmlns:p14="http://schemas.microsoft.com/office/powerpoint/2010/main" xmlns="" val="24166157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42DCFE-4E4D-45B1-837C-B384FB8FA999}"/>
              </a:ext>
            </a:extLst>
          </p:cNvPr>
          <p:cNvSpPr>
            <a:spLocks noGrp="1"/>
          </p:cNvSpPr>
          <p:nvPr>
            <p:ph type="title"/>
          </p:nvPr>
        </p:nvSpPr>
        <p:spPr/>
        <p:txBody>
          <a:bodyPr/>
          <a:lstStyle/>
          <a:p>
            <a:r>
              <a:rPr lang="en-US" b="1" dirty="0" smtClean="0"/>
              <a:t>1. </a:t>
            </a:r>
            <a:r>
              <a:rPr lang="el-GR" b="1" dirty="0" smtClean="0"/>
              <a:t>Επισκόπηση ηλιακών συλλεκτών </a:t>
            </a:r>
            <a:endParaRPr lang="en-US" dirty="0"/>
          </a:p>
        </p:txBody>
      </p:sp>
      <p:sp>
        <p:nvSpPr>
          <p:cNvPr id="4" name="Rectangle 3">
            <a:extLst>
              <a:ext uri="{FF2B5EF4-FFF2-40B4-BE49-F238E27FC236}">
                <a16:creationId xmlns:a16="http://schemas.microsoft.com/office/drawing/2014/main" xmlns="" id="{B9A524CE-6C1A-4BBD-9491-50B83C59A24F}"/>
              </a:ext>
            </a:extLst>
          </p:cNvPr>
          <p:cNvSpPr/>
          <p:nvPr/>
        </p:nvSpPr>
        <p:spPr>
          <a:xfrm>
            <a:off x="432916" y="1557000"/>
            <a:ext cx="8243084" cy="369332"/>
          </a:xfrm>
          <a:prstGeom prst="rect">
            <a:avLst/>
          </a:prstGeom>
        </p:spPr>
        <p:txBody>
          <a:bodyPr wrap="square">
            <a:spAutoFit/>
          </a:bodyPr>
          <a:lstStyle/>
          <a:p>
            <a:pPr marL="285750" indent="-285750">
              <a:buFont typeface="Wingdings" panose="05000000000000000000" pitchFamily="2" charset="2"/>
              <a:buChar char="Ø"/>
            </a:pPr>
            <a:r>
              <a:rPr lang="el-GR" b="1" dirty="0" smtClean="0"/>
              <a:t>Επιλεγμένα θέματα της τεχνολογίας και της εγκατάστασης ηλιακών συλλεκτών</a:t>
            </a:r>
          </a:p>
        </p:txBody>
      </p:sp>
      <p:sp>
        <p:nvSpPr>
          <p:cNvPr id="5" name="Rectangle 4">
            <a:extLst>
              <a:ext uri="{FF2B5EF4-FFF2-40B4-BE49-F238E27FC236}">
                <a16:creationId xmlns:a16="http://schemas.microsoft.com/office/drawing/2014/main" xmlns="" id="{98A54107-370D-4CAD-8388-41B752550467}"/>
              </a:ext>
            </a:extLst>
          </p:cNvPr>
          <p:cNvSpPr/>
          <p:nvPr/>
        </p:nvSpPr>
        <p:spPr>
          <a:xfrm>
            <a:off x="731426" y="1932246"/>
            <a:ext cx="3264574" cy="338554"/>
          </a:xfrm>
          <a:prstGeom prst="rect">
            <a:avLst/>
          </a:prstGeom>
        </p:spPr>
        <p:txBody>
          <a:bodyPr wrap="square">
            <a:spAutoFit/>
          </a:bodyPr>
          <a:lstStyle/>
          <a:p>
            <a:pPr marL="285750" indent="-285750">
              <a:buFont typeface="Wingdings" panose="05000000000000000000" pitchFamily="2" charset="2"/>
              <a:buChar char="§"/>
            </a:pPr>
            <a:r>
              <a:rPr lang="el-GR" sz="1600" b="1" dirty="0" smtClean="0"/>
              <a:t>ΕΠΙΛΟΓΗ</a:t>
            </a:r>
            <a:r>
              <a:rPr lang="en-US" sz="1600" b="1" dirty="0" smtClean="0"/>
              <a:t>. </a:t>
            </a:r>
            <a:r>
              <a:rPr lang="el-GR" sz="1600" b="1" dirty="0" smtClean="0"/>
              <a:t>ΕΠΙΔΟΣΗ</a:t>
            </a:r>
            <a:endParaRPr lang="en-US" sz="1600" dirty="0"/>
          </a:p>
        </p:txBody>
      </p:sp>
      <p:sp>
        <p:nvSpPr>
          <p:cNvPr id="6" name="TextBox 5">
            <a:extLst>
              <a:ext uri="{FF2B5EF4-FFF2-40B4-BE49-F238E27FC236}">
                <a16:creationId xmlns:a16="http://schemas.microsoft.com/office/drawing/2014/main" xmlns="" id="{CABCC52A-C58F-4468-94CC-8D4C205BC66E}"/>
              </a:ext>
            </a:extLst>
          </p:cNvPr>
          <p:cNvSpPr txBox="1"/>
          <p:nvPr/>
        </p:nvSpPr>
        <p:spPr>
          <a:xfrm>
            <a:off x="972000" y="2252138"/>
            <a:ext cx="7703688" cy="830997"/>
          </a:xfrm>
          <a:prstGeom prst="rect">
            <a:avLst/>
          </a:prstGeom>
          <a:noFill/>
        </p:spPr>
        <p:txBody>
          <a:bodyPr wrap="square" rtlCol="0">
            <a:spAutoFit/>
          </a:bodyPr>
          <a:lstStyle/>
          <a:p>
            <a:pPr marL="285750" indent="-285750">
              <a:buFont typeface="Calibri" panose="020F0502020204030204" pitchFamily="34" charset="0"/>
              <a:buChar char="–"/>
            </a:pPr>
            <a:r>
              <a:rPr lang="el-GR" sz="1600" dirty="0" smtClean="0"/>
              <a:t>Ο παρακάτω πίνακας παρέχει μια επισκόπηση του τρόπου με τον οποίο αλλάζει η έξοδος του επίπεδου συλλέκτη ανάλογα με την ισχύ ακτινοβολίας και τη διαφορά θερμοκρασίας.</a:t>
            </a:r>
            <a:endParaRPr lang="en-US" sz="1600" dirty="0"/>
          </a:p>
        </p:txBody>
      </p:sp>
      <p:pic>
        <p:nvPicPr>
          <p:cNvPr id="13" name="Picture 12">
            <a:extLst>
              <a:ext uri="{FF2B5EF4-FFF2-40B4-BE49-F238E27FC236}">
                <a16:creationId xmlns:a16="http://schemas.microsoft.com/office/drawing/2014/main" xmlns="" id="{957AC700-3CA3-44DB-8098-B9229A804453}"/>
              </a:ext>
            </a:extLst>
          </p:cNvPr>
          <p:cNvPicPr>
            <a:picLocks noChangeAspect="1"/>
          </p:cNvPicPr>
          <p:nvPr/>
        </p:nvPicPr>
        <p:blipFill>
          <a:blip r:embed="rId2" cstate="print"/>
          <a:stretch>
            <a:fillRect/>
          </a:stretch>
        </p:blipFill>
        <p:spPr>
          <a:xfrm>
            <a:off x="827688" y="3213000"/>
            <a:ext cx="7848000" cy="2088000"/>
          </a:xfrm>
          <a:prstGeom prst="rect">
            <a:avLst/>
          </a:prstGeom>
          <a:ln>
            <a:solidFill>
              <a:schemeClr val="tx1"/>
            </a:solidFill>
          </a:ln>
        </p:spPr>
      </p:pic>
      <p:sp>
        <p:nvSpPr>
          <p:cNvPr id="16" name="Rectangle 15">
            <a:extLst>
              <a:ext uri="{FF2B5EF4-FFF2-40B4-BE49-F238E27FC236}">
                <a16:creationId xmlns:a16="http://schemas.microsoft.com/office/drawing/2014/main" xmlns="" id="{915066DA-9901-40E6-941C-7639F2788006}"/>
              </a:ext>
            </a:extLst>
          </p:cNvPr>
          <p:cNvSpPr/>
          <p:nvPr/>
        </p:nvSpPr>
        <p:spPr>
          <a:xfrm>
            <a:off x="972000" y="5301000"/>
            <a:ext cx="7703688" cy="584775"/>
          </a:xfrm>
          <a:prstGeom prst="rect">
            <a:avLst/>
          </a:prstGeom>
        </p:spPr>
        <p:txBody>
          <a:bodyPr wrap="square">
            <a:spAutoFit/>
          </a:bodyPr>
          <a:lstStyle/>
          <a:p>
            <a:pPr marL="285750" indent="-285750">
              <a:buFont typeface="Calibri" panose="020F0502020204030204" pitchFamily="34" charset="0"/>
              <a:buChar char="–"/>
            </a:pPr>
            <a:r>
              <a:rPr lang="el-GR" sz="1600" dirty="0" smtClean="0">
                <a:solidFill>
                  <a:prstClr val="black"/>
                </a:solidFill>
              </a:rPr>
              <a:t>Οι καθορισμένες τιμές αφορούν κάθετη ακτινοβολία. Αυτό δείχνει τις εποχιακές διακυμάνσεις από το χειμώνα στο καλοκαίρι σε πολλές περιοχές εγκατάστασης.</a:t>
            </a:r>
            <a:endParaRPr lang="en-US" dirty="0"/>
          </a:p>
        </p:txBody>
      </p:sp>
      <p:sp>
        <p:nvSpPr>
          <p:cNvPr id="9" name="Rectangle 6">
            <a:extLst>
              <a:ext uri="{FF2B5EF4-FFF2-40B4-BE49-F238E27FC236}">
                <a16:creationId xmlns:a16="http://schemas.microsoft.com/office/drawing/2014/main" xmlns="" id="{78CC0AE5-7ED5-4075-AFEC-57EE168BAA15}"/>
              </a:ext>
            </a:extLst>
          </p:cNvPr>
          <p:cNvSpPr/>
          <p:nvPr/>
        </p:nvSpPr>
        <p:spPr>
          <a:xfrm>
            <a:off x="3132000" y="3069000"/>
            <a:ext cx="165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l-GR" sz="1600" b="1" dirty="0" smtClean="0">
                <a:solidFill>
                  <a:prstClr val="black"/>
                </a:solidFill>
              </a:rPr>
              <a:t>ΠΑΡΑΔΕΙΓΜΑ</a:t>
            </a:r>
            <a:endParaRPr lang="en-US" sz="1600" b="1" dirty="0">
              <a:solidFill>
                <a:prstClr val="black"/>
              </a:solidFill>
            </a:endParaRPr>
          </a:p>
        </p:txBody>
      </p:sp>
    </p:spTree>
    <p:extLst>
      <p:ext uri="{BB962C8B-B14F-4D97-AF65-F5344CB8AC3E}">
        <p14:creationId xmlns:p14="http://schemas.microsoft.com/office/powerpoint/2010/main" xmlns="" val="30301960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B714DA-9365-49F4-AA1F-207671773BF8}"/>
              </a:ext>
            </a:extLst>
          </p:cNvPr>
          <p:cNvSpPr>
            <a:spLocks noGrp="1"/>
          </p:cNvSpPr>
          <p:nvPr>
            <p:ph type="title"/>
          </p:nvPr>
        </p:nvSpPr>
        <p:spPr/>
        <p:txBody>
          <a:bodyPr/>
          <a:lstStyle/>
          <a:p>
            <a:r>
              <a:rPr lang="en-US" b="1" dirty="0" smtClean="0"/>
              <a:t>1. </a:t>
            </a:r>
            <a:r>
              <a:rPr lang="el-GR" b="1" dirty="0" smtClean="0"/>
              <a:t>Επισκόπηση ηλιακών συλλεκτών </a:t>
            </a:r>
            <a:endParaRPr lang="en-US" dirty="0"/>
          </a:p>
        </p:txBody>
      </p:sp>
      <p:sp>
        <p:nvSpPr>
          <p:cNvPr id="4" name="Rectangle 3">
            <a:extLst>
              <a:ext uri="{FF2B5EF4-FFF2-40B4-BE49-F238E27FC236}">
                <a16:creationId xmlns:a16="http://schemas.microsoft.com/office/drawing/2014/main" xmlns="" id="{3896C950-9048-4506-B684-C10B39291E2F}"/>
              </a:ext>
            </a:extLst>
          </p:cNvPr>
          <p:cNvSpPr/>
          <p:nvPr/>
        </p:nvSpPr>
        <p:spPr>
          <a:xfrm>
            <a:off x="432916" y="1557000"/>
            <a:ext cx="8099084" cy="369332"/>
          </a:xfrm>
          <a:prstGeom prst="rect">
            <a:avLst/>
          </a:prstGeom>
        </p:spPr>
        <p:txBody>
          <a:bodyPr wrap="square">
            <a:spAutoFit/>
          </a:bodyPr>
          <a:lstStyle/>
          <a:p>
            <a:pPr marL="285750" indent="-285750">
              <a:buFont typeface="Wingdings" panose="05000000000000000000" pitchFamily="2" charset="2"/>
              <a:buChar char="Ø"/>
            </a:pPr>
            <a:r>
              <a:rPr lang="el-GR" b="1" dirty="0" smtClean="0"/>
              <a:t>Επιλεγμένα θέματα της τεχνολογίας και της εγκατάστασης ηλιακών συλλεκτών</a:t>
            </a:r>
          </a:p>
        </p:txBody>
      </p:sp>
      <p:sp>
        <p:nvSpPr>
          <p:cNvPr id="5" name="Rectangle 4">
            <a:extLst>
              <a:ext uri="{FF2B5EF4-FFF2-40B4-BE49-F238E27FC236}">
                <a16:creationId xmlns:a16="http://schemas.microsoft.com/office/drawing/2014/main" xmlns="" id="{FE403FF4-1C08-48E8-BFC8-3867AC62539F}"/>
              </a:ext>
            </a:extLst>
          </p:cNvPr>
          <p:cNvSpPr/>
          <p:nvPr/>
        </p:nvSpPr>
        <p:spPr>
          <a:xfrm>
            <a:off x="731426" y="1932246"/>
            <a:ext cx="3264574" cy="338554"/>
          </a:xfrm>
          <a:prstGeom prst="rect">
            <a:avLst/>
          </a:prstGeom>
        </p:spPr>
        <p:txBody>
          <a:bodyPr wrap="square">
            <a:spAutoFit/>
          </a:bodyPr>
          <a:lstStyle/>
          <a:p>
            <a:pPr marL="285750" indent="-285750">
              <a:buFont typeface="Wingdings" panose="05000000000000000000" pitchFamily="2" charset="2"/>
              <a:buChar char="§"/>
            </a:pPr>
            <a:r>
              <a:rPr lang="el-GR" sz="1600" b="1" dirty="0" smtClean="0"/>
              <a:t>ΕΠΙΛΟΓΗ</a:t>
            </a:r>
            <a:r>
              <a:rPr lang="en-US" sz="1600" b="1" dirty="0" smtClean="0"/>
              <a:t>. </a:t>
            </a:r>
            <a:r>
              <a:rPr lang="el-GR" sz="1600" b="1" dirty="0" smtClean="0"/>
              <a:t>ΕΠΙΔΟΣΗ</a:t>
            </a:r>
            <a:endParaRPr lang="en-US" sz="1600" dirty="0"/>
          </a:p>
        </p:txBody>
      </p:sp>
      <p:sp>
        <p:nvSpPr>
          <p:cNvPr id="6" name="TextBox 5">
            <a:extLst>
              <a:ext uri="{FF2B5EF4-FFF2-40B4-BE49-F238E27FC236}">
                <a16:creationId xmlns:a16="http://schemas.microsoft.com/office/drawing/2014/main" xmlns="" id="{20C67C56-028E-4412-B283-22E4AB59985F}"/>
              </a:ext>
            </a:extLst>
          </p:cNvPr>
          <p:cNvSpPr txBox="1"/>
          <p:nvPr/>
        </p:nvSpPr>
        <p:spPr>
          <a:xfrm>
            <a:off x="972000" y="2205000"/>
            <a:ext cx="7714800" cy="2062103"/>
          </a:xfrm>
          <a:prstGeom prst="rect">
            <a:avLst/>
          </a:prstGeom>
          <a:noFill/>
        </p:spPr>
        <p:txBody>
          <a:bodyPr wrap="square" rtlCol="0">
            <a:spAutoFit/>
          </a:bodyPr>
          <a:lstStyle/>
          <a:p>
            <a:pPr marL="285750" indent="-285750">
              <a:buFont typeface="Calibri" panose="020F0502020204030204" pitchFamily="34" charset="0"/>
              <a:buChar char="–"/>
            </a:pPr>
            <a:r>
              <a:rPr lang="el-GR" sz="1600" dirty="0" smtClean="0"/>
              <a:t>Η μελέτη συστημάτων ηλιακών συλλεκτών (ανάλυση επιδόσεων, διαστασιολόγηση, κλπ.) είναι σε ορισμένες περιπτώσεις παρόμοια με τη μελέτη ηλεκτρικών συστημάτων, πράγμα που σημαίνει ότι η θερμική ενέργεια εξομοιώνεται με την ηλεκτρική ενέργεια (</a:t>
            </a:r>
            <a:r>
              <a:rPr lang="el-GR" sz="1600" dirty="0" err="1" smtClean="0"/>
              <a:t>kWh</a:t>
            </a:r>
            <a:r>
              <a:rPr lang="el-GR" sz="1600" dirty="0" smtClean="0"/>
              <a:t> = </a:t>
            </a:r>
            <a:r>
              <a:rPr lang="en-US" sz="1600" dirty="0" err="1" smtClean="0"/>
              <a:t>kWh</a:t>
            </a:r>
            <a:r>
              <a:rPr lang="en-US" sz="1600" baseline="-25000" dirty="0" err="1" smtClean="0"/>
              <a:t>th</a:t>
            </a:r>
            <a:r>
              <a:rPr lang="el-GR" sz="1600" dirty="0" smtClean="0"/>
              <a:t>).</a:t>
            </a:r>
          </a:p>
          <a:p>
            <a:pPr marL="285750" indent="-285750">
              <a:buFont typeface="Calibri" panose="020F0502020204030204" pitchFamily="34" charset="0"/>
              <a:buChar char="–"/>
            </a:pPr>
            <a:r>
              <a:rPr lang="el-GR" sz="1600" dirty="0" smtClean="0"/>
              <a:t>Οι κατασκευαστές και οι πιστοποιούντες παρέχουν μετρήσεις χωρητικότητας συλλεκτών και συστημάτων (συστοιχίες συλλεκτών) με βάση τις επιφάνειες παραθύρου των συλλεκτών και τους δοκιμασμένους συντελεστές απόδοσης (</a:t>
            </a:r>
            <a:r>
              <a:rPr lang="el-GR" sz="1600" dirty="0" err="1" smtClean="0"/>
              <a:t>kW</a:t>
            </a:r>
            <a:r>
              <a:rPr lang="el-GR" sz="1600" dirty="0" smtClean="0"/>
              <a:t> ανά μονάδα επιφάνειας συλλέκτη). Αυτό επιτρέπει γρήγορες συγκρίσεις και εκτιμήσεις.</a:t>
            </a:r>
            <a:endParaRPr lang="en-US" sz="1600" dirty="0"/>
          </a:p>
        </p:txBody>
      </p:sp>
      <p:pic>
        <p:nvPicPr>
          <p:cNvPr id="7" name="Picture 6">
            <a:extLst>
              <a:ext uri="{FF2B5EF4-FFF2-40B4-BE49-F238E27FC236}">
                <a16:creationId xmlns:a16="http://schemas.microsoft.com/office/drawing/2014/main" xmlns="" id="{C4035474-2F13-4697-BD73-1A47F80ACFFE}"/>
              </a:ext>
            </a:extLst>
          </p:cNvPr>
          <p:cNvPicPr>
            <a:picLocks noChangeAspect="1"/>
          </p:cNvPicPr>
          <p:nvPr/>
        </p:nvPicPr>
        <p:blipFill>
          <a:blip r:embed="rId2" cstate="print"/>
          <a:stretch>
            <a:fillRect/>
          </a:stretch>
        </p:blipFill>
        <p:spPr>
          <a:xfrm>
            <a:off x="4426822" y="4221000"/>
            <a:ext cx="3817178" cy="2160000"/>
          </a:xfrm>
          <a:prstGeom prst="rect">
            <a:avLst/>
          </a:prstGeom>
          <a:ln>
            <a:solidFill>
              <a:schemeClr val="tx1"/>
            </a:solidFill>
          </a:ln>
        </p:spPr>
      </p:pic>
      <p:sp>
        <p:nvSpPr>
          <p:cNvPr id="9" name="Rectangle 8">
            <a:extLst>
              <a:ext uri="{FF2B5EF4-FFF2-40B4-BE49-F238E27FC236}">
                <a16:creationId xmlns:a16="http://schemas.microsoft.com/office/drawing/2014/main" xmlns="" id="{581EA9CD-44BB-42DC-A881-A79C700658AB}"/>
              </a:ext>
            </a:extLst>
          </p:cNvPr>
          <p:cNvSpPr/>
          <p:nvPr/>
        </p:nvSpPr>
        <p:spPr>
          <a:xfrm>
            <a:off x="972000" y="4221000"/>
            <a:ext cx="3264574" cy="2215991"/>
          </a:xfrm>
          <a:prstGeom prst="rect">
            <a:avLst/>
          </a:prstGeom>
        </p:spPr>
        <p:txBody>
          <a:bodyPr wrap="square">
            <a:spAutoFit/>
          </a:bodyPr>
          <a:lstStyle/>
          <a:p>
            <a:pPr marL="285750" lvl="0" indent="-285750">
              <a:buFont typeface="Calibri" panose="020F0502020204030204" pitchFamily="34" charset="0"/>
              <a:buChar char="–"/>
            </a:pPr>
            <a:r>
              <a:rPr lang="el-GR" sz="1600" b="1" dirty="0" smtClean="0">
                <a:solidFill>
                  <a:prstClr val="black"/>
                </a:solidFill>
              </a:rPr>
              <a:t>Παράδειγμα</a:t>
            </a:r>
            <a:r>
              <a:rPr lang="en-US" sz="1600" b="1" dirty="0" smtClean="0">
                <a:solidFill>
                  <a:prstClr val="black"/>
                </a:solidFill>
              </a:rPr>
              <a:t>:</a:t>
            </a:r>
            <a:endParaRPr lang="en-US" sz="1600" b="1" dirty="0">
              <a:solidFill>
                <a:prstClr val="black"/>
              </a:solidFill>
            </a:endParaRPr>
          </a:p>
          <a:p>
            <a:pPr marL="542925" lvl="1" indent="-285750">
              <a:buFont typeface="Arial" panose="020B0604020202020204" pitchFamily="34" charset="0"/>
              <a:buChar char="."/>
            </a:pPr>
            <a:r>
              <a:rPr lang="el-GR" sz="1600" dirty="0" smtClean="0">
                <a:solidFill>
                  <a:prstClr val="black"/>
                </a:solidFill>
              </a:rPr>
              <a:t>Ένα σύστημα 20 συλλεκτών με απόδοση </a:t>
            </a:r>
            <a:r>
              <a:rPr lang="en-US" sz="1600" dirty="0" smtClean="0">
                <a:solidFill>
                  <a:prstClr val="black"/>
                </a:solidFill>
              </a:rPr>
              <a:t>0,7 </a:t>
            </a:r>
            <a:r>
              <a:rPr lang="en-US" sz="1600" dirty="0">
                <a:solidFill>
                  <a:prstClr val="black"/>
                </a:solidFill>
              </a:rPr>
              <a:t>kW/m</a:t>
            </a:r>
            <a:r>
              <a:rPr lang="en-US" sz="1600" baseline="30000" dirty="0">
                <a:solidFill>
                  <a:prstClr val="black"/>
                </a:solidFill>
              </a:rPr>
              <a:t>2</a:t>
            </a:r>
            <a:r>
              <a:rPr lang="en-US" sz="1600" dirty="0">
                <a:solidFill>
                  <a:prstClr val="black"/>
                </a:solidFill>
              </a:rPr>
              <a:t> </a:t>
            </a:r>
            <a:r>
              <a:rPr lang="el-GR" sz="1600" dirty="0" smtClean="0">
                <a:solidFill>
                  <a:prstClr val="black"/>
                </a:solidFill>
              </a:rPr>
              <a:t>θα παράγει</a:t>
            </a:r>
            <a:r>
              <a:rPr lang="en-US" sz="1600" dirty="0" smtClean="0">
                <a:solidFill>
                  <a:prstClr val="black"/>
                </a:solidFill>
              </a:rPr>
              <a:t>:</a:t>
            </a:r>
            <a:endParaRPr lang="en-US" sz="1600" dirty="0">
              <a:solidFill>
                <a:prstClr val="black"/>
              </a:solidFill>
            </a:endParaRPr>
          </a:p>
          <a:p>
            <a:pPr marL="542925" lvl="2">
              <a:spcBef>
                <a:spcPts val="600"/>
              </a:spcBef>
            </a:pPr>
            <a:r>
              <a:rPr lang="el-GR" sz="1600" dirty="0" smtClean="0">
                <a:solidFill>
                  <a:prstClr val="black"/>
                </a:solidFill>
              </a:rPr>
              <a:t>Ισοδύναμη επιφάνεια </a:t>
            </a:r>
            <a:r>
              <a:rPr lang="en-US" sz="1600" dirty="0" smtClean="0">
                <a:solidFill>
                  <a:prstClr val="black"/>
                </a:solidFill>
              </a:rPr>
              <a:t>= 20</a:t>
            </a:r>
            <a:r>
              <a:rPr lang="el-GR" sz="1600" dirty="0" err="1" smtClean="0">
                <a:solidFill>
                  <a:prstClr val="black"/>
                </a:solidFill>
              </a:rPr>
              <a:t>συλ</a:t>
            </a:r>
            <a:r>
              <a:rPr lang="en-US" sz="1600" dirty="0" smtClean="0">
                <a:solidFill>
                  <a:prstClr val="black"/>
                </a:solidFill>
              </a:rPr>
              <a:t>. </a:t>
            </a:r>
            <a:r>
              <a:rPr lang="en-US" sz="1600" dirty="0">
                <a:solidFill>
                  <a:prstClr val="black"/>
                </a:solidFill>
              </a:rPr>
              <a:t>x </a:t>
            </a:r>
            <a:r>
              <a:rPr lang="en-US" sz="1600" dirty="0" smtClean="0">
                <a:solidFill>
                  <a:prstClr val="black"/>
                </a:solidFill>
              </a:rPr>
              <a:t>3m</a:t>
            </a:r>
            <a:r>
              <a:rPr lang="en-US" sz="1600" baseline="30000" dirty="0" smtClean="0">
                <a:solidFill>
                  <a:prstClr val="black"/>
                </a:solidFill>
              </a:rPr>
              <a:t>2</a:t>
            </a:r>
            <a:r>
              <a:rPr lang="en-US" sz="1600" dirty="0" smtClean="0">
                <a:solidFill>
                  <a:prstClr val="black"/>
                </a:solidFill>
              </a:rPr>
              <a:t>/</a:t>
            </a:r>
            <a:r>
              <a:rPr lang="el-GR" sz="1600" dirty="0" err="1" smtClean="0">
                <a:solidFill>
                  <a:prstClr val="black"/>
                </a:solidFill>
              </a:rPr>
              <a:t>συλ</a:t>
            </a:r>
            <a:r>
              <a:rPr lang="el-GR" sz="1600" dirty="0" smtClean="0">
                <a:solidFill>
                  <a:prstClr val="black"/>
                </a:solidFill>
              </a:rPr>
              <a:t>.</a:t>
            </a:r>
            <a:r>
              <a:rPr lang="en-US" sz="1600" dirty="0" smtClean="0">
                <a:solidFill>
                  <a:prstClr val="black"/>
                </a:solidFill>
              </a:rPr>
              <a:t>, </a:t>
            </a:r>
            <a:r>
              <a:rPr lang="en-US" sz="1600" dirty="0">
                <a:solidFill>
                  <a:prstClr val="black"/>
                </a:solidFill>
              </a:rPr>
              <a:t>= 60m</a:t>
            </a:r>
            <a:r>
              <a:rPr lang="en-US" sz="1600" baseline="30000" dirty="0">
                <a:solidFill>
                  <a:prstClr val="black"/>
                </a:solidFill>
              </a:rPr>
              <a:t>2</a:t>
            </a:r>
          </a:p>
          <a:p>
            <a:pPr marL="542925" lvl="2">
              <a:spcBef>
                <a:spcPts val="600"/>
              </a:spcBef>
            </a:pPr>
            <a:r>
              <a:rPr lang="el-GR" sz="1600" b="1" dirty="0" smtClean="0">
                <a:solidFill>
                  <a:srgbClr val="0070C0"/>
                </a:solidFill>
              </a:rPr>
              <a:t>Ισχύς </a:t>
            </a:r>
            <a:r>
              <a:rPr lang="el-GR" sz="1600" b="1" dirty="0" err="1" smtClean="0">
                <a:solidFill>
                  <a:srgbClr val="0070C0"/>
                </a:solidFill>
              </a:rPr>
              <a:t>εξόσου</a:t>
            </a:r>
            <a:r>
              <a:rPr lang="en-US" sz="1600" b="1" dirty="0" smtClean="0">
                <a:solidFill>
                  <a:srgbClr val="0070C0"/>
                </a:solidFill>
              </a:rPr>
              <a:t>= </a:t>
            </a:r>
            <a:r>
              <a:rPr lang="en-US" sz="1600" b="1" dirty="0">
                <a:solidFill>
                  <a:srgbClr val="0070C0"/>
                </a:solidFill>
              </a:rPr>
              <a:t>60m</a:t>
            </a:r>
            <a:r>
              <a:rPr lang="en-US" sz="1600" b="1" baseline="30000" dirty="0">
                <a:solidFill>
                  <a:srgbClr val="0070C0"/>
                </a:solidFill>
              </a:rPr>
              <a:t>2</a:t>
            </a:r>
            <a:r>
              <a:rPr lang="en-US" sz="1600" b="1" dirty="0">
                <a:solidFill>
                  <a:srgbClr val="0070C0"/>
                </a:solidFill>
              </a:rPr>
              <a:t> x </a:t>
            </a:r>
            <a:r>
              <a:rPr lang="en-US" sz="1600" b="1" dirty="0" smtClean="0">
                <a:solidFill>
                  <a:srgbClr val="0070C0"/>
                </a:solidFill>
              </a:rPr>
              <a:t>0,7kW/m</a:t>
            </a:r>
            <a:r>
              <a:rPr lang="en-US" sz="1600" b="1" baseline="30000" dirty="0" smtClean="0">
                <a:solidFill>
                  <a:srgbClr val="0070C0"/>
                </a:solidFill>
              </a:rPr>
              <a:t>2</a:t>
            </a:r>
            <a:r>
              <a:rPr lang="en-US" sz="1600" b="1" dirty="0" smtClean="0">
                <a:solidFill>
                  <a:srgbClr val="0070C0"/>
                </a:solidFill>
              </a:rPr>
              <a:t> </a:t>
            </a:r>
            <a:r>
              <a:rPr lang="en-US" sz="1600" b="1" dirty="0">
                <a:solidFill>
                  <a:srgbClr val="0070C0"/>
                </a:solidFill>
              </a:rPr>
              <a:t>= 42kW</a:t>
            </a:r>
            <a:endParaRPr lang="en-US" sz="1600" b="1" dirty="0">
              <a:solidFill>
                <a:prstClr val="black"/>
              </a:solidFill>
            </a:endParaRPr>
          </a:p>
        </p:txBody>
      </p:sp>
    </p:spTree>
    <p:extLst>
      <p:ext uri="{BB962C8B-B14F-4D97-AF65-F5344CB8AC3E}">
        <p14:creationId xmlns:p14="http://schemas.microsoft.com/office/powerpoint/2010/main" xmlns="" val="39525645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2880D3-7774-4062-87F0-C918FFA20809}"/>
              </a:ext>
            </a:extLst>
          </p:cNvPr>
          <p:cNvSpPr>
            <a:spLocks noGrp="1"/>
          </p:cNvSpPr>
          <p:nvPr>
            <p:ph type="title"/>
          </p:nvPr>
        </p:nvSpPr>
        <p:spPr/>
        <p:txBody>
          <a:bodyPr>
            <a:normAutofit/>
          </a:bodyPr>
          <a:lstStyle/>
          <a:p>
            <a:r>
              <a:rPr lang="en-US" b="1" dirty="0" smtClean="0"/>
              <a:t>1. </a:t>
            </a:r>
            <a:r>
              <a:rPr lang="el-GR" b="1" dirty="0" smtClean="0"/>
              <a:t>Επισκόπηση ηλιακών συλλεκτών </a:t>
            </a:r>
            <a:endParaRPr lang="en-US" dirty="0"/>
          </a:p>
        </p:txBody>
      </p:sp>
      <p:sp>
        <p:nvSpPr>
          <p:cNvPr id="5" name="Rectangle 4">
            <a:extLst>
              <a:ext uri="{FF2B5EF4-FFF2-40B4-BE49-F238E27FC236}">
                <a16:creationId xmlns:a16="http://schemas.microsoft.com/office/drawing/2014/main" xmlns="" id="{24E78B32-5659-478D-B79B-2A327C56F6B5}"/>
              </a:ext>
            </a:extLst>
          </p:cNvPr>
          <p:cNvSpPr/>
          <p:nvPr/>
        </p:nvSpPr>
        <p:spPr>
          <a:xfrm>
            <a:off x="717606" y="1989000"/>
            <a:ext cx="2918394" cy="338554"/>
          </a:xfrm>
          <a:prstGeom prst="rect">
            <a:avLst/>
          </a:prstGeom>
        </p:spPr>
        <p:txBody>
          <a:bodyPr wrap="square">
            <a:spAutoFit/>
          </a:bodyPr>
          <a:lstStyle/>
          <a:p>
            <a:pPr marL="285750" indent="-285750">
              <a:buFont typeface="Wingdings" panose="05000000000000000000" pitchFamily="2" charset="2"/>
              <a:buChar char="§"/>
            </a:pPr>
            <a:r>
              <a:rPr lang="el-GR" sz="1600" b="1" dirty="0" smtClean="0"/>
              <a:t>ΤΟΠΟΘΕΤΗΣΗ ΣΥΛΛΕΚΤΗ</a:t>
            </a:r>
            <a:r>
              <a:rPr lang="en-US" sz="1600" b="1" dirty="0" smtClean="0"/>
              <a:t>.</a:t>
            </a:r>
            <a:endParaRPr lang="en-US" sz="1600" b="1" dirty="0"/>
          </a:p>
        </p:txBody>
      </p:sp>
      <p:sp>
        <p:nvSpPr>
          <p:cNvPr id="15" name="Rectangle 14">
            <a:extLst>
              <a:ext uri="{FF2B5EF4-FFF2-40B4-BE49-F238E27FC236}">
                <a16:creationId xmlns:a16="http://schemas.microsoft.com/office/drawing/2014/main" xmlns="" id="{0F3EBF16-247B-4DB7-9562-13B218C6EA83}"/>
              </a:ext>
            </a:extLst>
          </p:cNvPr>
          <p:cNvSpPr/>
          <p:nvPr/>
        </p:nvSpPr>
        <p:spPr>
          <a:xfrm>
            <a:off x="432916" y="1557000"/>
            <a:ext cx="8315084" cy="369332"/>
          </a:xfrm>
          <a:prstGeom prst="rect">
            <a:avLst/>
          </a:prstGeom>
        </p:spPr>
        <p:txBody>
          <a:bodyPr wrap="square">
            <a:spAutoFit/>
          </a:bodyPr>
          <a:lstStyle/>
          <a:p>
            <a:pPr marL="285750" indent="-285750">
              <a:buFont typeface="Wingdings" panose="05000000000000000000" pitchFamily="2" charset="2"/>
              <a:buChar char="Ø"/>
            </a:pPr>
            <a:r>
              <a:rPr lang="el-GR" b="1" dirty="0" smtClean="0"/>
              <a:t>Επιλεγμένα θέματα της τεχνολογίας και της εγκατάστασης ηλιακών συλλεκτών</a:t>
            </a:r>
          </a:p>
        </p:txBody>
      </p:sp>
      <p:pic>
        <p:nvPicPr>
          <p:cNvPr id="3" name="Picture 2">
            <a:extLst>
              <a:ext uri="{FF2B5EF4-FFF2-40B4-BE49-F238E27FC236}">
                <a16:creationId xmlns:a16="http://schemas.microsoft.com/office/drawing/2014/main" xmlns="" id="{D5568961-23BD-4C51-81DD-7F0023C31B2D}"/>
              </a:ext>
            </a:extLst>
          </p:cNvPr>
          <p:cNvPicPr>
            <a:picLocks noChangeAspect="1"/>
          </p:cNvPicPr>
          <p:nvPr/>
        </p:nvPicPr>
        <p:blipFill>
          <a:blip r:embed="rId2" cstate="print">
            <a:extLst>
              <a:ext uri="{BEBA8EAE-BF5A-486C-A8C5-ECC9F3942E4B}">
                <a14:imgProps xmlns:a14="http://schemas.microsoft.com/office/drawing/2010/main" xmlns="">
                  <a14:imgLayer r:embed="rId3">
                    <a14:imgEffect>
                      <a14:saturation sat="0"/>
                    </a14:imgEffect>
                  </a14:imgLayer>
                </a14:imgProps>
              </a:ext>
            </a:extLst>
          </a:blip>
          <a:stretch>
            <a:fillRect/>
          </a:stretch>
        </p:blipFill>
        <p:spPr>
          <a:xfrm>
            <a:off x="501076" y="2421000"/>
            <a:ext cx="5006924" cy="2880000"/>
          </a:xfrm>
          <a:prstGeom prst="rect">
            <a:avLst/>
          </a:prstGeom>
          <a:ln>
            <a:solidFill>
              <a:schemeClr val="tx1"/>
            </a:solidFill>
          </a:ln>
        </p:spPr>
      </p:pic>
      <p:sp>
        <p:nvSpPr>
          <p:cNvPr id="16" name="TextBox 15">
            <a:extLst>
              <a:ext uri="{FF2B5EF4-FFF2-40B4-BE49-F238E27FC236}">
                <a16:creationId xmlns:a16="http://schemas.microsoft.com/office/drawing/2014/main" xmlns="" id="{62CCF476-9A4C-461F-848E-DE12D8C8D74C}"/>
              </a:ext>
            </a:extLst>
          </p:cNvPr>
          <p:cNvSpPr txBox="1"/>
          <p:nvPr/>
        </p:nvSpPr>
        <p:spPr>
          <a:xfrm>
            <a:off x="5652000" y="1917000"/>
            <a:ext cx="3240001" cy="3539430"/>
          </a:xfrm>
          <a:prstGeom prst="rect">
            <a:avLst/>
          </a:prstGeom>
          <a:noFill/>
        </p:spPr>
        <p:txBody>
          <a:bodyPr wrap="square" rtlCol="0">
            <a:spAutoFit/>
          </a:bodyPr>
          <a:lstStyle/>
          <a:p>
            <a:pPr marL="285750" indent="-285750">
              <a:buFont typeface="Calibri" panose="020F0502020204030204" pitchFamily="34" charset="0"/>
              <a:buChar char="–"/>
            </a:pPr>
            <a:r>
              <a:rPr lang="el-GR" sz="1600" dirty="0" smtClean="0"/>
              <a:t>Οι συλλέκτες είναι συνεχώς εκτεθειμένοι σε καιρικές επιδράσεις. Αυτό δημιουργεί προκλήσεις όσον αφορά την  τοποθέτησή τους.</a:t>
            </a:r>
          </a:p>
          <a:p>
            <a:pPr marL="285750" indent="-285750">
              <a:buFont typeface="Calibri" panose="020F0502020204030204" pitchFamily="34" charset="0"/>
              <a:buChar char="–"/>
            </a:pPr>
            <a:r>
              <a:rPr lang="el-GR" sz="1600" b="1" dirty="0" smtClean="0"/>
              <a:t>Τα εξαρτήματα σύνδεσης πρέπει να παραμένουν στατικά ασφαλή και ανθεκτικά στη διάβρωση</a:t>
            </a:r>
            <a:r>
              <a:rPr lang="el-GR" sz="1600" dirty="0" smtClean="0"/>
              <a:t>.</a:t>
            </a:r>
          </a:p>
          <a:p>
            <a:pPr marL="285750" indent="-285750">
              <a:buFont typeface="Calibri" panose="020F0502020204030204" pitchFamily="34" charset="0"/>
              <a:buChar char="–"/>
            </a:pPr>
            <a:r>
              <a:rPr lang="el-GR" sz="1600" dirty="0" smtClean="0"/>
              <a:t>Η αντικεραυνική προστασία είναι σημαντική, όπως και ο αρχιτεκτονικός σχεδιασμός τους, καθώς οι συλλέκτες θα είναι μόνιμα εκτεθειμένοι.</a:t>
            </a:r>
            <a:endParaRPr lang="en-US" sz="1600" dirty="0"/>
          </a:p>
        </p:txBody>
      </p:sp>
      <p:sp>
        <p:nvSpPr>
          <p:cNvPr id="19" name="TextBox 18">
            <a:extLst>
              <a:ext uri="{FF2B5EF4-FFF2-40B4-BE49-F238E27FC236}">
                <a16:creationId xmlns:a16="http://schemas.microsoft.com/office/drawing/2014/main" xmlns="" id="{BBABF698-F68E-4A04-899A-BC3D7682E108}"/>
              </a:ext>
            </a:extLst>
          </p:cNvPr>
          <p:cNvSpPr txBox="1"/>
          <p:nvPr/>
        </p:nvSpPr>
        <p:spPr>
          <a:xfrm>
            <a:off x="828000" y="5373000"/>
            <a:ext cx="7775688" cy="1077218"/>
          </a:xfrm>
          <a:prstGeom prst="rect">
            <a:avLst/>
          </a:prstGeom>
          <a:noFill/>
        </p:spPr>
        <p:txBody>
          <a:bodyPr wrap="square" rtlCol="0">
            <a:spAutoFit/>
          </a:bodyPr>
          <a:lstStyle/>
          <a:p>
            <a:pPr marL="285750" indent="-285750">
              <a:buFont typeface="Calibri" panose="020F0502020204030204" pitchFamily="34" charset="0"/>
              <a:buChar char="–"/>
            </a:pPr>
            <a:r>
              <a:rPr lang="el-GR" sz="1600" dirty="0" smtClean="0"/>
              <a:t>Σε ανταπόκριση των απαιτήσεων της αγοράς και των εγκαταστατών, οι κατασκευαστές παρέχουν τώρα προ-εγκατεστημένες λύσεις τοποθέτησης για σχεδόν όλους τους τύπους οροφών και εγκαταστάσεων. Ως αποτέλεσμα, ο συλλέκτης και τα εξαρτήματα σύνδεσης σχηματίζουν απλές και πιο αποτελεσματικές δομικές μονάδες.</a:t>
            </a:r>
            <a:endParaRPr lang="en-US" sz="1600" dirty="0"/>
          </a:p>
        </p:txBody>
      </p:sp>
    </p:spTree>
    <p:extLst>
      <p:ext uri="{BB962C8B-B14F-4D97-AF65-F5344CB8AC3E}">
        <p14:creationId xmlns:p14="http://schemas.microsoft.com/office/powerpoint/2010/main" xmlns="" val="15412145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76795DC-9B89-428C-9AF0-D0474DD78085}"/>
              </a:ext>
            </a:extLst>
          </p:cNvPr>
          <p:cNvSpPr>
            <a:spLocks noGrp="1"/>
          </p:cNvSpPr>
          <p:nvPr>
            <p:ph type="title"/>
          </p:nvPr>
        </p:nvSpPr>
        <p:spPr/>
        <p:txBody>
          <a:bodyPr/>
          <a:lstStyle/>
          <a:p>
            <a:r>
              <a:rPr lang="en-US" b="1" dirty="0" smtClean="0"/>
              <a:t>1. </a:t>
            </a:r>
            <a:r>
              <a:rPr lang="el-GR" b="1" dirty="0" smtClean="0"/>
              <a:t>Επισκόπηση ηλιακών συλλεκτών </a:t>
            </a:r>
            <a:endParaRPr lang="en-US" dirty="0"/>
          </a:p>
        </p:txBody>
      </p:sp>
      <p:sp>
        <p:nvSpPr>
          <p:cNvPr id="4" name="Rectangle 3">
            <a:extLst>
              <a:ext uri="{FF2B5EF4-FFF2-40B4-BE49-F238E27FC236}">
                <a16:creationId xmlns:a16="http://schemas.microsoft.com/office/drawing/2014/main" xmlns="" id="{7551BCE8-E0AA-4B82-87CC-53F1421AE176}"/>
              </a:ext>
            </a:extLst>
          </p:cNvPr>
          <p:cNvSpPr/>
          <p:nvPr/>
        </p:nvSpPr>
        <p:spPr>
          <a:xfrm>
            <a:off x="717606" y="1989000"/>
            <a:ext cx="6014394" cy="338554"/>
          </a:xfrm>
          <a:prstGeom prst="rect">
            <a:avLst/>
          </a:prstGeom>
        </p:spPr>
        <p:txBody>
          <a:bodyPr wrap="square">
            <a:spAutoFit/>
          </a:bodyPr>
          <a:lstStyle/>
          <a:p>
            <a:pPr marL="285750" indent="-285750">
              <a:buFont typeface="Wingdings" panose="05000000000000000000" pitchFamily="2" charset="2"/>
              <a:buChar char="§"/>
            </a:pPr>
            <a:r>
              <a:rPr lang="el-GR" sz="1600" b="1" dirty="0" smtClean="0"/>
              <a:t>ΤΟΠΟΘΕΤΗΣΗ ΣΥΛΛΕΚΤΗ</a:t>
            </a:r>
            <a:r>
              <a:rPr lang="en-US" sz="1600" b="1" dirty="0" smtClean="0"/>
              <a:t>. </a:t>
            </a:r>
            <a:r>
              <a:rPr lang="el-GR" sz="1600" b="1" dirty="0" smtClean="0"/>
              <a:t>ΚΕΚΛΙΜΕΝΗ ΟΡΟΦΗ.</a:t>
            </a:r>
            <a:endParaRPr lang="en-US" sz="1600" b="1" dirty="0"/>
          </a:p>
        </p:txBody>
      </p:sp>
      <p:sp>
        <p:nvSpPr>
          <p:cNvPr id="5" name="Rectangle 4">
            <a:extLst>
              <a:ext uri="{FF2B5EF4-FFF2-40B4-BE49-F238E27FC236}">
                <a16:creationId xmlns:a16="http://schemas.microsoft.com/office/drawing/2014/main" xmlns="" id="{372BE6B0-D7F4-428B-A6BD-FBA2DE50EB02}"/>
              </a:ext>
            </a:extLst>
          </p:cNvPr>
          <p:cNvSpPr/>
          <p:nvPr/>
        </p:nvSpPr>
        <p:spPr>
          <a:xfrm>
            <a:off x="432916" y="1557000"/>
            <a:ext cx="8387084" cy="369332"/>
          </a:xfrm>
          <a:prstGeom prst="rect">
            <a:avLst/>
          </a:prstGeom>
        </p:spPr>
        <p:txBody>
          <a:bodyPr wrap="square">
            <a:spAutoFit/>
          </a:bodyPr>
          <a:lstStyle/>
          <a:p>
            <a:pPr marL="285750" indent="-285750">
              <a:buFont typeface="Wingdings" panose="05000000000000000000" pitchFamily="2" charset="2"/>
              <a:buChar char="Ø"/>
            </a:pPr>
            <a:r>
              <a:rPr lang="el-GR" b="1" dirty="0" smtClean="0"/>
              <a:t>Επιλεγμένα θέματα της τεχνολογίας και της εγκατάστασης ηλιακών συλλεκτών</a:t>
            </a:r>
          </a:p>
        </p:txBody>
      </p:sp>
      <p:sp>
        <p:nvSpPr>
          <p:cNvPr id="6" name="TextBox 5">
            <a:extLst>
              <a:ext uri="{FF2B5EF4-FFF2-40B4-BE49-F238E27FC236}">
                <a16:creationId xmlns:a16="http://schemas.microsoft.com/office/drawing/2014/main" xmlns="" id="{9447AD38-5D84-443F-B50C-33B44CBAC4C9}"/>
              </a:ext>
            </a:extLst>
          </p:cNvPr>
          <p:cNvSpPr txBox="1"/>
          <p:nvPr/>
        </p:nvSpPr>
        <p:spPr>
          <a:xfrm>
            <a:off x="710773" y="2349000"/>
            <a:ext cx="4797227" cy="3293209"/>
          </a:xfrm>
          <a:prstGeom prst="rect">
            <a:avLst/>
          </a:prstGeom>
          <a:noFill/>
        </p:spPr>
        <p:txBody>
          <a:bodyPr wrap="square" rtlCol="0">
            <a:spAutoFit/>
          </a:bodyPr>
          <a:lstStyle/>
          <a:p>
            <a:pPr marL="285750" indent="-285750">
              <a:buFont typeface="Calibri" panose="020F0502020204030204" pitchFamily="34" charset="0"/>
              <a:buChar char="–"/>
            </a:pPr>
            <a:r>
              <a:rPr lang="el-GR" sz="1600" dirty="0" smtClean="0"/>
              <a:t>Η παράλληλη σύνδεση με μια κεκλιμένη οροφή είναι η πιο διαδεδομένη τοποθέτηση.</a:t>
            </a:r>
          </a:p>
          <a:p>
            <a:pPr marL="285750" indent="-285750">
              <a:buFont typeface="Calibri" panose="020F0502020204030204" pitchFamily="34" charset="0"/>
              <a:buChar char="–"/>
            </a:pPr>
            <a:r>
              <a:rPr lang="el-GR" sz="1600" dirty="0" smtClean="0"/>
              <a:t>Επιλογές: πάνω στην οροφή (</a:t>
            </a:r>
            <a:r>
              <a:rPr lang="en-US" sz="1600" dirty="0" smtClean="0"/>
              <a:t>on-roof</a:t>
            </a:r>
            <a:r>
              <a:rPr lang="el-GR" sz="1600" dirty="0" smtClean="0"/>
              <a:t>)</a:t>
            </a:r>
            <a:r>
              <a:rPr lang="en-US" sz="1600" dirty="0" smtClean="0"/>
              <a:t> </a:t>
            </a:r>
            <a:r>
              <a:rPr lang="el-GR" sz="1600" dirty="0" smtClean="0"/>
              <a:t>και μέσα στην οροφή(</a:t>
            </a:r>
            <a:r>
              <a:rPr lang="en-US" sz="1600" dirty="0" smtClean="0"/>
              <a:t>in-roof</a:t>
            </a:r>
            <a:r>
              <a:rPr lang="el-GR" sz="1600" dirty="0" smtClean="0"/>
              <a:t>). Η δεύτερη επιλογή είναι αισθητικά καλύτερη αλλά πιο δαπανηρή.</a:t>
            </a:r>
          </a:p>
          <a:p>
            <a:pPr marL="285750" indent="-285750">
              <a:buFont typeface="Calibri" panose="020F0502020204030204" pitchFamily="34" charset="0"/>
              <a:buChar char="–"/>
            </a:pPr>
            <a:r>
              <a:rPr lang="el-GR" sz="1600" dirty="0" smtClean="0"/>
              <a:t>Ο τύπος της οροφής επηρεάζει το χρόνο που απαιτείται για την εγκατάσταση και το κόστος.</a:t>
            </a:r>
            <a:endParaRPr lang="en-US" sz="1600" dirty="0" smtClean="0"/>
          </a:p>
          <a:p>
            <a:pPr marL="285750" indent="-285750">
              <a:buFont typeface="Calibri" panose="020F0502020204030204" pitchFamily="34" charset="0"/>
              <a:buChar char="–"/>
            </a:pPr>
            <a:r>
              <a:rPr lang="el-GR" sz="1600" dirty="0" smtClean="0"/>
              <a:t>Η σκίαση είναι ένα σημαντικό ζήτημα. Εξετάζοντας την εγκατάσταση από έναν συλλέκτη με νότιο προσανατολισμό, η περιοχή μεταξύ νοτιοανατολικού και νοτιοδυτικού θα πρέπει να είναι απαλλαγμένη από σκιά υπό γωνία προς τον ορίζοντα που δεν υπερβαίνει τα 20.</a:t>
            </a:r>
          </a:p>
        </p:txBody>
      </p:sp>
      <p:pic>
        <p:nvPicPr>
          <p:cNvPr id="8" name="Picture 7">
            <a:extLst>
              <a:ext uri="{FF2B5EF4-FFF2-40B4-BE49-F238E27FC236}">
                <a16:creationId xmlns:a16="http://schemas.microsoft.com/office/drawing/2014/main" xmlns="" id="{686D9E62-27C4-4EA7-9B7F-AD1A9D3E2D72}"/>
              </a:ext>
            </a:extLst>
          </p:cNvPr>
          <p:cNvPicPr>
            <a:picLocks noChangeAspect="1"/>
          </p:cNvPicPr>
          <p:nvPr/>
        </p:nvPicPr>
        <p:blipFill>
          <a:blip r:embed="rId2" cstate="print">
            <a:extLst>
              <a:ext uri="{BEBA8EAE-BF5A-486C-A8C5-ECC9F3942E4B}">
                <a14:imgProps xmlns:a14="http://schemas.microsoft.com/office/drawing/2010/main" xmlns="">
                  <a14:imgLayer r:embed="rId4">
                    <a14:imgEffect>
                      <a14:saturation sat="0"/>
                    </a14:imgEffect>
                  </a14:imgLayer>
                </a14:imgProps>
              </a:ext>
            </a:extLst>
          </a:blip>
          <a:stretch>
            <a:fillRect/>
          </a:stretch>
        </p:blipFill>
        <p:spPr>
          <a:xfrm>
            <a:off x="5436000" y="2565000"/>
            <a:ext cx="3433394" cy="2736000"/>
          </a:xfrm>
          <a:prstGeom prst="rect">
            <a:avLst/>
          </a:prstGeom>
          <a:ln>
            <a:solidFill>
              <a:schemeClr val="tx1"/>
            </a:solidFill>
          </a:ln>
        </p:spPr>
      </p:pic>
    </p:spTree>
    <p:extLst>
      <p:ext uri="{BB962C8B-B14F-4D97-AF65-F5344CB8AC3E}">
        <p14:creationId xmlns:p14="http://schemas.microsoft.com/office/powerpoint/2010/main" xmlns="" val="39669518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76795DC-9B89-428C-9AF0-D0474DD78085}"/>
              </a:ext>
            </a:extLst>
          </p:cNvPr>
          <p:cNvSpPr>
            <a:spLocks noGrp="1"/>
          </p:cNvSpPr>
          <p:nvPr>
            <p:ph type="title"/>
          </p:nvPr>
        </p:nvSpPr>
        <p:spPr/>
        <p:txBody>
          <a:bodyPr/>
          <a:lstStyle/>
          <a:p>
            <a:r>
              <a:rPr lang="en-US" b="1" dirty="0" smtClean="0"/>
              <a:t>1. </a:t>
            </a:r>
            <a:r>
              <a:rPr lang="el-GR" b="1" dirty="0" smtClean="0"/>
              <a:t>Επισκόπηση ηλιακών συλλεκτών </a:t>
            </a:r>
            <a:endParaRPr lang="en-US" dirty="0"/>
          </a:p>
        </p:txBody>
      </p:sp>
      <p:sp>
        <p:nvSpPr>
          <p:cNvPr id="4" name="Rectangle 3">
            <a:extLst>
              <a:ext uri="{FF2B5EF4-FFF2-40B4-BE49-F238E27FC236}">
                <a16:creationId xmlns:a16="http://schemas.microsoft.com/office/drawing/2014/main" xmlns="" id="{7551BCE8-E0AA-4B82-87CC-53F1421AE176}"/>
              </a:ext>
            </a:extLst>
          </p:cNvPr>
          <p:cNvSpPr/>
          <p:nvPr/>
        </p:nvSpPr>
        <p:spPr>
          <a:xfrm>
            <a:off x="717606" y="1989000"/>
            <a:ext cx="6014394" cy="338554"/>
          </a:xfrm>
          <a:prstGeom prst="rect">
            <a:avLst/>
          </a:prstGeom>
        </p:spPr>
        <p:txBody>
          <a:bodyPr wrap="square">
            <a:spAutoFit/>
          </a:bodyPr>
          <a:lstStyle/>
          <a:p>
            <a:pPr marL="285750" indent="-285750">
              <a:buFont typeface="Wingdings" panose="05000000000000000000" pitchFamily="2" charset="2"/>
              <a:buChar char="§"/>
            </a:pPr>
            <a:r>
              <a:rPr lang="el-GR" sz="1600" b="1" dirty="0" smtClean="0"/>
              <a:t>ΤΟΠΟΘΕΤΗΣΗ ΣΥΛΛΕΚΤΗ</a:t>
            </a:r>
            <a:r>
              <a:rPr lang="en-US" sz="1600" b="1" dirty="0" smtClean="0"/>
              <a:t>. </a:t>
            </a:r>
            <a:r>
              <a:rPr lang="el-GR" sz="1600" b="1" dirty="0" smtClean="0"/>
              <a:t>ΚΕΚΛΙΜΕΝΗ ΟΡΟΦΗ.</a:t>
            </a:r>
            <a:endParaRPr lang="en-US" sz="1600" b="1" dirty="0"/>
          </a:p>
        </p:txBody>
      </p:sp>
      <p:sp>
        <p:nvSpPr>
          <p:cNvPr id="5" name="Rectangle 4">
            <a:extLst>
              <a:ext uri="{FF2B5EF4-FFF2-40B4-BE49-F238E27FC236}">
                <a16:creationId xmlns:a16="http://schemas.microsoft.com/office/drawing/2014/main" xmlns="" id="{372BE6B0-D7F4-428B-A6BD-FBA2DE50EB02}"/>
              </a:ext>
            </a:extLst>
          </p:cNvPr>
          <p:cNvSpPr/>
          <p:nvPr/>
        </p:nvSpPr>
        <p:spPr>
          <a:xfrm>
            <a:off x="432916" y="1557000"/>
            <a:ext cx="8387084" cy="369332"/>
          </a:xfrm>
          <a:prstGeom prst="rect">
            <a:avLst/>
          </a:prstGeom>
        </p:spPr>
        <p:txBody>
          <a:bodyPr wrap="square">
            <a:spAutoFit/>
          </a:bodyPr>
          <a:lstStyle/>
          <a:p>
            <a:pPr marL="285750" indent="-285750">
              <a:buFont typeface="Wingdings" panose="05000000000000000000" pitchFamily="2" charset="2"/>
              <a:buChar char="Ø"/>
            </a:pPr>
            <a:r>
              <a:rPr lang="el-GR" b="1" dirty="0" smtClean="0"/>
              <a:t>Επιλεγμένα θέματα της τεχνολογίας και της εγκατάστασης ηλιακών συλλεκτών</a:t>
            </a:r>
          </a:p>
        </p:txBody>
      </p:sp>
      <p:sp>
        <p:nvSpPr>
          <p:cNvPr id="6" name="TextBox 5">
            <a:extLst>
              <a:ext uri="{FF2B5EF4-FFF2-40B4-BE49-F238E27FC236}">
                <a16:creationId xmlns:a16="http://schemas.microsoft.com/office/drawing/2014/main" xmlns="" id="{9447AD38-5D84-443F-B50C-33B44CBAC4C9}"/>
              </a:ext>
            </a:extLst>
          </p:cNvPr>
          <p:cNvSpPr txBox="1"/>
          <p:nvPr/>
        </p:nvSpPr>
        <p:spPr>
          <a:xfrm>
            <a:off x="710773" y="2349000"/>
            <a:ext cx="7749227" cy="1815882"/>
          </a:xfrm>
          <a:prstGeom prst="rect">
            <a:avLst/>
          </a:prstGeom>
          <a:noFill/>
        </p:spPr>
        <p:txBody>
          <a:bodyPr wrap="square" rtlCol="0">
            <a:spAutoFit/>
          </a:bodyPr>
          <a:lstStyle/>
          <a:p>
            <a:pPr marL="285750" indent="-285750">
              <a:buFont typeface="Calibri" panose="020F0502020204030204" pitchFamily="34" charset="0"/>
              <a:buChar char="–"/>
            </a:pPr>
            <a:r>
              <a:rPr lang="el-GR" sz="1600" dirty="0" smtClean="0"/>
              <a:t>Η σκίαση είναι ένα σημαντικό ζήτημα. Εξετάζοντας την εγκατάσταση για έναν συλλέκτη με νότιο προσανατολισμό, η περιοχή μεταξύ νοτιοανατολικού και νοτιοδυτικού προσανατολισμού θα πρέπει να είναι απαλλαγμένη από σκιά.</a:t>
            </a:r>
          </a:p>
          <a:p>
            <a:pPr marL="285750" indent="-285750">
              <a:buFont typeface="Calibri" panose="020F0502020204030204" pitchFamily="34" charset="0"/>
              <a:buChar char="–"/>
            </a:pPr>
            <a:r>
              <a:rPr lang="el-GR" sz="1600" dirty="0" smtClean="0"/>
              <a:t>Επιπλέον, η γωνία ύψους των εμποδίων που βρίσκονται σε νότια κατεύθυνση δεν πρέπει να  υπερβαίνει τις 20°.</a:t>
            </a:r>
          </a:p>
          <a:p>
            <a:pPr marL="285750" indent="-285750">
              <a:buFont typeface="Calibri" panose="020F0502020204030204" pitchFamily="34" charset="0"/>
              <a:buChar char="–"/>
            </a:pPr>
            <a:r>
              <a:rPr lang="el-GR" sz="1600" dirty="0" smtClean="0"/>
              <a:t>Εν πάση περιπτώσει, η τοποθέτηση του συλλέκτη δεν θα επηρεάσει τις προστατευτικές λειτουργίες των οροφών (</a:t>
            </a:r>
            <a:r>
              <a:rPr lang="el-GR" sz="1600" dirty="0" err="1" smtClean="0"/>
              <a:t>υγροστεγάνωση</a:t>
            </a:r>
            <a:r>
              <a:rPr lang="el-GR" sz="1600" dirty="0" smtClean="0"/>
              <a:t>, απουσία διαρροών, βάρος).</a:t>
            </a:r>
            <a:endParaRPr lang="en-US" sz="1600" dirty="0"/>
          </a:p>
        </p:txBody>
      </p:sp>
      <p:pic>
        <p:nvPicPr>
          <p:cNvPr id="7" name="Picture 6">
            <a:extLst>
              <a:ext uri="{FF2B5EF4-FFF2-40B4-BE49-F238E27FC236}">
                <a16:creationId xmlns:a16="http://schemas.microsoft.com/office/drawing/2014/main" xmlns="" id="{5A63E2B2-EE5A-4456-AF39-A348B0CF2D56}"/>
              </a:ext>
            </a:extLst>
          </p:cNvPr>
          <p:cNvPicPr>
            <a:picLocks noChangeAspect="1"/>
          </p:cNvPicPr>
          <p:nvPr/>
        </p:nvPicPr>
        <p:blipFill>
          <a:blip r:embed="rId2" cstate="print"/>
          <a:stretch>
            <a:fillRect/>
          </a:stretch>
        </p:blipFill>
        <p:spPr>
          <a:xfrm>
            <a:off x="1667331" y="4221000"/>
            <a:ext cx="6000669" cy="1980000"/>
          </a:xfrm>
          <a:prstGeom prst="rect">
            <a:avLst/>
          </a:prstGeom>
        </p:spPr>
      </p:pic>
    </p:spTree>
    <p:extLst>
      <p:ext uri="{BB962C8B-B14F-4D97-AF65-F5344CB8AC3E}">
        <p14:creationId xmlns:p14="http://schemas.microsoft.com/office/powerpoint/2010/main" xmlns="" val="39669518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BC2190-1AAB-4088-9CC3-82D94076D4C1}"/>
              </a:ext>
            </a:extLst>
          </p:cNvPr>
          <p:cNvSpPr>
            <a:spLocks noGrp="1"/>
          </p:cNvSpPr>
          <p:nvPr>
            <p:ph type="title"/>
          </p:nvPr>
        </p:nvSpPr>
        <p:spPr/>
        <p:txBody>
          <a:bodyPr/>
          <a:lstStyle/>
          <a:p>
            <a:r>
              <a:rPr lang="en-US" b="1" dirty="0" smtClean="0"/>
              <a:t>1. </a:t>
            </a:r>
            <a:r>
              <a:rPr lang="el-GR" b="1" dirty="0" smtClean="0"/>
              <a:t>Επισκόπηση ηλιακών συλλεκτών</a:t>
            </a:r>
            <a:endParaRPr lang="en-US" dirty="0"/>
          </a:p>
        </p:txBody>
      </p:sp>
      <p:sp>
        <p:nvSpPr>
          <p:cNvPr id="9" name="Rectangle 8">
            <a:extLst>
              <a:ext uri="{FF2B5EF4-FFF2-40B4-BE49-F238E27FC236}">
                <a16:creationId xmlns:a16="http://schemas.microsoft.com/office/drawing/2014/main" xmlns="" id="{FE48B967-552A-49F9-A696-7280F669AA01}"/>
              </a:ext>
            </a:extLst>
          </p:cNvPr>
          <p:cNvSpPr/>
          <p:nvPr/>
        </p:nvSpPr>
        <p:spPr>
          <a:xfrm>
            <a:off x="396000" y="2333118"/>
            <a:ext cx="8568000" cy="1569660"/>
          </a:xfrm>
          <a:prstGeom prst="rect">
            <a:avLst/>
          </a:prstGeom>
        </p:spPr>
        <p:txBody>
          <a:bodyPr wrap="square">
            <a:spAutoFit/>
          </a:bodyPr>
          <a:lstStyle/>
          <a:p>
            <a:pPr marL="542925" lvl="1" indent="-285750">
              <a:buFont typeface="Calibri" panose="020F0502020204030204" pitchFamily="34" charset="0"/>
              <a:buChar char="‒"/>
            </a:pPr>
            <a:r>
              <a:rPr lang="el-GR" sz="1600" dirty="0" smtClean="0">
                <a:solidFill>
                  <a:prstClr val="black"/>
                </a:solidFill>
              </a:rPr>
              <a:t>Σε μικρά αλλά κυρίως σε μεγαλύτερα έργα (κατοικίες και εμπορικές εφαρμογές), οι συλλέκτες τοποθετούνται συχνά σε σειρές με γωνιακά στηρίγματα, σε επίπεδες οροφές ή στο έδαφος.</a:t>
            </a:r>
          </a:p>
          <a:p>
            <a:pPr marL="542925" lvl="1" indent="-285750">
              <a:buFont typeface="Calibri" panose="020F0502020204030204" pitchFamily="34" charset="0"/>
              <a:buChar char="‒"/>
            </a:pPr>
            <a:r>
              <a:rPr lang="el-GR" sz="1600" dirty="0" smtClean="0">
                <a:solidFill>
                  <a:prstClr val="black"/>
                </a:solidFill>
              </a:rPr>
              <a:t>Με τη σειρά τους, τέτοια συστήματα συλλεκτών μπορούν να εγκατασταθούν σε οποιαδήποτε στερεά υποδομή ή να είναι ανεξάρτητα. </a:t>
            </a:r>
            <a:r>
              <a:rPr lang="el-GR" sz="1600" b="1" dirty="0" smtClean="0">
                <a:solidFill>
                  <a:prstClr val="black"/>
                </a:solidFill>
              </a:rPr>
              <a:t>Τα συστήματα θα πρέπει να ασφαλίζονται έναντι ολίσθησης και ανύψωσης</a:t>
            </a:r>
            <a:r>
              <a:rPr lang="el-GR" sz="1600" dirty="0" smtClean="0">
                <a:solidFill>
                  <a:prstClr val="black"/>
                </a:solidFill>
              </a:rPr>
              <a:t> (λόγω ενδεχόμενων ισχυρών ανέμων). Χρησιμοποιούνται </a:t>
            </a:r>
            <a:r>
              <a:rPr lang="el-GR" sz="1600" dirty="0" smtClean="0"/>
              <a:t>μηχανικά συνδεδεμένα συστήματα στήριξης</a:t>
            </a:r>
            <a:r>
              <a:rPr lang="el-GR" sz="1600" dirty="0" smtClean="0">
                <a:solidFill>
                  <a:prstClr val="black"/>
                </a:solidFill>
              </a:rPr>
              <a:t>, συρματόσχοινα και άλλα μηχανικά συστήματα.</a:t>
            </a:r>
            <a:endParaRPr lang="en-US" sz="1600" dirty="0">
              <a:solidFill>
                <a:prstClr val="black"/>
              </a:solidFill>
            </a:endParaRPr>
          </a:p>
        </p:txBody>
      </p:sp>
      <p:sp>
        <p:nvSpPr>
          <p:cNvPr id="8" name="Rectangle 7">
            <a:extLst>
              <a:ext uri="{FF2B5EF4-FFF2-40B4-BE49-F238E27FC236}">
                <a16:creationId xmlns:a16="http://schemas.microsoft.com/office/drawing/2014/main" xmlns="" id="{FB8D9DAB-A7EF-421D-AC5F-C9E559850F5A}"/>
              </a:ext>
            </a:extLst>
          </p:cNvPr>
          <p:cNvSpPr/>
          <p:nvPr/>
        </p:nvSpPr>
        <p:spPr>
          <a:xfrm>
            <a:off x="432916" y="1557000"/>
            <a:ext cx="8315084" cy="369332"/>
          </a:xfrm>
          <a:prstGeom prst="rect">
            <a:avLst/>
          </a:prstGeom>
        </p:spPr>
        <p:txBody>
          <a:bodyPr wrap="square">
            <a:spAutoFit/>
          </a:bodyPr>
          <a:lstStyle/>
          <a:p>
            <a:pPr marL="285750" indent="-285750">
              <a:buFont typeface="Wingdings" panose="05000000000000000000" pitchFamily="2" charset="2"/>
              <a:buChar char="Ø"/>
            </a:pPr>
            <a:r>
              <a:rPr lang="el-GR" b="1" dirty="0" smtClean="0"/>
              <a:t>Επιλεγμένα θέματα της τεχνολογίας και της εγκατάστασης ηλιακών συλλεκτών</a:t>
            </a:r>
          </a:p>
        </p:txBody>
      </p:sp>
      <p:sp>
        <p:nvSpPr>
          <p:cNvPr id="10" name="Rectangle 9">
            <a:extLst>
              <a:ext uri="{FF2B5EF4-FFF2-40B4-BE49-F238E27FC236}">
                <a16:creationId xmlns:a16="http://schemas.microsoft.com/office/drawing/2014/main" xmlns="" id="{15662100-417A-4DC9-BAEC-281B86E7BA19}"/>
              </a:ext>
            </a:extLst>
          </p:cNvPr>
          <p:cNvSpPr/>
          <p:nvPr/>
        </p:nvSpPr>
        <p:spPr>
          <a:xfrm>
            <a:off x="717606" y="1989000"/>
            <a:ext cx="7238394" cy="338554"/>
          </a:xfrm>
          <a:prstGeom prst="rect">
            <a:avLst/>
          </a:prstGeom>
        </p:spPr>
        <p:txBody>
          <a:bodyPr wrap="square">
            <a:spAutoFit/>
          </a:bodyPr>
          <a:lstStyle/>
          <a:p>
            <a:pPr marL="285750" indent="-285750">
              <a:buFont typeface="Wingdings" panose="05000000000000000000" pitchFamily="2" charset="2"/>
              <a:buChar char="§"/>
            </a:pPr>
            <a:r>
              <a:rPr lang="el-GR" sz="1600" b="1" dirty="0" smtClean="0"/>
              <a:t>ΤΟΠΟΘΕΤΗΣΗ ΣΥΛΛΕΚΤΗ</a:t>
            </a:r>
            <a:r>
              <a:rPr lang="en-US" sz="1600" b="1" dirty="0" smtClean="0"/>
              <a:t>. </a:t>
            </a:r>
            <a:r>
              <a:rPr lang="el-GR" sz="1600" b="1" dirty="0" smtClean="0"/>
              <a:t>ΕΠΙΠΕΔΗ ΟΡΟΦΗ Ή ΤΟΠΟΘΕΤΗΣΗ ΣΤΟ ΕΔΑΦΟΣ</a:t>
            </a:r>
            <a:endParaRPr lang="en-US" sz="1600" b="1" dirty="0"/>
          </a:p>
        </p:txBody>
      </p:sp>
      <p:pic>
        <p:nvPicPr>
          <p:cNvPr id="3" name="Picture 2">
            <a:extLst>
              <a:ext uri="{FF2B5EF4-FFF2-40B4-BE49-F238E27FC236}">
                <a16:creationId xmlns:a16="http://schemas.microsoft.com/office/drawing/2014/main" xmlns="" id="{9135525F-73A5-4462-86E2-4D8AF179BDFB}"/>
              </a:ext>
            </a:extLst>
          </p:cNvPr>
          <p:cNvPicPr>
            <a:picLocks noChangeAspect="1"/>
          </p:cNvPicPr>
          <p:nvPr/>
        </p:nvPicPr>
        <p:blipFill>
          <a:blip r:embed="rId2" cstate="print">
            <a:extLst>
              <a:ext uri="{BEBA8EAE-BF5A-486C-A8C5-ECC9F3942E4B}">
                <a14:imgProps xmlns:a14="http://schemas.microsoft.com/office/drawing/2010/main" xmlns="">
                  <a14:imgLayer r:embed="rId3">
                    <a14:imgEffect>
                      <a14:saturation sat="0"/>
                    </a14:imgEffect>
                  </a14:imgLayer>
                </a14:imgProps>
              </a:ext>
            </a:extLst>
          </a:blip>
          <a:stretch>
            <a:fillRect/>
          </a:stretch>
        </p:blipFill>
        <p:spPr>
          <a:xfrm>
            <a:off x="895448" y="4077000"/>
            <a:ext cx="5420672" cy="2160000"/>
          </a:xfrm>
          <a:prstGeom prst="rect">
            <a:avLst/>
          </a:prstGeom>
          <a:ln>
            <a:solidFill>
              <a:schemeClr val="tx1"/>
            </a:solidFill>
          </a:ln>
        </p:spPr>
      </p:pic>
      <p:sp>
        <p:nvSpPr>
          <p:cNvPr id="11" name="TextBox 10">
            <a:extLst>
              <a:ext uri="{FF2B5EF4-FFF2-40B4-BE49-F238E27FC236}">
                <a16:creationId xmlns:a16="http://schemas.microsoft.com/office/drawing/2014/main" xmlns="" id="{3218B20C-DD2C-4D6C-A465-5016E3B55F8F}"/>
              </a:ext>
            </a:extLst>
          </p:cNvPr>
          <p:cNvSpPr txBox="1"/>
          <p:nvPr/>
        </p:nvSpPr>
        <p:spPr>
          <a:xfrm>
            <a:off x="6516000" y="4005000"/>
            <a:ext cx="2304000" cy="2308324"/>
          </a:xfrm>
          <a:prstGeom prst="rect">
            <a:avLst/>
          </a:prstGeom>
          <a:noFill/>
        </p:spPr>
        <p:txBody>
          <a:bodyPr wrap="square" rtlCol="0">
            <a:spAutoFit/>
          </a:bodyPr>
          <a:lstStyle/>
          <a:p>
            <a:pPr marL="285750" indent="-285750">
              <a:buFont typeface="Calibri" panose="020F0502020204030204" pitchFamily="34" charset="0"/>
              <a:buChar char="‒"/>
            </a:pPr>
            <a:r>
              <a:rPr lang="el-GR" sz="1600" dirty="0" smtClean="0">
                <a:solidFill>
                  <a:prstClr val="black"/>
                </a:solidFill>
              </a:rPr>
              <a:t>Το πλεονέκτημα της επίπεδης τοποθέτησης έγκειται στο ότι το σύστημα μπορεί γενικά να ευθυγραμμιστεί εύκολα με το νότο και να εγκατασταθεί σε βέλτιστες γωνίες.</a:t>
            </a:r>
            <a:endParaRPr lang="en-US" dirty="0"/>
          </a:p>
        </p:txBody>
      </p:sp>
    </p:spTree>
    <p:extLst>
      <p:ext uri="{BB962C8B-B14F-4D97-AF65-F5344CB8AC3E}">
        <p14:creationId xmlns:p14="http://schemas.microsoft.com/office/powerpoint/2010/main" xmlns="" val="19891856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BC602B-C863-435D-8B89-EF362EA8E79D}"/>
              </a:ext>
            </a:extLst>
          </p:cNvPr>
          <p:cNvSpPr>
            <a:spLocks noGrp="1"/>
          </p:cNvSpPr>
          <p:nvPr>
            <p:ph type="title"/>
          </p:nvPr>
        </p:nvSpPr>
        <p:spPr/>
        <p:txBody>
          <a:bodyPr/>
          <a:lstStyle/>
          <a:p>
            <a:r>
              <a:rPr lang="en-US" b="1" dirty="0" smtClean="0"/>
              <a:t>1. </a:t>
            </a:r>
            <a:r>
              <a:rPr lang="el-GR" b="1" dirty="0" smtClean="0"/>
              <a:t>Επισκόπηση ηλιακών συλλεκτών </a:t>
            </a:r>
            <a:endParaRPr lang="en-US" dirty="0"/>
          </a:p>
        </p:txBody>
      </p:sp>
      <p:sp>
        <p:nvSpPr>
          <p:cNvPr id="3" name="Rectangle 2">
            <a:extLst>
              <a:ext uri="{FF2B5EF4-FFF2-40B4-BE49-F238E27FC236}">
                <a16:creationId xmlns:a16="http://schemas.microsoft.com/office/drawing/2014/main" xmlns="" id="{82DA4122-512A-44D5-952D-32ABE8AF8FCE}"/>
              </a:ext>
            </a:extLst>
          </p:cNvPr>
          <p:cNvSpPr/>
          <p:nvPr/>
        </p:nvSpPr>
        <p:spPr>
          <a:xfrm>
            <a:off x="755524" y="2205000"/>
            <a:ext cx="8064476" cy="1077218"/>
          </a:xfrm>
          <a:prstGeom prst="rect">
            <a:avLst/>
          </a:prstGeom>
        </p:spPr>
        <p:txBody>
          <a:bodyPr wrap="square">
            <a:spAutoFit/>
          </a:bodyPr>
          <a:lstStyle/>
          <a:p>
            <a:pPr marL="542925" lvl="1" indent="-285750">
              <a:buFont typeface="Calibri" panose="020F0502020204030204" pitchFamily="34" charset="0"/>
              <a:buChar char="‒"/>
            </a:pPr>
            <a:r>
              <a:rPr lang="el-GR" sz="1600" dirty="0" smtClean="0">
                <a:solidFill>
                  <a:prstClr val="black"/>
                </a:solidFill>
              </a:rPr>
              <a:t>Όταν εγκαθίστανται περισσότερες από μία παράλληλες σειρές συλλεκτών, πρέπει να τηρείται κατάλληλη απόσταση για να αποφευχθεί η σκίαση. Ο καθορισμός αυτής της απόστασης απαιτεί να γνωρίζουμε τη γωνία του ήλιου το μεσημέρι της 21</a:t>
            </a:r>
            <a:r>
              <a:rPr lang="el-GR" sz="1600" baseline="30000" dirty="0" smtClean="0">
                <a:solidFill>
                  <a:prstClr val="black"/>
                </a:solidFill>
              </a:rPr>
              <a:t>ης</a:t>
            </a:r>
            <a:r>
              <a:rPr lang="el-GR" sz="1600" dirty="0" smtClean="0">
                <a:solidFill>
                  <a:prstClr val="black"/>
                </a:solidFill>
              </a:rPr>
              <a:t> Δεκεμβρίου (μικρότερη ημέρα του έτους).</a:t>
            </a:r>
            <a:endParaRPr lang="en-US" sz="1600" dirty="0">
              <a:solidFill>
                <a:prstClr val="black"/>
              </a:solidFill>
            </a:endParaRPr>
          </a:p>
        </p:txBody>
      </p:sp>
      <p:sp>
        <p:nvSpPr>
          <p:cNvPr id="7" name="Rectangle 6">
            <a:extLst>
              <a:ext uri="{FF2B5EF4-FFF2-40B4-BE49-F238E27FC236}">
                <a16:creationId xmlns:a16="http://schemas.microsoft.com/office/drawing/2014/main" xmlns="" id="{C20F6772-593D-49F0-80C7-26EF890C8E2A}"/>
              </a:ext>
            </a:extLst>
          </p:cNvPr>
          <p:cNvSpPr/>
          <p:nvPr/>
        </p:nvSpPr>
        <p:spPr>
          <a:xfrm>
            <a:off x="432916" y="1557000"/>
            <a:ext cx="8315084" cy="369332"/>
          </a:xfrm>
          <a:prstGeom prst="rect">
            <a:avLst/>
          </a:prstGeom>
        </p:spPr>
        <p:txBody>
          <a:bodyPr wrap="square">
            <a:spAutoFit/>
          </a:bodyPr>
          <a:lstStyle/>
          <a:p>
            <a:pPr marL="285750" indent="-285750">
              <a:buFont typeface="Wingdings" panose="05000000000000000000" pitchFamily="2" charset="2"/>
              <a:buChar char="Ø"/>
            </a:pPr>
            <a:r>
              <a:rPr lang="el-GR" b="1" dirty="0" smtClean="0"/>
              <a:t>Επιλεγμένα θέματα της τεχνολογίας και της εγκατάστασης ηλιακών συλλεκτών</a:t>
            </a:r>
          </a:p>
        </p:txBody>
      </p:sp>
      <p:sp>
        <p:nvSpPr>
          <p:cNvPr id="9" name="Rectangle 8">
            <a:extLst>
              <a:ext uri="{FF2B5EF4-FFF2-40B4-BE49-F238E27FC236}">
                <a16:creationId xmlns:a16="http://schemas.microsoft.com/office/drawing/2014/main" xmlns="" id="{8DDB94CA-C8DF-416A-B3A2-B7F32FA66327}"/>
              </a:ext>
            </a:extLst>
          </p:cNvPr>
          <p:cNvSpPr/>
          <p:nvPr/>
        </p:nvSpPr>
        <p:spPr>
          <a:xfrm>
            <a:off x="717606" y="1917000"/>
            <a:ext cx="7670394" cy="338554"/>
          </a:xfrm>
          <a:prstGeom prst="rect">
            <a:avLst/>
          </a:prstGeom>
        </p:spPr>
        <p:txBody>
          <a:bodyPr wrap="square">
            <a:spAutoFit/>
          </a:bodyPr>
          <a:lstStyle/>
          <a:p>
            <a:pPr marL="285750" indent="-285750">
              <a:buFont typeface="Wingdings" panose="05000000000000000000" pitchFamily="2" charset="2"/>
              <a:buChar char="§"/>
            </a:pPr>
            <a:r>
              <a:rPr lang="el-GR" sz="1600" b="1" dirty="0" smtClean="0"/>
              <a:t>ΤΟΠΟΘΕΤΗΣΗ ΣΥΛΛΕΚΤΗ</a:t>
            </a:r>
            <a:r>
              <a:rPr lang="en-US" sz="1600" b="1" dirty="0" smtClean="0"/>
              <a:t>. </a:t>
            </a:r>
            <a:r>
              <a:rPr lang="el-GR" sz="1600" b="1" dirty="0" smtClean="0"/>
              <a:t>ΑΠΟΣΤΑΣΗ ΜΕΤΑΞΥ ΣΥΛΛΕΚΤΩΝ ΣΕ ΕΠΙΠΕΔΕΣ ΟΡΟΦΕΣ</a:t>
            </a:r>
            <a:r>
              <a:rPr lang="en-US" sz="1600" b="1" dirty="0" smtClean="0"/>
              <a:t>.</a:t>
            </a:r>
            <a:endParaRPr lang="en-US" sz="1600" b="1" dirty="0"/>
          </a:p>
        </p:txBody>
      </p:sp>
      <p:pic>
        <p:nvPicPr>
          <p:cNvPr id="5" name="Picture 4">
            <a:extLst>
              <a:ext uri="{FF2B5EF4-FFF2-40B4-BE49-F238E27FC236}">
                <a16:creationId xmlns:a16="http://schemas.microsoft.com/office/drawing/2014/main" xmlns="" id="{B1BEC68F-0982-44E8-BE98-52DED5F3EBE9}"/>
              </a:ext>
            </a:extLst>
          </p:cNvPr>
          <p:cNvPicPr>
            <a:picLocks noChangeAspect="1"/>
          </p:cNvPicPr>
          <p:nvPr/>
        </p:nvPicPr>
        <p:blipFill>
          <a:blip r:embed="rId2" cstate="print">
            <a:extLst>
              <a:ext uri="{BEBA8EAE-BF5A-486C-A8C5-ECC9F3942E4B}">
                <a14:imgProps xmlns:a14="http://schemas.microsoft.com/office/drawing/2010/main" xmlns="">
                  <a14:imgLayer r:embed="rId3">
                    <a14:imgEffect>
                      <a14:colorTemperature colorTemp="11200"/>
                    </a14:imgEffect>
                  </a14:imgLayer>
                </a14:imgProps>
              </a:ext>
            </a:extLst>
          </a:blip>
          <a:stretch>
            <a:fillRect/>
          </a:stretch>
        </p:blipFill>
        <p:spPr>
          <a:xfrm>
            <a:off x="3636000" y="3436604"/>
            <a:ext cx="5039687" cy="2592299"/>
          </a:xfrm>
          <a:prstGeom prst="rect">
            <a:avLst/>
          </a:prstGeom>
          <a:ln>
            <a:solidFill>
              <a:schemeClr val="tx1"/>
            </a:solidFill>
          </a:ln>
        </p:spPr>
      </p:pic>
      <p:pic>
        <p:nvPicPr>
          <p:cNvPr id="11" name="10 - Εικόνα" descr="Εικόνα2.png"/>
          <p:cNvPicPr>
            <a:picLocks noChangeAspect="1"/>
          </p:cNvPicPr>
          <p:nvPr/>
        </p:nvPicPr>
        <p:blipFill>
          <a:blip r:embed="rId4" cstate="print"/>
          <a:srcRect t="9246" b="21407"/>
          <a:stretch>
            <a:fillRect/>
          </a:stretch>
        </p:blipFill>
        <p:spPr>
          <a:xfrm>
            <a:off x="746735" y="3501000"/>
            <a:ext cx="2889265" cy="2160000"/>
          </a:xfrm>
          <a:prstGeom prst="rect">
            <a:avLst/>
          </a:prstGeom>
        </p:spPr>
      </p:pic>
      <p:sp>
        <p:nvSpPr>
          <p:cNvPr id="12" name="Rectangle 2">
            <a:extLst>
              <a:ext uri="{FF2B5EF4-FFF2-40B4-BE49-F238E27FC236}">
                <a16:creationId xmlns:a16="http://schemas.microsoft.com/office/drawing/2014/main" xmlns="" id="{82DA4122-512A-44D5-952D-32ABE8AF8FCE}"/>
              </a:ext>
            </a:extLst>
          </p:cNvPr>
          <p:cNvSpPr/>
          <p:nvPr/>
        </p:nvSpPr>
        <p:spPr>
          <a:xfrm>
            <a:off x="756000" y="3213000"/>
            <a:ext cx="2880000" cy="3046988"/>
          </a:xfrm>
          <a:prstGeom prst="rect">
            <a:avLst/>
          </a:prstGeom>
        </p:spPr>
        <p:txBody>
          <a:bodyPr wrap="square">
            <a:spAutoFit/>
          </a:bodyPr>
          <a:lstStyle/>
          <a:p>
            <a:pPr marL="542925" lvl="1" indent="-285750">
              <a:buFont typeface="Calibri" panose="020F0502020204030204" pitchFamily="34" charset="0"/>
              <a:buChar char="‒"/>
            </a:pPr>
            <a:r>
              <a:rPr lang="el-GR" sz="1600" dirty="0" smtClean="0">
                <a:solidFill>
                  <a:prstClr val="black"/>
                </a:solidFill>
              </a:rPr>
              <a:t>Παράδειγμα:</a:t>
            </a:r>
          </a:p>
          <a:p>
            <a:pPr marL="542925" lvl="1" indent="-285750">
              <a:buFont typeface="Calibri" panose="020F0502020204030204" pitchFamily="34" charset="0"/>
              <a:buChar char="‒"/>
            </a:pPr>
            <a:endParaRPr lang="el-GR" sz="1600" dirty="0" smtClean="0">
              <a:solidFill>
                <a:prstClr val="black"/>
              </a:solidFill>
            </a:endParaRPr>
          </a:p>
          <a:p>
            <a:pPr marL="542925" lvl="1" indent="-285750">
              <a:buFont typeface="Calibri" panose="020F0502020204030204" pitchFamily="34" charset="0"/>
              <a:buChar char="‒"/>
            </a:pPr>
            <a:endParaRPr lang="el-GR" sz="1600" dirty="0" smtClean="0">
              <a:solidFill>
                <a:prstClr val="black"/>
              </a:solidFill>
            </a:endParaRPr>
          </a:p>
          <a:p>
            <a:pPr marL="542925" lvl="1" indent="-285750">
              <a:buFont typeface="Calibri" panose="020F0502020204030204" pitchFamily="34" charset="0"/>
              <a:buChar char="‒"/>
            </a:pPr>
            <a:endParaRPr lang="el-GR" sz="1600" dirty="0" smtClean="0">
              <a:solidFill>
                <a:prstClr val="black"/>
              </a:solidFill>
            </a:endParaRPr>
          </a:p>
          <a:p>
            <a:pPr marL="542925" lvl="1" indent="-285750">
              <a:buFont typeface="Calibri" panose="020F0502020204030204" pitchFamily="34" charset="0"/>
              <a:buChar char="‒"/>
            </a:pPr>
            <a:endParaRPr lang="el-GR" sz="1600" dirty="0" smtClean="0">
              <a:solidFill>
                <a:prstClr val="black"/>
              </a:solidFill>
            </a:endParaRPr>
          </a:p>
          <a:p>
            <a:pPr marL="542925" lvl="1" indent="-285750">
              <a:buFont typeface="Calibri" panose="020F0502020204030204" pitchFamily="34" charset="0"/>
              <a:buChar char="‒"/>
            </a:pPr>
            <a:endParaRPr lang="el-GR" sz="1600" dirty="0" smtClean="0">
              <a:solidFill>
                <a:prstClr val="black"/>
              </a:solidFill>
            </a:endParaRPr>
          </a:p>
          <a:p>
            <a:pPr marL="542925" lvl="1" indent="-285750">
              <a:buFont typeface="Calibri" panose="020F0502020204030204" pitchFamily="34" charset="0"/>
              <a:buChar char="‒"/>
            </a:pPr>
            <a:endParaRPr lang="el-GR" sz="1600" dirty="0" smtClean="0">
              <a:solidFill>
                <a:prstClr val="black"/>
              </a:solidFill>
            </a:endParaRPr>
          </a:p>
          <a:p>
            <a:pPr marL="542925" lvl="1" indent="-285750">
              <a:buFont typeface="Calibri" panose="020F0502020204030204" pitchFamily="34" charset="0"/>
              <a:buChar char="‒"/>
            </a:pPr>
            <a:endParaRPr lang="el-GR" sz="1600" dirty="0" smtClean="0">
              <a:solidFill>
                <a:prstClr val="black"/>
              </a:solidFill>
            </a:endParaRPr>
          </a:p>
          <a:p>
            <a:pPr marL="542925" lvl="1" indent="-285750">
              <a:buFont typeface="Calibri" panose="020F0502020204030204" pitchFamily="34" charset="0"/>
              <a:buChar char="‒"/>
            </a:pPr>
            <a:endParaRPr lang="el-GR" sz="1600" dirty="0" smtClean="0">
              <a:solidFill>
                <a:prstClr val="black"/>
              </a:solidFill>
            </a:endParaRPr>
          </a:p>
          <a:p>
            <a:pPr marL="542925" lvl="1" indent="-285750">
              <a:buFont typeface="Calibri" panose="020F0502020204030204" pitchFamily="34" charset="0"/>
              <a:buChar char="‒"/>
            </a:pPr>
            <a:endParaRPr lang="el-GR" sz="1600" dirty="0" smtClean="0">
              <a:solidFill>
                <a:prstClr val="black"/>
              </a:solidFill>
            </a:endParaRPr>
          </a:p>
          <a:p>
            <a:pPr marL="542925" lvl="1" indent="-285750">
              <a:buFont typeface="Calibri" panose="020F0502020204030204" pitchFamily="34" charset="0"/>
              <a:buChar char="‒"/>
            </a:pPr>
            <a:r>
              <a:rPr lang="el-GR" sz="1600" dirty="0" smtClean="0">
                <a:solidFill>
                  <a:prstClr val="black"/>
                </a:solidFill>
              </a:rPr>
              <a:t>Αυτή είναι η ελάχιστη τιμή για να μην σκιάζεται.</a:t>
            </a:r>
            <a:endParaRPr lang="en-US" sz="1600" dirty="0">
              <a:solidFill>
                <a:prstClr val="black"/>
              </a:solidFill>
            </a:endParaRPr>
          </a:p>
        </p:txBody>
      </p:sp>
    </p:spTree>
    <p:extLst>
      <p:ext uri="{BB962C8B-B14F-4D97-AF65-F5344CB8AC3E}">
        <p14:creationId xmlns:p14="http://schemas.microsoft.com/office/powerpoint/2010/main" xmlns="" val="3309199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BE38E9-B063-4477-ACEF-8A6A516AEAF6}"/>
              </a:ext>
            </a:extLst>
          </p:cNvPr>
          <p:cNvSpPr>
            <a:spLocks noGrp="1"/>
          </p:cNvSpPr>
          <p:nvPr>
            <p:ph type="title"/>
          </p:nvPr>
        </p:nvSpPr>
        <p:spPr/>
        <p:txBody>
          <a:bodyPr/>
          <a:lstStyle/>
          <a:p>
            <a:r>
              <a:rPr lang="en-US" b="1" dirty="0" smtClean="0"/>
              <a:t>1. </a:t>
            </a:r>
            <a:r>
              <a:rPr lang="el-GR" b="1" dirty="0" smtClean="0"/>
              <a:t>Επισκόπηση ηλιακών συλλεκτών </a:t>
            </a:r>
            <a:endParaRPr lang="en-US" dirty="0"/>
          </a:p>
        </p:txBody>
      </p:sp>
      <p:sp>
        <p:nvSpPr>
          <p:cNvPr id="4" name="Rectangle 3">
            <a:extLst>
              <a:ext uri="{FF2B5EF4-FFF2-40B4-BE49-F238E27FC236}">
                <a16:creationId xmlns:a16="http://schemas.microsoft.com/office/drawing/2014/main" xmlns="" id="{B86ACFC8-0E9C-4032-84AB-EEB63D88E61F}"/>
              </a:ext>
            </a:extLst>
          </p:cNvPr>
          <p:cNvSpPr/>
          <p:nvPr/>
        </p:nvSpPr>
        <p:spPr>
          <a:xfrm>
            <a:off x="432916" y="1557000"/>
            <a:ext cx="8315084" cy="369332"/>
          </a:xfrm>
          <a:prstGeom prst="rect">
            <a:avLst/>
          </a:prstGeom>
        </p:spPr>
        <p:txBody>
          <a:bodyPr wrap="square">
            <a:spAutoFit/>
          </a:bodyPr>
          <a:lstStyle/>
          <a:p>
            <a:pPr marL="285750" indent="-285750">
              <a:buFont typeface="Wingdings" panose="05000000000000000000" pitchFamily="2" charset="2"/>
              <a:buChar char="Ø"/>
            </a:pPr>
            <a:r>
              <a:rPr lang="el-GR" b="1" dirty="0" smtClean="0"/>
              <a:t>Επιλεγμένα θέματα της τεχνολογίας και της εγκατάστασης ηλιακών συλλεκτών</a:t>
            </a:r>
          </a:p>
        </p:txBody>
      </p:sp>
      <p:sp>
        <p:nvSpPr>
          <p:cNvPr id="5" name="Rectangle 4">
            <a:extLst>
              <a:ext uri="{FF2B5EF4-FFF2-40B4-BE49-F238E27FC236}">
                <a16:creationId xmlns:a16="http://schemas.microsoft.com/office/drawing/2014/main" xmlns="" id="{30BDE143-6639-42B8-A496-03EB712888DE}"/>
              </a:ext>
            </a:extLst>
          </p:cNvPr>
          <p:cNvSpPr/>
          <p:nvPr/>
        </p:nvSpPr>
        <p:spPr>
          <a:xfrm>
            <a:off x="717606" y="1917000"/>
            <a:ext cx="4142394" cy="338554"/>
          </a:xfrm>
          <a:prstGeom prst="rect">
            <a:avLst/>
          </a:prstGeom>
        </p:spPr>
        <p:txBody>
          <a:bodyPr wrap="square">
            <a:spAutoFit/>
          </a:bodyPr>
          <a:lstStyle/>
          <a:p>
            <a:pPr marL="285750" indent="-285750">
              <a:buFont typeface="Wingdings" panose="05000000000000000000" pitchFamily="2" charset="2"/>
              <a:buChar char="§"/>
            </a:pPr>
            <a:r>
              <a:rPr lang="el-GR" sz="1600" b="1" dirty="0" smtClean="0"/>
              <a:t>ΤΟΠΟΘΕΤΗΣΗ ΣΥΛΛΕΚΤΗ. ΠΡΟΣΤΑΣΙΕΣ</a:t>
            </a:r>
            <a:r>
              <a:rPr lang="en-US" sz="1600" b="1" dirty="0" smtClean="0"/>
              <a:t>.</a:t>
            </a:r>
            <a:endParaRPr lang="en-US" sz="1600" b="1" dirty="0"/>
          </a:p>
        </p:txBody>
      </p:sp>
      <p:sp>
        <p:nvSpPr>
          <p:cNvPr id="6" name="Rectangle 5">
            <a:extLst>
              <a:ext uri="{FF2B5EF4-FFF2-40B4-BE49-F238E27FC236}">
                <a16:creationId xmlns:a16="http://schemas.microsoft.com/office/drawing/2014/main" xmlns="" id="{F05ECD76-41D2-458A-B82F-60CDBD75C4B3}"/>
              </a:ext>
            </a:extLst>
          </p:cNvPr>
          <p:cNvSpPr/>
          <p:nvPr/>
        </p:nvSpPr>
        <p:spPr>
          <a:xfrm>
            <a:off x="324000" y="2205000"/>
            <a:ext cx="6192001" cy="4278094"/>
          </a:xfrm>
          <a:prstGeom prst="rect">
            <a:avLst/>
          </a:prstGeom>
        </p:spPr>
        <p:txBody>
          <a:bodyPr wrap="square">
            <a:spAutoFit/>
          </a:bodyPr>
          <a:lstStyle/>
          <a:p>
            <a:pPr marL="542925" lvl="1" indent="-285750">
              <a:buFont typeface="Calibri" panose="020F0502020204030204" pitchFamily="34" charset="0"/>
              <a:buChar char="‒"/>
            </a:pPr>
            <a:r>
              <a:rPr lang="el-GR" sz="1600" b="1" dirty="0" smtClean="0">
                <a:solidFill>
                  <a:prstClr val="black"/>
                </a:solidFill>
              </a:rPr>
              <a:t>Αντοχή στη διάβρωση</a:t>
            </a:r>
            <a:r>
              <a:rPr lang="el-GR" sz="1600" dirty="0" smtClean="0">
                <a:solidFill>
                  <a:prstClr val="black"/>
                </a:solidFill>
              </a:rPr>
              <a:t>. Η ασφαλέστερη λύση προσφέρεται από ανοξείδωτο χάλυβα και/ή αλουμίνιο (ακόμη και συνδυασμένη). Περιλαμβάνονται όλα τα υλικά στερέωσης: συστήματα στήριξης, βίδες, παξιμάδια και βοηθητικά στοιχεία στερέωσης. Όταν το σύστημα βρίσκεται κοντά στην ακτή, τα εξαρτήματα αλουμινίου πρέπει να είναι </a:t>
            </a:r>
            <a:r>
              <a:rPr lang="el-GR" sz="1600" dirty="0" err="1" smtClean="0">
                <a:solidFill>
                  <a:prstClr val="black"/>
                </a:solidFill>
              </a:rPr>
              <a:t>ανοδιωμένα</a:t>
            </a:r>
            <a:r>
              <a:rPr lang="el-GR" sz="1600" dirty="0" smtClean="0">
                <a:solidFill>
                  <a:prstClr val="black"/>
                </a:solidFill>
              </a:rPr>
              <a:t> ή να προστατεύονται με άλλο τρόπο. Δεν πρέπει να γίνουν πρόσθετες οπές σε γαλβανισμένα μέρη.</a:t>
            </a:r>
          </a:p>
          <a:p>
            <a:pPr marL="542925" lvl="1" indent="-285750">
              <a:buFont typeface="Calibri" panose="020F0502020204030204" pitchFamily="34" charset="0"/>
              <a:buChar char="‒"/>
            </a:pPr>
            <a:r>
              <a:rPr lang="el-GR" sz="1600" b="1" dirty="0" smtClean="0">
                <a:solidFill>
                  <a:prstClr val="black"/>
                </a:solidFill>
              </a:rPr>
              <a:t>Φορτίσεις αέρα και χιονιού</a:t>
            </a:r>
            <a:r>
              <a:rPr lang="el-GR" sz="1600" dirty="0" smtClean="0">
                <a:solidFill>
                  <a:prstClr val="black"/>
                </a:solidFill>
              </a:rPr>
              <a:t>. Κάθε τοποθέτηση συλλέκτη πρέπει να σχεδιάζεται έτσι ώστε να μπορεί να απορροφήσει τα τοπικά φορτία άνεμου και χιονιού και ότι ως εκ τούτου οι δομικές κατασκευές προστατεύονται από ζημιές. Το χιόνι αντιπροσωπεύει ένα πρόσθετο βάρος που επιβαρύνει την κατασκευή. Ο άνεμος έχει πίεση ή αναρρόφηση στην κατασκευή. Ειδικά, </a:t>
            </a:r>
            <a:r>
              <a:rPr lang="el-GR" sz="1600" b="1" dirty="0" smtClean="0">
                <a:solidFill>
                  <a:prstClr val="black"/>
                </a:solidFill>
              </a:rPr>
              <a:t>οι μεγαλύτερες ηλιακές εγκαταστάσεις πρέπει να σχεδιαστούν με βάση τις γνώσεις σχετικά με το κτίριο, τους κανονισμούς, τους καιρικές συνθήκες και τα υλικά</a:t>
            </a:r>
            <a:r>
              <a:rPr lang="el-GR" sz="1600" dirty="0" smtClean="0">
                <a:solidFill>
                  <a:prstClr val="black"/>
                </a:solidFill>
              </a:rPr>
              <a:t>.</a:t>
            </a:r>
            <a:endParaRPr lang="en-US" sz="1600" dirty="0">
              <a:solidFill>
                <a:prstClr val="black"/>
              </a:solidFill>
            </a:endParaRPr>
          </a:p>
        </p:txBody>
      </p:sp>
      <p:grpSp>
        <p:nvGrpSpPr>
          <p:cNvPr id="16" name="Group 15">
            <a:extLst>
              <a:ext uri="{FF2B5EF4-FFF2-40B4-BE49-F238E27FC236}">
                <a16:creationId xmlns:a16="http://schemas.microsoft.com/office/drawing/2014/main" xmlns="" id="{7DB54031-FD17-4C6A-B69B-7C8B369924D0}"/>
              </a:ext>
            </a:extLst>
          </p:cNvPr>
          <p:cNvGrpSpPr/>
          <p:nvPr/>
        </p:nvGrpSpPr>
        <p:grpSpPr>
          <a:xfrm>
            <a:off x="6515970" y="2320200"/>
            <a:ext cx="2161300" cy="3981180"/>
            <a:chOff x="6508350" y="2253854"/>
            <a:chExt cx="2161300" cy="3981180"/>
          </a:xfrm>
        </p:grpSpPr>
        <p:pic>
          <p:nvPicPr>
            <p:cNvPr id="10" name="Picture 9">
              <a:extLst>
                <a:ext uri="{FF2B5EF4-FFF2-40B4-BE49-F238E27FC236}">
                  <a16:creationId xmlns:a16="http://schemas.microsoft.com/office/drawing/2014/main" xmlns="" id="{2A8559B2-92AA-423D-83D5-31F3E3A992D8}"/>
                </a:ext>
              </a:extLst>
            </p:cNvPr>
            <p:cNvPicPr>
              <a:picLocks noChangeAspect="1"/>
            </p:cNvPicPr>
            <p:nvPr/>
          </p:nvPicPr>
          <p:blipFill>
            <a:blip r:embed="rId2" cstate="print"/>
            <a:stretch>
              <a:fillRect/>
            </a:stretch>
          </p:blipFill>
          <p:spPr>
            <a:xfrm>
              <a:off x="6508350" y="3602178"/>
              <a:ext cx="2160000" cy="1097834"/>
            </a:xfrm>
            <a:prstGeom prst="rect">
              <a:avLst/>
            </a:prstGeom>
            <a:ln>
              <a:solidFill>
                <a:schemeClr val="tx1"/>
              </a:solidFill>
            </a:ln>
          </p:spPr>
        </p:pic>
        <p:pic>
          <p:nvPicPr>
            <p:cNvPr id="11" name="Picture 10">
              <a:extLst>
                <a:ext uri="{FF2B5EF4-FFF2-40B4-BE49-F238E27FC236}">
                  <a16:creationId xmlns:a16="http://schemas.microsoft.com/office/drawing/2014/main" xmlns="" id="{24F07864-1D12-4F21-A4BD-F556B7602B6A}"/>
                </a:ext>
              </a:extLst>
            </p:cNvPr>
            <p:cNvPicPr>
              <a:picLocks noChangeAspect="1"/>
            </p:cNvPicPr>
            <p:nvPr/>
          </p:nvPicPr>
          <p:blipFill>
            <a:blip r:embed="rId3" cstate="print"/>
            <a:stretch>
              <a:fillRect/>
            </a:stretch>
          </p:blipFill>
          <p:spPr>
            <a:xfrm>
              <a:off x="6508350" y="2253854"/>
              <a:ext cx="2160000" cy="1348324"/>
            </a:xfrm>
            <a:prstGeom prst="rect">
              <a:avLst/>
            </a:prstGeom>
            <a:ln>
              <a:solidFill>
                <a:schemeClr val="tx1"/>
              </a:solidFill>
            </a:ln>
          </p:spPr>
        </p:pic>
        <p:pic>
          <p:nvPicPr>
            <p:cNvPr id="15" name="Picture 14">
              <a:extLst>
                <a:ext uri="{FF2B5EF4-FFF2-40B4-BE49-F238E27FC236}">
                  <a16:creationId xmlns:a16="http://schemas.microsoft.com/office/drawing/2014/main" xmlns="" id="{3A12D511-3D4E-4BB5-A5F6-83F310ADEAB1}"/>
                </a:ext>
              </a:extLst>
            </p:cNvPr>
            <p:cNvPicPr>
              <a:picLocks noChangeAspect="1"/>
            </p:cNvPicPr>
            <p:nvPr/>
          </p:nvPicPr>
          <p:blipFill>
            <a:blip r:embed="rId4" cstate="print">
              <a:extLst>
                <a:ext uri="{BEBA8EAE-BF5A-486C-A8C5-ECC9F3942E4B}">
                  <a14:imgProps xmlns:a14="http://schemas.microsoft.com/office/drawing/2010/main" xmlns="">
                    <a14:imgLayer r:embed="rId5">
                      <a14:imgEffect>
                        <a14:saturation sat="0"/>
                      </a14:imgEffect>
                    </a14:imgLayer>
                  </a14:imgProps>
                </a:ext>
              </a:extLst>
            </a:blip>
            <a:stretch>
              <a:fillRect/>
            </a:stretch>
          </p:blipFill>
          <p:spPr>
            <a:xfrm>
              <a:off x="6509650" y="4709744"/>
              <a:ext cx="2160000" cy="1525290"/>
            </a:xfrm>
            <a:prstGeom prst="rect">
              <a:avLst/>
            </a:prstGeom>
            <a:ln>
              <a:solidFill>
                <a:schemeClr val="tx1"/>
              </a:solidFill>
            </a:ln>
          </p:spPr>
        </p:pic>
      </p:grpSp>
    </p:spTree>
    <p:extLst>
      <p:ext uri="{BB962C8B-B14F-4D97-AF65-F5344CB8AC3E}">
        <p14:creationId xmlns:p14="http://schemas.microsoft.com/office/powerpoint/2010/main" xmlns="" val="41128531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793EEB5-83DF-42C1-9204-1E2FD5117FD7}"/>
              </a:ext>
            </a:extLst>
          </p:cNvPr>
          <p:cNvSpPr>
            <a:spLocks noGrp="1"/>
          </p:cNvSpPr>
          <p:nvPr>
            <p:ph type="title"/>
          </p:nvPr>
        </p:nvSpPr>
        <p:spPr/>
        <p:txBody>
          <a:bodyPr/>
          <a:lstStyle/>
          <a:p>
            <a:r>
              <a:rPr lang="en-US" b="1" dirty="0" smtClean="0"/>
              <a:t>1. </a:t>
            </a:r>
            <a:r>
              <a:rPr lang="el-GR" b="1" dirty="0" smtClean="0"/>
              <a:t>Επισκόπηση ηλιακών συλλεκτών </a:t>
            </a:r>
            <a:endParaRPr lang="en-US" dirty="0"/>
          </a:p>
        </p:txBody>
      </p:sp>
      <p:sp>
        <p:nvSpPr>
          <p:cNvPr id="4" name="Rectangle 3">
            <a:extLst>
              <a:ext uri="{FF2B5EF4-FFF2-40B4-BE49-F238E27FC236}">
                <a16:creationId xmlns:a16="http://schemas.microsoft.com/office/drawing/2014/main" xmlns="" id="{E68EA6C1-B184-45D2-B1DA-D0153C9CCB9F}"/>
              </a:ext>
            </a:extLst>
          </p:cNvPr>
          <p:cNvSpPr/>
          <p:nvPr/>
        </p:nvSpPr>
        <p:spPr>
          <a:xfrm>
            <a:off x="432916" y="1557000"/>
            <a:ext cx="8315084" cy="369332"/>
          </a:xfrm>
          <a:prstGeom prst="rect">
            <a:avLst/>
          </a:prstGeom>
        </p:spPr>
        <p:txBody>
          <a:bodyPr wrap="square">
            <a:spAutoFit/>
          </a:bodyPr>
          <a:lstStyle/>
          <a:p>
            <a:pPr marL="285750" indent="-285750">
              <a:buFont typeface="Wingdings" panose="05000000000000000000" pitchFamily="2" charset="2"/>
              <a:buChar char="Ø"/>
            </a:pPr>
            <a:r>
              <a:rPr lang="el-GR" b="1" dirty="0" smtClean="0"/>
              <a:t>Επιλεγμένα θέματα της τεχνολογίας και της εγκατάστασης ηλιακών συλλεκτών</a:t>
            </a:r>
          </a:p>
        </p:txBody>
      </p:sp>
      <p:sp>
        <p:nvSpPr>
          <p:cNvPr id="5" name="Rectangle 4">
            <a:extLst>
              <a:ext uri="{FF2B5EF4-FFF2-40B4-BE49-F238E27FC236}">
                <a16:creationId xmlns:a16="http://schemas.microsoft.com/office/drawing/2014/main" xmlns="" id="{4CF1B854-A334-4548-8DA5-DAA77CAB2A21}"/>
              </a:ext>
            </a:extLst>
          </p:cNvPr>
          <p:cNvSpPr/>
          <p:nvPr/>
        </p:nvSpPr>
        <p:spPr>
          <a:xfrm>
            <a:off x="717606" y="1917000"/>
            <a:ext cx="1910394" cy="338554"/>
          </a:xfrm>
          <a:prstGeom prst="rect">
            <a:avLst/>
          </a:prstGeom>
        </p:spPr>
        <p:txBody>
          <a:bodyPr wrap="square">
            <a:spAutoFit/>
          </a:bodyPr>
          <a:lstStyle/>
          <a:p>
            <a:pPr marL="285750" indent="-285750">
              <a:buFont typeface="Wingdings" panose="05000000000000000000" pitchFamily="2" charset="2"/>
              <a:buChar char="§"/>
            </a:pPr>
            <a:r>
              <a:rPr lang="el-GR" sz="1600" b="1" dirty="0" smtClean="0"/>
              <a:t>ΕΝΣΩΜΑΤΩΣΗ</a:t>
            </a:r>
            <a:r>
              <a:rPr lang="en-US" sz="1600" b="1" dirty="0" smtClean="0"/>
              <a:t>.</a:t>
            </a:r>
            <a:endParaRPr lang="en-US" sz="1600" b="1" dirty="0"/>
          </a:p>
        </p:txBody>
      </p:sp>
      <p:sp>
        <p:nvSpPr>
          <p:cNvPr id="6" name="Rectangle 5">
            <a:extLst>
              <a:ext uri="{FF2B5EF4-FFF2-40B4-BE49-F238E27FC236}">
                <a16:creationId xmlns:a16="http://schemas.microsoft.com/office/drawing/2014/main" xmlns="" id="{ABE03754-E387-4C18-AA83-981490552EEE}"/>
              </a:ext>
            </a:extLst>
          </p:cNvPr>
          <p:cNvSpPr/>
          <p:nvPr/>
        </p:nvSpPr>
        <p:spPr>
          <a:xfrm>
            <a:off x="324000" y="2205000"/>
            <a:ext cx="5760000" cy="4278094"/>
          </a:xfrm>
          <a:prstGeom prst="rect">
            <a:avLst/>
          </a:prstGeom>
        </p:spPr>
        <p:txBody>
          <a:bodyPr wrap="square">
            <a:spAutoFit/>
          </a:bodyPr>
          <a:lstStyle/>
          <a:p>
            <a:pPr marL="542925" lvl="1" indent="-285750">
              <a:buFont typeface="Calibri" panose="020F0502020204030204" pitchFamily="34" charset="0"/>
              <a:buChar char="‒"/>
            </a:pPr>
            <a:r>
              <a:rPr lang="el-GR" sz="1600" dirty="0" smtClean="0">
                <a:solidFill>
                  <a:prstClr val="black"/>
                </a:solidFill>
              </a:rPr>
              <a:t>Σε συνδυασμό με μια βασική πρακτική λειτουργικότητα, οι επίπεδοι συλλέκτες και οι συλλέκτες κενού προσφέρουν μερικές ευκαιρίες </a:t>
            </a:r>
            <a:r>
              <a:rPr lang="el-GR" sz="1600" b="1" dirty="0" smtClean="0">
                <a:solidFill>
                  <a:prstClr val="black"/>
                </a:solidFill>
              </a:rPr>
              <a:t>για να προστεθεί αισθητική αξία</a:t>
            </a:r>
            <a:r>
              <a:rPr lang="el-GR" sz="1600" dirty="0" smtClean="0">
                <a:solidFill>
                  <a:prstClr val="black"/>
                </a:solidFill>
              </a:rPr>
              <a:t> στην αρχιτεκτονική του κτιρίου.</a:t>
            </a:r>
          </a:p>
          <a:p>
            <a:pPr marL="542925" lvl="1" indent="-285750">
              <a:buFont typeface="Calibri" panose="020F0502020204030204" pitchFamily="34" charset="0"/>
              <a:buChar char="‒"/>
            </a:pPr>
            <a:r>
              <a:rPr lang="el-GR" sz="1600" dirty="0" smtClean="0">
                <a:solidFill>
                  <a:prstClr val="black"/>
                </a:solidFill>
              </a:rPr>
              <a:t>Η πρόκληση σήμερα δεν είναι απλώς το ταίριασμα με το σχεδιασμό ενός κτιρίου, αλλά η χρήση τους ως αυτόνομο στοιχείο σχεδιασμού του κτιρίου.</a:t>
            </a:r>
          </a:p>
          <a:p>
            <a:pPr marL="542925" lvl="1" indent="-285750">
              <a:buFont typeface="Calibri" panose="020F0502020204030204" pitchFamily="34" charset="0"/>
              <a:buChar char="‒"/>
            </a:pPr>
            <a:r>
              <a:rPr lang="el-GR" sz="1600" dirty="0" smtClean="0">
                <a:solidFill>
                  <a:prstClr val="black"/>
                </a:solidFill>
              </a:rPr>
              <a:t>Όσον αφορά αυτούς τους στόχους, οι ηλιακοί συλλέκτες μπορούν να παρέχουν</a:t>
            </a:r>
            <a:r>
              <a:rPr lang="en-US" sz="1600" dirty="0" smtClean="0">
                <a:solidFill>
                  <a:prstClr val="black"/>
                </a:solidFill>
              </a:rPr>
              <a:t>:</a:t>
            </a:r>
            <a:endParaRPr lang="en-US" sz="1600" dirty="0">
              <a:solidFill>
                <a:prstClr val="black"/>
              </a:solidFill>
            </a:endParaRPr>
          </a:p>
          <a:p>
            <a:pPr marL="801688" lvl="2" indent="-285750">
              <a:buFont typeface="Arial" panose="020B0604020202020204" pitchFamily="34" charset="0"/>
              <a:buChar char="."/>
            </a:pPr>
            <a:r>
              <a:rPr lang="el-GR" sz="1600" dirty="0" smtClean="0">
                <a:solidFill>
                  <a:prstClr val="black"/>
                </a:solidFill>
              </a:rPr>
              <a:t>Αρχιτεκτονική ολοκλήρωση. Δεν παρεμβαίνουν ή διακόπτουν το σχεδιασμό του κτιρίου, π.χ., μέσω στερέωσης εντός οροφής ή αντιστοίχισης με τα χρώματα στέγης (μετάβαση χρώματος από στέγη σε γυαλί).</a:t>
            </a:r>
          </a:p>
          <a:p>
            <a:pPr marL="801688" lvl="2" indent="-285750">
              <a:buFont typeface="Arial" panose="020B0604020202020204" pitchFamily="34" charset="0"/>
              <a:buChar char="."/>
            </a:pPr>
            <a:r>
              <a:rPr lang="el-GR" sz="1600" dirty="0" smtClean="0">
                <a:solidFill>
                  <a:prstClr val="black"/>
                </a:solidFill>
              </a:rPr>
              <a:t>Οπτική ομορφιά. Οι συλλέκτες συμβάλλουν στην αισθητική του κτιρίου.</a:t>
            </a:r>
          </a:p>
          <a:p>
            <a:pPr marL="801688" lvl="2" indent="-285750">
              <a:buFont typeface="Arial" panose="020B0604020202020204" pitchFamily="34" charset="0"/>
              <a:buChar char="."/>
            </a:pPr>
            <a:r>
              <a:rPr lang="el-GR" sz="1600" dirty="0" smtClean="0">
                <a:solidFill>
                  <a:prstClr val="black"/>
                </a:solidFill>
              </a:rPr>
              <a:t>Λειτουργικές δομές. Πρόσθετες λειτουργίες, π.χ., περιοχές σκίασης.</a:t>
            </a:r>
            <a:endParaRPr lang="en-US" sz="1600" dirty="0">
              <a:solidFill>
                <a:prstClr val="black"/>
              </a:solidFill>
            </a:endParaRPr>
          </a:p>
        </p:txBody>
      </p:sp>
      <p:pic>
        <p:nvPicPr>
          <p:cNvPr id="7" name="Picture 6">
            <a:extLst>
              <a:ext uri="{FF2B5EF4-FFF2-40B4-BE49-F238E27FC236}">
                <a16:creationId xmlns:a16="http://schemas.microsoft.com/office/drawing/2014/main" xmlns="" id="{DE7169D4-4556-458B-83D8-E5499868B0CE}"/>
              </a:ext>
            </a:extLst>
          </p:cNvPr>
          <p:cNvPicPr>
            <a:picLocks noChangeAspect="1"/>
          </p:cNvPicPr>
          <p:nvPr/>
        </p:nvPicPr>
        <p:blipFill>
          <a:blip r:embed="rId2" cstate="print"/>
          <a:stretch>
            <a:fillRect/>
          </a:stretch>
        </p:blipFill>
        <p:spPr>
          <a:xfrm>
            <a:off x="6052801" y="2061000"/>
            <a:ext cx="2839199" cy="4247725"/>
          </a:xfrm>
          <a:prstGeom prst="rect">
            <a:avLst/>
          </a:prstGeom>
        </p:spPr>
      </p:pic>
    </p:spTree>
    <p:extLst>
      <p:ext uri="{BB962C8B-B14F-4D97-AF65-F5344CB8AC3E}">
        <p14:creationId xmlns:p14="http://schemas.microsoft.com/office/powerpoint/2010/main" xmlns="" val="41480087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D65A0F-9674-4A47-9F93-1A019CC47357}"/>
              </a:ext>
            </a:extLst>
          </p:cNvPr>
          <p:cNvSpPr>
            <a:spLocks noGrp="1"/>
          </p:cNvSpPr>
          <p:nvPr>
            <p:ph type="title"/>
          </p:nvPr>
        </p:nvSpPr>
        <p:spPr/>
        <p:txBody>
          <a:bodyPr>
            <a:normAutofit/>
          </a:bodyPr>
          <a:lstStyle/>
          <a:p>
            <a:r>
              <a:rPr lang="el-GR" b="1" dirty="0" smtClean="0"/>
              <a:t>Περιεχόμενα</a:t>
            </a:r>
            <a:endParaRPr lang="en-US" b="1" dirty="0"/>
          </a:p>
        </p:txBody>
      </p:sp>
      <p:sp>
        <p:nvSpPr>
          <p:cNvPr id="4" name="Rectangle 3">
            <a:extLst>
              <a:ext uri="{FF2B5EF4-FFF2-40B4-BE49-F238E27FC236}">
                <a16:creationId xmlns:a16="http://schemas.microsoft.com/office/drawing/2014/main" xmlns="" id="{255624FF-ED07-4B3A-835B-B204D00828A4}"/>
              </a:ext>
            </a:extLst>
          </p:cNvPr>
          <p:cNvSpPr/>
          <p:nvPr/>
        </p:nvSpPr>
        <p:spPr>
          <a:xfrm>
            <a:off x="684000" y="1557000"/>
            <a:ext cx="7991688" cy="4524315"/>
          </a:xfrm>
          <a:prstGeom prst="rect">
            <a:avLst/>
          </a:prstGeom>
        </p:spPr>
        <p:txBody>
          <a:bodyPr wrap="square">
            <a:spAutoFit/>
          </a:bodyPr>
          <a:lstStyle/>
          <a:p>
            <a:r>
              <a:rPr lang="el-GR" sz="1600" dirty="0" smtClean="0">
                <a:latin typeface="+mj-lt"/>
                <a:cs typeface="Arial" pitchFamily="34" charset="0"/>
              </a:rPr>
              <a:t>Σε αυτήν την ενότητα θα καλυφθούν τα ακόλουθα:</a:t>
            </a:r>
            <a:endParaRPr lang="en-US" sz="1600" dirty="0">
              <a:latin typeface="+mj-lt"/>
              <a:cs typeface="Arial" pitchFamily="34" charset="0"/>
            </a:endParaRPr>
          </a:p>
          <a:p>
            <a:endParaRPr lang="en-US" sz="1600" b="1" dirty="0">
              <a:solidFill>
                <a:prstClr val="black"/>
              </a:solidFill>
              <a:latin typeface="+mj-lt"/>
              <a:cs typeface="Arial" pitchFamily="34" charset="0"/>
            </a:endParaRPr>
          </a:p>
          <a:p>
            <a:pPr marL="342900" indent="-342900">
              <a:buFont typeface="+mj-lt"/>
              <a:buAutoNum type="arabicPeriod"/>
            </a:pPr>
            <a:r>
              <a:rPr lang="el-GR" sz="1600" b="1" dirty="0" smtClean="0">
                <a:solidFill>
                  <a:prstClr val="black"/>
                </a:solidFill>
                <a:latin typeface="+mj-lt"/>
                <a:cs typeface="Arial" pitchFamily="34" charset="0"/>
              </a:rPr>
              <a:t>ΕΠΙΣΚΟΠΗΣΗ ΗΛΙΑΚΩΝ ΣΥΛΛΕΚΤΩΝ</a:t>
            </a:r>
            <a:endParaRPr lang="en-US" sz="1600" b="1" dirty="0">
              <a:solidFill>
                <a:prstClr val="black"/>
              </a:solidFill>
              <a:latin typeface="+mj-lt"/>
              <a:cs typeface="Arial" pitchFamily="34" charset="0"/>
            </a:endParaRPr>
          </a:p>
          <a:p>
            <a:pPr marL="742950" lvl="1" indent="-285750">
              <a:buFont typeface="Wingdings" panose="05000000000000000000" pitchFamily="2" charset="2"/>
              <a:buChar char="Ø"/>
            </a:pPr>
            <a:r>
              <a:rPr lang="el-GR" sz="1600" dirty="0" smtClean="0">
                <a:solidFill>
                  <a:prstClr val="black"/>
                </a:solidFill>
                <a:latin typeface="+mj-lt"/>
                <a:cs typeface="Arial" pitchFamily="34" charset="0"/>
              </a:rPr>
              <a:t>Επιλεγμένα θέματα της τεχνολογίας και της εγκατάστασης ηλιακών συλλεκτών</a:t>
            </a:r>
            <a:endParaRPr lang="en-US" sz="1600" dirty="0">
              <a:solidFill>
                <a:prstClr val="black"/>
              </a:solidFill>
              <a:latin typeface="+mj-lt"/>
              <a:cs typeface="Arial" pitchFamily="34" charset="0"/>
            </a:endParaRPr>
          </a:p>
          <a:p>
            <a:pPr marL="342900" indent="-342900">
              <a:buFont typeface="+mj-lt"/>
              <a:buAutoNum type="arabicPeriod"/>
            </a:pPr>
            <a:r>
              <a:rPr lang="el-GR" sz="1600" b="1" dirty="0" smtClean="0">
                <a:solidFill>
                  <a:prstClr val="black"/>
                </a:solidFill>
                <a:latin typeface="+mj-lt"/>
                <a:cs typeface="Arial" pitchFamily="34" charset="0"/>
              </a:rPr>
              <a:t>ΣΥΣΤΟΙΧΙΕΣ ΚΑΙ ΣΥΣΤΗΜΑΤΑ ΗΛΙΑΚΩΝ ΣΥΛΛΕΚΤΩΝ</a:t>
            </a:r>
            <a:endParaRPr lang="en-US" sz="1600" b="1" dirty="0">
              <a:solidFill>
                <a:prstClr val="black"/>
              </a:solidFill>
              <a:latin typeface="+mj-lt"/>
              <a:cs typeface="Arial" pitchFamily="34" charset="0"/>
            </a:endParaRPr>
          </a:p>
          <a:p>
            <a:pPr marL="742950" lvl="1" indent="-285750">
              <a:buFont typeface="Wingdings" panose="05000000000000000000" pitchFamily="2" charset="2"/>
              <a:buChar char="Ø"/>
            </a:pPr>
            <a:r>
              <a:rPr lang="el-GR" sz="1600" dirty="0" smtClean="0">
                <a:solidFill>
                  <a:prstClr val="black"/>
                </a:solidFill>
                <a:latin typeface="+mj-lt"/>
                <a:cs typeface="Arial" pitchFamily="34" charset="0"/>
              </a:rPr>
              <a:t>Ορισμοί</a:t>
            </a:r>
            <a:endParaRPr lang="en-US" sz="1600" dirty="0">
              <a:solidFill>
                <a:prstClr val="black"/>
              </a:solidFill>
              <a:cs typeface="Arial" pitchFamily="34" charset="0"/>
            </a:endParaRPr>
          </a:p>
          <a:p>
            <a:pPr marL="742950" lvl="1" indent="-285750">
              <a:buFont typeface="Wingdings" panose="05000000000000000000" pitchFamily="2" charset="2"/>
              <a:buChar char="Ø"/>
            </a:pPr>
            <a:r>
              <a:rPr lang="el-GR" sz="1600" dirty="0" smtClean="0">
                <a:solidFill>
                  <a:prstClr val="black"/>
                </a:solidFill>
                <a:cs typeface="Arial" pitchFamily="34" charset="0"/>
              </a:rPr>
              <a:t>Σύνδεση συστημάτων συλλεκτών</a:t>
            </a:r>
            <a:endParaRPr lang="en-US" sz="1600" dirty="0">
              <a:solidFill>
                <a:prstClr val="black"/>
              </a:solidFill>
              <a:cs typeface="Arial" pitchFamily="34" charset="0"/>
            </a:endParaRPr>
          </a:p>
          <a:p>
            <a:pPr marL="742950" lvl="1" indent="-285750">
              <a:buFont typeface="Wingdings" panose="05000000000000000000" pitchFamily="2" charset="2"/>
              <a:buChar char="Ø"/>
            </a:pPr>
            <a:r>
              <a:rPr lang="el-GR" sz="1600" dirty="0" smtClean="0">
                <a:solidFill>
                  <a:prstClr val="black"/>
                </a:solidFill>
                <a:cs typeface="Arial" pitchFamily="34" charset="0"/>
              </a:rPr>
              <a:t>Δύο βασικές μέθοδοι εξισορρόπησης ροής στην ηλιακή συστοιχία</a:t>
            </a:r>
          </a:p>
          <a:p>
            <a:pPr marL="742950" lvl="1" indent="-285750">
              <a:buFont typeface="Wingdings" panose="05000000000000000000" pitchFamily="2" charset="2"/>
              <a:buChar char="Ø"/>
            </a:pPr>
            <a:r>
              <a:rPr lang="el-GR" sz="1600" dirty="0" smtClean="0"/>
              <a:t>Σωληνώσεις </a:t>
            </a:r>
            <a:r>
              <a:rPr lang="el-GR" sz="1600" dirty="0" err="1" smtClean="0"/>
              <a:t>αντεπίστροφου</a:t>
            </a:r>
            <a:r>
              <a:rPr lang="el-GR" sz="1600" dirty="0" smtClean="0"/>
              <a:t> (</a:t>
            </a:r>
            <a:r>
              <a:rPr lang="en-US" sz="1600" dirty="0" smtClean="0">
                <a:solidFill>
                  <a:prstClr val="black"/>
                </a:solidFill>
                <a:cs typeface="Arial" pitchFamily="34" charset="0"/>
              </a:rPr>
              <a:t>reverse-return) </a:t>
            </a:r>
            <a:r>
              <a:rPr lang="el-GR" sz="1600" dirty="0" smtClean="0"/>
              <a:t>συστήματος</a:t>
            </a:r>
            <a:endParaRPr lang="en-US" sz="1600" dirty="0" smtClean="0">
              <a:solidFill>
                <a:prstClr val="black"/>
              </a:solidFill>
              <a:cs typeface="Arial" pitchFamily="34" charset="0"/>
            </a:endParaRPr>
          </a:p>
          <a:p>
            <a:pPr marL="742950" lvl="1" indent="-285750">
              <a:buFont typeface="Wingdings" panose="05000000000000000000" pitchFamily="2" charset="2"/>
              <a:buChar char="Ø"/>
            </a:pPr>
            <a:r>
              <a:rPr lang="el-GR" sz="1600" dirty="0" smtClean="0"/>
              <a:t>Σωληνώσεις συστήματος άμεσης επιστροφής (</a:t>
            </a:r>
            <a:r>
              <a:rPr lang="en-US" sz="1600" dirty="0" smtClean="0"/>
              <a:t>d</a:t>
            </a:r>
            <a:r>
              <a:rPr lang="en-US" sz="1600" dirty="0" smtClean="0">
                <a:solidFill>
                  <a:prstClr val="black"/>
                </a:solidFill>
                <a:cs typeface="Arial" pitchFamily="34" charset="0"/>
              </a:rPr>
              <a:t>irect-return)</a:t>
            </a:r>
          </a:p>
          <a:p>
            <a:pPr marL="742950" lvl="1" indent="-285750">
              <a:buFont typeface="Wingdings" panose="05000000000000000000" pitchFamily="2" charset="2"/>
              <a:buChar char="Ø"/>
            </a:pPr>
            <a:r>
              <a:rPr lang="el-GR" sz="1600" dirty="0" smtClean="0">
                <a:solidFill>
                  <a:prstClr val="black"/>
                </a:solidFill>
                <a:cs typeface="Arial" pitchFamily="34" charset="0"/>
              </a:rPr>
              <a:t>Βαλβίδα εξισορρόπησης ροής</a:t>
            </a:r>
          </a:p>
          <a:p>
            <a:pPr marL="742950" lvl="1" indent="-285750">
              <a:buFont typeface="Wingdings" panose="05000000000000000000" pitchFamily="2" charset="2"/>
              <a:buChar char="Ø"/>
            </a:pPr>
            <a:r>
              <a:rPr lang="el-GR" sz="1600" dirty="0" smtClean="0">
                <a:solidFill>
                  <a:prstClr val="black"/>
                </a:solidFill>
                <a:cs typeface="Arial" pitchFamily="34" charset="0"/>
              </a:rPr>
              <a:t>Άλλες μέθοδοι εξισορρόπησης ροής στην συστοιχία ηλιακών συλλεκτών</a:t>
            </a:r>
          </a:p>
          <a:p>
            <a:pPr marL="742950" lvl="1" indent="-285750">
              <a:buFont typeface="Wingdings" panose="05000000000000000000" pitchFamily="2" charset="2"/>
              <a:buChar char="Ø"/>
            </a:pPr>
            <a:r>
              <a:rPr lang="el-GR" sz="1600" dirty="0" smtClean="0">
                <a:solidFill>
                  <a:prstClr val="black"/>
                </a:solidFill>
                <a:cs typeface="Arial" pitchFamily="34" charset="0"/>
              </a:rPr>
              <a:t>Υπολογισμός πτώσης πίεσης σε συστοιχίες</a:t>
            </a:r>
            <a:r>
              <a:rPr lang="en-US" sz="1600" dirty="0" smtClean="0">
                <a:solidFill>
                  <a:prstClr val="black"/>
                </a:solidFill>
                <a:cs typeface="Arial" pitchFamily="34" charset="0"/>
              </a:rPr>
              <a:t> </a:t>
            </a:r>
            <a:r>
              <a:rPr lang="el-GR" sz="1600" dirty="0" smtClean="0">
                <a:solidFill>
                  <a:prstClr val="black"/>
                </a:solidFill>
                <a:cs typeface="Arial" pitchFamily="34" charset="0"/>
              </a:rPr>
              <a:t>συλλεκτών</a:t>
            </a:r>
          </a:p>
          <a:p>
            <a:pPr marL="742950" lvl="1" indent="-285750">
              <a:buFont typeface="Wingdings" panose="05000000000000000000" pitchFamily="2" charset="2"/>
              <a:buChar char="Ø"/>
            </a:pPr>
            <a:r>
              <a:rPr lang="el-GR" sz="1600" dirty="0" smtClean="0">
                <a:solidFill>
                  <a:prstClr val="black"/>
                </a:solidFill>
                <a:cs typeface="Arial" pitchFamily="34" charset="0"/>
              </a:rPr>
              <a:t>Επέκταση των χάλκινων σωληνώσεων</a:t>
            </a:r>
            <a:endParaRPr lang="en-US" sz="1600" dirty="0">
              <a:solidFill>
                <a:prstClr val="black"/>
              </a:solidFill>
              <a:cs typeface="Arial" pitchFamily="34" charset="0"/>
            </a:endParaRPr>
          </a:p>
          <a:p>
            <a:pPr marL="342900" indent="-342900">
              <a:buFont typeface="+mj-lt"/>
              <a:buAutoNum type="arabicPeriod"/>
            </a:pPr>
            <a:r>
              <a:rPr lang="el-GR" sz="1600" b="1" dirty="0" smtClean="0">
                <a:solidFill>
                  <a:prstClr val="black"/>
                </a:solidFill>
                <a:cs typeface="Arial" pitchFamily="34" charset="0"/>
              </a:rPr>
              <a:t>ΠΑΡΑΔΕΙΓΜΑΤΑ ΗΛΙΑΚΩΝ ΣΥΛΛΕΚΤΩΝ ΣΕ ΟΙΚΙΑΚΕΣ ΚΑΙ ΕΜΠΟΡΙΚΕΣ ΕΦΑΡΜΟΓΕΣ ΜΕΓΑΛΗΣ ΚΛΙΜΑΚΑΣ</a:t>
            </a:r>
            <a:endParaRPr lang="en-US" sz="1600" b="1" dirty="0">
              <a:solidFill>
                <a:prstClr val="black"/>
              </a:solidFill>
              <a:cs typeface="Arial" pitchFamily="34" charset="0"/>
            </a:endParaRPr>
          </a:p>
          <a:p>
            <a:pPr marL="742950" lvl="1" indent="-285750">
              <a:buFont typeface="Wingdings" panose="05000000000000000000" pitchFamily="2" charset="2"/>
              <a:buChar char="Ø"/>
            </a:pPr>
            <a:r>
              <a:rPr lang="el-GR" sz="1600" dirty="0" smtClean="0">
                <a:solidFill>
                  <a:prstClr val="black"/>
                </a:solidFill>
                <a:cs typeface="Arial" pitchFamily="34" charset="0"/>
              </a:rPr>
              <a:t>Ορισμένες βέλτιστες πρακτικές</a:t>
            </a:r>
            <a:endParaRPr lang="en-US" sz="1600" dirty="0">
              <a:solidFill>
                <a:prstClr val="black"/>
              </a:solidFill>
              <a:cs typeface="Arial" pitchFamily="34" charset="0"/>
            </a:endParaRPr>
          </a:p>
          <a:p>
            <a:pPr marL="742950" lvl="1" indent="-285750">
              <a:buFont typeface="Wingdings" panose="05000000000000000000" pitchFamily="2" charset="2"/>
              <a:buChar char="Ø"/>
            </a:pPr>
            <a:r>
              <a:rPr lang="el-GR" sz="1600" dirty="0" smtClean="0">
                <a:solidFill>
                  <a:prstClr val="black"/>
                </a:solidFill>
                <a:cs typeface="Arial" pitchFamily="34" charset="0"/>
              </a:rPr>
              <a:t>Παραδείγματα συστημάτων στην πράξη</a:t>
            </a:r>
            <a:endParaRPr lang="en-US" sz="1600" dirty="0">
              <a:solidFill>
                <a:prstClr val="black"/>
              </a:solidFill>
              <a:cs typeface="Arial" pitchFamily="34" charset="0"/>
            </a:endParaRPr>
          </a:p>
        </p:txBody>
      </p:sp>
    </p:spTree>
    <p:extLst>
      <p:ext uri="{BB962C8B-B14F-4D97-AF65-F5344CB8AC3E}">
        <p14:creationId xmlns:p14="http://schemas.microsoft.com/office/powerpoint/2010/main" xmlns="" val="15265290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5F2262-1199-4077-9626-3A699B452341}"/>
              </a:ext>
            </a:extLst>
          </p:cNvPr>
          <p:cNvSpPr>
            <a:spLocks noGrp="1"/>
          </p:cNvSpPr>
          <p:nvPr>
            <p:ph type="title"/>
          </p:nvPr>
        </p:nvSpPr>
        <p:spPr/>
        <p:txBody>
          <a:bodyPr/>
          <a:lstStyle/>
          <a:p>
            <a:r>
              <a:rPr lang="en-US" b="1" dirty="0" smtClean="0"/>
              <a:t>1. </a:t>
            </a:r>
            <a:r>
              <a:rPr lang="el-GR" b="1" dirty="0" smtClean="0"/>
              <a:t>Επισκόπηση ηλιακών συλλεκτών </a:t>
            </a:r>
            <a:endParaRPr lang="en-US" dirty="0"/>
          </a:p>
        </p:txBody>
      </p:sp>
      <p:sp>
        <p:nvSpPr>
          <p:cNvPr id="4" name="Rectangle 3">
            <a:extLst>
              <a:ext uri="{FF2B5EF4-FFF2-40B4-BE49-F238E27FC236}">
                <a16:creationId xmlns:a16="http://schemas.microsoft.com/office/drawing/2014/main" xmlns="" id="{FA3671B6-6ADF-4A34-8733-05029424FC55}"/>
              </a:ext>
            </a:extLst>
          </p:cNvPr>
          <p:cNvSpPr/>
          <p:nvPr/>
        </p:nvSpPr>
        <p:spPr>
          <a:xfrm>
            <a:off x="432916" y="1557000"/>
            <a:ext cx="8027084" cy="369332"/>
          </a:xfrm>
          <a:prstGeom prst="rect">
            <a:avLst/>
          </a:prstGeom>
        </p:spPr>
        <p:txBody>
          <a:bodyPr wrap="square">
            <a:spAutoFit/>
          </a:bodyPr>
          <a:lstStyle/>
          <a:p>
            <a:pPr marL="285750" indent="-285750">
              <a:buFont typeface="Wingdings" panose="05000000000000000000" pitchFamily="2" charset="2"/>
              <a:buChar char="Ø"/>
            </a:pPr>
            <a:r>
              <a:rPr lang="el-GR" b="1" dirty="0" smtClean="0"/>
              <a:t>Επιλεγμένα θέματα της τεχνολογίας και της εγκατάστασης ηλιακών συλλεκτών</a:t>
            </a:r>
          </a:p>
        </p:txBody>
      </p:sp>
      <p:sp>
        <p:nvSpPr>
          <p:cNvPr id="5" name="Rectangle 4">
            <a:extLst>
              <a:ext uri="{FF2B5EF4-FFF2-40B4-BE49-F238E27FC236}">
                <a16:creationId xmlns:a16="http://schemas.microsoft.com/office/drawing/2014/main" xmlns="" id="{625150EF-F35F-40AC-A6BD-0328CEBBA175}"/>
              </a:ext>
            </a:extLst>
          </p:cNvPr>
          <p:cNvSpPr/>
          <p:nvPr/>
        </p:nvSpPr>
        <p:spPr>
          <a:xfrm>
            <a:off x="717606" y="1917000"/>
            <a:ext cx="2918394" cy="338554"/>
          </a:xfrm>
          <a:prstGeom prst="rect">
            <a:avLst/>
          </a:prstGeom>
        </p:spPr>
        <p:txBody>
          <a:bodyPr wrap="square">
            <a:spAutoFit/>
          </a:bodyPr>
          <a:lstStyle/>
          <a:p>
            <a:pPr marL="285750" indent="-285750">
              <a:buFont typeface="Wingdings" panose="05000000000000000000" pitchFamily="2" charset="2"/>
              <a:buChar char="§"/>
            </a:pPr>
            <a:r>
              <a:rPr lang="el-GR" sz="1600" b="1" dirty="0" smtClean="0"/>
              <a:t>ΣΩΛΗΝΩΣΗ ΣΥΛΛΕΚΤΗ</a:t>
            </a:r>
            <a:endParaRPr lang="en-US" sz="1600" b="1" dirty="0"/>
          </a:p>
        </p:txBody>
      </p:sp>
      <p:sp>
        <p:nvSpPr>
          <p:cNvPr id="6" name="Rectangle 5">
            <a:extLst>
              <a:ext uri="{FF2B5EF4-FFF2-40B4-BE49-F238E27FC236}">
                <a16:creationId xmlns:a16="http://schemas.microsoft.com/office/drawing/2014/main" xmlns="" id="{783AF331-E3F2-4383-9715-70DC2529A597}"/>
              </a:ext>
            </a:extLst>
          </p:cNvPr>
          <p:cNvSpPr/>
          <p:nvPr/>
        </p:nvSpPr>
        <p:spPr>
          <a:xfrm>
            <a:off x="468000" y="2205000"/>
            <a:ext cx="8280000" cy="1815882"/>
          </a:xfrm>
          <a:prstGeom prst="rect">
            <a:avLst/>
          </a:prstGeom>
        </p:spPr>
        <p:txBody>
          <a:bodyPr wrap="square">
            <a:spAutoFit/>
          </a:bodyPr>
          <a:lstStyle/>
          <a:p>
            <a:pPr marL="542925" lvl="1" indent="-285750">
              <a:buFont typeface="Calibri" panose="020F0502020204030204" pitchFamily="34" charset="0"/>
              <a:buChar char="‒"/>
            </a:pPr>
            <a:r>
              <a:rPr lang="el-GR" sz="1600" b="1" dirty="0" smtClean="0">
                <a:solidFill>
                  <a:prstClr val="black"/>
                </a:solidFill>
              </a:rPr>
              <a:t>Βασικές συνδέσεις. Μονή και διπλή σωλήνωση επίπεδου ηλιακού συλλέκτη</a:t>
            </a:r>
            <a:r>
              <a:rPr lang="en-US" sz="1600" b="1" dirty="0" smtClean="0">
                <a:solidFill>
                  <a:prstClr val="black"/>
                </a:solidFill>
              </a:rPr>
              <a:t>.</a:t>
            </a:r>
            <a:endParaRPr lang="en-US" sz="1600" b="1" dirty="0">
              <a:solidFill>
                <a:prstClr val="black"/>
              </a:solidFill>
            </a:endParaRPr>
          </a:p>
          <a:p>
            <a:pPr marL="827088" lvl="2" indent="-285750">
              <a:buFont typeface="Arial" panose="020B0604020202020204" pitchFamily="34" charset="0"/>
              <a:buChar char="."/>
            </a:pPr>
            <a:r>
              <a:rPr lang="el-GR" sz="1600" dirty="0" smtClean="0">
                <a:solidFill>
                  <a:prstClr val="black"/>
                </a:solidFill>
              </a:rPr>
              <a:t>Τα μικρά ηλιοθερμικά συστήματα για μονοκατοικίες χρησιμοποιούν πολύ συχνά έτοιμα σετ που περιλαμβάνουν </a:t>
            </a:r>
            <a:r>
              <a:rPr lang="el-GR" sz="1600" b="1" dirty="0" smtClean="0">
                <a:solidFill>
                  <a:prstClr val="black"/>
                </a:solidFill>
              </a:rPr>
              <a:t>έναν ή δύο ηλιακούς συλλέκτες</a:t>
            </a:r>
            <a:r>
              <a:rPr lang="el-GR" sz="1600" dirty="0" smtClean="0">
                <a:solidFill>
                  <a:prstClr val="black"/>
                </a:solidFill>
              </a:rPr>
              <a:t>.</a:t>
            </a:r>
          </a:p>
          <a:p>
            <a:pPr marL="827088" lvl="2" indent="-285750">
              <a:buFont typeface="Arial" panose="020B0604020202020204" pitchFamily="34" charset="0"/>
              <a:buChar char="."/>
            </a:pPr>
            <a:r>
              <a:rPr lang="el-GR" sz="1600" dirty="0" smtClean="0">
                <a:solidFill>
                  <a:prstClr val="black"/>
                </a:solidFill>
              </a:rPr>
              <a:t>Οι επίπεδοι συλλέκτες έχουν συχνά </a:t>
            </a:r>
            <a:r>
              <a:rPr lang="el-GR" sz="1600" b="1" dirty="0" smtClean="0">
                <a:solidFill>
                  <a:prstClr val="black"/>
                </a:solidFill>
              </a:rPr>
              <a:t>τέσσερις θύρες σύνδεσης</a:t>
            </a:r>
            <a:r>
              <a:rPr lang="el-GR" sz="1600" dirty="0" smtClean="0">
                <a:solidFill>
                  <a:prstClr val="black"/>
                </a:solidFill>
              </a:rPr>
              <a:t>, με εσωτερική σωλήνωση τύπου άρπας ή σερπαντίνας. </a:t>
            </a:r>
          </a:p>
          <a:p>
            <a:pPr marL="827088" lvl="2" indent="-285750">
              <a:buFont typeface="Arial" panose="020B0604020202020204" pitchFamily="34" charset="0"/>
              <a:buChar char="."/>
            </a:pPr>
            <a:r>
              <a:rPr lang="el-GR" sz="1600" dirty="0" smtClean="0">
                <a:solidFill>
                  <a:prstClr val="black"/>
                </a:solidFill>
              </a:rPr>
              <a:t>Για έναν συλλέκτη, μόνο δύο από τις θύρες χρησιμοποιούνται για ροή υγρών και οι άλλες δύο είναι κλειστές. Ο κατασκευαστής προσδιορίζει τις εισόδους και εξόδους.</a:t>
            </a:r>
            <a:endParaRPr lang="en-US" sz="1600" dirty="0">
              <a:solidFill>
                <a:prstClr val="black"/>
              </a:solidFill>
            </a:endParaRPr>
          </a:p>
        </p:txBody>
      </p:sp>
      <p:pic>
        <p:nvPicPr>
          <p:cNvPr id="8" name="Picture 7">
            <a:extLst>
              <a:ext uri="{FF2B5EF4-FFF2-40B4-BE49-F238E27FC236}">
                <a16:creationId xmlns:a16="http://schemas.microsoft.com/office/drawing/2014/main" xmlns="" id="{65E11714-8E9F-428E-BFA6-3A35D818E562}"/>
              </a:ext>
            </a:extLst>
          </p:cNvPr>
          <p:cNvPicPr>
            <a:picLocks noChangeAspect="1"/>
          </p:cNvPicPr>
          <p:nvPr/>
        </p:nvPicPr>
        <p:blipFill>
          <a:blip r:embed="rId2" cstate="print"/>
          <a:stretch>
            <a:fillRect/>
          </a:stretch>
        </p:blipFill>
        <p:spPr>
          <a:xfrm>
            <a:off x="4141867" y="4149000"/>
            <a:ext cx="4678133" cy="2160000"/>
          </a:xfrm>
          <a:prstGeom prst="rect">
            <a:avLst/>
          </a:prstGeom>
          <a:ln>
            <a:solidFill>
              <a:schemeClr val="tx1"/>
            </a:solidFill>
          </a:ln>
        </p:spPr>
      </p:pic>
      <p:sp>
        <p:nvSpPr>
          <p:cNvPr id="10" name="Rectangle 9">
            <a:extLst>
              <a:ext uri="{FF2B5EF4-FFF2-40B4-BE49-F238E27FC236}">
                <a16:creationId xmlns:a16="http://schemas.microsoft.com/office/drawing/2014/main" xmlns="" id="{2D456B11-4BDC-4C88-95BF-A669928742CD}"/>
              </a:ext>
            </a:extLst>
          </p:cNvPr>
          <p:cNvSpPr/>
          <p:nvPr/>
        </p:nvSpPr>
        <p:spPr>
          <a:xfrm>
            <a:off x="468000" y="3928676"/>
            <a:ext cx="3600000" cy="2554545"/>
          </a:xfrm>
          <a:prstGeom prst="rect">
            <a:avLst/>
          </a:prstGeom>
        </p:spPr>
        <p:txBody>
          <a:bodyPr wrap="square">
            <a:spAutoFit/>
          </a:bodyPr>
          <a:lstStyle/>
          <a:p>
            <a:pPr marL="827088" lvl="2" indent="-285750">
              <a:buFont typeface="Arial" panose="020B0604020202020204" pitchFamily="34" charset="0"/>
              <a:buChar char="."/>
            </a:pPr>
            <a:r>
              <a:rPr lang="el-GR" sz="1600" dirty="0" smtClean="0">
                <a:solidFill>
                  <a:prstClr val="black"/>
                </a:solidFill>
              </a:rPr>
              <a:t>Είναι σύνηθες ότι </a:t>
            </a:r>
            <a:r>
              <a:rPr lang="el-GR" sz="1600" b="1" dirty="0" smtClean="0">
                <a:solidFill>
                  <a:prstClr val="black"/>
                </a:solidFill>
              </a:rPr>
              <a:t>στον κάθετο προσανατολισμό η έξοδος είναι η πάνω δεξιά θύρα και στον οριζόντιο η πάνω αριστερή θύρα</a:t>
            </a:r>
            <a:r>
              <a:rPr lang="el-GR" sz="1600" dirty="0" smtClean="0">
                <a:solidFill>
                  <a:prstClr val="black"/>
                </a:solidFill>
              </a:rPr>
              <a:t>. Οι έξοδοι στην κορυφή διευκολύνουν την έξοδο του αέρα.</a:t>
            </a:r>
          </a:p>
          <a:p>
            <a:pPr marL="827088" lvl="2" indent="-285750">
              <a:buFont typeface="Arial" panose="020B0604020202020204" pitchFamily="34" charset="0"/>
              <a:buChar char="."/>
            </a:pPr>
            <a:r>
              <a:rPr lang="el-GR" sz="1600" dirty="0" smtClean="0">
                <a:solidFill>
                  <a:prstClr val="black"/>
                </a:solidFill>
              </a:rPr>
              <a:t>Κοντά στη θύρα εξόδου βρίσκεται επίσης ο αισθητήρας θερμοκρασίας.</a:t>
            </a:r>
            <a:endParaRPr lang="en-US" sz="1600" dirty="0">
              <a:solidFill>
                <a:prstClr val="black"/>
              </a:solidFill>
            </a:endParaRPr>
          </a:p>
        </p:txBody>
      </p:sp>
    </p:spTree>
    <p:extLst>
      <p:ext uri="{BB962C8B-B14F-4D97-AF65-F5344CB8AC3E}">
        <p14:creationId xmlns:p14="http://schemas.microsoft.com/office/powerpoint/2010/main" xmlns="" val="18048658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85FAF3-6BD7-4487-AFF7-7C14AF5D5E59}"/>
              </a:ext>
            </a:extLst>
          </p:cNvPr>
          <p:cNvSpPr>
            <a:spLocks noGrp="1"/>
          </p:cNvSpPr>
          <p:nvPr>
            <p:ph type="title"/>
          </p:nvPr>
        </p:nvSpPr>
        <p:spPr/>
        <p:txBody>
          <a:bodyPr/>
          <a:lstStyle/>
          <a:p>
            <a:r>
              <a:rPr lang="en-US" b="1" dirty="0" smtClean="0"/>
              <a:t>1. </a:t>
            </a:r>
            <a:r>
              <a:rPr lang="el-GR" b="1" dirty="0" smtClean="0"/>
              <a:t>Επισκόπηση ηλιακών συλλεκτών </a:t>
            </a:r>
            <a:endParaRPr lang="en-US" dirty="0"/>
          </a:p>
        </p:txBody>
      </p:sp>
      <p:sp>
        <p:nvSpPr>
          <p:cNvPr id="4" name="Rectangle 3">
            <a:extLst>
              <a:ext uri="{FF2B5EF4-FFF2-40B4-BE49-F238E27FC236}">
                <a16:creationId xmlns:a16="http://schemas.microsoft.com/office/drawing/2014/main" xmlns="" id="{6E0159D9-3DE7-4173-AE44-55B9E1AFD26C}"/>
              </a:ext>
            </a:extLst>
          </p:cNvPr>
          <p:cNvSpPr/>
          <p:nvPr/>
        </p:nvSpPr>
        <p:spPr>
          <a:xfrm>
            <a:off x="432916" y="1557000"/>
            <a:ext cx="8315084" cy="369332"/>
          </a:xfrm>
          <a:prstGeom prst="rect">
            <a:avLst/>
          </a:prstGeom>
        </p:spPr>
        <p:txBody>
          <a:bodyPr wrap="square">
            <a:spAutoFit/>
          </a:bodyPr>
          <a:lstStyle/>
          <a:p>
            <a:pPr marL="285750" indent="-285750">
              <a:buFont typeface="Wingdings" panose="05000000000000000000" pitchFamily="2" charset="2"/>
              <a:buChar char="Ø"/>
            </a:pPr>
            <a:r>
              <a:rPr lang="el-GR" b="1" dirty="0" smtClean="0"/>
              <a:t>Επιλεγμένα θέματα της τεχνολογίας και της εγκατάστασης ηλιακών συλλεκτών</a:t>
            </a:r>
          </a:p>
        </p:txBody>
      </p:sp>
      <p:sp>
        <p:nvSpPr>
          <p:cNvPr id="5" name="Rectangle 4">
            <a:extLst>
              <a:ext uri="{FF2B5EF4-FFF2-40B4-BE49-F238E27FC236}">
                <a16:creationId xmlns:a16="http://schemas.microsoft.com/office/drawing/2014/main" xmlns="" id="{8AF1E204-C39A-4EDB-90E8-56B75BEB2492}"/>
              </a:ext>
            </a:extLst>
          </p:cNvPr>
          <p:cNvSpPr/>
          <p:nvPr/>
        </p:nvSpPr>
        <p:spPr>
          <a:xfrm>
            <a:off x="717606" y="1989000"/>
            <a:ext cx="2918394" cy="338554"/>
          </a:xfrm>
          <a:prstGeom prst="rect">
            <a:avLst/>
          </a:prstGeom>
        </p:spPr>
        <p:txBody>
          <a:bodyPr wrap="square">
            <a:spAutoFit/>
          </a:bodyPr>
          <a:lstStyle/>
          <a:p>
            <a:pPr marL="285750" indent="-285750">
              <a:buFont typeface="Wingdings" panose="05000000000000000000" pitchFamily="2" charset="2"/>
              <a:buChar char="§"/>
            </a:pPr>
            <a:r>
              <a:rPr lang="el-GR" sz="1600" b="1" dirty="0" smtClean="0"/>
              <a:t>ΣΩΛΗΝΩΣΗ ΣΥΛΛΕΚΤΗ</a:t>
            </a:r>
            <a:endParaRPr lang="en-US" sz="1600" b="1" dirty="0"/>
          </a:p>
        </p:txBody>
      </p:sp>
      <p:sp>
        <p:nvSpPr>
          <p:cNvPr id="6" name="Rectangle 5">
            <a:extLst>
              <a:ext uri="{FF2B5EF4-FFF2-40B4-BE49-F238E27FC236}">
                <a16:creationId xmlns:a16="http://schemas.microsoft.com/office/drawing/2014/main" xmlns="" id="{E97A3C03-FD7D-4D88-A52E-3236E2F248A8}"/>
              </a:ext>
            </a:extLst>
          </p:cNvPr>
          <p:cNvSpPr/>
          <p:nvPr/>
        </p:nvSpPr>
        <p:spPr>
          <a:xfrm>
            <a:off x="468000" y="2344676"/>
            <a:ext cx="7992000" cy="2308324"/>
          </a:xfrm>
          <a:prstGeom prst="rect">
            <a:avLst/>
          </a:prstGeom>
        </p:spPr>
        <p:txBody>
          <a:bodyPr wrap="square">
            <a:spAutoFit/>
          </a:bodyPr>
          <a:lstStyle/>
          <a:p>
            <a:pPr marL="542925" lvl="1" indent="-285750">
              <a:buFont typeface="Calibri" panose="020F0502020204030204" pitchFamily="34" charset="0"/>
              <a:buChar char="‒"/>
            </a:pPr>
            <a:r>
              <a:rPr lang="el-GR" sz="1600" b="1" dirty="0" smtClean="0">
                <a:solidFill>
                  <a:prstClr val="black"/>
                </a:solidFill>
              </a:rPr>
              <a:t>Βασικές συνδέσεις. Μονή και διπλή σωλήνωση επίπεδου ηλιακού συλλέκτη</a:t>
            </a:r>
            <a:r>
              <a:rPr lang="en-US" sz="1600" b="1" dirty="0" smtClean="0">
                <a:solidFill>
                  <a:prstClr val="black"/>
                </a:solidFill>
              </a:rPr>
              <a:t>.</a:t>
            </a:r>
          </a:p>
          <a:p>
            <a:pPr marL="742950" lvl="1" indent="-285750">
              <a:buFont typeface="Arial" panose="020B0604020202020204" pitchFamily="34" charset="0"/>
              <a:buChar char="."/>
            </a:pPr>
            <a:r>
              <a:rPr lang="el-GR" sz="1600" dirty="0" smtClean="0">
                <a:solidFill>
                  <a:prstClr val="black"/>
                </a:solidFill>
              </a:rPr>
              <a:t>Οι σωληνώσεις συλλεκτών κατασκευάζονται χρησιμοποιώντας τυπικά </a:t>
            </a:r>
            <a:r>
              <a:rPr lang="el-GR" sz="1600" b="1" dirty="0" smtClean="0">
                <a:solidFill>
                  <a:prstClr val="black"/>
                </a:solidFill>
              </a:rPr>
              <a:t>σωλήνες σύνδεσης και ζεύξης ή εξαρτήματα που παρέχονται </a:t>
            </a:r>
            <a:r>
              <a:rPr lang="el-GR" sz="1600" dirty="0" smtClean="0">
                <a:solidFill>
                  <a:prstClr val="black"/>
                </a:solidFill>
              </a:rPr>
              <a:t>από τους κατασκευαστές των συλλεκτών.</a:t>
            </a:r>
          </a:p>
          <a:p>
            <a:pPr marL="742950" lvl="1" indent="-285750">
              <a:buFont typeface="Arial" panose="020B0604020202020204" pitchFamily="34" charset="0"/>
              <a:buChar char="."/>
            </a:pPr>
            <a:r>
              <a:rPr lang="el-GR" sz="1600" dirty="0" smtClean="0">
                <a:solidFill>
                  <a:prstClr val="black"/>
                </a:solidFill>
              </a:rPr>
              <a:t>Όταν χρησιμοποιούνται δύο (ή περισσότεροι) συλλέκτες (</a:t>
            </a:r>
            <a:r>
              <a:rPr lang="el-GR" sz="1600" b="1" dirty="0" smtClean="0">
                <a:solidFill>
                  <a:prstClr val="black"/>
                </a:solidFill>
              </a:rPr>
              <a:t>συστοιχία</a:t>
            </a:r>
            <a:r>
              <a:rPr lang="el-GR" sz="1600" dirty="0" smtClean="0">
                <a:solidFill>
                  <a:prstClr val="black"/>
                </a:solidFill>
              </a:rPr>
              <a:t> συλλεκτών), θα πρέπει να είναι συνδεδεμένοι (υδραυλικά) </a:t>
            </a:r>
            <a:r>
              <a:rPr lang="el-GR" sz="1600" b="1" dirty="0" smtClean="0">
                <a:solidFill>
                  <a:prstClr val="black"/>
                </a:solidFill>
              </a:rPr>
              <a:t>παράλληλα</a:t>
            </a:r>
            <a:r>
              <a:rPr lang="el-GR" sz="1600" dirty="0" smtClean="0">
                <a:solidFill>
                  <a:prstClr val="black"/>
                </a:solidFill>
              </a:rPr>
              <a:t>. Η μέθοδος σύνδεσης των επίπεδων συλλεκτών παράλληλα ποικίλλει .</a:t>
            </a:r>
          </a:p>
          <a:p>
            <a:pPr marL="742950" lvl="1" indent="-285750">
              <a:buFont typeface="Arial" panose="020B0604020202020204" pitchFamily="34" charset="0"/>
              <a:buChar char="."/>
            </a:pPr>
            <a:r>
              <a:rPr lang="el-GR" sz="1600" dirty="0" smtClean="0">
                <a:solidFill>
                  <a:prstClr val="black"/>
                </a:solidFill>
              </a:rPr>
              <a:t>Οι συλλέκτες σερπαντίνας χρησιμοποιούν συχνά συγκεκριμένα σχέδια απορροφητή και έχουν ιδιαίτερες μεθόδους.</a:t>
            </a:r>
            <a:endParaRPr lang="en-US" sz="1600" dirty="0"/>
          </a:p>
        </p:txBody>
      </p:sp>
    </p:spTree>
    <p:extLst>
      <p:ext uri="{BB962C8B-B14F-4D97-AF65-F5344CB8AC3E}">
        <p14:creationId xmlns:p14="http://schemas.microsoft.com/office/powerpoint/2010/main" xmlns="" val="42829315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85FAF3-6BD7-4487-AFF7-7C14AF5D5E59}"/>
              </a:ext>
            </a:extLst>
          </p:cNvPr>
          <p:cNvSpPr>
            <a:spLocks noGrp="1"/>
          </p:cNvSpPr>
          <p:nvPr>
            <p:ph type="title"/>
          </p:nvPr>
        </p:nvSpPr>
        <p:spPr/>
        <p:txBody>
          <a:bodyPr/>
          <a:lstStyle/>
          <a:p>
            <a:r>
              <a:rPr lang="en-US" b="1" dirty="0" smtClean="0"/>
              <a:t>1. </a:t>
            </a:r>
            <a:r>
              <a:rPr lang="el-GR" b="1" dirty="0" smtClean="0"/>
              <a:t>Επισκόπηση ηλιακών συλλεκτών </a:t>
            </a:r>
            <a:endParaRPr lang="en-US" dirty="0"/>
          </a:p>
        </p:txBody>
      </p:sp>
      <p:sp>
        <p:nvSpPr>
          <p:cNvPr id="4" name="Rectangle 3">
            <a:extLst>
              <a:ext uri="{FF2B5EF4-FFF2-40B4-BE49-F238E27FC236}">
                <a16:creationId xmlns:a16="http://schemas.microsoft.com/office/drawing/2014/main" xmlns="" id="{6E0159D9-3DE7-4173-AE44-55B9E1AFD26C}"/>
              </a:ext>
            </a:extLst>
          </p:cNvPr>
          <p:cNvSpPr/>
          <p:nvPr/>
        </p:nvSpPr>
        <p:spPr>
          <a:xfrm>
            <a:off x="432916" y="1557000"/>
            <a:ext cx="8315084" cy="369332"/>
          </a:xfrm>
          <a:prstGeom prst="rect">
            <a:avLst/>
          </a:prstGeom>
        </p:spPr>
        <p:txBody>
          <a:bodyPr wrap="square">
            <a:spAutoFit/>
          </a:bodyPr>
          <a:lstStyle/>
          <a:p>
            <a:pPr marL="285750" indent="-285750">
              <a:buFont typeface="Wingdings" panose="05000000000000000000" pitchFamily="2" charset="2"/>
              <a:buChar char="Ø"/>
            </a:pPr>
            <a:r>
              <a:rPr lang="el-GR" b="1" dirty="0" smtClean="0"/>
              <a:t>Επιλεγμένα θέματα της τεχνολογίας και της εγκατάστασης ηλιακών συλλεκτών</a:t>
            </a:r>
          </a:p>
        </p:txBody>
      </p:sp>
      <p:sp>
        <p:nvSpPr>
          <p:cNvPr id="5" name="Rectangle 4">
            <a:extLst>
              <a:ext uri="{FF2B5EF4-FFF2-40B4-BE49-F238E27FC236}">
                <a16:creationId xmlns:a16="http://schemas.microsoft.com/office/drawing/2014/main" xmlns="" id="{8AF1E204-C39A-4EDB-90E8-56B75BEB2492}"/>
              </a:ext>
            </a:extLst>
          </p:cNvPr>
          <p:cNvSpPr/>
          <p:nvPr/>
        </p:nvSpPr>
        <p:spPr>
          <a:xfrm>
            <a:off x="717606" y="1938446"/>
            <a:ext cx="2918394" cy="338554"/>
          </a:xfrm>
          <a:prstGeom prst="rect">
            <a:avLst/>
          </a:prstGeom>
        </p:spPr>
        <p:txBody>
          <a:bodyPr wrap="square">
            <a:spAutoFit/>
          </a:bodyPr>
          <a:lstStyle/>
          <a:p>
            <a:pPr marL="285750" indent="-285750">
              <a:buFont typeface="Wingdings" panose="05000000000000000000" pitchFamily="2" charset="2"/>
              <a:buChar char="§"/>
            </a:pPr>
            <a:r>
              <a:rPr lang="el-GR" sz="1600" b="1" dirty="0" smtClean="0"/>
              <a:t>ΣΩΛΗΝΩΣΗ ΣΥΛΛΕΚΤΗ</a:t>
            </a:r>
            <a:endParaRPr lang="en-US" sz="1600" b="1" dirty="0"/>
          </a:p>
        </p:txBody>
      </p:sp>
      <p:sp>
        <p:nvSpPr>
          <p:cNvPr id="9" name="Rectangle 8">
            <a:extLst>
              <a:ext uri="{FF2B5EF4-FFF2-40B4-BE49-F238E27FC236}">
                <a16:creationId xmlns:a16="http://schemas.microsoft.com/office/drawing/2014/main" xmlns="" id="{06AA20C7-CFBC-435D-B82C-1EA8AE3547D7}"/>
              </a:ext>
            </a:extLst>
          </p:cNvPr>
          <p:cNvSpPr/>
          <p:nvPr/>
        </p:nvSpPr>
        <p:spPr>
          <a:xfrm>
            <a:off x="468000" y="2349000"/>
            <a:ext cx="4248000" cy="4031873"/>
          </a:xfrm>
          <a:prstGeom prst="rect">
            <a:avLst/>
          </a:prstGeom>
        </p:spPr>
        <p:txBody>
          <a:bodyPr wrap="square">
            <a:spAutoFit/>
          </a:bodyPr>
          <a:lstStyle/>
          <a:p>
            <a:pPr marL="542925" lvl="1" indent="-285750">
              <a:buFont typeface="Calibri" panose="020F0502020204030204" pitchFamily="34" charset="0"/>
              <a:buChar char="‒"/>
            </a:pPr>
            <a:r>
              <a:rPr lang="el-GR" sz="1600" b="1" dirty="0" smtClean="0">
                <a:solidFill>
                  <a:prstClr val="black"/>
                </a:solidFill>
              </a:rPr>
              <a:t>Βασικές συνδέσεις. Μονή και διπλή σωλήνωση επίπεδου ηλιακού συλλέκτη</a:t>
            </a:r>
            <a:r>
              <a:rPr lang="en-US" sz="1600" b="1" dirty="0" smtClean="0">
                <a:solidFill>
                  <a:prstClr val="black"/>
                </a:solidFill>
              </a:rPr>
              <a:t>.</a:t>
            </a:r>
          </a:p>
          <a:p>
            <a:pPr marL="742950" lvl="1" indent="-285750">
              <a:buFont typeface="Arial" panose="020B0604020202020204" pitchFamily="34" charset="0"/>
              <a:buChar char="."/>
            </a:pPr>
            <a:r>
              <a:rPr lang="el-GR" sz="1600" b="1" dirty="0" smtClean="0">
                <a:solidFill>
                  <a:prstClr val="black"/>
                </a:solidFill>
              </a:rPr>
              <a:t>Οι συλλέκτες τύπου άρπας συνδέονται παράλληλα ενώνοντας τα αντίστοιχα </a:t>
            </a:r>
            <a:r>
              <a:rPr lang="el-GR" sz="1600" b="1" dirty="0" err="1" smtClean="0">
                <a:solidFill>
                  <a:prstClr val="black"/>
                </a:solidFill>
              </a:rPr>
              <a:t>κολεκτέρ</a:t>
            </a:r>
            <a:r>
              <a:rPr lang="el-GR" sz="1600" dirty="0" smtClean="0">
                <a:solidFill>
                  <a:prstClr val="black"/>
                </a:solidFill>
              </a:rPr>
              <a:t>.</a:t>
            </a:r>
          </a:p>
          <a:p>
            <a:pPr marL="742950" lvl="1" indent="-285750">
              <a:buFont typeface="Arial" panose="020B0604020202020204" pitchFamily="34" charset="0"/>
              <a:buChar char="."/>
            </a:pPr>
            <a:r>
              <a:rPr lang="el-GR" sz="1600" dirty="0" smtClean="0">
                <a:solidFill>
                  <a:prstClr val="black"/>
                </a:solidFill>
              </a:rPr>
              <a:t>Η παράλληλη σύνδεση διασπείρει εξίσου τη ροή του συστήματος στους συλλέκτες, πράγμα που παρέχει </a:t>
            </a:r>
            <a:r>
              <a:rPr lang="el-GR" sz="1600" b="1" dirty="0" smtClean="0">
                <a:solidFill>
                  <a:prstClr val="black"/>
                </a:solidFill>
              </a:rPr>
              <a:t>ισοδύναμες θερμοκρασίες σε κάθε συλλέκτη</a:t>
            </a:r>
            <a:r>
              <a:rPr lang="el-GR" sz="1600" dirty="0" smtClean="0">
                <a:solidFill>
                  <a:prstClr val="black"/>
                </a:solidFill>
              </a:rPr>
              <a:t>.</a:t>
            </a:r>
          </a:p>
          <a:p>
            <a:pPr marL="742950" lvl="1" indent="-285750">
              <a:buFont typeface="Arial" panose="020B0604020202020204" pitchFamily="34" charset="0"/>
              <a:buChar char="."/>
            </a:pPr>
            <a:r>
              <a:rPr lang="el-GR" sz="1600" dirty="0" smtClean="0">
                <a:solidFill>
                  <a:prstClr val="black"/>
                </a:solidFill>
              </a:rPr>
              <a:t>Στη σε σειρά σύνδεση, το ρευστό ταξιδεύει διαδοχικά μέσω των συλλεκτών. Ο τελευταίος συλλέκτης θερμαίνεται περισσότερο από τον πρώτο. Αυτό αυξάνει τις θερμικές απώλειες και μειώνει την απόδοση.</a:t>
            </a:r>
            <a:endParaRPr lang="en-US" sz="3600" dirty="0">
              <a:solidFill>
                <a:prstClr val="black"/>
              </a:solidFill>
            </a:endParaRPr>
          </a:p>
        </p:txBody>
      </p:sp>
      <p:pic>
        <p:nvPicPr>
          <p:cNvPr id="10" name="Picture 9">
            <a:extLst>
              <a:ext uri="{FF2B5EF4-FFF2-40B4-BE49-F238E27FC236}">
                <a16:creationId xmlns:a16="http://schemas.microsoft.com/office/drawing/2014/main" xmlns="" id="{9A2AAB7F-E0E3-444F-B19D-35A38232600C}"/>
              </a:ext>
            </a:extLst>
          </p:cNvPr>
          <p:cNvPicPr>
            <a:picLocks noChangeAspect="1"/>
          </p:cNvPicPr>
          <p:nvPr/>
        </p:nvPicPr>
        <p:blipFill>
          <a:blip r:embed="rId2" cstate="print"/>
          <a:stretch>
            <a:fillRect/>
          </a:stretch>
        </p:blipFill>
        <p:spPr>
          <a:xfrm>
            <a:off x="4860000" y="2565000"/>
            <a:ext cx="3836547" cy="3240000"/>
          </a:xfrm>
          <a:prstGeom prst="rect">
            <a:avLst/>
          </a:prstGeom>
          <a:ln>
            <a:solidFill>
              <a:schemeClr val="tx1"/>
            </a:solidFill>
          </a:ln>
        </p:spPr>
      </p:pic>
    </p:spTree>
    <p:extLst>
      <p:ext uri="{BB962C8B-B14F-4D97-AF65-F5344CB8AC3E}">
        <p14:creationId xmlns:p14="http://schemas.microsoft.com/office/powerpoint/2010/main" xmlns="" val="42829315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1D8AE2-3260-4A94-97F3-5833E6F4E60C}"/>
              </a:ext>
            </a:extLst>
          </p:cNvPr>
          <p:cNvSpPr>
            <a:spLocks noGrp="1"/>
          </p:cNvSpPr>
          <p:nvPr>
            <p:ph type="title"/>
          </p:nvPr>
        </p:nvSpPr>
        <p:spPr/>
        <p:txBody>
          <a:bodyPr/>
          <a:lstStyle/>
          <a:p>
            <a:r>
              <a:rPr lang="en-US" b="1" dirty="0" smtClean="0"/>
              <a:t>1. </a:t>
            </a:r>
            <a:r>
              <a:rPr lang="el-GR" b="1" dirty="0" smtClean="0"/>
              <a:t>Επισκόπηση ηλιακών συλλεκτών </a:t>
            </a:r>
            <a:endParaRPr lang="en-US" dirty="0"/>
          </a:p>
        </p:txBody>
      </p:sp>
      <p:sp>
        <p:nvSpPr>
          <p:cNvPr id="4" name="Rectangle 3">
            <a:extLst>
              <a:ext uri="{FF2B5EF4-FFF2-40B4-BE49-F238E27FC236}">
                <a16:creationId xmlns:a16="http://schemas.microsoft.com/office/drawing/2014/main" xmlns="" id="{D7ED77AC-141E-4645-B3C9-C73EBE243FEB}"/>
              </a:ext>
            </a:extLst>
          </p:cNvPr>
          <p:cNvSpPr/>
          <p:nvPr/>
        </p:nvSpPr>
        <p:spPr>
          <a:xfrm>
            <a:off x="432916" y="1557000"/>
            <a:ext cx="8387084" cy="369332"/>
          </a:xfrm>
          <a:prstGeom prst="rect">
            <a:avLst/>
          </a:prstGeom>
        </p:spPr>
        <p:txBody>
          <a:bodyPr wrap="square">
            <a:spAutoFit/>
          </a:bodyPr>
          <a:lstStyle/>
          <a:p>
            <a:pPr marL="285750" indent="-285750">
              <a:buFont typeface="Wingdings" panose="05000000000000000000" pitchFamily="2" charset="2"/>
              <a:buChar char="Ø"/>
            </a:pPr>
            <a:r>
              <a:rPr lang="el-GR" b="1" dirty="0" smtClean="0"/>
              <a:t>Επιλεγμένα θέματα της τεχνολογίας και της εγκατάστασης ηλιακών συλλεκτών</a:t>
            </a:r>
          </a:p>
        </p:txBody>
      </p:sp>
      <p:sp>
        <p:nvSpPr>
          <p:cNvPr id="5" name="Rectangle 4">
            <a:extLst>
              <a:ext uri="{FF2B5EF4-FFF2-40B4-BE49-F238E27FC236}">
                <a16:creationId xmlns:a16="http://schemas.microsoft.com/office/drawing/2014/main" xmlns="" id="{309E4536-68EE-49EA-9FCB-2B7E503C5CBA}"/>
              </a:ext>
            </a:extLst>
          </p:cNvPr>
          <p:cNvSpPr/>
          <p:nvPr/>
        </p:nvSpPr>
        <p:spPr>
          <a:xfrm>
            <a:off x="717606" y="1915458"/>
            <a:ext cx="2918394" cy="338554"/>
          </a:xfrm>
          <a:prstGeom prst="rect">
            <a:avLst/>
          </a:prstGeom>
        </p:spPr>
        <p:txBody>
          <a:bodyPr wrap="square">
            <a:spAutoFit/>
          </a:bodyPr>
          <a:lstStyle/>
          <a:p>
            <a:pPr marL="285750" indent="-285750">
              <a:buFont typeface="Wingdings" panose="05000000000000000000" pitchFamily="2" charset="2"/>
              <a:buChar char="§"/>
            </a:pPr>
            <a:r>
              <a:rPr lang="el-GR" sz="1600" b="1" dirty="0" smtClean="0"/>
              <a:t>ΣΩΛΗΝΩΣΗ ΣΥΛΛΕΚΤΗ</a:t>
            </a:r>
            <a:endParaRPr lang="en-US" sz="1600" b="1" dirty="0"/>
          </a:p>
        </p:txBody>
      </p:sp>
      <p:sp>
        <p:nvSpPr>
          <p:cNvPr id="6" name="Rectangle 5">
            <a:extLst>
              <a:ext uri="{FF2B5EF4-FFF2-40B4-BE49-F238E27FC236}">
                <a16:creationId xmlns:a16="http://schemas.microsoft.com/office/drawing/2014/main" xmlns="" id="{22C5CA89-932B-4728-BE2F-FFB2041ECC8F}"/>
              </a:ext>
            </a:extLst>
          </p:cNvPr>
          <p:cNvSpPr/>
          <p:nvPr/>
        </p:nvSpPr>
        <p:spPr>
          <a:xfrm>
            <a:off x="594220" y="2254012"/>
            <a:ext cx="8072670" cy="584775"/>
          </a:xfrm>
          <a:prstGeom prst="rect">
            <a:avLst/>
          </a:prstGeom>
        </p:spPr>
        <p:txBody>
          <a:bodyPr wrap="square">
            <a:spAutoFit/>
          </a:bodyPr>
          <a:lstStyle/>
          <a:p>
            <a:pPr marL="542925" lvl="1" indent="-285750">
              <a:buFont typeface="Calibri" panose="020F0502020204030204" pitchFamily="34" charset="0"/>
              <a:buChar char="‒"/>
            </a:pPr>
            <a:r>
              <a:rPr lang="el-GR" sz="1600" b="1" dirty="0" smtClean="0">
                <a:solidFill>
                  <a:prstClr val="black"/>
                </a:solidFill>
              </a:rPr>
              <a:t>Βασικές συνδέσεις</a:t>
            </a:r>
            <a:r>
              <a:rPr lang="en-US" sz="1600" b="1" dirty="0" smtClean="0">
                <a:solidFill>
                  <a:prstClr val="black"/>
                </a:solidFill>
              </a:rPr>
              <a:t>. </a:t>
            </a:r>
            <a:r>
              <a:rPr lang="el-GR" sz="1600" b="1" dirty="0" smtClean="0">
                <a:solidFill>
                  <a:prstClr val="black"/>
                </a:solidFill>
              </a:rPr>
              <a:t>Απλή και διπλή σωλήνωση επίπεδου ηλιακού συλλέκτη </a:t>
            </a:r>
          </a:p>
          <a:p>
            <a:pPr marL="628650" lvl="2" indent="-285750">
              <a:buFont typeface="Arial" panose="020B0604020202020204" pitchFamily="34" charset="0"/>
              <a:buChar char="."/>
            </a:pPr>
            <a:r>
              <a:rPr lang="el-GR" sz="1600" dirty="0" smtClean="0">
                <a:solidFill>
                  <a:prstClr val="black"/>
                </a:solidFill>
              </a:rPr>
              <a:t>Για μια εγκατάσταση διπλού συλλέκτη, ο συλλέκτης συνδέεται απλά στο κέντρο.</a:t>
            </a:r>
            <a:endParaRPr lang="en-US" sz="1600" dirty="0">
              <a:solidFill>
                <a:prstClr val="black"/>
              </a:solidFill>
            </a:endParaRPr>
          </a:p>
        </p:txBody>
      </p:sp>
      <p:pic>
        <p:nvPicPr>
          <p:cNvPr id="10" name="Picture 9">
            <a:extLst>
              <a:ext uri="{FF2B5EF4-FFF2-40B4-BE49-F238E27FC236}">
                <a16:creationId xmlns:a16="http://schemas.microsoft.com/office/drawing/2014/main" xmlns="" id="{0BFFD915-BDC2-4F20-A926-BD9EDB9A7D36}"/>
              </a:ext>
            </a:extLst>
          </p:cNvPr>
          <p:cNvPicPr>
            <a:picLocks noChangeAspect="1"/>
          </p:cNvPicPr>
          <p:nvPr/>
        </p:nvPicPr>
        <p:blipFill>
          <a:blip r:embed="rId2" cstate="print"/>
          <a:stretch>
            <a:fillRect/>
          </a:stretch>
        </p:blipFill>
        <p:spPr>
          <a:xfrm>
            <a:off x="3692966" y="2889000"/>
            <a:ext cx="5127034" cy="3348000"/>
          </a:xfrm>
          <a:prstGeom prst="rect">
            <a:avLst/>
          </a:prstGeom>
          <a:ln>
            <a:solidFill>
              <a:schemeClr val="tx1"/>
            </a:solidFill>
          </a:ln>
        </p:spPr>
      </p:pic>
      <p:sp>
        <p:nvSpPr>
          <p:cNvPr id="11" name="Rectangle 10">
            <a:extLst>
              <a:ext uri="{FF2B5EF4-FFF2-40B4-BE49-F238E27FC236}">
                <a16:creationId xmlns:a16="http://schemas.microsoft.com/office/drawing/2014/main" xmlns="" id="{B3ED2A3C-8FBE-4E94-8635-3F394DE7604D}"/>
              </a:ext>
            </a:extLst>
          </p:cNvPr>
          <p:cNvSpPr/>
          <p:nvPr/>
        </p:nvSpPr>
        <p:spPr>
          <a:xfrm>
            <a:off x="396000" y="2769570"/>
            <a:ext cx="3240000" cy="3539430"/>
          </a:xfrm>
          <a:prstGeom prst="rect">
            <a:avLst/>
          </a:prstGeom>
        </p:spPr>
        <p:txBody>
          <a:bodyPr wrap="square">
            <a:spAutoFit/>
          </a:bodyPr>
          <a:lstStyle/>
          <a:p>
            <a:pPr marL="801688" lvl="1" indent="-285750">
              <a:buFont typeface="Arial" panose="020B0604020202020204" pitchFamily="34" charset="0"/>
              <a:buChar char="."/>
            </a:pPr>
            <a:r>
              <a:rPr lang="el-GR" sz="1600" dirty="0" smtClean="0">
                <a:solidFill>
                  <a:prstClr val="black"/>
                </a:solidFill>
              </a:rPr>
              <a:t>Ο σωλήνας επιστροφής κρύου υγρού συνδέεται με την κάτω θύρα και ο εμπρόσθιος σωλήνας ζεστού υγρού στην αντίθετη άνω θύρα.</a:t>
            </a:r>
          </a:p>
          <a:p>
            <a:pPr marL="801688" lvl="1" indent="-285750">
              <a:buFont typeface="Arial" panose="020B0604020202020204" pitchFamily="34" charset="0"/>
              <a:buChar char="."/>
            </a:pPr>
            <a:r>
              <a:rPr lang="el-GR" sz="1600" dirty="0" smtClean="0">
                <a:solidFill>
                  <a:prstClr val="black"/>
                </a:solidFill>
              </a:rPr>
              <a:t>Οι δύο υπόλοιπες θύρες που δεν χρησιμοποιούνται θα πρέπει να καλύπτονται.</a:t>
            </a:r>
          </a:p>
          <a:p>
            <a:pPr marL="801688" lvl="1" indent="-285750">
              <a:buFont typeface="Arial" panose="020B0604020202020204" pitchFamily="34" charset="0"/>
              <a:buChar char="."/>
            </a:pPr>
            <a:r>
              <a:rPr lang="el-GR" sz="1600" dirty="0" smtClean="0">
                <a:solidFill>
                  <a:prstClr val="black"/>
                </a:solidFill>
              </a:rPr>
              <a:t>Για ορισμένα μοντέλα διατίθενται </a:t>
            </a:r>
            <a:r>
              <a:rPr lang="el-GR" sz="1600" dirty="0" err="1" smtClean="0">
                <a:solidFill>
                  <a:prstClr val="black"/>
                </a:solidFill>
              </a:rPr>
              <a:t>κιτ</a:t>
            </a:r>
            <a:r>
              <a:rPr lang="el-GR" sz="1600" dirty="0" smtClean="0">
                <a:solidFill>
                  <a:prstClr val="black"/>
                </a:solidFill>
              </a:rPr>
              <a:t> επέκτασης, που σημαίνει γρήγορη σύνδεση ενός ακόμα συλλέκτη.</a:t>
            </a:r>
            <a:endParaRPr lang="en-US" sz="1600" dirty="0">
              <a:solidFill>
                <a:prstClr val="black"/>
              </a:solidFill>
            </a:endParaRPr>
          </a:p>
        </p:txBody>
      </p:sp>
    </p:spTree>
    <p:extLst>
      <p:ext uri="{BB962C8B-B14F-4D97-AF65-F5344CB8AC3E}">
        <p14:creationId xmlns:p14="http://schemas.microsoft.com/office/powerpoint/2010/main" xmlns="" val="27697169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4DCC40-B235-4C83-976C-39A091641182}"/>
              </a:ext>
            </a:extLst>
          </p:cNvPr>
          <p:cNvSpPr>
            <a:spLocks noGrp="1"/>
          </p:cNvSpPr>
          <p:nvPr>
            <p:ph type="title"/>
          </p:nvPr>
        </p:nvSpPr>
        <p:spPr/>
        <p:txBody>
          <a:bodyPr/>
          <a:lstStyle/>
          <a:p>
            <a:r>
              <a:rPr lang="en-US" b="1" dirty="0" smtClean="0"/>
              <a:t>1. </a:t>
            </a:r>
            <a:r>
              <a:rPr lang="el-GR" b="1" dirty="0" smtClean="0"/>
              <a:t>Επισκόπηση ηλιακών συλλεκτών </a:t>
            </a:r>
            <a:endParaRPr lang="en-US" dirty="0"/>
          </a:p>
        </p:txBody>
      </p:sp>
      <p:sp>
        <p:nvSpPr>
          <p:cNvPr id="4" name="Rectangle 3">
            <a:extLst>
              <a:ext uri="{FF2B5EF4-FFF2-40B4-BE49-F238E27FC236}">
                <a16:creationId xmlns:a16="http://schemas.microsoft.com/office/drawing/2014/main" xmlns="" id="{10D1FF23-EC00-4700-9398-E5D2CF345802}"/>
              </a:ext>
            </a:extLst>
          </p:cNvPr>
          <p:cNvSpPr/>
          <p:nvPr/>
        </p:nvSpPr>
        <p:spPr>
          <a:xfrm>
            <a:off x="432916" y="1557000"/>
            <a:ext cx="8603084" cy="369332"/>
          </a:xfrm>
          <a:prstGeom prst="rect">
            <a:avLst/>
          </a:prstGeom>
        </p:spPr>
        <p:txBody>
          <a:bodyPr wrap="square">
            <a:spAutoFit/>
          </a:bodyPr>
          <a:lstStyle/>
          <a:p>
            <a:pPr marL="285750" indent="-285750">
              <a:buFont typeface="Wingdings" panose="05000000000000000000" pitchFamily="2" charset="2"/>
              <a:buChar char="Ø"/>
            </a:pPr>
            <a:r>
              <a:rPr lang="el-GR" b="1" dirty="0" smtClean="0"/>
              <a:t>Επιλεγμένα θέματα της τεχνολογίας και της εγκατάστασης ηλιακών συλλεκτών</a:t>
            </a:r>
          </a:p>
        </p:txBody>
      </p:sp>
      <p:sp>
        <p:nvSpPr>
          <p:cNvPr id="5" name="Rectangle 4">
            <a:extLst>
              <a:ext uri="{FF2B5EF4-FFF2-40B4-BE49-F238E27FC236}">
                <a16:creationId xmlns:a16="http://schemas.microsoft.com/office/drawing/2014/main" xmlns="" id="{BB3C620C-BEF2-4AB4-B064-612D9B0EC0B3}"/>
              </a:ext>
            </a:extLst>
          </p:cNvPr>
          <p:cNvSpPr/>
          <p:nvPr/>
        </p:nvSpPr>
        <p:spPr>
          <a:xfrm>
            <a:off x="717606" y="1915458"/>
            <a:ext cx="2918394" cy="338554"/>
          </a:xfrm>
          <a:prstGeom prst="rect">
            <a:avLst/>
          </a:prstGeom>
        </p:spPr>
        <p:txBody>
          <a:bodyPr wrap="square">
            <a:spAutoFit/>
          </a:bodyPr>
          <a:lstStyle/>
          <a:p>
            <a:pPr marL="285750" indent="-285750">
              <a:buFont typeface="Wingdings" panose="05000000000000000000" pitchFamily="2" charset="2"/>
              <a:buChar char="§"/>
            </a:pPr>
            <a:r>
              <a:rPr lang="el-GR" sz="1600" b="1" dirty="0" smtClean="0"/>
              <a:t>ΣΩΛΗΝΩΣΗ ΣΥΛΛΕΚΤΗ</a:t>
            </a:r>
            <a:endParaRPr lang="en-US" sz="1600" b="1" dirty="0"/>
          </a:p>
        </p:txBody>
      </p:sp>
      <p:sp>
        <p:nvSpPr>
          <p:cNvPr id="6" name="Rectangle 5">
            <a:extLst>
              <a:ext uri="{FF2B5EF4-FFF2-40B4-BE49-F238E27FC236}">
                <a16:creationId xmlns:a16="http://schemas.microsoft.com/office/drawing/2014/main" xmlns="" id="{66D974C4-2FEF-4248-8BD3-523C91F18CEE}"/>
              </a:ext>
            </a:extLst>
          </p:cNvPr>
          <p:cNvSpPr/>
          <p:nvPr/>
        </p:nvSpPr>
        <p:spPr>
          <a:xfrm>
            <a:off x="594220" y="2254012"/>
            <a:ext cx="8092580" cy="4031873"/>
          </a:xfrm>
          <a:prstGeom prst="rect">
            <a:avLst/>
          </a:prstGeom>
        </p:spPr>
        <p:txBody>
          <a:bodyPr wrap="square">
            <a:spAutoFit/>
          </a:bodyPr>
          <a:lstStyle/>
          <a:p>
            <a:pPr marL="542925" lvl="1" indent="-285750">
              <a:buFont typeface="Calibri" panose="020F0502020204030204" pitchFamily="34" charset="0"/>
              <a:buChar char="‒"/>
            </a:pPr>
            <a:r>
              <a:rPr lang="el-GR" sz="1600" b="1" dirty="0" smtClean="0">
                <a:solidFill>
                  <a:prstClr val="black"/>
                </a:solidFill>
              </a:rPr>
              <a:t>Βασικές συνδέσεις</a:t>
            </a:r>
            <a:r>
              <a:rPr lang="en-US" sz="1600" b="1" dirty="0" smtClean="0">
                <a:solidFill>
                  <a:prstClr val="black"/>
                </a:solidFill>
              </a:rPr>
              <a:t>. </a:t>
            </a:r>
            <a:r>
              <a:rPr lang="el-GR" sz="1600" b="1" dirty="0" smtClean="0">
                <a:solidFill>
                  <a:prstClr val="black"/>
                </a:solidFill>
              </a:rPr>
              <a:t>Απλή και διπλή σωλήνωση επίπεδου ηλιακού συλλέκτη. Βασικές θεωρήσεις </a:t>
            </a:r>
            <a:r>
              <a:rPr lang="el-GR" sz="1600" b="1" dirty="0" err="1" smtClean="0">
                <a:solidFill>
                  <a:prstClr val="black"/>
                </a:solidFill>
              </a:rPr>
              <a:t>διαστασιολόγησης</a:t>
            </a:r>
            <a:r>
              <a:rPr lang="el-GR" sz="1600" b="1" dirty="0" smtClean="0">
                <a:solidFill>
                  <a:prstClr val="black"/>
                </a:solidFill>
              </a:rPr>
              <a:t> και λειτουργίας</a:t>
            </a:r>
            <a:r>
              <a:rPr lang="en-US" sz="1600" b="1" dirty="0" smtClean="0">
                <a:solidFill>
                  <a:prstClr val="black"/>
                </a:solidFill>
              </a:rPr>
              <a:t>:</a:t>
            </a:r>
            <a:endParaRPr lang="en-US" sz="1600" b="1" dirty="0">
              <a:solidFill>
                <a:prstClr val="black"/>
              </a:solidFill>
            </a:endParaRPr>
          </a:p>
          <a:p>
            <a:pPr marL="803275" lvl="2" indent="-285750">
              <a:buFont typeface="Arial" panose="020B0604020202020204" pitchFamily="34" charset="0"/>
              <a:buChar char="."/>
            </a:pPr>
            <a:r>
              <a:rPr lang="el-GR" sz="1600" b="1" dirty="0" smtClean="0">
                <a:solidFill>
                  <a:prstClr val="black"/>
                </a:solidFill>
              </a:rPr>
              <a:t>Παροχή (L/</a:t>
            </a:r>
            <a:r>
              <a:rPr lang="en-US" sz="1600" b="1" dirty="0" smtClean="0">
                <a:solidFill>
                  <a:prstClr val="black"/>
                </a:solidFill>
              </a:rPr>
              <a:t>min</a:t>
            </a:r>
            <a:r>
              <a:rPr lang="el-GR" sz="1600" b="1" dirty="0" smtClean="0">
                <a:solidFill>
                  <a:prstClr val="black"/>
                </a:solidFill>
              </a:rPr>
              <a:t>)</a:t>
            </a:r>
            <a:r>
              <a:rPr lang="el-GR" sz="1600" dirty="0" smtClean="0">
                <a:solidFill>
                  <a:prstClr val="black"/>
                </a:solidFill>
              </a:rPr>
              <a:t>. Προσδιορίζει την απόδοση του συλλέκτη και ελέγχει την αύξηση της θερμοκρασίας του συλλέκτη. (Παράδειγμα τυπικής τιμής: 0,5 L/</a:t>
            </a:r>
            <a:r>
              <a:rPr lang="el-GR" sz="1600" dirty="0" err="1" smtClean="0">
                <a:solidFill>
                  <a:prstClr val="black"/>
                </a:solidFill>
              </a:rPr>
              <a:t>min</a:t>
            </a:r>
            <a:r>
              <a:rPr lang="el-GR" sz="1600" dirty="0" smtClean="0">
                <a:solidFill>
                  <a:prstClr val="black"/>
                </a:solidFill>
              </a:rPr>
              <a:t> ανά </a:t>
            </a:r>
            <a:r>
              <a:rPr lang="en-US" sz="1600" dirty="0" smtClean="0">
                <a:solidFill>
                  <a:prstClr val="black"/>
                </a:solidFill>
              </a:rPr>
              <a:t>m</a:t>
            </a:r>
            <a:r>
              <a:rPr lang="en-US" sz="1600" baseline="30000" dirty="0" smtClean="0">
                <a:solidFill>
                  <a:prstClr val="black"/>
                </a:solidFill>
              </a:rPr>
              <a:t>2</a:t>
            </a:r>
            <a:r>
              <a:rPr lang="el-GR" sz="1600" dirty="0" smtClean="0">
                <a:solidFill>
                  <a:prstClr val="black"/>
                </a:solidFill>
              </a:rPr>
              <a:t> επιφάνειας </a:t>
            </a:r>
            <a:r>
              <a:rPr lang="el-GR" sz="1600" dirty="0" smtClean="0"/>
              <a:t>παραθύρου</a:t>
            </a:r>
            <a:r>
              <a:rPr lang="el-GR" sz="1600" dirty="0" smtClean="0">
                <a:solidFill>
                  <a:prstClr val="black"/>
                </a:solidFill>
              </a:rPr>
              <a:t>).</a:t>
            </a:r>
          </a:p>
          <a:p>
            <a:pPr marL="803275" lvl="2" indent="-285750">
              <a:buFont typeface="Arial" panose="020B0604020202020204" pitchFamily="34" charset="0"/>
              <a:buChar char="."/>
            </a:pPr>
            <a:r>
              <a:rPr lang="el-GR" sz="1600" b="1" dirty="0" smtClean="0">
                <a:solidFill>
                  <a:prstClr val="black"/>
                </a:solidFill>
              </a:rPr>
              <a:t>Ταχύτητα ροής (m/s)</a:t>
            </a:r>
            <a:r>
              <a:rPr lang="el-GR" sz="1600" dirty="0" smtClean="0">
                <a:solidFill>
                  <a:prstClr val="black"/>
                </a:solidFill>
              </a:rPr>
              <a:t>. Ο ρυθμός ροής εξαρτάται από την κυκλοφορία του </a:t>
            </a:r>
            <a:r>
              <a:rPr lang="el-GR" sz="1600" dirty="0" smtClean="0"/>
              <a:t>υγρού μεταφοράς θερμότητας </a:t>
            </a:r>
            <a:r>
              <a:rPr lang="el-GR" sz="1600" dirty="0" smtClean="0">
                <a:solidFill>
                  <a:prstClr val="black"/>
                </a:solidFill>
              </a:rPr>
              <a:t>στις σωληνώσεις. Η ταχύτητα ροής αλλάζει με τη στένωση του σωλήνα, που έχει ως αποτέλεσμα αντίσταση στη ροή και πτώση πίεσης.</a:t>
            </a:r>
          </a:p>
          <a:p>
            <a:pPr marL="803275" lvl="2" indent="-285750">
              <a:buFont typeface="Arial" panose="020B0604020202020204" pitchFamily="34" charset="0"/>
              <a:buChar char="."/>
            </a:pPr>
            <a:r>
              <a:rPr lang="el-GR" sz="1600" b="1" dirty="0" smtClean="0">
                <a:solidFill>
                  <a:prstClr val="black"/>
                </a:solidFill>
              </a:rPr>
              <a:t>Μέγεθος σωλήνα (ονομαστική διάμετρος, DN mm)</a:t>
            </a:r>
            <a:r>
              <a:rPr lang="el-GR" sz="1600" dirty="0" smtClean="0">
                <a:solidFill>
                  <a:prstClr val="black"/>
                </a:solidFill>
              </a:rPr>
              <a:t>. Επηρεάζει τις ταχύτητες ροής. Παράγει πτώση πίεσης ανά μονάδα μήκους που επηρεάζει την ταχύτητα ροής και την παροχή.</a:t>
            </a:r>
          </a:p>
          <a:p>
            <a:pPr marL="803275" lvl="2" indent="-285750">
              <a:buFont typeface="Arial" panose="020B0604020202020204" pitchFamily="34" charset="0"/>
              <a:buChar char="."/>
            </a:pPr>
            <a:r>
              <a:rPr lang="el-GR" sz="1600" b="1" dirty="0" smtClean="0">
                <a:solidFill>
                  <a:prstClr val="black"/>
                </a:solidFill>
              </a:rPr>
              <a:t>Υλικά σωληνώσεων, μέθοδοι σύνδεσης και μόνωση</a:t>
            </a:r>
            <a:r>
              <a:rPr lang="el-GR" sz="1600" dirty="0" smtClean="0">
                <a:solidFill>
                  <a:prstClr val="black"/>
                </a:solidFill>
              </a:rPr>
              <a:t>. Χαλκός, εύκαμπτος ανοξείδωτος χάλυβας ή μαλακός χάλυβας (χωρίς πλαστικά). Συνδυάζονται με συγκόλληση, κατάλληλους </a:t>
            </a:r>
            <a:r>
              <a:rPr lang="el-GR" sz="1600" dirty="0" err="1" smtClean="0">
                <a:solidFill>
                  <a:prstClr val="black"/>
                </a:solidFill>
              </a:rPr>
              <a:t>προσαρμογείς</a:t>
            </a:r>
            <a:r>
              <a:rPr lang="el-GR" sz="1600" dirty="0" smtClean="0">
                <a:solidFill>
                  <a:prstClr val="black"/>
                </a:solidFill>
              </a:rPr>
              <a:t> και μεθόδους συμπίεσης. Χρήση μόνωσης κατάλληλης για χρήση σε υψηλές θερμοκρασίες με προστασία από υπεριώδη ακτινοβολία (εάν υπάρχει εξωτερικός σωλήνας).</a:t>
            </a:r>
          </a:p>
        </p:txBody>
      </p:sp>
    </p:spTree>
    <p:extLst>
      <p:ext uri="{BB962C8B-B14F-4D97-AF65-F5344CB8AC3E}">
        <p14:creationId xmlns:p14="http://schemas.microsoft.com/office/powerpoint/2010/main" xmlns="" val="9295343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4DCC40-B235-4C83-976C-39A091641182}"/>
              </a:ext>
            </a:extLst>
          </p:cNvPr>
          <p:cNvSpPr>
            <a:spLocks noGrp="1"/>
          </p:cNvSpPr>
          <p:nvPr>
            <p:ph type="title"/>
          </p:nvPr>
        </p:nvSpPr>
        <p:spPr/>
        <p:txBody>
          <a:bodyPr/>
          <a:lstStyle/>
          <a:p>
            <a:r>
              <a:rPr lang="en-US" b="1" dirty="0" smtClean="0"/>
              <a:t>1. </a:t>
            </a:r>
            <a:r>
              <a:rPr lang="el-GR" b="1" dirty="0" smtClean="0"/>
              <a:t>Επισκόπηση ηλιακών συλλεκτών </a:t>
            </a:r>
            <a:endParaRPr lang="en-US" dirty="0"/>
          </a:p>
        </p:txBody>
      </p:sp>
      <p:sp>
        <p:nvSpPr>
          <p:cNvPr id="4" name="Rectangle 3">
            <a:extLst>
              <a:ext uri="{FF2B5EF4-FFF2-40B4-BE49-F238E27FC236}">
                <a16:creationId xmlns:a16="http://schemas.microsoft.com/office/drawing/2014/main" xmlns="" id="{10D1FF23-EC00-4700-9398-E5D2CF345802}"/>
              </a:ext>
            </a:extLst>
          </p:cNvPr>
          <p:cNvSpPr/>
          <p:nvPr/>
        </p:nvSpPr>
        <p:spPr>
          <a:xfrm>
            <a:off x="432916" y="1557000"/>
            <a:ext cx="8603084" cy="369332"/>
          </a:xfrm>
          <a:prstGeom prst="rect">
            <a:avLst/>
          </a:prstGeom>
        </p:spPr>
        <p:txBody>
          <a:bodyPr wrap="square">
            <a:spAutoFit/>
          </a:bodyPr>
          <a:lstStyle/>
          <a:p>
            <a:pPr marL="285750" indent="-285750">
              <a:buFont typeface="Wingdings" panose="05000000000000000000" pitchFamily="2" charset="2"/>
              <a:buChar char="Ø"/>
            </a:pPr>
            <a:r>
              <a:rPr lang="el-GR" b="1" dirty="0" smtClean="0"/>
              <a:t>Επιλεγμένα θέματα της τεχνολογίας και της εγκατάστασης ηλιακών συλλεκτών</a:t>
            </a:r>
          </a:p>
        </p:txBody>
      </p:sp>
      <p:sp>
        <p:nvSpPr>
          <p:cNvPr id="5" name="Rectangle 4">
            <a:extLst>
              <a:ext uri="{FF2B5EF4-FFF2-40B4-BE49-F238E27FC236}">
                <a16:creationId xmlns:a16="http://schemas.microsoft.com/office/drawing/2014/main" xmlns="" id="{BB3C620C-BEF2-4AB4-B064-612D9B0EC0B3}"/>
              </a:ext>
            </a:extLst>
          </p:cNvPr>
          <p:cNvSpPr/>
          <p:nvPr/>
        </p:nvSpPr>
        <p:spPr>
          <a:xfrm>
            <a:off x="717606" y="1915458"/>
            <a:ext cx="2918394" cy="338554"/>
          </a:xfrm>
          <a:prstGeom prst="rect">
            <a:avLst/>
          </a:prstGeom>
        </p:spPr>
        <p:txBody>
          <a:bodyPr wrap="square">
            <a:spAutoFit/>
          </a:bodyPr>
          <a:lstStyle/>
          <a:p>
            <a:pPr marL="285750" indent="-285750">
              <a:buFont typeface="Wingdings" panose="05000000000000000000" pitchFamily="2" charset="2"/>
              <a:buChar char="§"/>
            </a:pPr>
            <a:r>
              <a:rPr lang="el-GR" sz="1600" b="1" dirty="0" smtClean="0"/>
              <a:t>ΣΩΛΗΝΩΣΗ ΣΥΛΛΕΚΤΗ</a:t>
            </a:r>
            <a:endParaRPr lang="en-US" sz="1600" b="1" dirty="0"/>
          </a:p>
        </p:txBody>
      </p:sp>
      <p:sp>
        <p:nvSpPr>
          <p:cNvPr id="6" name="Rectangle 5">
            <a:extLst>
              <a:ext uri="{FF2B5EF4-FFF2-40B4-BE49-F238E27FC236}">
                <a16:creationId xmlns:a16="http://schemas.microsoft.com/office/drawing/2014/main" xmlns="" id="{66D974C4-2FEF-4248-8BD3-523C91F18CEE}"/>
              </a:ext>
            </a:extLst>
          </p:cNvPr>
          <p:cNvSpPr/>
          <p:nvPr/>
        </p:nvSpPr>
        <p:spPr>
          <a:xfrm>
            <a:off x="594220" y="2254012"/>
            <a:ext cx="8092580" cy="2554545"/>
          </a:xfrm>
          <a:prstGeom prst="rect">
            <a:avLst/>
          </a:prstGeom>
        </p:spPr>
        <p:txBody>
          <a:bodyPr wrap="square">
            <a:spAutoFit/>
          </a:bodyPr>
          <a:lstStyle/>
          <a:p>
            <a:pPr marL="542925" lvl="1" indent="-285750">
              <a:buFont typeface="Calibri" panose="020F0502020204030204" pitchFamily="34" charset="0"/>
              <a:buChar char="‒"/>
            </a:pPr>
            <a:r>
              <a:rPr lang="el-GR" sz="1600" b="1" dirty="0" smtClean="0">
                <a:solidFill>
                  <a:prstClr val="black"/>
                </a:solidFill>
              </a:rPr>
              <a:t>Βασικές συνδέσεις</a:t>
            </a:r>
            <a:r>
              <a:rPr lang="en-US" sz="1600" b="1" dirty="0" smtClean="0">
                <a:solidFill>
                  <a:prstClr val="black"/>
                </a:solidFill>
              </a:rPr>
              <a:t>. </a:t>
            </a:r>
            <a:r>
              <a:rPr lang="el-GR" sz="1600" b="1" dirty="0" smtClean="0">
                <a:solidFill>
                  <a:prstClr val="black"/>
                </a:solidFill>
              </a:rPr>
              <a:t>Απλή και διπλή σωλήνωση επίπεδου ηλιακού συλλέκτη. Βασικές θεωρήσεις </a:t>
            </a:r>
            <a:r>
              <a:rPr lang="el-GR" sz="1600" b="1" dirty="0" err="1" smtClean="0">
                <a:solidFill>
                  <a:prstClr val="black"/>
                </a:solidFill>
              </a:rPr>
              <a:t>διαστασιολόγησης</a:t>
            </a:r>
            <a:r>
              <a:rPr lang="el-GR" sz="1600" b="1" dirty="0" smtClean="0">
                <a:solidFill>
                  <a:prstClr val="black"/>
                </a:solidFill>
              </a:rPr>
              <a:t> και λειτουργίας</a:t>
            </a:r>
            <a:r>
              <a:rPr lang="en-US" sz="1600" b="1" dirty="0" smtClean="0">
                <a:solidFill>
                  <a:prstClr val="black"/>
                </a:solidFill>
              </a:rPr>
              <a:t>:</a:t>
            </a:r>
            <a:endParaRPr lang="en-US" sz="1600" b="1" dirty="0">
              <a:solidFill>
                <a:prstClr val="black"/>
              </a:solidFill>
            </a:endParaRPr>
          </a:p>
          <a:p>
            <a:pPr marL="803275" lvl="2" indent="-285750">
              <a:buFont typeface="Arial" panose="020B0604020202020204" pitchFamily="34" charset="0"/>
              <a:buChar char="."/>
            </a:pPr>
            <a:r>
              <a:rPr lang="el-GR" sz="1600" b="1" dirty="0" smtClean="0">
                <a:solidFill>
                  <a:prstClr val="black"/>
                </a:solidFill>
              </a:rPr>
              <a:t>Πτώση πίεσης</a:t>
            </a:r>
            <a:r>
              <a:rPr lang="el-GR" sz="1600" dirty="0" smtClean="0">
                <a:solidFill>
                  <a:prstClr val="black"/>
                </a:solidFill>
              </a:rPr>
              <a:t>. Λαμβάνει χώρα στις σωληνώσεις και στον εναλλάκτη θερμότητας (εσωτερικός/εξωτερικός).</a:t>
            </a:r>
          </a:p>
          <a:p>
            <a:pPr marL="803275" lvl="2" indent="-285750">
              <a:buFont typeface="Arial" panose="020B0604020202020204" pitchFamily="34" charset="0"/>
              <a:buChar char="."/>
            </a:pPr>
            <a:r>
              <a:rPr lang="el-GR" sz="1600" b="1" dirty="0" smtClean="0">
                <a:solidFill>
                  <a:prstClr val="black"/>
                </a:solidFill>
              </a:rPr>
              <a:t>Επιλογή αντλίας</a:t>
            </a:r>
            <a:r>
              <a:rPr lang="el-GR" sz="1600" dirty="0" smtClean="0">
                <a:solidFill>
                  <a:prstClr val="black"/>
                </a:solidFill>
              </a:rPr>
              <a:t>. </a:t>
            </a:r>
            <a:r>
              <a:rPr lang="el-GR" sz="1600" dirty="0" err="1" smtClean="0">
                <a:solidFill>
                  <a:prstClr val="black"/>
                </a:solidFill>
              </a:rPr>
              <a:t>Μανομετρικό</a:t>
            </a:r>
            <a:r>
              <a:rPr lang="el-GR" sz="1600" dirty="0" smtClean="0">
                <a:solidFill>
                  <a:prstClr val="black"/>
                </a:solidFill>
              </a:rPr>
              <a:t> ύψος αντλίας σύμφωνα με την επιθυμητή ταχύτητα ροής, λαμβάνοντας υπόψη όλες τις πτώσεις πίεσης. Υλικά: χυτοσίδηρος, ορείχαλκος για συστήματα έμμεσου κέρδους, ανοξείδωτος χάλυβας για συστήματα άμεσου κέρδους.</a:t>
            </a:r>
          </a:p>
          <a:p>
            <a:pPr marL="803275" lvl="2" indent="-285750">
              <a:buFont typeface="Arial" panose="020B0604020202020204" pitchFamily="34" charset="0"/>
              <a:buChar char="."/>
            </a:pPr>
            <a:r>
              <a:rPr lang="el-GR" sz="1600" b="1" dirty="0" smtClean="0">
                <a:solidFill>
                  <a:prstClr val="black"/>
                </a:solidFill>
              </a:rPr>
              <a:t>Άλλα</a:t>
            </a:r>
            <a:r>
              <a:rPr lang="el-GR" sz="1600" dirty="0" smtClean="0">
                <a:solidFill>
                  <a:prstClr val="black"/>
                </a:solidFill>
              </a:rPr>
              <a:t>: Εξαγωγή αέρα, πλήρωση κυκλώματος, HTF (</a:t>
            </a:r>
            <a:r>
              <a:rPr lang="el-GR" sz="1600" dirty="0" err="1" smtClean="0">
                <a:solidFill>
                  <a:prstClr val="black"/>
                </a:solidFill>
              </a:rPr>
              <a:t>γλυκόλη</a:t>
            </a:r>
            <a:r>
              <a:rPr lang="el-GR" sz="1600" dirty="0" smtClean="0">
                <a:solidFill>
                  <a:prstClr val="black"/>
                </a:solidFill>
              </a:rPr>
              <a:t>), βαλβίδες ρύθμισης πίεσης (PRV), δοχείο διαστολής, βαλβίδες ελέγχου.</a:t>
            </a:r>
            <a:endParaRPr lang="en-US" sz="1600" dirty="0">
              <a:solidFill>
                <a:prstClr val="black"/>
              </a:solidFill>
            </a:endParaRPr>
          </a:p>
        </p:txBody>
      </p:sp>
    </p:spTree>
    <p:extLst>
      <p:ext uri="{BB962C8B-B14F-4D97-AF65-F5344CB8AC3E}">
        <p14:creationId xmlns:p14="http://schemas.microsoft.com/office/powerpoint/2010/main" xmlns="" val="9295343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FBB998-3BE7-4646-BEA7-8244DDF0C2D0}"/>
              </a:ext>
            </a:extLst>
          </p:cNvPr>
          <p:cNvSpPr>
            <a:spLocks noGrp="1"/>
          </p:cNvSpPr>
          <p:nvPr>
            <p:ph type="title"/>
          </p:nvPr>
        </p:nvSpPr>
        <p:spPr/>
        <p:txBody>
          <a:bodyPr/>
          <a:lstStyle/>
          <a:p>
            <a:r>
              <a:rPr lang="en-US" b="1" dirty="0" smtClean="0"/>
              <a:t>1. </a:t>
            </a:r>
            <a:r>
              <a:rPr lang="el-GR" b="1" dirty="0" smtClean="0"/>
              <a:t>Επισκόπηση ηλιακών συλλεκτών </a:t>
            </a:r>
            <a:endParaRPr lang="en-US" dirty="0"/>
          </a:p>
        </p:txBody>
      </p:sp>
      <p:sp>
        <p:nvSpPr>
          <p:cNvPr id="4" name="Rectangle 3">
            <a:extLst>
              <a:ext uri="{FF2B5EF4-FFF2-40B4-BE49-F238E27FC236}">
                <a16:creationId xmlns:a16="http://schemas.microsoft.com/office/drawing/2014/main" xmlns="" id="{F33C1146-B41F-4E23-9A73-3301F6884A68}"/>
              </a:ext>
            </a:extLst>
          </p:cNvPr>
          <p:cNvSpPr/>
          <p:nvPr/>
        </p:nvSpPr>
        <p:spPr>
          <a:xfrm>
            <a:off x="432916" y="1557000"/>
            <a:ext cx="8387084" cy="369332"/>
          </a:xfrm>
          <a:prstGeom prst="rect">
            <a:avLst/>
          </a:prstGeom>
        </p:spPr>
        <p:txBody>
          <a:bodyPr wrap="square">
            <a:spAutoFit/>
          </a:bodyPr>
          <a:lstStyle/>
          <a:p>
            <a:pPr marL="285750" indent="-285750">
              <a:buFont typeface="Wingdings" panose="05000000000000000000" pitchFamily="2" charset="2"/>
              <a:buChar char="Ø"/>
            </a:pPr>
            <a:r>
              <a:rPr lang="el-GR" b="1" dirty="0" smtClean="0"/>
              <a:t>Επιλεγμένα θέματα της τεχνολογίας και της εγκατάστασης ηλιακών συλλεκτών</a:t>
            </a:r>
          </a:p>
        </p:txBody>
      </p:sp>
      <p:sp>
        <p:nvSpPr>
          <p:cNvPr id="5" name="Rectangle 4">
            <a:extLst>
              <a:ext uri="{FF2B5EF4-FFF2-40B4-BE49-F238E27FC236}">
                <a16:creationId xmlns:a16="http://schemas.microsoft.com/office/drawing/2014/main" xmlns="" id="{9368276A-BA07-4540-A3C4-B2DB24BE2FB1}"/>
              </a:ext>
            </a:extLst>
          </p:cNvPr>
          <p:cNvSpPr/>
          <p:nvPr/>
        </p:nvSpPr>
        <p:spPr>
          <a:xfrm>
            <a:off x="717606" y="1915458"/>
            <a:ext cx="2918394" cy="338554"/>
          </a:xfrm>
          <a:prstGeom prst="rect">
            <a:avLst/>
          </a:prstGeom>
        </p:spPr>
        <p:txBody>
          <a:bodyPr wrap="square">
            <a:spAutoFit/>
          </a:bodyPr>
          <a:lstStyle/>
          <a:p>
            <a:pPr marL="285750" indent="-285750">
              <a:buFont typeface="Wingdings" panose="05000000000000000000" pitchFamily="2" charset="2"/>
              <a:buChar char="§"/>
            </a:pPr>
            <a:r>
              <a:rPr lang="el-GR" sz="1600" b="1" dirty="0" smtClean="0"/>
              <a:t>ΣΩΛΗΝΩΣΗ ΣΥΛΛΕΚΤΗ</a:t>
            </a:r>
            <a:endParaRPr lang="en-US" sz="1600" b="1" dirty="0"/>
          </a:p>
        </p:txBody>
      </p:sp>
      <p:sp>
        <p:nvSpPr>
          <p:cNvPr id="6" name="Rectangle 5">
            <a:extLst>
              <a:ext uri="{FF2B5EF4-FFF2-40B4-BE49-F238E27FC236}">
                <a16:creationId xmlns:a16="http://schemas.microsoft.com/office/drawing/2014/main" xmlns="" id="{ED28C87A-2214-4E52-B36B-797CFC3E89C4}"/>
              </a:ext>
            </a:extLst>
          </p:cNvPr>
          <p:cNvSpPr/>
          <p:nvPr/>
        </p:nvSpPr>
        <p:spPr>
          <a:xfrm>
            <a:off x="594220" y="2205000"/>
            <a:ext cx="8092580" cy="584775"/>
          </a:xfrm>
          <a:prstGeom prst="rect">
            <a:avLst/>
          </a:prstGeom>
        </p:spPr>
        <p:txBody>
          <a:bodyPr wrap="square">
            <a:spAutoFit/>
          </a:bodyPr>
          <a:lstStyle/>
          <a:p>
            <a:pPr marL="542925" lvl="1" indent="-285750">
              <a:buFont typeface="Calibri" panose="020F0502020204030204" pitchFamily="34" charset="0"/>
              <a:buChar char="‒"/>
            </a:pPr>
            <a:r>
              <a:rPr lang="el-GR" sz="1600" b="1" dirty="0" smtClean="0">
                <a:solidFill>
                  <a:prstClr val="black"/>
                </a:solidFill>
              </a:rPr>
              <a:t>Βασικές συνδέσεις</a:t>
            </a:r>
            <a:r>
              <a:rPr lang="en-US" sz="1600" b="1" dirty="0" smtClean="0">
                <a:solidFill>
                  <a:prstClr val="black"/>
                </a:solidFill>
              </a:rPr>
              <a:t>. </a:t>
            </a:r>
            <a:r>
              <a:rPr lang="el-GR" sz="1600" b="1" dirty="0" smtClean="0">
                <a:solidFill>
                  <a:prstClr val="black"/>
                </a:solidFill>
              </a:rPr>
              <a:t>Απλή και διπλή σωλήνωση επίπεδου ηλιακού συλλέκτη. Βασικές θεωρήσεις </a:t>
            </a:r>
            <a:r>
              <a:rPr lang="el-GR" sz="1600" b="1" dirty="0" err="1" smtClean="0">
                <a:solidFill>
                  <a:prstClr val="black"/>
                </a:solidFill>
              </a:rPr>
              <a:t>διαστασιολόγησης</a:t>
            </a:r>
            <a:r>
              <a:rPr lang="el-GR" sz="1600" b="1" dirty="0" smtClean="0">
                <a:solidFill>
                  <a:prstClr val="black"/>
                </a:solidFill>
              </a:rPr>
              <a:t> και λειτουργίας</a:t>
            </a:r>
            <a:endParaRPr lang="en-US" sz="1600" b="1" dirty="0">
              <a:solidFill>
                <a:prstClr val="black"/>
              </a:solidFill>
            </a:endParaRPr>
          </a:p>
        </p:txBody>
      </p:sp>
      <p:pic>
        <p:nvPicPr>
          <p:cNvPr id="7" name="Picture 6">
            <a:extLst>
              <a:ext uri="{FF2B5EF4-FFF2-40B4-BE49-F238E27FC236}">
                <a16:creationId xmlns:a16="http://schemas.microsoft.com/office/drawing/2014/main" xmlns="" id="{63CFCB17-499F-4BF0-B28A-17A5AB693AC5}"/>
              </a:ext>
            </a:extLst>
          </p:cNvPr>
          <p:cNvPicPr>
            <a:picLocks noChangeAspect="1"/>
          </p:cNvPicPr>
          <p:nvPr/>
        </p:nvPicPr>
        <p:blipFill>
          <a:blip r:embed="rId2" cstate="print"/>
          <a:stretch>
            <a:fillRect/>
          </a:stretch>
        </p:blipFill>
        <p:spPr>
          <a:xfrm>
            <a:off x="900000" y="2781000"/>
            <a:ext cx="7775688" cy="1868012"/>
          </a:xfrm>
          <a:prstGeom prst="rect">
            <a:avLst/>
          </a:prstGeom>
          <a:ln>
            <a:solidFill>
              <a:schemeClr val="tx1"/>
            </a:solidFill>
          </a:ln>
        </p:spPr>
      </p:pic>
      <p:sp>
        <p:nvSpPr>
          <p:cNvPr id="9" name="Rectangle 8">
            <a:extLst>
              <a:ext uri="{FF2B5EF4-FFF2-40B4-BE49-F238E27FC236}">
                <a16:creationId xmlns:a16="http://schemas.microsoft.com/office/drawing/2014/main" xmlns="" id="{E1CDBD16-094C-42D9-9425-EFC2F9F0B69D}"/>
              </a:ext>
            </a:extLst>
          </p:cNvPr>
          <p:cNvSpPr/>
          <p:nvPr/>
        </p:nvSpPr>
        <p:spPr>
          <a:xfrm>
            <a:off x="324000" y="4653000"/>
            <a:ext cx="8748000" cy="1815882"/>
          </a:xfrm>
          <a:prstGeom prst="rect">
            <a:avLst/>
          </a:prstGeom>
        </p:spPr>
        <p:txBody>
          <a:bodyPr wrap="square">
            <a:spAutoFit/>
          </a:bodyPr>
          <a:lstStyle/>
          <a:p>
            <a:pPr marL="725488" lvl="2" indent="-284163">
              <a:buFont typeface="Arial" panose="020B0604020202020204" pitchFamily="34" charset="0"/>
              <a:buChar char="."/>
            </a:pPr>
            <a:r>
              <a:rPr lang="el-GR" sz="1600" dirty="0" smtClean="0"/>
              <a:t>Οι διατομές </a:t>
            </a:r>
            <a:r>
              <a:rPr lang="el-GR" sz="1600" dirty="0" err="1" smtClean="0"/>
              <a:t>διαστασιολογούνται</a:t>
            </a:r>
            <a:r>
              <a:rPr lang="el-GR" sz="1600" dirty="0" smtClean="0"/>
              <a:t> σύμφωνα με την παροχή και τις ταχύτητες ροής.</a:t>
            </a:r>
          </a:p>
          <a:p>
            <a:pPr marL="725488" lvl="2" indent="-284163">
              <a:buFont typeface="Arial" panose="020B0604020202020204" pitchFamily="34" charset="0"/>
              <a:buChar char="."/>
            </a:pPr>
            <a:r>
              <a:rPr lang="el-GR" sz="1600" dirty="0" smtClean="0"/>
              <a:t>Μέση ή ονομαστική παροχή: </a:t>
            </a:r>
            <a:r>
              <a:rPr lang="en-US" sz="1600" dirty="0" smtClean="0"/>
              <a:t>30L/h </a:t>
            </a:r>
            <a:r>
              <a:rPr lang="el-GR" sz="1600" dirty="0" smtClean="0"/>
              <a:t>ανά </a:t>
            </a:r>
            <a:r>
              <a:rPr lang="en-US" sz="1600" dirty="0" smtClean="0"/>
              <a:t>m</a:t>
            </a:r>
            <a:r>
              <a:rPr lang="en-US" sz="1600" baseline="30000" dirty="0" smtClean="0"/>
              <a:t>2</a:t>
            </a:r>
            <a:r>
              <a:rPr lang="en-US" sz="1600" dirty="0" smtClean="0"/>
              <a:t> (0,5L/min </a:t>
            </a:r>
            <a:r>
              <a:rPr lang="el-GR" sz="1600" dirty="0" smtClean="0"/>
              <a:t>ανά </a:t>
            </a:r>
            <a:r>
              <a:rPr lang="en-US" sz="1600" dirty="0" smtClean="0"/>
              <a:t>m</a:t>
            </a:r>
            <a:r>
              <a:rPr lang="en-US" sz="1600" baseline="30000" dirty="0" smtClean="0"/>
              <a:t>2</a:t>
            </a:r>
            <a:r>
              <a:rPr lang="en-US" sz="1600" dirty="0" smtClean="0"/>
              <a:t>)</a:t>
            </a:r>
            <a:r>
              <a:rPr lang="el-GR" sz="1600" dirty="0" smtClean="0"/>
              <a:t>.</a:t>
            </a:r>
          </a:p>
          <a:p>
            <a:pPr marL="725488" lvl="2" indent="-284163">
              <a:buFont typeface="Arial" panose="020B0604020202020204" pitchFamily="34" charset="0"/>
              <a:buChar char="."/>
            </a:pPr>
            <a:r>
              <a:rPr lang="el-GR" sz="1600" dirty="0" smtClean="0"/>
              <a:t>Μέγιστη: 25</a:t>
            </a:r>
            <a:r>
              <a:rPr lang="en-US" sz="1600" dirty="0" smtClean="0"/>
              <a:t>m</a:t>
            </a:r>
            <a:r>
              <a:rPr lang="en-US" sz="1600" baseline="30000" dirty="0" smtClean="0"/>
              <a:t>2</a:t>
            </a:r>
            <a:r>
              <a:rPr lang="el-GR" sz="1600" dirty="0" smtClean="0"/>
              <a:t> της επιφάνειας παραθύρου (10 συλλέκτες κατακόρυφοι ή 8 συλλέκτες οριζόντιοι).</a:t>
            </a:r>
          </a:p>
          <a:p>
            <a:pPr marL="725488" lvl="2" indent="-284163">
              <a:buFont typeface="Arial" panose="020B0604020202020204" pitchFamily="34" charset="0"/>
              <a:buChar char="."/>
            </a:pPr>
            <a:r>
              <a:rPr lang="el-GR" sz="1600" dirty="0" smtClean="0"/>
              <a:t>Οι διάμετροι σωληνώσεων αφορούν μέγιστο συνολικό μήκος χάλκινων σωληνώσεων 2 x 20m</a:t>
            </a:r>
            <a:r>
              <a:rPr lang="en-US" sz="1600" dirty="0" smtClean="0"/>
              <a:t>.</a:t>
            </a:r>
            <a:endParaRPr lang="el-GR" sz="1600" dirty="0" smtClean="0"/>
          </a:p>
          <a:p>
            <a:pPr marL="725488" lvl="2" indent="-284163">
              <a:buFont typeface="Arial" panose="020B0604020202020204" pitchFamily="34" charset="0"/>
              <a:buChar char="."/>
            </a:pPr>
            <a:r>
              <a:rPr lang="el-GR" sz="1600" dirty="0" smtClean="0"/>
              <a:t>Η ταχύτητα ροής πρέπει να διατηρείται κάτω από 1 m/s για να αποφευχθεί η υπερβολική απώλεια πίεσης.</a:t>
            </a:r>
            <a:endParaRPr lang="en-US" sz="1600" dirty="0"/>
          </a:p>
        </p:txBody>
      </p:sp>
      <p:sp>
        <p:nvSpPr>
          <p:cNvPr id="11" name="Rectangle 6">
            <a:extLst>
              <a:ext uri="{FF2B5EF4-FFF2-40B4-BE49-F238E27FC236}">
                <a16:creationId xmlns:a16="http://schemas.microsoft.com/office/drawing/2014/main" xmlns="" id="{78CC0AE5-7ED5-4075-AFEC-57EE168BAA15}"/>
              </a:ext>
            </a:extLst>
          </p:cNvPr>
          <p:cNvSpPr/>
          <p:nvPr/>
        </p:nvSpPr>
        <p:spPr>
          <a:xfrm>
            <a:off x="5220000" y="4149000"/>
            <a:ext cx="165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l-GR" sz="1600" b="1" dirty="0" smtClean="0">
                <a:solidFill>
                  <a:prstClr val="black"/>
                </a:solidFill>
              </a:rPr>
              <a:t>ΠΑΡΑΔΕΙΓΜΑ</a:t>
            </a:r>
            <a:endParaRPr lang="en-US" sz="1600" b="1" dirty="0">
              <a:solidFill>
                <a:prstClr val="black"/>
              </a:solidFill>
            </a:endParaRPr>
          </a:p>
        </p:txBody>
      </p:sp>
    </p:spTree>
    <p:extLst>
      <p:ext uri="{BB962C8B-B14F-4D97-AF65-F5344CB8AC3E}">
        <p14:creationId xmlns:p14="http://schemas.microsoft.com/office/powerpoint/2010/main" xmlns="" val="7437080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2E513478-1EF0-46CB-BCE9-B6B6534842EA}"/>
              </a:ext>
            </a:extLst>
          </p:cNvPr>
          <p:cNvPicPr>
            <a:picLocks noChangeAspect="1"/>
          </p:cNvPicPr>
          <p:nvPr/>
        </p:nvPicPr>
        <p:blipFill>
          <a:blip r:embed="rId2" cstate="print">
            <a:extLst>
              <a:ext uri="{BEBA8EAE-BF5A-486C-A8C5-ECC9F3942E4B}">
                <a14:imgProps xmlns:a14="http://schemas.microsoft.com/office/drawing/2010/main" xmlns="">
                  <a14:imgLayer r:embed="rId3">
                    <a14:imgEffect>
                      <a14:saturation sat="0"/>
                    </a14:imgEffect>
                  </a14:imgLayer>
                </a14:imgProps>
              </a:ext>
            </a:extLst>
          </a:blip>
          <a:stretch>
            <a:fillRect/>
          </a:stretch>
        </p:blipFill>
        <p:spPr>
          <a:xfrm>
            <a:off x="1401337" y="3861000"/>
            <a:ext cx="6626663" cy="2520000"/>
          </a:xfrm>
          <a:prstGeom prst="rect">
            <a:avLst/>
          </a:prstGeom>
        </p:spPr>
      </p:pic>
      <p:sp>
        <p:nvSpPr>
          <p:cNvPr id="2" name="Title 1">
            <a:extLst>
              <a:ext uri="{FF2B5EF4-FFF2-40B4-BE49-F238E27FC236}">
                <a16:creationId xmlns:a16="http://schemas.microsoft.com/office/drawing/2014/main" xmlns="" id="{A92880D3-7774-4062-87F0-C918FFA20809}"/>
              </a:ext>
            </a:extLst>
          </p:cNvPr>
          <p:cNvSpPr>
            <a:spLocks noGrp="1"/>
          </p:cNvSpPr>
          <p:nvPr>
            <p:ph type="title"/>
          </p:nvPr>
        </p:nvSpPr>
        <p:spPr/>
        <p:txBody>
          <a:bodyPr>
            <a:normAutofit/>
          </a:bodyPr>
          <a:lstStyle/>
          <a:p>
            <a:r>
              <a:rPr lang="en-US" b="1" dirty="0" smtClean="0"/>
              <a:t>1. </a:t>
            </a:r>
            <a:r>
              <a:rPr lang="el-GR" b="1" dirty="0" smtClean="0"/>
              <a:t>Επισκόπηση ηλιακών συλλεκτών </a:t>
            </a:r>
            <a:endParaRPr lang="en-US" dirty="0"/>
          </a:p>
        </p:txBody>
      </p:sp>
      <p:sp>
        <p:nvSpPr>
          <p:cNvPr id="10" name="Rectangle 9">
            <a:extLst>
              <a:ext uri="{FF2B5EF4-FFF2-40B4-BE49-F238E27FC236}">
                <a16:creationId xmlns:a16="http://schemas.microsoft.com/office/drawing/2014/main" xmlns="" id="{D63C79D4-526C-493B-8BD4-25D7D7E8962C}"/>
              </a:ext>
            </a:extLst>
          </p:cNvPr>
          <p:cNvSpPr/>
          <p:nvPr/>
        </p:nvSpPr>
        <p:spPr>
          <a:xfrm>
            <a:off x="432916" y="1557000"/>
            <a:ext cx="8387084" cy="369332"/>
          </a:xfrm>
          <a:prstGeom prst="rect">
            <a:avLst/>
          </a:prstGeom>
        </p:spPr>
        <p:txBody>
          <a:bodyPr wrap="square">
            <a:spAutoFit/>
          </a:bodyPr>
          <a:lstStyle/>
          <a:p>
            <a:pPr marL="285750" indent="-285750">
              <a:buFont typeface="Wingdings" panose="05000000000000000000" pitchFamily="2" charset="2"/>
              <a:buChar char="Ø"/>
            </a:pPr>
            <a:r>
              <a:rPr lang="el-GR" b="1" dirty="0" smtClean="0"/>
              <a:t>Επιλεγμένα θέματα της τεχνολογίας και της εγκατάστασης ηλιακών συλλεκτών</a:t>
            </a:r>
          </a:p>
        </p:txBody>
      </p:sp>
      <p:sp>
        <p:nvSpPr>
          <p:cNvPr id="11" name="Rectangle 10">
            <a:extLst>
              <a:ext uri="{FF2B5EF4-FFF2-40B4-BE49-F238E27FC236}">
                <a16:creationId xmlns:a16="http://schemas.microsoft.com/office/drawing/2014/main" xmlns="" id="{571967B7-9A5B-49C9-BA55-52D6D41F5208}"/>
              </a:ext>
            </a:extLst>
          </p:cNvPr>
          <p:cNvSpPr/>
          <p:nvPr/>
        </p:nvSpPr>
        <p:spPr>
          <a:xfrm>
            <a:off x="612000" y="1866446"/>
            <a:ext cx="2918394" cy="338554"/>
          </a:xfrm>
          <a:prstGeom prst="rect">
            <a:avLst/>
          </a:prstGeom>
        </p:spPr>
        <p:txBody>
          <a:bodyPr wrap="square">
            <a:spAutoFit/>
          </a:bodyPr>
          <a:lstStyle/>
          <a:p>
            <a:pPr marL="285750" indent="-285750">
              <a:buFont typeface="Wingdings" panose="05000000000000000000" pitchFamily="2" charset="2"/>
              <a:buChar char="§"/>
            </a:pPr>
            <a:r>
              <a:rPr lang="el-GR" sz="1600" b="1" dirty="0" smtClean="0"/>
              <a:t>ΣΩΛΗΝΩΣΗ ΣΥΛΛΕΚΤΗ</a:t>
            </a:r>
            <a:endParaRPr lang="en-US" sz="1600" b="1" dirty="0"/>
          </a:p>
        </p:txBody>
      </p:sp>
      <p:sp>
        <p:nvSpPr>
          <p:cNvPr id="12" name="Rectangle 11">
            <a:extLst>
              <a:ext uri="{FF2B5EF4-FFF2-40B4-BE49-F238E27FC236}">
                <a16:creationId xmlns:a16="http://schemas.microsoft.com/office/drawing/2014/main" xmlns="" id="{096DF489-1616-4AA4-8B03-A0D2CC6159B9}"/>
              </a:ext>
            </a:extLst>
          </p:cNvPr>
          <p:cNvSpPr/>
          <p:nvPr/>
        </p:nvSpPr>
        <p:spPr>
          <a:xfrm>
            <a:off x="396000" y="2133000"/>
            <a:ext cx="8568000" cy="1815882"/>
          </a:xfrm>
          <a:prstGeom prst="rect">
            <a:avLst/>
          </a:prstGeom>
        </p:spPr>
        <p:txBody>
          <a:bodyPr wrap="square">
            <a:spAutoFit/>
          </a:bodyPr>
          <a:lstStyle/>
          <a:p>
            <a:pPr marL="542925" lvl="1" indent="-285750">
              <a:buFont typeface="Calibri" panose="020F0502020204030204" pitchFamily="34" charset="0"/>
              <a:buChar char="‒"/>
            </a:pPr>
            <a:r>
              <a:rPr lang="el-GR" sz="1600" b="1" dirty="0" smtClean="0">
                <a:solidFill>
                  <a:prstClr val="black"/>
                </a:solidFill>
              </a:rPr>
              <a:t>Βασικές συνδέσεις</a:t>
            </a:r>
            <a:r>
              <a:rPr lang="en-US" sz="1600" b="1" dirty="0" smtClean="0">
                <a:solidFill>
                  <a:prstClr val="black"/>
                </a:solidFill>
              </a:rPr>
              <a:t>. </a:t>
            </a:r>
            <a:r>
              <a:rPr lang="el-GR" sz="1600" b="1" dirty="0" smtClean="0">
                <a:solidFill>
                  <a:prstClr val="black"/>
                </a:solidFill>
              </a:rPr>
              <a:t>Απλή και διπλή σωλήνωση συλλέκτη κενού</a:t>
            </a:r>
            <a:endParaRPr lang="en-US" sz="1600" dirty="0" smtClean="0">
              <a:solidFill>
                <a:prstClr val="black"/>
              </a:solidFill>
            </a:endParaRPr>
          </a:p>
          <a:p>
            <a:pPr marL="630238" lvl="2" indent="-184150">
              <a:buFont typeface="Arial" panose="020B0604020202020204" pitchFamily="34" charset="0"/>
              <a:buChar char="."/>
            </a:pPr>
            <a:r>
              <a:rPr lang="el-GR" sz="1600" dirty="0" smtClean="0"/>
              <a:t>Λόγω των χαμηλότερων θερμικών απωλειών του συλλέκτη κενού, πολλοί κατασκευαστές προτείνουν να εγκαταστήσουν αυτούς τους συλλέκτες </a:t>
            </a:r>
            <a:r>
              <a:rPr lang="el-GR" sz="1600" b="1" dirty="0" smtClean="0"/>
              <a:t>σε σειρά </a:t>
            </a:r>
            <a:r>
              <a:rPr lang="el-GR" sz="1600" dirty="0" smtClean="0"/>
              <a:t>συνδέοντας απευθείας τις κεφαλές των </a:t>
            </a:r>
            <a:r>
              <a:rPr lang="el-GR" sz="1600" dirty="0" err="1" smtClean="0"/>
              <a:t>κολεκτέρ</a:t>
            </a:r>
            <a:r>
              <a:rPr lang="el-GR" sz="1600" dirty="0" smtClean="0"/>
              <a:t> μεταξύ τους.</a:t>
            </a:r>
          </a:p>
          <a:p>
            <a:pPr marL="630238" lvl="2" indent="-184150">
              <a:buFont typeface="Arial" panose="020B0604020202020204" pitchFamily="34" charset="0"/>
              <a:buChar char="."/>
            </a:pPr>
            <a:r>
              <a:rPr lang="el-GR" sz="1600" dirty="0" smtClean="0"/>
              <a:t>Ο συλλέκτης τύπου σωλήνα θερμότητας δεν μπορεί να εγκατασταθεί οριζόντια -  πρέπει να είναι ελάχιστα κεκλιμένος. </a:t>
            </a:r>
          </a:p>
          <a:p>
            <a:pPr marL="630238" lvl="2" indent="-184150">
              <a:buFont typeface="Arial" panose="020B0604020202020204" pitchFamily="34" charset="0"/>
              <a:buChar char="."/>
            </a:pPr>
            <a:r>
              <a:rPr lang="el-GR" sz="1600" dirty="0" smtClean="0"/>
              <a:t>Ο συλλέκτης τύπου άμεσης ροής μπορεί να εγκατασταθεί σε οποιοδήποτε προσανατολισμό.</a:t>
            </a:r>
            <a:endParaRPr lang="en-US" sz="1600" dirty="0"/>
          </a:p>
        </p:txBody>
      </p:sp>
    </p:spTree>
    <p:extLst>
      <p:ext uri="{BB962C8B-B14F-4D97-AF65-F5344CB8AC3E}">
        <p14:creationId xmlns:p14="http://schemas.microsoft.com/office/powerpoint/2010/main" xmlns="" val="22588715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B67912D-C49A-43AF-B343-787F35DF38EA}"/>
              </a:ext>
            </a:extLst>
          </p:cNvPr>
          <p:cNvSpPr>
            <a:spLocks noGrp="1"/>
          </p:cNvSpPr>
          <p:nvPr>
            <p:ph type="title"/>
          </p:nvPr>
        </p:nvSpPr>
        <p:spPr/>
        <p:txBody>
          <a:bodyPr/>
          <a:lstStyle/>
          <a:p>
            <a:r>
              <a:rPr lang="en-US" b="1" dirty="0" smtClean="0"/>
              <a:t>1. </a:t>
            </a:r>
            <a:r>
              <a:rPr lang="el-GR" b="1" dirty="0" smtClean="0"/>
              <a:t>Επισκόπηση ηλιακών συλλεκτών </a:t>
            </a:r>
            <a:endParaRPr lang="en-US" dirty="0"/>
          </a:p>
        </p:txBody>
      </p:sp>
      <p:sp>
        <p:nvSpPr>
          <p:cNvPr id="6" name="Rectangle 5">
            <a:extLst>
              <a:ext uri="{FF2B5EF4-FFF2-40B4-BE49-F238E27FC236}">
                <a16:creationId xmlns:a16="http://schemas.microsoft.com/office/drawing/2014/main" xmlns="" id="{14E31058-4DAD-4112-9DAE-1FE190E3D9F4}"/>
              </a:ext>
            </a:extLst>
          </p:cNvPr>
          <p:cNvSpPr/>
          <p:nvPr/>
        </p:nvSpPr>
        <p:spPr>
          <a:xfrm>
            <a:off x="432916" y="1557000"/>
            <a:ext cx="8315084" cy="369332"/>
          </a:xfrm>
          <a:prstGeom prst="rect">
            <a:avLst/>
          </a:prstGeom>
        </p:spPr>
        <p:txBody>
          <a:bodyPr wrap="square">
            <a:spAutoFit/>
          </a:bodyPr>
          <a:lstStyle/>
          <a:p>
            <a:pPr marL="285750" indent="-285750">
              <a:buFont typeface="Wingdings" panose="05000000000000000000" pitchFamily="2" charset="2"/>
              <a:buChar char="Ø"/>
            </a:pPr>
            <a:r>
              <a:rPr lang="el-GR" b="1" dirty="0" smtClean="0"/>
              <a:t>Επιλεγμένα θέματα της τεχνολογίας και της εγκατάστασης ηλιακών συλλεκτών</a:t>
            </a:r>
          </a:p>
        </p:txBody>
      </p:sp>
      <p:sp>
        <p:nvSpPr>
          <p:cNvPr id="7" name="Rectangle 6">
            <a:extLst>
              <a:ext uri="{FF2B5EF4-FFF2-40B4-BE49-F238E27FC236}">
                <a16:creationId xmlns:a16="http://schemas.microsoft.com/office/drawing/2014/main" xmlns="" id="{3BB94133-972B-4653-A6B8-CD442B818859}"/>
              </a:ext>
            </a:extLst>
          </p:cNvPr>
          <p:cNvSpPr/>
          <p:nvPr/>
        </p:nvSpPr>
        <p:spPr>
          <a:xfrm>
            <a:off x="717606" y="1915458"/>
            <a:ext cx="2918394" cy="338554"/>
          </a:xfrm>
          <a:prstGeom prst="rect">
            <a:avLst/>
          </a:prstGeom>
        </p:spPr>
        <p:txBody>
          <a:bodyPr wrap="square">
            <a:spAutoFit/>
          </a:bodyPr>
          <a:lstStyle/>
          <a:p>
            <a:pPr marL="285750" indent="-285750">
              <a:buFont typeface="Wingdings" panose="05000000000000000000" pitchFamily="2" charset="2"/>
              <a:buChar char="§"/>
            </a:pPr>
            <a:r>
              <a:rPr lang="el-GR" sz="1600" b="1" dirty="0" smtClean="0"/>
              <a:t>ΣΩΛΗΝΩΣΗ ΣΥΛΛΕΚΤΗ</a:t>
            </a:r>
            <a:endParaRPr lang="en-US" sz="1600" b="1" dirty="0"/>
          </a:p>
        </p:txBody>
      </p:sp>
      <p:sp>
        <p:nvSpPr>
          <p:cNvPr id="8" name="Rectangle 7">
            <a:extLst>
              <a:ext uri="{FF2B5EF4-FFF2-40B4-BE49-F238E27FC236}">
                <a16:creationId xmlns:a16="http://schemas.microsoft.com/office/drawing/2014/main" xmlns="" id="{4DCED496-D7E1-4265-AFFB-43387F1085A7}"/>
              </a:ext>
            </a:extLst>
          </p:cNvPr>
          <p:cNvSpPr/>
          <p:nvPr/>
        </p:nvSpPr>
        <p:spPr>
          <a:xfrm>
            <a:off x="540000" y="2493127"/>
            <a:ext cx="3096000" cy="4031873"/>
          </a:xfrm>
          <a:prstGeom prst="rect">
            <a:avLst/>
          </a:prstGeom>
        </p:spPr>
        <p:txBody>
          <a:bodyPr wrap="square">
            <a:spAutoFit/>
          </a:bodyPr>
          <a:lstStyle/>
          <a:p>
            <a:pPr marL="742950" lvl="2" indent="-285750">
              <a:buFont typeface="Arial" panose="020B0604020202020204" pitchFamily="34" charset="0"/>
              <a:buChar char="."/>
            </a:pPr>
            <a:r>
              <a:rPr lang="el-GR" sz="1600" dirty="0" smtClean="0">
                <a:solidFill>
                  <a:prstClr val="black"/>
                </a:solidFill>
              </a:rPr>
              <a:t>Οι συνδέσεις ροής και επιστροφής συνδέονται κατευθείαν στις συνδέσεις των </a:t>
            </a:r>
            <a:r>
              <a:rPr lang="el-GR" sz="1600" dirty="0" err="1" smtClean="0">
                <a:solidFill>
                  <a:prstClr val="black"/>
                </a:solidFill>
              </a:rPr>
              <a:t>κολεκτέρ</a:t>
            </a:r>
            <a:r>
              <a:rPr lang="el-GR" sz="1600" dirty="0" smtClean="0">
                <a:solidFill>
                  <a:prstClr val="black"/>
                </a:solidFill>
              </a:rPr>
              <a:t> χρησιμοποιώντας τα παρεχόμενα εξαρτήματα.</a:t>
            </a:r>
          </a:p>
          <a:p>
            <a:pPr marL="742950" lvl="2" indent="-285750">
              <a:buFont typeface="Arial" panose="020B0604020202020204" pitchFamily="34" charset="0"/>
              <a:buChar char="."/>
            </a:pPr>
            <a:r>
              <a:rPr lang="el-GR" sz="1600" dirty="0" smtClean="0">
                <a:solidFill>
                  <a:prstClr val="black"/>
                </a:solidFill>
              </a:rPr>
              <a:t>Στην περίπτωση δύο ή περισσότερων συλλεκτών, όλα τα </a:t>
            </a:r>
            <a:r>
              <a:rPr lang="el-GR" sz="1600" dirty="0" err="1" smtClean="0">
                <a:solidFill>
                  <a:prstClr val="black"/>
                </a:solidFill>
              </a:rPr>
              <a:t>κολεκτέρ</a:t>
            </a:r>
            <a:r>
              <a:rPr lang="el-GR" sz="1600" dirty="0" smtClean="0">
                <a:solidFill>
                  <a:prstClr val="black"/>
                </a:solidFill>
              </a:rPr>
              <a:t> συνδέονται μεταξύ τους χρησιμοποιώντας εύκαμπτους ή άκαμπτους συνδέσμους που παρέχονται μαζί με τους συλλέκτες.</a:t>
            </a:r>
            <a:endParaRPr lang="en-US" sz="1600" dirty="0">
              <a:solidFill>
                <a:prstClr val="black"/>
              </a:solidFill>
            </a:endParaRPr>
          </a:p>
        </p:txBody>
      </p:sp>
      <p:pic>
        <p:nvPicPr>
          <p:cNvPr id="9" name="Picture 8">
            <a:extLst>
              <a:ext uri="{FF2B5EF4-FFF2-40B4-BE49-F238E27FC236}">
                <a16:creationId xmlns:a16="http://schemas.microsoft.com/office/drawing/2014/main" xmlns="" id="{3D0E7D9F-ABA2-4D1E-93A8-FB42A553E628}"/>
              </a:ext>
            </a:extLst>
          </p:cNvPr>
          <p:cNvPicPr>
            <a:picLocks noChangeAspect="1"/>
          </p:cNvPicPr>
          <p:nvPr/>
        </p:nvPicPr>
        <p:blipFill>
          <a:blip r:embed="rId2" cstate="print">
            <a:duotone>
              <a:prstClr val="black"/>
              <a:srgbClr val="D9C3A5">
                <a:tint val="50000"/>
                <a:satMod val="180000"/>
              </a:srgbClr>
            </a:duotone>
          </a:blip>
          <a:stretch>
            <a:fillRect/>
          </a:stretch>
        </p:blipFill>
        <p:spPr>
          <a:xfrm>
            <a:off x="3725110" y="2726596"/>
            <a:ext cx="5166890" cy="3366404"/>
          </a:xfrm>
          <a:prstGeom prst="rect">
            <a:avLst/>
          </a:prstGeom>
          <a:ln>
            <a:solidFill>
              <a:schemeClr val="tx1"/>
            </a:solidFill>
          </a:ln>
        </p:spPr>
      </p:pic>
      <p:sp>
        <p:nvSpPr>
          <p:cNvPr id="10" name="Rectangle 9">
            <a:extLst>
              <a:ext uri="{FF2B5EF4-FFF2-40B4-BE49-F238E27FC236}">
                <a16:creationId xmlns:a16="http://schemas.microsoft.com/office/drawing/2014/main" xmlns="" id="{4CAF3A14-DDC3-403C-A85A-4526F4A0D327}"/>
              </a:ext>
            </a:extLst>
          </p:cNvPr>
          <p:cNvSpPr/>
          <p:nvPr/>
        </p:nvSpPr>
        <p:spPr>
          <a:xfrm>
            <a:off x="756000" y="2205000"/>
            <a:ext cx="7786800" cy="338554"/>
          </a:xfrm>
          <a:prstGeom prst="rect">
            <a:avLst/>
          </a:prstGeom>
        </p:spPr>
        <p:txBody>
          <a:bodyPr wrap="square">
            <a:spAutoFit/>
          </a:bodyPr>
          <a:lstStyle/>
          <a:p>
            <a:pPr marL="542925" lvl="1" indent="-285750">
              <a:buFont typeface="Calibri" panose="020F0502020204030204" pitchFamily="34" charset="0"/>
              <a:buChar char="‒"/>
            </a:pPr>
            <a:r>
              <a:rPr lang="el-GR" sz="1600" b="1" dirty="0" smtClean="0">
                <a:solidFill>
                  <a:prstClr val="black"/>
                </a:solidFill>
              </a:rPr>
              <a:t>Βασικές συνδέσεις</a:t>
            </a:r>
            <a:r>
              <a:rPr lang="en-US" sz="1600" b="1" dirty="0" smtClean="0">
                <a:solidFill>
                  <a:prstClr val="black"/>
                </a:solidFill>
              </a:rPr>
              <a:t>. </a:t>
            </a:r>
            <a:r>
              <a:rPr lang="el-GR" sz="1600" b="1" dirty="0" smtClean="0">
                <a:solidFill>
                  <a:prstClr val="black"/>
                </a:solidFill>
              </a:rPr>
              <a:t>Απλή και διπλή σωλήνωση συλλέκτη κενού</a:t>
            </a:r>
            <a:endParaRPr lang="en-US" sz="1600" dirty="0">
              <a:solidFill>
                <a:prstClr val="black"/>
              </a:solidFill>
            </a:endParaRPr>
          </a:p>
        </p:txBody>
      </p:sp>
    </p:spTree>
    <p:extLst>
      <p:ext uri="{BB962C8B-B14F-4D97-AF65-F5344CB8AC3E}">
        <p14:creationId xmlns:p14="http://schemas.microsoft.com/office/powerpoint/2010/main" xmlns="" val="29529610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xmlns="" id="{74AA7DC3-1BE2-4ACE-AF03-503BBE8E72AB}"/>
              </a:ext>
            </a:extLst>
          </p:cNvPr>
          <p:cNvPicPr>
            <a:picLocks noChangeAspect="1"/>
          </p:cNvPicPr>
          <p:nvPr/>
        </p:nvPicPr>
        <p:blipFill>
          <a:blip r:embed="rId2" cstate="print"/>
          <a:stretch>
            <a:fillRect/>
          </a:stretch>
        </p:blipFill>
        <p:spPr>
          <a:xfrm>
            <a:off x="612000" y="1917525"/>
            <a:ext cx="7858801" cy="4458211"/>
          </a:xfrm>
          <a:prstGeom prst="rect">
            <a:avLst/>
          </a:prstGeom>
        </p:spPr>
      </p:pic>
      <p:sp>
        <p:nvSpPr>
          <p:cNvPr id="2" name="Title 1">
            <a:extLst>
              <a:ext uri="{FF2B5EF4-FFF2-40B4-BE49-F238E27FC236}">
                <a16:creationId xmlns:a16="http://schemas.microsoft.com/office/drawing/2014/main" xmlns="" id="{56E1B386-137F-40EB-A690-9295AA748B1C}"/>
              </a:ext>
            </a:extLst>
          </p:cNvPr>
          <p:cNvSpPr>
            <a:spLocks noGrp="1"/>
          </p:cNvSpPr>
          <p:nvPr>
            <p:ph type="title"/>
          </p:nvPr>
        </p:nvSpPr>
        <p:spPr/>
        <p:txBody>
          <a:bodyPr/>
          <a:lstStyle/>
          <a:p>
            <a:r>
              <a:rPr lang="en-US" b="1" dirty="0" smtClean="0"/>
              <a:t>1. </a:t>
            </a:r>
            <a:r>
              <a:rPr lang="el-GR" b="1" dirty="0" smtClean="0"/>
              <a:t>Επισκόπηση ηλιακών συλλεκτών </a:t>
            </a:r>
            <a:endParaRPr lang="en-US" dirty="0"/>
          </a:p>
        </p:txBody>
      </p:sp>
      <p:sp>
        <p:nvSpPr>
          <p:cNvPr id="15" name="Rectangle 14">
            <a:extLst>
              <a:ext uri="{FF2B5EF4-FFF2-40B4-BE49-F238E27FC236}">
                <a16:creationId xmlns:a16="http://schemas.microsoft.com/office/drawing/2014/main" xmlns="" id="{109C766D-AF52-48E1-93D7-654ABC821CB5}"/>
              </a:ext>
            </a:extLst>
          </p:cNvPr>
          <p:cNvSpPr/>
          <p:nvPr/>
        </p:nvSpPr>
        <p:spPr>
          <a:xfrm>
            <a:off x="432916" y="1557000"/>
            <a:ext cx="8459084" cy="369332"/>
          </a:xfrm>
          <a:prstGeom prst="rect">
            <a:avLst/>
          </a:prstGeom>
        </p:spPr>
        <p:txBody>
          <a:bodyPr wrap="square">
            <a:spAutoFit/>
          </a:bodyPr>
          <a:lstStyle/>
          <a:p>
            <a:pPr marL="285750" indent="-285750">
              <a:buFont typeface="Wingdings" panose="05000000000000000000" pitchFamily="2" charset="2"/>
              <a:buChar char="Ø"/>
            </a:pPr>
            <a:r>
              <a:rPr lang="el-GR" b="1" dirty="0" smtClean="0"/>
              <a:t>Επιλεγμένα θέματα της τεχνολογίας και της εγκατάστασης ηλιακών συλλεκτών</a:t>
            </a:r>
          </a:p>
        </p:txBody>
      </p:sp>
      <p:sp>
        <p:nvSpPr>
          <p:cNvPr id="6" name="Rectangle 6">
            <a:extLst>
              <a:ext uri="{FF2B5EF4-FFF2-40B4-BE49-F238E27FC236}">
                <a16:creationId xmlns:a16="http://schemas.microsoft.com/office/drawing/2014/main" xmlns="" id="{78CC0AE5-7ED5-4075-AFEC-57EE168BAA15}"/>
              </a:ext>
            </a:extLst>
          </p:cNvPr>
          <p:cNvSpPr/>
          <p:nvPr/>
        </p:nvSpPr>
        <p:spPr>
          <a:xfrm>
            <a:off x="396000" y="5949000"/>
            <a:ext cx="165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l-GR" sz="1600" b="1" dirty="0" smtClean="0">
                <a:solidFill>
                  <a:prstClr val="black"/>
                </a:solidFill>
              </a:rPr>
              <a:t>ΠΑΡΑΔΕΙΓΜΑ</a:t>
            </a:r>
            <a:endParaRPr lang="en-US" sz="1600" b="1" dirty="0">
              <a:solidFill>
                <a:prstClr val="black"/>
              </a:solidFill>
            </a:endParaRPr>
          </a:p>
        </p:txBody>
      </p:sp>
    </p:spTree>
    <p:extLst>
      <p:ext uri="{BB962C8B-B14F-4D97-AF65-F5344CB8AC3E}">
        <p14:creationId xmlns:p14="http://schemas.microsoft.com/office/powerpoint/2010/main" xmlns="" val="6701631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5B0D8E-D009-4A1F-98E9-9662EA71A8C2}"/>
              </a:ext>
            </a:extLst>
          </p:cNvPr>
          <p:cNvSpPr>
            <a:spLocks noGrp="1"/>
          </p:cNvSpPr>
          <p:nvPr>
            <p:ph type="title"/>
          </p:nvPr>
        </p:nvSpPr>
        <p:spPr/>
        <p:txBody>
          <a:bodyPr/>
          <a:lstStyle/>
          <a:p>
            <a:r>
              <a:rPr lang="en-US" b="1" dirty="0"/>
              <a:t>1. </a:t>
            </a:r>
            <a:r>
              <a:rPr lang="el-GR" b="1" dirty="0" smtClean="0"/>
              <a:t>Επισκόπηση ηλιακών συλλεκτών </a:t>
            </a:r>
            <a:endParaRPr lang="en-US" b="1" dirty="0"/>
          </a:p>
        </p:txBody>
      </p:sp>
      <p:sp>
        <p:nvSpPr>
          <p:cNvPr id="4" name="Rectangle 3">
            <a:extLst>
              <a:ext uri="{FF2B5EF4-FFF2-40B4-BE49-F238E27FC236}">
                <a16:creationId xmlns:a16="http://schemas.microsoft.com/office/drawing/2014/main" xmlns="" id="{4B211D3E-C25E-48E0-B61A-181DF85F5BE2}"/>
              </a:ext>
            </a:extLst>
          </p:cNvPr>
          <p:cNvSpPr/>
          <p:nvPr/>
        </p:nvSpPr>
        <p:spPr>
          <a:xfrm>
            <a:off x="432916" y="1341000"/>
            <a:ext cx="8315084" cy="646331"/>
          </a:xfrm>
          <a:prstGeom prst="rect">
            <a:avLst/>
          </a:prstGeom>
        </p:spPr>
        <p:txBody>
          <a:bodyPr wrap="square">
            <a:spAutoFit/>
          </a:bodyPr>
          <a:lstStyle/>
          <a:p>
            <a:pPr marL="285750" indent="-285750">
              <a:buFont typeface="Wingdings" panose="05000000000000000000" pitchFamily="2" charset="2"/>
              <a:buChar char="Ø"/>
            </a:pPr>
            <a:r>
              <a:rPr lang="el-GR" b="1" dirty="0" smtClean="0"/>
              <a:t>Επιλεγμένα θέματα της τεχνολογίας και της εγκατάστασης ηλιακών συλλεκτών</a:t>
            </a:r>
          </a:p>
          <a:p>
            <a:pPr marL="285750" indent="-285750">
              <a:buFont typeface="Wingdings" panose="05000000000000000000" pitchFamily="2" charset="2"/>
              <a:buChar char="Ø"/>
            </a:pPr>
            <a:endParaRPr lang="en-US" b="1" dirty="0"/>
          </a:p>
        </p:txBody>
      </p:sp>
      <p:sp>
        <p:nvSpPr>
          <p:cNvPr id="5" name="Rectangle 4">
            <a:extLst>
              <a:ext uri="{FF2B5EF4-FFF2-40B4-BE49-F238E27FC236}">
                <a16:creationId xmlns:a16="http://schemas.microsoft.com/office/drawing/2014/main" xmlns="" id="{5BA950B9-E51C-4452-AF6F-E31417431158}"/>
              </a:ext>
            </a:extLst>
          </p:cNvPr>
          <p:cNvSpPr/>
          <p:nvPr/>
        </p:nvSpPr>
        <p:spPr>
          <a:xfrm>
            <a:off x="717606" y="1606012"/>
            <a:ext cx="7958082" cy="3046988"/>
          </a:xfrm>
          <a:prstGeom prst="rect">
            <a:avLst/>
          </a:prstGeom>
        </p:spPr>
        <p:txBody>
          <a:bodyPr wrap="square">
            <a:spAutoFit/>
          </a:bodyPr>
          <a:lstStyle/>
          <a:p>
            <a:pPr marL="285750" indent="-285750">
              <a:buFont typeface="Wingdings" panose="05000000000000000000" pitchFamily="2" charset="2"/>
              <a:buChar char="§"/>
            </a:pPr>
            <a:r>
              <a:rPr lang="el-GR" sz="1600" b="1" dirty="0" smtClean="0"/>
              <a:t>ΒΑΣΙΚΟΙ ΤΥΠΟΙ ΚΑΙ ΛΕΙΤΟΥΡΓΙΕΣ. </a:t>
            </a:r>
            <a:r>
              <a:rPr lang="el-GR" sz="1600" dirty="0" smtClean="0"/>
              <a:t>Επίπεδοι συλλέκτες και συλλέκτες κενού.</a:t>
            </a:r>
          </a:p>
          <a:p>
            <a:pPr marL="285750" indent="-285750">
              <a:buFont typeface="Wingdings" panose="05000000000000000000" pitchFamily="2" charset="2"/>
              <a:buChar char="§"/>
            </a:pPr>
            <a:r>
              <a:rPr lang="el-GR" sz="1600" b="1" dirty="0" smtClean="0"/>
              <a:t>ΑΠΟΡΡΟΦΗΤΕΣ.</a:t>
            </a:r>
            <a:r>
              <a:rPr lang="el-GR" sz="1600" dirty="0" smtClean="0"/>
              <a:t> Διαφορές απορροφητών στους 2 βασικούς τύπους. Εσωτερικές σωληνώσεις και συνδέσεις.</a:t>
            </a:r>
          </a:p>
          <a:p>
            <a:pPr marL="285750" indent="-285750">
              <a:buFont typeface="Wingdings" panose="05000000000000000000" pitchFamily="2" charset="2"/>
              <a:buChar char="§"/>
            </a:pPr>
            <a:r>
              <a:rPr lang="el-GR" sz="1600" b="1" dirty="0" smtClean="0"/>
              <a:t>ΠΕΡΙΓΡΑΦΗ ΕΠΙΦΑΝΕΙΩΝ.</a:t>
            </a:r>
            <a:r>
              <a:rPr lang="el-GR" sz="1600" dirty="0" smtClean="0"/>
              <a:t> Δοκιμή και σύγκριση με βάση την ολική επιφάνεια, την επιφάνεια απορροφητή και την επιφάνεια παραθύρου.</a:t>
            </a:r>
          </a:p>
          <a:p>
            <a:pPr marL="285750" indent="-285750">
              <a:buFont typeface="Wingdings" panose="05000000000000000000" pitchFamily="2" charset="2"/>
              <a:buChar char="§"/>
            </a:pPr>
            <a:r>
              <a:rPr lang="el-GR" sz="1600" b="1" dirty="0" smtClean="0"/>
              <a:t>ΠΟΙΟΤΗΤΑ ΚΑΙ ΠΙΣΤΟΠΟΙΗΣΗ.</a:t>
            </a:r>
            <a:r>
              <a:rPr lang="el-GR" sz="1600" dirty="0" smtClean="0"/>
              <a:t> Τυποποιημένες δοκιμές συλλέκτη και πιστοποιητικά ποιότητας.</a:t>
            </a:r>
          </a:p>
          <a:p>
            <a:pPr marL="285750" indent="-285750">
              <a:buFont typeface="Wingdings" panose="05000000000000000000" pitchFamily="2" charset="2"/>
              <a:buChar char="§"/>
            </a:pPr>
            <a:r>
              <a:rPr lang="el-GR" sz="1600" b="1" dirty="0" smtClean="0"/>
              <a:t>ΕΠΙΛΟΓΗ.</a:t>
            </a:r>
            <a:r>
              <a:rPr lang="el-GR" sz="1600" dirty="0" smtClean="0"/>
              <a:t> Επιλογή κατάλληλου τύπου συλλέκτη.</a:t>
            </a:r>
          </a:p>
          <a:p>
            <a:pPr marL="285750" indent="-285750">
              <a:buFont typeface="Wingdings" panose="05000000000000000000" pitchFamily="2" charset="2"/>
              <a:buChar char="§"/>
            </a:pPr>
            <a:r>
              <a:rPr lang="el-GR" sz="1600" b="1" dirty="0" smtClean="0"/>
              <a:t>ΣΤΗΡΙΞΗ ΣΥΛΛΕΚΤΗ.</a:t>
            </a:r>
            <a:r>
              <a:rPr lang="el-GR" sz="1600" dirty="0" smtClean="0"/>
              <a:t> Επιλογές τοποθέτησης και προστασία από τον τοπικό καιρό.</a:t>
            </a:r>
          </a:p>
          <a:p>
            <a:pPr marL="285750" indent="-285750">
              <a:buFont typeface="Wingdings" panose="05000000000000000000" pitchFamily="2" charset="2"/>
              <a:buChar char="§"/>
            </a:pPr>
            <a:r>
              <a:rPr lang="el-GR" sz="1600" b="1" dirty="0" smtClean="0"/>
              <a:t>ΕΝΣΩΜΑΤΩΣΗ.</a:t>
            </a:r>
            <a:r>
              <a:rPr lang="el-GR" sz="1600" dirty="0" smtClean="0"/>
              <a:t> Οι συλλέκτες ως χαρακτηριστικά σχεδιασμού για την ενσωμάτωση στην αρχιτεκτονική του κτιρίου.</a:t>
            </a:r>
          </a:p>
          <a:p>
            <a:pPr marL="285750" indent="-285750">
              <a:buFont typeface="Wingdings" panose="05000000000000000000" pitchFamily="2" charset="2"/>
              <a:buChar char="§"/>
            </a:pPr>
            <a:r>
              <a:rPr lang="el-GR" sz="1600" b="1" dirty="0" smtClean="0"/>
              <a:t>ΣΩΛΗΝΩΣΕΙΣ ΣΥΛΛΕΚΤΗ.</a:t>
            </a:r>
            <a:r>
              <a:rPr lang="el-GR" sz="1600" dirty="0" smtClean="0"/>
              <a:t> Υδραυλικές συνδέσεις ηλιακών συλλεκτών.</a:t>
            </a:r>
          </a:p>
        </p:txBody>
      </p:sp>
      <p:pic>
        <p:nvPicPr>
          <p:cNvPr id="6" name="Picture 5">
            <a:extLst>
              <a:ext uri="{FF2B5EF4-FFF2-40B4-BE49-F238E27FC236}">
                <a16:creationId xmlns:a16="http://schemas.microsoft.com/office/drawing/2014/main" xmlns="" id="{A99CC877-37DF-4FBE-81EC-8BD1AF74B85F}"/>
              </a:ext>
            </a:extLst>
          </p:cNvPr>
          <p:cNvPicPr>
            <a:picLocks noChangeAspect="1"/>
          </p:cNvPicPr>
          <p:nvPr/>
        </p:nvPicPr>
        <p:blipFill>
          <a:blip r:embed="rId2" cstate="print"/>
          <a:stretch>
            <a:fillRect/>
          </a:stretch>
        </p:blipFill>
        <p:spPr>
          <a:xfrm>
            <a:off x="2811396" y="4581000"/>
            <a:ext cx="3416604" cy="1800000"/>
          </a:xfrm>
          <a:prstGeom prst="rect">
            <a:avLst/>
          </a:prstGeom>
          <a:ln>
            <a:solidFill>
              <a:schemeClr val="tx1"/>
            </a:solidFill>
          </a:ln>
        </p:spPr>
      </p:pic>
    </p:spTree>
    <p:extLst>
      <p:ext uri="{BB962C8B-B14F-4D97-AF65-F5344CB8AC3E}">
        <p14:creationId xmlns:p14="http://schemas.microsoft.com/office/powerpoint/2010/main" xmlns="" val="7219395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4468F3-F7F3-465F-8E91-1A654DB20879}"/>
              </a:ext>
            </a:extLst>
          </p:cNvPr>
          <p:cNvSpPr>
            <a:spLocks noGrp="1"/>
          </p:cNvSpPr>
          <p:nvPr>
            <p:ph type="title"/>
          </p:nvPr>
        </p:nvSpPr>
        <p:spPr/>
        <p:txBody>
          <a:bodyPr/>
          <a:lstStyle/>
          <a:p>
            <a:r>
              <a:rPr lang="en-US" b="1" dirty="0"/>
              <a:t>2. </a:t>
            </a:r>
            <a:r>
              <a:rPr lang="el-GR" b="1" dirty="0" smtClean="0">
                <a:solidFill>
                  <a:prstClr val="black"/>
                </a:solidFill>
                <a:cs typeface="Arial" pitchFamily="34" charset="0"/>
              </a:rPr>
              <a:t>Συστοιχίες και συστήματα ηλιακών συλλεκτών</a:t>
            </a:r>
            <a:endParaRPr lang="en-US" dirty="0"/>
          </a:p>
        </p:txBody>
      </p:sp>
      <p:sp>
        <p:nvSpPr>
          <p:cNvPr id="7" name="Rectangle 6">
            <a:extLst>
              <a:ext uri="{FF2B5EF4-FFF2-40B4-BE49-F238E27FC236}">
                <a16:creationId xmlns:a16="http://schemas.microsoft.com/office/drawing/2014/main" xmlns="" id="{4ABE1CB7-4AC7-43BA-AEC3-7FC1C627F0FD}"/>
              </a:ext>
            </a:extLst>
          </p:cNvPr>
          <p:cNvSpPr/>
          <p:nvPr/>
        </p:nvSpPr>
        <p:spPr>
          <a:xfrm>
            <a:off x="180000" y="1557000"/>
            <a:ext cx="3779084" cy="369332"/>
          </a:xfrm>
          <a:prstGeom prst="rect">
            <a:avLst/>
          </a:prstGeom>
        </p:spPr>
        <p:txBody>
          <a:bodyPr wrap="square">
            <a:spAutoFit/>
          </a:bodyPr>
          <a:lstStyle/>
          <a:p>
            <a:pPr marL="285750" indent="-285750">
              <a:buFont typeface="Wingdings" panose="05000000000000000000" pitchFamily="2" charset="2"/>
              <a:buChar char="Ø"/>
            </a:pPr>
            <a:r>
              <a:rPr lang="el-GR" b="1" dirty="0" smtClean="0"/>
              <a:t>Ορισμοί</a:t>
            </a:r>
            <a:r>
              <a:rPr lang="en-US" b="1" dirty="0" smtClean="0"/>
              <a:t>.</a:t>
            </a:r>
            <a:endParaRPr lang="en-US" b="1" dirty="0"/>
          </a:p>
        </p:txBody>
      </p:sp>
      <p:sp>
        <p:nvSpPr>
          <p:cNvPr id="8" name="Rectangle 7">
            <a:extLst>
              <a:ext uri="{FF2B5EF4-FFF2-40B4-BE49-F238E27FC236}">
                <a16:creationId xmlns:a16="http://schemas.microsoft.com/office/drawing/2014/main" xmlns="" id="{F59F87E8-1F89-46C2-A2E1-3536254FEDE9}"/>
              </a:ext>
            </a:extLst>
          </p:cNvPr>
          <p:cNvSpPr/>
          <p:nvPr/>
        </p:nvSpPr>
        <p:spPr>
          <a:xfrm>
            <a:off x="252000" y="1917000"/>
            <a:ext cx="3528000" cy="4524315"/>
          </a:xfrm>
          <a:prstGeom prst="rect">
            <a:avLst/>
          </a:prstGeom>
        </p:spPr>
        <p:txBody>
          <a:bodyPr wrap="square">
            <a:spAutoFit/>
          </a:bodyPr>
          <a:lstStyle/>
          <a:p>
            <a:pPr marL="285750" lvl="0" indent="-285750">
              <a:buFont typeface="Wingdings" panose="05000000000000000000" pitchFamily="2" charset="2"/>
              <a:buChar char="§"/>
            </a:pPr>
            <a:r>
              <a:rPr lang="el-GR" sz="1600" b="1" dirty="0" smtClean="0">
                <a:solidFill>
                  <a:prstClr val="black"/>
                </a:solidFill>
              </a:rPr>
              <a:t>ΣΥΣΤΟΙΧΙΕΣ</a:t>
            </a:r>
            <a:endParaRPr lang="en-US" sz="1600" b="1" dirty="0">
              <a:solidFill>
                <a:prstClr val="black"/>
              </a:solidFill>
            </a:endParaRPr>
          </a:p>
          <a:p>
            <a:pPr marL="542925" lvl="1" indent="-285750">
              <a:buFont typeface="Calibri" panose="020F0502020204030204" pitchFamily="34" charset="0"/>
              <a:buChar char="‒"/>
            </a:pPr>
            <a:r>
              <a:rPr lang="el-GR" sz="1600" dirty="0" smtClean="0"/>
              <a:t>Η πλήρης εγκατάσταση ηλιακών συλλεκτών ονομάζεται </a:t>
            </a:r>
            <a:r>
              <a:rPr lang="el-GR" sz="1600" b="1" dirty="0" smtClean="0"/>
              <a:t>ηλιακή συστοιχία</a:t>
            </a:r>
            <a:r>
              <a:rPr lang="en-US" sz="1600" b="1" dirty="0" smtClean="0"/>
              <a:t>.</a:t>
            </a:r>
            <a:endParaRPr lang="en-US" sz="1600" dirty="0"/>
          </a:p>
          <a:p>
            <a:pPr marL="285750" lvl="0" indent="-285750">
              <a:buFont typeface="Wingdings" panose="05000000000000000000" pitchFamily="2" charset="2"/>
              <a:buChar char="§"/>
            </a:pPr>
            <a:r>
              <a:rPr lang="el-GR" sz="1600" b="1" dirty="0" smtClean="0">
                <a:solidFill>
                  <a:prstClr val="black"/>
                </a:solidFill>
              </a:rPr>
              <a:t>ΣΥΣΤΗΜΑΤΑ</a:t>
            </a:r>
            <a:endParaRPr lang="en-US" sz="1600" b="1" dirty="0">
              <a:solidFill>
                <a:prstClr val="black"/>
              </a:solidFill>
            </a:endParaRPr>
          </a:p>
          <a:p>
            <a:pPr marL="542925" lvl="1" indent="-285750">
              <a:buFont typeface="Calibri" panose="020F0502020204030204" pitchFamily="34" charset="0"/>
              <a:buChar char="‒"/>
            </a:pPr>
            <a:r>
              <a:rPr lang="el-GR" sz="1600" dirty="0" smtClean="0"/>
              <a:t>Μεγαλύτερες συστοιχίες μπορούν να οργανωθούν σε πολλές σειρές, κάθε μία από τις οποίες σχηματίζει μια ομάδα που ονομάζεται </a:t>
            </a:r>
            <a:r>
              <a:rPr lang="el-GR" sz="1600" b="1" dirty="0" smtClean="0"/>
              <a:t>σύστημα συλλεκτών</a:t>
            </a:r>
            <a:r>
              <a:rPr lang="en-US" sz="1600" dirty="0" smtClean="0"/>
              <a:t>. </a:t>
            </a:r>
            <a:endParaRPr lang="en-US" sz="1600" dirty="0"/>
          </a:p>
          <a:p>
            <a:pPr marL="285750" indent="-285750">
              <a:buFont typeface="Wingdings" panose="05000000000000000000" pitchFamily="2" charset="2"/>
              <a:buChar char="§"/>
            </a:pPr>
            <a:r>
              <a:rPr lang="el-GR" sz="1600" dirty="0" smtClean="0"/>
              <a:t>Οι</a:t>
            </a:r>
            <a:r>
              <a:rPr lang="el-GR" sz="1600" b="1" dirty="0" smtClean="0"/>
              <a:t> υδραυλικές συνδέσεις </a:t>
            </a:r>
            <a:r>
              <a:rPr lang="el-GR" sz="1600" dirty="0" smtClean="0"/>
              <a:t>περιλαμβάνουν επιμέρους συνδέσεις στα συστήματα και τη σύνδεση αυτών</a:t>
            </a:r>
            <a:r>
              <a:rPr lang="en-US" sz="1600" dirty="0" smtClean="0"/>
              <a:t>. </a:t>
            </a:r>
            <a:endParaRPr lang="en-US" sz="1600" dirty="0"/>
          </a:p>
          <a:p>
            <a:pPr marL="285750" indent="-285750">
              <a:buFont typeface="Wingdings" panose="05000000000000000000" pitchFamily="2" charset="2"/>
              <a:buChar char="§"/>
            </a:pPr>
            <a:r>
              <a:rPr lang="el-GR" sz="1600" b="1" dirty="0" smtClean="0">
                <a:solidFill>
                  <a:prstClr val="black"/>
                </a:solidFill>
              </a:rPr>
              <a:t>Παραλλαγές</a:t>
            </a:r>
            <a:r>
              <a:rPr lang="en-US" sz="1600" b="1" dirty="0" smtClean="0">
                <a:solidFill>
                  <a:prstClr val="black"/>
                </a:solidFill>
              </a:rPr>
              <a:t>:</a:t>
            </a:r>
            <a:r>
              <a:rPr lang="en-US" sz="1600" dirty="0" smtClean="0">
                <a:solidFill>
                  <a:prstClr val="black"/>
                </a:solidFill>
              </a:rPr>
              <a:t> </a:t>
            </a:r>
            <a:r>
              <a:rPr lang="el-GR" sz="1600" dirty="0" smtClean="0">
                <a:solidFill>
                  <a:prstClr val="black"/>
                </a:solidFill>
              </a:rPr>
              <a:t>Συστήματα με δύο ή περισσότερες συστοιχίες και διαφορετικές ρυθμίσεις λειτουργίας</a:t>
            </a:r>
            <a:r>
              <a:rPr lang="en-US" sz="1600" dirty="0" smtClean="0">
                <a:solidFill>
                  <a:prstClr val="black"/>
                </a:solidFill>
              </a:rPr>
              <a:t>.</a:t>
            </a:r>
            <a:endParaRPr lang="en-US" sz="1600" dirty="0">
              <a:solidFill>
                <a:prstClr val="black"/>
              </a:solidFill>
            </a:endParaRPr>
          </a:p>
        </p:txBody>
      </p:sp>
      <p:pic>
        <p:nvPicPr>
          <p:cNvPr id="3" name="Picture 2">
            <a:extLst>
              <a:ext uri="{FF2B5EF4-FFF2-40B4-BE49-F238E27FC236}">
                <a16:creationId xmlns:a16="http://schemas.microsoft.com/office/drawing/2014/main" xmlns="" id="{D5CD9DA6-F941-4398-9523-BC7173B52EC9}"/>
              </a:ext>
            </a:extLst>
          </p:cNvPr>
          <p:cNvPicPr>
            <a:picLocks noChangeAspect="1"/>
          </p:cNvPicPr>
          <p:nvPr/>
        </p:nvPicPr>
        <p:blipFill>
          <a:blip r:embed="rId2" cstate="print">
            <a:extLst>
              <a:ext uri="{BEBA8EAE-BF5A-486C-A8C5-ECC9F3942E4B}">
                <a14:imgProps xmlns:a14="http://schemas.microsoft.com/office/drawing/2010/main" xmlns="">
                  <a14:imgLayer r:embed="rId3">
                    <a14:imgEffect>
                      <a14:saturation sat="0"/>
                    </a14:imgEffect>
                  </a14:imgLayer>
                </a14:imgProps>
              </a:ext>
            </a:extLst>
          </a:blip>
          <a:stretch>
            <a:fillRect/>
          </a:stretch>
        </p:blipFill>
        <p:spPr>
          <a:xfrm>
            <a:off x="3852000" y="2061000"/>
            <a:ext cx="5112000" cy="4248000"/>
          </a:xfrm>
          <a:prstGeom prst="rect">
            <a:avLst/>
          </a:prstGeom>
          <a:ln>
            <a:solidFill>
              <a:schemeClr val="tx1"/>
            </a:solidFill>
          </a:ln>
        </p:spPr>
      </p:pic>
    </p:spTree>
    <p:extLst>
      <p:ext uri="{BB962C8B-B14F-4D97-AF65-F5344CB8AC3E}">
        <p14:creationId xmlns:p14="http://schemas.microsoft.com/office/powerpoint/2010/main" xmlns="" val="15418622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FB8668-F170-4928-9F33-4B54AE2BC072}"/>
              </a:ext>
            </a:extLst>
          </p:cNvPr>
          <p:cNvSpPr>
            <a:spLocks noGrp="1"/>
          </p:cNvSpPr>
          <p:nvPr>
            <p:ph type="title"/>
          </p:nvPr>
        </p:nvSpPr>
        <p:spPr/>
        <p:txBody>
          <a:bodyPr/>
          <a:lstStyle/>
          <a:p>
            <a:r>
              <a:rPr lang="en-US" b="1" dirty="0" smtClean="0"/>
              <a:t>2. </a:t>
            </a:r>
            <a:r>
              <a:rPr lang="el-GR" b="1" dirty="0" smtClean="0">
                <a:solidFill>
                  <a:prstClr val="black"/>
                </a:solidFill>
                <a:cs typeface="Arial" pitchFamily="34" charset="0"/>
              </a:rPr>
              <a:t>Συστοιχίες και συστήματα ηλιακών συλλεκτών</a:t>
            </a:r>
            <a:endParaRPr lang="en-US" dirty="0"/>
          </a:p>
        </p:txBody>
      </p:sp>
      <p:sp>
        <p:nvSpPr>
          <p:cNvPr id="4" name="Rectangle 3">
            <a:extLst>
              <a:ext uri="{FF2B5EF4-FFF2-40B4-BE49-F238E27FC236}">
                <a16:creationId xmlns:a16="http://schemas.microsoft.com/office/drawing/2014/main" xmlns="" id="{7412C164-A0E7-4188-B8F3-96BFAF4014E6}"/>
              </a:ext>
            </a:extLst>
          </p:cNvPr>
          <p:cNvSpPr/>
          <p:nvPr/>
        </p:nvSpPr>
        <p:spPr>
          <a:xfrm>
            <a:off x="432916" y="1557000"/>
            <a:ext cx="3779084" cy="369332"/>
          </a:xfrm>
          <a:prstGeom prst="rect">
            <a:avLst/>
          </a:prstGeom>
        </p:spPr>
        <p:txBody>
          <a:bodyPr wrap="square">
            <a:spAutoFit/>
          </a:bodyPr>
          <a:lstStyle/>
          <a:p>
            <a:pPr marL="285750" indent="-285750">
              <a:buFont typeface="Wingdings" panose="05000000000000000000" pitchFamily="2" charset="2"/>
              <a:buChar char="Ø"/>
            </a:pPr>
            <a:r>
              <a:rPr lang="el-GR" b="1" dirty="0" smtClean="0"/>
              <a:t>Ορισμοί</a:t>
            </a:r>
            <a:r>
              <a:rPr lang="en-US" b="1" dirty="0" smtClean="0"/>
              <a:t>.</a:t>
            </a:r>
            <a:endParaRPr lang="en-US" b="1" dirty="0"/>
          </a:p>
        </p:txBody>
      </p:sp>
      <p:pic>
        <p:nvPicPr>
          <p:cNvPr id="7" name="Picture 6">
            <a:extLst>
              <a:ext uri="{FF2B5EF4-FFF2-40B4-BE49-F238E27FC236}">
                <a16:creationId xmlns:a16="http://schemas.microsoft.com/office/drawing/2014/main" xmlns="" id="{EAB205CB-0A23-4D67-855B-894F1EC059A4}"/>
              </a:ext>
            </a:extLst>
          </p:cNvPr>
          <p:cNvPicPr>
            <a:picLocks noChangeAspect="1"/>
          </p:cNvPicPr>
          <p:nvPr/>
        </p:nvPicPr>
        <p:blipFill>
          <a:blip r:embed="rId2" cstate="print"/>
          <a:stretch>
            <a:fillRect/>
          </a:stretch>
        </p:blipFill>
        <p:spPr>
          <a:xfrm>
            <a:off x="756000" y="1989000"/>
            <a:ext cx="7908815" cy="4365540"/>
          </a:xfrm>
          <a:prstGeom prst="rect">
            <a:avLst/>
          </a:prstGeom>
        </p:spPr>
      </p:pic>
      <p:sp>
        <p:nvSpPr>
          <p:cNvPr id="9" name="TextBox 8">
            <a:extLst>
              <a:ext uri="{FF2B5EF4-FFF2-40B4-BE49-F238E27FC236}">
                <a16:creationId xmlns:a16="http://schemas.microsoft.com/office/drawing/2014/main" xmlns="" id="{5DFCD799-5AAA-4262-AEA5-F440F6B23012}"/>
              </a:ext>
            </a:extLst>
          </p:cNvPr>
          <p:cNvSpPr txBox="1"/>
          <p:nvPr/>
        </p:nvSpPr>
        <p:spPr>
          <a:xfrm>
            <a:off x="5220000" y="1413000"/>
            <a:ext cx="3312000" cy="584775"/>
          </a:xfrm>
          <a:prstGeom prst="rect">
            <a:avLst/>
          </a:prstGeom>
          <a:noFill/>
        </p:spPr>
        <p:txBody>
          <a:bodyPr wrap="square" rtlCol="0">
            <a:spAutoFit/>
          </a:bodyPr>
          <a:lstStyle/>
          <a:p>
            <a:pPr lvl="0"/>
            <a:r>
              <a:rPr lang="el-GR" sz="1600" i="1" dirty="0" smtClean="0">
                <a:solidFill>
                  <a:prstClr val="black"/>
                </a:solidFill>
              </a:rPr>
              <a:t>Επιλογές σύνδεσης συστημάτων και συστοιχιών ηλιακών συλλεκτών</a:t>
            </a:r>
            <a:endParaRPr lang="en-US" sz="1600" i="1" dirty="0"/>
          </a:p>
        </p:txBody>
      </p:sp>
      <p:sp>
        <p:nvSpPr>
          <p:cNvPr id="8" name="Rectangle 6">
            <a:extLst>
              <a:ext uri="{FF2B5EF4-FFF2-40B4-BE49-F238E27FC236}">
                <a16:creationId xmlns:a16="http://schemas.microsoft.com/office/drawing/2014/main" xmlns="" id="{78CC0AE5-7ED5-4075-AFEC-57EE168BAA15}"/>
              </a:ext>
            </a:extLst>
          </p:cNvPr>
          <p:cNvSpPr/>
          <p:nvPr/>
        </p:nvSpPr>
        <p:spPr>
          <a:xfrm>
            <a:off x="3564000" y="1773000"/>
            <a:ext cx="165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l-GR" sz="1600" b="1" dirty="0" smtClean="0">
                <a:solidFill>
                  <a:prstClr val="black"/>
                </a:solidFill>
              </a:rPr>
              <a:t>ΠΑΡΑΔΕΙΓΜΑ</a:t>
            </a:r>
            <a:endParaRPr lang="en-US" sz="1600" b="1" dirty="0">
              <a:solidFill>
                <a:prstClr val="black"/>
              </a:solidFill>
            </a:endParaRPr>
          </a:p>
        </p:txBody>
      </p:sp>
    </p:spTree>
    <p:extLst>
      <p:ext uri="{BB962C8B-B14F-4D97-AF65-F5344CB8AC3E}">
        <p14:creationId xmlns:p14="http://schemas.microsoft.com/office/powerpoint/2010/main" xmlns="" val="30534940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583F895-8CC9-4E02-8767-CF777ECE6B27}"/>
              </a:ext>
            </a:extLst>
          </p:cNvPr>
          <p:cNvSpPr>
            <a:spLocks noGrp="1"/>
          </p:cNvSpPr>
          <p:nvPr>
            <p:ph type="title"/>
          </p:nvPr>
        </p:nvSpPr>
        <p:spPr/>
        <p:txBody>
          <a:bodyPr/>
          <a:lstStyle/>
          <a:p>
            <a:r>
              <a:rPr lang="en-US" b="1" dirty="0" smtClean="0"/>
              <a:t>2. </a:t>
            </a:r>
            <a:r>
              <a:rPr lang="el-GR" b="1" dirty="0" smtClean="0">
                <a:solidFill>
                  <a:prstClr val="black"/>
                </a:solidFill>
                <a:cs typeface="Arial" pitchFamily="34" charset="0"/>
              </a:rPr>
              <a:t>Συστοιχίες και συστήματα ηλιακών συλλεκτών</a:t>
            </a:r>
            <a:endParaRPr lang="en-US" dirty="0"/>
          </a:p>
        </p:txBody>
      </p:sp>
      <p:sp>
        <p:nvSpPr>
          <p:cNvPr id="4" name="Rectangle 3">
            <a:extLst>
              <a:ext uri="{FF2B5EF4-FFF2-40B4-BE49-F238E27FC236}">
                <a16:creationId xmlns:a16="http://schemas.microsoft.com/office/drawing/2014/main" xmlns="" id="{BCA57580-7F8C-4DD2-AA7F-0F3470B00E7D}"/>
              </a:ext>
            </a:extLst>
          </p:cNvPr>
          <p:cNvSpPr/>
          <p:nvPr/>
        </p:nvSpPr>
        <p:spPr>
          <a:xfrm>
            <a:off x="432916" y="1557000"/>
            <a:ext cx="3779084" cy="369332"/>
          </a:xfrm>
          <a:prstGeom prst="rect">
            <a:avLst/>
          </a:prstGeom>
        </p:spPr>
        <p:txBody>
          <a:bodyPr wrap="square">
            <a:spAutoFit/>
          </a:bodyPr>
          <a:lstStyle/>
          <a:p>
            <a:pPr marL="285750" indent="-285750">
              <a:buFont typeface="Wingdings" panose="05000000000000000000" pitchFamily="2" charset="2"/>
              <a:buChar char="Ø"/>
            </a:pPr>
            <a:r>
              <a:rPr lang="el-GR" b="1" dirty="0" smtClean="0"/>
              <a:t>Ορισμοί</a:t>
            </a:r>
            <a:r>
              <a:rPr lang="en-US" b="1" dirty="0" smtClean="0"/>
              <a:t>.</a:t>
            </a:r>
            <a:endParaRPr lang="en-US" b="1" dirty="0"/>
          </a:p>
        </p:txBody>
      </p:sp>
      <p:pic>
        <p:nvPicPr>
          <p:cNvPr id="5" name="Picture 4">
            <a:extLst>
              <a:ext uri="{FF2B5EF4-FFF2-40B4-BE49-F238E27FC236}">
                <a16:creationId xmlns:a16="http://schemas.microsoft.com/office/drawing/2014/main" xmlns="" id="{E778E47D-C0CD-4D84-A727-AF1466B971E4}"/>
              </a:ext>
            </a:extLst>
          </p:cNvPr>
          <p:cNvPicPr>
            <a:picLocks noChangeAspect="1"/>
          </p:cNvPicPr>
          <p:nvPr/>
        </p:nvPicPr>
        <p:blipFill>
          <a:blip r:embed="rId2" cstate="print"/>
          <a:stretch>
            <a:fillRect/>
          </a:stretch>
        </p:blipFill>
        <p:spPr>
          <a:xfrm>
            <a:off x="869623" y="1960532"/>
            <a:ext cx="6654377" cy="4348571"/>
          </a:xfrm>
          <a:prstGeom prst="rect">
            <a:avLst/>
          </a:prstGeom>
        </p:spPr>
      </p:pic>
      <p:sp>
        <p:nvSpPr>
          <p:cNvPr id="6" name="TextBox 5">
            <a:extLst>
              <a:ext uri="{FF2B5EF4-FFF2-40B4-BE49-F238E27FC236}">
                <a16:creationId xmlns:a16="http://schemas.microsoft.com/office/drawing/2014/main" xmlns="" id="{05C620F7-4E6A-499E-B276-DC0E4E21FF34}"/>
              </a:ext>
            </a:extLst>
          </p:cNvPr>
          <p:cNvSpPr txBox="1"/>
          <p:nvPr/>
        </p:nvSpPr>
        <p:spPr>
          <a:xfrm>
            <a:off x="7492996" y="1976365"/>
            <a:ext cx="1399004" cy="1815882"/>
          </a:xfrm>
          <a:prstGeom prst="rect">
            <a:avLst/>
          </a:prstGeom>
          <a:noFill/>
        </p:spPr>
        <p:txBody>
          <a:bodyPr wrap="square" rtlCol="0">
            <a:spAutoFit/>
          </a:bodyPr>
          <a:lstStyle/>
          <a:p>
            <a:pPr lvl="0"/>
            <a:r>
              <a:rPr lang="el-GR" sz="1600" i="1" dirty="0" smtClean="0">
                <a:solidFill>
                  <a:prstClr val="black"/>
                </a:solidFill>
              </a:rPr>
              <a:t>Επιλογές σύνδεσης συστημάτων και συστοιχιών ηλιακών συλλεκτών</a:t>
            </a:r>
            <a:endParaRPr lang="en-US" i="1" dirty="0"/>
          </a:p>
        </p:txBody>
      </p:sp>
      <p:sp>
        <p:nvSpPr>
          <p:cNvPr id="8" name="Rectangle 6">
            <a:extLst>
              <a:ext uri="{FF2B5EF4-FFF2-40B4-BE49-F238E27FC236}">
                <a16:creationId xmlns:a16="http://schemas.microsoft.com/office/drawing/2014/main" xmlns="" id="{78CC0AE5-7ED5-4075-AFEC-57EE168BAA15}"/>
              </a:ext>
            </a:extLst>
          </p:cNvPr>
          <p:cNvSpPr/>
          <p:nvPr/>
        </p:nvSpPr>
        <p:spPr>
          <a:xfrm>
            <a:off x="6804000" y="5445000"/>
            <a:ext cx="165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l-GR" sz="1600" b="1" dirty="0" smtClean="0">
                <a:solidFill>
                  <a:prstClr val="black"/>
                </a:solidFill>
              </a:rPr>
              <a:t>ΠΑΡΑΔΕΙΓΜΑ</a:t>
            </a:r>
            <a:endParaRPr lang="en-US" sz="1600" b="1" dirty="0">
              <a:solidFill>
                <a:prstClr val="black"/>
              </a:solidFill>
            </a:endParaRPr>
          </a:p>
        </p:txBody>
      </p:sp>
    </p:spTree>
    <p:extLst>
      <p:ext uri="{BB962C8B-B14F-4D97-AF65-F5344CB8AC3E}">
        <p14:creationId xmlns:p14="http://schemas.microsoft.com/office/powerpoint/2010/main" xmlns="" val="25430745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A106BE-7C5C-4475-8B18-07B5726EFD4C}"/>
              </a:ext>
            </a:extLst>
          </p:cNvPr>
          <p:cNvSpPr>
            <a:spLocks noGrp="1"/>
          </p:cNvSpPr>
          <p:nvPr>
            <p:ph type="title"/>
          </p:nvPr>
        </p:nvSpPr>
        <p:spPr/>
        <p:txBody>
          <a:bodyPr/>
          <a:lstStyle/>
          <a:p>
            <a:r>
              <a:rPr lang="en-US" b="1" dirty="0" smtClean="0"/>
              <a:t>2. </a:t>
            </a:r>
            <a:r>
              <a:rPr lang="el-GR" b="1" dirty="0" smtClean="0">
                <a:solidFill>
                  <a:prstClr val="black"/>
                </a:solidFill>
                <a:cs typeface="Arial" pitchFamily="34" charset="0"/>
              </a:rPr>
              <a:t>Συστοιχίες και συστήματα ηλιακών συλλεκτών</a:t>
            </a:r>
            <a:endParaRPr lang="en-US" dirty="0"/>
          </a:p>
        </p:txBody>
      </p:sp>
      <p:sp>
        <p:nvSpPr>
          <p:cNvPr id="4" name="Rectangle 3">
            <a:extLst>
              <a:ext uri="{FF2B5EF4-FFF2-40B4-BE49-F238E27FC236}">
                <a16:creationId xmlns:a16="http://schemas.microsoft.com/office/drawing/2014/main" xmlns="" id="{A11CAE43-22A3-4E95-B7A6-2108B34A392D}"/>
              </a:ext>
            </a:extLst>
          </p:cNvPr>
          <p:cNvSpPr/>
          <p:nvPr/>
        </p:nvSpPr>
        <p:spPr>
          <a:xfrm>
            <a:off x="432916" y="1557000"/>
            <a:ext cx="3995084" cy="369332"/>
          </a:xfrm>
          <a:prstGeom prst="rect">
            <a:avLst/>
          </a:prstGeom>
        </p:spPr>
        <p:txBody>
          <a:bodyPr wrap="square">
            <a:spAutoFit/>
          </a:bodyPr>
          <a:lstStyle/>
          <a:p>
            <a:pPr marL="285750" indent="-285750">
              <a:buFont typeface="Wingdings" panose="05000000000000000000" pitchFamily="2" charset="2"/>
              <a:buChar char="Ø"/>
            </a:pPr>
            <a:r>
              <a:rPr lang="el-GR" b="1" dirty="0" smtClean="0"/>
              <a:t>Σύνδεση συστημάτων συλλεκτών</a:t>
            </a:r>
            <a:endParaRPr lang="el-GR" b="1" dirty="0"/>
          </a:p>
        </p:txBody>
      </p:sp>
      <p:sp>
        <p:nvSpPr>
          <p:cNvPr id="5" name="Rectangle 4">
            <a:extLst>
              <a:ext uri="{FF2B5EF4-FFF2-40B4-BE49-F238E27FC236}">
                <a16:creationId xmlns:a16="http://schemas.microsoft.com/office/drawing/2014/main" xmlns="" id="{570E10D5-884B-4324-807A-F10F73B61DC1}"/>
              </a:ext>
            </a:extLst>
          </p:cNvPr>
          <p:cNvSpPr/>
          <p:nvPr/>
        </p:nvSpPr>
        <p:spPr>
          <a:xfrm>
            <a:off x="717607" y="1989000"/>
            <a:ext cx="5726393" cy="3293209"/>
          </a:xfrm>
          <a:prstGeom prst="rect">
            <a:avLst/>
          </a:prstGeom>
        </p:spPr>
        <p:txBody>
          <a:bodyPr wrap="square">
            <a:spAutoFit/>
          </a:bodyPr>
          <a:lstStyle/>
          <a:p>
            <a:pPr marL="285750" lvl="0" indent="-285750">
              <a:buFont typeface="Wingdings" panose="05000000000000000000" pitchFamily="2" charset="2"/>
              <a:buChar char="§"/>
            </a:pPr>
            <a:r>
              <a:rPr lang="el-GR" sz="1600" dirty="0" smtClean="0">
                <a:solidFill>
                  <a:prstClr val="black"/>
                </a:solidFill>
              </a:rPr>
              <a:t>Σε γενικές γραμμές, μια συστοιχία συλλεκτών πρέπει να αποτελείται </a:t>
            </a:r>
            <a:r>
              <a:rPr lang="el-GR" sz="1600" b="1" dirty="0" smtClean="0">
                <a:solidFill>
                  <a:prstClr val="black"/>
                </a:solidFill>
              </a:rPr>
              <a:t>από τον ίδιο τύπο συλλεκτών </a:t>
            </a:r>
            <a:r>
              <a:rPr lang="el-GR" sz="1600" dirty="0" smtClean="0">
                <a:solidFill>
                  <a:prstClr val="black"/>
                </a:solidFill>
              </a:rPr>
              <a:t>και να έχει </a:t>
            </a:r>
            <a:r>
              <a:rPr lang="el-GR" sz="1600" b="1" dirty="0" smtClean="0">
                <a:solidFill>
                  <a:prstClr val="black"/>
                </a:solidFill>
              </a:rPr>
              <a:t>τον ίδιο προσανατολισμό</a:t>
            </a:r>
            <a:r>
              <a:rPr lang="el-GR" sz="1600" dirty="0" smtClean="0">
                <a:solidFill>
                  <a:prstClr val="black"/>
                </a:solidFill>
              </a:rPr>
              <a:t> (δηλαδή να είναι όλοι κατακόρυφοι ή όλοι οριζόντιοι).</a:t>
            </a:r>
          </a:p>
          <a:p>
            <a:pPr marL="285750" lvl="0" indent="-285750">
              <a:buFont typeface="Wingdings" panose="05000000000000000000" pitchFamily="2" charset="2"/>
              <a:buChar char="§"/>
            </a:pPr>
            <a:r>
              <a:rPr lang="el-GR" sz="1600" dirty="0" smtClean="0">
                <a:solidFill>
                  <a:prstClr val="black"/>
                </a:solidFill>
              </a:rPr>
              <a:t>Αυτό είναι απαραίτητο, δεδομένου ότι </a:t>
            </a:r>
            <a:r>
              <a:rPr lang="el-GR" sz="1600" b="1" dirty="0" smtClean="0">
                <a:solidFill>
                  <a:prstClr val="black"/>
                </a:solidFill>
              </a:rPr>
              <a:t>η κατανομή της ροής δεν θα ήταν σε διαφορετική περίπτωση ομοιόμορφη</a:t>
            </a:r>
            <a:r>
              <a:rPr lang="el-GR" sz="1600" dirty="0" smtClean="0">
                <a:solidFill>
                  <a:prstClr val="black"/>
                </a:solidFill>
              </a:rPr>
              <a:t>. Η κατανομή ροής (όγκοι ροής και παροχές) αποτελεί βασική προϋπόθεση για την αποτελεσματικότητα του συστήματος.</a:t>
            </a:r>
          </a:p>
          <a:p>
            <a:pPr marL="285750" lvl="0" indent="-285750">
              <a:buFont typeface="Wingdings" panose="05000000000000000000" pitchFamily="2" charset="2"/>
              <a:buChar char="§"/>
            </a:pPr>
            <a:r>
              <a:rPr lang="el-GR" sz="1600" b="1" dirty="0" smtClean="0">
                <a:solidFill>
                  <a:prstClr val="black"/>
                </a:solidFill>
              </a:rPr>
              <a:t>Οι επίπεδοι συλλέκτες σε ένα σύστημα εγκαθίστανται συχνά σε μία συστοιχία και συνδέονται υδραυλικά παράλληλα</a:t>
            </a:r>
            <a:r>
              <a:rPr lang="el-GR" sz="1600" dirty="0" smtClean="0">
                <a:solidFill>
                  <a:prstClr val="black"/>
                </a:solidFill>
              </a:rPr>
              <a:t>, όταν οι συνδέσεις τροφοδοσίας και επιστροφής βρίσκονται σε αντίθετες πλευρές. Αυτό επιτρέπει μια πιο ομοιόμορφη κατανομή όγκου ροής.</a:t>
            </a:r>
          </a:p>
        </p:txBody>
      </p:sp>
      <p:grpSp>
        <p:nvGrpSpPr>
          <p:cNvPr id="8" name="Group 7">
            <a:extLst>
              <a:ext uri="{FF2B5EF4-FFF2-40B4-BE49-F238E27FC236}">
                <a16:creationId xmlns:a16="http://schemas.microsoft.com/office/drawing/2014/main" xmlns="" id="{F896294E-9E0B-480F-8ED1-C94CC2C3B5C8}"/>
              </a:ext>
            </a:extLst>
          </p:cNvPr>
          <p:cNvGrpSpPr/>
          <p:nvPr/>
        </p:nvGrpSpPr>
        <p:grpSpPr>
          <a:xfrm>
            <a:off x="6444000" y="1917000"/>
            <a:ext cx="2304000" cy="3247857"/>
            <a:chOff x="6371688" y="1840264"/>
            <a:chExt cx="2304000" cy="3247857"/>
          </a:xfrm>
        </p:grpSpPr>
        <p:pic>
          <p:nvPicPr>
            <p:cNvPr id="6" name="Picture 5">
              <a:extLst>
                <a:ext uri="{FF2B5EF4-FFF2-40B4-BE49-F238E27FC236}">
                  <a16:creationId xmlns:a16="http://schemas.microsoft.com/office/drawing/2014/main" xmlns="" id="{B756BCF9-9B96-4960-8D02-D02E8DC0C158}"/>
                </a:ext>
              </a:extLst>
            </p:cNvPr>
            <p:cNvPicPr>
              <a:picLocks noChangeAspect="1"/>
            </p:cNvPicPr>
            <p:nvPr/>
          </p:nvPicPr>
          <p:blipFill>
            <a:blip r:embed="rId2" cstate="print"/>
            <a:stretch>
              <a:fillRect/>
            </a:stretch>
          </p:blipFill>
          <p:spPr>
            <a:xfrm>
              <a:off x="6371688" y="3591662"/>
              <a:ext cx="2304000" cy="1496459"/>
            </a:xfrm>
            <a:prstGeom prst="rect">
              <a:avLst/>
            </a:prstGeom>
            <a:ln>
              <a:solidFill>
                <a:schemeClr val="tx1"/>
              </a:solidFill>
            </a:ln>
          </p:spPr>
        </p:pic>
        <p:pic>
          <p:nvPicPr>
            <p:cNvPr id="7" name="Picture 6">
              <a:extLst>
                <a:ext uri="{FF2B5EF4-FFF2-40B4-BE49-F238E27FC236}">
                  <a16:creationId xmlns:a16="http://schemas.microsoft.com/office/drawing/2014/main" xmlns="" id="{407C491E-6E3A-46AE-9E72-FAAE6251EB71}"/>
                </a:ext>
              </a:extLst>
            </p:cNvPr>
            <p:cNvPicPr>
              <a:picLocks noChangeAspect="1"/>
            </p:cNvPicPr>
            <p:nvPr/>
          </p:nvPicPr>
          <p:blipFill>
            <a:blip r:embed="rId3" cstate="print"/>
            <a:stretch>
              <a:fillRect/>
            </a:stretch>
          </p:blipFill>
          <p:spPr>
            <a:xfrm>
              <a:off x="6371688" y="1840264"/>
              <a:ext cx="2304000" cy="1732608"/>
            </a:xfrm>
            <a:prstGeom prst="rect">
              <a:avLst/>
            </a:prstGeom>
            <a:ln>
              <a:solidFill>
                <a:schemeClr val="tx1"/>
              </a:solidFill>
            </a:ln>
          </p:spPr>
        </p:pic>
      </p:grpSp>
      <p:sp>
        <p:nvSpPr>
          <p:cNvPr id="9" name="Rectangle 4">
            <a:extLst>
              <a:ext uri="{FF2B5EF4-FFF2-40B4-BE49-F238E27FC236}">
                <a16:creationId xmlns:a16="http://schemas.microsoft.com/office/drawing/2014/main" xmlns="" id="{570E10D5-884B-4324-807A-F10F73B61DC1}"/>
              </a:ext>
            </a:extLst>
          </p:cNvPr>
          <p:cNvSpPr/>
          <p:nvPr/>
        </p:nvSpPr>
        <p:spPr>
          <a:xfrm>
            <a:off x="717607" y="5157000"/>
            <a:ext cx="8102393" cy="1323439"/>
          </a:xfrm>
          <a:prstGeom prst="rect">
            <a:avLst/>
          </a:prstGeom>
        </p:spPr>
        <p:txBody>
          <a:bodyPr wrap="square">
            <a:spAutoFit/>
          </a:bodyPr>
          <a:lstStyle/>
          <a:p>
            <a:pPr marL="285750" indent="-285750">
              <a:buFont typeface="Wingdings" panose="05000000000000000000" pitchFamily="2" charset="2"/>
              <a:buChar char="§"/>
            </a:pPr>
            <a:r>
              <a:rPr lang="el-GR" sz="1600" dirty="0" smtClean="0">
                <a:solidFill>
                  <a:prstClr val="black"/>
                </a:solidFill>
              </a:rPr>
              <a:t>Μόνο σε μικρούς επίπεδους ηλιακούς συλλέκτες δικαιολογείται σύνδεση σε σειρά.</a:t>
            </a:r>
          </a:p>
          <a:p>
            <a:pPr marL="285750" lvl="0" indent="-285750">
              <a:buFont typeface="Wingdings" panose="05000000000000000000" pitchFamily="2" charset="2"/>
              <a:buChar char="§"/>
            </a:pPr>
            <a:r>
              <a:rPr lang="el-GR" sz="1600" dirty="0" smtClean="0">
                <a:solidFill>
                  <a:prstClr val="black"/>
                </a:solidFill>
              </a:rPr>
              <a:t>Όμως, </a:t>
            </a:r>
            <a:r>
              <a:rPr lang="el-GR" sz="1600" b="1" dirty="0" smtClean="0">
                <a:solidFill>
                  <a:prstClr val="black"/>
                </a:solidFill>
              </a:rPr>
              <a:t>ένας δεδομένος αριθμός συλλεκτών μπορεί να διανεμηθεί σε πολλές συστοιχίες οι οποίες με τη σειρά τους είναι παράλληλες / (σπάνια σε σειρά)</a:t>
            </a:r>
            <a:r>
              <a:rPr lang="el-GR" sz="1600" dirty="0" smtClean="0">
                <a:solidFill>
                  <a:prstClr val="black"/>
                </a:solidFill>
              </a:rPr>
              <a:t>, ολοκληρώνοντας έναν πιο σύνθετο σχεδιασμό ηλιακών συστοιχιών. Όλοι οι κατασκευαστές </a:t>
            </a:r>
            <a:r>
              <a:rPr lang="el-GR" sz="1600" b="1" dirty="0" smtClean="0">
                <a:solidFill>
                  <a:prstClr val="black"/>
                </a:solidFill>
              </a:rPr>
              <a:t>θέτουν άνω όριο στον αριθμό των συλλεκτών (επίπεδων ή κενού) που μπορούν να συνδεθούν μαζί</a:t>
            </a:r>
            <a:r>
              <a:rPr lang="el-GR" sz="1600" dirty="0" smtClean="0">
                <a:solidFill>
                  <a:prstClr val="black"/>
                </a:solidFill>
              </a:rPr>
              <a:t>.</a:t>
            </a:r>
            <a:endParaRPr lang="en-US" sz="1600" dirty="0">
              <a:solidFill>
                <a:prstClr val="black"/>
              </a:solidFill>
            </a:endParaRPr>
          </a:p>
        </p:txBody>
      </p:sp>
    </p:spTree>
    <p:extLst>
      <p:ext uri="{BB962C8B-B14F-4D97-AF65-F5344CB8AC3E}">
        <p14:creationId xmlns:p14="http://schemas.microsoft.com/office/powerpoint/2010/main" xmlns="" val="27389161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886045-9B56-4404-8474-AB2AEC7D2009}"/>
              </a:ext>
            </a:extLst>
          </p:cNvPr>
          <p:cNvSpPr>
            <a:spLocks noGrp="1"/>
          </p:cNvSpPr>
          <p:nvPr>
            <p:ph type="title"/>
          </p:nvPr>
        </p:nvSpPr>
        <p:spPr/>
        <p:txBody>
          <a:bodyPr/>
          <a:lstStyle/>
          <a:p>
            <a:r>
              <a:rPr lang="en-US" b="1" dirty="0" smtClean="0"/>
              <a:t>2. </a:t>
            </a:r>
            <a:r>
              <a:rPr lang="el-GR" b="1" dirty="0" smtClean="0">
                <a:solidFill>
                  <a:prstClr val="black"/>
                </a:solidFill>
                <a:cs typeface="Arial" pitchFamily="34" charset="0"/>
              </a:rPr>
              <a:t>Συστοιχίες και συστήματα ηλιακών συλλεκτών</a:t>
            </a:r>
            <a:endParaRPr lang="en-US" dirty="0"/>
          </a:p>
        </p:txBody>
      </p:sp>
      <p:sp>
        <p:nvSpPr>
          <p:cNvPr id="4" name="Rectangle 3">
            <a:extLst>
              <a:ext uri="{FF2B5EF4-FFF2-40B4-BE49-F238E27FC236}">
                <a16:creationId xmlns:a16="http://schemas.microsoft.com/office/drawing/2014/main" xmlns="" id="{EC613DFC-5F7A-44F4-B2E9-E52CA444113A}"/>
              </a:ext>
            </a:extLst>
          </p:cNvPr>
          <p:cNvSpPr/>
          <p:nvPr/>
        </p:nvSpPr>
        <p:spPr>
          <a:xfrm>
            <a:off x="432916" y="1557000"/>
            <a:ext cx="4283084" cy="369332"/>
          </a:xfrm>
          <a:prstGeom prst="rect">
            <a:avLst/>
          </a:prstGeom>
        </p:spPr>
        <p:txBody>
          <a:bodyPr wrap="square">
            <a:spAutoFit/>
          </a:bodyPr>
          <a:lstStyle/>
          <a:p>
            <a:pPr marL="285750" indent="-285750">
              <a:buFont typeface="Wingdings" panose="05000000000000000000" pitchFamily="2" charset="2"/>
              <a:buChar char="Ø"/>
            </a:pPr>
            <a:r>
              <a:rPr lang="el-GR" b="1" dirty="0" smtClean="0"/>
              <a:t>Σύνδεση συστημάτων συλλεκτών</a:t>
            </a:r>
            <a:endParaRPr lang="el-GR" b="1" dirty="0"/>
          </a:p>
        </p:txBody>
      </p:sp>
      <p:pic>
        <p:nvPicPr>
          <p:cNvPr id="10" name="Picture 9">
            <a:extLst>
              <a:ext uri="{FF2B5EF4-FFF2-40B4-BE49-F238E27FC236}">
                <a16:creationId xmlns:a16="http://schemas.microsoft.com/office/drawing/2014/main" xmlns="" id="{6F3244D5-A81D-46A8-AA70-63DBB69AC7A1}"/>
              </a:ext>
            </a:extLst>
          </p:cNvPr>
          <p:cNvPicPr>
            <a:picLocks noChangeAspect="1"/>
          </p:cNvPicPr>
          <p:nvPr/>
        </p:nvPicPr>
        <p:blipFill>
          <a:blip r:embed="rId2" cstate="print"/>
          <a:stretch>
            <a:fillRect/>
          </a:stretch>
        </p:blipFill>
        <p:spPr>
          <a:xfrm>
            <a:off x="756000" y="1979258"/>
            <a:ext cx="5472000" cy="4401742"/>
          </a:xfrm>
          <a:prstGeom prst="rect">
            <a:avLst/>
          </a:prstGeom>
        </p:spPr>
      </p:pic>
      <p:sp>
        <p:nvSpPr>
          <p:cNvPr id="11" name="TextBox 10">
            <a:extLst>
              <a:ext uri="{FF2B5EF4-FFF2-40B4-BE49-F238E27FC236}">
                <a16:creationId xmlns:a16="http://schemas.microsoft.com/office/drawing/2014/main" xmlns="" id="{64EA9C11-88C9-4A4B-92EB-614CC9BCF815}"/>
              </a:ext>
            </a:extLst>
          </p:cNvPr>
          <p:cNvSpPr txBox="1"/>
          <p:nvPr/>
        </p:nvSpPr>
        <p:spPr>
          <a:xfrm>
            <a:off x="6109935" y="2277000"/>
            <a:ext cx="2304000" cy="3293209"/>
          </a:xfrm>
          <a:prstGeom prst="rect">
            <a:avLst/>
          </a:prstGeom>
          <a:noFill/>
        </p:spPr>
        <p:txBody>
          <a:bodyPr wrap="square" rtlCol="0">
            <a:spAutoFit/>
          </a:bodyPr>
          <a:lstStyle/>
          <a:p>
            <a:pPr marL="285750" lvl="0" indent="-285750">
              <a:buFont typeface="Wingdings" panose="05000000000000000000" pitchFamily="2" charset="2"/>
              <a:buChar char="§"/>
            </a:pPr>
            <a:r>
              <a:rPr lang="el-GR" sz="1600" dirty="0" smtClean="0">
                <a:solidFill>
                  <a:prstClr val="black"/>
                </a:solidFill>
              </a:rPr>
              <a:t>Πρέπει να είναι γνωστό ότι οι περιπτώσεις διάταξης συστοιχίας που προσδιορίστηκαν στην προηγούμενη διαφάνεια σημαίνουν διαφορετικούς περιορισμούς στον αριθμό των συλλεκτών, </a:t>
            </a:r>
            <a:r>
              <a:rPr lang="el-GR" sz="1600" b="1" dirty="0" smtClean="0">
                <a:solidFill>
                  <a:prstClr val="black"/>
                </a:solidFill>
              </a:rPr>
              <a:t>ειδικά όταν η επιλογή είναι η σύνδεση σε σειρά</a:t>
            </a:r>
            <a:r>
              <a:rPr lang="el-GR" sz="1600" dirty="0" smtClean="0">
                <a:solidFill>
                  <a:prstClr val="black"/>
                </a:solidFill>
              </a:rPr>
              <a:t>.</a:t>
            </a:r>
            <a:endParaRPr lang="en-US" dirty="0"/>
          </a:p>
        </p:txBody>
      </p:sp>
      <p:sp>
        <p:nvSpPr>
          <p:cNvPr id="7" name="Rectangle 6">
            <a:extLst>
              <a:ext uri="{FF2B5EF4-FFF2-40B4-BE49-F238E27FC236}">
                <a16:creationId xmlns:a16="http://schemas.microsoft.com/office/drawing/2014/main" xmlns="" id="{78CC0AE5-7ED5-4075-AFEC-57EE168BAA15}"/>
              </a:ext>
            </a:extLst>
          </p:cNvPr>
          <p:cNvSpPr/>
          <p:nvPr/>
        </p:nvSpPr>
        <p:spPr>
          <a:xfrm>
            <a:off x="5724000" y="6021000"/>
            <a:ext cx="165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l-GR" sz="1600" b="1" dirty="0" smtClean="0">
                <a:solidFill>
                  <a:prstClr val="black"/>
                </a:solidFill>
              </a:rPr>
              <a:t>ΠΑΡΑΔΕΙΓΜΑ</a:t>
            </a:r>
            <a:endParaRPr lang="en-US" sz="1600" b="1" dirty="0">
              <a:solidFill>
                <a:prstClr val="black"/>
              </a:solidFill>
            </a:endParaRPr>
          </a:p>
        </p:txBody>
      </p:sp>
    </p:spTree>
    <p:extLst>
      <p:ext uri="{BB962C8B-B14F-4D97-AF65-F5344CB8AC3E}">
        <p14:creationId xmlns:p14="http://schemas.microsoft.com/office/powerpoint/2010/main" xmlns="" val="39552992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B39299-EF99-40BA-87CD-85B8A4FDBA36}"/>
              </a:ext>
            </a:extLst>
          </p:cNvPr>
          <p:cNvSpPr>
            <a:spLocks noGrp="1"/>
          </p:cNvSpPr>
          <p:nvPr>
            <p:ph type="title"/>
          </p:nvPr>
        </p:nvSpPr>
        <p:spPr/>
        <p:txBody>
          <a:bodyPr/>
          <a:lstStyle/>
          <a:p>
            <a:r>
              <a:rPr lang="en-US" b="1" dirty="0" smtClean="0"/>
              <a:t>2. </a:t>
            </a:r>
            <a:r>
              <a:rPr lang="el-GR" b="1" dirty="0" smtClean="0">
                <a:solidFill>
                  <a:prstClr val="black"/>
                </a:solidFill>
                <a:cs typeface="Arial" pitchFamily="34" charset="0"/>
              </a:rPr>
              <a:t>Συστοιχίες και συστήματα ηλιακών συλλεκτών</a:t>
            </a:r>
            <a:endParaRPr lang="en-US" dirty="0"/>
          </a:p>
        </p:txBody>
      </p:sp>
      <p:sp>
        <p:nvSpPr>
          <p:cNvPr id="4" name="Rectangle 3">
            <a:extLst>
              <a:ext uri="{FF2B5EF4-FFF2-40B4-BE49-F238E27FC236}">
                <a16:creationId xmlns:a16="http://schemas.microsoft.com/office/drawing/2014/main" xmlns="" id="{35C47D0B-D6F4-46C5-A2F4-AD869C80DECC}"/>
              </a:ext>
            </a:extLst>
          </p:cNvPr>
          <p:cNvSpPr/>
          <p:nvPr/>
        </p:nvSpPr>
        <p:spPr>
          <a:xfrm>
            <a:off x="432916" y="1557000"/>
            <a:ext cx="4283084" cy="369332"/>
          </a:xfrm>
          <a:prstGeom prst="rect">
            <a:avLst/>
          </a:prstGeom>
        </p:spPr>
        <p:txBody>
          <a:bodyPr wrap="square">
            <a:spAutoFit/>
          </a:bodyPr>
          <a:lstStyle/>
          <a:p>
            <a:pPr marL="285750" indent="-285750">
              <a:buFont typeface="Wingdings" panose="05000000000000000000" pitchFamily="2" charset="2"/>
              <a:buChar char="Ø"/>
            </a:pPr>
            <a:r>
              <a:rPr lang="el-GR" b="1" dirty="0" smtClean="0"/>
              <a:t>Σύνδεση συστημάτων συλλεκτών</a:t>
            </a:r>
            <a:endParaRPr lang="el-GR" b="1" dirty="0"/>
          </a:p>
        </p:txBody>
      </p:sp>
      <p:sp>
        <p:nvSpPr>
          <p:cNvPr id="5" name="Rectangle 4">
            <a:extLst>
              <a:ext uri="{FF2B5EF4-FFF2-40B4-BE49-F238E27FC236}">
                <a16:creationId xmlns:a16="http://schemas.microsoft.com/office/drawing/2014/main" xmlns="" id="{8BD1FF28-F584-4AA1-A162-6D13C31748F9}"/>
              </a:ext>
            </a:extLst>
          </p:cNvPr>
          <p:cNvSpPr/>
          <p:nvPr/>
        </p:nvSpPr>
        <p:spPr>
          <a:xfrm>
            <a:off x="612000" y="1917000"/>
            <a:ext cx="4680000" cy="4524315"/>
          </a:xfrm>
          <a:prstGeom prst="rect">
            <a:avLst/>
          </a:prstGeom>
        </p:spPr>
        <p:txBody>
          <a:bodyPr wrap="square">
            <a:spAutoFit/>
          </a:bodyPr>
          <a:lstStyle/>
          <a:p>
            <a:pPr marL="285750" lvl="0" indent="-285750">
              <a:buFont typeface="Wingdings" panose="05000000000000000000" pitchFamily="2" charset="2"/>
              <a:buChar char="§"/>
            </a:pPr>
            <a:r>
              <a:rPr lang="el-GR" sz="1600" b="1" dirty="0" smtClean="0">
                <a:solidFill>
                  <a:prstClr val="black"/>
                </a:solidFill>
              </a:rPr>
              <a:t>ΑΡΧΗ ΛΕΙΤΟΥΡΓΙΑΣ ΣΥΝΔΕΣΗΣ ΣΕ ΣΕΙΡΑ</a:t>
            </a:r>
            <a:endParaRPr lang="en-US" sz="1600" b="1" dirty="0">
              <a:solidFill>
                <a:prstClr val="black"/>
              </a:solidFill>
            </a:endParaRPr>
          </a:p>
          <a:p>
            <a:pPr marL="542925" lvl="1" indent="-285750">
              <a:buFont typeface="Calibri" panose="020F0502020204030204" pitchFamily="34" charset="0"/>
              <a:buChar char="–"/>
            </a:pPr>
            <a:r>
              <a:rPr lang="el-GR" sz="1600" dirty="0" smtClean="0">
                <a:solidFill>
                  <a:prstClr val="black"/>
                </a:solidFill>
              </a:rPr>
              <a:t>Για να αποσαφηνιστούν οι βασικές υδραυλικές συνδέσεις των συλλεκτών είναι χρήσιμο να τεθεί το ερώτημα πόσες φορές θερμαίνεται μια ποσότητα νερού σε ένα σύστημα συλλεκτών. </a:t>
            </a:r>
            <a:r>
              <a:rPr lang="el-GR" sz="1600" dirty="0" smtClean="0">
                <a:solidFill>
                  <a:prstClr val="black"/>
                </a:solidFill>
              </a:rPr>
              <a:t>Ένας </a:t>
            </a:r>
            <a:r>
              <a:rPr lang="el-GR" sz="1600" dirty="0" smtClean="0">
                <a:solidFill>
                  <a:prstClr val="black"/>
                </a:solidFill>
              </a:rPr>
              <a:t>άλλος τρόπος είναι να τεθεί το ερώτημα πόσοι συλλέκτες περνούν μέσα από τη διαδρομή του από την ηλιακή δεξαμενή (ή τον εναλλάκτη θερμότητας) πίσω στη δεξαμενή.</a:t>
            </a:r>
          </a:p>
          <a:p>
            <a:pPr marL="542925" lvl="1" indent="-285750">
              <a:buFont typeface="Calibri" panose="020F0502020204030204" pitchFamily="34" charset="0"/>
              <a:buChar char="–"/>
            </a:pPr>
            <a:r>
              <a:rPr lang="el-GR" sz="1600" dirty="0" smtClean="0">
                <a:solidFill>
                  <a:prstClr val="black"/>
                </a:solidFill>
              </a:rPr>
              <a:t>Στο παράδειγμα δεξιά το πλήθος των επίπεδων συλλεκτών (τύπου άρπας) που συνδέονται παράλληλα ισοδυναμεί με έναν μεγαλύτερο συλλέκτη με τριπλάσια ονομαστική παροχή. Εάν η σύνδεση είναι σε σειρά, ο ισοδύναμος συλλέκτης θα είναι επίσης μεγαλύτερος, αλλά διατηρεί την ονομαστική του ροή (λιγότερο αποδοτικό σύστημα).</a:t>
            </a:r>
            <a:endParaRPr lang="en-US" sz="1600" dirty="0">
              <a:solidFill>
                <a:prstClr val="black"/>
              </a:solidFill>
            </a:endParaRPr>
          </a:p>
        </p:txBody>
      </p:sp>
      <p:pic>
        <p:nvPicPr>
          <p:cNvPr id="6" name="Picture 5">
            <a:extLst>
              <a:ext uri="{FF2B5EF4-FFF2-40B4-BE49-F238E27FC236}">
                <a16:creationId xmlns:a16="http://schemas.microsoft.com/office/drawing/2014/main" xmlns="" id="{7B61C943-993D-4AA8-82F2-9D5429E35558}"/>
              </a:ext>
            </a:extLst>
          </p:cNvPr>
          <p:cNvPicPr>
            <a:picLocks noChangeAspect="1"/>
          </p:cNvPicPr>
          <p:nvPr/>
        </p:nvPicPr>
        <p:blipFill>
          <a:blip r:embed="rId2" cstate="print"/>
          <a:stretch>
            <a:fillRect/>
          </a:stretch>
        </p:blipFill>
        <p:spPr>
          <a:xfrm>
            <a:off x="5244936" y="2061000"/>
            <a:ext cx="3791064" cy="4182400"/>
          </a:xfrm>
          <a:prstGeom prst="rect">
            <a:avLst/>
          </a:prstGeom>
          <a:ln>
            <a:solidFill>
              <a:schemeClr val="tx1"/>
            </a:solidFill>
          </a:ln>
        </p:spPr>
      </p:pic>
    </p:spTree>
    <p:extLst>
      <p:ext uri="{BB962C8B-B14F-4D97-AF65-F5344CB8AC3E}">
        <p14:creationId xmlns:p14="http://schemas.microsoft.com/office/powerpoint/2010/main" xmlns="" val="25404316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93CF07D6-B995-4143-9667-801233DA91B3}"/>
              </a:ext>
            </a:extLst>
          </p:cNvPr>
          <p:cNvPicPr>
            <a:picLocks noChangeAspect="1"/>
          </p:cNvPicPr>
          <p:nvPr/>
        </p:nvPicPr>
        <p:blipFill>
          <a:blip r:embed="rId2" cstate="print"/>
          <a:stretch>
            <a:fillRect/>
          </a:stretch>
        </p:blipFill>
        <p:spPr>
          <a:xfrm>
            <a:off x="1044312" y="2552407"/>
            <a:ext cx="7775688" cy="2532593"/>
          </a:xfrm>
          <a:prstGeom prst="rect">
            <a:avLst/>
          </a:prstGeom>
          <a:ln>
            <a:solidFill>
              <a:schemeClr val="tx1"/>
            </a:solidFill>
          </a:ln>
        </p:spPr>
      </p:pic>
      <p:sp>
        <p:nvSpPr>
          <p:cNvPr id="2" name="Title 1">
            <a:extLst>
              <a:ext uri="{FF2B5EF4-FFF2-40B4-BE49-F238E27FC236}">
                <a16:creationId xmlns:a16="http://schemas.microsoft.com/office/drawing/2014/main" xmlns="" id="{13709FCA-74E2-4C61-83B0-CBB3070AA937}"/>
              </a:ext>
            </a:extLst>
          </p:cNvPr>
          <p:cNvSpPr>
            <a:spLocks noGrp="1"/>
          </p:cNvSpPr>
          <p:nvPr>
            <p:ph type="title"/>
          </p:nvPr>
        </p:nvSpPr>
        <p:spPr/>
        <p:txBody>
          <a:bodyPr/>
          <a:lstStyle/>
          <a:p>
            <a:r>
              <a:rPr lang="en-US" b="1" dirty="0" smtClean="0"/>
              <a:t>2. </a:t>
            </a:r>
            <a:r>
              <a:rPr lang="el-GR" b="1" dirty="0" smtClean="0">
                <a:solidFill>
                  <a:prstClr val="black"/>
                </a:solidFill>
                <a:cs typeface="Arial" pitchFamily="34" charset="0"/>
              </a:rPr>
              <a:t>Συστοιχίες και συστήματα ηλιακών συλλεκτών</a:t>
            </a:r>
            <a:endParaRPr lang="en-US" dirty="0"/>
          </a:p>
        </p:txBody>
      </p:sp>
      <p:sp>
        <p:nvSpPr>
          <p:cNvPr id="4" name="Rectangle 3">
            <a:extLst>
              <a:ext uri="{FF2B5EF4-FFF2-40B4-BE49-F238E27FC236}">
                <a16:creationId xmlns:a16="http://schemas.microsoft.com/office/drawing/2014/main" xmlns="" id="{53DAD1EE-6AA3-4F57-93F4-24C91DD4CB62}"/>
              </a:ext>
            </a:extLst>
          </p:cNvPr>
          <p:cNvSpPr/>
          <p:nvPr/>
        </p:nvSpPr>
        <p:spPr>
          <a:xfrm>
            <a:off x="432916" y="1557000"/>
            <a:ext cx="4283084" cy="369332"/>
          </a:xfrm>
          <a:prstGeom prst="rect">
            <a:avLst/>
          </a:prstGeom>
        </p:spPr>
        <p:txBody>
          <a:bodyPr wrap="square">
            <a:spAutoFit/>
          </a:bodyPr>
          <a:lstStyle/>
          <a:p>
            <a:pPr marL="285750" indent="-285750">
              <a:buFont typeface="Wingdings" panose="05000000000000000000" pitchFamily="2" charset="2"/>
              <a:buChar char="Ø"/>
            </a:pPr>
            <a:r>
              <a:rPr lang="el-GR" b="1" dirty="0" smtClean="0"/>
              <a:t>Σύνδεση συστημάτων συλλεκτών</a:t>
            </a:r>
            <a:endParaRPr lang="el-GR" b="1" dirty="0"/>
          </a:p>
        </p:txBody>
      </p:sp>
      <p:sp>
        <p:nvSpPr>
          <p:cNvPr id="5" name="Rectangle 4">
            <a:extLst>
              <a:ext uri="{FF2B5EF4-FFF2-40B4-BE49-F238E27FC236}">
                <a16:creationId xmlns:a16="http://schemas.microsoft.com/office/drawing/2014/main" xmlns="" id="{2FD43029-C600-435A-8905-2EB9B13365A3}"/>
              </a:ext>
            </a:extLst>
          </p:cNvPr>
          <p:cNvSpPr/>
          <p:nvPr/>
        </p:nvSpPr>
        <p:spPr>
          <a:xfrm>
            <a:off x="717607" y="1908225"/>
            <a:ext cx="8246393" cy="584775"/>
          </a:xfrm>
          <a:prstGeom prst="rect">
            <a:avLst/>
          </a:prstGeom>
        </p:spPr>
        <p:txBody>
          <a:bodyPr wrap="square">
            <a:spAutoFit/>
          </a:bodyPr>
          <a:lstStyle/>
          <a:p>
            <a:pPr marL="285750" lvl="0" indent="-285750">
              <a:buFont typeface="Wingdings" panose="05000000000000000000" pitchFamily="2" charset="2"/>
              <a:buChar char="§"/>
            </a:pPr>
            <a:r>
              <a:rPr lang="el-GR" sz="1600" dirty="0" smtClean="0">
                <a:solidFill>
                  <a:prstClr val="black"/>
                </a:solidFill>
              </a:rPr>
              <a:t>Οι κατασκευαστές συλλεκτών κενού περιορίζουν τον αριθμό των συλλεκτών που είναι συνδεδεμένοι σε σειρά υποδεικνύοντας συχνά τον μέγιστο επιτρεπόμενο αριθμό συλλεκτών.</a:t>
            </a:r>
            <a:endParaRPr lang="en-US" sz="1600" dirty="0">
              <a:solidFill>
                <a:prstClr val="black"/>
              </a:solidFill>
            </a:endParaRPr>
          </a:p>
        </p:txBody>
      </p:sp>
      <p:sp>
        <p:nvSpPr>
          <p:cNvPr id="6" name="Rectangle 5">
            <a:extLst>
              <a:ext uri="{FF2B5EF4-FFF2-40B4-BE49-F238E27FC236}">
                <a16:creationId xmlns:a16="http://schemas.microsoft.com/office/drawing/2014/main" xmlns="" id="{DF2DA3E5-6EBB-4BDB-84B2-0A3CCA459671}"/>
              </a:ext>
            </a:extLst>
          </p:cNvPr>
          <p:cNvSpPr/>
          <p:nvPr/>
        </p:nvSpPr>
        <p:spPr>
          <a:xfrm>
            <a:off x="717606" y="5129561"/>
            <a:ext cx="8246394" cy="1323439"/>
          </a:xfrm>
          <a:prstGeom prst="rect">
            <a:avLst/>
          </a:prstGeom>
        </p:spPr>
        <p:txBody>
          <a:bodyPr wrap="square">
            <a:spAutoFit/>
          </a:bodyPr>
          <a:lstStyle/>
          <a:p>
            <a:pPr marL="285750" lvl="0" indent="-285750">
              <a:buFont typeface="Wingdings" panose="05000000000000000000" pitchFamily="2" charset="2"/>
              <a:buChar char="§"/>
            </a:pPr>
            <a:r>
              <a:rPr lang="el-GR" sz="1600" dirty="0" smtClean="0">
                <a:solidFill>
                  <a:prstClr val="black"/>
                </a:solidFill>
              </a:rPr>
              <a:t>Υπάρχουν ορισμένοι λόγοι για τον περιορισμό του αριθμού των συλλεκτών σε ένα σύστημα.</a:t>
            </a:r>
          </a:p>
          <a:p>
            <a:pPr marL="285750" lvl="0" indent="-285750">
              <a:buFont typeface="Wingdings" panose="05000000000000000000" pitchFamily="2" charset="2"/>
              <a:buChar char="§"/>
            </a:pPr>
            <a:r>
              <a:rPr lang="el-GR" sz="1600" dirty="0" smtClean="0">
                <a:solidFill>
                  <a:prstClr val="black"/>
                </a:solidFill>
              </a:rPr>
              <a:t>Πρώτον, μεγάλα συστήματα μπορεί να παρουσιάσουν </a:t>
            </a:r>
            <a:r>
              <a:rPr lang="el-GR" sz="1600" b="1" dirty="0" smtClean="0">
                <a:solidFill>
                  <a:prstClr val="black"/>
                </a:solidFill>
              </a:rPr>
              <a:t>υψηλές απώλειες τριβών </a:t>
            </a:r>
            <a:r>
              <a:rPr lang="el-GR" sz="1600" dirty="0" smtClean="0">
                <a:solidFill>
                  <a:prstClr val="black"/>
                </a:solidFill>
              </a:rPr>
              <a:t>(σωρευτικές πτώσεις πίεσης σε διαδοχικούς συλλέκτες) και </a:t>
            </a:r>
            <a:r>
              <a:rPr lang="el-GR" sz="1600" b="1" dirty="0" smtClean="0">
                <a:solidFill>
                  <a:prstClr val="black"/>
                </a:solidFill>
              </a:rPr>
              <a:t>υπερβολικές ταχύτητες ρευστού </a:t>
            </a:r>
            <a:r>
              <a:rPr lang="el-GR" sz="1600" dirty="0" smtClean="0">
                <a:solidFill>
                  <a:prstClr val="black"/>
                </a:solidFill>
              </a:rPr>
              <a:t>εξαιτίας των παροχών που απαιτούνται για τη διατήρηση της αποδοτικότητας των συλλεκτών σε στενούς σωλήνες στο ηλιοθερμικό σύστημα.</a:t>
            </a:r>
            <a:endParaRPr lang="en-US" sz="1600" dirty="0">
              <a:solidFill>
                <a:prstClr val="black"/>
              </a:solidFill>
            </a:endParaRPr>
          </a:p>
        </p:txBody>
      </p:sp>
    </p:spTree>
    <p:extLst>
      <p:ext uri="{BB962C8B-B14F-4D97-AF65-F5344CB8AC3E}">
        <p14:creationId xmlns:p14="http://schemas.microsoft.com/office/powerpoint/2010/main" xmlns="" val="13346179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8D8C55-AB60-4621-93FE-2857E54E5B3C}"/>
              </a:ext>
            </a:extLst>
          </p:cNvPr>
          <p:cNvSpPr>
            <a:spLocks noGrp="1"/>
          </p:cNvSpPr>
          <p:nvPr>
            <p:ph type="title"/>
          </p:nvPr>
        </p:nvSpPr>
        <p:spPr/>
        <p:txBody>
          <a:bodyPr/>
          <a:lstStyle/>
          <a:p>
            <a:r>
              <a:rPr lang="en-US" b="1" dirty="0" smtClean="0"/>
              <a:t>2. </a:t>
            </a:r>
            <a:r>
              <a:rPr lang="el-GR" b="1" dirty="0" smtClean="0">
                <a:solidFill>
                  <a:prstClr val="black"/>
                </a:solidFill>
                <a:cs typeface="Arial" pitchFamily="34" charset="0"/>
              </a:rPr>
              <a:t>Συστοιχίες και συστήματα ηλιακών συλλεκτών</a:t>
            </a:r>
            <a:endParaRPr lang="en-US" dirty="0"/>
          </a:p>
        </p:txBody>
      </p:sp>
      <p:sp>
        <p:nvSpPr>
          <p:cNvPr id="4" name="Rectangle 3">
            <a:extLst>
              <a:ext uri="{FF2B5EF4-FFF2-40B4-BE49-F238E27FC236}">
                <a16:creationId xmlns:a16="http://schemas.microsoft.com/office/drawing/2014/main" xmlns="" id="{F6E8FFBE-CE58-4F19-A4C7-DAE2D81D16E0}"/>
              </a:ext>
            </a:extLst>
          </p:cNvPr>
          <p:cNvSpPr/>
          <p:nvPr/>
        </p:nvSpPr>
        <p:spPr>
          <a:xfrm>
            <a:off x="432916" y="1557000"/>
            <a:ext cx="4067084" cy="369332"/>
          </a:xfrm>
          <a:prstGeom prst="rect">
            <a:avLst/>
          </a:prstGeom>
        </p:spPr>
        <p:txBody>
          <a:bodyPr wrap="square">
            <a:spAutoFit/>
          </a:bodyPr>
          <a:lstStyle/>
          <a:p>
            <a:pPr marL="285750" indent="-285750">
              <a:buFont typeface="Wingdings" panose="05000000000000000000" pitchFamily="2" charset="2"/>
              <a:buChar char="Ø"/>
            </a:pPr>
            <a:r>
              <a:rPr lang="el-GR" b="1" dirty="0" smtClean="0"/>
              <a:t>Σύνδεση συστημάτων συλλεκτών</a:t>
            </a:r>
            <a:endParaRPr lang="el-GR" b="1" dirty="0"/>
          </a:p>
        </p:txBody>
      </p:sp>
      <p:sp>
        <p:nvSpPr>
          <p:cNvPr id="7" name="Rectangle 6">
            <a:extLst>
              <a:ext uri="{FF2B5EF4-FFF2-40B4-BE49-F238E27FC236}">
                <a16:creationId xmlns:a16="http://schemas.microsoft.com/office/drawing/2014/main" xmlns="" id="{F1F4E858-6B16-4BC6-B850-5E286DD662C6}"/>
              </a:ext>
            </a:extLst>
          </p:cNvPr>
          <p:cNvSpPr/>
          <p:nvPr/>
        </p:nvSpPr>
        <p:spPr>
          <a:xfrm>
            <a:off x="717607" y="1845000"/>
            <a:ext cx="8102393" cy="2062103"/>
          </a:xfrm>
          <a:prstGeom prst="rect">
            <a:avLst/>
          </a:prstGeom>
        </p:spPr>
        <p:txBody>
          <a:bodyPr wrap="square">
            <a:spAutoFit/>
          </a:bodyPr>
          <a:lstStyle/>
          <a:p>
            <a:pPr marL="285750" lvl="0" indent="-285750">
              <a:buFont typeface="Wingdings" panose="05000000000000000000" pitchFamily="2" charset="2"/>
              <a:buChar char="§"/>
            </a:pPr>
            <a:r>
              <a:rPr lang="el-GR" sz="1600" dirty="0" smtClean="0">
                <a:solidFill>
                  <a:prstClr val="black"/>
                </a:solidFill>
              </a:rPr>
              <a:t>Άλλοι λόγοι για τον περιορισμό του αριθμού των συλλεκτών σε ένα σύστημα</a:t>
            </a:r>
            <a:r>
              <a:rPr lang="en-US" sz="1600" dirty="0" smtClean="0">
                <a:solidFill>
                  <a:prstClr val="black"/>
                </a:solidFill>
              </a:rPr>
              <a:t>:</a:t>
            </a:r>
            <a:endParaRPr lang="en-US" sz="1600" dirty="0">
              <a:solidFill>
                <a:prstClr val="black"/>
              </a:solidFill>
            </a:endParaRPr>
          </a:p>
          <a:p>
            <a:pPr marL="627063" lvl="1" indent="-285750" algn="just">
              <a:buFont typeface="Calibri" panose="020F0502020204030204" pitchFamily="34" charset="0"/>
              <a:buChar char="–"/>
            </a:pPr>
            <a:r>
              <a:rPr lang="el-GR" sz="1600" dirty="0" smtClean="0">
                <a:solidFill>
                  <a:prstClr val="black"/>
                </a:solidFill>
              </a:rPr>
              <a:t>Η ροή θα πρέπει να είναι </a:t>
            </a:r>
            <a:r>
              <a:rPr lang="el-GR" sz="1600" b="1" dirty="0" smtClean="0">
                <a:solidFill>
                  <a:prstClr val="black"/>
                </a:solidFill>
              </a:rPr>
              <a:t>ισορροπημένη</a:t>
            </a:r>
            <a:r>
              <a:rPr lang="el-GR" sz="1600" dirty="0" smtClean="0">
                <a:solidFill>
                  <a:prstClr val="black"/>
                </a:solidFill>
              </a:rPr>
              <a:t> σε ένα σύστημα, δηλαδή με την ίδια παροχή σε μια παράλληλη σύνδεση. Η ίδια παροχή συνεπάγεται τις ίδιες θερμοκρασίες και αποδοτικότητες σε όλους τους συλλέκτες. Αυτό μπορεί να είναι δύσκολο να επιτευχθεί σε μεγαλύτερα συστήματα, επειδή </a:t>
            </a:r>
            <a:r>
              <a:rPr lang="el-GR" sz="1600" b="1" dirty="0" smtClean="0">
                <a:solidFill>
                  <a:prstClr val="black"/>
                </a:solidFill>
              </a:rPr>
              <a:t>η ροή δεν εξισορροπείται πάντα σωστά με την αύξηση του πλήθους των επίπεδων συλλεκτών </a:t>
            </a:r>
            <a:r>
              <a:rPr lang="el-GR" sz="1600" dirty="0" smtClean="0">
                <a:solidFill>
                  <a:prstClr val="black"/>
                </a:solidFill>
              </a:rPr>
              <a:t>(αιτίες: ατέλειες, κλίμακα ...).</a:t>
            </a:r>
          </a:p>
          <a:p>
            <a:pPr marL="627063" lvl="1" indent="-285750" algn="just">
              <a:buFont typeface="Calibri" panose="020F0502020204030204" pitchFamily="34" charset="0"/>
              <a:buChar char="–"/>
            </a:pPr>
            <a:r>
              <a:rPr lang="el-GR" sz="1600" dirty="0" smtClean="0">
                <a:solidFill>
                  <a:prstClr val="black"/>
                </a:solidFill>
              </a:rPr>
              <a:t>Η σύνδεση πάρα πολλών συλλεκτών κενού σε σειρά μπορεί επίσης να προκαλέσει υψηλές ταχύτητες ρευστού και να οδηγήσει σε </a:t>
            </a:r>
            <a:r>
              <a:rPr lang="el-GR" sz="1600" b="1" dirty="0" smtClean="0">
                <a:solidFill>
                  <a:prstClr val="black"/>
                </a:solidFill>
              </a:rPr>
              <a:t>υπερβολικές θερμοκρασίες</a:t>
            </a:r>
            <a:r>
              <a:rPr lang="el-GR" sz="1600" dirty="0" smtClean="0">
                <a:solidFill>
                  <a:prstClr val="black"/>
                </a:solidFill>
              </a:rPr>
              <a:t>.</a:t>
            </a:r>
            <a:r>
              <a:rPr lang="en-US" sz="1600" dirty="0" smtClean="0">
                <a:solidFill>
                  <a:prstClr val="black"/>
                </a:solidFill>
              </a:rPr>
              <a:t> </a:t>
            </a:r>
            <a:endParaRPr lang="en-US" sz="1600" dirty="0">
              <a:solidFill>
                <a:prstClr val="black"/>
              </a:solidFill>
            </a:endParaRPr>
          </a:p>
        </p:txBody>
      </p:sp>
      <p:pic>
        <p:nvPicPr>
          <p:cNvPr id="11" name="Picture 10">
            <a:extLst>
              <a:ext uri="{FF2B5EF4-FFF2-40B4-BE49-F238E27FC236}">
                <a16:creationId xmlns:a16="http://schemas.microsoft.com/office/drawing/2014/main" xmlns="" id="{61F8D956-3AC4-4E58-8B7E-354AFA400166}"/>
              </a:ext>
            </a:extLst>
          </p:cNvPr>
          <p:cNvPicPr>
            <a:picLocks noChangeAspect="1"/>
          </p:cNvPicPr>
          <p:nvPr/>
        </p:nvPicPr>
        <p:blipFill rotWithShape="1">
          <a:blip r:embed="rId2" cstate="print"/>
          <a:srcRect t="-922" b="5011"/>
          <a:stretch/>
        </p:blipFill>
        <p:spPr>
          <a:xfrm>
            <a:off x="3570014" y="3861000"/>
            <a:ext cx="5321986" cy="2448000"/>
          </a:xfrm>
          <a:prstGeom prst="rect">
            <a:avLst/>
          </a:prstGeom>
          <a:solidFill>
            <a:schemeClr val="bg1"/>
          </a:solidFill>
          <a:ln>
            <a:solidFill>
              <a:schemeClr val="tx1"/>
            </a:solidFill>
          </a:ln>
        </p:spPr>
      </p:pic>
      <p:sp>
        <p:nvSpPr>
          <p:cNvPr id="3" name="Rectangle 2">
            <a:extLst>
              <a:ext uri="{FF2B5EF4-FFF2-40B4-BE49-F238E27FC236}">
                <a16:creationId xmlns:a16="http://schemas.microsoft.com/office/drawing/2014/main" xmlns="" id="{36144718-04B4-4C14-B84C-866F5991332B}"/>
              </a:ext>
            </a:extLst>
          </p:cNvPr>
          <p:cNvSpPr/>
          <p:nvPr/>
        </p:nvSpPr>
        <p:spPr>
          <a:xfrm>
            <a:off x="717606" y="3845118"/>
            <a:ext cx="2918394" cy="2062103"/>
          </a:xfrm>
          <a:prstGeom prst="rect">
            <a:avLst/>
          </a:prstGeom>
        </p:spPr>
        <p:txBody>
          <a:bodyPr wrap="square">
            <a:spAutoFit/>
          </a:bodyPr>
          <a:lstStyle/>
          <a:p>
            <a:pPr marL="627063" lvl="1" indent="-285750">
              <a:buFont typeface="Calibri" panose="020F0502020204030204" pitchFamily="34" charset="0"/>
              <a:buChar char="–"/>
            </a:pPr>
            <a:r>
              <a:rPr lang="el-GR" sz="1600" b="1" dirty="0" smtClean="0">
                <a:solidFill>
                  <a:prstClr val="black"/>
                </a:solidFill>
              </a:rPr>
              <a:t>Επέκταση του </a:t>
            </a:r>
            <a:r>
              <a:rPr lang="el-GR" sz="1600" b="1" dirty="0" err="1" smtClean="0">
                <a:solidFill>
                  <a:prstClr val="black"/>
                </a:solidFill>
              </a:rPr>
              <a:t>χαλκοσωλήνα</a:t>
            </a:r>
            <a:r>
              <a:rPr lang="el-GR" sz="1600" b="1" dirty="0" smtClean="0">
                <a:solidFill>
                  <a:prstClr val="black"/>
                </a:solidFill>
              </a:rPr>
              <a:t> </a:t>
            </a:r>
            <a:r>
              <a:rPr lang="el-GR" sz="1600" dirty="0" smtClean="0">
                <a:solidFill>
                  <a:prstClr val="black"/>
                </a:solidFill>
              </a:rPr>
              <a:t>λόγω ακραίων  διαφορών θερμοκρασίας, που θα μπορούσαν να οδηγήσουν σε διαρροή </a:t>
            </a:r>
            <a:r>
              <a:rPr lang="en-US" sz="1600" dirty="0" smtClean="0">
                <a:solidFill>
                  <a:prstClr val="black"/>
                </a:solidFill>
              </a:rPr>
              <a:t>toy </a:t>
            </a:r>
            <a:r>
              <a:rPr lang="el-GR" sz="1600" dirty="0" smtClean="0">
                <a:solidFill>
                  <a:prstClr val="black"/>
                </a:solidFill>
              </a:rPr>
              <a:t>ρευστού στα εξαρτήματα.</a:t>
            </a:r>
            <a:endParaRPr lang="en-US" sz="1600" dirty="0">
              <a:solidFill>
                <a:prstClr val="black"/>
              </a:solidFill>
            </a:endParaRPr>
          </a:p>
        </p:txBody>
      </p:sp>
      <p:sp>
        <p:nvSpPr>
          <p:cNvPr id="8" name="Rectangle 6">
            <a:extLst>
              <a:ext uri="{FF2B5EF4-FFF2-40B4-BE49-F238E27FC236}">
                <a16:creationId xmlns:a16="http://schemas.microsoft.com/office/drawing/2014/main" xmlns="" id="{78CC0AE5-7ED5-4075-AFEC-57EE168BAA15}"/>
              </a:ext>
            </a:extLst>
          </p:cNvPr>
          <p:cNvSpPr/>
          <p:nvPr/>
        </p:nvSpPr>
        <p:spPr>
          <a:xfrm>
            <a:off x="2052000" y="5898446"/>
            <a:ext cx="165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l-GR" sz="1600" b="1" dirty="0" smtClean="0">
                <a:solidFill>
                  <a:prstClr val="black"/>
                </a:solidFill>
              </a:rPr>
              <a:t>ΠΑΡΑΔΕΙΓΜΑ</a:t>
            </a:r>
            <a:endParaRPr lang="en-US" sz="1600" b="1" dirty="0">
              <a:solidFill>
                <a:prstClr val="black"/>
              </a:solidFill>
            </a:endParaRPr>
          </a:p>
        </p:txBody>
      </p:sp>
    </p:spTree>
    <p:extLst>
      <p:ext uri="{BB962C8B-B14F-4D97-AF65-F5344CB8AC3E}">
        <p14:creationId xmlns:p14="http://schemas.microsoft.com/office/powerpoint/2010/main" xmlns="" val="22910211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4F5F8C-B092-48DA-BFB0-514906F65C0A}"/>
              </a:ext>
            </a:extLst>
          </p:cNvPr>
          <p:cNvSpPr>
            <a:spLocks noGrp="1"/>
          </p:cNvSpPr>
          <p:nvPr>
            <p:ph type="title"/>
          </p:nvPr>
        </p:nvSpPr>
        <p:spPr/>
        <p:txBody>
          <a:bodyPr/>
          <a:lstStyle/>
          <a:p>
            <a:r>
              <a:rPr lang="en-US" b="1" dirty="0" smtClean="0"/>
              <a:t>2. </a:t>
            </a:r>
            <a:r>
              <a:rPr lang="el-GR" b="1" dirty="0" smtClean="0">
                <a:solidFill>
                  <a:prstClr val="black"/>
                </a:solidFill>
                <a:cs typeface="Arial" pitchFamily="34" charset="0"/>
              </a:rPr>
              <a:t>Συστοιχίες και συστήματα ηλιακών συλλεκτών</a:t>
            </a:r>
            <a:endParaRPr lang="en-US" dirty="0"/>
          </a:p>
        </p:txBody>
      </p:sp>
      <p:sp>
        <p:nvSpPr>
          <p:cNvPr id="4" name="Rectangle 3">
            <a:extLst>
              <a:ext uri="{FF2B5EF4-FFF2-40B4-BE49-F238E27FC236}">
                <a16:creationId xmlns:a16="http://schemas.microsoft.com/office/drawing/2014/main" xmlns="" id="{1E71FF4F-563E-43BD-9143-1FD93474397E}"/>
              </a:ext>
            </a:extLst>
          </p:cNvPr>
          <p:cNvSpPr/>
          <p:nvPr/>
        </p:nvSpPr>
        <p:spPr>
          <a:xfrm>
            <a:off x="432916" y="1557000"/>
            <a:ext cx="7379084" cy="369332"/>
          </a:xfrm>
          <a:prstGeom prst="rect">
            <a:avLst/>
          </a:prstGeom>
        </p:spPr>
        <p:txBody>
          <a:bodyPr wrap="square">
            <a:spAutoFit/>
          </a:bodyPr>
          <a:lstStyle/>
          <a:p>
            <a:pPr marL="285750" indent="-285750">
              <a:buFont typeface="Wingdings" panose="05000000000000000000" pitchFamily="2" charset="2"/>
              <a:buChar char="Ø"/>
            </a:pPr>
            <a:r>
              <a:rPr lang="el-GR" b="1" dirty="0" smtClean="0"/>
              <a:t>Δύο βασικές μέθοδοι εξισορρόπησης ροής στην ηλιακή συστοιχία</a:t>
            </a:r>
            <a:endParaRPr lang="en-US" b="1" dirty="0"/>
          </a:p>
        </p:txBody>
      </p:sp>
      <p:sp>
        <p:nvSpPr>
          <p:cNvPr id="5" name="Rectangle 4">
            <a:extLst>
              <a:ext uri="{FF2B5EF4-FFF2-40B4-BE49-F238E27FC236}">
                <a16:creationId xmlns:a16="http://schemas.microsoft.com/office/drawing/2014/main" xmlns="" id="{87DA771E-5460-4E11-A7E3-75C87F537892}"/>
              </a:ext>
            </a:extLst>
          </p:cNvPr>
          <p:cNvSpPr/>
          <p:nvPr/>
        </p:nvSpPr>
        <p:spPr>
          <a:xfrm>
            <a:off x="717607" y="1845000"/>
            <a:ext cx="5438393" cy="2554545"/>
          </a:xfrm>
          <a:prstGeom prst="rect">
            <a:avLst/>
          </a:prstGeom>
        </p:spPr>
        <p:txBody>
          <a:bodyPr wrap="square">
            <a:spAutoFit/>
          </a:bodyPr>
          <a:lstStyle/>
          <a:p>
            <a:pPr marL="285750" lvl="0" indent="-285750">
              <a:buFont typeface="Wingdings" panose="05000000000000000000" pitchFamily="2" charset="2"/>
              <a:buChar char="§"/>
            </a:pPr>
            <a:r>
              <a:rPr lang="el-GR" sz="1600" b="1" dirty="0" smtClean="0">
                <a:solidFill>
                  <a:prstClr val="black"/>
                </a:solidFill>
              </a:rPr>
              <a:t>ΜΕΘΟΔΟΙ ΕΞΙΣΟΡΡΟΠΗΣΗΣ ΡΟΗΣ</a:t>
            </a:r>
            <a:endParaRPr lang="en-US" sz="1600" b="1" dirty="0" smtClean="0">
              <a:solidFill>
                <a:prstClr val="black"/>
              </a:solidFill>
            </a:endParaRPr>
          </a:p>
          <a:p>
            <a:pPr marL="627063" lvl="1" indent="-285750">
              <a:buFont typeface="Calibri" panose="020F0502020204030204" pitchFamily="34" charset="0"/>
              <a:buChar char="–"/>
            </a:pPr>
            <a:r>
              <a:rPr lang="el-GR" sz="1600" dirty="0" smtClean="0">
                <a:solidFill>
                  <a:prstClr val="black"/>
                </a:solidFill>
              </a:rPr>
              <a:t>Όταν εγκαθίστανται περισσότερα από ένα συστήματα συλλεκτών, είναι σημαντικό να υπάρχει η σωστή ροή σε καθένα από αυτά.</a:t>
            </a:r>
          </a:p>
          <a:p>
            <a:pPr marL="627063" lvl="1" indent="-285750">
              <a:buFont typeface="Calibri" panose="020F0502020204030204" pitchFamily="34" charset="0"/>
              <a:buChar char="–"/>
            </a:pPr>
            <a:r>
              <a:rPr lang="el-GR" sz="1600" dirty="0" smtClean="0">
                <a:solidFill>
                  <a:prstClr val="black"/>
                </a:solidFill>
              </a:rPr>
              <a:t>Η εξισορρόπηση της ροής σε ένα μεμονωμένο σύστημα όπου και τα άλλα είναι πανομοιότυπα (ίδιος αριθμός συλλεκτών) είναι η απλούστερη περίπτωση που μπορεί να λυθεί με την εξισορρόπηση των πτώσεων πίεσης (γνωστή ως αρχή </a:t>
            </a:r>
            <a:r>
              <a:rPr lang="el-GR" sz="1600" dirty="0" err="1" smtClean="0">
                <a:solidFill>
                  <a:prstClr val="black"/>
                </a:solidFill>
              </a:rPr>
              <a:t>Tichelmann</a:t>
            </a:r>
            <a:r>
              <a:rPr lang="el-GR" sz="1600" dirty="0" smtClean="0">
                <a:solidFill>
                  <a:prstClr val="black"/>
                </a:solidFill>
              </a:rPr>
              <a:t>)</a:t>
            </a:r>
            <a:r>
              <a:rPr lang="en-US" sz="1600" dirty="0" smtClean="0">
                <a:solidFill>
                  <a:prstClr val="black"/>
                </a:solidFill>
              </a:rPr>
              <a:t>.</a:t>
            </a:r>
            <a:endParaRPr lang="en-US" sz="1600" dirty="0">
              <a:solidFill>
                <a:prstClr val="black"/>
              </a:solidFill>
            </a:endParaRPr>
          </a:p>
          <a:p>
            <a:pPr marL="285750" lvl="0" indent="-285750">
              <a:buFont typeface="Wingdings" panose="05000000000000000000" pitchFamily="2" charset="2"/>
              <a:buChar char="§"/>
            </a:pPr>
            <a:r>
              <a:rPr lang="el-GR" sz="1600" b="1" dirty="0" smtClean="0">
                <a:solidFill>
                  <a:prstClr val="black"/>
                </a:solidFill>
              </a:rPr>
              <a:t>ΑΡΧΗ ΛΕΙΤΟΥΡΓΙΑΣ</a:t>
            </a:r>
            <a:r>
              <a:rPr lang="en-US" sz="1600" b="1" dirty="0" smtClean="0">
                <a:solidFill>
                  <a:prstClr val="black"/>
                </a:solidFill>
              </a:rPr>
              <a:t>.</a:t>
            </a:r>
            <a:endParaRPr lang="en-US" sz="1600" b="1" dirty="0">
              <a:solidFill>
                <a:prstClr val="black"/>
              </a:solidFill>
            </a:endParaRPr>
          </a:p>
        </p:txBody>
      </p:sp>
      <p:pic>
        <p:nvPicPr>
          <p:cNvPr id="7" name="Picture 6">
            <a:extLst>
              <a:ext uri="{FF2B5EF4-FFF2-40B4-BE49-F238E27FC236}">
                <a16:creationId xmlns:a16="http://schemas.microsoft.com/office/drawing/2014/main" xmlns="" id="{9F0582F6-0D9B-4D82-805C-B20BE0FAE81C}"/>
              </a:ext>
            </a:extLst>
          </p:cNvPr>
          <p:cNvPicPr>
            <a:picLocks noChangeAspect="1"/>
          </p:cNvPicPr>
          <p:nvPr/>
        </p:nvPicPr>
        <p:blipFill>
          <a:blip r:embed="rId2" cstate="print"/>
          <a:stretch>
            <a:fillRect/>
          </a:stretch>
        </p:blipFill>
        <p:spPr>
          <a:xfrm>
            <a:off x="6073199" y="1917000"/>
            <a:ext cx="2674801" cy="2281043"/>
          </a:xfrm>
          <a:prstGeom prst="rect">
            <a:avLst/>
          </a:prstGeom>
          <a:solidFill>
            <a:schemeClr val="bg1"/>
          </a:solidFill>
          <a:ln>
            <a:solidFill>
              <a:schemeClr val="tx1"/>
            </a:solidFill>
          </a:ln>
        </p:spPr>
      </p:pic>
      <p:pic>
        <p:nvPicPr>
          <p:cNvPr id="3" name="Picture 2">
            <a:extLst>
              <a:ext uri="{FF2B5EF4-FFF2-40B4-BE49-F238E27FC236}">
                <a16:creationId xmlns:a16="http://schemas.microsoft.com/office/drawing/2014/main" xmlns="" id="{1C7F5328-6445-4862-9999-F3CC14B68D4D}"/>
              </a:ext>
            </a:extLst>
          </p:cNvPr>
          <p:cNvPicPr>
            <a:picLocks noChangeAspect="1"/>
          </p:cNvPicPr>
          <p:nvPr/>
        </p:nvPicPr>
        <p:blipFill>
          <a:blip r:embed="rId3" cstate="print"/>
          <a:stretch>
            <a:fillRect/>
          </a:stretch>
        </p:blipFill>
        <p:spPr>
          <a:xfrm>
            <a:off x="3418751" y="4869000"/>
            <a:ext cx="5545249" cy="1279673"/>
          </a:xfrm>
          <a:prstGeom prst="rect">
            <a:avLst/>
          </a:prstGeom>
          <a:solidFill>
            <a:schemeClr val="bg1"/>
          </a:solidFill>
          <a:ln>
            <a:solidFill>
              <a:schemeClr val="tx1"/>
            </a:solidFill>
          </a:ln>
        </p:spPr>
      </p:pic>
      <p:sp>
        <p:nvSpPr>
          <p:cNvPr id="8" name="Rectangle 4">
            <a:extLst>
              <a:ext uri="{FF2B5EF4-FFF2-40B4-BE49-F238E27FC236}">
                <a16:creationId xmlns:a16="http://schemas.microsoft.com/office/drawing/2014/main" xmlns="" id="{87DA771E-5460-4E11-A7E3-75C87F537892}"/>
              </a:ext>
            </a:extLst>
          </p:cNvPr>
          <p:cNvSpPr/>
          <p:nvPr/>
        </p:nvSpPr>
        <p:spPr>
          <a:xfrm>
            <a:off x="717919" y="4221000"/>
            <a:ext cx="8030081" cy="830997"/>
          </a:xfrm>
          <a:prstGeom prst="rect">
            <a:avLst/>
          </a:prstGeom>
        </p:spPr>
        <p:txBody>
          <a:bodyPr wrap="square">
            <a:spAutoFit/>
          </a:bodyPr>
          <a:lstStyle/>
          <a:p>
            <a:pPr marL="627063" lvl="1" indent="-285750">
              <a:buFont typeface="Calibri" panose="020F0502020204030204" pitchFamily="34" charset="0"/>
              <a:buChar char="–"/>
            </a:pPr>
            <a:r>
              <a:rPr lang="el-GR" sz="1600" dirty="0" smtClean="0">
                <a:solidFill>
                  <a:prstClr val="black"/>
                </a:solidFill>
              </a:rPr>
              <a:t>Το νερό θα πάρει πάντα τη διαδρομή της μικρότερης αντίστασης. Έτσι, οι υδραυλικοί θα πρέπει να εξασφαλίσουν ότι όλο το νερό στο υδραυλικό σύστημα θα βρει την ίδια αντίσταση στη ροή. </a:t>
            </a:r>
          </a:p>
        </p:txBody>
      </p:sp>
      <p:sp>
        <p:nvSpPr>
          <p:cNvPr id="9" name="Rectangle 4">
            <a:extLst>
              <a:ext uri="{FF2B5EF4-FFF2-40B4-BE49-F238E27FC236}">
                <a16:creationId xmlns:a16="http://schemas.microsoft.com/office/drawing/2014/main" xmlns="" id="{87DA771E-5460-4E11-A7E3-75C87F537892}"/>
              </a:ext>
            </a:extLst>
          </p:cNvPr>
          <p:cNvSpPr/>
          <p:nvPr/>
        </p:nvSpPr>
        <p:spPr>
          <a:xfrm>
            <a:off x="717919" y="4941000"/>
            <a:ext cx="2846081" cy="1569660"/>
          </a:xfrm>
          <a:prstGeom prst="rect">
            <a:avLst/>
          </a:prstGeom>
        </p:spPr>
        <p:txBody>
          <a:bodyPr wrap="square">
            <a:spAutoFit/>
          </a:bodyPr>
          <a:lstStyle/>
          <a:p>
            <a:pPr marL="627063" lvl="1" indent="-285750">
              <a:buFont typeface="Calibri" panose="020F0502020204030204" pitchFamily="34" charset="0"/>
              <a:buChar char="–"/>
            </a:pPr>
            <a:r>
              <a:rPr lang="el-GR" sz="1600" dirty="0" smtClean="0">
                <a:solidFill>
                  <a:prstClr val="black"/>
                </a:solidFill>
              </a:rPr>
              <a:t>Η καλύτερη προσέγγιση είναι η εξασφάλιση των ίδιων διαδρομών μήκους για τους σωλήνες τροφοδοσίας και επιστροφής.</a:t>
            </a:r>
            <a:endParaRPr lang="en-US" sz="1600" dirty="0">
              <a:solidFill>
                <a:prstClr val="black"/>
              </a:solidFill>
            </a:endParaRPr>
          </a:p>
        </p:txBody>
      </p:sp>
    </p:spTree>
    <p:extLst>
      <p:ext uri="{BB962C8B-B14F-4D97-AF65-F5344CB8AC3E}">
        <p14:creationId xmlns:p14="http://schemas.microsoft.com/office/powerpoint/2010/main" xmlns="" val="3062978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45A6953-9D34-4840-838B-D2CA27A2AC81}"/>
              </a:ext>
            </a:extLst>
          </p:cNvPr>
          <p:cNvSpPr>
            <a:spLocks noGrp="1"/>
          </p:cNvSpPr>
          <p:nvPr>
            <p:ph type="title"/>
          </p:nvPr>
        </p:nvSpPr>
        <p:spPr/>
        <p:txBody>
          <a:bodyPr/>
          <a:lstStyle/>
          <a:p>
            <a:r>
              <a:rPr lang="en-US" b="1" dirty="0" smtClean="0"/>
              <a:t>2. </a:t>
            </a:r>
            <a:r>
              <a:rPr lang="el-GR" b="1" dirty="0" smtClean="0">
                <a:solidFill>
                  <a:prstClr val="black"/>
                </a:solidFill>
                <a:cs typeface="Arial" pitchFamily="34" charset="0"/>
              </a:rPr>
              <a:t>Συστοιχίες και συστήματα ηλιακών συλλεκτών</a:t>
            </a:r>
            <a:endParaRPr lang="en-US" dirty="0"/>
          </a:p>
        </p:txBody>
      </p:sp>
      <p:sp>
        <p:nvSpPr>
          <p:cNvPr id="4" name="Rectangle 3">
            <a:extLst>
              <a:ext uri="{FF2B5EF4-FFF2-40B4-BE49-F238E27FC236}">
                <a16:creationId xmlns:a16="http://schemas.microsoft.com/office/drawing/2014/main" xmlns="" id="{BD3A9A7E-5235-4450-AA5A-0439308D65C5}"/>
              </a:ext>
            </a:extLst>
          </p:cNvPr>
          <p:cNvSpPr/>
          <p:nvPr/>
        </p:nvSpPr>
        <p:spPr>
          <a:xfrm>
            <a:off x="432916" y="1557000"/>
            <a:ext cx="7595084" cy="369332"/>
          </a:xfrm>
          <a:prstGeom prst="rect">
            <a:avLst/>
          </a:prstGeom>
        </p:spPr>
        <p:txBody>
          <a:bodyPr wrap="square">
            <a:spAutoFit/>
          </a:bodyPr>
          <a:lstStyle/>
          <a:p>
            <a:pPr marL="285750" indent="-285750">
              <a:buFont typeface="Wingdings" panose="05000000000000000000" pitchFamily="2" charset="2"/>
              <a:buChar char="Ø"/>
            </a:pPr>
            <a:r>
              <a:rPr lang="el-GR" b="1" dirty="0" smtClean="0"/>
              <a:t>Δύο βασικές μέθοδοι εξισορρόπησης ροής στην ηλιακή συστοιχία</a:t>
            </a:r>
            <a:endParaRPr lang="en-US" b="1" dirty="0"/>
          </a:p>
        </p:txBody>
      </p:sp>
      <p:sp>
        <p:nvSpPr>
          <p:cNvPr id="5" name="Rectangle 4">
            <a:extLst>
              <a:ext uri="{FF2B5EF4-FFF2-40B4-BE49-F238E27FC236}">
                <a16:creationId xmlns:a16="http://schemas.microsoft.com/office/drawing/2014/main" xmlns="" id="{B0629895-D33C-4D06-8D1B-56ACD66B52AF}"/>
              </a:ext>
            </a:extLst>
          </p:cNvPr>
          <p:cNvSpPr/>
          <p:nvPr/>
        </p:nvSpPr>
        <p:spPr>
          <a:xfrm>
            <a:off x="717607" y="1845000"/>
            <a:ext cx="4502393" cy="3293209"/>
          </a:xfrm>
          <a:prstGeom prst="rect">
            <a:avLst/>
          </a:prstGeom>
        </p:spPr>
        <p:txBody>
          <a:bodyPr wrap="square">
            <a:spAutoFit/>
          </a:bodyPr>
          <a:lstStyle/>
          <a:p>
            <a:pPr marL="285750" lvl="0" indent="-285750">
              <a:buFont typeface="Wingdings" panose="05000000000000000000" pitchFamily="2" charset="2"/>
              <a:buChar char="§"/>
            </a:pPr>
            <a:r>
              <a:rPr lang="el-GR" sz="1600" b="1" dirty="0" smtClean="0">
                <a:solidFill>
                  <a:prstClr val="black"/>
                </a:solidFill>
              </a:rPr>
              <a:t>ΜΕΘΟΔΟΙ ΕΞΙΣΟΡΡΟΠΗΣΗΣ ΡΟΗΣ</a:t>
            </a:r>
            <a:endParaRPr lang="en-US" sz="1600" b="1" dirty="0">
              <a:solidFill>
                <a:prstClr val="black"/>
              </a:solidFill>
            </a:endParaRPr>
          </a:p>
          <a:p>
            <a:pPr marL="627063" lvl="1" indent="-285750">
              <a:buFont typeface="Calibri" panose="020F0502020204030204" pitchFamily="34" charset="0"/>
              <a:buChar char="–"/>
            </a:pPr>
            <a:r>
              <a:rPr lang="el-GR" sz="1600" dirty="0" smtClean="0">
                <a:solidFill>
                  <a:prstClr val="black"/>
                </a:solidFill>
              </a:rPr>
              <a:t>Μια εναλλακτική μέθοδος χρησιμοποιεί μια υδραυλική ροή </a:t>
            </a:r>
            <a:r>
              <a:rPr lang="el-GR" sz="1600" b="1" dirty="0" smtClean="0">
                <a:solidFill>
                  <a:prstClr val="black"/>
                </a:solidFill>
              </a:rPr>
              <a:t>άμεσης επιστροφής</a:t>
            </a:r>
            <a:r>
              <a:rPr lang="el-GR" sz="1600" dirty="0" smtClean="0">
                <a:solidFill>
                  <a:prstClr val="black"/>
                </a:solidFill>
              </a:rPr>
              <a:t>.</a:t>
            </a:r>
          </a:p>
          <a:p>
            <a:pPr marL="627063" lvl="1" indent="-285750">
              <a:buFont typeface="Calibri" panose="020F0502020204030204" pitchFamily="34" charset="0"/>
              <a:buChar char="–"/>
            </a:pPr>
            <a:r>
              <a:rPr lang="el-GR" sz="1600" dirty="0" smtClean="0">
                <a:solidFill>
                  <a:prstClr val="black"/>
                </a:solidFill>
              </a:rPr>
              <a:t>Αυτή είναι μια κατασκευαστικά απλούστερη υδραυλική μέθοδος, αλλά απαιτεί τη χρήση αυτόματων ή χειροκίνητων βαλβίδων με ορισμένα συμπληρώματα.</a:t>
            </a:r>
          </a:p>
          <a:p>
            <a:pPr marL="627063" lvl="1" indent="-285750">
              <a:buFont typeface="Calibri" panose="020F0502020204030204" pitchFamily="34" charset="0"/>
              <a:buChar char="–"/>
            </a:pPr>
            <a:r>
              <a:rPr lang="el-GR" sz="1600" b="1" dirty="0" smtClean="0">
                <a:solidFill>
                  <a:prstClr val="black"/>
                </a:solidFill>
              </a:rPr>
              <a:t>Οι υδραυλικές μέθοδοι αντεπιστροφής  και άμεσης επιστροφής για την εξισορρόπηση της ροής είναι δύο ευρέως διαδεδομένες τεχνικές εγκατάστασης που χρησιμοποιούνται αποκλειστικά σε συστήματα με τον ίδιο αριθμό συλλεκτών.</a:t>
            </a:r>
            <a:endParaRPr lang="en-US" sz="1600" b="1" dirty="0">
              <a:solidFill>
                <a:prstClr val="black"/>
              </a:solidFill>
            </a:endParaRPr>
          </a:p>
        </p:txBody>
      </p:sp>
      <p:pic>
        <p:nvPicPr>
          <p:cNvPr id="6" name="Picture 5">
            <a:extLst>
              <a:ext uri="{FF2B5EF4-FFF2-40B4-BE49-F238E27FC236}">
                <a16:creationId xmlns:a16="http://schemas.microsoft.com/office/drawing/2014/main" xmlns="" id="{FB04F763-0416-422C-ABDE-6667E147D85C}"/>
              </a:ext>
            </a:extLst>
          </p:cNvPr>
          <p:cNvPicPr>
            <a:picLocks noChangeAspect="1"/>
          </p:cNvPicPr>
          <p:nvPr/>
        </p:nvPicPr>
        <p:blipFill>
          <a:blip r:embed="rId2" cstate="print"/>
          <a:stretch>
            <a:fillRect/>
          </a:stretch>
        </p:blipFill>
        <p:spPr>
          <a:xfrm>
            <a:off x="5323754" y="2133000"/>
            <a:ext cx="3496246" cy="2664000"/>
          </a:xfrm>
          <a:prstGeom prst="rect">
            <a:avLst/>
          </a:prstGeom>
          <a:solidFill>
            <a:schemeClr val="bg1"/>
          </a:solidFill>
          <a:ln>
            <a:solidFill>
              <a:schemeClr val="tx1"/>
            </a:solidFill>
          </a:ln>
        </p:spPr>
      </p:pic>
      <p:sp>
        <p:nvSpPr>
          <p:cNvPr id="3" name="TextBox 2">
            <a:extLst>
              <a:ext uri="{FF2B5EF4-FFF2-40B4-BE49-F238E27FC236}">
                <a16:creationId xmlns:a16="http://schemas.microsoft.com/office/drawing/2014/main" xmlns="" id="{1C2F520D-776A-43F2-B8D1-9967500C430B}"/>
              </a:ext>
            </a:extLst>
          </p:cNvPr>
          <p:cNvSpPr txBox="1"/>
          <p:nvPr/>
        </p:nvSpPr>
        <p:spPr>
          <a:xfrm>
            <a:off x="717606" y="4985561"/>
            <a:ext cx="7958081" cy="1569660"/>
          </a:xfrm>
          <a:prstGeom prst="rect">
            <a:avLst/>
          </a:prstGeom>
          <a:noFill/>
          <a:ln>
            <a:solidFill>
              <a:schemeClr val="accent1"/>
            </a:solidFill>
          </a:ln>
        </p:spPr>
        <p:txBody>
          <a:bodyPr wrap="square" rtlCol="0">
            <a:spAutoFit/>
          </a:bodyPr>
          <a:lstStyle/>
          <a:p>
            <a:pPr marL="627063" lvl="1" indent="-285750">
              <a:buFont typeface="Calibri" panose="020F0502020204030204" pitchFamily="34" charset="0"/>
              <a:buChar char="–"/>
            </a:pPr>
            <a:r>
              <a:rPr lang="el-GR" sz="1600" dirty="0" smtClean="0">
                <a:solidFill>
                  <a:prstClr val="black"/>
                </a:solidFill>
              </a:rPr>
              <a:t>Λόγω πολλών αιτιών, τα συστήματα συλλεκτών που προκύπτουν είναι ανόμοια.</a:t>
            </a:r>
          </a:p>
          <a:p>
            <a:pPr marL="627063" lvl="1" indent="-285750">
              <a:buFont typeface="Calibri" panose="020F0502020204030204" pitchFamily="34" charset="0"/>
              <a:buChar char="–"/>
            </a:pPr>
            <a:r>
              <a:rPr lang="el-GR" sz="1600" dirty="0" smtClean="0">
                <a:solidFill>
                  <a:prstClr val="black"/>
                </a:solidFill>
              </a:rPr>
              <a:t>Η απλούστερη περίπτωση είναι όταν ο αριθμός των συλλεκτών είναι απλώς ανόμοιος και ως αποτέλεσμα τουλάχιστον ένα σύστημα είναι άνισο. Σε άλλη περίπτωση, η αιτία μπορεί να είναι μια ακανόνιστη γεωμετρία του διαθέσιμου χώρου εγκατάστασης. Όποια και αν είναι η περίπτωση, αυτό σημαίνει διαφορετικές παροχές που πρέπει να επιλυθούν με άλλες, πιο ειδικές, μεθόδους.</a:t>
            </a:r>
            <a:endParaRPr lang="en-US" dirty="0"/>
          </a:p>
        </p:txBody>
      </p:sp>
    </p:spTree>
    <p:extLst>
      <p:ext uri="{BB962C8B-B14F-4D97-AF65-F5344CB8AC3E}">
        <p14:creationId xmlns:p14="http://schemas.microsoft.com/office/powerpoint/2010/main" xmlns="" val="31153861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9D74F0-2FB8-4CD5-BFC7-6C23B7195ACD}"/>
              </a:ext>
            </a:extLst>
          </p:cNvPr>
          <p:cNvSpPr>
            <a:spLocks noGrp="1"/>
          </p:cNvSpPr>
          <p:nvPr>
            <p:ph type="title"/>
          </p:nvPr>
        </p:nvSpPr>
        <p:spPr/>
        <p:txBody>
          <a:bodyPr/>
          <a:lstStyle/>
          <a:p>
            <a:r>
              <a:rPr lang="en-US" b="1" dirty="0" smtClean="0"/>
              <a:t>1. </a:t>
            </a:r>
            <a:r>
              <a:rPr lang="el-GR" b="1" dirty="0" smtClean="0"/>
              <a:t>Επισκόπηση ηλιακών συλλεκτών </a:t>
            </a:r>
            <a:endParaRPr lang="en-US" dirty="0"/>
          </a:p>
        </p:txBody>
      </p:sp>
      <p:sp>
        <p:nvSpPr>
          <p:cNvPr id="4" name="Rectangle 3">
            <a:extLst>
              <a:ext uri="{FF2B5EF4-FFF2-40B4-BE49-F238E27FC236}">
                <a16:creationId xmlns:a16="http://schemas.microsoft.com/office/drawing/2014/main" xmlns="" id="{3F004C98-AD2C-4381-8621-71BCDEC437A4}"/>
              </a:ext>
            </a:extLst>
          </p:cNvPr>
          <p:cNvSpPr/>
          <p:nvPr/>
        </p:nvSpPr>
        <p:spPr>
          <a:xfrm>
            <a:off x="432916" y="1557000"/>
            <a:ext cx="8243084" cy="369332"/>
          </a:xfrm>
          <a:prstGeom prst="rect">
            <a:avLst/>
          </a:prstGeom>
        </p:spPr>
        <p:txBody>
          <a:bodyPr wrap="square">
            <a:spAutoFit/>
          </a:bodyPr>
          <a:lstStyle/>
          <a:p>
            <a:pPr marL="285750" indent="-285750">
              <a:buFont typeface="Wingdings" panose="05000000000000000000" pitchFamily="2" charset="2"/>
              <a:buChar char="Ø"/>
            </a:pPr>
            <a:r>
              <a:rPr lang="el-GR" b="1" dirty="0" smtClean="0"/>
              <a:t>Επιλεγμένα θέματα της τεχνολογίας και της εγκατάστασης ηλιακών συλλεκτών</a:t>
            </a:r>
          </a:p>
        </p:txBody>
      </p:sp>
      <p:sp>
        <p:nvSpPr>
          <p:cNvPr id="5" name="Rectangle 4">
            <a:extLst>
              <a:ext uri="{FF2B5EF4-FFF2-40B4-BE49-F238E27FC236}">
                <a16:creationId xmlns:a16="http://schemas.microsoft.com/office/drawing/2014/main" xmlns="" id="{0B5E1F5D-3501-4F8E-BBC9-9B103760F153}"/>
              </a:ext>
            </a:extLst>
          </p:cNvPr>
          <p:cNvSpPr/>
          <p:nvPr/>
        </p:nvSpPr>
        <p:spPr>
          <a:xfrm>
            <a:off x="731426" y="1932246"/>
            <a:ext cx="3408573" cy="338554"/>
          </a:xfrm>
          <a:prstGeom prst="rect">
            <a:avLst/>
          </a:prstGeom>
        </p:spPr>
        <p:txBody>
          <a:bodyPr wrap="square">
            <a:spAutoFit/>
          </a:bodyPr>
          <a:lstStyle/>
          <a:p>
            <a:pPr marL="285750" indent="-285750">
              <a:buFont typeface="Wingdings" panose="05000000000000000000" pitchFamily="2" charset="2"/>
              <a:buChar char="§"/>
            </a:pPr>
            <a:r>
              <a:rPr lang="el-GR" sz="1600" b="1" dirty="0" smtClean="0"/>
              <a:t>ΒΑΣΙΚΟΙ ΤΥΠΟΙ ΚΑΙ ΛΕΙΤΟΥΡΓΙΕΣ</a:t>
            </a:r>
            <a:r>
              <a:rPr lang="en-US" sz="1600" b="1" dirty="0" smtClean="0"/>
              <a:t>. </a:t>
            </a:r>
            <a:endParaRPr lang="en-US" sz="1600" dirty="0"/>
          </a:p>
        </p:txBody>
      </p:sp>
      <p:sp>
        <p:nvSpPr>
          <p:cNvPr id="6" name="TextBox 5">
            <a:extLst>
              <a:ext uri="{FF2B5EF4-FFF2-40B4-BE49-F238E27FC236}">
                <a16:creationId xmlns:a16="http://schemas.microsoft.com/office/drawing/2014/main" xmlns="" id="{A1561D3E-8082-4E69-AEFB-17234A13C10E}"/>
              </a:ext>
            </a:extLst>
          </p:cNvPr>
          <p:cNvSpPr txBox="1"/>
          <p:nvPr/>
        </p:nvSpPr>
        <p:spPr>
          <a:xfrm>
            <a:off x="1044000" y="2277000"/>
            <a:ext cx="7631688" cy="1323439"/>
          </a:xfrm>
          <a:prstGeom prst="rect">
            <a:avLst/>
          </a:prstGeom>
          <a:noFill/>
        </p:spPr>
        <p:txBody>
          <a:bodyPr wrap="square" rtlCol="0">
            <a:spAutoFit/>
          </a:bodyPr>
          <a:lstStyle/>
          <a:p>
            <a:pPr marL="285750" indent="-285750">
              <a:buFont typeface="Calibri" panose="020F0502020204030204" pitchFamily="34" charset="0"/>
              <a:buChar char="–"/>
            </a:pPr>
            <a:r>
              <a:rPr lang="el-GR" sz="1600" dirty="0" smtClean="0"/>
              <a:t>Στους επίπεδους συλλέκτες και τους συλλέκτες κενού η φυσική διαδικασία (μετατροπή του φωτός σε χρήσιμη θερμότητα) </a:t>
            </a:r>
            <a:r>
              <a:rPr lang="el-GR" sz="1600" b="1" dirty="0" smtClean="0"/>
              <a:t>είναι η ίδια</a:t>
            </a:r>
            <a:endParaRPr lang="el-GR" sz="1600" dirty="0" smtClean="0"/>
          </a:p>
          <a:p>
            <a:pPr marL="285750" indent="-285750">
              <a:buFont typeface="Calibri" panose="020F0502020204030204" pitchFamily="34" charset="0"/>
              <a:buChar char="–"/>
            </a:pPr>
            <a:r>
              <a:rPr lang="el-GR" sz="1600" dirty="0" smtClean="0"/>
              <a:t>Σε έναν απορροφητή, η ενέργεια του φωτός μετατρέπεται σε θερμική ενέργεια. Οι βασικές διαφορές μεταξύ διαφορετικών τύπων συλλεκτών βρίσκονται </a:t>
            </a:r>
            <a:r>
              <a:rPr lang="el-GR" sz="1600" b="1" dirty="0" smtClean="0"/>
              <a:t>στο σχεδιασμό του απορροφητή και τη μόνωση</a:t>
            </a:r>
            <a:endParaRPr lang="en-US" sz="1600" dirty="0"/>
          </a:p>
        </p:txBody>
      </p:sp>
    </p:spTree>
    <p:extLst>
      <p:ext uri="{BB962C8B-B14F-4D97-AF65-F5344CB8AC3E}">
        <p14:creationId xmlns:p14="http://schemas.microsoft.com/office/powerpoint/2010/main" xmlns="" val="41198829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9862D3-1FFC-4590-B903-AC4FD93313EC}"/>
              </a:ext>
            </a:extLst>
          </p:cNvPr>
          <p:cNvSpPr>
            <a:spLocks noGrp="1"/>
          </p:cNvSpPr>
          <p:nvPr>
            <p:ph type="title"/>
          </p:nvPr>
        </p:nvSpPr>
        <p:spPr/>
        <p:txBody>
          <a:bodyPr/>
          <a:lstStyle/>
          <a:p>
            <a:r>
              <a:rPr lang="en-US" b="1" dirty="0" smtClean="0"/>
              <a:t>2. </a:t>
            </a:r>
            <a:r>
              <a:rPr lang="el-GR" b="1" dirty="0" smtClean="0">
                <a:solidFill>
                  <a:prstClr val="black"/>
                </a:solidFill>
                <a:cs typeface="Arial" pitchFamily="34" charset="0"/>
              </a:rPr>
              <a:t>Συστοιχίες και συστήματα ηλιακών συλλεκτών</a:t>
            </a:r>
            <a:endParaRPr lang="en-US" dirty="0"/>
          </a:p>
        </p:txBody>
      </p:sp>
      <p:sp>
        <p:nvSpPr>
          <p:cNvPr id="4" name="Rectangle 3">
            <a:extLst>
              <a:ext uri="{FF2B5EF4-FFF2-40B4-BE49-F238E27FC236}">
                <a16:creationId xmlns:a16="http://schemas.microsoft.com/office/drawing/2014/main" xmlns="" id="{5C12EADE-C359-45B1-8406-9043EE2BB866}"/>
              </a:ext>
            </a:extLst>
          </p:cNvPr>
          <p:cNvSpPr/>
          <p:nvPr/>
        </p:nvSpPr>
        <p:spPr>
          <a:xfrm>
            <a:off x="432916" y="1557000"/>
            <a:ext cx="6371084" cy="369332"/>
          </a:xfrm>
          <a:prstGeom prst="rect">
            <a:avLst/>
          </a:prstGeom>
        </p:spPr>
        <p:txBody>
          <a:bodyPr wrap="square">
            <a:spAutoFit/>
          </a:bodyPr>
          <a:lstStyle/>
          <a:p>
            <a:pPr marL="285750" indent="-285750">
              <a:buFont typeface="Wingdings" panose="05000000000000000000" pitchFamily="2" charset="2"/>
              <a:buChar char="Ø"/>
            </a:pPr>
            <a:r>
              <a:rPr lang="el-GR" b="1" dirty="0" smtClean="0"/>
              <a:t>Σωληνώσεις </a:t>
            </a:r>
            <a:r>
              <a:rPr lang="el-GR" b="1" dirty="0" err="1" smtClean="0"/>
              <a:t>αντεπίστροφου</a:t>
            </a:r>
            <a:r>
              <a:rPr lang="el-GR" b="1" dirty="0" smtClean="0"/>
              <a:t> (</a:t>
            </a:r>
            <a:r>
              <a:rPr lang="en-US" b="1" dirty="0" smtClean="0"/>
              <a:t>reverse-return)</a:t>
            </a:r>
            <a:r>
              <a:rPr lang="el-GR" b="1" dirty="0" smtClean="0"/>
              <a:t> συστήματος</a:t>
            </a:r>
            <a:endParaRPr lang="en-US" b="1" dirty="0"/>
          </a:p>
        </p:txBody>
      </p:sp>
      <p:sp>
        <p:nvSpPr>
          <p:cNvPr id="5" name="Rectangle 4">
            <a:extLst>
              <a:ext uri="{FF2B5EF4-FFF2-40B4-BE49-F238E27FC236}">
                <a16:creationId xmlns:a16="http://schemas.microsoft.com/office/drawing/2014/main" xmlns="" id="{08C6FAF9-8994-444D-AD8F-8FECC97355FB}"/>
              </a:ext>
            </a:extLst>
          </p:cNvPr>
          <p:cNvSpPr/>
          <p:nvPr/>
        </p:nvSpPr>
        <p:spPr>
          <a:xfrm>
            <a:off x="717607" y="1845000"/>
            <a:ext cx="8246393" cy="2554545"/>
          </a:xfrm>
          <a:prstGeom prst="rect">
            <a:avLst/>
          </a:prstGeom>
        </p:spPr>
        <p:txBody>
          <a:bodyPr wrap="square">
            <a:spAutoFit/>
          </a:bodyPr>
          <a:lstStyle/>
          <a:p>
            <a:pPr marL="285750" indent="-285750">
              <a:buFont typeface="Wingdings" panose="05000000000000000000" pitchFamily="2" charset="2"/>
              <a:buChar char="§"/>
            </a:pPr>
            <a:r>
              <a:rPr lang="el-GR" sz="1600" b="1" dirty="0" smtClean="0"/>
              <a:t>ΣΥΣΤΗΜΑΤΑ 2 ΣΩΛΗΝΩΣΕΩΝ</a:t>
            </a:r>
            <a:r>
              <a:rPr lang="en-US" sz="1600" b="1" dirty="0" smtClean="0"/>
              <a:t>. </a:t>
            </a:r>
            <a:r>
              <a:rPr lang="el-GR" sz="1600" dirty="0" smtClean="0"/>
              <a:t>Ένα σύστημα θέρμανσης νερού δύο σωλήνων επικεντρώνεται σε δύο κύριους σωλήνες: ένας για την </a:t>
            </a:r>
            <a:r>
              <a:rPr lang="el-GR" sz="1600" b="1" dirty="0" smtClean="0"/>
              <a:t>τροφοδοσία </a:t>
            </a:r>
            <a:r>
              <a:rPr lang="el-GR" sz="1600" dirty="0" smtClean="0"/>
              <a:t>του νερού και ένας για την </a:t>
            </a:r>
            <a:r>
              <a:rPr lang="el-GR" sz="1600" b="1" dirty="0" smtClean="0"/>
              <a:t>επιστροφή</a:t>
            </a:r>
            <a:r>
              <a:rPr lang="el-GR" sz="1600" dirty="0" smtClean="0"/>
              <a:t> του νερού. Επιπλέον, </a:t>
            </a:r>
            <a:r>
              <a:rPr lang="el-GR" sz="1600" b="1" dirty="0" smtClean="0"/>
              <a:t>κάθε συλλέκτης που είναι συνδεδεμένος στο δίκτυο θα έχει επίσης τους δικούς του αγωγούς τροφοδοσίας και επιστροφής</a:t>
            </a:r>
            <a:r>
              <a:rPr lang="el-GR" sz="1600" dirty="0" smtClean="0"/>
              <a:t>.</a:t>
            </a:r>
            <a:endParaRPr lang="en-US" sz="1600" b="1" dirty="0">
              <a:solidFill>
                <a:prstClr val="black"/>
              </a:solidFill>
            </a:endParaRPr>
          </a:p>
          <a:p>
            <a:pPr marL="285750" lvl="0" indent="-285750">
              <a:buFont typeface="Wingdings" panose="05000000000000000000" pitchFamily="2" charset="2"/>
              <a:buChar char="§"/>
            </a:pPr>
            <a:r>
              <a:rPr lang="el-GR" sz="1600" b="1" dirty="0" smtClean="0">
                <a:solidFill>
                  <a:prstClr val="black"/>
                </a:solidFill>
              </a:rPr>
              <a:t>ΣΩΛΗΝΩΣΕΙΣ ΑΝΤΕΠΙΣΤΡΟΦΟΥ ΣΥΣΤΗΜΑΤΟΣ</a:t>
            </a:r>
            <a:r>
              <a:rPr lang="en-US" sz="1600" b="1" dirty="0" smtClean="0">
                <a:solidFill>
                  <a:prstClr val="black"/>
                </a:solidFill>
              </a:rPr>
              <a:t>. </a:t>
            </a:r>
            <a:r>
              <a:rPr lang="el-GR" sz="1600" dirty="0" smtClean="0">
                <a:solidFill>
                  <a:prstClr val="black"/>
                </a:solidFill>
              </a:rPr>
              <a:t>Αναφέρεται στη διαμόρφωση των σωληνώσεων (σε σύστημα δύο σωλήνων) στην οποία </a:t>
            </a:r>
            <a:r>
              <a:rPr lang="el-GR" sz="1600" b="1" dirty="0" smtClean="0">
                <a:solidFill>
                  <a:prstClr val="black"/>
                </a:solidFill>
              </a:rPr>
              <a:t>η διαδρομή του ρευστού χωρίζεται ανάμεσα σε δύο (ή πιο ισοδύναμα) ηλιακά συστήματα και το ρευστό που διέρχεται από το πλησιέστερο σύστημα συλλεκτών πρέπει να διέρχεται από πρόσθετες σωληνώσεις στην έξοδο</a:t>
            </a:r>
            <a:r>
              <a:rPr lang="el-GR" sz="1600" dirty="0" smtClean="0">
                <a:solidFill>
                  <a:prstClr val="black"/>
                </a:solidFill>
              </a:rPr>
              <a:t>, για να διασφαλιστεί ότι η ροή δεν ευνοεί το πλησιέστερο σύστημα συλλεκτών και περιορίζει τη ροή μέσω των μετέπειτα συστημάτων συλλεκτών.</a:t>
            </a:r>
            <a:endParaRPr lang="en-US" sz="1600" b="1" dirty="0">
              <a:solidFill>
                <a:prstClr val="black"/>
              </a:solidFill>
            </a:endParaRPr>
          </a:p>
        </p:txBody>
      </p:sp>
      <p:pic>
        <p:nvPicPr>
          <p:cNvPr id="8" name="Picture 7">
            <a:extLst>
              <a:ext uri="{FF2B5EF4-FFF2-40B4-BE49-F238E27FC236}">
                <a16:creationId xmlns:a16="http://schemas.microsoft.com/office/drawing/2014/main" xmlns="" id="{7D563558-DDD5-4210-9AFE-D1DE8DA8C575}"/>
              </a:ext>
            </a:extLst>
          </p:cNvPr>
          <p:cNvPicPr>
            <a:picLocks noChangeAspect="1"/>
          </p:cNvPicPr>
          <p:nvPr/>
        </p:nvPicPr>
        <p:blipFill>
          <a:blip r:embed="rId2" cstate="print"/>
          <a:stretch>
            <a:fillRect/>
          </a:stretch>
        </p:blipFill>
        <p:spPr>
          <a:xfrm>
            <a:off x="1611000" y="4365000"/>
            <a:ext cx="6435000" cy="1980000"/>
          </a:xfrm>
          <a:prstGeom prst="rect">
            <a:avLst/>
          </a:prstGeom>
          <a:solidFill>
            <a:schemeClr val="bg1"/>
          </a:solidFill>
          <a:ln>
            <a:solidFill>
              <a:schemeClr val="tx1"/>
            </a:solidFill>
          </a:ln>
        </p:spPr>
      </p:pic>
    </p:spTree>
    <p:extLst>
      <p:ext uri="{BB962C8B-B14F-4D97-AF65-F5344CB8AC3E}">
        <p14:creationId xmlns:p14="http://schemas.microsoft.com/office/powerpoint/2010/main" xmlns="" val="29829061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2B7AFE5-56C6-4DAE-A0AC-80EE0F95A16C}"/>
              </a:ext>
            </a:extLst>
          </p:cNvPr>
          <p:cNvSpPr>
            <a:spLocks noGrp="1"/>
          </p:cNvSpPr>
          <p:nvPr>
            <p:ph type="title"/>
          </p:nvPr>
        </p:nvSpPr>
        <p:spPr/>
        <p:txBody>
          <a:bodyPr/>
          <a:lstStyle/>
          <a:p>
            <a:r>
              <a:rPr lang="en-US" b="1" dirty="0" smtClean="0"/>
              <a:t>2. </a:t>
            </a:r>
            <a:r>
              <a:rPr lang="el-GR" b="1" dirty="0" smtClean="0">
                <a:solidFill>
                  <a:prstClr val="black"/>
                </a:solidFill>
                <a:cs typeface="Arial" pitchFamily="34" charset="0"/>
              </a:rPr>
              <a:t>Συστοιχίες και συστήματα ηλιακών συλλεκτών</a:t>
            </a:r>
            <a:endParaRPr lang="en-US" dirty="0"/>
          </a:p>
        </p:txBody>
      </p:sp>
      <p:sp>
        <p:nvSpPr>
          <p:cNvPr id="4" name="Rectangle 3">
            <a:extLst>
              <a:ext uri="{FF2B5EF4-FFF2-40B4-BE49-F238E27FC236}">
                <a16:creationId xmlns:a16="http://schemas.microsoft.com/office/drawing/2014/main" xmlns="" id="{6AF73B88-BCB4-4517-B0AC-288704170582}"/>
              </a:ext>
            </a:extLst>
          </p:cNvPr>
          <p:cNvSpPr/>
          <p:nvPr/>
        </p:nvSpPr>
        <p:spPr>
          <a:xfrm>
            <a:off x="684000" y="1961057"/>
            <a:ext cx="8002800" cy="1569660"/>
          </a:xfrm>
          <a:prstGeom prst="rect">
            <a:avLst/>
          </a:prstGeom>
        </p:spPr>
        <p:txBody>
          <a:bodyPr wrap="square">
            <a:spAutoFit/>
          </a:bodyPr>
          <a:lstStyle/>
          <a:p>
            <a:pPr marL="285750" indent="-285750">
              <a:buFont typeface="Wingdings" panose="05000000000000000000" pitchFamily="2" charset="2"/>
              <a:buChar char="§"/>
            </a:pPr>
            <a:r>
              <a:rPr lang="el-GR" sz="1600" dirty="0" smtClean="0">
                <a:solidFill>
                  <a:prstClr val="black"/>
                </a:solidFill>
              </a:rPr>
              <a:t>Το σημείο-κλειδί είναι ότι οι τροφοδοσίες και οι επιστροφές έχουν το ίδιο μήκος, καθιστώντας πιο ομαλή τη ροή νερού σε όλα τα φορτία.</a:t>
            </a:r>
          </a:p>
          <a:p>
            <a:pPr marL="285750" indent="-285750">
              <a:buFont typeface="Wingdings" panose="05000000000000000000" pitchFamily="2" charset="2"/>
              <a:buChar char="§"/>
            </a:pPr>
            <a:r>
              <a:rPr lang="el-GR" sz="1600" dirty="0" smtClean="0">
                <a:solidFill>
                  <a:prstClr val="black"/>
                </a:solidFill>
              </a:rPr>
              <a:t>Η πρακτική της εγκατάστασης συνίσταται στο να γίνουν οι σωληνώσεις επιστροφής </a:t>
            </a:r>
            <a:r>
              <a:rPr lang="el-GR" sz="1600" b="1" dirty="0" smtClean="0">
                <a:solidFill>
                  <a:prstClr val="black"/>
                </a:solidFill>
              </a:rPr>
              <a:t>το αντίθετο</a:t>
            </a:r>
            <a:r>
              <a:rPr lang="el-GR" sz="1600" dirty="0" smtClean="0">
                <a:solidFill>
                  <a:prstClr val="black"/>
                </a:solidFill>
              </a:rPr>
              <a:t> των σωληνώσεων παροχής: </a:t>
            </a:r>
            <a:r>
              <a:rPr lang="el-GR" sz="1600" i="1" dirty="0" smtClean="0">
                <a:solidFill>
                  <a:prstClr val="black"/>
                </a:solidFill>
              </a:rPr>
              <a:t>μικρή τροφοδοσία = μακρά επιστροφή </a:t>
            </a:r>
            <a:r>
              <a:rPr lang="el-GR" sz="1600" dirty="0" smtClean="0">
                <a:solidFill>
                  <a:prstClr val="black"/>
                </a:solidFill>
              </a:rPr>
              <a:t>και αντίστροφα. Με αυτόν τον τρόπο εξασφαλίζονται ίσα μήκη σωλήνων και συνήθως υπάρχει καλή ζυγοστάθμιση ροής.</a:t>
            </a:r>
            <a:endParaRPr lang="en-US" sz="1600" dirty="0"/>
          </a:p>
        </p:txBody>
      </p:sp>
      <p:sp>
        <p:nvSpPr>
          <p:cNvPr id="5" name="Rectangle 4">
            <a:extLst>
              <a:ext uri="{FF2B5EF4-FFF2-40B4-BE49-F238E27FC236}">
                <a16:creationId xmlns:a16="http://schemas.microsoft.com/office/drawing/2014/main" xmlns="" id="{25EE3209-F1F8-4F9F-B01E-6FAC1FEC419B}"/>
              </a:ext>
            </a:extLst>
          </p:cNvPr>
          <p:cNvSpPr/>
          <p:nvPr/>
        </p:nvSpPr>
        <p:spPr>
          <a:xfrm>
            <a:off x="432916" y="1557000"/>
            <a:ext cx="6299084" cy="369332"/>
          </a:xfrm>
          <a:prstGeom prst="rect">
            <a:avLst/>
          </a:prstGeom>
        </p:spPr>
        <p:txBody>
          <a:bodyPr wrap="square">
            <a:spAutoFit/>
          </a:bodyPr>
          <a:lstStyle/>
          <a:p>
            <a:pPr marL="285750" indent="-285750">
              <a:buFont typeface="Wingdings" panose="05000000000000000000" pitchFamily="2" charset="2"/>
              <a:buChar char="Ø"/>
            </a:pPr>
            <a:r>
              <a:rPr lang="el-GR" b="1" dirty="0" smtClean="0"/>
              <a:t>Σωληνώσεις </a:t>
            </a:r>
            <a:r>
              <a:rPr lang="el-GR" b="1" dirty="0" err="1" smtClean="0"/>
              <a:t>αντεπίστροφου</a:t>
            </a:r>
            <a:r>
              <a:rPr lang="el-GR" b="1" dirty="0" smtClean="0"/>
              <a:t> (</a:t>
            </a:r>
            <a:r>
              <a:rPr lang="en-US" b="1" dirty="0" smtClean="0"/>
              <a:t>reverse-return)</a:t>
            </a:r>
            <a:r>
              <a:rPr lang="el-GR" b="1" dirty="0" smtClean="0"/>
              <a:t> συστήματος</a:t>
            </a:r>
            <a:endParaRPr lang="en-US" b="1" dirty="0"/>
          </a:p>
        </p:txBody>
      </p:sp>
      <p:pic>
        <p:nvPicPr>
          <p:cNvPr id="6" name="Picture 5">
            <a:extLst>
              <a:ext uri="{FF2B5EF4-FFF2-40B4-BE49-F238E27FC236}">
                <a16:creationId xmlns:a16="http://schemas.microsoft.com/office/drawing/2014/main" xmlns="" id="{94A53932-3F1B-487E-81C8-38409FC3ABF2}"/>
              </a:ext>
            </a:extLst>
          </p:cNvPr>
          <p:cNvPicPr>
            <a:picLocks noChangeAspect="1"/>
          </p:cNvPicPr>
          <p:nvPr/>
        </p:nvPicPr>
        <p:blipFill>
          <a:blip r:embed="rId2" cstate="print"/>
          <a:stretch>
            <a:fillRect/>
          </a:stretch>
        </p:blipFill>
        <p:spPr>
          <a:xfrm>
            <a:off x="1260000" y="3573000"/>
            <a:ext cx="6991441" cy="2691892"/>
          </a:xfrm>
          <a:prstGeom prst="rect">
            <a:avLst/>
          </a:prstGeom>
          <a:solidFill>
            <a:schemeClr val="bg1"/>
          </a:solidFill>
          <a:ln>
            <a:solidFill>
              <a:schemeClr val="tx1"/>
            </a:solidFill>
          </a:ln>
        </p:spPr>
      </p:pic>
    </p:spTree>
    <p:extLst>
      <p:ext uri="{BB962C8B-B14F-4D97-AF65-F5344CB8AC3E}">
        <p14:creationId xmlns:p14="http://schemas.microsoft.com/office/powerpoint/2010/main" xmlns="" val="30555916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E693AC-FAC5-459A-920D-29DBB9217C7D}"/>
              </a:ext>
            </a:extLst>
          </p:cNvPr>
          <p:cNvSpPr>
            <a:spLocks noGrp="1"/>
          </p:cNvSpPr>
          <p:nvPr>
            <p:ph type="title"/>
          </p:nvPr>
        </p:nvSpPr>
        <p:spPr/>
        <p:txBody>
          <a:bodyPr/>
          <a:lstStyle/>
          <a:p>
            <a:r>
              <a:rPr lang="en-US" b="1" dirty="0" smtClean="0"/>
              <a:t>2. </a:t>
            </a:r>
            <a:r>
              <a:rPr lang="el-GR" b="1" dirty="0" smtClean="0">
                <a:solidFill>
                  <a:prstClr val="black"/>
                </a:solidFill>
                <a:cs typeface="Arial" pitchFamily="34" charset="0"/>
              </a:rPr>
              <a:t>Συστοιχίες και συστήματα ηλιακών συλλεκτών</a:t>
            </a:r>
            <a:endParaRPr lang="en-US" dirty="0"/>
          </a:p>
        </p:txBody>
      </p:sp>
      <p:sp>
        <p:nvSpPr>
          <p:cNvPr id="4" name="Rectangle 3">
            <a:extLst>
              <a:ext uri="{FF2B5EF4-FFF2-40B4-BE49-F238E27FC236}">
                <a16:creationId xmlns:a16="http://schemas.microsoft.com/office/drawing/2014/main" xmlns="" id="{65F1BCF0-8B9D-48CE-ADAD-9A8E0CBBC3E2}"/>
              </a:ext>
            </a:extLst>
          </p:cNvPr>
          <p:cNvSpPr/>
          <p:nvPr/>
        </p:nvSpPr>
        <p:spPr>
          <a:xfrm>
            <a:off x="432916" y="1557000"/>
            <a:ext cx="6371084" cy="369332"/>
          </a:xfrm>
          <a:prstGeom prst="rect">
            <a:avLst/>
          </a:prstGeom>
        </p:spPr>
        <p:txBody>
          <a:bodyPr wrap="square">
            <a:spAutoFit/>
          </a:bodyPr>
          <a:lstStyle/>
          <a:p>
            <a:pPr marL="285750" indent="-285750">
              <a:buFont typeface="Wingdings" panose="05000000000000000000" pitchFamily="2" charset="2"/>
              <a:buChar char="Ø"/>
            </a:pPr>
            <a:r>
              <a:rPr lang="el-GR" b="1" dirty="0" smtClean="0"/>
              <a:t>Σωληνώσεις συστήματος άμεσης επιστροφής (</a:t>
            </a:r>
            <a:r>
              <a:rPr lang="el-GR" b="1" dirty="0" err="1" smtClean="0"/>
              <a:t>direct</a:t>
            </a:r>
            <a:r>
              <a:rPr lang="el-GR" b="1" dirty="0" smtClean="0"/>
              <a:t>-</a:t>
            </a:r>
            <a:r>
              <a:rPr lang="el-GR" b="1" dirty="0" err="1" smtClean="0"/>
              <a:t>return</a:t>
            </a:r>
            <a:r>
              <a:rPr lang="el-GR" b="1" dirty="0" smtClean="0"/>
              <a:t>)</a:t>
            </a:r>
            <a:endParaRPr lang="el-GR" b="1" dirty="0"/>
          </a:p>
        </p:txBody>
      </p:sp>
      <p:sp>
        <p:nvSpPr>
          <p:cNvPr id="5" name="Rectangle 4">
            <a:extLst>
              <a:ext uri="{FF2B5EF4-FFF2-40B4-BE49-F238E27FC236}">
                <a16:creationId xmlns:a16="http://schemas.microsoft.com/office/drawing/2014/main" xmlns="" id="{F5C8709B-832A-47F8-9233-63303C62E237}"/>
              </a:ext>
            </a:extLst>
          </p:cNvPr>
          <p:cNvSpPr/>
          <p:nvPr/>
        </p:nvSpPr>
        <p:spPr>
          <a:xfrm>
            <a:off x="717607" y="1845000"/>
            <a:ext cx="8102393" cy="4524315"/>
          </a:xfrm>
          <a:prstGeom prst="rect">
            <a:avLst/>
          </a:prstGeom>
        </p:spPr>
        <p:txBody>
          <a:bodyPr wrap="square">
            <a:spAutoFit/>
          </a:bodyPr>
          <a:lstStyle/>
          <a:p>
            <a:pPr marL="285750" lvl="0" indent="-285750">
              <a:buFont typeface="Wingdings" panose="05000000000000000000" pitchFamily="2" charset="2"/>
              <a:buChar char="§"/>
            </a:pPr>
            <a:r>
              <a:rPr lang="el-GR" sz="1600" dirty="0" smtClean="0">
                <a:solidFill>
                  <a:prstClr val="black"/>
                </a:solidFill>
              </a:rPr>
              <a:t>Η άμεση επιστροφή αναφέρεται στη διαμόρφωση σε ένα σύστημα ζεστού νερού δύο σωλήνων στο οποίο </a:t>
            </a:r>
            <a:r>
              <a:rPr lang="el-GR" sz="1600" b="1" dirty="0" smtClean="0">
                <a:solidFill>
                  <a:prstClr val="black"/>
                </a:solidFill>
              </a:rPr>
              <a:t>η διαδρομή υγρού χωρίζεται μεταξύ δύο ή περισσοτέρων (ισοδύναμων) συστημάτων και το ρευστό που διέρχεται από το πλησιέστερο σύστημα είναι το πρώτο ρευστό που επιστρέφει στη δεξαμενή αποθήκευσης </a:t>
            </a:r>
            <a:r>
              <a:rPr lang="el-GR" sz="1600" dirty="0" smtClean="0">
                <a:solidFill>
                  <a:prstClr val="black"/>
                </a:solidFill>
              </a:rPr>
              <a:t>(ή πισίνα, κλπ.). Είναι φθηνότερη λύση, αλλά </a:t>
            </a:r>
            <a:r>
              <a:rPr lang="el-GR" sz="1600" b="1" dirty="0" smtClean="0">
                <a:solidFill>
                  <a:prstClr val="black"/>
                </a:solidFill>
              </a:rPr>
              <a:t>προκαλεί μη ισορροπημένη ροή </a:t>
            </a:r>
            <a:r>
              <a:rPr lang="el-GR" sz="1600" dirty="0" smtClean="0">
                <a:solidFill>
                  <a:prstClr val="black"/>
                </a:solidFill>
              </a:rPr>
              <a:t>μέσω των συστημάτων συλλεκτών.</a:t>
            </a:r>
            <a:endParaRPr lang="en-US" sz="1600" dirty="0">
              <a:solidFill>
                <a:prstClr val="black"/>
              </a:solidFill>
            </a:endParaRPr>
          </a:p>
          <a:p>
            <a:pPr marL="285750" lvl="0" indent="-285750">
              <a:buFont typeface="Wingdings" panose="05000000000000000000" pitchFamily="2" charset="2"/>
              <a:buChar char="§"/>
            </a:pPr>
            <a:endParaRPr lang="en-US" sz="1600" dirty="0">
              <a:solidFill>
                <a:prstClr val="black"/>
              </a:solidFill>
            </a:endParaRPr>
          </a:p>
          <a:p>
            <a:pPr marL="285750" lvl="0" indent="-285750">
              <a:buFont typeface="Wingdings" panose="05000000000000000000" pitchFamily="2" charset="2"/>
              <a:buChar char="§"/>
            </a:pPr>
            <a:endParaRPr lang="en-US" sz="1600" dirty="0">
              <a:solidFill>
                <a:prstClr val="black"/>
              </a:solidFill>
            </a:endParaRPr>
          </a:p>
          <a:p>
            <a:pPr marL="285750" lvl="0" indent="-285750">
              <a:buFont typeface="Wingdings" panose="05000000000000000000" pitchFamily="2" charset="2"/>
              <a:buChar char="§"/>
            </a:pPr>
            <a:endParaRPr lang="en-US" sz="1600" dirty="0">
              <a:solidFill>
                <a:prstClr val="black"/>
              </a:solidFill>
            </a:endParaRPr>
          </a:p>
          <a:p>
            <a:pPr marL="285750" lvl="0" indent="-285750">
              <a:buFont typeface="Wingdings" panose="05000000000000000000" pitchFamily="2" charset="2"/>
              <a:buChar char="§"/>
            </a:pPr>
            <a:endParaRPr lang="en-US" sz="1600" dirty="0">
              <a:solidFill>
                <a:prstClr val="black"/>
              </a:solidFill>
            </a:endParaRPr>
          </a:p>
          <a:p>
            <a:pPr marL="285750" lvl="0" indent="-285750">
              <a:buFont typeface="Wingdings" panose="05000000000000000000" pitchFamily="2" charset="2"/>
              <a:buChar char="§"/>
            </a:pPr>
            <a:endParaRPr lang="en-US" sz="1600" dirty="0">
              <a:solidFill>
                <a:prstClr val="black"/>
              </a:solidFill>
            </a:endParaRPr>
          </a:p>
          <a:p>
            <a:pPr marL="285750" lvl="0" indent="-285750">
              <a:buFont typeface="Wingdings" panose="05000000000000000000" pitchFamily="2" charset="2"/>
              <a:buChar char="§"/>
            </a:pPr>
            <a:endParaRPr lang="en-US" sz="1600" dirty="0">
              <a:solidFill>
                <a:prstClr val="black"/>
              </a:solidFill>
            </a:endParaRPr>
          </a:p>
          <a:p>
            <a:pPr marL="285750" lvl="0" indent="-285750">
              <a:buFont typeface="Wingdings" panose="05000000000000000000" pitchFamily="2" charset="2"/>
              <a:buChar char="§"/>
            </a:pPr>
            <a:endParaRPr lang="en-US" sz="1600" dirty="0">
              <a:solidFill>
                <a:prstClr val="black"/>
              </a:solidFill>
            </a:endParaRPr>
          </a:p>
          <a:p>
            <a:pPr marL="285750" lvl="0" indent="-285750">
              <a:buFont typeface="Wingdings" panose="05000000000000000000" pitchFamily="2" charset="2"/>
              <a:buChar char="§"/>
            </a:pPr>
            <a:endParaRPr lang="en-US" sz="1600" dirty="0">
              <a:solidFill>
                <a:prstClr val="black"/>
              </a:solidFill>
            </a:endParaRPr>
          </a:p>
          <a:p>
            <a:pPr marL="285750" lvl="0" indent="-285750">
              <a:buFont typeface="Wingdings" panose="05000000000000000000" pitchFamily="2" charset="2"/>
              <a:buChar char="§"/>
            </a:pPr>
            <a:r>
              <a:rPr lang="el-GR" sz="1600" dirty="0" smtClean="0">
                <a:solidFill>
                  <a:prstClr val="black"/>
                </a:solidFill>
              </a:rPr>
              <a:t>Συμβαίνει ότι η παροχή στο πλησιέστερο σύστημα θα είναι υψηλότερή από την παροχή των επόμενων συστημάτων. Έτσι, στις ροές εξισορρόπησης </a:t>
            </a:r>
            <a:r>
              <a:rPr lang="el-GR" sz="1600" b="1" dirty="0" smtClean="0">
                <a:solidFill>
                  <a:prstClr val="black"/>
                </a:solidFill>
              </a:rPr>
              <a:t>πρέπει να χρησιμοποιηθούν βαλβίδες για να περιοριστεί η ροή μέσω του πλησιέστερου συστήματος</a:t>
            </a:r>
            <a:r>
              <a:rPr lang="el-GR" sz="1600" dirty="0" smtClean="0">
                <a:solidFill>
                  <a:prstClr val="black"/>
                </a:solidFill>
              </a:rPr>
              <a:t>, όπως σφαιρικές βαλβίδες με θερμόμετρα ή μετρητές ροής. Εναλλακτικά, υπάρχουν </a:t>
            </a:r>
            <a:r>
              <a:rPr lang="el-GR" sz="1600" b="1" dirty="0" smtClean="0">
                <a:solidFill>
                  <a:prstClr val="black"/>
                </a:solidFill>
              </a:rPr>
              <a:t>θερμοστατικές βαλβίδες εξισορρόπησης</a:t>
            </a:r>
            <a:r>
              <a:rPr lang="el-GR" sz="1600" dirty="0" smtClean="0">
                <a:solidFill>
                  <a:prstClr val="black"/>
                </a:solidFill>
              </a:rPr>
              <a:t> που μπορούν να ρυθμιστούν στην επιθυμητή παροχή.</a:t>
            </a:r>
            <a:endParaRPr lang="en-US" sz="1600" b="1" dirty="0">
              <a:solidFill>
                <a:prstClr val="black"/>
              </a:solidFill>
            </a:endParaRPr>
          </a:p>
        </p:txBody>
      </p:sp>
      <p:pic>
        <p:nvPicPr>
          <p:cNvPr id="3" name="Picture 2">
            <a:extLst>
              <a:ext uri="{FF2B5EF4-FFF2-40B4-BE49-F238E27FC236}">
                <a16:creationId xmlns:a16="http://schemas.microsoft.com/office/drawing/2014/main" xmlns="" id="{9D5F1456-06D1-4C9D-8CC8-843175A687A0}"/>
              </a:ext>
            </a:extLst>
          </p:cNvPr>
          <p:cNvPicPr>
            <a:picLocks noChangeAspect="1"/>
          </p:cNvPicPr>
          <p:nvPr/>
        </p:nvPicPr>
        <p:blipFill>
          <a:blip r:embed="rId2" cstate="print"/>
          <a:stretch>
            <a:fillRect/>
          </a:stretch>
        </p:blipFill>
        <p:spPr>
          <a:xfrm>
            <a:off x="1620000" y="3103676"/>
            <a:ext cx="6422142" cy="1944000"/>
          </a:xfrm>
          <a:prstGeom prst="rect">
            <a:avLst/>
          </a:prstGeom>
          <a:solidFill>
            <a:schemeClr val="bg1"/>
          </a:solidFill>
          <a:ln>
            <a:solidFill>
              <a:schemeClr val="tx1"/>
            </a:solidFill>
          </a:ln>
        </p:spPr>
      </p:pic>
    </p:spTree>
    <p:extLst>
      <p:ext uri="{BB962C8B-B14F-4D97-AF65-F5344CB8AC3E}">
        <p14:creationId xmlns:p14="http://schemas.microsoft.com/office/powerpoint/2010/main" xmlns="" val="21593491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3092845A-6C88-4815-BF4E-E2EDCAC2E886}"/>
              </a:ext>
            </a:extLst>
          </p:cNvPr>
          <p:cNvPicPr>
            <a:picLocks noChangeAspect="1"/>
          </p:cNvPicPr>
          <p:nvPr/>
        </p:nvPicPr>
        <p:blipFill>
          <a:blip r:embed="rId2" cstate="print"/>
          <a:stretch>
            <a:fillRect/>
          </a:stretch>
        </p:blipFill>
        <p:spPr>
          <a:xfrm>
            <a:off x="756000" y="1934505"/>
            <a:ext cx="7946828" cy="4374220"/>
          </a:xfrm>
          <a:prstGeom prst="rect">
            <a:avLst/>
          </a:prstGeom>
        </p:spPr>
      </p:pic>
      <p:sp>
        <p:nvSpPr>
          <p:cNvPr id="2" name="Title 1">
            <a:extLst>
              <a:ext uri="{FF2B5EF4-FFF2-40B4-BE49-F238E27FC236}">
                <a16:creationId xmlns:a16="http://schemas.microsoft.com/office/drawing/2014/main" xmlns="" id="{B6E905D2-3939-4209-ACE6-2A372DAE2CE8}"/>
              </a:ext>
            </a:extLst>
          </p:cNvPr>
          <p:cNvSpPr>
            <a:spLocks noGrp="1"/>
          </p:cNvSpPr>
          <p:nvPr>
            <p:ph type="title"/>
          </p:nvPr>
        </p:nvSpPr>
        <p:spPr/>
        <p:txBody>
          <a:bodyPr/>
          <a:lstStyle/>
          <a:p>
            <a:r>
              <a:rPr lang="en-US" b="1" dirty="0" smtClean="0"/>
              <a:t>2. </a:t>
            </a:r>
            <a:r>
              <a:rPr lang="el-GR" b="1" dirty="0" smtClean="0">
                <a:solidFill>
                  <a:prstClr val="black"/>
                </a:solidFill>
                <a:cs typeface="Arial" pitchFamily="34" charset="0"/>
              </a:rPr>
              <a:t>Συστοιχίες και συστήματα ηλιακών συλλεκτών</a:t>
            </a:r>
            <a:endParaRPr lang="en-US" dirty="0"/>
          </a:p>
        </p:txBody>
      </p:sp>
      <p:sp>
        <p:nvSpPr>
          <p:cNvPr id="4" name="Rectangle 3">
            <a:extLst>
              <a:ext uri="{FF2B5EF4-FFF2-40B4-BE49-F238E27FC236}">
                <a16:creationId xmlns:a16="http://schemas.microsoft.com/office/drawing/2014/main" xmlns="" id="{0665C104-B1C5-45F5-97A2-9828CFD5871A}"/>
              </a:ext>
            </a:extLst>
          </p:cNvPr>
          <p:cNvSpPr/>
          <p:nvPr/>
        </p:nvSpPr>
        <p:spPr>
          <a:xfrm>
            <a:off x="432916" y="1557000"/>
            <a:ext cx="4139084" cy="369332"/>
          </a:xfrm>
          <a:prstGeom prst="rect">
            <a:avLst/>
          </a:prstGeom>
        </p:spPr>
        <p:txBody>
          <a:bodyPr wrap="square">
            <a:spAutoFit/>
          </a:bodyPr>
          <a:lstStyle/>
          <a:p>
            <a:pPr marL="285750" indent="-285750">
              <a:buFont typeface="Wingdings" panose="05000000000000000000" pitchFamily="2" charset="2"/>
              <a:buChar char="Ø"/>
            </a:pPr>
            <a:r>
              <a:rPr lang="el-GR" b="1" dirty="0" smtClean="0"/>
              <a:t>Βαλβίδα εξισορρόπησης ροής</a:t>
            </a:r>
          </a:p>
        </p:txBody>
      </p:sp>
      <p:sp>
        <p:nvSpPr>
          <p:cNvPr id="11" name="Rectangle 10">
            <a:extLst>
              <a:ext uri="{FF2B5EF4-FFF2-40B4-BE49-F238E27FC236}">
                <a16:creationId xmlns:a16="http://schemas.microsoft.com/office/drawing/2014/main" xmlns="" id="{D6EC5EBC-E403-455A-A66A-17EE9CA1DF32}"/>
              </a:ext>
            </a:extLst>
          </p:cNvPr>
          <p:cNvSpPr/>
          <p:nvPr/>
        </p:nvSpPr>
        <p:spPr>
          <a:xfrm>
            <a:off x="6948000" y="4697561"/>
            <a:ext cx="2016000" cy="1569660"/>
          </a:xfrm>
          <a:prstGeom prst="rect">
            <a:avLst/>
          </a:prstGeom>
        </p:spPr>
        <p:txBody>
          <a:bodyPr wrap="square">
            <a:spAutoFit/>
          </a:bodyPr>
          <a:lstStyle/>
          <a:p>
            <a:pPr marL="266700" indent="-266700">
              <a:buFont typeface="Wingdings" panose="05000000000000000000" pitchFamily="2" charset="2"/>
              <a:buChar char="§"/>
            </a:pPr>
            <a:r>
              <a:rPr lang="el-GR" sz="1600" dirty="0" smtClean="0"/>
              <a:t>Περιλαμβάνει τη διαδικασία για τη ρύθμιση και την εξισορρόπηση της ροής στην ηλιακή συστοιχία.</a:t>
            </a:r>
            <a:endParaRPr lang="en-US" sz="1600" dirty="0"/>
          </a:p>
        </p:txBody>
      </p:sp>
      <p:sp>
        <p:nvSpPr>
          <p:cNvPr id="7" name="Rectangle 6">
            <a:extLst>
              <a:ext uri="{FF2B5EF4-FFF2-40B4-BE49-F238E27FC236}">
                <a16:creationId xmlns:a16="http://schemas.microsoft.com/office/drawing/2014/main" xmlns="" id="{78CC0AE5-7ED5-4075-AFEC-57EE168BAA15}"/>
              </a:ext>
            </a:extLst>
          </p:cNvPr>
          <p:cNvSpPr/>
          <p:nvPr/>
        </p:nvSpPr>
        <p:spPr>
          <a:xfrm>
            <a:off x="3780000" y="1701000"/>
            <a:ext cx="165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l-GR" sz="1600" b="1" dirty="0" smtClean="0">
                <a:solidFill>
                  <a:prstClr val="black"/>
                </a:solidFill>
              </a:rPr>
              <a:t>ΠΑΡΑΔΕΙΓΜΑ</a:t>
            </a:r>
            <a:endParaRPr lang="en-US" sz="1600" b="1" dirty="0">
              <a:solidFill>
                <a:prstClr val="black"/>
              </a:solidFill>
            </a:endParaRPr>
          </a:p>
        </p:txBody>
      </p:sp>
    </p:spTree>
    <p:extLst>
      <p:ext uri="{BB962C8B-B14F-4D97-AF65-F5344CB8AC3E}">
        <p14:creationId xmlns:p14="http://schemas.microsoft.com/office/powerpoint/2010/main" xmlns="" val="35136383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C0694C6-4069-408B-979B-392604DFCF91}"/>
              </a:ext>
            </a:extLst>
          </p:cNvPr>
          <p:cNvSpPr>
            <a:spLocks noGrp="1"/>
          </p:cNvSpPr>
          <p:nvPr>
            <p:ph type="title"/>
          </p:nvPr>
        </p:nvSpPr>
        <p:spPr/>
        <p:txBody>
          <a:bodyPr/>
          <a:lstStyle/>
          <a:p>
            <a:r>
              <a:rPr lang="en-US" b="1" dirty="0" smtClean="0"/>
              <a:t>2. </a:t>
            </a:r>
            <a:r>
              <a:rPr lang="el-GR" b="1" dirty="0" smtClean="0">
                <a:solidFill>
                  <a:prstClr val="black"/>
                </a:solidFill>
                <a:cs typeface="Arial" pitchFamily="34" charset="0"/>
              </a:rPr>
              <a:t>Συστοιχίες και συστήματα ηλιακών συλλεκτών</a:t>
            </a:r>
            <a:endParaRPr lang="en-US" dirty="0"/>
          </a:p>
        </p:txBody>
      </p:sp>
      <p:sp>
        <p:nvSpPr>
          <p:cNvPr id="4" name="Rectangle 3">
            <a:extLst>
              <a:ext uri="{FF2B5EF4-FFF2-40B4-BE49-F238E27FC236}">
                <a16:creationId xmlns:a16="http://schemas.microsoft.com/office/drawing/2014/main" xmlns="" id="{9FB7170A-9622-4C47-BC9A-CE178623557B}"/>
              </a:ext>
            </a:extLst>
          </p:cNvPr>
          <p:cNvSpPr/>
          <p:nvPr/>
        </p:nvSpPr>
        <p:spPr>
          <a:xfrm>
            <a:off x="432916" y="1557000"/>
            <a:ext cx="6803084" cy="369332"/>
          </a:xfrm>
          <a:prstGeom prst="rect">
            <a:avLst/>
          </a:prstGeom>
        </p:spPr>
        <p:txBody>
          <a:bodyPr wrap="square">
            <a:spAutoFit/>
          </a:bodyPr>
          <a:lstStyle/>
          <a:p>
            <a:pPr marL="285750" indent="-285750">
              <a:buFont typeface="Wingdings" panose="05000000000000000000" pitchFamily="2" charset="2"/>
              <a:buChar char="Ø"/>
            </a:pPr>
            <a:r>
              <a:rPr lang="el-GR" b="1" dirty="0" smtClean="0"/>
              <a:t>Άλλες μέθοδοι εξισορρόπησης ροής στην ηλιακή συστοιχία</a:t>
            </a:r>
            <a:endParaRPr lang="el-GR" b="1" dirty="0"/>
          </a:p>
        </p:txBody>
      </p:sp>
      <p:sp>
        <p:nvSpPr>
          <p:cNvPr id="6" name="Rectangle 5">
            <a:extLst>
              <a:ext uri="{FF2B5EF4-FFF2-40B4-BE49-F238E27FC236}">
                <a16:creationId xmlns:a16="http://schemas.microsoft.com/office/drawing/2014/main" xmlns="" id="{89964461-0512-4049-9818-027194A3389C}"/>
              </a:ext>
            </a:extLst>
          </p:cNvPr>
          <p:cNvSpPr/>
          <p:nvPr/>
        </p:nvSpPr>
        <p:spPr>
          <a:xfrm>
            <a:off x="684000" y="1917000"/>
            <a:ext cx="4823999" cy="4770537"/>
          </a:xfrm>
          <a:prstGeom prst="rect">
            <a:avLst/>
          </a:prstGeom>
        </p:spPr>
        <p:txBody>
          <a:bodyPr wrap="square">
            <a:spAutoFit/>
          </a:bodyPr>
          <a:lstStyle/>
          <a:p>
            <a:pPr marL="288925" lvl="1" indent="-288925">
              <a:buFont typeface="Wingdings" panose="05000000000000000000" pitchFamily="2" charset="2"/>
              <a:buChar char="§"/>
            </a:pPr>
            <a:r>
              <a:rPr lang="el-GR" sz="1600" b="1" dirty="0" smtClean="0">
                <a:solidFill>
                  <a:prstClr val="black"/>
                </a:solidFill>
              </a:rPr>
              <a:t>ΞΕΧΩΡΙΣΤΕΣ ΑΝΤΛΙΕΣ ΓΙΑ ΚΑΘΕ ΣΥΣΤΟΙΧΙΑ</a:t>
            </a:r>
            <a:endParaRPr lang="en-US" sz="1600" b="1" dirty="0">
              <a:solidFill>
                <a:prstClr val="black"/>
              </a:solidFill>
            </a:endParaRPr>
          </a:p>
          <a:p>
            <a:pPr marL="541338" lvl="2" indent="-288925">
              <a:buFont typeface="Calibri" panose="020F0502020204030204" pitchFamily="34" charset="0"/>
              <a:buChar char="–"/>
            </a:pPr>
            <a:r>
              <a:rPr lang="el-GR" sz="1600" dirty="0" smtClean="0">
                <a:solidFill>
                  <a:prstClr val="black"/>
                </a:solidFill>
              </a:rPr>
              <a:t>Μερικοί διαφορικοί ελεγκτές επιτρέπουν τη μεταφορά της θερμότητας από ξεχωριστά συστήματα συλλεκτών μέσω </a:t>
            </a:r>
            <a:r>
              <a:rPr lang="el-GR" sz="1600" b="1" dirty="0" smtClean="0">
                <a:solidFill>
                  <a:prstClr val="black"/>
                </a:solidFill>
              </a:rPr>
              <a:t>ξεχωριστών αντλιών </a:t>
            </a:r>
            <a:r>
              <a:rPr lang="el-GR" sz="1600" dirty="0" smtClean="0">
                <a:solidFill>
                  <a:prstClr val="black"/>
                </a:solidFill>
              </a:rPr>
              <a:t>σε μια κοινή δεξαμενή αποθήκευσης.</a:t>
            </a:r>
          </a:p>
          <a:p>
            <a:pPr marL="541338" lvl="2" indent="-288925">
              <a:buFont typeface="Calibri" panose="020F0502020204030204" pitchFamily="34" charset="0"/>
              <a:buChar char="–"/>
            </a:pPr>
            <a:r>
              <a:rPr lang="el-GR" sz="1600" dirty="0" smtClean="0">
                <a:solidFill>
                  <a:prstClr val="black"/>
                </a:solidFill>
              </a:rPr>
              <a:t>Σε αυτή τη διαμόρφωση απαιτείται ένας αισθητήρας συλλέκτη για κάθε σύστημα και κάθε αντλία λειτουργεί βάσει της διαφοράς μεταξύ της δεξαμενής αποθήκευσης και του αντίστοιχου συστήματος συλλεκτών.</a:t>
            </a:r>
            <a:endParaRPr lang="en-US" sz="1600" dirty="0" smtClean="0">
              <a:solidFill>
                <a:prstClr val="black"/>
              </a:solidFill>
            </a:endParaRPr>
          </a:p>
          <a:p>
            <a:pPr marL="80963" lvl="1" indent="-285750">
              <a:buFont typeface="Wingdings" panose="05000000000000000000" pitchFamily="2" charset="2"/>
              <a:buChar char="§"/>
            </a:pPr>
            <a:r>
              <a:rPr lang="el-GR" sz="1600" b="1" dirty="0" smtClean="0">
                <a:solidFill>
                  <a:prstClr val="black"/>
                </a:solidFill>
              </a:rPr>
              <a:t>ΒΑΛΒΙΔΕΣ ΡΥΘΜΙΣΗΣ ΡΟΗΣ</a:t>
            </a:r>
          </a:p>
          <a:p>
            <a:pPr marL="541338" lvl="2" indent="-288925">
              <a:buFont typeface="Calibri" panose="020F0502020204030204" pitchFamily="34" charset="0"/>
              <a:buChar char="–"/>
            </a:pPr>
            <a:r>
              <a:rPr lang="el-GR" sz="1600" dirty="0" smtClean="0">
                <a:solidFill>
                  <a:prstClr val="black"/>
                </a:solidFill>
              </a:rPr>
              <a:t>Τα συστήματα μπορεί να έχουν διαφορετικό αριθμό συλλεκτών που σημαίνει σημαντικά διαφορετική ροή. Ως γενικός κανόνας, για την σωστή εξισορρόπηση της ροής συνιστάται η </a:t>
            </a:r>
            <a:r>
              <a:rPr lang="el-GR" sz="1600" b="1" dirty="0" smtClean="0">
                <a:solidFill>
                  <a:prstClr val="black"/>
                </a:solidFill>
              </a:rPr>
              <a:t>τοποθέτηση εγκεκριμένων ηλιακών ρυθμιστών ροής </a:t>
            </a:r>
            <a:r>
              <a:rPr lang="el-GR" sz="1600" dirty="0" smtClean="0">
                <a:solidFill>
                  <a:prstClr val="black"/>
                </a:solidFill>
              </a:rPr>
              <a:t>στην πλευρά των σωληνώσεων που τροφοδοτούν κάθε σύστημα</a:t>
            </a:r>
            <a:r>
              <a:rPr lang="en-US" sz="1600" dirty="0" smtClean="0">
                <a:solidFill>
                  <a:prstClr val="black"/>
                </a:solidFill>
              </a:rPr>
              <a:t>.</a:t>
            </a:r>
            <a:endParaRPr lang="en-US" sz="1600" dirty="0">
              <a:solidFill>
                <a:prstClr val="black"/>
              </a:solidFill>
            </a:endParaRPr>
          </a:p>
          <a:p>
            <a:pPr marL="541338" lvl="2" indent="-288925">
              <a:buFont typeface="Calibri" panose="020F0502020204030204" pitchFamily="34" charset="0"/>
              <a:buChar char="–"/>
            </a:pPr>
            <a:endParaRPr lang="en-US" sz="1600" dirty="0">
              <a:solidFill>
                <a:prstClr val="black"/>
              </a:solidFill>
            </a:endParaRPr>
          </a:p>
        </p:txBody>
      </p:sp>
      <p:grpSp>
        <p:nvGrpSpPr>
          <p:cNvPr id="8" name="7 - Ομάδα"/>
          <p:cNvGrpSpPr/>
          <p:nvPr/>
        </p:nvGrpSpPr>
        <p:grpSpPr>
          <a:xfrm>
            <a:off x="5508000" y="2133000"/>
            <a:ext cx="3420000" cy="3871741"/>
            <a:chOff x="5544000" y="2061000"/>
            <a:chExt cx="3420000" cy="3871741"/>
          </a:xfrm>
        </p:grpSpPr>
        <p:pic>
          <p:nvPicPr>
            <p:cNvPr id="12" name="Picture 11">
              <a:extLst>
                <a:ext uri="{FF2B5EF4-FFF2-40B4-BE49-F238E27FC236}">
                  <a16:creationId xmlns:a16="http://schemas.microsoft.com/office/drawing/2014/main" xmlns="" id="{F5799FCD-6CDD-4F4A-9CEC-CFA602C5FFA1}"/>
                </a:ext>
              </a:extLst>
            </p:cNvPr>
            <p:cNvPicPr>
              <a:picLocks noChangeAspect="1"/>
            </p:cNvPicPr>
            <p:nvPr/>
          </p:nvPicPr>
          <p:blipFill>
            <a:blip r:embed="rId2" cstate="print"/>
            <a:stretch>
              <a:fillRect/>
            </a:stretch>
          </p:blipFill>
          <p:spPr>
            <a:xfrm>
              <a:off x="5544000" y="2061000"/>
              <a:ext cx="3420000" cy="2600889"/>
            </a:xfrm>
            <a:prstGeom prst="rect">
              <a:avLst/>
            </a:prstGeom>
            <a:solidFill>
              <a:schemeClr val="bg1"/>
            </a:solidFill>
            <a:ln>
              <a:solidFill>
                <a:schemeClr val="tx1"/>
              </a:solidFill>
            </a:ln>
          </p:spPr>
        </p:pic>
        <p:pic>
          <p:nvPicPr>
            <p:cNvPr id="15" name="Picture 14">
              <a:extLst>
                <a:ext uri="{FF2B5EF4-FFF2-40B4-BE49-F238E27FC236}">
                  <a16:creationId xmlns:a16="http://schemas.microsoft.com/office/drawing/2014/main" xmlns="" id="{7AA3B975-AE8E-420E-9156-A6154AD1FCA1}"/>
                </a:ext>
              </a:extLst>
            </p:cNvPr>
            <p:cNvPicPr>
              <a:picLocks noChangeAspect="1"/>
            </p:cNvPicPr>
            <p:nvPr/>
          </p:nvPicPr>
          <p:blipFill>
            <a:blip r:embed="rId3" cstate="print"/>
            <a:stretch>
              <a:fillRect/>
            </a:stretch>
          </p:blipFill>
          <p:spPr>
            <a:xfrm>
              <a:off x="5544000" y="4653000"/>
              <a:ext cx="3420000" cy="1279741"/>
            </a:xfrm>
            <a:prstGeom prst="rect">
              <a:avLst/>
            </a:prstGeom>
            <a:solidFill>
              <a:schemeClr val="bg1"/>
            </a:solidFill>
            <a:ln>
              <a:solidFill>
                <a:schemeClr val="tx1"/>
              </a:solidFill>
            </a:ln>
          </p:spPr>
        </p:pic>
      </p:grpSp>
    </p:spTree>
    <p:extLst>
      <p:ext uri="{BB962C8B-B14F-4D97-AF65-F5344CB8AC3E}">
        <p14:creationId xmlns:p14="http://schemas.microsoft.com/office/powerpoint/2010/main" xmlns="" val="15717467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53134B-E8D8-4B58-BE94-2642BCD3F2C5}"/>
              </a:ext>
            </a:extLst>
          </p:cNvPr>
          <p:cNvSpPr>
            <a:spLocks noGrp="1"/>
          </p:cNvSpPr>
          <p:nvPr>
            <p:ph type="title"/>
          </p:nvPr>
        </p:nvSpPr>
        <p:spPr/>
        <p:txBody>
          <a:bodyPr/>
          <a:lstStyle/>
          <a:p>
            <a:r>
              <a:rPr lang="en-US" b="1" dirty="0" smtClean="0"/>
              <a:t>2. </a:t>
            </a:r>
            <a:r>
              <a:rPr lang="el-GR" b="1" dirty="0" smtClean="0">
                <a:solidFill>
                  <a:prstClr val="black"/>
                </a:solidFill>
                <a:cs typeface="Arial" pitchFamily="34" charset="0"/>
              </a:rPr>
              <a:t>Συστοιχίες και συστήματα ηλιακών συλλεκτών</a:t>
            </a:r>
            <a:endParaRPr lang="en-US" dirty="0"/>
          </a:p>
        </p:txBody>
      </p:sp>
      <p:sp>
        <p:nvSpPr>
          <p:cNvPr id="4" name="Rectangle 3">
            <a:extLst>
              <a:ext uri="{FF2B5EF4-FFF2-40B4-BE49-F238E27FC236}">
                <a16:creationId xmlns:a16="http://schemas.microsoft.com/office/drawing/2014/main" xmlns="" id="{81EC34FB-1872-486C-8C8C-8A4AAB1E9A2D}"/>
              </a:ext>
            </a:extLst>
          </p:cNvPr>
          <p:cNvSpPr/>
          <p:nvPr/>
        </p:nvSpPr>
        <p:spPr>
          <a:xfrm>
            <a:off x="432916" y="1557000"/>
            <a:ext cx="7595084" cy="369332"/>
          </a:xfrm>
          <a:prstGeom prst="rect">
            <a:avLst/>
          </a:prstGeom>
        </p:spPr>
        <p:txBody>
          <a:bodyPr wrap="square">
            <a:spAutoFit/>
          </a:bodyPr>
          <a:lstStyle/>
          <a:p>
            <a:pPr marL="285750" indent="-285750">
              <a:buFont typeface="Wingdings" panose="05000000000000000000" pitchFamily="2" charset="2"/>
              <a:buChar char="Ø"/>
            </a:pPr>
            <a:r>
              <a:rPr lang="el-GR" b="1" dirty="0" smtClean="0"/>
              <a:t>Άλλες μέθοδοι εξισορρόπησης ροής στην συστοιχία ηλιακών συλλεκτών</a:t>
            </a:r>
            <a:endParaRPr lang="el-GR" b="1" dirty="0"/>
          </a:p>
        </p:txBody>
      </p:sp>
      <p:pic>
        <p:nvPicPr>
          <p:cNvPr id="7" name="Picture 6">
            <a:extLst>
              <a:ext uri="{FF2B5EF4-FFF2-40B4-BE49-F238E27FC236}">
                <a16:creationId xmlns:a16="http://schemas.microsoft.com/office/drawing/2014/main" xmlns="" id="{C13C8485-07DD-40AB-B42B-9171066A8B3E}"/>
              </a:ext>
            </a:extLst>
          </p:cNvPr>
          <p:cNvPicPr>
            <a:picLocks noChangeAspect="1"/>
          </p:cNvPicPr>
          <p:nvPr/>
        </p:nvPicPr>
        <p:blipFill>
          <a:blip r:embed="rId2" cstate="print"/>
          <a:stretch>
            <a:fillRect/>
          </a:stretch>
        </p:blipFill>
        <p:spPr>
          <a:xfrm>
            <a:off x="4161225" y="3069000"/>
            <a:ext cx="4514463" cy="1558545"/>
          </a:xfrm>
          <a:prstGeom prst="rect">
            <a:avLst/>
          </a:prstGeom>
          <a:solidFill>
            <a:schemeClr val="bg1"/>
          </a:solidFill>
          <a:ln>
            <a:solidFill>
              <a:schemeClr val="tx1"/>
            </a:solidFill>
          </a:ln>
        </p:spPr>
      </p:pic>
      <p:sp>
        <p:nvSpPr>
          <p:cNvPr id="9" name="Rectangle 6">
            <a:extLst>
              <a:ext uri="{FF2B5EF4-FFF2-40B4-BE49-F238E27FC236}">
                <a16:creationId xmlns:a16="http://schemas.microsoft.com/office/drawing/2014/main" xmlns="" id="{78CC0AE5-7ED5-4075-AFEC-57EE168BAA15}"/>
              </a:ext>
            </a:extLst>
          </p:cNvPr>
          <p:cNvSpPr/>
          <p:nvPr/>
        </p:nvSpPr>
        <p:spPr>
          <a:xfrm>
            <a:off x="7488000" y="2853000"/>
            <a:ext cx="165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l-GR" sz="1600" b="1" dirty="0" smtClean="0">
                <a:solidFill>
                  <a:prstClr val="black"/>
                </a:solidFill>
              </a:rPr>
              <a:t>ΠΑΡΑΔΕΙΓΜΑ</a:t>
            </a:r>
            <a:endParaRPr lang="en-US" sz="1600" b="1" dirty="0">
              <a:solidFill>
                <a:prstClr val="black"/>
              </a:solidFill>
            </a:endParaRPr>
          </a:p>
        </p:txBody>
      </p:sp>
      <p:sp>
        <p:nvSpPr>
          <p:cNvPr id="11" name="Rectangle 4">
            <a:extLst>
              <a:ext uri="{FF2B5EF4-FFF2-40B4-BE49-F238E27FC236}">
                <a16:creationId xmlns:a16="http://schemas.microsoft.com/office/drawing/2014/main" xmlns="" id="{123E71FD-B38F-4809-B0A8-C0A47611A695}"/>
              </a:ext>
            </a:extLst>
          </p:cNvPr>
          <p:cNvSpPr/>
          <p:nvPr/>
        </p:nvSpPr>
        <p:spPr>
          <a:xfrm>
            <a:off x="684000" y="1989000"/>
            <a:ext cx="7969193" cy="1077218"/>
          </a:xfrm>
          <a:prstGeom prst="rect">
            <a:avLst/>
          </a:prstGeom>
        </p:spPr>
        <p:txBody>
          <a:bodyPr wrap="square">
            <a:spAutoFit/>
          </a:bodyPr>
          <a:lstStyle/>
          <a:p>
            <a:pPr marL="285750" lvl="0" indent="-285750">
              <a:buFont typeface="Wingdings" panose="05000000000000000000" pitchFamily="2" charset="2"/>
              <a:buChar char="§"/>
            </a:pPr>
            <a:r>
              <a:rPr lang="el-GR" sz="1600" b="1" dirty="0" smtClean="0">
                <a:solidFill>
                  <a:prstClr val="black"/>
                </a:solidFill>
              </a:rPr>
              <a:t>ΠΑΡΟΧΗ ΣΤΗ ΣΥΣΤΟΙΧΙΑ ΣΥΛΛΕΚΤΩΝ</a:t>
            </a:r>
            <a:endParaRPr lang="en-US" sz="1600" b="1" dirty="0" smtClean="0">
              <a:solidFill>
                <a:prstClr val="black"/>
              </a:solidFill>
            </a:endParaRPr>
          </a:p>
          <a:p>
            <a:pPr marL="541338" lvl="1" indent="-285750">
              <a:buFont typeface="Calibri" panose="020F0502020204030204" pitchFamily="34" charset="0"/>
              <a:buChar char="–"/>
            </a:pPr>
            <a:r>
              <a:rPr lang="el-GR" sz="1600" dirty="0" smtClean="0"/>
              <a:t>Η ονομαστική παροχή για συστήματα μικρού και μεσαίου μεγέθους (οικιστικές και εμπορικές εφαρμογές) είναι της τάξης των </a:t>
            </a:r>
            <a:r>
              <a:rPr lang="en-US" sz="1600" dirty="0" smtClean="0"/>
              <a:t>50 L/h (</a:t>
            </a:r>
            <a:r>
              <a:rPr lang="el-GR" sz="1600" dirty="0" smtClean="0"/>
              <a:t>περίπου 1 </a:t>
            </a:r>
            <a:r>
              <a:rPr lang="en-US" sz="1600" dirty="0" smtClean="0"/>
              <a:t>L/min) </a:t>
            </a:r>
            <a:r>
              <a:rPr lang="el-GR" sz="1600" dirty="0" smtClean="0"/>
              <a:t>ανά συλλέκτη</a:t>
            </a:r>
            <a:r>
              <a:rPr lang="en-US" sz="1600" dirty="0" smtClean="0"/>
              <a:t>.</a:t>
            </a:r>
            <a:r>
              <a:rPr lang="el-GR" sz="1600" dirty="0" smtClean="0"/>
              <a:t> Η </a:t>
            </a:r>
            <a:r>
              <a:rPr lang="el-GR" sz="1600" b="1" dirty="0" smtClean="0"/>
              <a:t>συνολική παροχή του συστήματος </a:t>
            </a:r>
            <a:r>
              <a:rPr lang="el-GR" sz="1600" dirty="0" smtClean="0"/>
              <a:t>υπολογίζεται από τη σχέση:</a:t>
            </a:r>
            <a:endParaRPr lang="en-US" sz="1600" dirty="0"/>
          </a:p>
        </p:txBody>
      </p:sp>
      <p:pic>
        <p:nvPicPr>
          <p:cNvPr id="8" name="7 - Εικόνα" descr="Εικόνα3.png"/>
          <p:cNvPicPr>
            <a:picLocks noChangeAspect="1"/>
          </p:cNvPicPr>
          <p:nvPr/>
        </p:nvPicPr>
        <p:blipFill>
          <a:blip r:embed="rId3" cstate="print"/>
          <a:srcRect t="25326" b="39034"/>
          <a:stretch>
            <a:fillRect/>
          </a:stretch>
        </p:blipFill>
        <p:spPr>
          <a:xfrm>
            <a:off x="696995" y="3069000"/>
            <a:ext cx="7979005" cy="1512000"/>
          </a:xfrm>
          <a:prstGeom prst="rect">
            <a:avLst/>
          </a:prstGeom>
        </p:spPr>
      </p:pic>
      <p:sp>
        <p:nvSpPr>
          <p:cNvPr id="10" name="Rectangle 4">
            <a:extLst>
              <a:ext uri="{FF2B5EF4-FFF2-40B4-BE49-F238E27FC236}">
                <a16:creationId xmlns:a16="http://schemas.microsoft.com/office/drawing/2014/main" xmlns="" id="{123E71FD-B38F-4809-B0A8-C0A47611A695}"/>
              </a:ext>
            </a:extLst>
          </p:cNvPr>
          <p:cNvSpPr/>
          <p:nvPr/>
        </p:nvSpPr>
        <p:spPr>
          <a:xfrm>
            <a:off x="684000" y="4583782"/>
            <a:ext cx="7969193" cy="1815882"/>
          </a:xfrm>
          <a:prstGeom prst="rect">
            <a:avLst/>
          </a:prstGeom>
        </p:spPr>
        <p:txBody>
          <a:bodyPr wrap="square">
            <a:spAutoFit/>
          </a:bodyPr>
          <a:lstStyle/>
          <a:p>
            <a:pPr marL="541338" lvl="1" indent="-285750">
              <a:buFont typeface="Calibri" panose="020F0502020204030204" pitchFamily="34" charset="0"/>
              <a:buChar char="–"/>
            </a:pPr>
            <a:r>
              <a:rPr lang="el-GR" sz="1600" dirty="0" smtClean="0"/>
              <a:t>Μία τιμή παροχής 10-15% χαμηλότερη (σε πλήρη ταχύτητα αντλίας) δεν οδηγεί συνήθως σε σημαντική μείωση της παραγωγής. Παρ’ όλα αυτά, υψηλότερες τιμές παροχής πρέπει να αποφεύγονται για να ελαχιστοποιείται η ποσότητα της επιπλέον ισχύος που απαιτείται από την αντλία του ηλιακού κυκλώματος.</a:t>
            </a:r>
          </a:p>
          <a:p>
            <a:pPr marL="541338" lvl="1" indent="-285750">
              <a:buFont typeface="Calibri" panose="020F0502020204030204" pitchFamily="34" charset="0"/>
              <a:buChar char="–"/>
            </a:pPr>
            <a:r>
              <a:rPr lang="el-GR" sz="1600" dirty="0" smtClean="0"/>
              <a:t>Παράδειγμα. Σε μια σειρά με 4 </a:t>
            </a:r>
            <a:r>
              <a:rPr lang="en-US" sz="1600" dirty="0" smtClean="0"/>
              <a:t>FPC-A26 </a:t>
            </a:r>
            <a:r>
              <a:rPr lang="el-GR" sz="1600" dirty="0" smtClean="0"/>
              <a:t>ηλιακούς συλλέκτες (ονομαστική παροχή 1</a:t>
            </a:r>
            <a:r>
              <a:rPr lang="en-US" sz="1600" dirty="0" smtClean="0"/>
              <a:t>,</a:t>
            </a:r>
            <a:r>
              <a:rPr lang="el-GR" sz="1600" dirty="0" smtClean="0"/>
              <a:t>6 </a:t>
            </a:r>
            <a:r>
              <a:rPr lang="en-US" sz="1600" dirty="0" smtClean="0"/>
              <a:t>L/min), </a:t>
            </a:r>
            <a:r>
              <a:rPr lang="el-GR" sz="1600" dirty="0" smtClean="0"/>
              <a:t>η συνολική παροχή του συστήματος θα είναι </a:t>
            </a:r>
            <a:r>
              <a:rPr lang="en-US" sz="1600" dirty="0" smtClean="0"/>
              <a:t>V</a:t>
            </a:r>
            <a:r>
              <a:rPr lang="en-US" sz="1600" baseline="-25000" dirty="0" smtClean="0"/>
              <a:t>T</a:t>
            </a:r>
            <a:r>
              <a:rPr lang="en-US" sz="1600" dirty="0" smtClean="0"/>
              <a:t> = </a:t>
            </a:r>
            <a:r>
              <a:rPr lang="el-GR" sz="1600" dirty="0" smtClean="0"/>
              <a:t>1</a:t>
            </a:r>
            <a:r>
              <a:rPr lang="en-US" sz="1600" dirty="0" smtClean="0"/>
              <a:t>,</a:t>
            </a:r>
            <a:r>
              <a:rPr lang="el-GR" sz="1600" dirty="0" smtClean="0"/>
              <a:t>6 </a:t>
            </a:r>
            <a:r>
              <a:rPr lang="en-US" sz="1600" dirty="0" smtClean="0"/>
              <a:t>L/min x 4 = 6,4</a:t>
            </a:r>
            <a:r>
              <a:rPr lang="el-GR" sz="1600" dirty="0" smtClean="0"/>
              <a:t> </a:t>
            </a:r>
            <a:r>
              <a:rPr lang="en-US" sz="1600" dirty="0" smtClean="0"/>
              <a:t>L/min. </a:t>
            </a:r>
            <a:r>
              <a:rPr lang="el-GR" sz="1600" dirty="0" smtClean="0"/>
              <a:t>Το μέγεθος των σωλήνων παροχής και επιστροφής πρέπει να επιλεγεί αναλόγως.</a:t>
            </a:r>
            <a:endParaRPr lang="en-US" sz="1600" dirty="0"/>
          </a:p>
        </p:txBody>
      </p:sp>
    </p:spTree>
    <p:extLst>
      <p:ext uri="{BB962C8B-B14F-4D97-AF65-F5344CB8AC3E}">
        <p14:creationId xmlns:p14="http://schemas.microsoft.com/office/powerpoint/2010/main" xmlns="" val="28333661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E4F26D8-F903-4843-B63F-D070BCCA132F}"/>
              </a:ext>
            </a:extLst>
          </p:cNvPr>
          <p:cNvSpPr>
            <a:spLocks noGrp="1"/>
          </p:cNvSpPr>
          <p:nvPr>
            <p:ph type="title"/>
          </p:nvPr>
        </p:nvSpPr>
        <p:spPr/>
        <p:txBody>
          <a:bodyPr/>
          <a:lstStyle/>
          <a:p>
            <a:r>
              <a:rPr lang="en-US" b="1" dirty="0" smtClean="0"/>
              <a:t>2. </a:t>
            </a:r>
            <a:r>
              <a:rPr lang="el-GR" b="1" dirty="0" smtClean="0">
                <a:solidFill>
                  <a:prstClr val="black"/>
                </a:solidFill>
                <a:cs typeface="Arial" pitchFamily="34" charset="0"/>
              </a:rPr>
              <a:t>Συστοιχίες και συστήματα ηλιακών συλλεκτών</a:t>
            </a:r>
            <a:endParaRPr lang="en-US" dirty="0"/>
          </a:p>
        </p:txBody>
      </p:sp>
      <p:sp>
        <p:nvSpPr>
          <p:cNvPr id="4" name="Rectangle 3">
            <a:extLst>
              <a:ext uri="{FF2B5EF4-FFF2-40B4-BE49-F238E27FC236}">
                <a16:creationId xmlns:a16="http://schemas.microsoft.com/office/drawing/2014/main" xmlns="" id="{14AD085A-489F-4AC9-8E8B-3F62B4FEBEF1}"/>
              </a:ext>
            </a:extLst>
          </p:cNvPr>
          <p:cNvSpPr/>
          <p:nvPr/>
        </p:nvSpPr>
        <p:spPr>
          <a:xfrm>
            <a:off x="432916" y="1557000"/>
            <a:ext cx="6371084" cy="369332"/>
          </a:xfrm>
          <a:prstGeom prst="rect">
            <a:avLst/>
          </a:prstGeom>
        </p:spPr>
        <p:txBody>
          <a:bodyPr wrap="square">
            <a:spAutoFit/>
          </a:bodyPr>
          <a:lstStyle/>
          <a:p>
            <a:pPr marL="285750" indent="-285750">
              <a:buFont typeface="Wingdings" panose="05000000000000000000" pitchFamily="2" charset="2"/>
              <a:buChar char="Ø"/>
            </a:pPr>
            <a:r>
              <a:rPr lang="el-GR" b="1" dirty="0" smtClean="0"/>
              <a:t>Υπολογισμός πτώσης πίεσης σε συστοιχίες συλλεκτών</a:t>
            </a:r>
            <a:endParaRPr lang="el-GR" b="1" dirty="0"/>
          </a:p>
        </p:txBody>
      </p:sp>
      <p:sp>
        <p:nvSpPr>
          <p:cNvPr id="5" name="Rectangle 4">
            <a:extLst>
              <a:ext uri="{FF2B5EF4-FFF2-40B4-BE49-F238E27FC236}">
                <a16:creationId xmlns:a16="http://schemas.microsoft.com/office/drawing/2014/main" xmlns="" id="{A813565E-500D-4B76-962A-C932CB8F0632}"/>
              </a:ext>
            </a:extLst>
          </p:cNvPr>
          <p:cNvSpPr/>
          <p:nvPr/>
        </p:nvSpPr>
        <p:spPr>
          <a:xfrm>
            <a:off x="717607" y="1845000"/>
            <a:ext cx="3710393" cy="3539430"/>
          </a:xfrm>
          <a:prstGeom prst="rect">
            <a:avLst/>
          </a:prstGeom>
        </p:spPr>
        <p:txBody>
          <a:bodyPr wrap="square">
            <a:spAutoFit/>
          </a:bodyPr>
          <a:lstStyle/>
          <a:p>
            <a:pPr marL="285750" lvl="0" indent="-285750">
              <a:buFont typeface="Wingdings" panose="05000000000000000000" pitchFamily="2" charset="2"/>
              <a:buChar char="§"/>
            </a:pPr>
            <a:r>
              <a:rPr lang="el-GR" sz="1600" b="1" dirty="0" smtClean="0">
                <a:solidFill>
                  <a:prstClr val="black"/>
                </a:solidFill>
              </a:rPr>
              <a:t>ΠΤΩΣΗ ΠΙΕΣΗΣ ΣΕ ΕΝΑΝ ΣΥΛΛΕΚΤΗ</a:t>
            </a:r>
            <a:endParaRPr lang="en-US" sz="1600" b="1" dirty="0" smtClean="0">
              <a:solidFill>
                <a:prstClr val="black"/>
              </a:solidFill>
            </a:endParaRPr>
          </a:p>
          <a:p>
            <a:pPr marL="541338" lvl="1" indent="-285750">
              <a:buFont typeface="Calibri" panose="020F0502020204030204" pitchFamily="34" charset="0"/>
              <a:buChar char="–"/>
            </a:pPr>
            <a:r>
              <a:rPr lang="en-US" sz="1600" dirty="0" smtClean="0"/>
              <a:t>H </a:t>
            </a:r>
            <a:r>
              <a:rPr lang="el-GR" sz="1600" b="1" dirty="0" smtClean="0"/>
              <a:t>υ</a:t>
            </a:r>
            <a:r>
              <a:rPr lang="el-GR" sz="1600" b="1" dirty="0" smtClean="0"/>
              <a:t>δραυλική </a:t>
            </a:r>
            <a:r>
              <a:rPr lang="el-GR" sz="1600" b="1" dirty="0" smtClean="0"/>
              <a:t>πτώση </a:t>
            </a:r>
            <a:r>
              <a:rPr lang="el-GR" sz="1600" dirty="0" smtClean="0"/>
              <a:t>είναι </a:t>
            </a:r>
            <a:r>
              <a:rPr lang="el-GR" sz="1600" dirty="0" smtClean="0"/>
              <a:t>το ύψος που δίνεται από την αντλία στο </a:t>
            </a:r>
            <a:r>
              <a:rPr lang="el-GR" sz="1600" dirty="0" smtClean="0"/>
              <a:t>ρευστό και </a:t>
            </a:r>
            <a:r>
              <a:rPr lang="el-GR" sz="1600" dirty="0" smtClean="0"/>
              <a:t>μετράται σε μέτρα στήλης υγρού ή απλά αναγράφεται σε μέτρα (m</a:t>
            </a:r>
            <a:r>
              <a:rPr lang="el-GR" sz="1600" dirty="0" smtClean="0"/>
              <a:t>)</a:t>
            </a:r>
            <a:r>
              <a:rPr lang="en-US" sz="1600" dirty="0" smtClean="0"/>
              <a:t>. </a:t>
            </a:r>
            <a:endParaRPr lang="en-US" sz="1600" dirty="0"/>
          </a:p>
          <a:p>
            <a:pPr marL="541338" lvl="1" indent="-285750">
              <a:buFont typeface="Calibri" panose="020F0502020204030204" pitchFamily="34" charset="0"/>
              <a:buChar char="–"/>
            </a:pPr>
            <a:r>
              <a:rPr lang="el-GR" sz="1600" dirty="0" smtClean="0"/>
              <a:t>Η δεδομένη </a:t>
            </a:r>
            <a:r>
              <a:rPr lang="el-GR" sz="1600" dirty="0" smtClean="0"/>
              <a:t>υδραυλική πτώση είναι ανεξάρτητη </a:t>
            </a:r>
            <a:r>
              <a:rPr lang="el-GR" sz="1600" dirty="0" smtClean="0"/>
              <a:t>από το υγρό: </a:t>
            </a:r>
            <a:r>
              <a:rPr lang="el-GR" sz="1600" dirty="0" smtClean="0"/>
              <a:t>διαφορετικά υγρά </a:t>
            </a:r>
            <a:r>
              <a:rPr lang="el-GR" sz="1600" dirty="0" smtClean="0"/>
              <a:t>με διαφορετικές πυκνότητες είναι όλα ανυψωμένα στο ίδιο ύψος</a:t>
            </a:r>
            <a:r>
              <a:rPr lang="en-US" sz="1600" dirty="0" smtClean="0"/>
              <a:t>. </a:t>
            </a:r>
            <a:r>
              <a:rPr lang="el-GR" sz="1600" b="1" dirty="0" smtClean="0"/>
              <a:t>Η πτώση πίεσης εκφράζεται συχνά ως απώλεια υδραυλικής πτώσης</a:t>
            </a:r>
            <a:r>
              <a:rPr lang="en-US" sz="1600" b="1" dirty="0" smtClean="0"/>
              <a:t>, </a:t>
            </a:r>
            <a:r>
              <a:rPr lang="el-GR" sz="1600" dirty="0" smtClean="0"/>
              <a:t>που εξαρτάται άμεσα από </a:t>
            </a:r>
            <a:r>
              <a:rPr lang="el-GR" sz="1600" dirty="0" smtClean="0"/>
              <a:t>την παροχή</a:t>
            </a:r>
            <a:r>
              <a:rPr lang="en-US" sz="1600" dirty="0" smtClean="0"/>
              <a:t>. </a:t>
            </a:r>
            <a:endParaRPr lang="en-US" sz="1600" dirty="0"/>
          </a:p>
        </p:txBody>
      </p:sp>
      <p:sp>
        <p:nvSpPr>
          <p:cNvPr id="9" name="Rectangle 8">
            <a:extLst>
              <a:ext uri="{FF2B5EF4-FFF2-40B4-BE49-F238E27FC236}">
                <a16:creationId xmlns:a16="http://schemas.microsoft.com/office/drawing/2014/main" xmlns="" id="{0FF65983-AF12-473A-BB2C-4E1EEAE1F9D8}"/>
              </a:ext>
            </a:extLst>
          </p:cNvPr>
          <p:cNvSpPr/>
          <p:nvPr/>
        </p:nvSpPr>
        <p:spPr>
          <a:xfrm>
            <a:off x="717607" y="5229000"/>
            <a:ext cx="7946299" cy="1323439"/>
          </a:xfrm>
          <a:prstGeom prst="rect">
            <a:avLst/>
          </a:prstGeom>
        </p:spPr>
        <p:txBody>
          <a:bodyPr wrap="square">
            <a:spAutoFit/>
          </a:bodyPr>
          <a:lstStyle/>
          <a:p>
            <a:pPr marL="541338" lvl="1" indent="-285750">
              <a:buFont typeface="Calibri" panose="020F0502020204030204" pitchFamily="34" charset="0"/>
              <a:buChar char="–"/>
            </a:pPr>
            <a:r>
              <a:rPr lang="el-GR" sz="1600" dirty="0" smtClean="0"/>
              <a:t>Η αύξηση τη παροχής οφείλεται </a:t>
            </a:r>
            <a:r>
              <a:rPr lang="el-GR" sz="1600" dirty="0" smtClean="0"/>
              <a:t>σε μειώσεις των </a:t>
            </a:r>
            <a:r>
              <a:rPr lang="el-GR" sz="1600" dirty="0" smtClean="0"/>
              <a:t>σωληνώσεων, </a:t>
            </a:r>
            <a:r>
              <a:rPr lang="el-GR" sz="1600" dirty="0" smtClean="0"/>
              <a:t>γεγονός που υποδεικνύει μεγαλύτερη αντίσταση στη ροή.</a:t>
            </a:r>
          </a:p>
          <a:p>
            <a:pPr marL="541338" lvl="1" indent="-285750">
              <a:buFont typeface="Calibri" panose="020F0502020204030204" pitchFamily="34" charset="0"/>
              <a:buChar char="–"/>
            </a:pPr>
            <a:r>
              <a:rPr lang="el-GR" sz="1600" dirty="0" smtClean="0"/>
              <a:t>Σε ονομαστικούς ρυθμούς ροής, η απώλεια </a:t>
            </a:r>
            <a:r>
              <a:rPr lang="el-GR" sz="1600" dirty="0" smtClean="0"/>
              <a:t>υδραυλικής πτώσης σε </a:t>
            </a:r>
            <a:r>
              <a:rPr lang="el-GR" sz="1600" dirty="0" smtClean="0"/>
              <a:t>έναν μόνο συλλέκτη διατηρείται χαμηλή </a:t>
            </a:r>
            <a:r>
              <a:rPr lang="el-GR" sz="1600" dirty="0" smtClean="0"/>
              <a:t>κατά το </a:t>
            </a:r>
            <a:r>
              <a:rPr lang="el-GR" sz="1600" dirty="0" smtClean="0"/>
              <a:t>σχεδιασμό, αλλά πολλοί συλλέκτες που συνδέονται σε </a:t>
            </a:r>
            <a:r>
              <a:rPr lang="el-GR" sz="1600" dirty="0" smtClean="0"/>
              <a:t>σειρά </a:t>
            </a:r>
            <a:r>
              <a:rPr lang="el-GR" sz="1600" dirty="0" smtClean="0"/>
              <a:t>έχουν </a:t>
            </a:r>
            <a:r>
              <a:rPr lang="el-GR" sz="1600" dirty="0" smtClean="0"/>
              <a:t>μεγαλύτερες τιμές (πιθανόν σημαντικές)</a:t>
            </a:r>
            <a:r>
              <a:rPr lang="en-US" sz="1600" dirty="0" smtClean="0">
                <a:solidFill>
                  <a:prstClr val="black"/>
                </a:solidFill>
              </a:rPr>
              <a:t>.</a:t>
            </a:r>
            <a:endParaRPr lang="en-US" sz="1600" dirty="0">
              <a:solidFill>
                <a:prstClr val="black"/>
              </a:solidFill>
            </a:endParaRPr>
          </a:p>
        </p:txBody>
      </p:sp>
      <p:pic>
        <p:nvPicPr>
          <p:cNvPr id="11" name="Picture 10">
            <a:extLst>
              <a:ext uri="{FF2B5EF4-FFF2-40B4-BE49-F238E27FC236}">
                <a16:creationId xmlns:a16="http://schemas.microsoft.com/office/drawing/2014/main" xmlns="" id="{6868079E-24FF-408A-A0B0-70CDC90E08DC}"/>
              </a:ext>
            </a:extLst>
          </p:cNvPr>
          <p:cNvPicPr>
            <a:picLocks noChangeAspect="1"/>
          </p:cNvPicPr>
          <p:nvPr/>
        </p:nvPicPr>
        <p:blipFill>
          <a:blip r:embed="rId2" cstate="print"/>
          <a:stretch>
            <a:fillRect/>
          </a:stretch>
        </p:blipFill>
        <p:spPr>
          <a:xfrm>
            <a:off x="4420138" y="1983850"/>
            <a:ext cx="4459768" cy="3219952"/>
          </a:xfrm>
          <a:prstGeom prst="rect">
            <a:avLst/>
          </a:prstGeom>
          <a:solidFill>
            <a:schemeClr val="bg1"/>
          </a:solidFill>
          <a:ln>
            <a:solidFill>
              <a:schemeClr val="tx1"/>
            </a:solidFill>
          </a:ln>
        </p:spPr>
      </p:pic>
      <p:sp>
        <p:nvSpPr>
          <p:cNvPr id="8" name="Rectangle 6">
            <a:extLst>
              <a:ext uri="{FF2B5EF4-FFF2-40B4-BE49-F238E27FC236}">
                <a16:creationId xmlns:a16="http://schemas.microsoft.com/office/drawing/2014/main" xmlns="" id="{78CC0AE5-7ED5-4075-AFEC-57EE168BAA15}"/>
              </a:ext>
            </a:extLst>
          </p:cNvPr>
          <p:cNvSpPr/>
          <p:nvPr/>
        </p:nvSpPr>
        <p:spPr>
          <a:xfrm>
            <a:off x="7236000" y="1629000"/>
            <a:ext cx="165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l-GR" sz="1600" b="1" dirty="0" smtClean="0">
                <a:solidFill>
                  <a:prstClr val="black"/>
                </a:solidFill>
              </a:rPr>
              <a:t>ΠΑΡΑΔΕΙΓΜΑ</a:t>
            </a:r>
            <a:endParaRPr lang="en-US" sz="1600" b="1" dirty="0">
              <a:solidFill>
                <a:prstClr val="black"/>
              </a:solidFill>
            </a:endParaRPr>
          </a:p>
        </p:txBody>
      </p:sp>
    </p:spTree>
    <p:extLst>
      <p:ext uri="{BB962C8B-B14F-4D97-AF65-F5344CB8AC3E}">
        <p14:creationId xmlns:p14="http://schemas.microsoft.com/office/powerpoint/2010/main" xmlns="" val="9567139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A2FE36-053A-4C29-8049-177C7C14447D}"/>
              </a:ext>
            </a:extLst>
          </p:cNvPr>
          <p:cNvSpPr>
            <a:spLocks noGrp="1"/>
          </p:cNvSpPr>
          <p:nvPr>
            <p:ph type="title"/>
          </p:nvPr>
        </p:nvSpPr>
        <p:spPr/>
        <p:txBody>
          <a:bodyPr/>
          <a:lstStyle/>
          <a:p>
            <a:r>
              <a:rPr lang="en-US" b="1" dirty="0" smtClean="0"/>
              <a:t>2. </a:t>
            </a:r>
            <a:r>
              <a:rPr lang="el-GR" b="1" dirty="0" smtClean="0">
                <a:solidFill>
                  <a:prstClr val="black"/>
                </a:solidFill>
                <a:cs typeface="Arial" pitchFamily="34" charset="0"/>
              </a:rPr>
              <a:t>Συστοιχίες και συστήματα ηλιακών συλλεκτών</a:t>
            </a:r>
            <a:endParaRPr lang="en-US" dirty="0"/>
          </a:p>
        </p:txBody>
      </p:sp>
      <p:sp>
        <p:nvSpPr>
          <p:cNvPr id="4" name="Rectangle 3">
            <a:extLst>
              <a:ext uri="{FF2B5EF4-FFF2-40B4-BE49-F238E27FC236}">
                <a16:creationId xmlns:a16="http://schemas.microsoft.com/office/drawing/2014/main" xmlns="" id="{8505A01D-9A06-4784-A406-9F8AB0E12CEB}"/>
              </a:ext>
            </a:extLst>
          </p:cNvPr>
          <p:cNvSpPr/>
          <p:nvPr/>
        </p:nvSpPr>
        <p:spPr>
          <a:xfrm>
            <a:off x="432916" y="1485000"/>
            <a:ext cx="5723084" cy="369332"/>
          </a:xfrm>
          <a:prstGeom prst="rect">
            <a:avLst/>
          </a:prstGeom>
        </p:spPr>
        <p:txBody>
          <a:bodyPr wrap="square">
            <a:spAutoFit/>
          </a:bodyPr>
          <a:lstStyle/>
          <a:p>
            <a:pPr marL="285750" indent="-285750">
              <a:buFont typeface="Wingdings" panose="05000000000000000000" pitchFamily="2" charset="2"/>
              <a:buChar char="Ø"/>
            </a:pPr>
            <a:r>
              <a:rPr lang="el-GR" b="1" dirty="0" smtClean="0"/>
              <a:t>Υπολογισμός πτώσης πίεσης σε συστοιχίες συλλεκτών</a:t>
            </a:r>
            <a:endParaRPr lang="el-GR" b="1" dirty="0"/>
          </a:p>
        </p:txBody>
      </p:sp>
      <p:sp>
        <p:nvSpPr>
          <p:cNvPr id="5" name="Rectangle 4">
            <a:extLst>
              <a:ext uri="{FF2B5EF4-FFF2-40B4-BE49-F238E27FC236}">
                <a16:creationId xmlns:a16="http://schemas.microsoft.com/office/drawing/2014/main" xmlns="" id="{18442BC8-DD70-4662-9F2A-A6B4BC31D2A9}"/>
              </a:ext>
            </a:extLst>
          </p:cNvPr>
          <p:cNvSpPr/>
          <p:nvPr/>
        </p:nvSpPr>
        <p:spPr>
          <a:xfrm>
            <a:off x="612000" y="1773000"/>
            <a:ext cx="4608000" cy="4770537"/>
          </a:xfrm>
          <a:prstGeom prst="rect">
            <a:avLst/>
          </a:prstGeom>
        </p:spPr>
        <p:txBody>
          <a:bodyPr wrap="square">
            <a:spAutoFit/>
          </a:bodyPr>
          <a:lstStyle/>
          <a:p>
            <a:pPr marL="285750" lvl="0" indent="-285750">
              <a:buFont typeface="Wingdings" panose="05000000000000000000" pitchFamily="2" charset="2"/>
              <a:buChar char="§"/>
            </a:pPr>
            <a:r>
              <a:rPr lang="el-GR" sz="1600" b="1" dirty="0" smtClean="0">
                <a:solidFill>
                  <a:prstClr val="black"/>
                </a:solidFill>
              </a:rPr>
              <a:t>ΠΤΩΣΗ ΠΙΕΣΗΣ ΣΕ ΣΥΛΛΕΚΤΕΣ</a:t>
            </a:r>
            <a:endParaRPr lang="en-US" sz="1600" b="1" dirty="0" smtClean="0">
              <a:solidFill>
                <a:prstClr val="black"/>
              </a:solidFill>
            </a:endParaRPr>
          </a:p>
          <a:p>
            <a:pPr marL="541338" lvl="1" indent="-285750">
              <a:buFont typeface="Calibri" panose="020F0502020204030204" pitchFamily="34" charset="0"/>
              <a:buChar char="–"/>
            </a:pPr>
            <a:r>
              <a:rPr lang="el-GR" sz="1600" dirty="0" smtClean="0"/>
              <a:t>Η πτώση πίεσης μιας σειράς </a:t>
            </a:r>
            <a:r>
              <a:rPr lang="el-GR" sz="1600" dirty="0" smtClean="0"/>
              <a:t>συλλεκτών </a:t>
            </a:r>
            <a:r>
              <a:rPr lang="el-GR" sz="1600" dirty="0" smtClean="0"/>
              <a:t>αυξάνεται με τον αριθμό των συλλεκτών. </a:t>
            </a:r>
            <a:r>
              <a:rPr lang="el-GR" sz="1600" dirty="0" smtClean="0"/>
              <a:t>Η </a:t>
            </a:r>
            <a:r>
              <a:rPr lang="el-GR" sz="1600" dirty="0" smtClean="0"/>
              <a:t>πτώση της πίεσης </a:t>
            </a:r>
            <a:r>
              <a:rPr lang="el-GR" sz="1600" dirty="0" smtClean="0"/>
              <a:t>στη συστοιχία </a:t>
            </a:r>
            <a:r>
              <a:rPr lang="el-GR" sz="1600" dirty="0" smtClean="0"/>
              <a:t>συλλεκτών </a:t>
            </a:r>
            <a:r>
              <a:rPr lang="el-GR" sz="1600" dirty="0" smtClean="0"/>
              <a:t>αυξάνεται </a:t>
            </a:r>
            <a:r>
              <a:rPr lang="el-GR" sz="1600" dirty="0" smtClean="0"/>
              <a:t>με τον αριθμό τ</a:t>
            </a:r>
            <a:r>
              <a:rPr lang="el-GR" sz="1600" dirty="0" smtClean="0"/>
              <a:t>ων σειρών </a:t>
            </a:r>
            <a:r>
              <a:rPr lang="el-GR" sz="1600" dirty="0" smtClean="0"/>
              <a:t>και συνδέσεων </a:t>
            </a:r>
            <a:r>
              <a:rPr lang="el-GR" sz="1600" dirty="0" smtClean="0"/>
              <a:t>(σε σειρά ή παράλληλα).</a:t>
            </a:r>
            <a:endParaRPr lang="el-GR" sz="1600" dirty="0" smtClean="0"/>
          </a:p>
          <a:p>
            <a:pPr marL="541338" lvl="1" indent="-285750">
              <a:buFont typeface="Calibri" panose="020F0502020204030204" pitchFamily="34" charset="0"/>
              <a:buChar char="–"/>
            </a:pPr>
            <a:r>
              <a:rPr lang="el-GR" sz="1600" dirty="0" smtClean="0"/>
              <a:t>Οι κατασκευαστές συχνά δίνουν </a:t>
            </a:r>
            <a:r>
              <a:rPr lang="el-GR" sz="1600" b="1" dirty="0" smtClean="0"/>
              <a:t>την πτώση πίεσης για σειρές</a:t>
            </a:r>
            <a:r>
              <a:rPr lang="el-GR" sz="1600" dirty="0" smtClean="0"/>
              <a:t>, </a:t>
            </a:r>
            <a:r>
              <a:rPr lang="el-GR" sz="1600" dirty="0" smtClean="0"/>
              <a:t>συμπεριλαμβανομένης των εξαρτημάτων </a:t>
            </a:r>
            <a:r>
              <a:rPr lang="el-GR" sz="1600" dirty="0" smtClean="0"/>
              <a:t>σύνδεσης </a:t>
            </a:r>
            <a:r>
              <a:rPr lang="el-GR" sz="1600" dirty="0" smtClean="0"/>
              <a:t>και των </a:t>
            </a:r>
            <a:r>
              <a:rPr lang="el-GR" sz="1600" dirty="0" smtClean="0"/>
              <a:t>βαλβίδων, τον τύπο και τη θερμοκρασία του </a:t>
            </a:r>
            <a:r>
              <a:rPr lang="el-GR" sz="1600" dirty="0" smtClean="0"/>
              <a:t>ρευστού, </a:t>
            </a:r>
            <a:r>
              <a:rPr lang="el-GR" sz="1600" dirty="0" smtClean="0"/>
              <a:t>κλπ. Όλα αυτά εξαρτώνται από τον αριθμό των συλλεκτών ανά σειρά.</a:t>
            </a:r>
          </a:p>
          <a:p>
            <a:pPr marL="541338" lvl="1" indent="-285750">
              <a:buFont typeface="Calibri" panose="020F0502020204030204" pitchFamily="34" charset="0"/>
              <a:buChar char="–"/>
            </a:pPr>
            <a:r>
              <a:rPr lang="el-GR" sz="1600" dirty="0" smtClean="0"/>
              <a:t>Όσο </a:t>
            </a:r>
            <a:r>
              <a:rPr lang="el-GR" sz="1600" dirty="0" smtClean="0"/>
              <a:t>μεγαλύτερη είναι η παροχή </a:t>
            </a:r>
            <a:r>
              <a:rPr lang="el-GR" sz="1600" dirty="0" smtClean="0"/>
              <a:t>(αριθμός σειρών), τόσο περισσότερο μειώνεται η πίεση. Σε κάθε περίπτωση, δεν </a:t>
            </a:r>
            <a:r>
              <a:rPr lang="el-GR" sz="1600" dirty="0" smtClean="0"/>
              <a:t>υπερβαίνεται ο μέγιστος αριθμός </a:t>
            </a:r>
            <a:r>
              <a:rPr lang="el-GR" sz="1600" dirty="0" smtClean="0"/>
              <a:t>συλλεκτών ανά σειρά (10).</a:t>
            </a:r>
          </a:p>
          <a:p>
            <a:pPr marL="541338" lvl="1" indent="-285750">
              <a:buFont typeface="Calibri" panose="020F0502020204030204" pitchFamily="34" charset="0"/>
              <a:buChar char="–"/>
            </a:pPr>
            <a:r>
              <a:rPr lang="el-GR" sz="1600" dirty="0" smtClean="0"/>
              <a:t>Αν αυτές οι πληροφορίες λείπουν, </a:t>
            </a:r>
            <a:r>
              <a:rPr lang="el-GR" sz="1600" dirty="0" smtClean="0"/>
              <a:t>ο σχεδιασμός γίνεται βάσει των στοιχείων του </a:t>
            </a:r>
            <a:r>
              <a:rPr lang="el-GR" sz="1600" dirty="0" smtClean="0"/>
              <a:t>συστήματος</a:t>
            </a:r>
            <a:r>
              <a:rPr lang="en-US" sz="1600" dirty="0" smtClean="0"/>
              <a:t>.</a:t>
            </a:r>
            <a:endParaRPr lang="en-US" sz="1600" dirty="0"/>
          </a:p>
        </p:txBody>
      </p:sp>
      <p:pic>
        <p:nvPicPr>
          <p:cNvPr id="6" name="Picture 5">
            <a:extLst>
              <a:ext uri="{FF2B5EF4-FFF2-40B4-BE49-F238E27FC236}">
                <a16:creationId xmlns:a16="http://schemas.microsoft.com/office/drawing/2014/main" xmlns="" id="{70C595F8-8465-4EC4-A3FE-8AC6CEE62AA2}"/>
              </a:ext>
            </a:extLst>
          </p:cNvPr>
          <p:cNvPicPr>
            <a:picLocks noChangeAspect="1"/>
          </p:cNvPicPr>
          <p:nvPr/>
        </p:nvPicPr>
        <p:blipFill>
          <a:blip r:embed="rId2" cstate="print"/>
          <a:stretch>
            <a:fillRect/>
          </a:stretch>
        </p:blipFill>
        <p:spPr>
          <a:xfrm>
            <a:off x="5169367" y="1943175"/>
            <a:ext cx="3794633" cy="4365550"/>
          </a:xfrm>
          <a:prstGeom prst="rect">
            <a:avLst/>
          </a:prstGeom>
          <a:solidFill>
            <a:schemeClr val="bg1"/>
          </a:solidFill>
          <a:ln>
            <a:solidFill>
              <a:schemeClr val="tx1"/>
            </a:solidFill>
          </a:ln>
        </p:spPr>
      </p:pic>
      <p:sp>
        <p:nvSpPr>
          <p:cNvPr id="9" name="Rectangle 6">
            <a:extLst>
              <a:ext uri="{FF2B5EF4-FFF2-40B4-BE49-F238E27FC236}">
                <a16:creationId xmlns:a16="http://schemas.microsoft.com/office/drawing/2014/main" xmlns="" id="{78CC0AE5-7ED5-4075-AFEC-57EE168BAA15}"/>
              </a:ext>
            </a:extLst>
          </p:cNvPr>
          <p:cNvSpPr/>
          <p:nvPr/>
        </p:nvSpPr>
        <p:spPr>
          <a:xfrm>
            <a:off x="6537367" y="1557000"/>
            <a:ext cx="165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l-GR" sz="1600" b="1" dirty="0" smtClean="0">
                <a:solidFill>
                  <a:prstClr val="black"/>
                </a:solidFill>
              </a:rPr>
              <a:t>ΠΑΡΑΔΕΙΓΜΑ</a:t>
            </a:r>
            <a:endParaRPr lang="en-US" sz="1600" b="1" dirty="0">
              <a:solidFill>
                <a:prstClr val="black"/>
              </a:solidFill>
            </a:endParaRPr>
          </a:p>
        </p:txBody>
      </p:sp>
    </p:spTree>
    <p:extLst>
      <p:ext uri="{BB962C8B-B14F-4D97-AF65-F5344CB8AC3E}">
        <p14:creationId xmlns:p14="http://schemas.microsoft.com/office/powerpoint/2010/main" xmlns="" val="14675481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F684B801-0098-43F4-9816-A7907D91DDAE}"/>
              </a:ext>
            </a:extLst>
          </p:cNvPr>
          <p:cNvPicPr>
            <a:picLocks noChangeAspect="1"/>
          </p:cNvPicPr>
          <p:nvPr/>
        </p:nvPicPr>
        <p:blipFill>
          <a:blip r:embed="rId2" cstate="print"/>
          <a:stretch>
            <a:fillRect/>
          </a:stretch>
        </p:blipFill>
        <p:spPr>
          <a:xfrm>
            <a:off x="4438634" y="2853692"/>
            <a:ext cx="4453366" cy="3452058"/>
          </a:xfrm>
          <a:prstGeom prst="rect">
            <a:avLst/>
          </a:prstGeom>
          <a:solidFill>
            <a:schemeClr val="bg1"/>
          </a:solidFill>
          <a:ln>
            <a:solidFill>
              <a:schemeClr val="tx1"/>
            </a:solidFill>
          </a:ln>
        </p:spPr>
      </p:pic>
      <p:sp>
        <p:nvSpPr>
          <p:cNvPr id="2" name="Title 1">
            <a:extLst>
              <a:ext uri="{FF2B5EF4-FFF2-40B4-BE49-F238E27FC236}">
                <a16:creationId xmlns:a16="http://schemas.microsoft.com/office/drawing/2014/main" xmlns="" id="{747F6BAB-9DA9-4A3A-8F36-57759956C873}"/>
              </a:ext>
            </a:extLst>
          </p:cNvPr>
          <p:cNvSpPr>
            <a:spLocks noGrp="1"/>
          </p:cNvSpPr>
          <p:nvPr>
            <p:ph type="title"/>
          </p:nvPr>
        </p:nvSpPr>
        <p:spPr/>
        <p:txBody>
          <a:bodyPr/>
          <a:lstStyle/>
          <a:p>
            <a:r>
              <a:rPr lang="en-US" b="1" dirty="0" smtClean="0"/>
              <a:t>2. </a:t>
            </a:r>
            <a:r>
              <a:rPr lang="el-GR" b="1" dirty="0" smtClean="0">
                <a:solidFill>
                  <a:prstClr val="black"/>
                </a:solidFill>
                <a:cs typeface="Arial" pitchFamily="34" charset="0"/>
              </a:rPr>
              <a:t>Συστοιχίες και συστήματα ηλιακών συλλεκτών</a:t>
            </a:r>
            <a:endParaRPr lang="en-US" dirty="0"/>
          </a:p>
        </p:txBody>
      </p:sp>
      <p:sp>
        <p:nvSpPr>
          <p:cNvPr id="4" name="Rectangle 3">
            <a:extLst>
              <a:ext uri="{FF2B5EF4-FFF2-40B4-BE49-F238E27FC236}">
                <a16:creationId xmlns:a16="http://schemas.microsoft.com/office/drawing/2014/main" xmlns="" id="{EABA06C5-6131-4158-8771-C57F866CE0A1}"/>
              </a:ext>
            </a:extLst>
          </p:cNvPr>
          <p:cNvSpPr/>
          <p:nvPr/>
        </p:nvSpPr>
        <p:spPr>
          <a:xfrm>
            <a:off x="432916" y="1557000"/>
            <a:ext cx="5939084" cy="369332"/>
          </a:xfrm>
          <a:prstGeom prst="rect">
            <a:avLst/>
          </a:prstGeom>
        </p:spPr>
        <p:txBody>
          <a:bodyPr wrap="square">
            <a:spAutoFit/>
          </a:bodyPr>
          <a:lstStyle/>
          <a:p>
            <a:pPr marL="285750" indent="-285750">
              <a:buFont typeface="Wingdings" panose="05000000000000000000" pitchFamily="2" charset="2"/>
              <a:buChar char="Ø"/>
            </a:pPr>
            <a:r>
              <a:rPr lang="el-GR" b="1" dirty="0" smtClean="0"/>
              <a:t>Υπολογισμός πτώσης πίεσης σε συστοιχίες συλλεκτών</a:t>
            </a:r>
            <a:endParaRPr lang="el-GR" b="1" dirty="0"/>
          </a:p>
        </p:txBody>
      </p:sp>
      <p:sp>
        <p:nvSpPr>
          <p:cNvPr id="5" name="Rectangle 4">
            <a:extLst>
              <a:ext uri="{FF2B5EF4-FFF2-40B4-BE49-F238E27FC236}">
                <a16:creationId xmlns:a16="http://schemas.microsoft.com/office/drawing/2014/main" xmlns="" id="{123E71FD-B38F-4809-B0A8-C0A47611A695}"/>
              </a:ext>
            </a:extLst>
          </p:cNvPr>
          <p:cNvSpPr/>
          <p:nvPr/>
        </p:nvSpPr>
        <p:spPr>
          <a:xfrm>
            <a:off x="717607" y="1845000"/>
            <a:ext cx="8174393" cy="1077218"/>
          </a:xfrm>
          <a:prstGeom prst="rect">
            <a:avLst/>
          </a:prstGeom>
        </p:spPr>
        <p:txBody>
          <a:bodyPr wrap="square">
            <a:spAutoFit/>
          </a:bodyPr>
          <a:lstStyle/>
          <a:p>
            <a:pPr marL="285750" lvl="0" indent="-285750">
              <a:buFont typeface="Wingdings" panose="05000000000000000000" pitchFamily="2" charset="2"/>
              <a:buChar char="§"/>
            </a:pPr>
            <a:r>
              <a:rPr lang="el-GR" sz="1600" b="1" dirty="0" smtClean="0">
                <a:solidFill>
                  <a:prstClr val="black"/>
                </a:solidFill>
              </a:rPr>
              <a:t>ΠΤΩΣΗ ΠΙΕΣΗΣ ΣΕ ΣΕΙΡΕΣ ΣΥΛΛΕΚΤΩΝ ΣΥΝΔΕΔΕΜΕΝΩΝ ΠΑΡΑΛΛΗΛΑ</a:t>
            </a:r>
            <a:endParaRPr lang="en-US" sz="1600" b="1" dirty="0" smtClean="0">
              <a:solidFill>
                <a:prstClr val="black"/>
              </a:solidFill>
            </a:endParaRPr>
          </a:p>
          <a:p>
            <a:pPr marL="541338" lvl="1" indent="-285750">
              <a:buFont typeface="Calibri" panose="020F0502020204030204" pitchFamily="34" charset="0"/>
              <a:buChar char="–"/>
            </a:pPr>
            <a:r>
              <a:rPr lang="el-GR" sz="1600" dirty="0" smtClean="0"/>
              <a:t>Η πτώση πίεσης για τη συστοιχία προκύπτει από το σύνολο των τιμών πτώσης </a:t>
            </a:r>
            <a:r>
              <a:rPr lang="el-GR" sz="1600" dirty="0" smtClean="0"/>
              <a:t>πίεσης της </a:t>
            </a:r>
            <a:r>
              <a:rPr lang="el-GR" sz="1600" dirty="0" smtClean="0"/>
              <a:t>σωλήνωσης μέχρι μια σειρά συλλέκτη και </a:t>
            </a:r>
            <a:r>
              <a:rPr lang="el-GR" sz="1600" b="1" dirty="0" smtClean="0"/>
              <a:t>την πτώση πίεσης μιας μεμονωμένης σειράς συλλεκτών</a:t>
            </a:r>
            <a:r>
              <a:rPr lang="el-GR" sz="1600" dirty="0" smtClean="0"/>
              <a:t>.</a:t>
            </a:r>
            <a:endParaRPr lang="en-US" sz="1600" dirty="0"/>
          </a:p>
        </p:txBody>
      </p:sp>
      <p:sp>
        <p:nvSpPr>
          <p:cNvPr id="11" name="Rectangle 6">
            <a:extLst>
              <a:ext uri="{FF2B5EF4-FFF2-40B4-BE49-F238E27FC236}">
                <a16:creationId xmlns:a16="http://schemas.microsoft.com/office/drawing/2014/main" xmlns="" id="{78CC0AE5-7ED5-4075-AFEC-57EE168BAA15}"/>
              </a:ext>
            </a:extLst>
          </p:cNvPr>
          <p:cNvSpPr/>
          <p:nvPr/>
        </p:nvSpPr>
        <p:spPr>
          <a:xfrm>
            <a:off x="7236000" y="2781000"/>
            <a:ext cx="165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l-GR" sz="1600" b="1" dirty="0" smtClean="0">
                <a:solidFill>
                  <a:prstClr val="black"/>
                </a:solidFill>
              </a:rPr>
              <a:t>ΠΑΡΑΔΕΙΓΜΑ</a:t>
            </a:r>
            <a:endParaRPr lang="en-US" sz="1600" b="1" dirty="0">
              <a:solidFill>
                <a:prstClr val="black"/>
              </a:solidFill>
            </a:endParaRPr>
          </a:p>
        </p:txBody>
      </p:sp>
      <p:sp>
        <p:nvSpPr>
          <p:cNvPr id="9" name="Rectangle 4">
            <a:extLst>
              <a:ext uri="{FF2B5EF4-FFF2-40B4-BE49-F238E27FC236}">
                <a16:creationId xmlns:a16="http://schemas.microsoft.com/office/drawing/2014/main" xmlns="" id="{BB465660-F6DB-4E1D-B9A1-E7818F3E63AA}"/>
              </a:ext>
            </a:extLst>
          </p:cNvPr>
          <p:cNvSpPr/>
          <p:nvPr/>
        </p:nvSpPr>
        <p:spPr>
          <a:xfrm>
            <a:off x="706807" y="2781000"/>
            <a:ext cx="3649193" cy="1569660"/>
          </a:xfrm>
          <a:prstGeom prst="rect">
            <a:avLst/>
          </a:prstGeom>
        </p:spPr>
        <p:txBody>
          <a:bodyPr wrap="square">
            <a:spAutoFit/>
          </a:bodyPr>
          <a:lstStyle/>
          <a:p>
            <a:pPr marL="541338" lvl="1" indent="-285750">
              <a:buFont typeface="Calibri" panose="020F0502020204030204" pitchFamily="34" charset="0"/>
              <a:buChar char="–"/>
              <a:tabLst>
                <a:tab pos="3411538" algn="l"/>
              </a:tabLst>
            </a:pPr>
            <a:r>
              <a:rPr lang="el-GR" sz="1600" dirty="0" smtClean="0"/>
              <a:t>Η πραγματική παροχή των μεμονωμένων συλλεκτών αντιστοιχεί στην ονομαστική παροχή του συλλέκτη των </a:t>
            </a:r>
            <a:r>
              <a:rPr lang="el-GR" sz="1600" dirty="0" smtClean="0"/>
              <a:t>0,83</a:t>
            </a:r>
            <a:r>
              <a:rPr lang="en-US" sz="1600" dirty="0" smtClean="0"/>
              <a:t>L/min</a:t>
            </a:r>
            <a:r>
              <a:rPr lang="el-GR" sz="1600" dirty="0" smtClean="0"/>
              <a:t> (50 </a:t>
            </a:r>
            <a:r>
              <a:rPr lang="en-US" sz="1600" dirty="0" smtClean="0"/>
              <a:t>L/h</a:t>
            </a:r>
            <a:r>
              <a:rPr lang="el-GR" sz="1600" dirty="0" smtClean="0"/>
              <a:t>)</a:t>
            </a:r>
            <a:r>
              <a:rPr lang="en-US" sz="1600" dirty="0" smtClean="0"/>
              <a:t>.</a:t>
            </a:r>
          </a:p>
          <a:p>
            <a:pPr marL="541338" lvl="1" indent="-285750">
              <a:buFont typeface="Calibri" panose="020F0502020204030204" pitchFamily="34" charset="0"/>
              <a:buChar char="–"/>
            </a:pPr>
            <a:r>
              <a:rPr lang="el-GR" sz="1600" dirty="0" smtClean="0"/>
              <a:t>Ισχύει ότι:</a:t>
            </a:r>
            <a:endParaRPr lang="en-US" sz="1600" dirty="0"/>
          </a:p>
        </p:txBody>
      </p:sp>
      <p:pic>
        <p:nvPicPr>
          <p:cNvPr id="12" name="11 - Εικόνα" descr="Εικόνα4.png"/>
          <p:cNvPicPr>
            <a:picLocks noChangeAspect="1"/>
          </p:cNvPicPr>
          <p:nvPr/>
        </p:nvPicPr>
        <p:blipFill>
          <a:blip r:embed="rId3" cstate="print"/>
          <a:srcRect t="41545"/>
          <a:stretch>
            <a:fillRect/>
          </a:stretch>
        </p:blipFill>
        <p:spPr>
          <a:xfrm>
            <a:off x="707090" y="4293000"/>
            <a:ext cx="3504910" cy="2088000"/>
          </a:xfrm>
          <a:prstGeom prst="rect">
            <a:avLst/>
          </a:prstGeom>
        </p:spPr>
      </p:pic>
    </p:spTree>
    <p:extLst>
      <p:ext uri="{BB962C8B-B14F-4D97-AF65-F5344CB8AC3E}">
        <p14:creationId xmlns:p14="http://schemas.microsoft.com/office/powerpoint/2010/main" xmlns="" val="30432599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0FF772D-F90C-4AA1-845F-37112F7B5CDC}"/>
              </a:ext>
            </a:extLst>
          </p:cNvPr>
          <p:cNvSpPr>
            <a:spLocks noGrp="1"/>
          </p:cNvSpPr>
          <p:nvPr>
            <p:ph type="title"/>
          </p:nvPr>
        </p:nvSpPr>
        <p:spPr/>
        <p:txBody>
          <a:bodyPr/>
          <a:lstStyle/>
          <a:p>
            <a:r>
              <a:rPr lang="en-US" b="1" dirty="0" smtClean="0"/>
              <a:t>2. </a:t>
            </a:r>
            <a:r>
              <a:rPr lang="el-GR" b="1" dirty="0" smtClean="0">
                <a:solidFill>
                  <a:prstClr val="black"/>
                </a:solidFill>
                <a:cs typeface="Arial" pitchFamily="34" charset="0"/>
              </a:rPr>
              <a:t>Συστοιχίες και συστήματα ηλιακών συλλεκτών</a:t>
            </a:r>
            <a:endParaRPr lang="en-US" dirty="0"/>
          </a:p>
        </p:txBody>
      </p:sp>
      <p:sp>
        <p:nvSpPr>
          <p:cNvPr id="4" name="Rectangle 3">
            <a:extLst>
              <a:ext uri="{FF2B5EF4-FFF2-40B4-BE49-F238E27FC236}">
                <a16:creationId xmlns:a16="http://schemas.microsoft.com/office/drawing/2014/main" xmlns="" id="{F58ECED5-6D39-4A89-B03A-DE235860C334}"/>
              </a:ext>
            </a:extLst>
          </p:cNvPr>
          <p:cNvSpPr/>
          <p:nvPr/>
        </p:nvSpPr>
        <p:spPr>
          <a:xfrm>
            <a:off x="432916" y="1557000"/>
            <a:ext cx="6011084" cy="369332"/>
          </a:xfrm>
          <a:prstGeom prst="rect">
            <a:avLst/>
          </a:prstGeom>
        </p:spPr>
        <p:txBody>
          <a:bodyPr wrap="square">
            <a:spAutoFit/>
          </a:bodyPr>
          <a:lstStyle/>
          <a:p>
            <a:pPr marL="285750" indent="-285750">
              <a:buFont typeface="Wingdings" panose="05000000000000000000" pitchFamily="2" charset="2"/>
              <a:buChar char="Ø"/>
            </a:pPr>
            <a:r>
              <a:rPr lang="el-GR" b="1" dirty="0" smtClean="0"/>
              <a:t>Υπολογισμός πτώσης πίεσης σε συστοιχίες συλλεκτών</a:t>
            </a:r>
            <a:endParaRPr lang="el-GR" b="1" dirty="0"/>
          </a:p>
        </p:txBody>
      </p:sp>
      <p:sp>
        <p:nvSpPr>
          <p:cNvPr id="5" name="Rectangle 4">
            <a:extLst>
              <a:ext uri="{FF2B5EF4-FFF2-40B4-BE49-F238E27FC236}">
                <a16:creationId xmlns:a16="http://schemas.microsoft.com/office/drawing/2014/main" xmlns="" id="{49DD94E7-F9C7-4881-86FC-CF2CC711CB02}"/>
              </a:ext>
            </a:extLst>
          </p:cNvPr>
          <p:cNvSpPr/>
          <p:nvPr/>
        </p:nvSpPr>
        <p:spPr>
          <a:xfrm>
            <a:off x="717607" y="1928685"/>
            <a:ext cx="7969193" cy="4524315"/>
          </a:xfrm>
          <a:prstGeom prst="rect">
            <a:avLst/>
          </a:prstGeom>
        </p:spPr>
        <p:txBody>
          <a:bodyPr wrap="square">
            <a:spAutoFit/>
          </a:bodyPr>
          <a:lstStyle/>
          <a:p>
            <a:pPr marL="285750" lvl="0" indent="-285750">
              <a:buFont typeface="Wingdings" panose="05000000000000000000" pitchFamily="2" charset="2"/>
              <a:buChar char="§"/>
            </a:pPr>
            <a:r>
              <a:rPr lang="el-GR" sz="1600" b="1" dirty="0" smtClean="0">
                <a:solidFill>
                  <a:prstClr val="black"/>
                </a:solidFill>
              </a:rPr>
              <a:t>ΠΤΩΣΗ ΠΙΕΣΗΣ ΣΕ ΣΕΙΡΕΣ ΣΥΛΛΕΚΤΩΝ ΣΥΝΔΕΔΕΜΕΝΩΝ ΠΑΡΑΛΛΗΛΑ</a:t>
            </a:r>
            <a:endParaRPr lang="en-US" sz="1600" b="1" dirty="0" smtClean="0">
              <a:solidFill>
                <a:prstClr val="black"/>
              </a:solidFill>
            </a:endParaRPr>
          </a:p>
          <a:p>
            <a:pPr marL="541338" lvl="1" indent="-285750">
              <a:buFont typeface="Calibri" panose="020F0502020204030204" pitchFamily="34" charset="0"/>
              <a:buChar char="–"/>
            </a:pPr>
            <a:r>
              <a:rPr lang="el-GR" sz="1600" dirty="0" smtClean="0"/>
              <a:t>Παράμετροι</a:t>
            </a:r>
            <a:r>
              <a:rPr lang="en-US" sz="1600" dirty="0" smtClean="0"/>
              <a:t>:</a:t>
            </a:r>
            <a:endParaRPr lang="en-US" sz="1600" dirty="0"/>
          </a:p>
          <a:p>
            <a:pPr marL="801688" lvl="1" indent="-285750">
              <a:buFont typeface="Arial" panose="020B0604020202020204" pitchFamily="34" charset="0"/>
              <a:buChar char="."/>
            </a:pPr>
            <a:r>
              <a:rPr lang="el-GR" sz="1600" dirty="0" smtClean="0"/>
              <a:t>Παράλληλη σύνδεση 2 σειρών </a:t>
            </a:r>
            <a:r>
              <a:rPr lang="el-GR" sz="1600" dirty="0" smtClean="0"/>
              <a:t>συλλεκτών, με 5 ηλιακούς συλλέκτες </a:t>
            </a:r>
            <a:r>
              <a:rPr lang="el-GR" sz="1600" dirty="0" smtClean="0"/>
              <a:t>η </a:t>
            </a:r>
            <a:r>
              <a:rPr lang="el-GR" sz="1600" dirty="0" smtClean="0"/>
              <a:t>κάθε μία </a:t>
            </a:r>
            <a:r>
              <a:rPr lang="el-GR" sz="1600" dirty="0" smtClean="0"/>
              <a:t>(</a:t>
            </a:r>
            <a:r>
              <a:rPr lang="en-US" sz="1600" dirty="0" smtClean="0"/>
              <a:t>FPC </a:t>
            </a:r>
            <a:r>
              <a:rPr lang="en-US" sz="1600" dirty="0"/>
              <a:t>FKC-1 </a:t>
            </a:r>
            <a:r>
              <a:rPr lang="el-GR" sz="1600" dirty="0" smtClean="0"/>
              <a:t> - </a:t>
            </a:r>
            <a:r>
              <a:rPr lang="en-US" sz="1600" dirty="0" smtClean="0"/>
              <a:t>Bosch</a:t>
            </a:r>
            <a:r>
              <a:rPr lang="en-US" sz="1600" dirty="0"/>
              <a:t>).</a:t>
            </a:r>
          </a:p>
          <a:p>
            <a:pPr marL="541338" lvl="1" indent="-285750">
              <a:buFont typeface="Calibri" panose="020F0502020204030204" pitchFamily="34" charset="0"/>
              <a:buChar char="–"/>
            </a:pPr>
            <a:r>
              <a:rPr lang="el-GR" sz="1600" dirty="0" smtClean="0"/>
              <a:t>Ζητούνται</a:t>
            </a:r>
            <a:r>
              <a:rPr lang="en-US" sz="1600" dirty="0" smtClean="0"/>
              <a:t>:</a:t>
            </a:r>
            <a:endParaRPr lang="en-US" sz="1600" dirty="0"/>
          </a:p>
          <a:p>
            <a:pPr marL="801688" lvl="2" indent="-285750">
              <a:buFont typeface="Arial" panose="020B0604020202020204" pitchFamily="34" charset="0"/>
              <a:buChar char="."/>
            </a:pPr>
            <a:r>
              <a:rPr lang="el-GR" sz="1600" dirty="0" smtClean="0"/>
              <a:t>Πτώση πίεσης της συνολικής </a:t>
            </a:r>
          </a:p>
          <a:p>
            <a:pPr marL="801688" lvl="2" indent="-285750"/>
            <a:r>
              <a:rPr lang="el-GR" sz="1600" dirty="0" smtClean="0"/>
              <a:t>	</a:t>
            </a:r>
            <a:r>
              <a:rPr lang="el-GR" sz="1600" dirty="0" smtClean="0"/>
              <a:t>συστοιχίας συλλεκτών</a:t>
            </a:r>
            <a:r>
              <a:rPr lang="en-US" sz="1600" dirty="0" smtClean="0"/>
              <a:t>.</a:t>
            </a:r>
            <a:endParaRPr lang="en-US" sz="1600" dirty="0"/>
          </a:p>
          <a:p>
            <a:pPr marL="541338" lvl="1" indent="-285750">
              <a:buFont typeface="Calibri" panose="020F0502020204030204" pitchFamily="34" charset="0"/>
              <a:buChar char="–"/>
            </a:pPr>
            <a:r>
              <a:rPr lang="el-GR" sz="1600" dirty="0" smtClean="0"/>
              <a:t>Υπολογισμοί</a:t>
            </a:r>
            <a:r>
              <a:rPr lang="en-US" sz="1600" dirty="0" smtClean="0"/>
              <a:t>:</a:t>
            </a:r>
            <a:endParaRPr lang="en-US" sz="1600" dirty="0"/>
          </a:p>
          <a:p>
            <a:pPr marL="801688" lvl="1" indent="-285750" defTabSz="1073150">
              <a:buFont typeface="Arial" panose="020B0604020202020204" pitchFamily="34" charset="0"/>
              <a:buChar char="."/>
            </a:pPr>
            <a:r>
              <a:rPr lang="el-GR" sz="1600" dirty="0" smtClean="0"/>
              <a:t>Παροχή σε έναν συλλέκτη</a:t>
            </a:r>
            <a:r>
              <a:rPr lang="en-US" sz="1600" dirty="0" smtClean="0"/>
              <a:t>:</a:t>
            </a:r>
            <a:endParaRPr lang="en-US" sz="1600" dirty="0"/>
          </a:p>
          <a:p>
            <a:pPr marL="801688" lvl="1" defTabSz="1073150"/>
            <a:r>
              <a:rPr lang="en-US" sz="1600" dirty="0" err="1">
                <a:solidFill>
                  <a:srgbClr val="0070C0"/>
                </a:solidFill>
              </a:rPr>
              <a:t>V</a:t>
            </a:r>
            <a:r>
              <a:rPr lang="en-US" sz="1600" baseline="-25000" dirty="0" err="1">
                <a:solidFill>
                  <a:srgbClr val="0070C0"/>
                </a:solidFill>
              </a:rPr>
              <a:t>k</a:t>
            </a:r>
            <a:r>
              <a:rPr lang="en-US" sz="1600" dirty="0">
                <a:solidFill>
                  <a:srgbClr val="0070C0"/>
                </a:solidFill>
              </a:rPr>
              <a:t> = (V </a:t>
            </a:r>
            <a:r>
              <a:rPr lang="en-US" sz="1600" baseline="-25000" dirty="0" err="1">
                <a:solidFill>
                  <a:srgbClr val="0070C0"/>
                </a:solidFill>
              </a:rPr>
              <a:t>k,Nom</a:t>
            </a:r>
            <a:r>
              <a:rPr lang="en-US" sz="1600" baseline="-25000" dirty="0">
                <a:solidFill>
                  <a:srgbClr val="0070C0"/>
                </a:solidFill>
              </a:rPr>
              <a:t> </a:t>
            </a:r>
            <a:r>
              <a:rPr lang="en-US" sz="1600" dirty="0">
                <a:solidFill>
                  <a:srgbClr val="0070C0"/>
                </a:solidFill>
              </a:rPr>
              <a:t>)x (n) = 0,83 L/min</a:t>
            </a:r>
          </a:p>
          <a:p>
            <a:pPr marL="801688" lvl="1" indent="-285750" defTabSz="1073150">
              <a:buFont typeface="Arial" panose="020B0604020202020204" pitchFamily="34" charset="0"/>
              <a:buChar char="."/>
            </a:pPr>
            <a:r>
              <a:rPr lang="el-GR" sz="1600" dirty="0" smtClean="0"/>
              <a:t>Ανάγνωση από τον πίνακα πτώσης </a:t>
            </a:r>
          </a:p>
          <a:p>
            <a:pPr marL="801688" lvl="1" indent="-285750" defTabSz="1073150"/>
            <a:r>
              <a:rPr lang="el-GR" sz="1600" dirty="0" smtClean="0"/>
              <a:t>	</a:t>
            </a:r>
            <a:r>
              <a:rPr lang="el-GR" sz="1600" dirty="0" smtClean="0"/>
              <a:t>πίεσης </a:t>
            </a:r>
            <a:r>
              <a:rPr lang="en-US" sz="1600" dirty="0" smtClean="0"/>
              <a:t>(</a:t>
            </a:r>
            <a:r>
              <a:rPr lang="el-GR" sz="1600" dirty="0" smtClean="0"/>
              <a:t>στοιχεία κατασκευαστή</a:t>
            </a:r>
            <a:r>
              <a:rPr lang="en-US" sz="1600" dirty="0" smtClean="0"/>
              <a:t>):</a:t>
            </a:r>
            <a:endParaRPr lang="en-US" sz="1600" dirty="0"/>
          </a:p>
          <a:p>
            <a:pPr marL="801688" lvl="2" defTabSz="1073150"/>
            <a:r>
              <a:rPr lang="en-US" sz="1600" dirty="0">
                <a:solidFill>
                  <a:srgbClr val="0070C0"/>
                </a:solidFill>
              </a:rPr>
              <a:t>0,113 m </a:t>
            </a:r>
            <a:r>
              <a:rPr lang="el-GR" sz="1600" dirty="0" smtClean="0">
                <a:solidFill>
                  <a:srgbClr val="0070C0"/>
                </a:solidFill>
              </a:rPr>
              <a:t>ανά σειρά συλλέκτη</a:t>
            </a:r>
            <a:r>
              <a:rPr lang="en-US" sz="1600" dirty="0" smtClean="0"/>
              <a:t>.</a:t>
            </a:r>
            <a:endParaRPr lang="en-US" sz="1600" dirty="0"/>
          </a:p>
          <a:p>
            <a:pPr marL="801688" lvl="1" indent="-285750" defTabSz="1073150">
              <a:buFont typeface="Arial" panose="020B0604020202020204" pitchFamily="34" charset="0"/>
              <a:buChar char="."/>
            </a:pPr>
            <a:r>
              <a:rPr lang="el-GR" sz="1600" dirty="0" smtClean="0"/>
              <a:t>Πτώση </a:t>
            </a:r>
            <a:r>
              <a:rPr lang="el-GR" sz="1600" dirty="0" smtClean="0"/>
              <a:t>πίεσης </a:t>
            </a:r>
            <a:r>
              <a:rPr lang="el-GR" sz="1600" dirty="0" smtClean="0"/>
              <a:t>συστοιχίας</a:t>
            </a:r>
            <a:r>
              <a:rPr lang="en-US" sz="1600" dirty="0" smtClean="0"/>
              <a:t>:</a:t>
            </a:r>
            <a:endParaRPr lang="en-US" sz="1600" dirty="0"/>
          </a:p>
          <a:p>
            <a:pPr marL="801688" lvl="2" defTabSz="1073150"/>
            <a:r>
              <a:rPr lang="en-US" sz="1600" dirty="0" err="1">
                <a:solidFill>
                  <a:srgbClr val="0070C0"/>
                </a:solidFill>
              </a:rPr>
              <a:t>Δр</a:t>
            </a:r>
            <a:r>
              <a:rPr lang="en-US" sz="1600" baseline="-25000" dirty="0" err="1">
                <a:solidFill>
                  <a:srgbClr val="0070C0"/>
                </a:solidFill>
              </a:rPr>
              <a:t>Array</a:t>
            </a:r>
            <a:r>
              <a:rPr lang="en-US" sz="1600" dirty="0">
                <a:solidFill>
                  <a:srgbClr val="0070C0"/>
                </a:solidFill>
              </a:rPr>
              <a:t> = </a:t>
            </a:r>
            <a:r>
              <a:rPr lang="en-US" sz="1600" dirty="0" err="1">
                <a:solidFill>
                  <a:srgbClr val="0070C0"/>
                </a:solidFill>
              </a:rPr>
              <a:t>Δр</a:t>
            </a:r>
            <a:r>
              <a:rPr lang="en-US" sz="1600" baseline="-25000" dirty="0" err="1">
                <a:solidFill>
                  <a:srgbClr val="0070C0"/>
                </a:solidFill>
              </a:rPr>
              <a:t>Row</a:t>
            </a:r>
            <a:r>
              <a:rPr lang="en-US" sz="1600" dirty="0">
                <a:solidFill>
                  <a:srgbClr val="0070C0"/>
                </a:solidFill>
              </a:rPr>
              <a:t> = 0,113 </a:t>
            </a:r>
            <a:r>
              <a:rPr lang="en-US" sz="1600" dirty="0" smtClean="0">
                <a:solidFill>
                  <a:srgbClr val="0070C0"/>
                </a:solidFill>
              </a:rPr>
              <a:t>m</a:t>
            </a:r>
            <a:endParaRPr lang="en-US" sz="1600" dirty="0">
              <a:solidFill>
                <a:srgbClr val="0070C0"/>
              </a:solidFill>
            </a:endParaRPr>
          </a:p>
          <a:p>
            <a:pPr marL="801688" lvl="1" indent="-285750" defTabSz="1073150">
              <a:buFont typeface="Arial" panose="020B0604020202020204" pitchFamily="34" charset="0"/>
              <a:buChar char="."/>
            </a:pPr>
            <a:endParaRPr lang="en-US" sz="1600" dirty="0"/>
          </a:p>
          <a:p>
            <a:pPr marL="515938" lvl="1" defTabSz="1073150"/>
            <a:r>
              <a:rPr lang="el-GR" sz="1600" b="1" dirty="0" smtClean="0"/>
              <a:t>Η πτώση πίεσης αυτής της συστοιχίας</a:t>
            </a:r>
          </a:p>
          <a:p>
            <a:pPr marL="515938" lvl="1" defTabSz="1073150"/>
            <a:r>
              <a:rPr lang="el-GR" sz="1600" b="1" dirty="0" smtClean="0"/>
              <a:t>συλλεκτών είναι</a:t>
            </a:r>
            <a:r>
              <a:rPr lang="en-US" sz="1600" b="1" dirty="0" smtClean="0"/>
              <a:t> </a:t>
            </a:r>
            <a:r>
              <a:rPr lang="en-US" sz="1600" b="1" dirty="0"/>
              <a:t>0,113 m </a:t>
            </a:r>
            <a:r>
              <a:rPr lang="el-GR" sz="1600" b="1" dirty="0" smtClean="0"/>
              <a:t>στήλης υγρού</a:t>
            </a:r>
            <a:r>
              <a:rPr lang="en-US" sz="1600" b="1" dirty="0" smtClean="0"/>
              <a:t> </a:t>
            </a:r>
            <a:r>
              <a:rPr lang="el-GR" sz="1600" b="1" dirty="0" smtClean="0"/>
              <a:t>(ΣΥ)</a:t>
            </a:r>
            <a:endParaRPr lang="en-US" sz="1600" b="1" dirty="0"/>
          </a:p>
        </p:txBody>
      </p:sp>
      <p:pic>
        <p:nvPicPr>
          <p:cNvPr id="8" name="Picture 7">
            <a:extLst>
              <a:ext uri="{FF2B5EF4-FFF2-40B4-BE49-F238E27FC236}">
                <a16:creationId xmlns:a16="http://schemas.microsoft.com/office/drawing/2014/main" xmlns="" id="{BF0C5533-0CE0-4456-8A5C-A950C1273413}"/>
              </a:ext>
            </a:extLst>
          </p:cNvPr>
          <p:cNvPicPr>
            <a:picLocks noChangeAspect="1"/>
          </p:cNvPicPr>
          <p:nvPr/>
        </p:nvPicPr>
        <p:blipFill>
          <a:blip r:embed="rId2" cstate="print"/>
          <a:stretch>
            <a:fillRect/>
          </a:stretch>
        </p:blipFill>
        <p:spPr>
          <a:xfrm>
            <a:off x="4644000" y="2781000"/>
            <a:ext cx="4110388" cy="3186196"/>
          </a:xfrm>
          <a:prstGeom prst="rect">
            <a:avLst/>
          </a:prstGeom>
          <a:solidFill>
            <a:schemeClr val="bg1"/>
          </a:solidFill>
          <a:ln>
            <a:solidFill>
              <a:schemeClr val="tx1"/>
            </a:solidFill>
          </a:ln>
        </p:spPr>
      </p:pic>
      <p:sp>
        <p:nvSpPr>
          <p:cNvPr id="7" name="Rectangle 6">
            <a:extLst>
              <a:ext uri="{FF2B5EF4-FFF2-40B4-BE49-F238E27FC236}">
                <a16:creationId xmlns:a16="http://schemas.microsoft.com/office/drawing/2014/main" xmlns="" id="{78CC0AE5-7ED5-4075-AFEC-57EE168BAA15}"/>
              </a:ext>
            </a:extLst>
          </p:cNvPr>
          <p:cNvSpPr/>
          <p:nvPr/>
        </p:nvSpPr>
        <p:spPr>
          <a:xfrm>
            <a:off x="7398234" y="2709000"/>
            <a:ext cx="165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l-GR" sz="1600" b="1" dirty="0" smtClean="0">
                <a:solidFill>
                  <a:prstClr val="black"/>
                </a:solidFill>
              </a:rPr>
              <a:t>ΠΑΡΑΔΕΙΓΜΑ</a:t>
            </a:r>
            <a:endParaRPr lang="en-US" sz="1600" b="1" dirty="0">
              <a:solidFill>
                <a:prstClr val="black"/>
              </a:solidFill>
            </a:endParaRPr>
          </a:p>
        </p:txBody>
      </p:sp>
    </p:spTree>
    <p:extLst>
      <p:ext uri="{BB962C8B-B14F-4D97-AF65-F5344CB8AC3E}">
        <p14:creationId xmlns:p14="http://schemas.microsoft.com/office/powerpoint/2010/main" xmlns="" val="4687456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9D74F0-2FB8-4CD5-BFC7-6C23B7195ACD}"/>
              </a:ext>
            </a:extLst>
          </p:cNvPr>
          <p:cNvSpPr>
            <a:spLocks noGrp="1"/>
          </p:cNvSpPr>
          <p:nvPr>
            <p:ph type="title"/>
          </p:nvPr>
        </p:nvSpPr>
        <p:spPr/>
        <p:txBody>
          <a:bodyPr/>
          <a:lstStyle/>
          <a:p>
            <a:r>
              <a:rPr lang="en-US" b="1" dirty="0" smtClean="0"/>
              <a:t>1. </a:t>
            </a:r>
            <a:r>
              <a:rPr lang="el-GR" b="1" dirty="0" smtClean="0"/>
              <a:t>Επισκόπηση ηλιακών συλλεκτών </a:t>
            </a:r>
            <a:endParaRPr lang="en-US" dirty="0"/>
          </a:p>
        </p:txBody>
      </p:sp>
      <p:sp>
        <p:nvSpPr>
          <p:cNvPr id="4" name="Rectangle 3">
            <a:extLst>
              <a:ext uri="{FF2B5EF4-FFF2-40B4-BE49-F238E27FC236}">
                <a16:creationId xmlns:a16="http://schemas.microsoft.com/office/drawing/2014/main" xmlns="" id="{3F004C98-AD2C-4381-8621-71BCDEC437A4}"/>
              </a:ext>
            </a:extLst>
          </p:cNvPr>
          <p:cNvSpPr/>
          <p:nvPr/>
        </p:nvSpPr>
        <p:spPr>
          <a:xfrm>
            <a:off x="432916" y="1557000"/>
            <a:ext cx="8243084" cy="369332"/>
          </a:xfrm>
          <a:prstGeom prst="rect">
            <a:avLst/>
          </a:prstGeom>
        </p:spPr>
        <p:txBody>
          <a:bodyPr wrap="square">
            <a:spAutoFit/>
          </a:bodyPr>
          <a:lstStyle/>
          <a:p>
            <a:pPr marL="285750" indent="-285750">
              <a:buFont typeface="Wingdings" panose="05000000000000000000" pitchFamily="2" charset="2"/>
              <a:buChar char="Ø"/>
            </a:pPr>
            <a:r>
              <a:rPr lang="el-GR" b="1" dirty="0" smtClean="0"/>
              <a:t>Επιλεγμένα θέματα της τεχνολογίας και της εγκατάστασης ηλιακών συλλεκτών</a:t>
            </a:r>
          </a:p>
        </p:txBody>
      </p:sp>
      <p:sp>
        <p:nvSpPr>
          <p:cNvPr id="5" name="Rectangle 4">
            <a:extLst>
              <a:ext uri="{FF2B5EF4-FFF2-40B4-BE49-F238E27FC236}">
                <a16:creationId xmlns:a16="http://schemas.microsoft.com/office/drawing/2014/main" xmlns="" id="{0B5E1F5D-3501-4F8E-BBC9-9B103760F153}"/>
              </a:ext>
            </a:extLst>
          </p:cNvPr>
          <p:cNvSpPr/>
          <p:nvPr/>
        </p:nvSpPr>
        <p:spPr>
          <a:xfrm>
            <a:off x="731426" y="1932246"/>
            <a:ext cx="3408573" cy="338554"/>
          </a:xfrm>
          <a:prstGeom prst="rect">
            <a:avLst/>
          </a:prstGeom>
        </p:spPr>
        <p:txBody>
          <a:bodyPr wrap="square">
            <a:spAutoFit/>
          </a:bodyPr>
          <a:lstStyle/>
          <a:p>
            <a:pPr marL="285750" indent="-285750">
              <a:buFont typeface="Wingdings" panose="05000000000000000000" pitchFamily="2" charset="2"/>
              <a:buChar char="§"/>
            </a:pPr>
            <a:r>
              <a:rPr lang="el-GR" sz="1600" b="1" dirty="0" smtClean="0"/>
              <a:t>ΒΑΣΙΚΟΙ ΤΥΠΟΙ ΚΑΙ ΛΕΙΤΟΥΡΓΙΕΣ</a:t>
            </a:r>
            <a:r>
              <a:rPr lang="en-US" sz="1600" b="1" dirty="0" smtClean="0"/>
              <a:t>. </a:t>
            </a:r>
            <a:endParaRPr lang="en-US" sz="1600" dirty="0"/>
          </a:p>
        </p:txBody>
      </p:sp>
      <p:sp>
        <p:nvSpPr>
          <p:cNvPr id="9" name="TextBox 8">
            <a:extLst>
              <a:ext uri="{FF2B5EF4-FFF2-40B4-BE49-F238E27FC236}">
                <a16:creationId xmlns:a16="http://schemas.microsoft.com/office/drawing/2014/main" xmlns="" id="{BBC86917-6637-406E-A09F-25E4A388BE86}"/>
              </a:ext>
            </a:extLst>
          </p:cNvPr>
          <p:cNvSpPr txBox="1"/>
          <p:nvPr/>
        </p:nvSpPr>
        <p:spPr>
          <a:xfrm>
            <a:off x="468000" y="2205000"/>
            <a:ext cx="6192000" cy="3785652"/>
          </a:xfrm>
          <a:prstGeom prst="rect">
            <a:avLst/>
          </a:prstGeom>
          <a:noFill/>
        </p:spPr>
        <p:txBody>
          <a:bodyPr wrap="square" rtlCol="0">
            <a:spAutoFit/>
          </a:bodyPr>
          <a:lstStyle/>
          <a:p>
            <a:pPr marL="285750" indent="-285750">
              <a:buFont typeface="Calibri" panose="020F0502020204030204" pitchFamily="34" charset="0"/>
              <a:buChar char="–"/>
            </a:pPr>
            <a:r>
              <a:rPr lang="el-GR" sz="1600" b="1" dirty="0" smtClean="0"/>
              <a:t>Επίπεδοι συλλέκτες</a:t>
            </a:r>
            <a:endParaRPr lang="en-US" sz="1600" b="1" dirty="0"/>
          </a:p>
          <a:p>
            <a:pPr marL="541338" indent="-285750">
              <a:buFont typeface="Arial" panose="020B0604020202020204" pitchFamily="34" charset="0"/>
              <a:buChar char="."/>
            </a:pPr>
            <a:r>
              <a:rPr lang="el-GR" sz="1600" dirty="0" smtClean="0"/>
              <a:t>Οι πιο διαδεδομένοι</a:t>
            </a:r>
          </a:p>
          <a:p>
            <a:pPr marL="541338" indent="-285750">
              <a:buFont typeface="Arial" panose="020B0604020202020204" pitchFamily="34" charset="0"/>
              <a:buChar char="."/>
            </a:pPr>
            <a:r>
              <a:rPr lang="el-GR" sz="1600" dirty="0" smtClean="0"/>
              <a:t>Ο απορροφητής προστατεύεται με ένα περίβλημα</a:t>
            </a:r>
          </a:p>
          <a:p>
            <a:pPr marL="541338" indent="-285750">
              <a:buFont typeface="Arial" panose="020B0604020202020204" pitchFamily="34" charset="0"/>
              <a:buChar char="."/>
            </a:pPr>
            <a:r>
              <a:rPr lang="el-GR" sz="1600" dirty="0" smtClean="0"/>
              <a:t>Το πλαίσιο του περιβλήματος είναι κατασκευασμένο από μεταλλικό έλασμα και  η διαφανής εμπρόσθια κάλυψη από ηλιακό γυαλί ασφαλείας με </a:t>
            </a:r>
            <a:r>
              <a:rPr lang="el-GR" sz="1600" dirty="0" err="1" smtClean="0"/>
              <a:t>αντιαντανακλαστική</a:t>
            </a:r>
            <a:r>
              <a:rPr lang="el-GR" sz="1600" dirty="0" smtClean="0"/>
              <a:t> επίστρωση για τη μείωση των απωλειών ανάκλασης. Η θερμομόνωση ελαχιστοποιεί τις απώλειες θερμότητας</a:t>
            </a:r>
          </a:p>
          <a:p>
            <a:pPr marL="541338" indent="-285750">
              <a:buFont typeface="Arial" panose="020B0604020202020204" pitchFamily="34" charset="0"/>
              <a:buChar char="."/>
            </a:pPr>
            <a:r>
              <a:rPr lang="el-GR" sz="1600" dirty="0" smtClean="0"/>
              <a:t>Εγκαθίστανται εύκολα και με ασφάλεια σε στέγες, δάπεδα και τοίχους. Σχεδιασμός για ευελιξία εγκατάστασης</a:t>
            </a:r>
          </a:p>
          <a:p>
            <a:pPr marL="541338" indent="-285750">
              <a:buFont typeface="Arial" panose="020B0604020202020204" pitchFamily="34" charset="0"/>
              <a:buChar char="."/>
            </a:pPr>
            <a:r>
              <a:rPr lang="el-GR" sz="1600" dirty="0" smtClean="0"/>
              <a:t>Είναι οικονομικά πιο προσιτοί από τους σωλήνες κενού</a:t>
            </a:r>
          </a:p>
          <a:p>
            <a:pPr marL="541338" indent="-285750">
              <a:buFont typeface="Arial" panose="020B0604020202020204" pitchFamily="34" charset="0"/>
              <a:buChar char="."/>
            </a:pPr>
            <a:r>
              <a:rPr lang="el-GR" sz="1600" dirty="0" smtClean="0"/>
              <a:t>Χρησιμοποιούνται σε συστήματα ζεστού νερού χρήσης και θέρμανσης σε πισίνες, καθώς και ως εφεδρεία σε συστήματα κεντρικής θέρμανσης</a:t>
            </a:r>
          </a:p>
          <a:p>
            <a:pPr marL="541338" indent="-285750">
              <a:buFont typeface="Arial" panose="020B0604020202020204" pitchFamily="34" charset="0"/>
              <a:buChar char="."/>
            </a:pPr>
            <a:r>
              <a:rPr lang="el-GR" sz="1600" dirty="0" smtClean="0"/>
              <a:t>Τυπικό μέγεθος: Ολική επιφάνεια συλλέκτη 2-2.5 </a:t>
            </a:r>
            <a:r>
              <a:rPr lang="en-US" sz="1600" dirty="0" smtClean="0"/>
              <a:t>m</a:t>
            </a:r>
            <a:r>
              <a:rPr lang="en-US" sz="1600" baseline="30000" dirty="0" smtClean="0"/>
              <a:t>2</a:t>
            </a:r>
            <a:endParaRPr lang="en-US" sz="1600" baseline="30000" dirty="0"/>
          </a:p>
        </p:txBody>
      </p:sp>
      <p:pic>
        <p:nvPicPr>
          <p:cNvPr id="12" name="Picture 11">
            <a:extLst>
              <a:ext uri="{FF2B5EF4-FFF2-40B4-BE49-F238E27FC236}">
                <a16:creationId xmlns:a16="http://schemas.microsoft.com/office/drawing/2014/main" xmlns="" id="{EE0F0D2A-6803-47DC-B43C-6D488ADE4961}"/>
              </a:ext>
            </a:extLst>
          </p:cNvPr>
          <p:cNvPicPr>
            <a:picLocks noChangeAspect="1"/>
          </p:cNvPicPr>
          <p:nvPr/>
        </p:nvPicPr>
        <p:blipFill>
          <a:blip r:embed="rId2" cstate="print">
            <a:extLst>
              <a:ext uri="{BEBA8EAE-BF5A-486C-A8C5-ECC9F3942E4B}">
                <a14:imgProps xmlns:a14="http://schemas.microsoft.com/office/drawing/2010/main" xmlns="">
                  <a14:imgLayer r:embed="rId4">
                    <a14:imgEffect>
                      <a14:saturation sat="0"/>
                    </a14:imgEffect>
                  </a14:imgLayer>
                </a14:imgProps>
              </a:ext>
            </a:extLst>
          </a:blip>
          <a:stretch>
            <a:fillRect/>
          </a:stretch>
        </p:blipFill>
        <p:spPr>
          <a:xfrm>
            <a:off x="6588000" y="2637002"/>
            <a:ext cx="2401694" cy="2160000"/>
          </a:xfrm>
          <a:prstGeom prst="rect">
            <a:avLst/>
          </a:prstGeom>
          <a:ln>
            <a:solidFill>
              <a:schemeClr val="tx1"/>
            </a:solidFill>
          </a:ln>
        </p:spPr>
      </p:pic>
    </p:spTree>
    <p:extLst>
      <p:ext uri="{BB962C8B-B14F-4D97-AF65-F5344CB8AC3E}">
        <p14:creationId xmlns:p14="http://schemas.microsoft.com/office/powerpoint/2010/main" xmlns="" val="41198829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8FA10C-E006-4CF6-B5D4-44F1917E6212}"/>
              </a:ext>
            </a:extLst>
          </p:cNvPr>
          <p:cNvSpPr>
            <a:spLocks noGrp="1"/>
          </p:cNvSpPr>
          <p:nvPr>
            <p:ph type="title"/>
          </p:nvPr>
        </p:nvSpPr>
        <p:spPr/>
        <p:txBody>
          <a:bodyPr/>
          <a:lstStyle/>
          <a:p>
            <a:r>
              <a:rPr lang="en-US" b="1" dirty="0" smtClean="0"/>
              <a:t>2. </a:t>
            </a:r>
            <a:r>
              <a:rPr lang="el-GR" b="1" dirty="0" smtClean="0">
                <a:solidFill>
                  <a:prstClr val="black"/>
                </a:solidFill>
                <a:cs typeface="Arial" pitchFamily="34" charset="0"/>
              </a:rPr>
              <a:t>Συστοιχίες και συστήματα ηλιακών συλλεκτών</a:t>
            </a:r>
            <a:endParaRPr lang="en-US" dirty="0"/>
          </a:p>
        </p:txBody>
      </p:sp>
      <p:sp>
        <p:nvSpPr>
          <p:cNvPr id="4" name="Rectangle 3">
            <a:extLst>
              <a:ext uri="{FF2B5EF4-FFF2-40B4-BE49-F238E27FC236}">
                <a16:creationId xmlns:a16="http://schemas.microsoft.com/office/drawing/2014/main" xmlns="" id="{494C8DCD-AF69-450C-BAAF-3D5E0A954290}"/>
              </a:ext>
            </a:extLst>
          </p:cNvPr>
          <p:cNvSpPr/>
          <p:nvPr/>
        </p:nvSpPr>
        <p:spPr>
          <a:xfrm>
            <a:off x="432916" y="1557000"/>
            <a:ext cx="6155084" cy="369332"/>
          </a:xfrm>
          <a:prstGeom prst="rect">
            <a:avLst/>
          </a:prstGeom>
        </p:spPr>
        <p:txBody>
          <a:bodyPr wrap="square">
            <a:spAutoFit/>
          </a:bodyPr>
          <a:lstStyle/>
          <a:p>
            <a:pPr marL="285750" indent="-285750">
              <a:buFont typeface="Wingdings" panose="05000000000000000000" pitchFamily="2" charset="2"/>
              <a:buChar char="Ø"/>
            </a:pPr>
            <a:r>
              <a:rPr lang="el-GR" b="1" dirty="0" smtClean="0"/>
              <a:t>Υπολογισμός πτώσης πίεσης σε συστοιχίες συλλεκτών</a:t>
            </a:r>
            <a:endParaRPr lang="el-GR" b="1" dirty="0"/>
          </a:p>
        </p:txBody>
      </p:sp>
      <p:sp>
        <p:nvSpPr>
          <p:cNvPr id="5" name="Rectangle 4">
            <a:extLst>
              <a:ext uri="{FF2B5EF4-FFF2-40B4-BE49-F238E27FC236}">
                <a16:creationId xmlns:a16="http://schemas.microsoft.com/office/drawing/2014/main" xmlns="" id="{BB465660-F6DB-4E1D-B9A1-E7818F3E63AA}"/>
              </a:ext>
            </a:extLst>
          </p:cNvPr>
          <p:cNvSpPr/>
          <p:nvPr/>
        </p:nvSpPr>
        <p:spPr>
          <a:xfrm>
            <a:off x="706807" y="1845000"/>
            <a:ext cx="7969193" cy="1077218"/>
          </a:xfrm>
          <a:prstGeom prst="rect">
            <a:avLst/>
          </a:prstGeom>
        </p:spPr>
        <p:txBody>
          <a:bodyPr wrap="square">
            <a:spAutoFit/>
          </a:bodyPr>
          <a:lstStyle/>
          <a:p>
            <a:pPr marL="285750" indent="-285750">
              <a:buFont typeface="Wingdings" panose="05000000000000000000" pitchFamily="2" charset="2"/>
              <a:buChar char="§"/>
            </a:pPr>
            <a:r>
              <a:rPr lang="el-GR" sz="1600" b="1" dirty="0" smtClean="0">
                <a:solidFill>
                  <a:prstClr val="black"/>
                </a:solidFill>
              </a:rPr>
              <a:t>ΠΤΩΣΗ ΠΙΕΣΗΣ ΣΕ ΣΕΙΡΕΣ ΣΥΛΛΕΚΤΩΝ ΣΥΝΔΕΔΕΜΕΝΩΝ ΣΕ ΣΕΙΡΑ</a:t>
            </a:r>
            <a:endParaRPr lang="en-US" sz="1600" b="1" dirty="0" smtClean="0">
              <a:solidFill>
                <a:prstClr val="black"/>
              </a:solidFill>
            </a:endParaRPr>
          </a:p>
          <a:p>
            <a:pPr marL="541338" lvl="1" indent="-285750">
              <a:buFont typeface="Calibri" panose="020F0502020204030204" pitchFamily="34" charset="0"/>
              <a:buChar char="–"/>
            </a:pPr>
            <a:r>
              <a:rPr lang="el-GR" sz="1600" dirty="0" smtClean="0"/>
              <a:t>Η πτώση πίεσης της συστοιχίας προκύπτει από το άθροισμα όλων των σωληνώσεων </a:t>
            </a:r>
            <a:r>
              <a:rPr lang="el-GR" sz="1600" dirty="0" smtClean="0"/>
              <a:t>προσθέτοντας την κάθε </a:t>
            </a:r>
            <a:r>
              <a:rPr lang="el-GR" sz="1600" dirty="0" smtClean="0"/>
              <a:t>σειρά συλλεκτών. </a:t>
            </a:r>
            <a:r>
              <a:rPr lang="el-GR" sz="1600" b="1" dirty="0" smtClean="0"/>
              <a:t>Η πτώση πίεσης </a:t>
            </a:r>
            <a:r>
              <a:rPr lang="el-GR" sz="1600" b="1" dirty="0" smtClean="0"/>
              <a:t>συλλεκτών </a:t>
            </a:r>
            <a:r>
              <a:rPr lang="el-GR" sz="1600" b="1" dirty="0" smtClean="0"/>
              <a:t>που συνδέονται σε σειρά είναι </a:t>
            </a:r>
            <a:r>
              <a:rPr lang="el-GR" sz="1600" b="1" dirty="0" smtClean="0"/>
              <a:t>αθροιστική</a:t>
            </a:r>
            <a:r>
              <a:rPr lang="el-GR" sz="1600" dirty="0" smtClean="0"/>
              <a:t>.</a:t>
            </a:r>
            <a:endParaRPr lang="en-US" sz="1600" dirty="0"/>
          </a:p>
        </p:txBody>
      </p:sp>
      <p:pic>
        <p:nvPicPr>
          <p:cNvPr id="6" name="Picture 5">
            <a:extLst>
              <a:ext uri="{FF2B5EF4-FFF2-40B4-BE49-F238E27FC236}">
                <a16:creationId xmlns:a16="http://schemas.microsoft.com/office/drawing/2014/main" xmlns="" id="{F87C89E9-8893-48D8-B152-962FEDBD3C42}"/>
              </a:ext>
            </a:extLst>
          </p:cNvPr>
          <p:cNvPicPr>
            <a:picLocks noChangeAspect="1"/>
          </p:cNvPicPr>
          <p:nvPr/>
        </p:nvPicPr>
        <p:blipFill>
          <a:blip r:embed="rId2" cstate="print"/>
          <a:stretch>
            <a:fillRect/>
          </a:stretch>
        </p:blipFill>
        <p:spPr>
          <a:xfrm>
            <a:off x="4929735" y="2981257"/>
            <a:ext cx="3745953" cy="3039743"/>
          </a:xfrm>
          <a:prstGeom prst="rect">
            <a:avLst/>
          </a:prstGeom>
          <a:solidFill>
            <a:schemeClr val="bg1"/>
          </a:solidFill>
          <a:ln>
            <a:solidFill>
              <a:schemeClr val="tx1"/>
            </a:solidFill>
          </a:ln>
        </p:spPr>
      </p:pic>
      <p:sp>
        <p:nvSpPr>
          <p:cNvPr id="9" name="Rectangle 6">
            <a:extLst>
              <a:ext uri="{FF2B5EF4-FFF2-40B4-BE49-F238E27FC236}">
                <a16:creationId xmlns:a16="http://schemas.microsoft.com/office/drawing/2014/main" xmlns="" id="{78CC0AE5-7ED5-4075-AFEC-57EE168BAA15}"/>
              </a:ext>
            </a:extLst>
          </p:cNvPr>
          <p:cNvSpPr/>
          <p:nvPr/>
        </p:nvSpPr>
        <p:spPr>
          <a:xfrm>
            <a:off x="7488000" y="5301000"/>
            <a:ext cx="165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l-GR" sz="1600" b="1" dirty="0" smtClean="0">
                <a:solidFill>
                  <a:prstClr val="black"/>
                </a:solidFill>
              </a:rPr>
              <a:t>ΠΑΡΑΔΕΙΓΜΑ</a:t>
            </a:r>
            <a:endParaRPr lang="en-US" sz="1600" b="1" dirty="0">
              <a:solidFill>
                <a:prstClr val="black"/>
              </a:solidFill>
            </a:endParaRPr>
          </a:p>
        </p:txBody>
      </p:sp>
      <p:pic>
        <p:nvPicPr>
          <p:cNvPr id="10" name="9 - Εικόνα" descr="Εικόνα1.png"/>
          <p:cNvPicPr>
            <a:picLocks noChangeAspect="1"/>
          </p:cNvPicPr>
          <p:nvPr/>
        </p:nvPicPr>
        <p:blipFill>
          <a:blip r:embed="rId3" cstate="print"/>
          <a:srcRect t="36381"/>
          <a:stretch>
            <a:fillRect/>
          </a:stretch>
        </p:blipFill>
        <p:spPr>
          <a:xfrm>
            <a:off x="707821" y="4077000"/>
            <a:ext cx="4224179" cy="2160000"/>
          </a:xfrm>
          <a:prstGeom prst="rect">
            <a:avLst/>
          </a:prstGeom>
        </p:spPr>
      </p:pic>
      <p:sp>
        <p:nvSpPr>
          <p:cNvPr id="11" name="Rectangle 4">
            <a:extLst>
              <a:ext uri="{FF2B5EF4-FFF2-40B4-BE49-F238E27FC236}">
                <a16:creationId xmlns:a16="http://schemas.microsoft.com/office/drawing/2014/main" xmlns="" id="{BB465660-F6DB-4E1D-B9A1-E7818F3E63AA}"/>
              </a:ext>
            </a:extLst>
          </p:cNvPr>
          <p:cNvSpPr/>
          <p:nvPr/>
        </p:nvSpPr>
        <p:spPr>
          <a:xfrm>
            <a:off x="706807" y="2825561"/>
            <a:ext cx="4081193" cy="1323439"/>
          </a:xfrm>
          <a:prstGeom prst="rect">
            <a:avLst/>
          </a:prstGeom>
        </p:spPr>
        <p:txBody>
          <a:bodyPr wrap="square">
            <a:spAutoFit/>
          </a:bodyPr>
          <a:lstStyle/>
          <a:p>
            <a:pPr marL="541338" lvl="1" indent="-285750">
              <a:buFont typeface="Calibri" panose="020F0502020204030204" pitchFamily="34" charset="0"/>
              <a:buChar char="–"/>
              <a:tabLst>
                <a:tab pos="3411538" algn="l"/>
              </a:tabLst>
            </a:pPr>
            <a:r>
              <a:rPr lang="el-GR" sz="1600" dirty="0" smtClean="0"/>
              <a:t>Η πραγματική παροχή των μεμονωμένων συλλεκτών αντιστοιχεί στην ονομαστική παροχή του συλλέκτη των 0,83 </a:t>
            </a:r>
            <a:r>
              <a:rPr lang="en-US" sz="1600" dirty="0" smtClean="0"/>
              <a:t>L/min </a:t>
            </a:r>
            <a:r>
              <a:rPr lang="el-GR" sz="1600" dirty="0" smtClean="0"/>
              <a:t>(50 </a:t>
            </a:r>
            <a:r>
              <a:rPr lang="en-US" sz="1600" dirty="0" smtClean="0"/>
              <a:t>L/h</a:t>
            </a:r>
            <a:r>
              <a:rPr lang="el-GR" sz="1600" dirty="0" smtClean="0"/>
              <a:t>)</a:t>
            </a:r>
            <a:r>
              <a:rPr lang="en-US" sz="1600" dirty="0" smtClean="0"/>
              <a:t>.</a:t>
            </a:r>
          </a:p>
          <a:p>
            <a:pPr marL="541338" lvl="1" indent="-285750">
              <a:buFont typeface="Calibri" panose="020F0502020204030204" pitchFamily="34" charset="0"/>
              <a:buChar char="–"/>
            </a:pPr>
            <a:r>
              <a:rPr lang="el-GR" sz="1600" dirty="0" smtClean="0"/>
              <a:t>Ισχύει ότι:</a:t>
            </a:r>
            <a:endParaRPr lang="en-US" sz="1600" dirty="0"/>
          </a:p>
        </p:txBody>
      </p:sp>
    </p:spTree>
    <p:extLst>
      <p:ext uri="{BB962C8B-B14F-4D97-AF65-F5344CB8AC3E}">
        <p14:creationId xmlns:p14="http://schemas.microsoft.com/office/powerpoint/2010/main" xmlns="" val="398053942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D464CB-A59C-4800-90F5-B56A1DE33868}"/>
              </a:ext>
            </a:extLst>
          </p:cNvPr>
          <p:cNvSpPr>
            <a:spLocks noGrp="1"/>
          </p:cNvSpPr>
          <p:nvPr>
            <p:ph type="title"/>
          </p:nvPr>
        </p:nvSpPr>
        <p:spPr/>
        <p:txBody>
          <a:bodyPr/>
          <a:lstStyle/>
          <a:p>
            <a:r>
              <a:rPr lang="en-US" b="1" dirty="0" smtClean="0"/>
              <a:t>2. </a:t>
            </a:r>
            <a:r>
              <a:rPr lang="el-GR" b="1" dirty="0" smtClean="0">
                <a:solidFill>
                  <a:prstClr val="black"/>
                </a:solidFill>
                <a:cs typeface="Arial" pitchFamily="34" charset="0"/>
              </a:rPr>
              <a:t>Συστοιχίες και συστήματα ηλιακών συλλεκτών</a:t>
            </a:r>
            <a:endParaRPr lang="en-US" dirty="0"/>
          </a:p>
        </p:txBody>
      </p:sp>
      <p:sp>
        <p:nvSpPr>
          <p:cNvPr id="5" name="Rectangle 4">
            <a:extLst>
              <a:ext uri="{FF2B5EF4-FFF2-40B4-BE49-F238E27FC236}">
                <a16:creationId xmlns:a16="http://schemas.microsoft.com/office/drawing/2014/main" xmlns="" id="{8DD63AAC-971F-48D4-8D7E-7C38B444833F}"/>
              </a:ext>
            </a:extLst>
          </p:cNvPr>
          <p:cNvSpPr/>
          <p:nvPr/>
        </p:nvSpPr>
        <p:spPr>
          <a:xfrm>
            <a:off x="432916" y="1557000"/>
            <a:ext cx="6515084" cy="369332"/>
          </a:xfrm>
          <a:prstGeom prst="rect">
            <a:avLst/>
          </a:prstGeom>
        </p:spPr>
        <p:txBody>
          <a:bodyPr wrap="square">
            <a:spAutoFit/>
          </a:bodyPr>
          <a:lstStyle/>
          <a:p>
            <a:pPr marL="285750" indent="-285750">
              <a:buFont typeface="Wingdings" panose="05000000000000000000" pitchFamily="2" charset="2"/>
              <a:buChar char="Ø"/>
            </a:pPr>
            <a:r>
              <a:rPr lang="el-GR" b="1" dirty="0" smtClean="0"/>
              <a:t>Υπολογισμός πτώσης πίεσης σε συστοιχίες συλλεκτών</a:t>
            </a:r>
            <a:endParaRPr lang="el-GR" b="1" dirty="0"/>
          </a:p>
        </p:txBody>
      </p:sp>
      <p:sp>
        <p:nvSpPr>
          <p:cNvPr id="6" name="Rectangle 5">
            <a:extLst>
              <a:ext uri="{FF2B5EF4-FFF2-40B4-BE49-F238E27FC236}">
                <a16:creationId xmlns:a16="http://schemas.microsoft.com/office/drawing/2014/main" xmlns="" id="{D72B9F9A-BC91-448C-8524-95D52CE5AC72}"/>
              </a:ext>
            </a:extLst>
          </p:cNvPr>
          <p:cNvSpPr/>
          <p:nvPr/>
        </p:nvSpPr>
        <p:spPr>
          <a:xfrm>
            <a:off x="717607" y="1845000"/>
            <a:ext cx="7969193" cy="4647426"/>
          </a:xfrm>
          <a:prstGeom prst="rect">
            <a:avLst/>
          </a:prstGeom>
        </p:spPr>
        <p:txBody>
          <a:bodyPr wrap="square">
            <a:spAutoFit/>
          </a:bodyPr>
          <a:lstStyle/>
          <a:p>
            <a:pPr marL="285750" indent="-285750">
              <a:buFont typeface="Wingdings" panose="05000000000000000000" pitchFamily="2" charset="2"/>
              <a:buChar char="§"/>
            </a:pPr>
            <a:r>
              <a:rPr lang="el-GR" sz="1600" b="1" dirty="0" smtClean="0">
                <a:solidFill>
                  <a:prstClr val="black"/>
                </a:solidFill>
              </a:rPr>
              <a:t>ΠΤΩΣΗ ΠΙΕΣΗΣ ΣΕ ΣΕΙΡΕΣ ΣΥΛΛΕΚΤΩΝ ΣΥΝΔΕΔΕΜΕΝΩΝ ΣΕ ΣΕΙΡΑ</a:t>
            </a:r>
            <a:endParaRPr lang="en-US" sz="1600" b="1" dirty="0" smtClean="0">
              <a:solidFill>
                <a:prstClr val="black"/>
              </a:solidFill>
            </a:endParaRPr>
          </a:p>
          <a:p>
            <a:pPr marL="541338" lvl="1" indent="-285750">
              <a:buFont typeface="Calibri" panose="020F0502020204030204" pitchFamily="34" charset="0"/>
              <a:buChar char="–"/>
            </a:pPr>
            <a:r>
              <a:rPr lang="el-GR" sz="1600" dirty="0" smtClean="0"/>
              <a:t>Παράμετροι</a:t>
            </a:r>
            <a:r>
              <a:rPr lang="en-US" sz="1600" dirty="0" smtClean="0"/>
              <a:t>:</a:t>
            </a:r>
            <a:endParaRPr lang="en-US" sz="1600" dirty="0"/>
          </a:p>
          <a:p>
            <a:pPr marL="801688" lvl="1" indent="-285750">
              <a:buFont typeface="Arial" panose="020B0604020202020204" pitchFamily="34" charset="0"/>
              <a:buChar char="."/>
            </a:pPr>
            <a:r>
              <a:rPr lang="el-GR" sz="1600" dirty="0" smtClean="0"/>
              <a:t>Παράλληλη σύνδεση 2 σειρών συλλεκτών</a:t>
            </a:r>
            <a:r>
              <a:rPr lang="en-US" sz="1600" dirty="0" smtClean="0"/>
              <a:t>, </a:t>
            </a:r>
            <a:r>
              <a:rPr lang="el-GR" sz="1600" dirty="0" smtClean="0"/>
              <a:t>καθεμία με </a:t>
            </a:r>
            <a:r>
              <a:rPr lang="en-US" sz="1600" dirty="0" smtClean="0"/>
              <a:t>5 </a:t>
            </a:r>
            <a:r>
              <a:rPr lang="el-GR" sz="1600" dirty="0" smtClean="0"/>
              <a:t>συλλέκτες</a:t>
            </a:r>
            <a:r>
              <a:rPr lang="en-US" sz="1600" dirty="0" smtClean="0"/>
              <a:t> </a:t>
            </a:r>
            <a:r>
              <a:rPr lang="en-US" sz="1600" dirty="0"/>
              <a:t>FPC FKC/FKB-1 (Bosch).</a:t>
            </a:r>
          </a:p>
          <a:p>
            <a:pPr marL="541338" lvl="1" indent="-285750">
              <a:buFont typeface="Calibri" panose="020F0502020204030204" pitchFamily="34" charset="0"/>
              <a:buChar char="–"/>
            </a:pPr>
            <a:r>
              <a:rPr lang="el-GR" sz="1600" dirty="0" smtClean="0"/>
              <a:t>Ζητούμενο</a:t>
            </a:r>
            <a:r>
              <a:rPr lang="en-US" sz="1600" dirty="0" smtClean="0"/>
              <a:t>:</a:t>
            </a:r>
            <a:endParaRPr lang="en-US" sz="1600" dirty="0"/>
          </a:p>
          <a:p>
            <a:pPr marL="801688" lvl="2" indent="-285750">
              <a:buFont typeface="Arial" panose="020B0604020202020204" pitchFamily="34" charset="0"/>
              <a:buChar char="."/>
            </a:pPr>
            <a:r>
              <a:rPr lang="el-GR" sz="1600" dirty="0" smtClean="0"/>
              <a:t>Πτώση πίεσης της συνολικής συστοιχίας</a:t>
            </a:r>
            <a:r>
              <a:rPr lang="en-US" sz="1600" dirty="0" smtClean="0"/>
              <a:t>.</a:t>
            </a:r>
            <a:endParaRPr lang="en-US" sz="1600" dirty="0"/>
          </a:p>
          <a:p>
            <a:pPr marL="541338" lvl="1" indent="-285750">
              <a:buFont typeface="Calibri" panose="020F0502020204030204" pitchFamily="34" charset="0"/>
              <a:buChar char="–"/>
            </a:pPr>
            <a:r>
              <a:rPr lang="el-GR" sz="1600" dirty="0" smtClean="0"/>
              <a:t>Υπολογισμοί</a:t>
            </a:r>
            <a:r>
              <a:rPr lang="en-US" sz="1600" dirty="0" smtClean="0"/>
              <a:t>:</a:t>
            </a:r>
            <a:endParaRPr lang="en-US" sz="1600" dirty="0"/>
          </a:p>
          <a:p>
            <a:pPr marL="801688" lvl="1" indent="-285750" defTabSz="1073150">
              <a:buFont typeface="Arial" panose="020B0604020202020204" pitchFamily="34" charset="0"/>
              <a:buChar char="."/>
            </a:pPr>
            <a:r>
              <a:rPr lang="el-GR" sz="1600" dirty="0" smtClean="0"/>
              <a:t>Παροχή ενός συλλέκτη</a:t>
            </a:r>
            <a:r>
              <a:rPr lang="en-US" sz="1600" dirty="0" smtClean="0"/>
              <a:t>:</a:t>
            </a:r>
            <a:endParaRPr lang="en-US" sz="1600" dirty="0"/>
          </a:p>
          <a:p>
            <a:pPr marL="801688" lvl="1" defTabSz="1073150"/>
            <a:r>
              <a:rPr lang="en-US" sz="1600" dirty="0" err="1">
                <a:solidFill>
                  <a:srgbClr val="0070C0"/>
                </a:solidFill>
              </a:rPr>
              <a:t>V</a:t>
            </a:r>
            <a:r>
              <a:rPr lang="en-US" sz="1600" baseline="-25000" dirty="0" err="1">
                <a:solidFill>
                  <a:srgbClr val="0070C0"/>
                </a:solidFill>
              </a:rPr>
              <a:t>k</a:t>
            </a:r>
            <a:r>
              <a:rPr lang="en-US" sz="1600" dirty="0">
                <a:solidFill>
                  <a:srgbClr val="0070C0"/>
                </a:solidFill>
              </a:rPr>
              <a:t> = (V </a:t>
            </a:r>
            <a:r>
              <a:rPr lang="en-US" sz="1600" baseline="-25000" dirty="0" err="1">
                <a:solidFill>
                  <a:srgbClr val="0070C0"/>
                </a:solidFill>
              </a:rPr>
              <a:t>k,Nom</a:t>
            </a:r>
            <a:r>
              <a:rPr lang="en-US" sz="1600" baseline="-25000" dirty="0">
                <a:solidFill>
                  <a:srgbClr val="0070C0"/>
                </a:solidFill>
              </a:rPr>
              <a:t> </a:t>
            </a:r>
            <a:r>
              <a:rPr lang="en-US" sz="1600" dirty="0">
                <a:solidFill>
                  <a:srgbClr val="0070C0"/>
                </a:solidFill>
              </a:rPr>
              <a:t>)x (n)</a:t>
            </a:r>
          </a:p>
          <a:p>
            <a:pPr marL="801688" lvl="1" defTabSz="1073150"/>
            <a:r>
              <a:rPr lang="en-US" sz="1600" dirty="0" err="1">
                <a:solidFill>
                  <a:srgbClr val="0070C0"/>
                </a:solidFill>
              </a:rPr>
              <a:t>V</a:t>
            </a:r>
            <a:r>
              <a:rPr lang="en-US" sz="1600" baseline="-25000" dirty="0" err="1">
                <a:solidFill>
                  <a:srgbClr val="0070C0"/>
                </a:solidFill>
              </a:rPr>
              <a:t>k</a:t>
            </a:r>
            <a:r>
              <a:rPr lang="en-US" sz="1600" dirty="0">
                <a:solidFill>
                  <a:srgbClr val="0070C0"/>
                </a:solidFill>
              </a:rPr>
              <a:t> = 0,83 L/min X (</a:t>
            </a:r>
            <a:r>
              <a:rPr lang="en-US" sz="1600" dirty="0" err="1">
                <a:solidFill>
                  <a:srgbClr val="0070C0"/>
                </a:solidFill>
              </a:rPr>
              <a:t>n</a:t>
            </a:r>
            <a:r>
              <a:rPr lang="en-US" sz="1600" baseline="-25000" dirty="0" err="1">
                <a:solidFill>
                  <a:srgbClr val="0070C0"/>
                </a:solidFill>
              </a:rPr>
              <a:t>Row</a:t>
            </a:r>
            <a:r>
              <a:rPr lang="en-US" sz="1600" dirty="0">
                <a:solidFill>
                  <a:srgbClr val="0070C0"/>
                </a:solidFill>
              </a:rPr>
              <a:t>) = 0,83 x 2 = </a:t>
            </a:r>
          </a:p>
          <a:p>
            <a:pPr marL="801688" lvl="1" defTabSz="1073150"/>
            <a:r>
              <a:rPr lang="en-US" sz="1600" dirty="0">
                <a:solidFill>
                  <a:srgbClr val="0070C0"/>
                </a:solidFill>
              </a:rPr>
              <a:t>1,67 L/min</a:t>
            </a:r>
          </a:p>
          <a:p>
            <a:pPr marL="801688" lvl="1" indent="-285750" defTabSz="1073150">
              <a:buFont typeface="Arial" panose="020B0604020202020204" pitchFamily="34" charset="0"/>
              <a:buChar char="."/>
            </a:pPr>
            <a:r>
              <a:rPr lang="el-GR" sz="1600" dirty="0" smtClean="0"/>
              <a:t>Ανάγνωση από τον πίνακα πτώσης </a:t>
            </a:r>
          </a:p>
          <a:p>
            <a:pPr marL="801688" lvl="1" indent="-285750" defTabSz="1073150"/>
            <a:r>
              <a:rPr lang="el-GR" sz="1600" dirty="0" smtClean="0"/>
              <a:t>	πίεσης </a:t>
            </a:r>
            <a:r>
              <a:rPr lang="en-US" sz="1600" dirty="0" smtClean="0"/>
              <a:t>(</a:t>
            </a:r>
            <a:r>
              <a:rPr lang="el-GR" sz="1600" dirty="0" smtClean="0"/>
              <a:t>στοιχεία κατασκευαστή</a:t>
            </a:r>
            <a:r>
              <a:rPr lang="en-US" sz="1600" dirty="0" smtClean="0"/>
              <a:t>):</a:t>
            </a:r>
            <a:endParaRPr lang="en-US" sz="1600" dirty="0"/>
          </a:p>
          <a:p>
            <a:pPr marL="801688" lvl="2" defTabSz="1073150"/>
            <a:r>
              <a:rPr lang="en-US" sz="1600" dirty="0">
                <a:solidFill>
                  <a:srgbClr val="0070C0"/>
                </a:solidFill>
              </a:rPr>
              <a:t>0,352 m </a:t>
            </a:r>
            <a:r>
              <a:rPr lang="el-GR" sz="1600" dirty="0" smtClean="0">
                <a:solidFill>
                  <a:srgbClr val="0070C0"/>
                </a:solidFill>
              </a:rPr>
              <a:t>ανά σειρά συλλέκτη</a:t>
            </a:r>
            <a:r>
              <a:rPr lang="en-US" sz="1600" dirty="0" smtClean="0"/>
              <a:t>.</a:t>
            </a:r>
            <a:endParaRPr lang="en-US" sz="1600" dirty="0"/>
          </a:p>
          <a:p>
            <a:pPr marL="801688" lvl="1" indent="-285750" defTabSz="1073150">
              <a:buFont typeface="Arial" panose="020B0604020202020204" pitchFamily="34" charset="0"/>
              <a:buChar char="."/>
            </a:pPr>
            <a:r>
              <a:rPr lang="el-GR" sz="1600" dirty="0" smtClean="0"/>
              <a:t>Πτώση πίεσης </a:t>
            </a:r>
            <a:r>
              <a:rPr lang="el-GR" sz="1600" dirty="0" smtClean="0"/>
              <a:t>συστοιχίας</a:t>
            </a:r>
            <a:r>
              <a:rPr lang="en-US" sz="1600" dirty="0" smtClean="0"/>
              <a:t>:</a:t>
            </a:r>
            <a:endParaRPr lang="en-US" sz="1600" dirty="0"/>
          </a:p>
          <a:p>
            <a:pPr marL="801688" lvl="2" defTabSz="1073150"/>
            <a:r>
              <a:rPr lang="en-US" sz="1600" dirty="0" err="1">
                <a:solidFill>
                  <a:srgbClr val="0070C0"/>
                </a:solidFill>
              </a:rPr>
              <a:t>Δр</a:t>
            </a:r>
            <a:r>
              <a:rPr lang="en-US" sz="1600" baseline="-25000" dirty="0" err="1">
                <a:solidFill>
                  <a:srgbClr val="0070C0"/>
                </a:solidFill>
              </a:rPr>
              <a:t>Array</a:t>
            </a:r>
            <a:r>
              <a:rPr lang="en-US" sz="1600" dirty="0">
                <a:solidFill>
                  <a:srgbClr val="0070C0"/>
                </a:solidFill>
              </a:rPr>
              <a:t> = (</a:t>
            </a:r>
            <a:r>
              <a:rPr lang="en-US" sz="1600" dirty="0" err="1">
                <a:solidFill>
                  <a:srgbClr val="0070C0"/>
                </a:solidFill>
              </a:rPr>
              <a:t>Δр</a:t>
            </a:r>
            <a:r>
              <a:rPr lang="en-US" sz="1600" baseline="-25000" dirty="0" err="1">
                <a:solidFill>
                  <a:srgbClr val="0070C0"/>
                </a:solidFill>
              </a:rPr>
              <a:t>Row</a:t>
            </a:r>
            <a:r>
              <a:rPr lang="en-US" sz="1600" dirty="0">
                <a:solidFill>
                  <a:srgbClr val="0070C0"/>
                </a:solidFill>
              </a:rPr>
              <a:t>) x (</a:t>
            </a:r>
            <a:r>
              <a:rPr lang="en-US" sz="1600" dirty="0" err="1">
                <a:solidFill>
                  <a:srgbClr val="0070C0"/>
                </a:solidFill>
              </a:rPr>
              <a:t>n</a:t>
            </a:r>
            <a:r>
              <a:rPr lang="en-US" sz="1600" baseline="-25000" dirty="0" err="1">
                <a:solidFill>
                  <a:srgbClr val="0070C0"/>
                </a:solidFill>
              </a:rPr>
              <a:t>Row</a:t>
            </a:r>
            <a:r>
              <a:rPr lang="en-US" sz="1600" dirty="0">
                <a:solidFill>
                  <a:srgbClr val="0070C0"/>
                </a:solidFill>
              </a:rPr>
              <a:t>) = 0,352 </a:t>
            </a:r>
            <a:r>
              <a:rPr lang="en-US" sz="1600" dirty="0" smtClean="0">
                <a:solidFill>
                  <a:srgbClr val="0070C0"/>
                </a:solidFill>
              </a:rPr>
              <a:t>m </a:t>
            </a:r>
            <a:r>
              <a:rPr lang="en-US" sz="1600" dirty="0">
                <a:solidFill>
                  <a:srgbClr val="0070C0"/>
                </a:solidFill>
              </a:rPr>
              <a:t>x 2 </a:t>
            </a:r>
            <a:endParaRPr lang="el-GR" sz="1600" dirty="0" smtClean="0">
              <a:solidFill>
                <a:srgbClr val="0070C0"/>
              </a:solidFill>
            </a:endParaRPr>
          </a:p>
          <a:p>
            <a:pPr marL="801688" lvl="2" defTabSz="1073150"/>
            <a:r>
              <a:rPr lang="en-US" sz="1600" dirty="0" smtClean="0">
                <a:solidFill>
                  <a:srgbClr val="0070C0"/>
                </a:solidFill>
              </a:rPr>
              <a:t>= </a:t>
            </a:r>
            <a:r>
              <a:rPr lang="en-US" sz="1600" dirty="0">
                <a:solidFill>
                  <a:srgbClr val="0070C0"/>
                </a:solidFill>
              </a:rPr>
              <a:t>0,704 </a:t>
            </a:r>
            <a:r>
              <a:rPr lang="en-US" sz="1600" dirty="0" smtClean="0">
                <a:solidFill>
                  <a:srgbClr val="0070C0"/>
                </a:solidFill>
              </a:rPr>
              <a:t>m.</a:t>
            </a:r>
            <a:endParaRPr lang="en-US" sz="1600" dirty="0">
              <a:solidFill>
                <a:srgbClr val="0070C0"/>
              </a:solidFill>
            </a:endParaRPr>
          </a:p>
          <a:p>
            <a:pPr marL="515938" lvl="1" defTabSz="1073150"/>
            <a:endParaRPr lang="en-US" sz="800" b="1" dirty="0"/>
          </a:p>
          <a:p>
            <a:pPr marL="515938" lvl="1" defTabSz="1073150"/>
            <a:r>
              <a:rPr lang="el-GR" sz="1600" b="1" dirty="0" smtClean="0"/>
              <a:t>Η πτώση πίεσης της συστοιχίας συλλεκτών είναι </a:t>
            </a:r>
            <a:r>
              <a:rPr lang="en-US" sz="1600" b="1" dirty="0" smtClean="0"/>
              <a:t>0,704 </a:t>
            </a:r>
            <a:r>
              <a:rPr lang="en-US" sz="1600" b="1" dirty="0"/>
              <a:t>m </a:t>
            </a:r>
            <a:r>
              <a:rPr lang="el-GR" sz="1600" b="1" dirty="0" smtClean="0"/>
              <a:t>ΣΥ </a:t>
            </a:r>
            <a:r>
              <a:rPr lang="en-US" sz="1600" dirty="0" smtClean="0"/>
              <a:t>(6 </a:t>
            </a:r>
            <a:r>
              <a:rPr lang="el-GR" sz="1600" dirty="0" smtClean="0"/>
              <a:t>φορές μεγαλύτερη</a:t>
            </a:r>
            <a:r>
              <a:rPr lang="en-US" sz="1600" dirty="0" smtClean="0"/>
              <a:t>).</a:t>
            </a:r>
            <a:endParaRPr lang="en-US" sz="1600" dirty="0"/>
          </a:p>
        </p:txBody>
      </p:sp>
      <p:pic>
        <p:nvPicPr>
          <p:cNvPr id="7" name="Picture 6">
            <a:extLst>
              <a:ext uri="{FF2B5EF4-FFF2-40B4-BE49-F238E27FC236}">
                <a16:creationId xmlns:a16="http://schemas.microsoft.com/office/drawing/2014/main" xmlns="" id="{CDC388D7-9FDB-4FEA-8383-59E5360DC72A}"/>
              </a:ext>
            </a:extLst>
          </p:cNvPr>
          <p:cNvPicPr>
            <a:picLocks noChangeAspect="1"/>
          </p:cNvPicPr>
          <p:nvPr/>
        </p:nvPicPr>
        <p:blipFill>
          <a:blip r:embed="rId2" cstate="print"/>
          <a:stretch>
            <a:fillRect/>
          </a:stretch>
        </p:blipFill>
        <p:spPr>
          <a:xfrm>
            <a:off x="5002047" y="2909257"/>
            <a:ext cx="3745953" cy="3039743"/>
          </a:xfrm>
          <a:prstGeom prst="rect">
            <a:avLst/>
          </a:prstGeom>
          <a:solidFill>
            <a:schemeClr val="bg1"/>
          </a:solidFill>
          <a:ln>
            <a:solidFill>
              <a:schemeClr val="tx1"/>
            </a:solidFill>
          </a:ln>
        </p:spPr>
      </p:pic>
      <p:sp>
        <p:nvSpPr>
          <p:cNvPr id="9" name="Rectangle 6">
            <a:extLst>
              <a:ext uri="{FF2B5EF4-FFF2-40B4-BE49-F238E27FC236}">
                <a16:creationId xmlns:a16="http://schemas.microsoft.com/office/drawing/2014/main" xmlns="" id="{78CC0AE5-7ED5-4075-AFEC-57EE168BAA15}"/>
              </a:ext>
            </a:extLst>
          </p:cNvPr>
          <p:cNvSpPr/>
          <p:nvPr/>
        </p:nvSpPr>
        <p:spPr>
          <a:xfrm>
            <a:off x="7488000" y="5301000"/>
            <a:ext cx="165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l-GR" sz="1600" b="1" dirty="0" smtClean="0">
                <a:solidFill>
                  <a:prstClr val="black"/>
                </a:solidFill>
              </a:rPr>
              <a:t>ΠΑΡΑΔΕΙΓΜΑ</a:t>
            </a:r>
            <a:endParaRPr lang="en-US" sz="1600" b="1" dirty="0">
              <a:solidFill>
                <a:prstClr val="black"/>
              </a:solidFill>
            </a:endParaRPr>
          </a:p>
        </p:txBody>
      </p:sp>
    </p:spTree>
    <p:extLst>
      <p:ext uri="{BB962C8B-B14F-4D97-AF65-F5344CB8AC3E}">
        <p14:creationId xmlns:p14="http://schemas.microsoft.com/office/powerpoint/2010/main" xmlns="" val="296338767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E692270-7F24-4691-8BC6-DEA5DA914427}"/>
              </a:ext>
            </a:extLst>
          </p:cNvPr>
          <p:cNvSpPr>
            <a:spLocks noGrp="1"/>
          </p:cNvSpPr>
          <p:nvPr>
            <p:ph type="title"/>
          </p:nvPr>
        </p:nvSpPr>
        <p:spPr/>
        <p:txBody>
          <a:bodyPr/>
          <a:lstStyle/>
          <a:p>
            <a:r>
              <a:rPr lang="en-US" b="1" dirty="0" smtClean="0"/>
              <a:t>2. </a:t>
            </a:r>
            <a:r>
              <a:rPr lang="el-GR" b="1" dirty="0" smtClean="0">
                <a:solidFill>
                  <a:prstClr val="black"/>
                </a:solidFill>
                <a:cs typeface="Arial" pitchFamily="34" charset="0"/>
              </a:rPr>
              <a:t>Συστοιχίες και συστήματα ηλιακών συλλεκτών</a:t>
            </a:r>
            <a:endParaRPr lang="en-US" dirty="0"/>
          </a:p>
        </p:txBody>
      </p:sp>
      <p:sp>
        <p:nvSpPr>
          <p:cNvPr id="4" name="Rectangle 3">
            <a:extLst>
              <a:ext uri="{FF2B5EF4-FFF2-40B4-BE49-F238E27FC236}">
                <a16:creationId xmlns:a16="http://schemas.microsoft.com/office/drawing/2014/main" xmlns="" id="{215FB001-C0C2-4920-91E6-0C45B6AA4AF5}"/>
              </a:ext>
            </a:extLst>
          </p:cNvPr>
          <p:cNvSpPr/>
          <p:nvPr/>
        </p:nvSpPr>
        <p:spPr>
          <a:xfrm>
            <a:off x="432916" y="1557000"/>
            <a:ext cx="4931084" cy="369332"/>
          </a:xfrm>
          <a:prstGeom prst="rect">
            <a:avLst/>
          </a:prstGeom>
        </p:spPr>
        <p:txBody>
          <a:bodyPr wrap="square">
            <a:spAutoFit/>
          </a:bodyPr>
          <a:lstStyle/>
          <a:p>
            <a:pPr marL="285750" indent="-285750">
              <a:buFont typeface="Wingdings" panose="05000000000000000000" pitchFamily="2" charset="2"/>
              <a:buChar char="Ø"/>
            </a:pPr>
            <a:r>
              <a:rPr lang="el-GR" b="1" dirty="0" smtClean="0"/>
              <a:t>Διαστολή των </a:t>
            </a:r>
            <a:r>
              <a:rPr lang="el-GR" b="1" dirty="0" smtClean="0"/>
              <a:t>χάλκινων σωληνώσεων</a:t>
            </a:r>
            <a:endParaRPr lang="el-GR" b="1" dirty="0"/>
          </a:p>
        </p:txBody>
      </p:sp>
      <p:sp>
        <p:nvSpPr>
          <p:cNvPr id="5" name="Rectangle 4">
            <a:extLst>
              <a:ext uri="{FF2B5EF4-FFF2-40B4-BE49-F238E27FC236}">
                <a16:creationId xmlns:a16="http://schemas.microsoft.com/office/drawing/2014/main" xmlns="" id="{C13B7617-C666-4CB1-B12B-F54447C38938}"/>
              </a:ext>
            </a:extLst>
          </p:cNvPr>
          <p:cNvSpPr/>
          <p:nvPr/>
        </p:nvSpPr>
        <p:spPr>
          <a:xfrm>
            <a:off x="717607" y="1917000"/>
            <a:ext cx="8246393" cy="2308324"/>
          </a:xfrm>
          <a:prstGeom prst="rect">
            <a:avLst/>
          </a:prstGeom>
        </p:spPr>
        <p:txBody>
          <a:bodyPr wrap="square">
            <a:spAutoFit/>
          </a:bodyPr>
          <a:lstStyle/>
          <a:p>
            <a:pPr marL="285750" lvl="0" indent="-285750">
              <a:buFont typeface="Wingdings" panose="05000000000000000000" pitchFamily="2" charset="2"/>
              <a:buChar char="§"/>
            </a:pPr>
            <a:r>
              <a:rPr lang="el-GR" sz="1600" b="1" dirty="0" smtClean="0">
                <a:solidFill>
                  <a:prstClr val="black"/>
                </a:solidFill>
              </a:rPr>
              <a:t>ΒΑΣΙΚΗ ΠΕΡΙΓΡΑΦΗ.</a:t>
            </a:r>
            <a:endParaRPr lang="en-US" sz="1600" b="1" dirty="0">
              <a:solidFill>
                <a:prstClr val="black"/>
              </a:solidFill>
            </a:endParaRPr>
          </a:p>
          <a:p>
            <a:pPr marL="541338" lvl="1" indent="-285750">
              <a:buFont typeface="Calibri" panose="020F0502020204030204" pitchFamily="34" charset="0"/>
              <a:buChar char="–"/>
            </a:pPr>
            <a:r>
              <a:rPr lang="el-GR" sz="1600" b="1" dirty="0" smtClean="0"/>
              <a:t>Ο </a:t>
            </a:r>
            <a:r>
              <a:rPr lang="el-GR" sz="1600" b="1" dirty="0" smtClean="0"/>
              <a:t>χάλκινες σωληνώσεις, </a:t>
            </a:r>
            <a:r>
              <a:rPr lang="el-GR" sz="1600" b="1" dirty="0" smtClean="0"/>
              <a:t>όπως συμβαίνει </a:t>
            </a:r>
            <a:r>
              <a:rPr lang="el-GR" sz="1600" b="1" dirty="0" smtClean="0"/>
              <a:t>και με </a:t>
            </a:r>
            <a:r>
              <a:rPr lang="el-GR" sz="1600" b="1" dirty="0" smtClean="0"/>
              <a:t>άλλα μέταλλα, </a:t>
            </a:r>
            <a:r>
              <a:rPr lang="el-GR" sz="1600" b="1" dirty="0" smtClean="0"/>
              <a:t>διαστέλλονται και συστέλλονται </a:t>
            </a:r>
            <a:r>
              <a:rPr lang="el-GR" sz="1600" b="1" dirty="0" smtClean="0"/>
              <a:t>με </a:t>
            </a:r>
            <a:r>
              <a:rPr lang="el-GR" sz="1600" b="1" dirty="0" smtClean="0"/>
              <a:t>τις αλλαγές </a:t>
            </a:r>
            <a:r>
              <a:rPr lang="el-GR" sz="1600" b="1" dirty="0" smtClean="0"/>
              <a:t>στη θερμοκρασία.</a:t>
            </a:r>
          </a:p>
          <a:p>
            <a:pPr marL="541338" lvl="1" indent="-285750">
              <a:buFont typeface="Calibri" panose="020F0502020204030204" pitchFamily="34" charset="0"/>
              <a:buChar char="–"/>
            </a:pPr>
            <a:r>
              <a:rPr lang="el-GR" sz="1600" dirty="0" smtClean="0"/>
              <a:t>Κατά τη διαδικασία σχεδιασμού και εγκατάστασης συστημάτων χρειάζεται να αποφευχθεί η υπερβολική διαστολή των σωληνώσεων λόγω </a:t>
            </a:r>
            <a:r>
              <a:rPr lang="el-GR" sz="1600" dirty="0" smtClean="0"/>
              <a:t>θερμότητας</a:t>
            </a:r>
            <a:r>
              <a:rPr lang="el-GR" sz="1600" dirty="0" smtClean="0"/>
              <a:t>, συμπεριλαμβανομένων</a:t>
            </a:r>
            <a:r>
              <a:rPr lang="en-US" sz="1600" dirty="0" smtClean="0"/>
              <a:t> </a:t>
            </a:r>
            <a:r>
              <a:rPr lang="el-GR" sz="1600" dirty="0" smtClean="0"/>
              <a:t>των </a:t>
            </a:r>
            <a:r>
              <a:rPr lang="el-GR" sz="1600" dirty="0" smtClean="0"/>
              <a:t>κεφαλών, </a:t>
            </a:r>
            <a:r>
              <a:rPr lang="el-GR" sz="1600" dirty="0" smtClean="0"/>
              <a:t>του ηλιακού </a:t>
            </a:r>
            <a:r>
              <a:rPr lang="el-GR" sz="1600" dirty="0" smtClean="0"/>
              <a:t>βρόχου και </a:t>
            </a:r>
            <a:r>
              <a:rPr lang="el-GR" sz="1600" dirty="0" smtClean="0"/>
              <a:t>των σωλήνων διασύνδεσης.</a:t>
            </a:r>
            <a:endParaRPr lang="el-GR" sz="1600" dirty="0" smtClean="0"/>
          </a:p>
          <a:p>
            <a:pPr marL="541338" lvl="1" indent="-285750">
              <a:buFont typeface="Calibri" panose="020F0502020204030204" pitchFamily="34" charset="0"/>
              <a:buChar char="–"/>
            </a:pPr>
            <a:r>
              <a:rPr lang="el-GR" sz="1600" dirty="0" smtClean="0"/>
              <a:t>Κάθε συλλέκτης έχει περιορισμούς στον αριθμό των συνδέσεων επειδή η θερμική διαστολή είναι </a:t>
            </a:r>
            <a:r>
              <a:rPr lang="el-GR" sz="1600" dirty="0" smtClean="0"/>
              <a:t>αθροιστική και </a:t>
            </a:r>
            <a:r>
              <a:rPr lang="el-GR" sz="1600" dirty="0" smtClean="0"/>
              <a:t>μπορεί να προκαλέσει βλάβη στις σωληνώσεις χαλκού (σωλήνες, στηρίγματα, </a:t>
            </a:r>
            <a:r>
              <a:rPr lang="el-GR" sz="1600" dirty="0" smtClean="0"/>
              <a:t>συναρμολογήσεις, σφραγίσεις) </a:t>
            </a:r>
            <a:r>
              <a:rPr lang="el-GR" sz="1600" dirty="0" smtClean="0"/>
              <a:t>και </a:t>
            </a:r>
            <a:r>
              <a:rPr lang="el-GR" sz="1600" dirty="0" smtClean="0"/>
              <a:t>άλλες δομικές βλάβες</a:t>
            </a:r>
            <a:r>
              <a:rPr lang="en-US" sz="1600" dirty="0" smtClean="0"/>
              <a:t>.</a:t>
            </a:r>
            <a:endParaRPr lang="en-US" sz="1600" dirty="0"/>
          </a:p>
        </p:txBody>
      </p:sp>
      <p:pic>
        <p:nvPicPr>
          <p:cNvPr id="6" name="Picture 5">
            <a:extLst>
              <a:ext uri="{FF2B5EF4-FFF2-40B4-BE49-F238E27FC236}">
                <a16:creationId xmlns:a16="http://schemas.microsoft.com/office/drawing/2014/main" xmlns="" id="{B362AE4A-2B9E-4DE8-8685-091D8BBF9390}"/>
              </a:ext>
            </a:extLst>
          </p:cNvPr>
          <p:cNvPicPr>
            <a:picLocks noChangeAspect="1"/>
          </p:cNvPicPr>
          <p:nvPr/>
        </p:nvPicPr>
        <p:blipFill>
          <a:blip r:embed="rId2" cstate="print"/>
          <a:stretch>
            <a:fillRect/>
          </a:stretch>
        </p:blipFill>
        <p:spPr>
          <a:xfrm>
            <a:off x="972000" y="4292998"/>
            <a:ext cx="7884000" cy="1927752"/>
          </a:xfrm>
          <a:prstGeom prst="rect">
            <a:avLst/>
          </a:prstGeom>
          <a:solidFill>
            <a:schemeClr val="bg1"/>
          </a:solidFill>
          <a:ln>
            <a:solidFill>
              <a:schemeClr val="tx1"/>
            </a:solidFill>
          </a:ln>
        </p:spPr>
      </p:pic>
    </p:spTree>
    <p:extLst>
      <p:ext uri="{BB962C8B-B14F-4D97-AF65-F5344CB8AC3E}">
        <p14:creationId xmlns:p14="http://schemas.microsoft.com/office/powerpoint/2010/main" xmlns="" val="91761435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40D7DE-6499-47D5-8D89-5248E1B190F2}"/>
              </a:ext>
            </a:extLst>
          </p:cNvPr>
          <p:cNvSpPr>
            <a:spLocks noGrp="1"/>
          </p:cNvSpPr>
          <p:nvPr>
            <p:ph type="title"/>
          </p:nvPr>
        </p:nvSpPr>
        <p:spPr/>
        <p:txBody>
          <a:bodyPr/>
          <a:lstStyle/>
          <a:p>
            <a:r>
              <a:rPr lang="en-US" b="1" dirty="0" smtClean="0"/>
              <a:t>2. </a:t>
            </a:r>
            <a:r>
              <a:rPr lang="el-GR" b="1" dirty="0" smtClean="0">
                <a:solidFill>
                  <a:prstClr val="black"/>
                </a:solidFill>
                <a:cs typeface="Arial" pitchFamily="34" charset="0"/>
              </a:rPr>
              <a:t>Συστοιχίες και συστήματα ηλιακών συλλεκτών</a:t>
            </a:r>
            <a:endParaRPr lang="en-US" dirty="0"/>
          </a:p>
        </p:txBody>
      </p:sp>
      <p:sp>
        <p:nvSpPr>
          <p:cNvPr id="6" name="Rectangle 5">
            <a:extLst>
              <a:ext uri="{FF2B5EF4-FFF2-40B4-BE49-F238E27FC236}">
                <a16:creationId xmlns:a16="http://schemas.microsoft.com/office/drawing/2014/main" xmlns="" id="{B3FF7BB1-6C9A-462B-A0EE-408225BBC6F7}"/>
              </a:ext>
            </a:extLst>
          </p:cNvPr>
          <p:cNvSpPr/>
          <p:nvPr/>
        </p:nvSpPr>
        <p:spPr>
          <a:xfrm>
            <a:off x="432916" y="1547668"/>
            <a:ext cx="5435084" cy="369332"/>
          </a:xfrm>
          <a:prstGeom prst="rect">
            <a:avLst/>
          </a:prstGeom>
        </p:spPr>
        <p:txBody>
          <a:bodyPr wrap="square">
            <a:spAutoFit/>
          </a:bodyPr>
          <a:lstStyle/>
          <a:p>
            <a:pPr marL="285750" indent="-285750">
              <a:buFont typeface="Wingdings" panose="05000000000000000000" pitchFamily="2" charset="2"/>
              <a:buChar char="Ø"/>
            </a:pPr>
            <a:r>
              <a:rPr lang="el-GR" b="1" dirty="0" smtClean="0"/>
              <a:t>Διαστολή των </a:t>
            </a:r>
            <a:r>
              <a:rPr lang="el-GR" b="1" dirty="0" smtClean="0"/>
              <a:t>χάλκινων σωληνώσεων</a:t>
            </a:r>
            <a:endParaRPr lang="el-GR" b="1" dirty="0"/>
          </a:p>
        </p:txBody>
      </p:sp>
      <p:sp>
        <p:nvSpPr>
          <p:cNvPr id="7" name="TextBox 6">
            <a:extLst>
              <a:ext uri="{FF2B5EF4-FFF2-40B4-BE49-F238E27FC236}">
                <a16:creationId xmlns:a16="http://schemas.microsoft.com/office/drawing/2014/main" xmlns="" id="{676F6C99-FEDB-409A-8801-FCDAC45C67C7}"/>
              </a:ext>
            </a:extLst>
          </p:cNvPr>
          <p:cNvSpPr txBox="1"/>
          <p:nvPr/>
        </p:nvSpPr>
        <p:spPr>
          <a:xfrm>
            <a:off x="684000" y="1822012"/>
            <a:ext cx="5066194" cy="3046988"/>
          </a:xfrm>
          <a:prstGeom prst="rect">
            <a:avLst/>
          </a:prstGeom>
          <a:noFill/>
        </p:spPr>
        <p:txBody>
          <a:bodyPr wrap="square" rtlCol="0">
            <a:spAutoFit/>
          </a:bodyPr>
          <a:lstStyle/>
          <a:p>
            <a:pPr marL="285750" indent="-285750">
              <a:buFont typeface="Wingdings" panose="05000000000000000000" pitchFamily="2" charset="2"/>
              <a:buChar char="§"/>
            </a:pPr>
            <a:r>
              <a:rPr lang="el-GR" sz="1600" dirty="0" smtClean="0"/>
              <a:t>Σε τυπικά </a:t>
            </a:r>
            <a:r>
              <a:rPr lang="el-GR" sz="1600" dirty="0" smtClean="0"/>
              <a:t>μικρά οικιστικά </a:t>
            </a:r>
            <a:r>
              <a:rPr lang="el-GR" sz="1600" dirty="0" smtClean="0"/>
              <a:t>ηλιοθερμικά συστήματα, </a:t>
            </a:r>
            <a:r>
              <a:rPr lang="el-GR" sz="1600" dirty="0" smtClean="0"/>
              <a:t>η </a:t>
            </a:r>
            <a:r>
              <a:rPr lang="el-GR" sz="1600" dirty="0" smtClean="0"/>
              <a:t>διαστολή των </a:t>
            </a:r>
            <a:r>
              <a:rPr lang="el-GR" sz="1600" dirty="0" smtClean="0"/>
              <a:t>σωλήνων πρέπει να εξετάζεται ειδικά </a:t>
            </a:r>
            <a:r>
              <a:rPr lang="el-GR" sz="1600" b="1" dirty="0" smtClean="0"/>
              <a:t>στα σημεία διείσδυσης της οροφής και </a:t>
            </a:r>
            <a:r>
              <a:rPr lang="el-GR" sz="1600" b="1" dirty="0" smtClean="0"/>
              <a:t>στις υποδοχές σωλήνων. </a:t>
            </a:r>
            <a:r>
              <a:rPr lang="el-GR" sz="1600" b="1" dirty="0" smtClean="0"/>
              <a:t>Η διαστολή των σωληνώσεων μπορεί </a:t>
            </a:r>
            <a:r>
              <a:rPr lang="el-GR" sz="1600" b="1" dirty="0" smtClean="0"/>
              <a:t>να είναι η αιτία θραύσης των </a:t>
            </a:r>
            <a:r>
              <a:rPr lang="el-GR" sz="1600" b="1" dirty="0" smtClean="0"/>
              <a:t>σφραγίσεων, </a:t>
            </a:r>
            <a:r>
              <a:rPr lang="el-GR" sz="1600" b="1" dirty="0" smtClean="0"/>
              <a:t>των </a:t>
            </a:r>
            <a:r>
              <a:rPr lang="el-GR" sz="1600" b="1" dirty="0" smtClean="0"/>
              <a:t>συναρμολογήσεων και </a:t>
            </a:r>
            <a:r>
              <a:rPr lang="el-GR" sz="1600" b="1" dirty="0" smtClean="0"/>
              <a:t>των </a:t>
            </a:r>
            <a:r>
              <a:rPr lang="el-GR" sz="1600" b="1" dirty="0" smtClean="0"/>
              <a:t>στηριγμάτων </a:t>
            </a:r>
            <a:r>
              <a:rPr lang="el-GR" sz="1600" b="1" dirty="0" smtClean="0"/>
              <a:t>σωλήνων</a:t>
            </a:r>
            <a:r>
              <a:rPr lang="el-GR" sz="1600" dirty="0" smtClean="0"/>
              <a:t>. Ο βασικός τύπος για τον προσδιορισμό του μεγέθους της διαστολής για σωλήνες χαλκού </a:t>
            </a:r>
            <a:r>
              <a:rPr lang="el-GR" sz="1600" dirty="0" smtClean="0"/>
              <a:t>είναι</a:t>
            </a:r>
            <a:r>
              <a:rPr lang="en-US" sz="1600" dirty="0" smtClean="0"/>
              <a:t>:</a:t>
            </a:r>
            <a:endParaRPr lang="en-US" sz="1600" b="1" dirty="0">
              <a:solidFill>
                <a:srgbClr val="0070C0"/>
              </a:solidFill>
            </a:endParaRPr>
          </a:p>
          <a:p>
            <a:pPr lvl="1" algn="ctr"/>
            <a:r>
              <a:rPr lang="en-US" sz="1600" b="1" dirty="0">
                <a:solidFill>
                  <a:srgbClr val="0070C0"/>
                </a:solidFill>
              </a:rPr>
              <a:t>ΔL = e · L · ΔT</a:t>
            </a:r>
          </a:p>
          <a:p>
            <a:pPr lvl="1"/>
            <a:r>
              <a:rPr lang="en-US" sz="1200" dirty="0">
                <a:solidFill>
                  <a:srgbClr val="0070C0"/>
                </a:solidFill>
              </a:rPr>
              <a:t>ΔL = change in length of copper, m</a:t>
            </a:r>
          </a:p>
          <a:p>
            <a:pPr lvl="1"/>
            <a:r>
              <a:rPr lang="en-US" sz="1200" dirty="0">
                <a:solidFill>
                  <a:srgbClr val="0070C0"/>
                </a:solidFill>
              </a:rPr>
              <a:t>e = expansion coefficient of copper = 0.0000168 m/m · °C</a:t>
            </a:r>
          </a:p>
          <a:p>
            <a:pPr lvl="1"/>
            <a:r>
              <a:rPr lang="en-US" sz="1200" dirty="0">
                <a:solidFill>
                  <a:srgbClr val="0070C0"/>
                </a:solidFill>
              </a:rPr>
              <a:t>L = length of copper, m</a:t>
            </a:r>
          </a:p>
          <a:p>
            <a:pPr lvl="1"/>
            <a:r>
              <a:rPr lang="en-US" sz="1200" dirty="0">
                <a:solidFill>
                  <a:srgbClr val="0070C0"/>
                </a:solidFill>
              </a:rPr>
              <a:t>ΔT = change in temperature, °C</a:t>
            </a:r>
          </a:p>
        </p:txBody>
      </p:sp>
      <p:sp>
        <p:nvSpPr>
          <p:cNvPr id="10" name="Rectangle 9">
            <a:extLst>
              <a:ext uri="{FF2B5EF4-FFF2-40B4-BE49-F238E27FC236}">
                <a16:creationId xmlns:a16="http://schemas.microsoft.com/office/drawing/2014/main" xmlns="" id="{0B54D465-5606-4A07-BB18-63550E4D40D2}"/>
              </a:ext>
            </a:extLst>
          </p:cNvPr>
          <p:cNvSpPr/>
          <p:nvPr/>
        </p:nvSpPr>
        <p:spPr>
          <a:xfrm>
            <a:off x="684000" y="4811340"/>
            <a:ext cx="8280000" cy="1569660"/>
          </a:xfrm>
          <a:prstGeom prst="rect">
            <a:avLst/>
          </a:prstGeom>
        </p:spPr>
        <p:txBody>
          <a:bodyPr wrap="square">
            <a:spAutoFit/>
          </a:bodyPr>
          <a:lstStyle/>
          <a:p>
            <a:pPr marL="285750" lvl="0" indent="-285750">
              <a:buFont typeface="Wingdings" panose="05000000000000000000" pitchFamily="2" charset="2"/>
              <a:buChar char="§"/>
            </a:pPr>
            <a:r>
              <a:rPr lang="el-GR" sz="1600" b="1" dirty="0" smtClean="0">
                <a:solidFill>
                  <a:prstClr val="black"/>
                </a:solidFill>
              </a:rPr>
              <a:t>Παράδειγμα </a:t>
            </a:r>
            <a:r>
              <a:rPr lang="en-US" sz="1600" b="1" dirty="0" smtClean="0">
                <a:solidFill>
                  <a:prstClr val="black"/>
                </a:solidFill>
              </a:rPr>
              <a:t>1</a:t>
            </a:r>
            <a:r>
              <a:rPr lang="en-US" sz="1600" b="1" dirty="0">
                <a:solidFill>
                  <a:prstClr val="black"/>
                </a:solidFill>
              </a:rPr>
              <a:t>:</a:t>
            </a:r>
            <a:r>
              <a:rPr lang="en-US" sz="1600" dirty="0">
                <a:solidFill>
                  <a:prstClr val="black"/>
                </a:solidFill>
              </a:rPr>
              <a:t> </a:t>
            </a:r>
            <a:r>
              <a:rPr lang="el-GR" sz="1600" dirty="0" smtClean="0">
                <a:solidFill>
                  <a:prstClr val="black"/>
                </a:solidFill>
              </a:rPr>
              <a:t>Έστω</a:t>
            </a:r>
            <a:r>
              <a:rPr lang="el-GR" sz="1600" dirty="0" smtClean="0">
                <a:solidFill>
                  <a:prstClr val="black"/>
                </a:solidFill>
              </a:rPr>
              <a:t> </a:t>
            </a:r>
            <a:r>
              <a:rPr lang="el-GR" sz="1600" dirty="0" smtClean="0">
                <a:solidFill>
                  <a:prstClr val="black"/>
                </a:solidFill>
              </a:rPr>
              <a:t>απλή </a:t>
            </a:r>
            <a:r>
              <a:rPr lang="el-GR" sz="1600" dirty="0" smtClean="0">
                <a:solidFill>
                  <a:prstClr val="black"/>
                </a:solidFill>
              </a:rPr>
              <a:t>συστοιχία συλλεκτών </a:t>
            </a:r>
            <a:r>
              <a:rPr lang="el-GR" sz="1600" dirty="0" smtClean="0">
                <a:solidFill>
                  <a:prstClr val="black"/>
                </a:solidFill>
              </a:rPr>
              <a:t>με </a:t>
            </a:r>
            <a:r>
              <a:rPr lang="el-GR" sz="1600" dirty="0" smtClean="0">
                <a:solidFill>
                  <a:prstClr val="black"/>
                </a:solidFill>
              </a:rPr>
              <a:t>μήκος σωλήνων </a:t>
            </a:r>
            <a:r>
              <a:rPr lang="el-GR" sz="1600" dirty="0" smtClean="0">
                <a:solidFill>
                  <a:prstClr val="black"/>
                </a:solidFill>
              </a:rPr>
              <a:t>περίπου 3 </a:t>
            </a:r>
            <a:r>
              <a:rPr lang="el-GR" sz="1600" dirty="0" smtClean="0">
                <a:solidFill>
                  <a:prstClr val="black"/>
                </a:solidFill>
              </a:rPr>
              <a:t>μέτρα. </a:t>
            </a:r>
            <a:r>
              <a:rPr lang="el-GR" sz="1600" dirty="0" smtClean="0">
                <a:solidFill>
                  <a:prstClr val="black"/>
                </a:solidFill>
              </a:rPr>
              <a:t>Εάν η θερμοκρασία </a:t>
            </a:r>
            <a:r>
              <a:rPr lang="el-GR" sz="1600" dirty="0" smtClean="0">
                <a:solidFill>
                  <a:prstClr val="black"/>
                </a:solidFill>
              </a:rPr>
              <a:t>κορεσμού των </a:t>
            </a:r>
            <a:r>
              <a:rPr lang="el-GR" sz="1600" dirty="0" smtClean="0">
                <a:solidFill>
                  <a:prstClr val="black"/>
                </a:solidFill>
              </a:rPr>
              <a:t>συλλεκτών </a:t>
            </a:r>
            <a:r>
              <a:rPr lang="el-GR" sz="1600" dirty="0" smtClean="0">
                <a:solidFill>
                  <a:prstClr val="black"/>
                </a:solidFill>
              </a:rPr>
              <a:t>είναι 180°C </a:t>
            </a:r>
            <a:r>
              <a:rPr lang="el-GR" sz="1600" dirty="0" smtClean="0">
                <a:solidFill>
                  <a:prstClr val="black"/>
                </a:solidFill>
              </a:rPr>
              <a:t>και </a:t>
            </a:r>
            <a:r>
              <a:rPr lang="el-GR" sz="1600" dirty="0" smtClean="0">
                <a:solidFill>
                  <a:prstClr val="black"/>
                </a:solidFill>
              </a:rPr>
              <a:t>οι συλλέκτες εγκαταστάθηκαν </a:t>
            </a:r>
            <a:r>
              <a:rPr lang="el-GR" sz="1600" dirty="0" smtClean="0">
                <a:solidFill>
                  <a:prstClr val="black"/>
                </a:solidFill>
              </a:rPr>
              <a:t>όταν </a:t>
            </a:r>
            <a:r>
              <a:rPr lang="el-GR" sz="1600" dirty="0" smtClean="0">
                <a:solidFill>
                  <a:prstClr val="black"/>
                </a:solidFill>
              </a:rPr>
              <a:t>η θερμοκρασία </a:t>
            </a:r>
            <a:r>
              <a:rPr lang="el-GR" sz="1600" dirty="0" smtClean="0">
                <a:solidFill>
                  <a:prstClr val="black"/>
                </a:solidFill>
              </a:rPr>
              <a:t>ήταν περίπου </a:t>
            </a:r>
            <a:r>
              <a:rPr lang="el-GR" sz="1600" dirty="0" smtClean="0">
                <a:solidFill>
                  <a:prstClr val="black"/>
                </a:solidFill>
              </a:rPr>
              <a:t>25°C</a:t>
            </a:r>
            <a:r>
              <a:rPr lang="el-GR" sz="1600" dirty="0" smtClean="0">
                <a:solidFill>
                  <a:prstClr val="black"/>
                </a:solidFill>
              </a:rPr>
              <a:t>, η μέγιστη </a:t>
            </a:r>
            <a:r>
              <a:rPr lang="el-GR" sz="1600" dirty="0" smtClean="0">
                <a:solidFill>
                  <a:prstClr val="black"/>
                </a:solidFill>
              </a:rPr>
              <a:t>διαστολή της σωλήνωσης αναμένεται να είναι</a:t>
            </a:r>
            <a:r>
              <a:rPr lang="en-US" sz="1600" dirty="0" smtClean="0">
                <a:solidFill>
                  <a:prstClr val="black"/>
                </a:solidFill>
              </a:rPr>
              <a:t>:</a:t>
            </a:r>
            <a:endParaRPr lang="en-US" sz="1600" dirty="0">
              <a:solidFill>
                <a:prstClr val="black"/>
              </a:solidFill>
            </a:endParaRPr>
          </a:p>
          <a:p>
            <a:pPr algn="ctr"/>
            <a:r>
              <a:rPr lang="en-US" sz="1600" dirty="0">
                <a:solidFill>
                  <a:srgbClr val="0070C0"/>
                </a:solidFill>
              </a:rPr>
              <a:t>ΔL = e · L · ΔT = (0,0000168 m/</a:t>
            </a:r>
            <a:r>
              <a:rPr lang="en-US" sz="1600" dirty="0" err="1">
                <a:solidFill>
                  <a:srgbClr val="0070C0"/>
                </a:solidFill>
              </a:rPr>
              <a:t>mºC</a:t>
            </a:r>
            <a:r>
              <a:rPr lang="en-US" sz="1600" dirty="0">
                <a:solidFill>
                  <a:srgbClr val="0070C0"/>
                </a:solidFill>
              </a:rPr>
              <a:t>)x(3m)x(155ºC) = 0,0078m = 7,8mm</a:t>
            </a:r>
          </a:p>
          <a:p>
            <a:pPr marL="285750" indent="-285750">
              <a:buFont typeface="Wingdings" panose="05000000000000000000" pitchFamily="2" charset="2"/>
              <a:buChar char="§"/>
            </a:pPr>
            <a:r>
              <a:rPr lang="el-GR" sz="1600" b="1" dirty="0" smtClean="0">
                <a:solidFill>
                  <a:prstClr val="black"/>
                </a:solidFill>
              </a:rPr>
              <a:t>Αυτή η </a:t>
            </a:r>
            <a:r>
              <a:rPr lang="el-GR" sz="1600" b="1" dirty="0" smtClean="0">
                <a:solidFill>
                  <a:prstClr val="black"/>
                </a:solidFill>
              </a:rPr>
              <a:t>διαστολή είναι </a:t>
            </a:r>
            <a:r>
              <a:rPr lang="el-GR" sz="1600" b="1" dirty="0" smtClean="0">
                <a:solidFill>
                  <a:prstClr val="black"/>
                </a:solidFill>
              </a:rPr>
              <a:t>ελάχιστη</a:t>
            </a:r>
            <a:r>
              <a:rPr lang="el-GR" sz="1600" dirty="0" smtClean="0">
                <a:solidFill>
                  <a:prstClr val="black"/>
                </a:solidFill>
              </a:rPr>
              <a:t> και μπορεί να </a:t>
            </a:r>
            <a:r>
              <a:rPr lang="el-GR" sz="1600" dirty="0" smtClean="0">
                <a:solidFill>
                  <a:prstClr val="black"/>
                </a:solidFill>
              </a:rPr>
              <a:t>ρυθμιστεί εγκαθιστώντας </a:t>
            </a:r>
            <a:r>
              <a:rPr lang="el-GR" sz="1600" b="1" dirty="0" smtClean="0">
                <a:solidFill>
                  <a:prstClr val="black"/>
                </a:solidFill>
              </a:rPr>
              <a:t>αντισταθμιστές </a:t>
            </a:r>
            <a:r>
              <a:rPr lang="el-GR" sz="1600" b="1" dirty="0" smtClean="0">
                <a:solidFill>
                  <a:prstClr val="black"/>
                </a:solidFill>
              </a:rPr>
              <a:t>διαστολής</a:t>
            </a:r>
            <a:r>
              <a:rPr lang="el-GR" sz="1600" dirty="0" smtClean="0">
                <a:solidFill>
                  <a:prstClr val="black"/>
                </a:solidFill>
              </a:rPr>
              <a:t>. Η φυσική </a:t>
            </a:r>
            <a:r>
              <a:rPr lang="el-GR" sz="1600" dirty="0" smtClean="0">
                <a:solidFill>
                  <a:prstClr val="black"/>
                </a:solidFill>
              </a:rPr>
              <a:t>ευελιξία των </a:t>
            </a:r>
            <a:r>
              <a:rPr lang="el-GR" sz="1600" dirty="0" smtClean="0">
                <a:solidFill>
                  <a:prstClr val="black"/>
                </a:solidFill>
              </a:rPr>
              <a:t>σωλήνων είναι αρκετή για να αντιμετωπίσει το </a:t>
            </a:r>
            <a:r>
              <a:rPr lang="el-GR" sz="1600" dirty="0" smtClean="0">
                <a:solidFill>
                  <a:prstClr val="black"/>
                </a:solidFill>
              </a:rPr>
              <a:t>πρόβλημα</a:t>
            </a:r>
            <a:r>
              <a:rPr lang="en-US" sz="1600" dirty="0" smtClean="0"/>
              <a:t>.</a:t>
            </a:r>
            <a:endParaRPr lang="en-US" sz="1600" dirty="0">
              <a:solidFill>
                <a:prstClr val="black"/>
              </a:solidFill>
            </a:endParaRPr>
          </a:p>
        </p:txBody>
      </p:sp>
      <p:pic>
        <p:nvPicPr>
          <p:cNvPr id="11" name="Picture 10">
            <a:extLst>
              <a:ext uri="{FF2B5EF4-FFF2-40B4-BE49-F238E27FC236}">
                <a16:creationId xmlns:a16="http://schemas.microsoft.com/office/drawing/2014/main" xmlns="" id="{2C7FFB23-9585-4B17-9864-E0DCB7DCF91A}"/>
              </a:ext>
            </a:extLst>
          </p:cNvPr>
          <p:cNvPicPr>
            <a:picLocks noChangeAspect="1"/>
          </p:cNvPicPr>
          <p:nvPr/>
        </p:nvPicPr>
        <p:blipFill>
          <a:blip r:embed="rId2" cstate="print"/>
          <a:stretch>
            <a:fillRect/>
          </a:stretch>
        </p:blipFill>
        <p:spPr>
          <a:xfrm>
            <a:off x="5689801" y="1845000"/>
            <a:ext cx="2997000" cy="2880000"/>
          </a:xfrm>
          <a:prstGeom prst="rect">
            <a:avLst/>
          </a:prstGeom>
          <a:solidFill>
            <a:schemeClr val="bg1"/>
          </a:solidFill>
          <a:ln>
            <a:solidFill>
              <a:schemeClr val="tx1"/>
            </a:solidFill>
          </a:ln>
        </p:spPr>
      </p:pic>
    </p:spTree>
    <p:extLst>
      <p:ext uri="{BB962C8B-B14F-4D97-AF65-F5344CB8AC3E}">
        <p14:creationId xmlns:p14="http://schemas.microsoft.com/office/powerpoint/2010/main" xmlns="" val="161329433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CC3DEC-AFF8-44C6-91AE-3F0C1268D8A4}"/>
              </a:ext>
            </a:extLst>
          </p:cNvPr>
          <p:cNvSpPr>
            <a:spLocks noGrp="1"/>
          </p:cNvSpPr>
          <p:nvPr>
            <p:ph type="title"/>
          </p:nvPr>
        </p:nvSpPr>
        <p:spPr/>
        <p:txBody>
          <a:bodyPr/>
          <a:lstStyle/>
          <a:p>
            <a:r>
              <a:rPr lang="en-US" b="1" dirty="0" smtClean="0"/>
              <a:t>2. </a:t>
            </a:r>
            <a:r>
              <a:rPr lang="el-GR" b="1" dirty="0" smtClean="0">
                <a:solidFill>
                  <a:prstClr val="black"/>
                </a:solidFill>
                <a:cs typeface="Arial" pitchFamily="34" charset="0"/>
              </a:rPr>
              <a:t>Συστοιχίες και συστήματα ηλιακών συλλεκτών</a:t>
            </a:r>
            <a:endParaRPr lang="en-US" dirty="0"/>
          </a:p>
        </p:txBody>
      </p:sp>
      <p:sp>
        <p:nvSpPr>
          <p:cNvPr id="4" name="Rectangle 3">
            <a:extLst>
              <a:ext uri="{FF2B5EF4-FFF2-40B4-BE49-F238E27FC236}">
                <a16:creationId xmlns:a16="http://schemas.microsoft.com/office/drawing/2014/main" xmlns="" id="{D539CFA0-5A39-4A7A-8F9E-B26064F66456}"/>
              </a:ext>
            </a:extLst>
          </p:cNvPr>
          <p:cNvSpPr/>
          <p:nvPr/>
        </p:nvSpPr>
        <p:spPr>
          <a:xfrm>
            <a:off x="432916" y="1557000"/>
            <a:ext cx="5435084" cy="369332"/>
          </a:xfrm>
          <a:prstGeom prst="rect">
            <a:avLst/>
          </a:prstGeom>
        </p:spPr>
        <p:txBody>
          <a:bodyPr wrap="square">
            <a:spAutoFit/>
          </a:bodyPr>
          <a:lstStyle/>
          <a:p>
            <a:pPr marL="285750" indent="-285750">
              <a:buFont typeface="Wingdings" panose="05000000000000000000" pitchFamily="2" charset="2"/>
              <a:buChar char="Ø"/>
            </a:pPr>
            <a:r>
              <a:rPr lang="el-GR" b="1" dirty="0" smtClean="0"/>
              <a:t>Διαστολή των </a:t>
            </a:r>
            <a:r>
              <a:rPr lang="el-GR" b="1" dirty="0" smtClean="0"/>
              <a:t>χάλκινων σωληνώσεων</a:t>
            </a:r>
            <a:endParaRPr lang="el-GR" b="1" dirty="0"/>
          </a:p>
        </p:txBody>
      </p:sp>
      <p:sp>
        <p:nvSpPr>
          <p:cNvPr id="5" name="Rectangle 4">
            <a:extLst>
              <a:ext uri="{FF2B5EF4-FFF2-40B4-BE49-F238E27FC236}">
                <a16:creationId xmlns:a16="http://schemas.microsoft.com/office/drawing/2014/main" xmlns="" id="{C9605D99-5C60-4F8B-BDC1-7A40A9155C4B}"/>
              </a:ext>
            </a:extLst>
          </p:cNvPr>
          <p:cNvSpPr/>
          <p:nvPr/>
        </p:nvSpPr>
        <p:spPr>
          <a:xfrm>
            <a:off x="684000" y="1917000"/>
            <a:ext cx="8064000" cy="2554545"/>
          </a:xfrm>
          <a:prstGeom prst="rect">
            <a:avLst/>
          </a:prstGeom>
        </p:spPr>
        <p:txBody>
          <a:bodyPr wrap="square">
            <a:spAutoFit/>
          </a:bodyPr>
          <a:lstStyle/>
          <a:p>
            <a:pPr marL="285750" lvl="0" indent="-285750">
              <a:buFont typeface="Wingdings" panose="05000000000000000000" pitchFamily="2" charset="2"/>
              <a:buChar char="§"/>
            </a:pPr>
            <a:r>
              <a:rPr lang="el-GR" sz="1600" dirty="0" smtClean="0"/>
              <a:t>Σε μεγαλύτερα </a:t>
            </a:r>
            <a:r>
              <a:rPr lang="el-GR" sz="1600" dirty="0" smtClean="0"/>
              <a:t>συστήματα</a:t>
            </a:r>
            <a:r>
              <a:rPr lang="el-GR" sz="1600" dirty="0" smtClean="0"/>
              <a:t>, ενδέχεται να απαιτηθούν </a:t>
            </a:r>
            <a:r>
              <a:rPr lang="el-GR" sz="1600" dirty="0" smtClean="0"/>
              <a:t>εξειδικευμένες λύσεις </a:t>
            </a:r>
            <a:r>
              <a:rPr lang="el-GR" sz="1600" dirty="0" smtClean="0"/>
              <a:t>για να </a:t>
            </a:r>
            <a:r>
              <a:rPr lang="el-GR" sz="1600" dirty="0" smtClean="0"/>
              <a:t>αντιμετωπιστούν οι μεγάλες διακυμάνσεις </a:t>
            </a:r>
            <a:r>
              <a:rPr lang="el-GR" sz="1600" dirty="0" smtClean="0"/>
              <a:t>του μήκους σωλήνων που μπορεί να συμβούν</a:t>
            </a:r>
            <a:r>
              <a:rPr lang="en-US" sz="1600" dirty="0" smtClean="0"/>
              <a:t>.</a:t>
            </a:r>
            <a:endParaRPr lang="en-US" sz="1600" b="1" dirty="0">
              <a:solidFill>
                <a:prstClr val="black"/>
              </a:solidFill>
            </a:endParaRPr>
          </a:p>
          <a:p>
            <a:pPr marL="285750" lvl="0" indent="-285750">
              <a:buFont typeface="Wingdings" panose="05000000000000000000" pitchFamily="2" charset="2"/>
              <a:buChar char="§"/>
            </a:pPr>
            <a:r>
              <a:rPr lang="el-GR" sz="1600" b="1" dirty="0" smtClean="0">
                <a:solidFill>
                  <a:prstClr val="black"/>
                </a:solidFill>
              </a:rPr>
              <a:t>Παράδειγμα </a:t>
            </a:r>
            <a:r>
              <a:rPr lang="en-US" sz="1600" b="1" dirty="0" smtClean="0">
                <a:solidFill>
                  <a:prstClr val="black"/>
                </a:solidFill>
              </a:rPr>
              <a:t>2</a:t>
            </a:r>
            <a:r>
              <a:rPr lang="en-US" sz="1600" b="1" dirty="0">
                <a:solidFill>
                  <a:prstClr val="black"/>
                </a:solidFill>
              </a:rPr>
              <a:t>: </a:t>
            </a:r>
            <a:r>
              <a:rPr lang="el-GR" sz="1600" dirty="0" smtClean="0">
                <a:solidFill>
                  <a:prstClr val="black"/>
                </a:solidFill>
              </a:rPr>
              <a:t>Έστω μια </a:t>
            </a:r>
            <a:r>
              <a:rPr lang="el-GR" sz="1600" dirty="0" smtClean="0">
                <a:solidFill>
                  <a:prstClr val="black"/>
                </a:solidFill>
              </a:rPr>
              <a:t>μεγάλη εμπορική </a:t>
            </a:r>
            <a:r>
              <a:rPr lang="el-GR" sz="1600" dirty="0" smtClean="0">
                <a:solidFill>
                  <a:prstClr val="black"/>
                </a:solidFill>
              </a:rPr>
              <a:t>ηλιοθερμική εγκατάσταση απαιτεί 90 </a:t>
            </a:r>
            <a:r>
              <a:rPr lang="el-GR" sz="1600" dirty="0" smtClean="0">
                <a:solidFill>
                  <a:prstClr val="black"/>
                </a:solidFill>
              </a:rPr>
              <a:t>μέτρα </a:t>
            </a:r>
            <a:r>
              <a:rPr lang="el-GR" sz="1600" dirty="0" smtClean="0">
                <a:solidFill>
                  <a:prstClr val="black"/>
                </a:solidFill>
              </a:rPr>
              <a:t>υπόγειων σωληνώσεων ανάμεσα στη συστοιχία </a:t>
            </a:r>
            <a:r>
              <a:rPr lang="el-GR" sz="1600" dirty="0" smtClean="0">
                <a:solidFill>
                  <a:prstClr val="black"/>
                </a:solidFill>
              </a:rPr>
              <a:t>συλλεκτών και </a:t>
            </a:r>
            <a:r>
              <a:rPr lang="el-GR" sz="1600" dirty="0" smtClean="0">
                <a:solidFill>
                  <a:prstClr val="black"/>
                </a:solidFill>
              </a:rPr>
              <a:t>στο βοηθητικό χώρο. Η διαφορά θερμοκρασίας είναι αντίστοιχη με το προηγούμενο παράδειγμα. Αναμένεται η ακόλουθη διαστολή</a:t>
            </a:r>
            <a:r>
              <a:rPr lang="en-US" sz="1600" dirty="0" smtClean="0">
                <a:solidFill>
                  <a:prstClr val="black"/>
                </a:solidFill>
              </a:rPr>
              <a:t>:</a:t>
            </a:r>
            <a:endParaRPr lang="en-US" sz="800" dirty="0">
              <a:solidFill>
                <a:srgbClr val="0070C0"/>
              </a:solidFill>
            </a:endParaRPr>
          </a:p>
          <a:p>
            <a:pPr lvl="0" algn="ctr"/>
            <a:r>
              <a:rPr lang="en-US" sz="1600" dirty="0">
                <a:solidFill>
                  <a:srgbClr val="0070C0"/>
                </a:solidFill>
              </a:rPr>
              <a:t>ΔL = e · L · ΔT = (0,0000168 m/</a:t>
            </a:r>
            <a:r>
              <a:rPr lang="en-US" sz="1600" dirty="0" err="1">
                <a:solidFill>
                  <a:srgbClr val="0070C0"/>
                </a:solidFill>
              </a:rPr>
              <a:t>mºC</a:t>
            </a:r>
            <a:r>
              <a:rPr lang="en-US" sz="1600" dirty="0">
                <a:solidFill>
                  <a:srgbClr val="0070C0"/>
                </a:solidFill>
              </a:rPr>
              <a:t>)x(90m)x(155ºC) = 0,234m = </a:t>
            </a:r>
            <a:r>
              <a:rPr lang="en-US" sz="1600" dirty="0" smtClean="0">
                <a:solidFill>
                  <a:srgbClr val="0070C0"/>
                </a:solidFill>
              </a:rPr>
              <a:t>234mm</a:t>
            </a:r>
            <a:endParaRPr lang="en-US" sz="800" dirty="0">
              <a:solidFill>
                <a:srgbClr val="0070C0"/>
              </a:solidFill>
            </a:endParaRPr>
          </a:p>
          <a:p>
            <a:pPr marL="285750" indent="-285750">
              <a:buFont typeface="Wingdings" panose="05000000000000000000" pitchFamily="2" charset="2"/>
              <a:buChar char="§"/>
            </a:pPr>
            <a:r>
              <a:rPr lang="el-GR" sz="1600" b="1" dirty="0" smtClean="0">
                <a:solidFill>
                  <a:prstClr val="black"/>
                </a:solidFill>
              </a:rPr>
              <a:t>Αυτ</a:t>
            </a:r>
            <a:r>
              <a:rPr lang="el-GR" sz="1600" b="1" dirty="0" smtClean="0">
                <a:solidFill>
                  <a:prstClr val="black"/>
                </a:solidFill>
              </a:rPr>
              <a:t>ή</a:t>
            </a:r>
            <a:r>
              <a:rPr lang="el-GR" sz="1600" b="1" dirty="0" smtClean="0">
                <a:solidFill>
                  <a:prstClr val="black"/>
                </a:solidFill>
              </a:rPr>
              <a:t> η διαστολή είναι μεγάλη</a:t>
            </a:r>
            <a:r>
              <a:rPr lang="en-US" sz="1600" dirty="0" smtClean="0">
                <a:solidFill>
                  <a:prstClr val="black"/>
                </a:solidFill>
              </a:rPr>
              <a:t>. </a:t>
            </a:r>
            <a:r>
              <a:rPr lang="el-GR" sz="1600" dirty="0" smtClean="0">
                <a:solidFill>
                  <a:prstClr val="black"/>
                </a:solidFill>
              </a:rPr>
              <a:t>Αν δεν ληφθεί υπόψη στο σύστημα αυτό, θα </a:t>
            </a:r>
            <a:r>
              <a:rPr lang="el-GR" sz="1600" dirty="0" smtClean="0">
                <a:solidFill>
                  <a:prstClr val="black"/>
                </a:solidFill>
              </a:rPr>
              <a:t>υπάρξει σημαντική </a:t>
            </a:r>
            <a:r>
              <a:rPr lang="el-GR" sz="1600" dirty="0" smtClean="0">
                <a:solidFill>
                  <a:prstClr val="black"/>
                </a:solidFill>
              </a:rPr>
              <a:t>πίεση </a:t>
            </a:r>
            <a:r>
              <a:rPr lang="el-GR" sz="1600" dirty="0" smtClean="0">
                <a:solidFill>
                  <a:prstClr val="black"/>
                </a:solidFill>
              </a:rPr>
              <a:t>σε στοιχεία του ηλιοθερμικού συστήματος.</a:t>
            </a:r>
            <a:endParaRPr lang="el-GR" sz="1600" dirty="0" smtClean="0">
              <a:solidFill>
                <a:prstClr val="black"/>
              </a:solidFill>
            </a:endParaRPr>
          </a:p>
          <a:p>
            <a:pPr marL="285750" indent="-285750">
              <a:buFont typeface="Wingdings" panose="05000000000000000000" pitchFamily="2" charset="2"/>
              <a:buChar char="§"/>
            </a:pPr>
            <a:r>
              <a:rPr lang="el-GR" sz="1600" b="1" dirty="0" smtClean="0">
                <a:solidFill>
                  <a:prstClr val="black"/>
                </a:solidFill>
              </a:rPr>
              <a:t>ΜΕΘΟΔΟΙ ΓΙΑ </a:t>
            </a:r>
            <a:r>
              <a:rPr lang="el-GR" sz="1600" b="1" dirty="0" smtClean="0">
                <a:solidFill>
                  <a:prstClr val="black"/>
                </a:solidFill>
              </a:rPr>
              <a:t>ΤΗΝ </a:t>
            </a:r>
            <a:r>
              <a:rPr lang="el-GR" sz="1600" b="1" dirty="0" smtClean="0">
                <a:solidFill>
                  <a:prstClr val="black"/>
                </a:solidFill>
              </a:rPr>
              <a:t>ΑΝΤΙΜΕΤΩΠΙΣΗ ΤΗΣ ΘΕΡΜΙΚΗΣ </a:t>
            </a:r>
            <a:r>
              <a:rPr lang="el-GR" sz="1600" b="1" dirty="0" smtClean="0">
                <a:solidFill>
                  <a:prstClr val="black"/>
                </a:solidFill>
              </a:rPr>
              <a:t>ΔΙΑΣΤΟΛΗΣ ΣΩΛΗΝΩΣΕΩΝ.</a:t>
            </a:r>
            <a:endParaRPr lang="en-US" sz="1600" dirty="0">
              <a:solidFill>
                <a:prstClr val="black"/>
              </a:solidFill>
            </a:endParaRPr>
          </a:p>
        </p:txBody>
      </p:sp>
      <p:pic>
        <p:nvPicPr>
          <p:cNvPr id="3" name="Picture 2">
            <a:extLst>
              <a:ext uri="{FF2B5EF4-FFF2-40B4-BE49-F238E27FC236}">
                <a16:creationId xmlns:a16="http://schemas.microsoft.com/office/drawing/2014/main" xmlns="" id="{3F1E1AAC-DA08-45A8-94B0-0FA464A08CED}"/>
              </a:ext>
            </a:extLst>
          </p:cNvPr>
          <p:cNvPicPr>
            <a:picLocks noChangeAspect="1"/>
          </p:cNvPicPr>
          <p:nvPr/>
        </p:nvPicPr>
        <p:blipFill>
          <a:blip r:embed="rId2" cstate="print"/>
          <a:stretch>
            <a:fillRect/>
          </a:stretch>
        </p:blipFill>
        <p:spPr>
          <a:xfrm>
            <a:off x="828000" y="4466233"/>
            <a:ext cx="7872465" cy="1842492"/>
          </a:xfrm>
          <a:prstGeom prst="rect">
            <a:avLst/>
          </a:prstGeom>
        </p:spPr>
      </p:pic>
    </p:spTree>
    <p:extLst>
      <p:ext uri="{BB962C8B-B14F-4D97-AF65-F5344CB8AC3E}">
        <p14:creationId xmlns:p14="http://schemas.microsoft.com/office/powerpoint/2010/main" xmlns="" val="1508153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9FC604E-42D3-45B4-A193-602B4CB9A9EA}"/>
              </a:ext>
            </a:extLst>
          </p:cNvPr>
          <p:cNvSpPr>
            <a:spLocks noGrp="1"/>
          </p:cNvSpPr>
          <p:nvPr>
            <p:ph type="title"/>
          </p:nvPr>
        </p:nvSpPr>
        <p:spPr/>
        <p:txBody>
          <a:bodyPr>
            <a:normAutofit/>
          </a:bodyPr>
          <a:lstStyle/>
          <a:p>
            <a:r>
              <a:rPr lang="en-US" b="1" dirty="0"/>
              <a:t>3. </a:t>
            </a:r>
            <a:r>
              <a:rPr lang="el-GR" b="1" dirty="0" smtClean="0">
                <a:solidFill>
                  <a:prstClr val="black"/>
                </a:solidFill>
                <a:cs typeface="Arial" pitchFamily="34" charset="0"/>
              </a:rPr>
              <a:t>Παραδείγματα ηλιακών συλλεκτών σε οικιακές και εμπορικές εφαρμογές μεγάλης κλίμακας </a:t>
            </a:r>
            <a:endParaRPr lang="en-US" dirty="0"/>
          </a:p>
        </p:txBody>
      </p:sp>
      <p:sp>
        <p:nvSpPr>
          <p:cNvPr id="5" name="Rectangle 4">
            <a:extLst>
              <a:ext uri="{FF2B5EF4-FFF2-40B4-BE49-F238E27FC236}">
                <a16:creationId xmlns:a16="http://schemas.microsoft.com/office/drawing/2014/main" xmlns="" id="{EADAD6AE-D9C7-4FA6-8451-1DF34236CFFD}"/>
              </a:ext>
            </a:extLst>
          </p:cNvPr>
          <p:cNvSpPr/>
          <p:nvPr/>
        </p:nvSpPr>
        <p:spPr>
          <a:xfrm>
            <a:off x="432916" y="1557000"/>
            <a:ext cx="3707084" cy="369332"/>
          </a:xfrm>
          <a:prstGeom prst="rect">
            <a:avLst/>
          </a:prstGeom>
        </p:spPr>
        <p:txBody>
          <a:bodyPr wrap="square">
            <a:spAutoFit/>
          </a:bodyPr>
          <a:lstStyle/>
          <a:p>
            <a:pPr marL="285750" indent="-285750">
              <a:buFont typeface="Wingdings" panose="05000000000000000000" pitchFamily="2" charset="2"/>
              <a:buChar char="Ø"/>
            </a:pPr>
            <a:r>
              <a:rPr lang="el-GR" b="1" dirty="0" smtClean="0"/>
              <a:t>Ορισμένες βέλτιστες πρακτικές</a:t>
            </a:r>
            <a:endParaRPr lang="el-GR" b="1" dirty="0"/>
          </a:p>
        </p:txBody>
      </p:sp>
      <p:pic>
        <p:nvPicPr>
          <p:cNvPr id="6" name="Picture 5">
            <a:extLst>
              <a:ext uri="{FF2B5EF4-FFF2-40B4-BE49-F238E27FC236}">
                <a16:creationId xmlns:a16="http://schemas.microsoft.com/office/drawing/2014/main" xmlns="" id="{8227C3B6-96BD-426D-9634-352C55B37164}"/>
              </a:ext>
            </a:extLst>
          </p:cNvPr>
          <p:cNvPicPr>
            <a:picLocks noChangeAspect="1"/>
          </p:cNvPicPr>
          <p:nvPr/>
        </p:nvPicPr>
        <p:blipFill>
          <a:blip r:embed="rId2" cstate="print"/>
          <a:stretch>
            <a:fillRect/>
          </a:stretch>
        </p:blipFill>
        <p:spPr>
          <a:xfrm>
            <a:off x="4068933" y="3213000"/>
            <a:ext cx="4895067" cy="3060000"/>
          </a:xfrm>
          <a:prstGeom prst="rect">
            <a:avLst/>
          </a:prstGeom>
          <a:solidFill>
            <a:schemeClr val="bg1"/>
          </a:solidFill>
          <a:ln>
            <a:solidFill>
              <a:schemeClr val="tx1"/>
            </a:solidFill>
          </a:ln>
        </p:spPr>
      </p:pic>
      <p:sp>
        <p:nvSpPr>
          <p:cNvPr id="7" name="Rectangle 6">
            <a:extLst>
              <a:ext uri="{FF2B5EF4-FFF2-40B4-BE49-F238E27FC236}">
                <a16:creationId xmlns:a16="http://schemas.microsoft.com/office/drawing/2014/main" xmlns="" id="{F663BE37-4636-40FD-A532-3D485F3C6275}"/>
              </a:ext>
            </a:extLst>
          </p:cNvPr>
          <p:cNvSpPr/>
          <p:nvPr/>
        </p:nvSpPr>
        <p:spPr>
          <a:xfrm>
            <a:off x="396000" y="1917000"/>
            <a:ext cx="8290800" cy="1569660"/>
          </a:xfrm>
          <a:prstGeom prst="rect">
            <a:avLst/>
          </a:prstGeom>
        </p:spPr>
        <p:txBody>
          <a:bodyPr wrap="square">
            <a:spAutoFit/>
          </a:bodyPr>
          <a:lstStyle/>
          <a:p>
            <a:pPr marL="285750" lvl="0" indent="-285750">
              <a:buFont typeface="Wingdings" panose="05000000000000000000" pitchFamily="2" charset="2"/>
              <a:buChar char="§"/>
            </a:pPr>
            <a:r>
              <a:rPr lang="el-GR" sz="1600" dirty="0" smtClean="0"/>
              <a:t>Διατηρήστε την ταχύτητα ρευστού κάτω από 0,3 </a:t>
            </a:r>
            <a:r>
              <a:rPr lang="el-GR" sz="1600" dirty="0" smtClean="0"/>
              <a:t>m/</a:t>
            </a:r>
            <a:r>
              <a:rPr lang="el-GR" sz="1600" dirty="0" err="1" smtClean="0"/>
              <a:t>sec</a:t>
            </a:r>
            <a:r>
              <a:rPr lang="el-GR" sz="1600" dirty="0" smtClean="0"/>
              <a:t>, περιορίζοντας το πλάτος των συλλεκτών και </a:t>
            </a:r>
            <a:r>
              <a:rPr lang="el-GR" sz="1600" dirty="0" smtClean="0"/>
              <a:t>τη διάμετρο των σωληνώσεων.</a:t>
            </a:r>
            <a:endParaRPr lang="el-GR" sz="1600" dirty="0" smtClean="0"/>
          </a:p>
          <a:p>
            <a:pPr marL="285750" lvl="0" indent="-285750">
              <a:buFont typeface="Wingdings" panose="05000000000000000000" pitchFamily="2" charset="2"/>
              <a:buChar char="§"/>
            </a:pPr>
            <a:r>
              <a:rPr lang="el-GR" sz="1600" dirty="0" smtClean="0"/>
              <a:t>Χρησιμοποιήστε </a:t>
            </a:r>
            <a:r>
              <a:rPr lang="el-GR" sz="1600" dirty="0" err="1" smtClean="0"/>
              <a:t>αντεπίστροφο</a:t>
            </a:r>
            <a:r>
              <a:rPr lang="el-GR" sz="1600" dirty="0" smtClean="0"/>
              <a:t> σύστημα </a:t>
            </a:r>
            <a:r>
              <a:rPr lang="el-GR" sz="1600" dirty="0" smtClean="0"/>
              <a:t>ή </a:t>
            </a:r>
            <a:r>
              <a:rPr lang="el-GR" sz="1600" dirty="0" smtClean="0"/>
              <a:t>κάποια άλλη </a:t>
            </a:r>
            <a:r>
              <a:rPr lang="el-GR" sz="1600" dirty="0" smtClean="0"/>
              <a:t>μέθοδο να </a:t>
            </a:r>
            <a:r>
              <a:rPr lang="el-GR" sz="1600" dirty="0" smtClean="0"/>
              <a:t>εξισορροπήσετε </a:t>
            </a:r>
            <a:r>
              <a:rPr lang="el-GR" sz="1600" dirty="0" smtClean="0"/>
              <a:t>τις ροές.</a:t>
            </a:r>
          </a:p>
          <a:p>
            <a:pPr marL="285750" lvl="0" indent="-285750">
              <a:buFont typeface="Wingdings" panose="05000000000000000000" pitchFamily="2" charset="2"/>
              <a:buChar char="§"/>
            </a:pPr>
            <a:r>
              <a:rPr lang="el-GR" sz="1600" dirty="0" smtClean="0"/>
              <a:t>Επιτρέψτε τη θερμική </a:t>
            </a:r>
            <a:r>
              <a:rPr lang="el-GR" sz="1600" dirty="0" smtClean="0"/>
              <a:t>διαστολή. </a:t>
            </a:r>
            <a:r>
              <a:rPr lang="el-GR" sz="1600" dirty="0" smtClean="0"/>
              <a:t>Αφήστε </a:t>
            </a:r>
            <a:r>
              <a:rPr lang="el-GR" sz="1600" dirty="0" smtClean="0"/>
              <a:t>κάποιο «τζόγο" </a:t>
            </a:r>
            <a:r>
              <a:rPr lang="el-GR" sz="1600" dirty="0" smtClean="0"/>
              <a:t>μεταξύ </a:t>
            </a:r>
            <a:r>
              <a:rPr lang="el-GR" sz="1600" dirty="0" smtClean="0"/>
              <a:t>της κεφαλής και </a:t>
            </a:r>
            <a:r>
              <a:rPr lang="el-GR" sz="1600" dirty="0" smtClean="0"/>
              <a:t>του δικτύου.</a:t>
            </a:r>
          </a:p>
          <a:p>
            <a:pPr marL="285750" lvl="0" indent="-285750">
              <a:buFont typeface="Wingdings" panose="05000000000000000000" pitchFamily="2" charset="2"/>
              <a:buChar char="§"/>
            </a:pPr>
            <a:r>
              <a:rPr lang="el-GR" sz="1600" dirty="0" smtClean="0"/>
              <a:t>Μονώστε όλες τις γραμμές και χρησιμοποιήστε </a:t>
            </a:r>
            <a:r>
              <a:rPr lang="el-GR" sz="1600" dirty="0" smtClean="0"/>
              <a:t>προστασία υπεριώδους ακτινοβολίας.</a:t>
            </a:r>
            <a:endParaRPr lang="el-GR" sz="1600" dirty="0" smtClean="0"/>
          </a:p>
          <a:p>
            <a:pPr marL="285750" lvl="0" indent="-285750">
              <a:buFont typeface="Wingdings" panose="05000000000000000000" pitchFamily="2" charset="2"/>
              <a:buChar char="§"/>
            </a:pPr>
            <a:r>
              <a:rPr lang="el-GR" sz="1600" dirty="0" smtClean="0"/>
              <a:t>Απομονώστε τις σειρές </a:t>
            </a:r>
            <a:r>
              <a:rPr lang="el-GR" sz="1600" dirty="0" smtClean="0"/>
              <a:t>(βαλβίδες).</a:t>
            </a:r>
            <a:r>
              <a:rPr lang="en-US" sz="1600" dirty="0" smtClean="0"/>
              <a:t> </a:t>
            </a:r>
            <a:endParaRPr lang="en-US" sz="1600" dirty="0"/>
          </a:p>
        </p:txBody>
      </p:sp>
      <p:sp>
        <p:nvSpPr>
          <p:cNvPr id="8" name="TextBox 7">
            <a:extLst>
              <a:ext uri="{FF2B5EF4-FFF2-40B4-BE49-F238E27FC236}">
                <a16:creationId xmlns:a16="http://schemas.microsoft.com/office/drawing/2014/main" xmlns="" id="{F94197AB-9DCA-4457-ABA8-F047A2955364}"/>
              </a:ext>
            </a:extLst>
          </p:cNvPr>
          <p:cNvSpPr txBox="1"/>
          <p:nvPr/>
        </p:nvSpPr>
        <p:spPr>
          <a:xfrm>
            <a:off x="396000" y="3394455"/>
            <a:ext cx="3672000" cy="3046988"/>
          </a:xfrm>
          <a:prstGeom prst="rect">
            <a:avLst/>
          </a:prstGeom>
          <a:noFill/>
        </p:spPr>
        <p:txBody>
          <a:bodyPr wrap="square" rtlCol="0">
            <a:spAutoFit/>
          </a:bodyPr>
          <a:lstStyle/>
          <a:p>
            <a:pPr marL="285750" indent="-285750">
              <a:buFont typeface="Wingdings" panose="05000000000000000000" pitchFamily="2" charset="2"/>
              <a:buChar char="§"/>
            </a:pPr>
            <a:r>
              <a:rPr lang="el-GR" sz="1600" b="1" dirty="0" smtClean="0"/>
              <a:t>Παράδειγμα </a:t>
            </a:r>
            <a:r>
              <a:rPr lang="en-US" sz="1600" b="1" dirty="0" smtClean="0"/>
              <a:t>(</a:t>
            </a:r>
            <a:r>
              <a:rPr lang="el-GR" sz="1600" b="1" dirty="0" smtClean="0"/>
              <a:t>Άμεσο Σύστημα</a:t>
            </a:r>
            <a:r>
              <a:rPr lang="en-US" sz="1600" b="1" dirty="0" smtClean="0"/>
              <a:t>). </a:t>
            </a:r>
            <a:r>
              <a:rPr lang="el-GR" sz="1600" dirty="0" smtClean="0"/>
              <a:t>Συστοιχία 24 συλλεκτών με </a:t>
            </a:r>
            <a:r>
              <a:rPr lang="el-GR" sz="1600" dirty="0" smtClean="0"/>
              <a:t>σφαιρικές βαλβίδες για απομόνωση </a:t>
            </a:r>
            <a:r>
              <a:rPr lang="el-GR" sz="1600" dirty="0" smtClean="0"/>
              <a:t>σειρών και με </a:t>
            </a:r>
            <a:r>
              <a:rPr lang="el-GR" sz="1600" dirty="0" smtClean="0"/>
              <a:t>βαλβίδες εκτόνωσης πίεσης για την ελάττωση της πίεσης και </a:t>
            </a:r>
            <a:r>
              <a:rPr lang="el-GR" sz="1600" dirty="0" smtClean="0"/>
              <a:t>την αποστράγγιση </a:t>
            </a:r>
            <a:r>
              <a:rPr lang="el-GR" sz="1600" dirty="0" smtClean="0"/>
              <a:t>όταν </a:t>
            </a:r>
            <a:r>
              <a:rPr lang="el-GR" sz="1600" dirty="0" smtClean="0"/>
              <a:t>απαιτείται, καθώς και </a:t>
            </a:r>
            <a:r>
              <a:rPr lang="el-GR" sz="1600" dirty="0" smtClean="0"/>
              <a:t>με αυτόματους εξαεριστήρες για να καθαρίσουν τον παγιδευμένο αέρα. </a:t>
            </a:r>
            <a:r>
              <a:rPr lang="el-GR" sz="1600" dirty="0" smtClean="0"/>
              <a:t>Επιπλέον, ύπαρξη βαλβίδων </a:t>
            </a:r>
            <a:r>
              <a:rPr lang="el-GR" sz="1600" dirty="0" smtClean="0"/>
              <a:t>θερμικής εξαέρωσης για προστασία </a:t>
            </a:r>
            <a:r>
              <a:rPr lang="el-GR" sz="1600" dirty="0" smtClean="0"/>
              <a:t>από πάγο (δεν </a:t>
            </a:r>
            <a:r>
              <a:rPr lang="el-GR" sz="1600" dirty="0" smtClean="0"/>
              <a:t>απαιτείται </a:t>
            </a:r>
            <a:r>
              <a:rPr lang="el-GR" sz="1600" dirty="0" smtClean="0"/>
              <a:t>συστήματα </a:t>
            </a:r>
            <a:r>
              <a:rPr lang="el-GR" sz="1600" dirty="0" err="1" smtClean="0"/>
              <a:t>γλυκόλης</a:t>
            </a:r>
            <a:r>
              <a:rPr lang="el-GR" sz="1600" dirty="0" smtClean="0"/>
              <a:t>/ έμμεσα)</a:t>
            </a:r>
            <a:r>
              <a:rPr lang="en-US" sz="1600" dirty="0" smtClean="0"/>
              <a:t>.</a:t>
            </a:r>
            <a:endParaRPr lang="en-US" sz="1600" dirty="0"/>
          </a:p>
        </p:txBody>
      </p:sp>
    </p:spTree>
    <p:extLst>
      <p:ext uri="{BB962C8B-B14F-4D97-AF65-F5344CB8AC3E}">
        <p14:creationId xmlns:p14="http://schemas.microsoft.com/office/powerpoint/2010/main" xmlns="" val="14625993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20D02C-769D-48FC-BA14-D5BB4D5C7C97}"/>
              </a:ext>
            </a:extLst>
          </p:cNvPr>
          <p:cNvSpPr>
            <a:spLocks noGrp="1"/>
          </p:cNvSpPr>
          <p:nvPr>
            <p:ph type="title"/>
          </p:nvPr>
        </p:nvSpPr>
        <p:spPr/>
        <p:txBody>
          <a:bodyPr/>
          <a:lstStyle/>
          <a:p>
            <a:r>
              <a:rPr lang="en-US" b="1" dirty="0" smtClean="0"/>
              <a:t>3. </a:t>
            </a:r>
            <a:r>
              <a:rPr lang="el-GR" b="1" dirty="0" smtClean="0">
                <a:solidFill>
                  <a:prstClr val="black"/>
                </a:solidFill>
                <a:cs typeface="Arial" pitchFamily="34" charset="0"/>
              </a:rPr>
              <a:t>Παραδείγματα ηλιακών συλλεκτών σε οικιακές και εμπορικές εφαρμογές μεγάλης κλίμακας </a:t>
            </a:r>
            <a:endParaRPr lang="en-US" dirty="0"/>
          </a:p>
        </p:txBody>
      </p:sp>
      <p:sp>
        <p:nvSpPr>
          <p:cNvPr id="5" name="Rectangle 4">
            <a:extLst>
              <a:ext uri="{FF2B5EF4-FFF2-40B4-BE49-F238E27FC236}">
                <a16:creationId xmlns:a16="http://schemas.microsoft.com/office/drawing/2014/main" xmlns="" id="{C2902588-BB8C-44CF-B1F2-B1D4B72D1499}"/>
              </a:ext>
            </a:extLst>
          </p:cNvPr>
          <p:cNvSpPr/>
          <p:nvPr/>
        </p:nvSpPr>
        <p:spPr>
          <a:xfrm>
            <a:off x="432916" y="1557000"/>
            <a:ext cx="4067084" cy="369332"/>
          </a:xfrm>
          <a:prstGeom prst="rect">
            <a:avLst/>
          </a:prstGeom>
        </p:spPr>
        <p:txBody>
          <a:bodyPr wrap="square">
            <a:spAutoFit/>
          </a:bodyPr>
          <a:lstStyle/>
          <a:p>
            <a:pPr marL="285750" indent="-285750">
              <a:buFont typeface="Wingdings" panose="05000000000000000000" pitchFamily="2" charset="2"/>
              <a:buChar char="Ø"/>
            </a:pPr>
            <a:r>
              <a:rPr lang="el-GR" b="1" dirty="0" smtClean="0"/>
              <a:t>Ορισμένες βέλτιστες πρακτικές</a:t>
            </a:r>
            <a:endParaRPr lang="el-GR" b="1" dirty="0"/>
          </a:p>
        </p:txBody>
      </p:sp>
      <p:pic>
        <p:nvPicPr>
          <p:cNvPr id="7" name="Picture 6">
            <a:extLst>
              <a:ext uri="{FF2B5EF4-FFF2-40B4-BE49-F238E27FC236}">
                <a16:creationId xmlns:a16="http://schemas.microsoft.com/office/drawing/2014/main" xmlns="" id="{492A2323-FAFA-4457-93E0-00BD9F0571DE}"/>
              </a:ext>
            </a:extLst>
          </p:cNvPr>
          <p:cNvPicPr>
            <a:picLocks noChangeAspect="1"/>
          </p:cNvPicPr>
          <p:nvPr/>
        </p:nvPicPr>
        <p:blipFill>
          <a:blip r:embed="rId2" cstate="print"/>
          <a:stretch>
            <a:fillRect/>
          </a:stretch>
        </p:blipFill>
        <p:spPr>
          <a:xfrm>
            <a:off x="3687652" y="3177000"/>
            <a:ext cx="5276348" cy="3132000"/>
          </a:xfrm>
          <a:prstGeom prst="rect">
            <a:avLst/>
          </a:prstGeom>
          <a:solidFill>
            <a:schemeClr val="bg1"/>
          </a:solidFill>
          <a:ln>
            <a:solidFill>
              <a:schemeClr val="tx1"/>
            </a:solidFill>
          </a:ln>
        </p:spPr>
      </p:pic>
      <p:sp>
        <p:nvSpPr>
          <p:cNvPr id="6" name="Rectangle 5">
            <a:extLst>
              <a:ext uri="{FF2B5EF4-FFF2-40B4-BE49-F238E27FC236}">
                <a16:creationId xmlns:a16="http://schemas.microsoft.com/office/drawing/2014/main" xmlns="" id="{E14F72F4-7667-42BF-AA95-4C2ABC2547EE}"/>
              </a:ext>
            </a:extLst>
          </p:cNvPr>
          <p:cNvSpPr/>
          <p:nvPr/>
        </p:nvSpPr>
        <p:spPr>
          <a:xfrm>
            <a:off x="684000" y="1917000"/>
            <a:ext cx="7848000" cy="1569660"/>
          </a:xfrm>
          <a:prstGeom prst="rect">
            <a:avLst/>
          </a:prstGeom>
        </p:spPr>
        <p:txBody>
          <a:bodyPr wrap="square">
            <a:spAutoFit/>
          </a:bodyPr>
          <a:lstStyle/>
          <a:p>
            <a:pPr marL="285750" lvl="0" indent="-285750">
              <a:buFont typeface="Wingdings" panose="05000000000000000000" pitchFamily="2" charset="2"/>
              <a:buChar char="§"/>
            </a:pPr>
            <a:r>
              <a:rPr lang="el-GR" sz="1600" b="1" dirty="0" smtClean="0"/>
              <a:t>Παράδειγμα </a:t>
            </a:r>
            <a:r>
              <a:rPr lang="en-US" sz="1600" b="1" dirty="0" smtClean="0"/>
              <a:t>(</a:t>
            </a:r>
            <a:r>
              <a:rPr lang="el-GR" sz="1600" b="1" dirty="0" smtClean="0"/>
              <a:t>Σύστημα με ενδιάμεση αποθήκευση – </a:t>
            </a:r>
            <a:r>
              <a:rPr lang="en-US" sz="1600" b="1" dirty="0" err="1" smtClean="0"/>
              <a:t>Drainback</a:t>
            </a:r>
            <a:r>
              <a:rPr lang="en-US" sz="1600" b="1" dirty="0" smtClean="0"/>
              <a:t> system)</a:t>
            </a:r>
            <a:endParaRPr lang="en-US" sz="1600" b="1" dirty="0"/>
          </a:p>
          <a:p>
            <a:pPr marL="541338" lvl="1" indent="-285750">
              <a:buFont typeface="Calibri" panose="020F0502020204030204" pitchFamily="34" charset="0"/>
              <a:buChar char="–"/>
            </a:pPr>
            <a:r>
              <a:rPr lang="el-GR" sz="1600" dirty="0" smtClean="0"/>
              <a:t>Τα συστήματα ενδιάμεσης αποθήκευσης είναι τα απλούστερα όλων, </a:t>
            </a:r>
            <a:r>
              <a:rPr lang="el-GR" sz="1600" dirty="0" smtClean="0"/>
              <a:t>επειδή δεν χρειάζεται βαλβίδα θερμικής εξαέρωσης ή ακόμα και αεραγωγοί. Επιπλέον, δεν υπάρχει ανάγκη για βαλβίδες απομόνωσης στις σειρές συλλεκτών επειδή ο βρόχος δεν είναι συμπιεσμένος και το ρευστό δεν μπορεί να ρεύσει από τη βαρύτητα πίσω </a:t>
            </a:r>
            <a:r>
              <a:rPr lang="el-GR" sz="1600" dirty="0" smtClean="0"/>
              <a:t>στους συλλέκτες.</a:t>
            </a:r>
            <a:endParaRPr lang="en-US" sz="1600" dirty="0"/>
          </a:p>
        </p:txBody>
      </p:sp>
      <p:sp>
        <p:nvSpPr>
          <p:cNvPr id="8" name="TextBox 7">
            <a:extLst>
              <a:ext uri="{FF2B5EF4-FFF2-40B4-BE49-F238E27FC236}">
                <a16:creationId xmlns:a16="http://schemas.microsoft.com/office/drawing/2014/main" xmlns="" id="{F94197AB-9DCA-4457-ABA8-F047A2955364}"/>
              </a:ext>
            </a:extLst>
          </p:cNvPr>
          <p:cNvSpPr txBox="1"/>
          <p:nvPr/>
        </p:nvSpPr>
        <p:spPr>
          <a:xfrm>
            <a:off x="684000" y="3375791"/>
            <a:ext cx="3096000" cy="3046988"/>
          </a:xfrm>
          <a:prstGeom prst="rect">
            <a:avLst/>
          </a:prstGeom>
          <a:noFill/>
        </p:spPr>
        <p:txBody>
          <a:bodyPr wrap="square" rtlCol="0">
            <a:spAutoFit/>
          </a:bodyPr>
          <a:lstStyle/>
          <a:p>
            <a:pPr marL="541338" lvl="1" indent="-285750">
              <a:buFont typeface="Calibri" panose="020F0502020204030204" pitchFamily="34" charset="0"/>
              <a:buChar char="–"/>
            </a:pPr>
            <a:r>
              <a:rPr lang="el-GR" sz="1600" dirty="0" smtClean="0"/>
              <a:t>Στην πραγματικότητα, οι μοναδικές βαλβίδες είναι οι βαλβίδες απομόνωσης στην είσοδο κάθε σειράς.</a:t>
            </a:r>
          </a:p>
          <a:p>
            <a:pPr marL="541338" lvl="1" indent="-285750">
              <a:buFont typeface="Calibri" panose="020F0502020204030204" pitchFamily="34" charset="0"/>
              <a:buChar char="–"/>
            </a:pPr>
            <a:r>
              <a:rPr lang="el-GR" sz="1600" dirty="0" smtClean="0"/>
              <a:t>Ωστόσο, </a:t>
            </a:r>
            <a:r>
              <a:rPr lang="el-GR" sz="1600" dirty="0" smtClean="0"/>
              <a:t>όλοι </a:t>
            </a:r>
            <a:r>
              <a:rPr lang="el-GR" sz="1600" dirty="0" smtClean="0"/>
              <a:t>οι </a:t>
            </a:r>
            <a:r>
              <a:rPr lang="el-GR" sz="1600" dirty="0" smtClean="0"/>
              <a:t>σωλήνες </a:t>
            </a:r>
            <a:r>
              <a:rPr lang="el-GR" sz="1600" dirty="0" smtClean="0"/>
              <a:t>στη συστοιχία </a:t>
            </a:r>
            <a:r>
              <a:rPr lang="el-GR" sz="1600" dirty="0" smtClean="0"/>
              <a:t>πρέπει </a:t>
            </a:r>
            <a:r>
              <a:rPr lang="el-GR" sz="1600" dirty="0" smtClean="0"/>
              <a:t>να είναι </a:t>
            </a:r>
            <a:r>
              <a:rPr lang="el-GR" sz="1600" dirty="0" smtClean="0"/>
              <a:t>κεκλιμένοι 2mm</a:t>
            </a:r>
            <a:r>
              <a:rPr lang="en-US" sz="1600" dirty="0" smtClean="0"/>
              <a:t> </a:t>
            </a:r>
            <a:r>
              <a:rPr lang="el-GR" sz="1600" dirty="0" smtClean="0"/>
              <a:t>/</a:t>
            </a:r>
            <a:r>
              <a:rPr lang="en-US" sz="1600" dirty="0" smtClean="0"/>
              <a:t> m </a:t>
            </a:r>
            <a:r>
              <a:rPr lang="el-GR" sz="1600" dirty="0" smtClean="0"/>
              <a:t>τουλάχιστον έτσι </a:t>
            </a:r>
            <a:r>
              <a:rPr lang="el-GR" sz="1600" dirty="0" smtClean="0"/>
              <a:t>ώστε η </a:t>
            </a:r>
            <a:r>
              <a:rPr lang="el-GR" sz="1600" dirty="0" smtClean="0"/>
              <a:t>να </a:t>
            </a:r>
            <a:r>
              <a:rPr lang="el-GR" sz="1600" dirty="0" smtClean="0"/>
              <a:t>μπορεί να </a:t>
            </a:r>
            <a:r>
              <a:rPr lang="el-GR" sz="1600" dirty="0" smtClean="0"/>
              <a:t>γίνει σωστή αποστράγγιση, </a:t>
            </a:r>
            <a:r>
              <a:rPr lang="el-GR" sz="1600" dirty="0" smtClean="0"/>
              <a:t>με βαλβίδες </a:t>
            </a:r>
            <a:r>
              <a:rPr lang="el-GR" sz="1600" dirty="0" smtClean="0"/>
              <a:t>και συναρμολογήσεις κατάλληλα  τοποθετημένες.</a:t>
            </a:r>
            <a:endParaRPr lang="en-US" sz="1600" dirty="0"/>
          </a:p>
        </p:txBody>
      </p:sp>
    </p:spTree>
    <p:extLst>
      <p:ext uri="{BB962C8B-B14F-4D97-AF65-F5344CB8AC3E}">
        <p14:creationId xmlns:p14="http://schemas.microsoft.com/office/powerpoint/2010/main" xmlns="" val="366324390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CF305E-78F8-4CBE-AAE0-1E43DB80513E}"/>
              </a:ext>
            </a:extLst>
          </p:cNvPr>
          <p:cNvSpPr>
            <a:spLocks noGrp="1"/>
          </p:cNvSpPr>
          <p:nvPr>
            <p:ph type="title"/>
          </p:nvPr>
        </p:nvSpPr>
        <p:spPr/>
        <p:txBody>
          <a:bodyPr/>
          <a:lstStyle/>
          <a:p>
            <a:r>
              <a:rPr lang="en-US" b="1" dirty="0" smtClean="0"/>
              <a:t>3. </a:t>
            </a:r>
            <a:r>
              <a:rPr lang="el-GR" b="1" dirty="0" smtClean="0">
                <a:solidFill>
                  <a:prstClr val="black"/>
                </a:solidFill>
                <a:cs typeface="Arial" pitchFamily="34" charset="0"/>
              </a:rPr>
              <a:t>Παραδείγματα ηλιακών συλλεκτών σε οικιακές και εμπορικές εφαρμογές μεγάλης κλίμακας </a:t>
            </a:r>
            <a:endParaRPr lang="en-US" dirty="0"/>
          </a:p>
        </p:txBody>
      </p:sp>
      <p:pic>
        <p:nvPicPr>
          <p:cNvPr id="4" name="Picture 3">
            <a:extLst>
              <a:ext uri="{FF2B5EF4-FFF2-40B4-BE49-F238E27FC236}">
                <a16:creationId xmlns:a16="http://schemas.microsoft.com/office/drawing/2014/main" xmlns="" id="{98302287-FCB3-4902-BBDF-5577A96D80C0}"/>
              </a:ext>
            </a:extLst>
          </p:cNvPr>
          <p:cNvPicPr>
            <a:picLocks noChangeAspect="1"/>
          </p:cNvPicPr>
          <p:nvPr/>
        </p:nvPicPr>
        <p:blipFill>
          <a:blip r:embed="rId2" cstate="print"/>
          <a:stretch>
            <a:fillRect/>
          </a:stretch>
        </p:blipFill>
        <p:spPr>
          <a:xfrm>
            <a:off x="2536194" y="1629000"/>
            <a:ext cx="6177594" cy="4727350"/>
          </a:xfrm>
          <a:prstGeom prst="rect">
            <a:avLst/>
          </a:prstGeom>
        </p:spPr>
      </p:pic>
      <p:sp>
        <p:nvSpPr>
          <p:cNvPr id="5" name="Rectangle 4">
            <a:extLst>
              <a:ext uri="{FF2B5EF4-FFF2-40B4-BE49-F238E27FC236}">
                <a16:creationId xmlns:a16="http://schemas.microsoft.com/office/drawing/2014/main" xmlns="" id="{227FECD8-1733-457A-BC9F-D8E5BC951402}"/>
              </a:ext>
            </a:extLst>
          </p:cNvPr>
          <p:cNvSpPr/>
          <p:nvPr/>
        </p:nvSpPr>
        <p:spPr>
          <a:xfrm>
            <a:off x="396000" y="1557000"/>
            <a:ext cx="2232000" cy="1200329"/>
          </a:xfrm>
          <a:prstGeom prst="rect">
            <a:avLst/>
          </a:prstGeom>
        </p:spPr>
        <p:txBody>
          <a:bodyPr wrap="square">
            <a:spAutoFit/>
          </a:bodyPr>
          <a:lstStyle/>
          <a:p>
            <a:pPr marL="285750" indent="-285750">
              <a:buFont typeface="Wingdings" panose="05000000000000000000" pitchFamily="2" charset="2"/>
              <a:buChar char="Ø"/>
            </a:pPr>
            <a:r>
              <a:rPr lang="el-GR" b="1" dirty="0" smtClean="0"/>
              <a:t>Παραδείγματα συστημάτων στην πράξη</a:t>
            </a:r>
          </a:p>
          <a:p>
            <a:pPr marL="266700"/>
            <a:endParaRPr lang="en-US" b="1" dirty="0"/>
          </a:p>
        </p:txBody>
      </p:sp>
      <p:sp>
        <p:nvSpPr>
          <p:cNvPr id="6" name="Rectangle 5">
            <a:extLst>
              <a:ext uri="{FF2B5EF4-FFF2-40B4-BE49-F238E27FC236}">
                <a16:creationId xmlns:a16="http://schemas.microsoft.com/office/drawing/2014/main" xmlns="" id="{134286EC-7B55-4413-9720-2DE35EC58BE0}"/>
              </a:ext>
            </a:extLst>
          </p:cNvPr>
          <p:cNvSpPr/>
          <p:nvPr/>
        </p:nvSpPr>
        <p:spPr>
          <a:xfrm>
            <a:off x="468000" y="2565000"/>
            <a:ext cx="2016000" cy="2308324"/>
          </a:xfrm>
          <a:prstGeom prst="rect">
            <a:avLst/>
          </a:prstGeom>
        </p:spPr>
        <p:txBody>
          <a:bodyPr wrap="square">
            <a:spAutoFit/>
          </a:bodyPr>
          <a:lstStyle/>
          <a:p>
            <a:pPr marL="285750" lvl="0" indent="-285750">
              <a:buFont typeface="Wingdings" panose="05000000000000000000" pitchFamily="2" charset="2"/>
              <a:buChar char="§"/>
            </a:pPr>
            <a:r>
              <a:rPr lang="el-GR" sz="1600" b="1" dirty="0" smtClean="0"/>
              <a:t>Σύστημα </a:t>
            </a:r>
            <a:r>
              <a:rPr lang="el-GR" sz="1600" b="1" dirty="0" err="1" smtClean="0"/>
              <a:t>γλυκόλης</a:t>
            </a:r>
            <a:r>
              <a:rPr lang="el-GR" sz="1600" b="1" dirty="0" smtClean="0"/>
              <a:t> για οικιακές / εμπορικές εφαρμογές με ατμοσφαιρική δεξαμενή με σερπαντίνα</a:t>
            </a:r>
          </a:p>
          <a:p>
            <a:pPr marL="285750" lvl="0" indent="-285750">
              <a:buFont typeface="Wingdings" panose="05000000000000000000" pitchFamily="2" charset="2"/>
              <a:buChar char="§"/>
            </a:pPr>
            <a:endParaRPr lang="en-US" sz="1600" b="1" dirty="0"/>
          </a:p>
        </p:txBody>
      </p:sp>
      <p:sp>
        <p:nvSpPr>
          <p:cNvPr id="8" name="Rectangle 6">
            <a:extLst>
              <a:ext uri="{FF2B5EF4-FFF2-40B4-BE49-F238E27FC236}">
                <a16:creationId xmlns:a16="http://schemas.microsoft.com/office/drawing/2014/main" xmlns="" id="{78CC0AE5-7ED5-4075-AFEC-57EE168BAA15}"/>
              </a:ext>
            </a:extLst>
          </p:cNvPr>
          <p:cNvSpPr/>
          <p:nvPr/>
        </p:nvSpPr>
        <p:spPr>
          <a:xfrm>
            <a:off x="828000" y="5877000"/>
            <a:ext cx="165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l-GR" sz="1600" b="1" dirty="0" smtClean="0">
                <a:solidFill>
                  <a:prstClr val="black"/>
                </a:solidFill>
              </a:rPr>
              <a:t>ΠΑΡΑΔΕΙΓΜΑ</a:t>
            </a:r>
            <a:endParaRPr lang="en-US" sz="1600" b="1" dirty="0">
              <a:solidFill>
                <a:prstClr val="black"/>
              </a:solidFill>
            </a:endParaRPr>
          </a:p>
        </p:txBody>
      </p:sp>
    </p:spTree>
    <p:extLst>
      <p:ext uri="{BB962C8B-B14F-4D97-AF65-F5344CB8AC3E}">
        <p14:creationId xmlns:p14="http://schemas.microsoft.com/office/powerpoint/2010/main" xmlns="" val="192209487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7B027D-9A24-4391-8041-6BAE374E35CE}"/>
              </a:ext>
            </a:extLst>
          </p:cNvPr>
          <p:cNvSpPr>
            <a:spLocks noGrp="1"/>
          </p:cNvSpPr>
          <p:nvPr>
            <p:ph type="title"/>
          </p:nvPr>
        </p:nvSpPr>
        <p:spPr/>
        <p:txBody>
          <a:bodyPr/>
          <a:lstStyle/>
          <a:p>
            <a:r>
              <a:rPr lang="en-US" b="1" dirty="0" smtClean="0"/>
              <a:t>3. </a:t>
            </a:r>
            <a:r>
              <a:rPr lang="el-GR" b="1" dirty="0" smtClean="0">
                <a:solidFill>
                  <a:prstClr val="black"/>
                </a:solidFill>
                <a:cs typeface="Arial" pitchFamily="34" charset="0"/>
              </a:rPr>
              <a:t>Παραδείγματα ηλιακών συλλεκτών σε οικιακές και εμπορικές εφαρμογές μεγάλης κλίμακας </a:t>
            </a:r>
            <a:endParaRPr lang="en-US" dirty="0"/>
          </a:p>
        </p:txBody>
      </p:sp>
      <p:sp>
        <p:nvSpPr>
          <p:cNvPr id="4" name="Rectangle 3">
            <a:extLst>
              <a:ext uri="{FF2B5EF4-FFF2-40B4-BE49-F238E27FC236}">
                <a16:creationId xmlns:a16="http://schemas.microsoft.com/office/drawing/2014/main" xmlns="" id="{E15548C0-FD80-4F7D-8602-29C236CE85DF}"/>
              </a:ext>
            </a:extLst>
          </p:cNvPr>
          <p:cNvSpPr/>
          <p:nvPr/>
        </p:nvSpPr>
        <p:spPr>
          <a:xfrm>
            <a:off x="324000" y="1557000"/>
            <a:ext cx="2304000" cy="923330"/>
          </a:xfrm>
          <a:prstGeom prst="rect">
            <a:avLst/>
          </a:prstGeom>
        </p:spPr>
        <p:txBody>
          <a:bodyPr wrap="square">
            <a:spAutoFit/>
          </a:bodyPr>
          <a:lstStyle/>
          <a:p>
            <a:pPr marL="285750" indent="-285750">
              <a:buFont typeface="Wingdings" panose="05000000000000000000" pitchFamily="2" charset="2"/>
              <a:buChar char="Ø"/>
            </a:pPr>
            <a:r>
              <a:rPr lang="el-GR" b="1" dirty="0" smtClean="0"/>
              <a:t>Παραδείγματα συστημάτων στην πράξη</a:t>
            </a:r>
          </a:p>
        </p:txBody>
      </p:sp>
      <p:pic>
        <p:nvPicPr>
          <p:cNvPr id="5" name="Picture 4">
            <a:extLst>
              <a:ext uri="{FF2B5EF4-FFF2-40B4-BE49-F238E27FC236}">
                <a16:creationId xmlns:a16="http://schemas.microsoft.com/office/drawing/2014/main" xmlns="" id="{30FC0512-0E7C-426C-9EB8-79AE3802F3E2}"/>
              </a:ext>
            </a:extLst>
          </p:cNvPr>
          <p:cNvPicPr>
            <a:picLocks noChangeAspect="1"/>
          </p:cNvPicPr>
          <p:nvPr/>
        </p:nvPicPr>
        <p:blipFill>
          <a:blip r:embed="rId2" cstate="print"/>
          <a:stretch>
            <a:fillRect/>
          </a:stretch>
        </p:blipFill>
        <p:spPr>
          <a:xfrm>
            <a:off x="2628001" y="1665776"/>
            <a:ext cx="6067338" cy="4676024"/>
          </a:xfrm>
          <a:prstGeom prst="rect">
            <a:avLst/>
          </a:prstGeom>
        </p:spPr>
      </p:pic>
      <p:sp>
        <p:nvSpPr>
          <p:cNvPr id="6" name="Rectangle 5">
            <a:extLst>
              <a:ext uri="{FF2B5EF4-FFF2-40B4-BE49-F238E27FC236}">
                <a16:creationId xmlns:a16="http://schemas.microsoft.com/office/drawing/2014/main" xmlns="" id="{97E123E7-AC11-4D45-8BE3-90AE18DA8829}"/>
              </a:ext>
            </a:extLst>
          </p:cNvPr>
          <p:cNvSpPr/>
          <p:nvPr/>
        </p:nvSpPr>
        <p:spPr>
          <a:xfrm>
            <a:off x="396000" y="2560676"/>
            <a:ext cx="2088000" cy="2308324"/>
          </a:xfrm>
          <a:prstGeom prst="rect">
            <a:avLst/>
          </a:prstGeom>
        </p:spPr>
        <p:txBody>
          <a:bodyPr wrap="square">
            <a:spAutoFit/>
          </a:bodyPr>
          <a:lstStyle/>
          <a:p>
            <a:pPr marL="285750" lvl="0" indent="-285750">
              <a:buFont typeface="Wingdings" panose="05000000000000000000" pitchFamily="2" charset="2"/>
              <a:buChar char="§"/>
            </a:pPr>
            <a:r>
              <a:rPr lang="el-GR" sz="1600" b="1" dirty="0" smtClean="0"/>
              <a:t>Εμπορικό σύστημα θέρμανσης νερού διπλής ενέργειας και ηλιακή συστοιχία σωλήνων κενού σε συνδυασμό σύνδεσης σε σειρά και παράλληλα</a:t>
            </a:r>
          </a:p>
        </p:txBody>
      </p:sp>
      <p:sp>
        <p:nvSpPr>
          <p:cNvPr id="7" name="Rectangle 6">
            <a:extLst>
              <a:ext uri="{FF2B5EF4-FFF2-40B4-BE49-F238E27FC236}">
                <a16:creationId xmlns:a16="http://schemas.microsoft.com/office/drawing/2014/main" xmlns="" id="{78CC0AE5-7ED5-4075-AFEC-57EE168BAA15}"/>
              </a:ext>
            </a:extLst>
          </p:cNvPr>
          <p:cNvSpPr/>
          <p:nvPr/>
        </p:nvSpPr>
        <p:spPr>
          <a:xfrm>
            <a:off x="828000" y="5877000"/>
            <a:ext cx="165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l-GR" sz="1600" b="1" dirty="0" smtClean="0">
                <a:solidFill>
                  <a:prstClr val="black"/>
                </a:solidFill>
              </a:rPr>
              <a:t>ΠΑΡΑΔΕΙΓΜΑ</a:t>
            </a:r>
            <a:endParaRPr lang="en-US" sz="1600" b="1" dirty="0">
              <a:solidFill>
                <a:prstClr val="black"/>
              </a:solidFill>
            </a:endParaRPr>
          </a:p>
        </p:txBody>
      </p:sp>
    </p:spTree>
    <p:extLst>
      <p:ext uri="{BB962C8B-B14F-4D97-AF65-F5344CB8AC3E}">
        <p14:creationId xmlns:p14="http://schemas.microsoft.com/office/powerpoint/2010/main" xmlns="" val="103132692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0D4C41-EEAE-4C86-8D43-79E07329A4F5}"/>
              </a:ext>
            </a:extLst>
          </p:cNvPr>
          <p:cNvSpPr>
            <a:spLocks noGrp="1"/>
          </p:cNvSpPr>
          <p:nvPr>
            <p:ph type="title"/>
          </p:nvPr>
        </p:nvSpPr>
        <p:spPr/>
        <p:txBody>
          <a:bodyPr/>
          <a:lstStyle/>
          <a:p>
            <a:r>
              <a:rPr lang="el-GR" b="1" dirty="0" smtClean="0"/>
              <a:t>Σύνοψη</a:t>
            </a:r>
            <a:endParaRPr lang="en-US" dirty="0"/>
          </a:p>
        </p:txBody>
      </p:sp>
      <p:sp>
        <p:nvSpPr>
          <p:cNvPr id="4" name="Rectangle 3">
            <a:extLst>
              <a:ext uri="{FF2B5EF4-FFF2-40B4-BE49-F238E27FC236}">
                <a16:creationId xmlns:a16="http://schemas.microsoft.com/office/drawing/2014/main" xmlns="" id="{8336EC31-5D66-4A2A-9351-1015520591A6}"/>
              </a:ext>
            </a:extLst>
          </p:cNvPr>
          <p:cNvSpPr/>
          <p:nvPr/>
        </p:nvSpPr>
        <p:spPr>
          <a:xfrm>
            <a:off x="684000" y="1908225"/>
            <a:ext cx="8002800" cy="2800767"/>
          </a:xfrm>
          <a:prstGeom prst="rect">
            <a:avLst/>
          </a:prstGeom>
        </p:spPr>
        <p:txBody>
          <a:bodyPr wrap="square">
            <a:spAutoFit/>
          </a:bodyPr>
          <a:lstStyle/>
          <a:p>
            <a:pPr marL="285750" lvl="0" indent="-285750">
              <a:buFont typeface="Wingdings" panose="05000000000000000000" pitchFamily="2" charset="2"/>
              <a:buChar char="§"/>
            </a:pPr>
            <a:r>
              <a:rPr lang="el-GR" sz="1600" b="1" dirty="0" smtClean="0"/>
              <a:t>Η κατανόηση, ο υπολογισμός, η εγκατάσταση και η συντήρηση των </a:t>
            </a:r>
            <a:r>
              <a:rPr lang="el-GR" sz="1600" b="1" dirty="0" smtClean="0"/>
              <a:t>ηλιοθερμικών </a:t>
            </a:r>
            <a:r>
              <a:rPr lang="el-GR" sz="1600" b="1" dirty="0" smtClean="0"/>
              <a:t>συστοιχιών </a:t>
            </a:r>
            <a:r>
              <a:rPr lang="el-GR" sz="1600" b="1" dirty="0" smtClean="0"/>
              <a:t>απαιτεί </a:t>
            </a:r>
            <a:r>
              <a:rPr lang="el-GR" sz="1600" b="1" dirty="0" smtClean="0"/>
              <a:t>μια βαθιά κατανόηση των μεμονωμένων </a:t>
            </a:r>
            <a:r>
              <a:rPr lang="el-GR" sz="1600" b="1" dirty="0" smtClean="0"/>
              <a:t>συστημάτων ηλιακών συλλεκτών, όσον αφορά τη </a:t>
            </a:r>
            <a:r>
              <a:rPr lang="el-GR" sz="1600" b="1" dirty="0" smtClean="0"/>
              <a:t>λειτουργία, </a:t>
            </a:r>
            <a:r>
              <a:rPr lang="el-GR" sz="1600" b="1" dirty="0" smtClean="0"/>
              <a:t>τον τύπο, την απόδοση </a:t>
            </a:r>
            <a:r>
              <a:rPr lang="el-GR" sz="1600" b="1" dirty="0" smtClean="0"/>
              <a:t>και </a:t>
            </a:r>
            <a:r>
              <a:rPr lang="el-GR" sz="1600" b="1" dirty="0" smtClean="0"/>
              <a:t>την εγκατάσταση</a:t>
            </a:r>
            <a:r>
              <a:rPr lang="el-GR" sz="1600" b="1" dirty="0" smtClean="0"/>
              <a:t>.</a:t>
            </a:r>
          </a:p>
          <a:p>
            <a:pPr marL="285750" lvl="0" indent="-285750">
              <a:buFont typeface="Wingdings" panose="05000000000000000000" pitchFamily="2" charset="2"/>
              <a:buChar char="§"/>
            </a:pPr>
            <a:r>
              <a:rPr lang="el-GR" sz="1600" b="1" dirty="0" smtClean="0"/>
              <a:t>Η πλήρης εγκατάσταση των ηλιακών συλλεκτών σε ένα δεδομένο </a:t>
            </a:r>
            <a:r>
              <a:rPr lang="el-GR" sz="1600" b="1" dirty="0" smtClean="0"/>
              <a:t>ηλιοθερμικό σύστημα ονομάζεται ηλιακή </a:t>
            </a:r>
            <a:r>
              <a:rPr lang="el-GR" sz="1600" b="1" dirty="0" smtClean="0"/>
              <a:t>συστοιχία, η οποία με τη σειρά της αποτελείται συχνά από </a:t>
            </a:r>
            <a:r>
              <a:rPr lang="el-GR" sz="1600" b="1" dirty="0" smtClean="0"/>
              <a:t>συστήματα συλλεκτών που </a:t>
            </a:r>
            <a:r>
              <a:rPr lang="el-GR" sz="1600" b="1" dirty="0" smtClean="0"/>
              <a:t>είναι </a:t>
            </a:r>
            <a:r>
              <a:rPr lang="el-GR" sz="1600" b="1" dirty="0" smtClean="0"/>
              <a:t>οργανωμένα </a:t>
            </a:r>
            <a:r>
              <a:rPr lang="el-GR" sz="1600" b="1" dirty="0" smtClean="0"/>
              <a:t>σε σειρές.</a:t>
            </a:r>
          </a:p>
          <a:p>
            <a:pPr marL="285750" lvl="0" indent="-285750">
              <a:buFont typeface="Wingdings" panose="05000000000000000000" pitchFamily="2" charset="2"/>
              <a:buChar char="§"/>
            </a:pPr>
            <a:r>
              <a:rPr lang="el-GR" sz="1600" b="1" dirty="0" smtClean="0"/>
              <a:t>Η δομική οργάνωση </a:t>
            </a:r>
            <a:r>
              <a:rPr lang="el-GR" sz="1600" b="1" dirty="0" smtClean="0"/>
              <a:t>συστημάτων και </a:t>
            </a:r>
            <a:r>
              <a:rPr lang="el-GR" sz="1600" b="1" dirty="0" smtClean="0"/>
              <a:t>συστοιχιών δεν </a:t>
            </a:r>
            <a:r>
              <a:rPr lang="el-GR" sz="1600" b="1" dirty="0" smtClean="0"/>
              <a:t>δίνει πολλές πληροφορίες για </a:t>
            </a:r>
            <a:r>
              <a:rPr lang="el-GR" sz="1600" b="1" dirty="0" smtClean="0"/>
              <a:t>τις υδραυλικές τους συνδέσεις. Οι </a:t>
            </a:r>
            <a:r>
              <a:rPr lang="el-GR" sz="1600" b="1" dirty="0" smtClean="0"/>
              <a:t>επίπεδοι συλλέκτες τύπου άρπας </a:t>
            </a:r>
            <a:r>
              <a:rPr lang="el-GR" sz="1600" b="1" dirty="0" smtClean="0"/>
              <a:t>είναι στην πραγματικότητα υδραυλικά παράλληλα συνδεδεμένοι </a:t>
            </a:r>
            <a:r>
              <a:rPr lang="el-GR" sz="1600" b="1" dirty="0" smtClean="0"/>
              <a:t>σε ένα σύστημα, </a:t>
            </a:r>
            <a:r>
              <a:rPr lang="el-GR" sz="1600" b="1" dirty="0" smtClean="0"/>
              <a:t>ενώ οι συλλέκτες </a:t>
            </a:r>
            <a:r>
              <a:rPr lang="el-GR" sz="1600" b="1" dirty="0" smtClean="0"/>
              <a:t>κενού συνδέονται </a:t>
            </a:r>
            <a:r>
              <a:rPr lang="el-GR" sz="1600" b="1" dirty="0" smtClean="0"/>
              <a:t>σε σειρά. </a:t>
            </a:r>
            <a:r>
              <a:rPr lang="el-GR" sz="1600" b="1" dirty="0" smtClean="0"/>
              <a:t>Τα συστήματα συνδέονται πάντα υδραυλικά παράλληλα.</a:t>
            </a:r>
            <a:endParaRPr lang="el-GR" sz="1600" b="1" dirty="0" smtClean="0"/>
          </a:p>
        </p:txBody>
      </p:sp>
      <p:sp>
        <p:nvSpPr>
          <p:cNvPr id="5" name="Rectangle 4">
            <a:extLst>
              <a:ext uri="{FF2B5EF4-FFF2-40B4-BE49-F238E27FC236}">
                <a16:creationId xmlns:a16="http://schemas.microsoft.com/office/drawing/2014/main" xmlns="" id="{1B181D78-92AF-4F8F-85B2-1703371F5115}"/>
              </a:ext>
            </a:extLst>
          </p:cNvPr>
          <p:cNvSpPr/>
          <p:nvPr/>
        </p:nvSpPr>
        <p:spPr>
          <a:xfrm>
            <a:off x="638116" y="1557000"/>
            <a:ext cx="8048684" cy="369332"/>
          </a:xfrm>
          <a:prstGeom prst="rect">
            <a:avLst/>
          </a:prstGeom>
        </p:spPr>
        <p:txBody>
          <a:bodyPr wrap="square">
            <a:spAutoFit/>
          </a:bodyPr>
          <a:lstStyle/>
          <a:p>
            <a:r>
              <a:rPr lang="el-GR" dirty="0" smtClean="0"/>
              <a:t>Οι πιο σημαντικές </a:t>
            </a:r>
            <a:r>
              <a:rPr lang="el-GR" dirty="0" smtClean="0"/>
              <a:t>ιδέες που </a:t>
            </a:r>
            <a:r>
              <a:rPr lang="el-GR" dirty="0" smtClean="0"/>
              <a:t>εξετάστηκαν σε </a:t>
            </a:r>
            <a:r>
              <a:rPr lang="el-GR" dirty="0" smtClean="0"/>
              <a:t>αυτή </a:t>
            </a:r>
            <a:r>
              <a:rPr lang="el-GR" dirty="0" smtClean="0"/>
              <a:t>την Ενότητα είναι</a:t>
            </a:r>
            <a:r>
              <a:rPr lang="en-US" dirty="0" smtClean="0"/>
              <a:t>:</a:t>
            </a:r>
            <a:endParaRPr lang="en-US" dirty="0"/>
          </a:p>
        </p:txBody>
      </p:sp>
    </p:spTree>
    <p:extLst>
      <p:ext uri="{BB962C8B-B14F-4D97-AF65-F5344CB8AC3E}">
        <p14:creationId xmlns:p14="http://schemas.microsoft.com/office/powerpoint/2010/main" xmlns="" val="30276033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6F088CF-95DB-464F-B049-7CAD5F6A0CBE}"/>
              </a:ext>
            </a:extLst>
          </p:cNvPr>
          <p:cNvSpPr>
            <a:spLocks noGrp="1"/>
          </p:cNvSpPr>
          <p:nvPr>
            <p:ph type="title"/>
          </p:nvPr>
        </p:nvSpPr>
        <p:spPr/>
        <p:txBody>
          <a:bodyPr/>
          <a:lstStyle/>
          <a:p>
            <a:r>
              <a:rPr lang="en-US" b="1" dirty="0" smtClean="0"/>
              <a:t>1. </a:t>
            </a:r>
            <a:r>
              <a:rPr lang="el-GR" b="1" dirty="0" smtClean="0"/>
              <a:t>Επισκόπηση ηλιακών συλλεκτών </a:t>
            </a:r>
            <a:endParaRPr lang="en-US" dirty="0"/>
          </a:p>
        </p:txBody>
      </p:sp>
      <p:sp>
        <p:nvSpPr>
          <p:cNvPr id="4" name="Rectangle 3">
            <a:extLst>
              <a:ext uri="{FF2B5EF4-FFF2-40B4-BE49-F238E27FC236}">
                <a16:creationId xmlns:a16="http://schemas.microsoft.com/office/drawing/2014/main" xmlns="" id="{05BF79E6-9E2A-45B7-8424-37A47A70C9B0}"/>
              </a:ext>
            </a:extLst>
          </p:cNvPr>
          <p:cNvSpPr/>
          <p:nvPr/>
        </p:nvSpPr>
        <p:spPr>
          <a:xfrm>
            <a:off x="432916" y="1557000"/>
            <a:ext cx="8099084" cy="369332"/>
          </a:xfrm>
          <a:prstGeom prst="rect">
            <a:avLst/>
          </a:prstGeom>
        </p:spPr>
        <p:txBody>
          <a:bodyPr wrap="square">
            <a:spAutoFit/>
          </a:bodyPr>
          <a:lstStyle/>
          <a:p>
            <a:pPr marL="285750" indent="-285750">
              <a:buFont typeface="Wingdings" panose="05000000000000000000" pitchFamily="2" charset="2"/>
              <a:buChar char="Ø"/>
            </a:pPr>
            <a:r>
              <a:rPr lang="el-GR" b="1" dirty="0" smtClean="0"/>
              <a:t>Επιλεγμένα θέματα της τεχνολογίας και της εγκατάστασης ηλιακών συλλεκτών</a:t>
            </a:r>
          </a:p>
        </p:txBody>
      </p:sp>
      <p:sp>
        <p:nvSpPr>
          <p:cNvPr id="5" name="Rectangle 4">
            <a:extLst>
              <a:ext uri="{FF2B5EF4-FFF2-40B4-BE49-F238E27FC236}">
                <a16:creationId xmlns:a16="http://schemas.microsoft.com/office/drawing/2014/main" xmlns="" id="{2A73BA1C-CA98-4FCC-92C8-DD52F186B670}"/>
              </a:ext>
            </a:extLst>
          </p:cNvPr>
          <p:cNvSpPr/>
          <p:nvPr/>
        </p:nvSpPr>
        <p:spPr>
          <a:xfrm>
            <a:off x="731426" y="1932246"/>
            <a:ext cx="4128573" cy="338554"/>
          </a:xfrm>
          <a:prstGeom prst="rect">
            <a:avLst/>
          </a:prstGeom>
        </p:spPr>
        <p:txBody>
          <a:bodyPr wrap="square">
            <a:spAutoFit/>
          </a:bodyPr>
          <a:lstStyle/>
          <a:p>
            <a:pPr marL="285750" indent="-285750">
              <a:buFont typeface="Wingdings" panose="05000000000000000000" pitchFamily="2" charset="2"/>
              <a:buChar char="§"/>
            </a:pPr>
            <a:r>
              <a:rPr lang="el-GR" sz="1600" b="1" dirty="0" smtClean="0"/>
              <a:t>ΒΑΣΙΚΟΙ ΤΥΠΟΙ ΚΑΙ ΛΕΙΤΟΥΡΓΙΕΣ.</a:t>
            </a:r>
            <a:endParaRPr lang="en-US" sz="1600" dirty="0"/>
          </a:p>
        </p:txBody>
      </p:sp>
      <p:sp>
        <p:nvSpPr>
          <p:cNvPr id="6" name="TextBox 5">
            <a:extLst>
              <a:ext uri="{FF2B5EF4-FFF2-40B4-BE49-F238E27FC236}">
                <a16:creationId xmlns:a16="http://schemas.microsoft.com/office/drawing/2014/main" xmlns="" id="{5AE85C69-943E-4FAE-869E-74E0A7787E1C}"/>
              </a:ext>
            </a:extLst>
          </p:cNvPr>
          <p:cNvSpPr txBox="1"/>
          <p:nvPr/>
        </p:nvSpPr>
        <p:spPr>
          <a:xfrm>
            <a:off x="900000" y="2277000"/>
            <a:ext cx="5544000" cy="4031873"/>
          </a:xfrm>
          <a:prstGeom prst="rect">
            <a:avLst/>
          </a:prstGeom>
          <a:noFill/>
        </p:spPr>
        <p:txBody>
          <a:bodyPr wrap="square" rtlCol="0">
            <a:spAutoFit/>
          </a:bodyPr>
          <a:lstStyle/>
          <a:p>
            <a:pPr marL="285750" indent="-285750">
              <a:buFont typeface="Calibri" panose="020F0502020204030204" pitchFamily="34" charset="0"/>
              <a:buChar char="–"/>
            </a:pPr>
            <a:r>
              <a:rPr lang="el-GR" sz="1600" b="1" dirty="0" smtClean="0"/>
              <a:t>Συλλέκτες κενού</a:t>
            </a:r>
            <a:endParaRPr lang="en-US" sz="1600" dirty="0"/>
          </a:p>
          <a:p>
            <a:pPr marL="541338" lvl="1" indent="-285750">
              <a:buFont typeface="Arial" panose="020B0604020202020204" pitchFamily="34" charset="0"/>
              <a:buChar char="."/>
            </a:pPr>
            <a:r>
              <a:rPr lang="el-GR" sz="1600" dirty="0" smtClean="0"/>
              <a:t>Ο απορροφητής τοποθετείται σε γυάλινο σωλήνα υπό πίεση κενού</a:t>
            </a:r>
          </a:p>
          <a:p>
            <a:pPr marL="541338" lvl="1" indent="-285750">
              <a:buFont typeface="Arial" panose="020B0604020202020204" pitchFamily="34" charset="0"/>
              <a:buChar char="."/>
            </a:pPr>
            <a:r>
              <a:rPr lang="el-GR" sz="1600" dirty="0" smtClean="0"/>
              <a:t>Το κενό παρέχει ανώτερη θερμική μόνωση, επομένως οι απώλειες θερμότητας είναι χαμηλότερες από τους επίπεδους συλλέκτες. Λειτουργεί καλύτερα σε ψυχρά κλίματα.</a:t>
            </a:r>
          </a:p>
          <a:p>
            <a:pPr marL="541338" lvl="1" indent="-285750">
              <a:buFont typeface="Arial" panose="020B0604020202020204" pitchFamily="34" charset="0"/>
              <a:buChar char="."/>
            </a:pPr>
            <a:r>
              <a:rPr lang="el-GR" sz="1600" dirty="0" smtClean="0"/>
              <a:t>Η επίτευξη μεγάλης διάρκειας ζωής απαιτεί αξιόπιστη σφράγιση. Οι σωλήνες είναι εύθραυστοι.</a:t>
            </a:r>
            <a:endParaRPr lang="en-US" sz="1600" dirty="0" smtClean="0"/>
          </a:p>
          <a:p>
            <a:pPr marL="541338" lvl="1" indent="-285750">
              <a:buFont typeface="Arial" panose="020B0604020202020204" pitchFamily="34" charset="0"/>
              <a:buChar char="."/>
            </a:pPr>
            <a:r>
              <a:rPr lang="el-GR" sz="1600" dirty="0" smtClean="0"/>
              <a:t>Δύο σχέδια συλλεκτών κενού: Άμεσης ροής (σωλήνας τύπου U) και σωλήνας θερμότητας </a:t>
            </a:r>
            <a:r>
              <a:rPr lang="en-US" sz="1600" dirty="0" smtClean="0"/>
              <a:t>(heat pipe)</a:t>
            </a:r>
            <a:endParaRPr lang="el-GR" sz="1600" dirty="0" smtClean="0"/>
          </a:p>
          <a:p>
            <a:pPr marL="541338" lvl="1" indent="-285750">
              <a:buFont typeface="Arial" panose="020B0604020202020204" pitchFamily="34" charset="0"/>
              <a:buChar char="."/>
            </a:pPr>
            <a:r>
              <a:rPr lang="el-GR" sz="1600" u="sng" dirty="0" smtClean="0"/>
              <a:t>Τύπου U</a:t>
            </a:r>
            <a:r>
              <a:rPr lang="el-GR" sz="1600" dirty="0" smtClean="0"/>
              <a:t>: Το υγρό μεταφοράς θερμότητας (</a:t>
            </a:r>
            <a:r>
              <a:rPr lang="en-US" sz="1600" dirty="0" smtClean="0"/>
              <a:t>HTF)</a:t>
            </a:r>
            <a:r>
              <a:rPr lang="el-GR" sz="1600" dirty="0" smtClean="0"/>
              <a:t> κυκλοφορεί απευθείας μέσα στους σωλήνες απορρόφησης που είναι τοποθετημένοι μέσα στο σωλήνα κενού. Αυτό προσφέρει μια ιδιαίτερα ευρεία επιλογή της θέσης και γωνίας εγκατάστασης.</a:t>
            </a:r>
          </a:p>
        </p:txBody>
      </p:sp>
      <p:pic>
        <p:nvPicPr>
          <p:cNvPr id="14" name="Picture 13">
            <a:extLst>
              <a:ext uri="{FF2B5EF4-FFF2-40B4-BE49-F238E27FC236}">
                <a16:creationId xmlns:a16="http://schemas.microsoft.com/office/drawing/2014/main" xmlns="" id="{BDE19D28-789A-4BA9-9397-B3411EF59DA2}"/>
              </a:ext>
            </a:extLst>
          </p:cNvPr>
          <p:cNvPicPr>
            <a:picLocks noChangeAspect="1"/>
          </p:cNvPicPr>
          <p:nvPr/>
        </p:nvPicPr>
        <p:blipFill>
          <a:blip r:embed="rId2" cstate="print">
            <a:extLst>
              <a:ext uri="{BEBA8EAE-BF5A-486C-A8C5-ECC9F3942E4B}">
                <a14:imgProps xmlns:a14="http://schemas.microsoft.com/office/drawing/2010/main" xmlns="">
                  <a14:imgLayer r:embed="rId3">
                    <a14:imgEffect>
                      <a14:saturation sat="0"/>
                    </a14:imgEffect>
                  </a14:imgLayer>
                </a14:imgProps>
              </a:ext>
            </a:extLst>
          </a:blip>
          <a:stretch>
            <a:fillRect/>
          </a:stretch>
        </p:blipFill>
        <p:spPr>
          <a:xfrm>
            <a:off x="6444000" y="2100224"/>
            <a:ext cx="2222357" cy="4211097"/>
          </a:xfrm>
          <a:prstGeom prst="rect">
            <a:avLst/>
          </a:prstGeom>
          <a:ln>
            <a:solidFill>
              <a:schemeClr val="tx1"/>
            </a:solidFill>
          </a:ln>
        </p:spPr>
      </p:pic>
    </p:spTree>
    <p:extLst>
      <p:ext uri="{BB962C8B-B14F-4D97-AF65-F5344CB8AC3E}">
        <p14:creationId xmlns:p14="http://schemas.microsoft.com/office/powerpoint/2010/main" xmlns="" val="55068745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0D4C41-EEAE-4C86-8D43-79E07329A4F5}"/>
              </a:ext>
            </a:extLst>
          </p:cNvPr>
          <p:cNvSpPr>
            <a:spLocks noGrp="1"/>
          </p:cNvSpPr>
          <p:nvPr>
            <p:ph type="title"/>
          </p:nvPr>
        </p:nvSpPr>
        <p:spPr/>
        <p:txBody>
          <a:bodyPr/>
          <a:lstStyle/>
          <a:p>
            <a:r>
              <a:rPr lang="el-GR" b="1" dirty="0" smtClean="0"/>
              <a:t>Σύνοψη</a:t>
            </a:r>
            <a:endParaRPr lang="en-US" dirty="0"/>
          </a:p>
        </p:txBody>
      </p:sp>
      <p:sp>
        <p:nvSpPr>
          <p:cNvPr id="4" name="Rectangle 3">
            <a:extLst>
              <a:ext uri="{FF2B5EF4-FFF2-40B4-BE49-F238E27FC236}">
                <a16:creationId xmlns:a16="http://schemas.microsoft.com/office/drawing/2014/main" xmlns="" id="{8336EC31-5D66-4A2A-9351-1015520591A6}"/>
              </a:ext>
            </a:extLst>
          </p:cNvPr>
          <p:cNvSpPr/>
          <p:nvPr/>
        </p:nvSpPr>
        <p:spPr>
          <a:xfrm>
            <a:off x="684000" y="1557000"/>
            <a:ext cx="8002800" cy="3293209"/>
          </a:xfrm>
          <a:prstGeom prst="rect">
            <a:avLst/>
          </a:prstGeom>
        </p:spPr>
        <p:txBody>
          <a:bodyPr wrap="square">
            <a:spAutoFit/>
          </a:bodyPr>
          <a:lstStyle/>
          <a:p>
            <a:pPr marL="285750" lvl="0" indent="-285750">
              <a:buFont typeface="Wingdings" panose="05000000000000000000" pitchFamily="2" charset="2"/>
              <a:buChar char="§"/>
            </a:pPr>
            <a:r>
              <a:rPr lang="el-GR" sz="1600" b="1" dirty="0" smtClean="0"/>
              <a:t>Όταν </a:t>
            </a:r>
            <a:r>
              <a:rPr lang="el-GR" sz="1600" b="1" dirty="0" smtClean="0"/>
              <a:t>πρόκειται για </a:t>
            </a:r>
            <a:r>
              <a:rPr lang="el-GR" sz="1600" b="1" dirty="0" smtClean="0"/>
              <a:t>εφαρμοσμένα συστήματα, </a:t>
            </a:r>
            <a:r>
              <a:rPr lang="el-GR" sz="1600" b="1" dirty="0" smtClean="0"/>
              <a:t>οι κατασκευαστές περιορίζουν τον αριθμό των συλλεκτών που σχηματίζουν σειρές ή πλήρεις συστοιχίες λόγω ορισμένων παραγόντων, όπως η πτώση πίεσης και </a:t>
            </a:r>
            <a:r>
              <a:rPr lang="el-GR" sz="1600" b="1" dirty="0" smtClean="0"/>
              <a:t>η θερμοκρασία. </a:t>
            </a:r>
            <a:r>
              <a:rPr lang="el-GR" sz="1600" b="1" dirty="0" smtClean="0"/>
              <a:t>Μια υπερβολική πτώση πίεσης απαιτεί την αναδιάταξη άλλων στοιχείων του συστήματος (</a:t>
            </a:r>
            <a:r>
              <a:rPr lang="el-GR" sz="1600" b="1" dirty="0" smtClean="0"/>
              <a:t>αντλίες, κλπ).</a:t>
            </a:r>
            <a:endParaRPr lang="el-GR" sz="1600" b="1" dirty="0" smtClean="0"/>
          </a:p>
          <a:p>
            <a:pPr marL="285750" lvl="0" indent="-285750">
              <a:buFont typeface="Wingdings" panose="05000000000000000000" pitchFamily="2" charset="2"/>
              <a:buChar char="§"/>
            </a:pPr>
            <a:r>
              <a:rPr lang="el-GR" sz="1600" b="1" dirty="0" smtClean="0"/>
              <a:t>Η διασφάλιση της σωστής </a:t>
            </a:r>
            <a:r>
              <a:rPr lang="el-GR" sz="1600" b="1" dirty="0" smtClean="0"/>
              <a:t>παροχής μέσω </a:t>
            </a:r>
            <a:r>
              <a:rPr lang="el-GR" sz="1600" b="1" dirty="0" smtClean="0"/>
              <a:t>των συλλεκτών για </a:t>
            </a:r>
            <a:r>
              <a:rPr lang="el-GR" sz="1600" b="1" dirty="0" smtClean="0"/>
              <a:t>αύξηση της αποδοτικότητας, περιορισμό της ταχύτητας </a:t>
            </a:r>
            <a:r>
              <a:rPr lang="el-GR" sz="1600" b="1" dirty="0" smtClean="0"/>
              <a:t>ροής, </a:t>
            </a:r>
            <a:r>
              <a:rPr lang="el-GR" sz="1600" b="1" dirty="0" smtClean="0"/>
              <a:t>εξισορρόπηση ροής και </a:t>
            </a:r>
            <a:r>
              <a:rPr lang="el-GR" sz="1600" b="1" dirty="0" smtClean="0"/>
              <a:t>ελαχιστοποίηση της επίδρασης της θερμικής διαστολής είναι άλλες σημαντικές </a:t>
            </a:r>
            <a:r>
              <a:rPr lang="el-GR" sz="1600" b="1" dirty="0" smtClean="0"/>
              <a:t>παράμετροι σχεδιασμού στα </a:t>
            </a:r>
            <a:r>
              <a:rPr lang="el-GR" sz="1600" b="1" dirty="0" smtClean="0"/>
              <a:t>έργα εγκατάστασης.</a:t>
            </a:r>
          </a:p>
          <a:p>
            <a:pPr marL="285750" lvl="0" indent="-285750">
              <a:buFont typeface="Wingdings" panose="05000000000000000000" pitchFamily="2" charset="2"/>
              <a:buChar char="§"/>
            </a:pPr>
            <a:r>
              <a:rPr lang="el-GR" sz="1600" b="1" dirty="0" smtClean="0"/>
              <a:t>Πολλές φορές, η εξισορρόπηση ροής </a:t>
            </a:r>
            <a:r>
              <a:rPr lang="el-GR" sz="1600" b="1" dirty="0" smtClean="0"/>
              <a:t>μπορεί </a:t>
            </a:r>
            <a:r>
              <a:rPr lang="el-GR" sz="1600" b="1" dirty="0" smtClean="0"/>
              <a:t>να γίνει οικονομικά συμφέρουσα χρησιμοποιώντας </a:t>
            </a:r>
            <a:r>
              <a:rPr lang="el-GR" sz="1600" b="1" dirty="0" err="1" smtClean="0"/>
              <a:t>αντεπίστροφες</a:t>
            </a:r>
            <a:r>
              <a:rPr lang="el-GR" sz="1600" b="1" dirty="0" smtClean="0"/>
              <a:t> σωληνώσεις.</a:t>
            </a:r>
          </a:p>
          <a:p>
            <a:pPr marL="285750" lvl="0" indent="-285750">
              <a:buFont typeface="Wingdings" panose="05000000000000000000" pitchFamily="2" charset="2"/>
              <a:buChar char="§"/>
            </a:pPr>
            <a:r>
              <a:rPr lang="el-GR" sz="1600" b="1" dirty="0" smtClean="0"/>
              <a:t>Ομοίως</a:t>
            </a:r>
            <a:r>
              <a:rPr lang="el-GR" sz="1600" b="1" dirty="0" smtClean="0"/>
              <a:t>, για να ελαχιστοποιηθούν οι επιπτώσεις της θερμικής διαστολής, οι υδραυλικοί εκμεταλλεύονται την φυσική ευελιξία των σωλήνων χαλκού. Σε άλλες περιπτώσεις, απαιτούνται πιο λεπτομερείς εκτιμήσεις και </a:t>
            </a:r>
            <a:r>
              <a:rPr lang="el-GR" sz="1600" b="1" dirty="0" smtClean="0"/>
              <a:t>μέσα.</a:t>
            </a:r>
            <a:endParaRPr lang="en-US" sz="1600" b="1" dirty="0"/>
          </a:p>
        </p:txBody>
      </p:sp>
    </p:spTree>
    <p:extLst>
      <p:ext uri="{BB962C8B-B14F-4D97-AF65-F5344CB8AC3E}">
        <p14:creationId xmlns:p14="http://schemas.microsoft.com/office/powerpoint/2010/main" xmlns="" val="30276033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6FB6C6-45F2-43ED-8B5E-E17C2B7FB35D}"/>
              </a:ext>
            </a:extLst>
          </p:cNvPr>
          <p:cNvSpPr>
            <a:spLocks noGrp="1"/>
          </p:cNvSpPr>
          <p:nvPr>
            <p:ph type="title"/>
          </p:nvPr>
        </p:nvSpPr>
        <p:spPr/>
        <p:txBody>
          <a:bodyPr/>
          <a:lstStyle/>
          <a:p>
            <a:r>
              <a:rPr lang="el-GR" dirty="0" smtClean="0"/>
              <a:t>Βιβλιογραφία</a:t>
            </a:r>
            <a:endParaRPr lang="en-US" dirty="0"/>
          </a:p>
        </p:txBody>
      </p:sp>
      <p:sp>
        <p:nvSpPr>
          <p:cNvPr id="4" name="Rectangle 3">
            <a:extLst>
              <a:ext uri="{FF2B5EF4-FFF2-40B4-BE49-F238E27FC236}">
                <a16:creationId xmlns:a16="http://schemas.microsoft.com/office/drawing/2014/main" xmlns="" id="{76916603-A31C-4125-B814-8BD241D2EAB5}"/>
              </a:ext>
            </a:extLst>
          </p:cNvPr>
          <p:cNvSpPr/>
          <p:nvPr/>
        </p:nvSpPr>
        <p:spPr>
          <a:xfrm>
            <a:off x="395288" y="1629000"/>
            <a:ext cx="8291512" cy="2369880"/>
          </a:xfrm>
          <a:prstGeom prst="rect">
            <a:avLst/>
          </a:prstGeom>
        </p:spPr>
        <p:txBody>
          <a:bodyPr wrap="square">
            <a:spAutoFit/>
          </a:bodyPr>
          <a:lstStyle/>
          <a:p>
            <a:pPr marL="285750" indent="-285750">
              <a:buFont typeface="Wingdings" panose="05000000000000000000" pitchFamily="2" charset="2"/>
              <a:buChar char="§"/>
            </a:pPr>
            <a:r>
              <a:rPr lang="el-GR" sz="1600" dirty="0" smtClean="0">
                <a:solidFill>
                  <a:prstClr val="black"/>
                </a:solidFill>
                <a:cs typeface="Arial" pitchFamily="34" charset="0"/>
              </a:rPr>
              <a:t>Επιπλέον πηγές και πληροφορίες</a:t>
            </a:r>
            <a:r>
              <a:rPr lang="en-US" sz="1600" dirty="0" smtClean="0">
                <a:solidFill>
                  <a:prstClr val="black"/>
                </a:solidFill>
                <a:cs typeface="Arial" pitchFamily="34" charset="0"/>
              </a:rPr>
              <a:t>:</a:t>
            </a:r>
            <a:endParaRPr lang="en-US" sz="1600" dirty="0">
              <a:solidFill>
                <a:prstClr val="black"/>
              </a:solidFill>
              <a:cs typeface="Arial" pitchFamily="34" charset="0"/>
            </a:endParaRPr>
          </a:p>
          <a:p>
            <a:pPr marL="285750" indent="-285750">
              <a:buFont typeface="Arial" panose="020B0604020202020204" pitchFamily="34" charset="0"/>
              <a:buChar char="•"/>
            </a:pPr>
            <a:endParaRPr lang="en-US" sz="1600" dirty="0">
              <a:solidFill>
                <a:prstClr val="black"/>
              </a:solidFill>
              <a:cs typeface="Arial" pitchFamily="34" charset="0"/>
            </a:endParaRPr>
          </a:p>
          <a:p>
            <a:pPr marL="1257300" lvl="2" indent="-342900">
              <a:buFont typeface="+mj-lt"/>
              <a:buAutoNum type="arabicPeriod"/>
            </a:pPr>
            <a:r>
              <a:rPr lang="en-US" sz="1600" i="1" dirty="0" smtClean="0"/>
              <a:t>“</a:t>
            </a:r>
            <a:r>
              <a:rPr lang="es-ES" sz="1600" i="1" dirty="0"/>
              <a:t>Solar </a:t>
            </a:r>
            <a:r>
              <a:rPr lang="es-ES" sz="1600" i="1" dirty="0" err="1"/>
              <a:t>Water</a:t>
            </a:r>
            <a:r>
              <a:rPr lang="es-ES" sz="1600" i="1" dirty="0"/>
              <a:t> </a:t>
            </a:r>
            <a:r>
              <a:rPr lang="es-ES" sz="1600" i="1" dirty="0" err="1"/>
              <a:t>Heaters</a:t>
            </a:r>
            <a:r>
              <a:rPr lang="es-ES" sz="1600" i="1" dirty="0"/>
              <a:t> </a:t>
            </a:r>
            <a:r>
              <a:rPr lang="es-ES" sz="1600" i="1" dirty="0" err="1"/>
              <a:t>design</a:t>
            </a:r>
            <a:r>
              <a:rPr lang="es-ES" sz="1600" i="1" dirty="0"/>
              <a:t>”. </a:t>
            </a:r>
            <a:r>
              <a:rPr lang="el-GR" sz="1600" dirty="0" smtClean="0">
                <a:solidFill>
                  <a:prstClr val="black"/>
                </a:solidFill>
                <a:cs typeface="Arial" pitchFamily="34" charset="0"/>
              </a:rPr>
              <a:t>Διαθέσιμο στο: </a:t>
            </a:r>
            <a:r>
              <a:rPr lang="en-US" sz="1600" dirty="0" smtClean="0">
                <a:hlinkClick r:id="rId2"/>
              </a:rPr>
              <a:t>https://www.solarthermalworld.org/sites/default/files/Designing%20of%20solar%20water%20heaters%20Lebanon.pdf</a:t>
            </a:r>
            <a:r>
              <a:rPr lang="en-US" sz="1600" dirty="0" smtClean="0">
                <a:solidFill>
                  <a:prstClr val="black"/>
                </a:solidFill>
              </a:rPr>
              <a:t>.</a:t>
            </a:r>
            <a:endParaRPr lang="en-US" sz="1600" dirty="0">
              <a:solidFill>
                <a:prstClr val="black"/>
              </a:solidFill>
            </a:endParaRPr>
          </a:p>
          <a:p>
            <a:pPr marL="1257300" lvl="2" indent="-342900">
              <a:buFont typeface="+mj-lt"/>
              <a:buAutoNum type="arabicPeriod"/>
            </a:pPr>
            <a:r>
              <a:rPr lang="en-US" sz="1600" dirty="0" smtClean="0">
                <a:solidFill>
                  <a:prstClr val="black"/>
                </a:solidFill>
              </a:rPr>
              <a:t>(Manufacturer’s </a:t>
            </a:r>
            <a:r>
              <a:rPr lang="en-US" sz="1600" dirty="0">
                <a:solidFill>
                  <a:prstClr val="black"/>
                </a:solidFill>
              </a:rPr>
              <a:t>web site with free resources). </a:t>
            </a:r>
            <a:r>
              <a:rPr lang="el-GR" sz="1600" dirty="0" smtClean="0">
                <a:solidFill>
                  <a:prstClr val="black"/>
                </a:solidFill>
              </a:rPr>
              <a:t>Ιστοσελίδα του κατασκευαστή </a:t>
            </a:r>
            <a:r>
              <a:rPr lang="en-US" sz="1600" dirty="0" err="1" smtClean="0">
                <a:solidFill>
                  <a:prstClr val="black"/>
                </a:solidFill>
              </a:rPr>
              <a:t>Solene</a:t>
            </a:r>
            <a:r>
              <a:rPr lang="el-GR" sz="1600" dirty="0" smtClean="0">
                <a:solidFill>
                  <a:prstClr val="black"/>
                </a:solidFill>
              </a:rPr>
              <a:t>:</a:t>
            </a:r>
            <a:r>
              <a:rPr lang="en-US" sz="1600" dirty="0" smtClean="0">
                <a:solidFill>
                  <a:prstClr val="black"/>
                </a:solidFill>
              </a:rPr>
              <a:t> </a:t>
            </a:r>
            <a:r>
              <a:rPr lang="en-US" sz="1600" i="1" dirty="0" smtClean="0"/>
              <a:t>“</a:t>
            </a:r>
            <a:r>
              <a:rPr lang="es-ES" sz="1600" i="1" dirty="0" err="1"/>
              <a:t>Laying</a:t>
            </a:r>
            <a:r>
              <a:rPr lang="es-ES" sz="1600" i="1" dirty="0"/>
              <a:t> Out </a:t>
            </a:r>
            <a:r>
              <a:rPr lang="es-ES" sz="1600" i="1" dirty="0" err="1"/>
              <a:t>the</a:t>
            </a:r>
            <a:r>
              <a:rPr lang="es-ES" sz="1600" i="1" dirty="0"/>
              <a:t> Array</a:t>
            </a:r>
            <a:r>
              <a:rPr lang="es-ES" sz="1600" i="1" dirty="0" smtClean="0"/>
              <a:t>”</a:t>
            </a:r>
            <a:r>
              <a:rPr lang="es-ES" sz="1600" dirty="0" smtClean="0"/>
              <a:t>.</a:t>
            </a:r>
            <a:r>
              <a:rPr lang="es-ES" sz="1600" i="1" dirty="0" smtClean="0"/>
              <a:t> </a:t>
            </a:r>
            <a:r>
              <a:rPr lang="el-GR" sz="1600" dirty="0" smtClean="0">
                <a:solidFill>
                  <a:prstClr val="black"/>
                </a:solidFill>
                <a:cs typeface="Arial" pitchFamily="34" charset="0"/>
              </a:rPr>
              <a:t>Διαθέσιμο στο: </a:t>
            </a:r>
            <a:r>
              <a:rPr lang="en-US" sz="1600" dirty="0" smtClean="0">
                <a:hlinkClick r:id="rId3"/>
              </a:rPr>
              <a:t>http://architects-engineers.solene.com/architects-engineers/laying-out-array/</a:t>
            </a:r>
            <a:r>
              <a:rPr lang="es-ES" sz="1600" dirty="0" smtClean="0"/>
              <a:t>.</a:t>
            </a:r>
            <a:endParaRPr lang="es-ES" sz="1600" dirty="0"/>
          </a:p>
          <a:p>
            <a:pPr lvl="2"/>
            <a:endParaRPr lang="en-US" sz="1600" dirty="0">
              <a:solidFill>
                <a:prstClr val="black"/>
              </a:solidFill>
            </a:endParaRPr>
          </a:p>
        </p:txBody>
      </p:sp>
    </p:spTree>
    <p:extLst>
      <p:ext uri="{BB962C8B-B14F-4D97-AF65-F5344CB8AC3E}">
        <p14:creationId xmlns:p14="http://schemas.microsoft.com/office/powerpoint/2010/main" xmlns="" val="80951692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l-GR" dirty="0" smtClean="0"/>
              <a:t>Σας ευχαριστούμε για την προσοχή σας</a:t>
            </a:r>
            <a:endParaRPr lang="el-GR" dirty="0"/>
          </a:p>
        </p:txBody>
      </p:sp>
      <p:sp>
        <p:nvSpPr>
          <p:cNvPr id="5" name="Subtitle 4"/>
          <p:cNvSpPr>
            <a:spLocks noGrp="1"/>
          </p:cNvSpPr>
          <p:nvPr>
            <p:ph type="subTitle" idx="1"/>
          </p:nvPr>
        </p:nvSpPr>
        <p:spPr/>
        <p:txBody>
          <a:bodyPr/>
          <a:lstStyle/>
          <a:p>
            <a:r>
              <a:rPr lang="el-GR" dirty="0" smtClean="0"/>
              <a:t>Ενότητα </a:t>
            </a:r>
            <a:r>
              <a:rPr lang="en-US" dirty="0" smtClean="0"/>
              <a:t>3.1</a:t>
            </a:r>
            <a:r>
              <a:rPr lang="en-US" dirty="0"/>
              <a:t>. </a:t>
            </a:r>
            <a:r>
              <a:rPr lang="el-GR" dirty="0" smtClean="0"/>
              <a:t>Ο Ηλιακός Συλλέκτης</a:t>
            </a:r>
            <a:endParaRPr lang="en-US" dirty="0"/>
          </a:p>
        </p:txBody>
      </p:sp>
    </p:spTree>
    <p:extLst>
      <p:ext uri="{BB962C8B-B14F-4D97-AF65-F5344CB8AC3E}">
        <p14:creationId xmlns:p14="http://schemas.microsoft.com/office/powerpoint/2010/main" xmlns="" val="1292207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6F088CF-95DB-464F-B049-7CAD5F6A0CBE}"/>
              </a:ext>
            </a:extLst>
          </p:cNvPr>
          <p:cNvSpPr>
            <a:spLocks noGrp="1"/>
          </p:cNvSpPr>
          <p:nvPr>
            <p:ph type="title"/>
          </p:nvPr>
        </p:nvSpPr>
        <p:spPr/>
        <p:txBody>
          <a:bodyPr/>
          <a:lstStyle/>
          <a:p>
            <a:r>
              <a:rPr lang="en-US" b="1" dirty="0" smtClean="0"/>
              <a:t>1. </a:t>
            </a:r>
            <a:r>
              <a:rPr lang="el-GR" b="1" dirty="0" smtClean="0"/>
              <a:t>Επισκόπηση ηλιακών συλλεκτών </a:t>
            </a:r>
            <a:endParaRPr lang="en-US" dirty="0"/>
          </a:p>
        </p:txBody>
      </p:sp>
      <p:sp>
        <p:nvSpPr>
          <p:cNvPr id="4" name="Rectangle 3">
            <a:extLst>
              <a:ext uri="{FF2B5EF4-FFF2-40B4-BE49-F238E27FC236}">
                <a16:creationId xmlns:a16="http://schemas.microsoft.com/office/drawing/2014/main" xmlns="" id="{05BF79E6-9E2A-45B7-8424-37A47A70C9B0}"/>
              </a:ext>
            </a:extLst>
          </p:cNvPr>
          <p:cNvSpPr/>
          <p:nvPr/>
        </p:nvSpPr>
        <p:spPr>
          <a:xfrm>
            <a:off x="432916" y="1557000"/>
            <a:ext cx="8099084" cy="369332"/>
          </a:xfrm>
          <a:prstGeom prst="rect">
            <a:avLst/>
          </a:prstGeom>
        </p:spPr>
        <p:txBody>
          <a:bodyPr wrap="square">
            <a:spAutoFit/>
          </a:bodyPr>
          <a:lstStyle/>
          <a:p>
            <a:pPr marL="285750" indent="-285750">
              <a:buFont typeface="Wingdings" panose="05000000000000000000" pitchFamily="2" charset="2"/>
              <a:buChar char="Ø"/>
            </a:pPr>
            <a:r>
              <a:rPr lang="el-GR" b="1" dirty="0" smtClean="0"/>
              <a:t>Επιλεγμένα θέματα της τεχνολογίας και της εγκατάστασης ηλιακών συλλεκτών</a:t>
            </a:r>
          </a:p>
        </p:txBody>
      </p:sp>
      <p:sp>
        <p:nvSpPr>
          <p:cNvPr id="5" name="Rectangle 4">
            <a:extLst>
              <a:ext uri="{FF2B5EF4-FFF2-40B4-BE49-F238E27FC236}">
                <a16:creationId xmlns:a16="http://schemas.microsoft.com/office/drawing/2014/main" xmlns="" id="{2A73BA1C-CA98-4FCC-92C8-DD52F186B670}"/>
              </a:ext>
            </a:extLst>
          </p:cNvPr>
          <p:cNvSpPr/>
          <p:nvPr/>
        </p:nvSpPr>
        <p:spPr>
          <a:xfrm>
            <a:off x="731426" y="1932246"/>
            <a:ext cx="4128573" cy="338554"/>
          </a:xfrm>
          <a:prstGeom prst="rect">
            <a:avLst/>
          </a:prstGeom>
        </p:spPr>
        <p:txBody>
          <a:bodyPr wrap="square">
            <a:spAutoFit/>
          </a:bodyPr>
          <a:lstStyle/>
          <a:p>
            <a:pPr marL="285750" indent="-285750">
              <a:buFont typeface="Wingdings" panose="05000000000000000000" pitchFamily="2" charset="2"/>
              <a:buChar char="§"/>
            </a:pPr>
            <a:r>
              <a:rPr lang="el-GR" sz="1600" b="1" dirty="0" smtClean="0"/>
              <a:t>ΒΑΣΙΚΟΙ ΤΥΠΟΙ ΚΑΙ ΛΕΙΤΟΥΡΓΙΕΣ.</a:t>
            </a:r>
            <a:endParaRPr lang="en-US" sz="1600" dirty="0"/>
          </a:p>
        </p:txBody>
      </p:sp>
      <p:sp>
        <p:nvSpPr>
          <p:cNvPr id="6" name="TextBox 5">
            <a:extLst>
              <a:ext uri="{FF2B5EF4-FFF2-40B4-BE49-F238E27FC236}">
                <a16:creationId xmlns:a16="http://schemas.microsoft.com/office/drawing/2014/main" xmlns="" id="{5AE85C69-943E-4FAE-869E-74E0A7787E1C}"/>
              </a:ext>
            </a:extLst>
          </p:cNvPr>
          <p:cNvSpPr txBox="1"/>
          <p:nvPr/>
        </p:nvSpPr>
        <p:spPr>
          <a:xfrm>
            <a:off x="900000" y="2277000"/>
            <a:ext cx="5544000" cy="2308324"/>
          </a:xfrm>
          <a:prstGeom prst="rect">
            <a:avLst/>
          </a:prstGeom>
          <a:noFill/>
        </p:spPr>
        <p:txBody>
          <a:bodyPr wrap="square" rtlCol="0">
            <a:spAutoFit/>
          </a:bodyPr>
          <a:lstStyle/>
          <a:p>
            <a:pPr marL="285750" indent="-285750">
              <a:buFont typeface="Calibri" panose="020F0502020204030204" pitchFamily="34" charset="0"/>
              <a:buChar char="–"/>
            </a:pPr>
            <a:r>
              <a:rPr lang="el-GR" sz="1600" b="1" dirty="0" smtClean="0"/>
              <a:t>Συλλέκτες κενού</a:t>
            </a:r>
            <a:endParaRPr lang="en-US" sz="1600" dirty="0"/>
          </a:p>
          <a:p>
            <a:pPr marL="541338" lvl="1" indent="-285750">
              <a:buFont typeface="Arial" panose="020B0604020202020204" pitchFamily="34" charset="0"/>
              <a:buChar char="."/>
            </a:pPr>
            <a:r>
              <a:rPr lang="el-GR" sz="1600" u="sng" dirty="0" smtClean="0"/>
              <a:t>Σωλήνας θερμότητας</a:t>
            </a:r>
            <a:r>
              <a:rPr lang="el-GR" sz="1600" dirty="0" smtClean="0"/>
              <a:t>: Γίνεται εξάτμιση αλκοολούχου μίγματος ή νερού εντός ενός σφραγισμένου σωλήνα απορρόφησης. Ο ατμός συμπυκνώνεται στον συμπυκνωτή στο ανώτερο άκρο του σωλήνα – εκεί είναι που η ενέργεια μεταφέρεται στο υγρό μεταφοράς θερμότητας (</a:t>
            </a:r>
            <a:r>
              <a:rPr lang="el-GR" sz="1600" dirty="0" err="1" smtClean="0"/>
              <a:t>γλυκόλη</a:t>
            </a:r>
            <a:r>
              <a:rPr lang="el-GR" sz="1600" dirty="0" smtClean="0"/>
              <a:t> ή νερό). Αυτή η διαδικασία απαιτεί μια συγκεκριμένη γωνία τοποθέτησης του συλλέκτη για να εξασφαλιστεί αποτελεσματική μεταφορά θερμότητας.</a:t>
            </a:r>
          </a:p>
        </p:txBody>
      </p:sp>
      <p:pic>
        <p:nvPicPr>
          <p:cNvPr id="14" name="Picture 13">
            <a:extLst>
              <a:ext uri="{FF2B5EF4-FFF2-40B4-BE49-F238E27FC236}">
                <a16:creationId xmlns:a16="http://schemas.microsoft.com/office/drawing/2014/main" xmlns="" id="{BDE19D28-789A-4BA9-9397-B3411EF59DA2}"/>
              </a:ext>
            </a:extLst>
          </p:cNvPr>
          <p:cNvPicPr>
            <a:picLocks noChangeAspect="1"/>
          </p:cNvPicPr>
          <p:nvPr/>
        </p:nvPicPr>
        <p:blipFill>
          <a:blip r:embed="rId2" cstate="print">
            <a:extLst>
              <a:ext uri="{BEBA8EAE-BF5A-486C-A8C5-ECC9F3942E4B}">
                <a14:imgProps xmlns:a14="http://schemas.microsoft.com/office/drawing/2010/main" xmlns="">
                  <a14:imgLayer r:embed="rId3">
                    <a14:imgEffect>
                      <a14:saturation sat="0"/>
                    </a14:imgEffect>
                  </a14:imgLayer>
                </a14:imgProps>
              </a:ext>
            </a:extLst>
          </a:blip>
          <a:stretch>
            <a:fillRect/>
          </a:stretch>
        </p:blipFill>
        <p:spPr>
          <a:xfrm>
            <a:off x="6444000" y="2100224"/>
            <a:ext cx="2222357" cy="4211097"/>
          </a:xfrm>
          <a:prstGeom prst="rect">
            <a:avLst/>
          </a:prstGeom>
          <a:ln>
            <a:solidFill>
              <a:schemeClr val="tx1"/>
            </a:solidFill>
          </a:ln>
        </p:spPr>
      </p:pic>
    </p:spTree>
    <p:extLst>
      <p:ext uri="{BB962C8B-B14F-4D97-AF65-F5344CB8AC3E}">
        <p14:creationId xmlns:p14="http://schemas.microsoft.com/office/powerpoint/2010/main" xmlns="" val="5506874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CE79C3-E062-422E-85E7-86F870AB8F9B}"/>
              </a:ext>
            </a:extLst>
          </p:cNvPr>
          <p:cNvSpPr>
            <a:spLocks noGrp="1"/>
          </p:cNvSpPr>
          <p:nvPr>
            <p:ph type="title"/>
          </p:nvPr>
        </p:nvSpPr>
        <p:spPr/>
        <p:txBody>
          <a:bodyPr/>
          <a:lstStyle/>
          <a:p>
            <a:r>
              <a:rPr lang="en-US" b="1" dirty="0" smtClean="0"/>
              <a:t>1. </a:t>
            </a:r>
            <a:r>
              <a:rPr lang="el-GR" b="1" dirty="0" smtClean="0"/>
              <a:t>Επισκόπηση ηλιακών συλλεκτών </a:t>
            </a:r>
            <a:endParaRPr lang="en-US" dirty="0"/>
          </a:p>
        </p:txBody>
      </p:sp>
      <p:sp>
        <p:nvSpPr>
          <p:cNvPr id="4" name="Rectangle 3">
            <a:extLst>
              <a:ext uri="{FF2B5EF4-FFF2-40B4-BE49-F238E27FC236}">
                <a16:creationId xmlns:a16="http://schemas.microsoft.com/office/drawing/2014/main" xmlns="" id="{F6737EA6-4026-4BE2-9E23-CFCE1FAC8339}"/>
              </a:ext>
            </a:extLst>
          </p:cNvPr>
          <p:cNvSpPr/>
          <p:nvPr/>
        </p:nvSpPr>
        <p:spPr>
          <a:xfrm>
            <a:off x="432916" y="1557000"/>
            <a:ext cx="8027084" cy="369332"/>
          </a:xfrm>
          <a:prstGeom prst="rect">
            <a:avLst/>
          </a:prstGeom>
        </p:spPr>
        <p:txBody>
          <a:bodyPr wrap="square">
            <a:spAutoFit/>
          </a:bodyPr>
          <a:lstStyle/>
          <a:p>
            <a:pPr marL="285750" indent="-285750">
              <a:buFont typeface="Wingdings" panose="05000000000000000000" pitchFamily="2" charset="2"/>
              <a:buChar char="Ø"/>
            </a:pPr>
            <a:r>
              <a:rPr lang="el-GR" b="1" dirty="0" smtClean="0"/>
              <a:t>Επιλεγμένα θέματα της τεχνολογίας και της εγκατάστασης ηλιακών συλλεκτών</a:t>
            </a:r>
          </a:p>
        </p:txBody>
      </p:sp>
      <p:sp>
        <p:nvSpPr>
          <p:cNvPr id="5" name="Rectangle 4">
            <a:extLst>
              <a:ext uri="{FF2B5EF4-FFF2-40B4-BE49-F238E27FC236}">
                <a16:creationId xmlns:a16="http://schemas.microsoft.com/office/drawing/2014/main" xmlns="" id="{CF9EF19B-1318-4B47-81C3-3595C37CC429}"/>
              </a:ext>
            </a:extLst>
          </p:cNvPr>
          <p:cNvSpPr/>
          <p:nvPr/>
        </p:nvSpPr>
        <p:spPr>
          <a:xfrm>
            <a:off x="731427" y="1932246"/>
            <a:ext cx="3120574" cy="338554"/>
          </a:xfrm>
          <a:prstGeom prst="rect">
            <a:avLst/>
          </a:prstGeom>
        </p:spPr>
        <p:txBody>
          <a:bodyPr wrap="square">
            <a:spAutoFit/>
          </a:bodyPr>
          <a:lstStyle/>
          <a:p>
            <a:pPr marL="285750" indent="-285750">
              <a:buFont typeface="Wingdings" panose="05000000000000000000" pitchFamily="2" charset="2"/>
              <a:buChar char="§"/>
            </a:pPr>
            <a:r>
              <a:rPr lang="el-GR" sz="1600" b="1" dirty="0" smtClean="0"/>
              <a:t>ΑΠΟΡΡΟΦΗΤΕΣ</a:t>
            </a:r>
            <a:endParaRPr lang="en-US" sz="1600" dirty="0"/>
          </a:p>
        </p:txBody>
      </p:sp>
      <p:sp>
        <p:nvSpPr>
          <p:cNvPr id="6" name="TextBox 5">
            <a:extLst>
              <a:ext uri="{FF2B5EF4-FFF2-40B4-BE49-F238E27FC236}">
                <a16:creationId xmlns:a16="http://schemas.microsoft.com/office/drawing/2014/main" xmlns="" id="{8E018EC7-9794-4B5E-A9E9-E1CFE6E6F746}"/>
              </a:ext>
            </a:extLst>
          </p:cNvPr>
          <p:cNvSpPr txBox="1"/>
          <p:nvPr/>
        </p:nvSpPr>
        <p:spPr>
          <a:xfrm>
            <a:off x="756312" y="2277000"/>
            <a:ext cx="8046586" cy="3293209"/>
          </a:xfrm>
          <a:prstGeom prst="rect">
            <a:avLst/>
          </a:prstGeom>
          <a:noFill/>
        </p:spPr>
        <p:txBody>
          <a:bodyPr wrap="square" rtlCol="0">
            <a:spAutoFit/>
          </a:bodyPr>
          <a:lstStyle/>
          <a:p>
            <a:pPr marL="285750" lvl="1" indent="-285750">
              <a:buFont typeface="Calibri" panose="020F0502020204030204" pitchFamily="34" charset="0"/>
              <a:buChar char="–"/>
            </a:pPr>
            <a:r>
              <a:rPr lang="el-GR" sz="1600" dirty="0" smtClean="0"/>
              <a:t>Είναι στον πυρήνα κάθε συλλέκτη. Σε αυτούς, η ηλιακή ακτινοβολία μετατρέπεται σε θερμότητα.</a:t>
            </a:r>
          </a:p>
          <a:p>
            <a:pPr marL="285750" lvl="1" indent="-285750">
              <a:buFont typeface="Calibri" panose="020F0502020204030204" pitchFamily="34" charset="0"/>
              <a:buChar char="–"/>
            </a:pPr>
            <a:r>
              <a:rPr lang="el-GR" sz="1600" dirty="0" smtClean="0"/>
              <a:t>Οι επικαλυμμένοι απορροφητές μεταφέρουν τη θερμότητα σε υγρό μεταφοράς θερμότητας μέσω συγκολλημένων / συμπιεσμένων σωλήνων.</a:t>
            </a:r>
          </a:p>
          <a:p>
            <a:pPr marL="285750" lvl="1" indent="-285750">
              <a:buFont typeface="Calibri" panose="020F0502020204030204" pitchFamily="34" charset="0"/>
              <a:buChar char="–"/>
            </a:pPr>
            <a:r>
              <a:rPr lang="el-GR" sz="1600" dirty="0" smtClean="0"/>
              <a:t>Συχνά, είναι κατασκευασμένα από φύλλο χαλκού ή αλουμινίου, ενώ έχουν επίπεδη ή κυκλική μορφή (σε συλλέκτες κενού).</a:t>
            </a:r>
          </a:p>
          <a:p>
            <a:pPr marL="285750" lvl="1" indent="-285750">
              <a:buFont typeface="Calibri" panose="020F0502020204030204" pitchFamily="34" charset="0"/>
              <a:buChar char="–"/>
            </a:pPr>
            <a:r>
              <a:rPr lang="el-GR" sz="1600" dirty="0" smtClean="0"/>
              <a:t>Παραδοσιακά, οι απορροφητές είναι επικαλυμμένοι με μαύρα χρώματα για να αυξηθεί η απορρόφηση.</a:t>
            </a:r>
          </a:p>
          <a:p>
            <a:pPr marL="285750" lvl="1" indent="-285750">
              <a:buFont typeface="Calibri" panose="020F0502020204030204" pitchFamily="34" charset="0"/>
              <a:buChar char="–"/>
            </a:pPr>
            <a:r>
              <a:rPr lang="el-GR" sz="1600" dirty="0" smtClean="0"/>
              <a:t>Στις σύγχρονες γαλβανικές διεργασίες, παράγονται «υψηλά επιλεκτικές» επιστρώσεις, εξασφαλίζοντας ότι η ηλιακή ακτινοβολία μετατρέπεται όσο το δυνατόν περισσότερο σε θερμότητα.</a:t>
            </a:r>
          </a:p>
          <a:p>
            <a:pPr marL="285750" lvl="1" indent="-285750">
              <a:buFont typeface="Calibri" panose="020F0502020204030204" pitchFamily="34" charset="0"/>
              <a:buChar char="–"/>
            </a:pPr>
            <a:r>
              <a:rPr lang="el-GR" sz="1600" dirty="0" smtClean="0"/>
              <a:t>Στόχος σχεδιασμού: υψηλοί συντελεστές απορρόφησης (</a:t>
            </a:r>
            <a:r>
              <a:rPr lang="el-GR" sz="1600" i="1" dirty="0" smtClean="0"/>
              <a:t>α</a:t>
            </a:r>
            <a:r>
              <a:rPr lang="el-GR" sz="1600" dirty="0" smtClean="0"/>
              <a:t>) και χαμηλοί συντελεστές  θερμικής εκπομπής (</a:t>
            </a:r>
            <a:r>
              <a:rPr lang="el-GR" sz="1600" i="1" dirty="0" smtClean="0"/>
              <a:t>ε</a:t>
            </a:r>
            <a:r>
              <a:rPr lang="el-GR" sz="1600" dirty="0" smtClean="0"/>
              <a:t>).</a:t>
            </a:r>
            <a:endParaRPr lang="en-US" sz="1600" dirty="0"/>
          </a:p>
        </p:txBody>
      </p:sp>
    </p:spTree>
    <p:extLst>
      <p:ext uri="{BB962C8B-B14F-4D97-AF65-F5344CB8AC3E}">
        <p14:creationId xmlns:p14="http://schemas.microsoft.com/office/powerpoint/2010/main" xmlns="" val="4249330481"/>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9568</TotalTime>
  <Words>7278</Words>
  <Application>Microsoft Office PowerPoint</Application>
  <PresentationFormat>Προβολή στην οθόνη (4:3)</PresentationFormat>
  <Paragraphs>532</Paragraphs>
  <Slides>72</Slides>
  <Notes>2</Notes>
  <HiddenSlides>0</HiddenSlides>
  <MMClips>0</MMClips>
  <ScaleCrop>false</ScaleCrop>
  <HeadingPairs>
    <vt:vector size="4" baseType="variant">
      <vt:variant>
        <vt:lpstr>Θέμα</vt:lpstr>
      </vt:variant>
      <vt:variant>
        <vt:i4>1</vt:i4>
      </vt:variant>
      <vt:variant>
        <vt:lpstr>Τίτλοι διαφανειών</vt:lpstr>
      </vt:variant>
      <vt:variant>
        <vt:i4>72</vt:i4>
      </vt:variant>
    </vt:vector>
  </HeadingPairs>
  <TitlesOfParts>
    <vt:vector size="73" baseType="lpstr">
      <vt:lpstr>2_Office Theme</vt:lpstr>
      <vt:lpstr>Ενότητα 3.1. Ο ΗΛΙΑΚΟΣ ΣΥΛΛΕΚΤΗΣ</vt:lpstr>
      <vt:lpstr>Στόχοι ενότητας</vt:lpstr>
      <vt:lpstr>Περιεχόμενα</vt:lpstr>
      <vt:lpstr>1. Επισκόπηση ηλιακών συλλεκτών </vt:lpstr>
      <vt:lpstr>1. Επισκόπηση ηλιακών συλλεκτών </vt:lpstr>
      <vt:lpstr>1. Επισκόπηση ηλιακών συλλεκτών </vt:lpstr>
      <vt:lpstr>1. Επισκόπηση ηλιακών συλλεκτών </vt:lpstr>
      <vt:lpstr>1. Επισκόπηση ηλιακών συλλεκτών </vt:lpstr>
      <vt:lpstr>1. Επισκόπηση ηλιακών συλλεκτών </vt:lpstr>
      <vt:lpstr>1. Επισκόπηση ηλιακών συλλεκτών </vt:lpstr>
      <vt:lpstr>1. Επισκόπηση ηλιακών συλλεκτών </vt:lpstr>
      <vt:lpstr>1. Επισκόπηση ηλιακών συλλεκτών </vt:lpstr>
      <vt:lpstr>1. Επισκόπηση ηλιακών συλλεκτών </vt:lpstr>
      <vt:lpstr>1. Επισκόπηση ηλιακών συλλεκτών </vt:lpstr>
      <vt:lpstr>1. Επισκόπηση ηλιακών συλλεκτών </vt:lpstr>
      <vt:lpstr>1. Επισκόπηση ηλιακών συλλεκτών </vt:lpstr>
      <vt:lpstr>1. Επισκόπηση ηλιακών συλλεκτών </vt:lpstr>
      <vt:lpstr>1. Επισκόπηση ηλιακών συλλεκτών </vt:lpstr>
      <vt:lpstr>1. Επισκόπηση ηλιακών συλλεκτών </vt:lpstr>
      <vt:lpstr>1. Επισκόπηση ηλιακών συλλεκτών </vt:lpstr>
      <vt:lpstr>1. Επισκόπηση ηλιακών συλλεκτών </vt:lpstr>
      <vt:lpstr>1. Επισκόπηση ηλιακών συλλεκτών </vt:lpstr>
      <vt:lpstr>1. Επισκόπηση ηλιακών συλλεκτών </vt:lpstr>
      <vt:lpstr>1. Επισκόπηση ηλιακών συλλεκτών </vt:lpstr>
      <vt:lpstr>1. Επισκόπηση ηλιακών συλλεκτών </vt:lpstr>
      <vt:lpstr>1. Επισκόπηση ηλιακών συλλεκτών</vt:lpstr>
      <vt:lpstr>1. Επισκόπηση ηλιακών συλλεκτών </vt:lpstr>
      <vt:lpstr>1. Επισκόπηση ηλιακών συλλεκτών </vt:lpstr>
      <vt:lpstr>1. Επισκόπηση ηλιακών συλλεκτών </vt:lpstr>
      <vt:lpstr>1. Επισκόπηση ηλιακών συλλεκτών </vt:lpstr>
      <vt:lpstr>1. Επισκόπηση ηλιακών συλλεκτών </vt:lpstr>
      <vt:lpstr>1. Επισκόπηση ηλιακών συλλεκτών </vt:lpstr>
      <vt:lpstr>1. Επισκόπηση ηλιακών συλλεκτών </vt:lpstr>
      <vt:lpstr>1. Επισκόπηση ηλιακών συλλεκτών </vt:lpstr>
      <vt:lpstr>1. Επισκόπηση ηλιακών συλλεκτών </vt:lpstr>
      <vt:lpstr>1. Επισκόπηση ηλιακών συλλεκτών </vt:lpstr>
      <vt:lpstr>1. Επισκόπηση ηλιακών συλλεκτών </vt:lpstr>
      <vt:lpstr>1. Επισκόπηση ηλιακών συλλεκτών </vt:lpstr>
      <vt:lpstr>1. Επισκόπηση ηλιακών συλλεκτών </vt:lpstr>
      <vt:lpstr>2. Συστοιχίες και συστήματα ηλιακών συλλεκτών</vt:lpstr>
      <vt:lpstr>2. Συστοιχίες και συστήματα ηλιακών συλλεκτών</vt:lpstr>
      <vt:lpstr>2. Συστοιχίες και συστήματα ηλιακών συλλεκτών</vt:lpstr>
      <vt:lpstr>2. Συστοιχίες και συστήματα ηλιακών συλλεκτών</vt:lpstr>
      <vt:lpstr>2. Συστοιχίες και συστήματα ηλιακών συλλεκτών</vt:lpstr>
      <vt:lpstr>2. Συστοιχίες και συστήματα ηλιακών συλλεκτών</vt:lpstr>
      <vt:lpstr>2. Συστοιχίες και συστήματα ηλιακών συλλεκτών</vt:lpstr>
      <vt:lpstr>2. Συστοιχίες και συστήματα ηλιακών συλλεκτών</vt:lpstr>
      <vt:lpstr>2. Συστοιχίες και συστήματα ηλιακών συλλεκτών</vt:lpstr>
      <vt:lpstr>2. Συστοιχίες και συστήματα ηλιακών συλλεκτών</vt:lpstr>
      <vt:lpstr>2. Συστοιχίες και συστήματα ηλιακών συλλεκτών</vt:lpstr>
      <vt:lpstr>2. Συστοιχίες και συστήματα ηλιακών συλλεκτών</vt:lpstr>
      <vt:lpstr>2. Συστοιχίες και συστήματα ηλιακών συλλεκτών</vt:lpstr>
      <vt:lpstr>2. Συστοιχίες και συστήματα ηλιακών συλλεκτών</vt:lpstr>
      <vt:lpstr>2. Συστοιχίες και συστήματα ηλιακών συλλεκτών</vt:lpstr>
      <vt:lpstr>2. Συστοιχίες και συστήματα ηλιακών συλλεκτών</vt:lpstr>
      <vt:lpstr>2. Συστοιχίες και συστήματα ηλιακών συλλεκτών</vt:lpstr>
      <vt:lpstr>2. Συστοιχίες και συστήματα ηλιακών συλλεκτών</vt:lpstr>
      <vt:lpstr>2. Συστοιχίες και συστήματα ηλιακών συλλεκτών</vt:lpstr>
      <vt:lpstr>2. Συστοιχίες και συστήματα ηλιακών συλλεκτών</vt:lpstr>
      <vt:lpstr>2. Συστοιχίες και συστήματα ηλιακών συλλεκτών</vt:lpstr>
      <vt:lpstr>2. Συστοιχίες και συστήματα ηλιακών συλλεκτών</vt:lpstr>
      <vt:lpstr>2. Συστοιχίες και συστήματα ηλιακών συλλεκτών</vt:lpstr>
      <vt:lpstr>2. Συστοιχίες και συστήματα ηλιακών συλλεκτών</vt:lpstr>
      <vt:lpstr>2. Συστοιχίες και συστήματα ηλιακών συλλεκτών</vt:lpstr>
      <vt:lpstr>3. Παραδείγματα ηλιακών συλλεκτών σε οικιακές και εμπορικές εφαρμογές μεγάλης κλίμακας </vt:lpstr>
      <vt:lpstr>3. Παραδείγματα ηλιακών συλλεκτών σε οικιακές και εμπορικές εφαρμογές μεγάλης κλίμακας </vt:lpstr>
      <vt:lpstr>3. Παραδείγματα ηλιακών συλλεκτών σε οικιακές και εμπορικές εφαρμογές μεγάλης κλίμακας </vt:lpstr>
      <vt:lpstr>3. Παραδείγματα ηλιακών συλλεκτών σε οικιακές και εμπορικές εφαρμογές μεγάλης κλίμακας </vt:lpstr>
      <vt:lpstr>Σύνοψη</vt:lpstr>
      <vt:lpstr>Σύνοψη</vt:lpstr>
      <vt:lpstr>Βιβλιογραφία</vt:lpstr>
      <vt:lpstr>Σας ευχαριστούμε για την προσοχή σας</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2.3. THE HYDRAULIC CIRCUIT I. PIPES AND THE HEAT TRANSFER FLUID</dc:title>
  <dc:creator>Jesús Rosel Martínez</dc:creator>
  <cp:lastModifiedBy>Johnny</cp:lastModifiedBy>
  <cp:revision>308</cp:revision>
  <cp:lastPrinted>2019-06-05T11:33:42Z</cp:lastPrinted>
  <dcterms:created xsi:type="dcterms:W3CDTF">2019-04-19T09:31:08Z</dcterms:created>
  <dcterms:modified xsi:type="dcterms:W3CDTF">2020-02-11T06:40:45Z</dcterms:modified>
</cp:coreProperties>
</file>