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61" r:id="rId2"/>
    <p:sldId id="334" r:id="rId3"/>
    <p:sldId id="301" r:id="rId4"/>
    <p:sldId id="323" r:id="rId5"/>
    <p:sldId id="324" r:id="rId6"/>
    <p:sldId id="325" r:id="rId7"/>
    <p:sldId id="326" r:id="rId8"/>
    <p:sldId id="327" r:id="rId9"/>
    <p:sldId id="328" r:id="rId10"/>
    <p:sldId id="329" r:id="rId11"/>
    <p:sldId id="302" r:id="rId12"/>
    <p:sldId id="304" r:id="rId13"/>
    <p:sldId id="305" r:id="rId14"/>
    <p:sldId id="306" r:id="rId15"/>
    <p:sldId id="307" r:id="rId16"/>
    <p:sldId id="310" r:id="rId17"/>
    <p:sldId id="308" r:id="rId18"/>
    <p:sldId id="331" r:id="rId19"/>
    <p:sldId id="303" r:id="rId20"/>
    <p:sldId id="330" r:id="rId21"/>
    <p:sldId id="309" r:id="rId22"/>
    <p:sldId id="271" r:id="rId23"/>
    <p:sldId id="272" r:id="rId24"/>
    <p:sldId id="273" r:id="rId25"/>
    <p:sldId id="274" r:id="rId26"/>
    <p:sldId id="311" r:id="rId27"/>
    <p:sldId id="275" r:id="rId28"/>
    <p:sldId id="276" r:id="rId29"/>
    <p:sldId id="277" r:id="rId30"/>
    <p:sldId id="279" r:id="rId31"/>
    <p:sldId id="280" r:id="rId32"/>
    <p:sldId id="312" r:id="rId33"/>
    <p:sldId id="281" r:id="rId34"/>
    <p:sldId id="278" r:id="rId35"/>
    <p:sldId id="283" r:id="rId36"/>
    <p:sldId id="282" r:id="rId37"/>
    <p:sldId id="284" r:id="rId38"/>
    <p:sldId id="285" r:id="rId39"/>
    <p:sldId id="286" r:id="rId40"/>
    <p:sldId id="287" r:id="rId41"/>
    <p:sldId id="288" r:id="rId42"/>
    <p:sldId id="289" r:id="rId43"/>
    <p:sldId id="332" r:id="rId44"/>
    <p:sldId id="333" r:id="rId45"/>
    <p:sldId id="335" r:id="rId46"/>
    <p:sldId id="296"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565" autoAdjust="0"/>
  </p:normalViewPr>
  <p:slideViewPr>
    <p:cSldViewPr>
      <p:cViewPr varScale="1">
        <p:scale>
          <a:sx n="90" d="100"/>
          <a:sy n="90" d="100"/>
        </p:scale>
        <p:origin x="1404" y="7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20/12/2019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στυλ του του υποδείγματος</a:t>
            </a:r>
          </a:p>
          <a:p>
            <a:pPr lvl="1"/>
            <a:r>
              <a:rPr lang="el-GR"/>
              <a:t>Δεύτερου επιπέδου</a:t>
            </a:r>
          </a:p>
          <a:p>
            <a:pPr lvl="2"/>
            <a:r>
              <a:rPr lang="el-GR"/>
              <a:t>Τρίτου επιπέδου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extLst>
      <p:ext uri="{BB962C8B-B14F-4D97-AF65-F5344CB8AC3E}">
        <p14:creationId xmlns:p14="http://schemas.microsoft.com/office/powerpoint/2010/main" val="260492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274435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394065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45</a:t>
            </a:fld>
            <a:endParaRPr lang="el-GR"/>
          </a:p>
        </p:txBody>
      </p:sp>
    </p:spTree>
    <p:extLst>
      <p:ext uri="{BB962C8B-B14F-4D97-AF65-F5344CB8AC3E}">
        <p14:creationId xmlns:p14="http://schemas.microsoft.com/office/powerpoint/2010/main" val="113929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20/12/2019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n-US" dirty="0"/>
              <a:t>MODUL 3: INSTALLATION UND WARTUNG VON PV-ANLAGEN</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000" dirty="0" err="1"/>
              <a:t>Technologisches</a:t>
            </a:r>
            <a:r>
              <a:rPr lang="en-US" sz="2000" dirty="0"/>
              <a:t> </a:t>
            </a:r>
            <a:r>
              <a:rPr lang="en-US" sz="2000" dirty="0" err="1"/>
              <a:t>Bildungsinstitut</a:t>
            </a:r>
            <a:r>
              <a:rPr lang="en-US" sz="2000" dirty="0"/>
              <a:t> </a:t>
            </a:r>
            <a:r>
              <a:rPr lang="en-US" sz="2000" dirty="0" err="1"/>
              <a:t>Kreta</a:t>
            </a:r>
            <a:endParaRPr lang="el-GR" sz="2000"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dirty="0"/>
              <a:t>Wartung von PV-Anlagen</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der Erdung der PV-Anlage</a:t>
            </a:r>
            <a:endParaRPr lang="el-GR" dirty="0"/>
          </a:p>
        </p:txBody>
      </p:sp>
      <p:sp>
        <p:nvSpPr>
          <p:cNvPr id="3" name="Content Placeholder 2"/>
          <p:cNvSpPr>
            <a:spLocks noGrp="1"/>
          </p:cNvSpPr>
          <p:nvPr>
            <p:ph idx="1"/>
          </p:nvPr>
        </p:nvSpPr>
        <p:spPr>
          <a:xfrm>
            <a:off x="457200" y="5373216"/>
            <a:ext cx="8229600" cy="752947"/>
          </a:xfrm>
        </p:spPr>
        <p:txBody>
          <a:bodyPr>
            <a:normAutofit lnSpcReduction="10000"/>
          </a:bodyPr>
          <a:lstStyle/>
          <a:p>
            <a:r>
              <a:rPr lang="en-US" sz="1600" dirty="0"/>
              <a:t>Zu den Wartungsmaßnahmen gehören die Überprüfung des Zustandes des Erdungskabels, die Überprüfung der physischen Erdungsverbindung und die Überprüfung der Kontinuität des Kabels zur elektrischen Erde.</a:t>
            </a:r>
          </a:p>
        </p:txBody>
      </p:sp>
      <p:pic>
        <p:nvPicPr>
          <p:cNvPr id="35842" name="Picture 2" descr="Î£ÏÎµÏÎ¹ÎºÎ® ÎµÎ¹ÎºÏÎ½Î±"/>
          <p:cNvPicPr>
            <a:picLocks noChangeAspect="1" noChangeArrowheads="1"/>
          </p:cNvPicPr>
          <p:nvPr/>
        </p:nvPicPr>
        <p:blipFill>
          <a:blip r:embed="rId2" cstate="print"/>
          <a:srcRect/>
          <a:stretch>
            <a:fillRect/>
          </a:stretch>
        </p:blipFill>
        <p:spPr bwMode="auto">
          <a:xfrm>
            <a:off x="942177" y="1556792"/>
            <a:ext cx="7302231" cy="360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Probleme mit dem PV-Verkabelungssystem</a:t>
            </a:r>
            <a:endParaRPr lang="el-GR" dirty="0"/>
          </a:p>
        </p:txBody>
      </p:sp>
      <p:sp>
        <p:nvSpPr>
          <p:cNvPr id="3" name="Content Placeholder 2"/>
          <p:cNvSpPr>
            <a:spLocks noGrp="1"/>
          </p:cNvSpPr>
          <p:nvPr>
            <p:ph idx="1"/>
          </p:nvPr>
        </p:nvSpPr>
        <p:spPr/>
        <p:txBody>
          <a:bodyPr>
            <a:normAutofit fontScale="92500" lnSpcReduction="10000"/>
          </a:bodyPr>
          <a:lstStyle/>
          <a:p>
            <a:r>
              <a:rPr lang="en-US" sz="1600" dirty="0"/>
              <a:t>Kabel, Kunststoff-Kabelbinder oder Tüllen/Buchsen, die dem Sonnenlicht ausgesetzt sind, können über die lange Lebensdauer einer PV-Anlage eine Verschlechterung aufweisen und müssen eventuell ausgetauscht werden.</a:t>
            </a:r>
            <a:endParaRPr lang="el-GR" sz="1600" dirty="0"/>
          </a:p>
          <a:p>
            <a:r>
              <a:rPr lang="en-US" sz="1600" dirty="0"/>
              <a:t>Zulässige Bewegungen oder Reibungen an Modulen, Gestellteilen oder anderen Kabeln aufgrund von Wind oder thermischer Ausdehnung/Kontraktion erfordern eine häufigere Inspektion, Prüfung und Austausch.</a:t>
            </a:r>
            <a:endParaRPr lang="el-GR" sz="1600" dirty="0"/>
          </a:p>
          <a:p>
            <a:r>
              <a:rPr lang="en-US" sz="1600" dirty="0"/>
              <a:t>Die Bewegung von Schotterregalsystemen auf einem Dach kann zu Schäden an Leitungen oder Drähten führen - selbst bei Bodenmontage können sich diese über einen längeren Zeitraum bewegen. </a:t>
            </a:r>
          </a:p>
          <a:p>
            <a:r>
              <a:rPr lang="en-US" sz="1600" dirty="0"/>
              <a:t>Kabelbinder, die Drähte zu fest zusammendrücken, verformen schließlich die Isolierung.</a:t>
            </a:r>
          </a:p>
          <a:p>
            <a:r>
              <a:rPr lang="en-US" sz="1600" dirty="0"/>
              <a:t>Drähte, die zu fest gezogen sind oder keine Zugentlastung aufweisen, müssen häufiger gewartet werden. </a:t>
            </a:r>
          </a:p>
          <a:p>
            <a:r>
              <a:rPr lang="en-US" sz="1600" dirty="0"/>
              <a:t>Die Exposition gegenüber Tieren, wie z.B. Eichhörnchen, erfordert Maßnahmen, um den Zugang der Tiere zu den Leitungen zu verhindern und alle Abschnitte zu reparieren, in denen die Isolierung gekaut wurde. </a:t>
            </a:r>
          </a:p>
          <a:p>
            <a:r>
              <a:rPr lang="en-US" sz="1600" dirty="0"/>
              <a:t>Große Kabelbündel dürfen nicht zulassen, dass die Drähte in der Mitte des Bündels so abkühlen, wie sie es unter freiem Himmel tun würden, was zu einer frühzeitigen Verschlechterung der Isolierung und einem möglichen Fehler führt. </a:t>
            </a:r>
          </a:p>
          <a:p>
            <a:r>
              <a:rPr lang="en-US" sz="1600" dirty="0"/>
              <a:t>Direkte Vergrabung der Leiter gegenüber der Verlegung in der Leitung </a:t>
            </a:r>
          </a:p>
          <a:p>
            <a:endParaRPr lang="en-US" sz="1600" dirty="0"/>
          </a:p>
          <a:p>
            <a:endParaRPr lang="en-US" sz="1600"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Kunststoff-Kabelbinder und Ösen, die Drähte brechen oder einklemmen können.</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275856" y="1556792"/>
            <a:ext cx="3101828"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Kabelbelastung durch Sonnenlicht, Wind und Eisgewicht</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059832" y="1629280"/>
            <a:ext cx="3240000"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Kabelzugang durch Kauende Nagetiere</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3059832" y="1628800"/>
            <a:ext cx="3549405"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Wechselrichter</a:t>
            </a:r>
            <a:endParaRPr lang="el-GR" dirty="0"/>
          </a:p>
        </p:txBody>
      </p:sp>
      <p:sp>
        <p:nvSpPr>
          <p:cNvPr id="3" name="Content Placeholder 2"/>
          <p:cNvSpPr>
            <a:spLocks noGrp="1"/>
          </p:cNvSpPr>
          <p:nvPr>
            <p:ph idx="1"/>
          </p:nvPr>
        </p:nvSpPr>
        <p:spPr/>
        <p:txBody>
          <a:bodyPr>
            <a:normAutofit/>
          </a:bodyPr>
          <a:lstStyle/>
          <a:p>
            <a:r>
              <a:rPr lang="en-US" sz="1600" dirty="0"/>
              <a:t>Die Zuverlässigkeit der Wechselrichter nimmt weiter zu, wobei 10-jährige Garantien jetzt allgemein verfügbar sind und 20-jährige erweiterte Garantien/Servicepläne ebenfalls an Bedeutung gewinnen.</a:t>
            </a:r>
          </a:p>
          <a:p>
            <a:r>
              <a:rPr lang="en-US" sz="1600" dirty="0"/>
              <a:t>Die beste vorbeugende Wartung für die Wechselrichter wäre die Durchführung der vom Hersteller vorgeschriebenen Wartung - dazu gehören (aber nicht beschränkt auf) das Nachziehen von stromführenden Leiterbefestigungen (Schraubklemmen an Klemmen) und die Wärmebildgebung von sandreinigenden Luftfiltern. </a:t>
            </a:r>
          </a:p>
          <a:p>
            <a:r>
              <a:rPr lang="en-US" sz="1600" dirty="0"/>
              <a:t>Wechselrichter-Luftfilter nehmen Gras und Staub beim Mähen, bei starkem Wind oder staubigen Bedingungen auf, und der Wartungsplan sollte einen Zeitrahmen festlegen, wenn der Rasenschnitt abgeschlossen ist, und einen Austausch/Reinigung der Schutzfilter planen, um diesen staubigen Bedingungen zu folgen.</a:t>
            </a:r>
          </a:p>
          <a:p>
            <a:r>
              <a:rPr lang="en-US" sz="1600" dirty="0"/>
              <a:t>An entfernten Standorten ist es ratsam, Komponentenersatz vor Ort zu lagern, insbesondere für Geräte, die häufig repariert werden müssen, wie z.B. Fahrerplatinen, wenn der Hersteller keinen Support oder keine Garantie bietet.</a:t>
            </a:r>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Stringwechselrichter und Mikrowechselrichter</a:t>
            </a:r>
            <a:endParaRPr lang="el-GR" dirty="0"/>
          </a:p>
        </p:txBody>
      </p:sp>
      <p:sp>
        <p:nvSpPr>
          <p:cNvPr id="3" name="Content Placeholder 2"/>
          <p:cNvSpPr>
            <a:spLocks noGrp="1"/>
          </p:cNvSpPr>
          <p:nvPr>
            <p:ph idx="1"/>
          </p:nvPr>
        </p:nvSpPr>
        <p:spPr/>
        <p:txBody>
          <a:bodyPr>
            <a:normAutofit/>
          </a:bodyPr>
          <a:lstStyle/>
          <a:p>
            <a:r>
              <a:rPr lang="en-US" sz="1600" dirty="0"/>
              <a:t>Mikro-Wechselrichter und Strangwechselrichter schalten sich bei Ausfall des Wechselstroms automatisch ab, und nur die Stränge der an den Strangwechselrichter angeschlossenen Module bleiben unter Spannung.</a:t>
            </a:r>
          </a:p>
          <a:p>
            <a:r>
              <a:rPr lang="en-US" sz="1600" dirty="0"/>
              <a:t>Die Verkabelung von den Strangwechselrichtern zur zentralen AC-Schaltanlage wird spannungsfrei, was der wesentliche Vorteil von Strangwechselrichtern mit Auswirkungen auf die Wartungskosten ist, da es einfacher und kostengünstiger ist, an spannungslosen, konventionellen AC-Verdrahtungen zu arbeiten als an spannungsführenden DC-Verdrahtungen.</a:t>
            </a:r>
          </a:p>
          <a:p>
            <a:r>
              <a:rPr lang="en-US" sz="1600" dirty="0"/>
              <a:t>Der Austausch von Stringwechselrichtern ist schnell und einfach als die Reparatur von Zentralwechselrichtern und kann von einem Elektriker und nicht von einem Wechselrichterspezialisten durchgeführt werden. </a:t>
            </a:r>
          </a:p>
          <a:p>
            <a:r>
              <a:rPr lang="en-US" sz="1600" dirty="0"/>
              <a:t>Bei Stringwechselrichtern sind weniger Arrays von einem Wechselrichterausfall betroffen.</a:t>
            </a:r>
          </a:p>
          <a:p>
            <a:r>
              <a:rPr lang="en-US" sz="1600" dirty="0"/>
              <a:t>Die Hersteller von Mikro-Wechselrichtern haben eine hochentwickelte Datenplattform entwickelt, die den Standort abbildet und die Leistung überwachen kann, sowie Software-Upgrades auf Modul-für-Modul-Ebene ausführt - viel detailliertere Informationen als Daten von einem Zentralwechselrichter.</a:t>
            </a:r>
          </a:p>
        </p:txBody>
      </p:sp>
    </p:spTree>
    <p:extLst>
      <p:ext uri="{BB962C8B-B14F-4D97-AF65-F5344CB8AC3E}">
        <p14:creationId xmlns:p14="http://schemas.microsoft.com/office/powerpoint/2010/main" val="79622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Zentralwechselrichter</a:t>
            </a:r>
            <a:endParaRPr lang="el-GR" dirty="0"/>
          </a:p>
        </p:txBody>
      </p:sp>
      <p:sp>
        <p:nvSpPr>
          <p:cNvPr id="3" name="Content Placeholder 2"/>
          <p:cNvSpPr>
            <a:spLocks noGrp="1"/>
          </p:cNvSpPr>
          <p:nvPr>
            <p:ph idx="1"/>
          </p:nvPr>
        </p:nvSpPr>
        <p:spPr/>
        <p:txBody>
          <a:bodyPr>
            <a:normAutofit/>
          </a:bodyPr>
          <a:lstStyle/>
          <a:p>
            <a:r>
              <a:rPr lang="en-US" sz="1600" dirty="0"/>
              <a:t>Die zusätzliche Gleichstromverkabelung einer Zentralwechselrichterkonfiguration kann mehr Reparatur erfordern als die entsprechende Wechselstromverkabelung einer Mikrowechselrichter- oder Stringwechselrichterkonfiguration.</a:t>
            </a:r>
          </a:p>
          <a:p>
            <a:r>
              <a:rPr lang="en-US" sz="1600" dirty="0"/>
              <a:t>Große Zentralwechselrichter werden zu einer einzigen Fehlerstelle - wenn der Wechselrichter ausfällt, entweder absichtlich zur Wartung oder unabsichtlich, geht die gesamte damit verbundene elektrische Produktion verloren.</a:t>
            </a:r>
          </a:p>
          <a:p>
            <a:r>
              <a:rPr lang="en-US" sz="1600" dirty="0"/>
              <a:t>Die Überwachung mit nur wenigen Zentralwechselrichtern ist unkomplizierter als mehrere Mikro- und Stringwechselrichter und erfordert einen geringeren Energieverbrauch durch das Überwachungssystem selbst.</a:t>
            </a:r>
          </a:p>
          <a:p>
            <a:r>
              <a:rPr lang="en-US" sz="1600" dirty="0"/>
              <a:t>Für Zentralwechselrichter werden zahlreiche Subsystemreparaturen am Wechselrichter unterstützt (Steuerkarten, Fahrerkarten, Komponenten wie eine Bipolartransistormatrix mit isoliertem Gate (IGBT) und Kondensatoren), sofern diese unabhängig voneinander repariert werden, im Gegensatz zu Mikro- und Stringwechselrichtern, die einen Austausch der gesamten Einheit erfordern.</a:t>
            </a:r>
          </a:p>
        </p:txBody>
      </p:sp>
    </p:spTree>
    <p:extLst>
      <p:ext uri="{BB962C8B-B14F-4D97-AF65-F5344CB8AC3E}">
        <p14:creationId xmlns:p14="http://schemas.microsoft.com/office/powerpoint/2010/main" val="103681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Funktionsprüfungen des Wechselrichters</a:t>
            </a:r>
            <a:endParaRPr lang="el-GR" dirty="0"/>
          </a:p>
        </p:txBody>
      </p:sp>
      <p:sp>
        <p:nvSpPr>
          <p:cNvPr id="3" name="Content Placeholder 2"/>
          <p:cNvSpPr>
            <a:spLocks noGrp="1"/>
          </p:cNvSpPr>
          <p:nvPr>
            <p:ph idx="1"/>
          </p:nvPr>
        </p:nvSpPr>
        <p:spPr/>
        <p:txBody>
          <a:bodyPr>
            <a:normAutofit/>
          </a:bodyPr>
          <a:lstStyle/>
          <a:p>
            <a:r>
              <a:rPr lang="en-US" sz="1600" dirty="0"/>
              <a:t>Ordnungsgemäßer Betrieb des Wechselrichters:</a:t>
            </a:r>
          </a:p>
          <a:p>
            <a:pPr lvl="1"/>
            <a:r>
              <a:rPr lang="en-US" sz="1600" dirty="0"/>
              <a:t>Dies kann durch Beobachtung von LED-Anzeigen, Messungen und/oder anderen Anzeigen am Wechselrichter erfolgen.</a:t>
            </a:r>
          </a:p>
          <a:p>
            <a:r>
              <a:rPr lang="en-US" sz="1600" dirty="0"/>
              <a:t>Korrekter Stand-by-Modus des Wechselrichters (falls vorhanden):</a:t>
            </a:r>
          </a:p>
          <a:p>
            <a:pPr lvl="1"/>
            <a:r>
              <a:rPr lang="en-US" sz="1600" dirty="0"/>
              <a:t>Dies kann durch Ausschalten aller am System arbeitenden Verbraucher und Geräte erfolgen.</a:t>
            </a:r>
          </a:p>
          <a:p>
            <a:pPr lvl="1"/>
            <a:r>
              <a:rPr lang="en-US" sz="1600" dirty="0"/>
              <a:t>Sobald Sie sich im Standby-Modus befinden, schalten Sie ein Gerät ein und der Wechselrichter sollte fast sofort starten.</a:t>
            </a:r>
          </a:p>
          <a:p>
            <a:r>
              <a:rPr lang="en-US" sz="1600" dirty="0"/>
              <a:t>Korrekter Fernstart des Dieselgenerators durch den Wechselrichter (falls installiert):</a:t>
            </a:r>
          </a:p>
          <a:p>
            <a:pPr lvl="1"/>
            <a:r>
              <a:rPr lang="en-US" sz="1600" dirty="0"/>
              <a:t>Sicherstellen, dass der Dieselgenerator bei korrekten Batteriespannungswerten startet und stoppt.</a:t>
            </a:r>
          </a:p>
          <a:p>
            <a:pPr lvl="1"/>
            <a:r>
              <a:rPr lang="en-US" sz="1600" dirty="0"/>
              <a:t>Diese Überprüfung kann schwierig sein, da es erforderlich sein kann, alle Ladequellen (</a:t>
            </a:r>
            <a:r>
              <a:rPr lang="en-US" sz="1600" dirty="0" err="1"/>
              <a:t>z.B.</a:t>
            </a:r>
            <a:r>
              <a:rPr lang="en-US" sz="1600" dirty="0"/>
              <a:t> PV-Anlage) abzuschalten und genügend Geräte einzuschalten, um die Batteriespannung auf die eingestellte Spannung zum Starten des Generators abzusenken. </a:t>
            </a:r>
          </a:p>
        </p:txBody>
      </p:sp>
    </p:spTree>
    <p:extLst>
      <p:ext uri="{BB962C8B-B14F-4D97-AF65-F5344CB8AC3E}">
        <p14:creationId xmlns:p14="http://schemas.microsoft.com/office/powerpoint/2010/main" val="416396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GSU-Transformatoren (Generator Step-up)</a:t>
            </a:r>
            <a:endParaRPr lang="el-GR" dirty="0"/>
          </a:p>
        </p:txBody>
      </p:sp>
      <p:sp>
        <p:nvSpPr>
          <p:cNvPr id="3" name="Content Placeholder 2"/>
          <p:cNvSpPr>
            <a:spLocks noGrp="1"/>
          </p:cNvSpPr>
          <p:nvPr>
            <p:ph idx="1"/>
          </p:nvPr>
        </p:nvSpPr>
        <p:spPr/>
        <p:txBody>
          <a:bodyPr>
            <a:normAutofit/>
          </a:bodyPr>
          <a:lstStyle/>
          <a:p>
            <a:r>
              <a:rPr lang="en-US" sz="1600" dirty="0"/>
              <a:t>GSU-Transformatoren sind in PV-Anlagen im Großmaßstab üblich, und das Ausfallrisiko war in der Vergangenheit gering.</a:t>
            </a:r>
          </a:p>
          <a:p>
            <a:r>
              <a:rPr lang="en-US" sz="1600" dirty="0"/>
              <a:t>Wenn der GSU-Transformator ausfällt, kann er die Anlage monatelang stilllegen.</a:t>
            </a:r>
          </a:p>
          <a:p>
            <a:r>
              <a:rPr lang="en-US" sz="1600" dirty="0"/>
              <a:t>GSUs sind sehr teuer und haben eine sehr lange Vorlaufzeit.</a:t>
            </a:r>
          </a:p>
          <a:p>
            <a:r>
              <a:rPr lang="en-US" sz="1600" dirty="0"/>
              <a:t>Sie sind auch groß und schwer, und die mit der Lieferung verbundene Logistik ist kompliziert.</a:t>
            </a:r>
          </a:p>
          <a:p>
            <a:r>
              <a:rPr lang="en-US" sz="1600" dirty="0"/>
              <a:t>Die Lieferung von GSUs kann einen Kran beinhalten und erfordert spezielle Genehmigungen für den Transport auf Straßen und Autobahnen.</a:t>
            </a:r>
          </a:p>
          <a:p>
            <a:r>
              <a:rPr lang="en-US" sz="1600" dirty="0"/>
              <a:t>Das Risiko eines Ausfalls des GSU-Transformators kann bereits während der Entwurfsphase verringert werden, indem die Anlage in mehrere Reihen unterteilt wird, die jeweils mit einem eigenen GSU-Transformator ausgestattet sind.</a:t>
            </a:r>
          </a:p>
          <a:p>
            <a:r>
              <a:rPr lang="en-US" sz="1600" dirty="0"/>
              <a:t>Es ist wichtig, die Empfehlungen des Herstellers für ein präventives Wartungsprogramm zu befolgen.</a:t>
            </a:r>
          </a:p>
        </p:txBody>
      </p:sp>
    </p:spTree>
    <p:extLst>
      <p:ext uri="{BB962C8B-B14F-4D97-AF65-F5344CB8AC3E}">
        <p14:creationId xmlns:p14="http://schemas.microsoft.com/office/powerpoint/2010/main" val="359501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Am Ende dieser Einheit </a:t>
            </a:r>
            <a:r>
              <a:rPr lang="en-US" dirty="0" err="1">
                <a:latin typeface="+mj-lt"/>
                <a:cs typeface="Arial" pitchFamily="34" charset="0"/>
              </a:rPr>
              <a:t>werden</a:t>
            </a:r>
            <a:r>
              <a:rPr lang="en-US" dirty="0">
                <a:latin typeface="+mj-lt"/>
                <a:cs typeface="Arial" pitchFamily="34" charset="0"/>
              </a:rPr>
              <a:t> Sie: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err="1"/>
              <a:t>häufige</a:t>
            </a:r>
            <a:r>
              <a:rPr lang="en-US" b="1" dirty="0"/>
              <a:t> Fehler bei der </a:t>
            </a:r>
            <a:r>
              <a:rPr lang="en-US" b="1" dirty="0" err="1"/>
              <a:t>routinemäßigen</a:t>
            </a:r>
            <a:r>
              <a:rPr lang="en-US" b="1" dirty="0"/>
              <a:t> </a:t>
            </a:r>
            <a:r>
              <a:rPr lang="en-US" b="1" dirty="0" err="1"/>
              <a:t>Wartung</a:t>
            </a:r>
            <a:r>
              <a:rPr lang="en-US" b="1" dirty="0"/>
              <a:t> </a:t>
            </a:r>
            <a:r>
              <a:rPr lang="en-US" b="1" dirty="0" err="1"/>
              <a:t>vermeiden</a:t>
            </a:r>
            <a:r>
              <a:rPr lang="en-US" b="1" dirty="0"/>
              <a:t> </a:t>
            </a:r>
            <a:r>
              <a:rPr lang="en-US" b="1" dirty="0" err="1"/>
              <a:t>können</a:t>
            </a:r>
            <a:endParaRPr lang="en-US" b="1" dirty="0"/>
          </a:p>
          <a:p>
            <a:pPr lvl="1">
              <a:buFont typeface="+mj-lt"/>
              <a:buAutoNum type="arabicPeriod"/>
            </a:pPr>
            <a:r>
              <a:rPr lang="en-US" b="1" dirty="0"/>
              <a:t>häufige Fehler und Ausfälle bei der routinemäßigen </a:t>
            </a:r>
            <a:r>
              <a:rPr lang="en-US" b="1" dirty="0" err="1"/>
              <a:t>Wartung</a:t>
            </a:r>
            <a:r>
              <a:rPr lang="en-US" b="1" dirty="0"/>
              <a:t> </a:t>
            </a:r>
            <a:r>
              <a:rPr lang="en-US" b="1" dirty="0" err="1"/>
              <a:t>identifizieren</a:t>
            </a:r>
            <a:endParaRPr lang="en-US" b="1" dirty="0"/>
          </a:p>
          <a:p>
            <a:pPr lvl="1">
              <a:buFont typeface="+mj-lt"/>
              <a:buAutoNum type="arabicPeriod"/>
            </a:pPr>
            <a:r>
              <a:rPr lang="en-US" b="1" dirty="0"/>
              <a:t>Vorschläge zur Vermeidung von Fehlern und Ausfällen bei der routinemäßigen </a:t>
            </a:r>
            <a:r>
              <a:rPr lang="en-US" b="1" dirty="0" err="1"/>
              <a:t>Wartung</a:t>
            </a:r>
            <a:r>
              <a:rPr lang="en-US" b="1" dirty="0"/>
              <a:t> </a:t>
            </a:r>
            <a:r>
              <a:rPr lang="en-US" b="1" dirty="0" err="1"/>
              <a:t>unterbreiten</a:t>
            </a:r>
            <a:r>
              <a:rPr lang="en-US" b="1" dirty="0"/>
              <a:t> </a:t>
            </a:r>
            <a:r>
              <a:rPr lang="en-US" b="1" dirty="0" err="1"/>
              <a:t>können</a:t>
            </a:r>
            <a:endParaRPr lang="en-US" b="1" dirty="0"/>
          </a:p>
          <a:p>
            <a:pPr lvl="1">
              <a:buFont typeface="+mj-lt"/>
              <a:buAutoNum type="arabicPeriod"/>
            </a:pPr>
            <a:r>
              <a:rPr lang="en-US" b="1" dirty="0"/>
              <a:t>Wartung von Komponenten </a:t>
            </a:r>
            <a:r>
              <a:rPr lang="en-US" b="1" dirty="0" err="1"/>
              <a:t>einer</a:t>
            </a:r>
            <a:r>
              <a:rPr lang="en-US" b="1" dirty="0"/>
              <a:t> PV-Anlage </a:t>
            </a:r>
            <a:r>
              <a:rPr lang="en-US" b="1" dirty="0" err="1"/>
              <a:t>durchführen</a:t>
            </a:r>
            <a:r>
              <a:rPr lang="en-US" b="1" dirty="0"/>
              <a:t> </a:t>
            </a:r>
            <a:r>
              <a:rPr lang="en-US" b="1" dirty="0" err="1"/>
              <a:t>können</a:t>
            </a:r>
            <a:endParaRPr lang="en-US" b="1" dirty="0"/>
          </a:p>
          <a:p>
            <a:pPr lvl="1">
              <a:buFont typeface="+mj-lt"/>
              <a:buAutoNum type="arabicPeriod"/>
            </a:pPr>
            <a:r>
              <a:rPr lang="en-US" b="1" dirty="0"/>
              <a:t>die Bedeutung von Instandhaltungsmaßnahmen verstehen</a:t>
            </a:r>
          </a:p>
          <a:p>
            <a:pPr lvl="1">
              <a:buFont typeface="+mj-lt"/>
              <a:buAutoNum type="arabicPeriod"/>
            </a:pPr>
            <a:r>
              <a:rPr lang="en-US" b="1" dirty="0"/>
              <a:t>eine </a:t>
            </a:r>
            <a:r>
              <a:rPr lang="en-US" b="1" dirty="0" err="1"/>
              <a:t>Wartungscheckliste</a:t>
            </a:r>
            <a:r>
              <a:rPr lang="en-US" b="1" dirty="0"/>
              <a:t> </a:t>
            </a:r>
            <a:r>
              <a:rPr lang="en-US" b="1" dirty="0" err="1"/>
              <a:t>erstellen</a:t>
            </a:r>
            <a:r>
              <a:rPr lang="en-US" b="1" dirty="0"/>
              <a:t> </a:t>
            </a:r>
            <a:r>
              <a:rPr lang="en-US" b="1" dirty="0" err="1"/>
              <a:t>können</a:t>
            </a:r>
            <a:endParaRPr lang="en-US" b="1" dirty="0"/>
          </a:p>
          <a:p>
            <a:pPr lvl="1">
              <a:buFont typeface="+mj-lt"/>
              <a:buAutoNum type="arabicPeriod"/>
            </a:pPr>
            <a:r>
              <a:rPr lang="en-US" b="1" dirty="0"/>
              <a:t>die in einer Wartungscheckliste aufgeführten </a:t>
            </a:r>
            <a:r>
              <a:rPr lang="en-US" b="1" dirty="0" err="1"/>
              <a:t>Maßnahmen</a:t>
            </a:r>
            <a:r>
              <a:rPr lang="en-US" b="1" dirty="0"/>
              <a:t> </a:t>
            </a:r>
            <a:r>
              <a:rPr lang="en-US" b="1" dirty="0" err="1"/>
              <a:t>durchführen</a:t>
            </a:r>
            <a:r>
              <a:rPr lang="en-US" b="1" dirty="0"/>
              <a:t> </a:t>
            </a:r>
            <a:r>
              <a:rPr lang="en-US" b="1" dirty="0" err="1"/>
              <a:t>können</a:t>
            </a:r>
            <a:endParaRPr lang="en-US" b="1" dirty="0"/>
          </a:p>
          <a:p>
            <a:pPr lvl="1">
              <a:buFont typeface="+mj-lt"/>
              <a:buAutoNum type="arabicPeriod"/>
            </a:pPr>
            <a:r>
              <a:rPr lang="en-US" b="1" dirty="0"/>
              <a:t>geeignete </a:t>
            </a:r>
            <a:r>
              <a:rPr lang="en-US" b="1" dirty="0" err="1"/>
              <a:t>Korrekturmaßnahmen</a:t>
            </a:r>
            <a:r>
              <a:rPr lang="en-US" b="1" dirty="0"/>
              <a:t> </a:t>
            </a:r>
            <a:r>
              <a:rPr lang="en-US" b="1" dirty="0" err="1"/>
              <a:t>vorschlagen</a:t>
            </a:r>
            <a:r>
              <a:rPr lang="en-US" b="1" dirty="0"/>
              <a:t> </a:t>
            </a:r>
            <a:r>
              <a:rPr lang="en-US" b="1" dirty="0" err="1"/>
              <a:t>können</a:t>
            </a:r>
            <a:endParaRPr lang="en-US" b="1" dirty="0"/>
          </a:p>
        </p:txBody>
      </p:sp>
    </p:spTree>
    <p:extLst>
      <p:ext uri="{BB962C8B-B14F-4D97-AF65-F5344CB8AC3E}">
        <p14:creationId xmlns:p14="http://schemas.microsoft.com/office/powerpoint/2010/main" val="285443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der Batterien</a:t>
            </a:r>
            <a:endParaRPr lang="el-GR" dirty="0"/>
          </a:p>
        </p:txBody>
      </p:sp>
      <p:sp>
        <p:nvSpPr>
          <p:cNvPr id="3" name="Content Placeholder 2"/>
          <p:cNvSpPr>
            <a:spLocks noGrp="1"/>
          </p:cNvSpPr>
          <p:nvPr>
            <p:ph idx="1"/>
          </p:nvPr>
        </p:nvSpPr>
        <p:spPr/>
        <p:txBody>
          <a:bodyPr>
            <a:normAutofit/>
          </a:bodyPr>
          <a:lstStyle/>
          <a:p>
            <a:r>
              <a:rPr lang="en-US" sz="1600" dirty="0"/>
              <a:t>Im Falle von PV-Systemen, die Batterien enthalten, konzentriert sich die Wartung der Batterien auf die korrekten Ladezeiten, den Elektrolytzustand, die Batterieklemmen und die allgemeine Batteriesicherheit.</a:t>
            </a:r>
          </a:p>
          <a:p>
            <a:r>
              <a:rPr lang="en-US" sz="1600" dirty="0"/>
              <a:t>Die erforderliche Ausrüstung beinhaltet:</a:t>
            </a:r>
          </a:p>
          <a:p>
            <a:r>
              <a:rPr lang="en-US" sz="1600" dirty="0"/>
              <a:t>Aräometer - zur Überprüfung der spezifischen Dichte des Elektrolyten und damit der Batterieladung.</a:t>
            </a:r>
          </a:p>
          <a:p>
            <a:r>
              <a:rPr lang="en-US" sz="1600" dirty="0"/>
              <a:t>Glaskolben-Thermometer - zur Temperaturmessung von Elektrolyten</a:t>
            </a:r>
          </a:p>
          <a:p>
            <a:r>
              <a:rPr lang="en-US" sz="1600" dirty="0"/>
              <a:t>Tragbares Voltmeter oder </a:t>
            </a:r>
            <a:r>
              <a:rPr lang="en-US" sz="1600" dirty="0" err="1"/>
              <a:t>Multimeter</a:t>
            </a:r>
            <a:r>
              <a:rPr lang="en-US" sz="1600" dirty="0"/>
              <a:t> zur Überprüfung der Batteriespannung</a:t>
            </a:r>
          </a:p>
          <a:p>
            <a:r>
              <a:rPr lang="en-US" sz="1600" dirty="0"/>
              <a:t>Antioxidansbeschichtung zur Beschichtung von Batterieklemmen und Steckverbindern nach der Reinigung</a:t>
            </a:r>
          </a:p>
          <a:p>
            <a:r>
              <a:rPr lang="en-US" sz="1600" dirty="0"/>
              <a:t>Backpulver - zur Reinigung von Batterien</a:t>
            </a:r>
          </a:p>
        </p:txBody>
      </p:sp>
    </p:spTree>
    <p:extLst>
      <p:ext uri="{BB962C8B-B14F-4D97-AF65-F5344CB8AC3E}">
        <p14:creationId xmlns:p14="http://schemas.microsoft.com/office/powerpoint/2010/main" val="137279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Dachwartung im Zusammenhang mit der PV-Anlage</a:t>
            </a:r>
            <a:endParaRPr lang="el-GR" dirty="0"/>
          </a:p>
        </p:txBody>
      </p:sp>
      <p:sp>
        <p:nvSpPr>
          <p:cNvPr id="3" name="Content Placeholder 2"/>
          <p:cNvSpPr>
            <a:spLocks noGrp="1"/>
          </p:cNvSpPr>
          <p:nvPr>
            <p:ph idx="1"/>
          </p:nvPr>
        </p:nvSpPr>
        <p:spPr/>
        <p:txBody>
          <a:bodyPr>
            <a:normAutofit/>
          </a:bodyPr>
          <a:lstStyle/>
          <a:p>
            <a:r>
              <a:rPr lang="en-US" sz="1600" dirty="0"/>
              <a:t>Zu den Instandhaltungsmaßnahmen im Zusammenhang mit dem Dach für Aufdachanlagen gehören das Auffinden und Beheben von Dachleckagen sowie alle Wartungsarbeiten im Zusammenhang mit den Gestellbefestigungen oder den Auswirkungen von Ballast auf das Dach.</a:t>
            </a:r>
          </a:p>
          <a:p>
            <a:r>
              <a:rPr lang="en-US" sz="1600" dirty="0"/>
              <a:t>Ein Dachsystem umfasst Membranen, Abdeckplatten, Isolierungen, Luft- und Dampfsperren und die Dachterrasse (und nicht nur die Dachhaut).</a:t>
            </a:r>
          </a:p>
          <a:p>
            <a:r>
              <a:rPr lang="en-US" sz="1600" dirty="0"/>
              <a:t>Die Wartungskosten für Dachanlagen werden durch mehrere Faktoren beeinflusst, darunter:</a:t>
            </a:r>
          </a:p>
          <a:p>
            <a:pPr lvl="1"/>
            <a:r>
              <a:rPr lang="en-US" sz="1600" dirty="0"/>
              <a:t>Komplexität der Dachaufteilung</a:t>
            </a:r>
          </a:p>
          <a:p>
            <a:pPr lvl="1"/>
            <a:r>
              <a:rPr lang="en-US" sz="1600" dirty="0"/>
              <a:t>Steigung oder Neigung: Es ist schwieriger, erfordert mehr Sicherheitsausrüstung und Ausbildung und kostet mehr, um Reparaturen an einem Steildach durchzuführen als an einem Flachdach.</a:t>
            </a:r>
          </a:p>
          <a:p>
            <a:pPr lvl="1"/>
            <a:r>
              <a:rPr lang="en-US" sz="1600" dirty="0"/>
              <a:t>Zustand des Daches</a:t>
            </a:r>
          </a:p>
          <a:p>
            <a:pPr lvl="1"/>
            <a:r>
              <a:rPr lang="en-US" sz="1600" dirty="0"/>
              <a:t>Dachgröße</a:t>
            </a:r>
          </a:p>
          <a:p>
            <a:pPr lvl="1"/>
            <a:r>
              <a:rPr lang="en-US" sz="1600" dirty="0"/>
              <a:t>Dachmaterial</a:t>
            </a:r>
          </a:p>
        </p:txBody>
      </p:sp>
    </p:spTree>
    <p:extLst>
      <p:ext uri="{BB962C8B-B14F-4D97-AF65-F5344CB8AC3E}">
        <p14:creationId xmlns:p14="http://schemas.microsoft.com/office/powerpoint/2010/main" val="348369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Dachwartung: Schnee- und Eisbeseitigung</a:t>
            </a:r>
            <a:endParaRPr lang="el-GR" dirty="0"/>
          </a:p>
        </p:txBody>
      </p:sp>
      <p:sp>
        <p:nvSpPr>
          <p:cNvPr id="3" name="Content Placeholder 2"/>
          <p:cNvSpPr>
            <a:spLocks noGrp="1"/>
          </p:cNvSpPr>
          <p:nvPr>
            <p:ph idx="1"/>
          </p:nvPr>
        </p:nvSpPr>
        <p:spPr/>
        <p:txBody>
          <a:bodyPr>
            <a:normAutofit/>
          </a:bodyPr>
          <a:lstStyle/>
          <a:p>
            <a:r>
              <a:rPr lang="en-US" sz="1600" dirty="0"/>
              <a:t>Schnee wird selten aus PV-Systemen entfernt, da dies nicht kostengünstig ist und Schäden an den PV-Modulen und -Verdrahtungen auftreten können.</a:t>
            </a:r>
          </a:p>
          <a:p>
            <a:r>
              <a:rPr lang="en-US" sz="1600" dirty="0"/>
              <a:t>Schnee kann von Arrays abrutschen, die um mehr als 30 Grad geneigt sind, bleibt aber in niedrigeren Neigungen, bis er schmilzt.</a:t>
            </a:r>
          </a:p>
          <a:p>
            <a:r>
              <a:rPr lang="en-US" sz="1600" dirty="0"/>
              <a:t>Wenn der Schnee nicht entfernt wird, reduziert sich die Jahresproduktion um bis zu 15% (in sehr schneebedeckten Klimazonen).</a:t>
            </a:r>
          </a:p>
          <a:p>
            <a:r>
              <a:rPr lang="en-US" sz="1600" dirty="0"/>
              <a:t> Manchmal ist es notwendig, Schnee zu entfernen, um die Belastung des Daches nicht zu begrenzen.</a:t>
            </a:r>
          </a:p>
          <a:p>
            <a:r>
              <a:rPr lang="en-US" sz="1600" dirty="0"/>
              <a:t>Bei leichtem Schnee können ein Turbofan oder Bürsten und Abzieher weniger Schaden anrichten als Schaufeln und Rechen, aber extreme Vorsicht ist geboten, um Schäden zu vermeiden.</a:t>
            </a:r>
          </a:p>
          <a:p>
            <a:r>
              <a:rPr lang="en-US" sz="1600" dirty="0"/>
              <a:t>Manchmal wird Schnee vom Dach oder Boden vor der Anlage entfernt, um die Räumlichkeit für das Abrutschen von Schnee aus der PV-Anlage zu schaffen.</a:t>
            </a:r>
          </a:p>
        </p:txBody>
      </p:sp>
    </p:spTree>
    <p:extLst>
      <p:ext uri="{BB962C8B-B14F-4D97-AF65-F5344CB8AC3E}">
        <p14:creationId xmlns:p14="http://schemas.microsoft.com/office/powerpoint/2010/main" val="368531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Dachwartung: Beseitigung von Eisdämmen und Ablagerungen</a:t>
            </a:r>
            <a:endParaRPr lang="el-GR" dirty="0"/>
          </a:p>
        </p:txBody>
      </p:sp>
      <p:sp>
        <p:nvSpPr>
          <p:cNvPr id="3" name="Content Placeholder 2"/>
          <p:cNvSpPr>
            <a:spLocks noGrp="1"/>
          </p:cNvSpPr>
          <p:nvPr>
            <p:ph idx="1"/>
          </p:nvPr>
        </p:nvSpPr>
        <p:spPr/>
        <p:txBody>
          <a:bodyPr>
            <a:normAutofit/>
          </a:bodyPr>
          <a:lstStyle/>
          <a:p>
            <a:r>
              <a:rPr lang="en-US" sz="1600" dirty="0"/>
              <a:t>Eisdämme sollten entfernt werden, damit das Dach ordnungsgemäß entwässert werden kann.</a:t>
            </a:r>
          </a:p>
          <a:p>
            <a:r>
              <a:rPr lang="en-US" sz="1600" dirty="0"/>
              <a:t>Schnee über dem Eisdamm kann mit einem Rechen oder einer Schaufel entfernt werden und der Eisdamm kann mit chemischen </a:t>
            </a:r>
            <a:r>
              <a:rPr lang="en-US" sz="1600" dirty="0" err="1"/>
              <a:t>Eisschmelzern</a:t>
            </a:r>
            <a:r>
              <a:rPr lang="en-US" sz="1600" dirty="0"/>
              <a:t> oder einem Enteisungskabel entfernt werden.</a:t>
            </a:r>
          </a:p>
          <a:p>
            <a:r>
              <a:rPr lang="en-US" sz="1600" dirty="0"/>
              <a:t>Es ist äußerst sorgfältig darauf zu achten, dass die Dachhaut, die PV-Module oder die Anschlussverdrahtung nicht beschädigt werden.</a:t>
            </a:r>
          </a:p>
          <a:p>
            <a:r>
              <a:rPr lang="en-US" sz="1600" dirty="0"/>
              <a:t>Ablagerungen, die sich angesammelt haben, wie z.B. Blätter, sollten entfernt werden, um die Wasserableitung zu ermöglichen und Material für das Wachstum der Vegetation und die Nistung auf dem Dach zu verhindern.</a:t>
            </a:r>
          </a:p>
        </p:txBody>
      </p:sp>
    </p:spTree>
    <p:extLst>
      <p:ext uri="{BB962C8B-B14F-4D97-AF65-F5344CB8AC3E}">
        <p14:creationId xmlns:p14="http://schemas.microsoft.com/office/powerpoint/2010/main" val="294885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Dachwartung - Detail</a:t>
            </a:r>
            <a:endParaRPr lang="el-GR" dirty="0"/>
          </a:p>
        </p:txBody>
      </p:sp>
      <p:sp>
        <p:nvSpPr>
          <p:cNvPr id="3" name="Content Placeholder 2"/>
          <p:cNvSpPr>
            <a:spLocks noGrp="1"/>
          </p:cNvSpPr>
          <p:nvPr>
            <p:ph idx="1"/>
          </p:nvPr>
        </p:nvSpPr>
        <p:spPr>
          <a:xfrm>
            <a:off x="457200" y="5445224"/>
            <a:ext cx="8229600" cy="648072"/>
          </a:xfrm>
        </p:spPr>
        <p:txBody>
          <a:bodyPr>
            <a:normAutofit/>
          </a:bodyPr>
          <a:lstStyle/>
          <a:p>
            <a:pPr marL="0" indent="0" algn="ctr">
              <a:buNone/>
            </a:pPr>
            <a:r>
              <a:rPr lang="en-US" sz="1600" dirty="0"/>
              <a:t>Eine gute Praxis ist es, die Gleitfolie kontinuierlich unter den Gestellelementen zu führen, um einen direkten Kontakt mit der Dachbahn zu vermeiden.</a:t>
            </a:r>
          </a:p>
        </p:txBody>
      </p:sp>
      <p:pic>
        <p:nvPicPr>
          <p:cNvPr id="4098" name="Picture 2"/>
          <p:cNvPicPr>
            <a:picLocks noChangeAspect="1" noChangeArrowheads="1"/>
          </p:cNvPicPr>
          <p:nvPr/>
        </p:nvPicPr>
        <p:blipFill>
          <a:blip r:embed="rId2" cstate="print"/>
          <a:srcRect/>
          <a:stretch>
            <a:fillRect/>
          </a:stretch>
        </p:blipFill>
        <p:spPr bwMode="auto">
          <a:xfrm>
            <a:off x="1865723" y="1629200"/>
            <a:ext cx="5442581" cy="3600000"/>
          </a:xfrm>
          <a:prstGeom prst="rect">
            <a:avLst/>
          </a:prstGeom>
          <a:noFill/>
          <a:ln w="9525">
            <a:noFill/>
            <a:miter lim="800000"/>
            <a:headEnd/>
            <a:tailEnd/>
          </a:ln>
        </p:spPr>
      </p:pic>
    </p:spTree>
    <p:extLst>
      <p:ext uri="{BB962C8B-B14F-4D97-AF65-F5344CB8AC3E}">
        <p14:creationId xmlns:p14="http://schemas.microsoft.com/office/powerpoint/2010/main" val="1265893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Ballastierte versus mechanisch befestigte PV-Racksysteme</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n-US" sz="1600" dirty="0"/>
              <a:t>Mechanisch befestigtes PV-Racksystem</a:t>
            </a:r>
          </a:p>
        </p:txBody>
      </p:sp>
      <p:pic>
        <p:nvPicPr>
          <p:cNvPr id="33794" name="Picture 2" descr="solar racking"/>
          <p:cNvPicPr>
            <a:picLocks noChangeAspect="1" noChangeArrowheads="1"/>
          </p:cNvPicPr>
          <p:nvPr/>
        </p:nvPicPr>
        <p:blipFill>
          <a:blip r:embed="rId2" cstate="print"/>
          <a:srcRect/>
          <a:stretch>
            <a:fillRect/>
          </a:stretch>
        </p:blipFill>
        <p:spPr bwMode="auto">
          <a:xfrm>
            <a:off x="1342630" y="1772816"/>
            <a:ext cx="6325714" cy="3600000"/>
          </a:xfrm>
          <a:prstGeom prst="rect">
            <a:avLst/>
          </a:prstGeom>
          <a:noFill/>
        </p:spPr>
      </p:pic>
    </p:spTree>
    <p:extLst>
      <p:ext uri="{BB962C8B-B14F-4D97-AF65-F5344CB8AC3E}">
        <p14:creationId xmlns:p14="http://schemas.microsoft.com/office/powerpoint/2010/main" val="301157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Ballastierte versus mechanisch befestigte PV-Racksysteme</a:t>
            </a:r>
            <a:endParaRPr lang="el-GR" dirty="0"/>
          </a:p>
        </p:txBody>
      </p:sp>
      <p:sp>
        <p:nvSpPr>
          <p:cNvPr id="3" name="Content Placeholder 2"/>
          <p:cNvSpPr>
            <a:spLocks noGrp="1"/>
          </p:cNvSpPr>
          <p:nvPr>
            <p:ph idx="1"/>
          </p:nvPr>
        </p:nvSpPr>
        <p:spPr>
          <a:xfrm>
            <a:off x="457200" y="5589240"/>
            <a:ext cx="8229600" cy="536923"/>
          </a:xfrm>
        </p:spPr>
        <p:txBody>
          <a:bodyPr>
            <a:normAutofit/>
          </a:bodyPr>
          <a:lstStyle/>
          <a:p>
            <a:pPr algn="ctr">
              <a:buNone/>
            </a:pPr>
            <a:r>
              <a:rPr lang="en-US" sz="1600" dirty="0"/>
              <a:t>Ballastiertes PV-Racksystem</a:t>
            </a:r>
          </a:p>
        </p:txBody>
      </p:sp>
      <p:pic>
        <p:nvPicPr>
          <p:cNvPr id="48130" name="Picture 2" descr="solar racking"/>
          <p:cNvPicPr>
            <a:picLocks noChangeAspect="1" noChangeArrowheads="1"/>
          </p:cNvPicPr>
          <p:nvPr/>
        </p:nvPicPr>
        <p:blipFill>
          <a:blip r:embed="rId2" cstate="print"/>
          <a:srcRect/>
          <a:stretch>
            <a:fillRect/>
          </a:stretch>
        </p:blipFill>
        <p:spPr bwMode="auto">
          <a:xfrm>
            <a:off x="1486646" y="1773216"/>
            <a:ext cx="6325714" cy="3600000"/>
          </a:xfrm>
          <a:prstGeom prst="rect">
            <a:avLst/>
          </a:prstGeom>
          <a:noFill/>
        </p:spPr>
      </p:pic>
    </p:spTree>
    <p:extLst>
      <p:ext uri="{BB962C8B-B14F-4D97-AF65-F5344CB8AC3E}">
        <p14:creationId xmlns:p14="http://schemas.microsoft.com/office/powerpoint/2010/main" val="302199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von ballastierten versus mechanisch befestigten PV-Racksystemen</a:t>
            </a:r>
            <a:endParaRPr lang="el-GR" dirty="0"/>
          </a:p>
        </p:txBody>
      </p:sp>
      <p:sp>
        <p:nvSpPr>
          <p:cNvPr id="3" name="Content Placeholder 2"/>
          <p:cNvSpPr>
            <a:spLocks noGrp="1"/>
          </p:cNvSpPr>
          <p:nvPr>
            <p:ph idx="1"/>
          </p:nvPr>
        </p:nvSpPr>
        <p:spPr/>
        <p:txBody>
          <a:bodyPr>
            <a:normAutofit lnSpcReduction="10000"/>
          </a:bodyPr>
          <a:lstStyle/>
          <a:p>
            <a:r>
              <a:rPr lang="en-US" sz="1600" dirty="0"/>
              <a:t>Ballastierte PV-Racksysteme können auf einigen Flachdächern bevorzugt werden (zur Reduzierung der Windlasten) und bieten eine bessere Abdichtungszuverlässigkeit, was insbesondere bei bestehenden, mehr als ein paar Jahre alten Dächern von Bedeutung ist.</a:t>
            </a:r>
          </a:p>
          <a:p>
            <a:r>
              <a:rPr lang="en-US" sz="1600" dirty="0"/>
              <a:t>Generell gilt jedoch, dass mechanisch befestigte PV-Racksysteme installiert werden müssen.</a:t>
            </a:r>
          </a:p>
          <a:p>
            <a:r>
              <a:rPr lang="en-US" sz="1600" dirty="0"/>
              <a:t>Die Installation eines ballastierten PV-Rackingsystems kann die Wartungskosten in den folgenden Themenbereichen verbessern:</a:t>
            </a:r>
          </a:p>
          <a:p>
            <a:pPr lvl="1"/>
            <a:r>
              <a:rPr lang="en-US" sz="1600" dirty="0"/>
              <a:t>Dachdeckungsmaterial und Isolierung</a:t>
            </a:r>
          </a:p>
          <a:p>
            <a:pPr lvl="1"/>
            <a:r>
              <a:rPr lang="en-US" sz="1600" dirty="0"/>
              <a:t>Dachdurchbiegung: Das zusätzliche Gewicht eines ballastierten Systems (typischerweise das Doppelte eines mechanisch befestigten Systems) kann zu einer Ablenkung des Decks führen, was zu einer erhöhten Wasseransammlung führt</a:t>
            </a:r>
            <a:r>
              <a:rPr lang="en-US" sz="1600" dirty="0" err="1"/>
              <a:t>.</a:t>
            </a:r>
          </a:p>
          <a:p>
            <a:pPr lvl="1"/>
            <a:r>
              <a:rPr lang="en-US" sz="1600" dirty="0"/>
              <a:t>Windschäden</a:t>
            </a:r>
          </a:p>
          <a:p>
            <a:pPr lvl="1"/>
            <a:r>
              <a:rPr lang="en-US" sz="1600" dirty="0"/>
              <a:t>Extreme Schneelasten (für niedrig geneigte, ballastierte PV-Racks)</a:t>
            </a:r>
          </a:p>
          <a:p>
            <a:pPr lvl="1"/>
            <a:r>
              <a:rPr lang="en-US" sz="1600" dirty="0"/>
              <a:t>Aufrechterhaltung einer ordnungsgemäßen Dachentwässerung: Ballastierte PV-Racks erfordern mehr Aufwand, um das Dach frei von Ablagerungen zu halten und sicherzustellen, dass diese Hindernisse die Entwässerung nicht behindern. </a:t>
            </a:r>
          </a:p>
          <a:p>
            <a:pPr lvl="1"/>
            <a:r>
              <a:rPr lang="en-US" sz="1600" dirty="0"/>
              <a:t>Migration von Anschlüssen auf dem Dach: Nicht befestigte, ballastierte Komponenten können sich im Laufe der Zeit bewegen, und die kumulative Bewegung erfordert eine Überarbeitung des Rohres, um Spannungen zu vermeiden.</a:t>
            </a:r>
          </a:p>
          <a:p>
            <a:endParaRPr lang="en-US" sz="1600" dirty="0"/>
          </a:p>
        </p:txBody>
      </p:sp>
    </p:spTree>
    <p:extLst>
      <p:ext uri="{BB962C8B-B14F-4D97-AF65-F5344CB8AC3E}">
        <p14:creationId xmlns:p14="http://schemas.microsoft.com/office/powerpoint/2010/main" val="315768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Freiflächen-PV-Systeme</a:t>
            </a:r>
            <a:endParaRPr lang="el-GR" dirty="0"/>
          </a:p>
        </p:txBody>
      </p:sp>
      <p:pic>
        <p:nvPicPr>
          <p:cNvPr id="31750" name="Picture 6" descr="ÎÏÎ¿ÏÎ­Î»ÎµÏÎ¼Î± ÎµÎ¹ÎºÏÎ½Î±Ï Î³Î¹Î± Ground-mount PV systems"/>
          <p:cNvPicPr>
            <a:picLocks noChangeAspect="1" noChangeArrowheads="1"/>
          </p:cNvPicPr>
          <p:nvPr/>
        </p:nvPicPr>
        <p:blipFill>
          <a:blip r:embed="rId2" cstate="print"/>
          <a:srcRect/>
          <a:stretch>
            <a:fillRect/>
          </a:stretch>
        </p:blipFill>
        <p:spPr bwMode="auto">
          <a:xfrm>
            <a:off x="1043608" y="1916832"/>
            <a:ext cx="7200000" cy="3600000"/>
          </a:xfrm>
          <a:prstGeom prst="rect">
            <a:avLst/>
          </a:prstGeom>
          <a:noFill/>
        </p:spPr>
      </p:pic>
    </p:spTree>
    <p:extLst>
      <p:ext uri="{BB962C8B-B14F-4D97-AF65-F5344CB8AC3E}">
        <p14:creationId xmlns:p14="http://schemas.microsoft.com/office/powerpoint/2010/main" val="403636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Wartungsfragen von Freiflächen-PV-Systemen</a:t>
            </a:r>
            <a:endParaRPr lang="el-GR" dirty="0"/>
          </a:p>
        </p:txBody>
      </p:sp>
      <p:sp>
        <p:nvSpPr>
          <p:cNvPr id="3" name="Content Placeholder 2"/>
          <p:cNvSpPr>
            <a:spLocks noGrp="1"/>
          </p:cNvSpPr>
          <p:nvPr>
            <p:ph idx="1"/>
          </p:nvPr>
        </p:nvSpPr>
        <p:spPr/>
        <p:txBody>
          <a:bodyPr>
            <a:normAutofit/>
          </a:bodyPr>
          <a:lstStyle/>
          <a:p>
            <a:r>
              <a:rPr lang="en-US" sz="1600" dirty="0"/>
              <a:t>Freiland-PV-Systeme vermeiden die Probleme der Dachwartung, führen aber auch Probleme der Bodenwartung ein, einschließlich:</a:t>
            </a:r>
          </a:p>
          <a:p>
            <a:pPr lvl="1"/>
            <a:r>
              <a:rPr lang="en-US" sz="1600" dirty="0"/>
              <a:t>Vegetationsmanagement (Mähen, Beschneiden, Entfernen von Bäumen, Herbizide), die oft als Kosten pro Grundstücksfläche geschätzt werden.</a:t>
            </a:r>
          </a:p>
          <a:p>
            <a:pPr lvl="1"/>
            <a:r>
              <a:rPr lang="en-US" sz="1600" dirty="0"/>
              <a:t>Schneeräumung</a:t>
            </a:r>
          </a:p>
          <a:p>
            <a:pPr lvl="1"/>
            <a:r>
              <a:rPr lang="en-US" sz="1600" dirty="0"/>
              <a:t>Der Reinigungsbedarf für Freilandanlagen steigt, da sie näher an der Quelle von luftgetragenem Schmutz und Pollen liegen.</a:t>
            </a:r>
          </a:p>
        </p:txBody>
      </p:sp>
    </p:spTree>
    <p:extLst>
      <p:ext uri="{BB962C8B-B14F-4D97-AF65-F5344CB8AC3E}">
        <p14:creationId xmlns:p14="http://schemas.microsoft.com/office/powerpoint/2010/main" val="226965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Wartung des elektrischen Systems</a:t>
            </a:r>
            <a:endParaRPr lang="el-GR" dirty="0"/>
          </a:p>
        </p:txBody>
      </p:sp>
      <p:sp>
        <p:nvSpPr>
          <p:cNvPr id="3" name="Content Placeholder 2"/>
          <p:cNvSpPr>
            <a:spLocks noGrp="1"/>
          </p:cNvSpPr>
          <p:nvPr>
            <p:ph idx="1"/>
          </p:nvPr>
        </p:nvSpPr>
        <p:spPr/>
        <p:txBody>
          <a:bodyPr>
            <a:normAutofit/>
          </a:bodyPr>
          <a:lstStyle/>
          <a:p>
            <a:r>
              <a:rPr lang="en-US" sz="1600" dirty="0"/>
              <a:t>Die PV-Anlage wird sowohl Wechselstrom- (AC) als auch Gleichstromkomponenten (DC) aufweisen, falls keine Mikrowechselrichter verwendet werden.</a:t>
            </a:r>
          </a:p>
          <a:p>
            <a:r>
              <a:rPr lang="en-US" sz="1600" dirty="0"/>
              <a:t>Es kann mehrere einzelne Fehlerstellen im AC-System geben, einschließlich:</a:t>
            </a:r>
          </a:p>
          <a:p>
            <a:pPr lvl="1"/>
            <a:r>
              <a:rPr lang="en-US" sz="1600" dirty="0"/>
              <a:t>Zentralwechselrichter</a:t>
            </a:r>
          </a:p>
          <a:p>
            <a:pPr lvl="1"/>
            <a:r>
              <a:rPr lang="en-US" sz="1600" dirty="0"/>
              <a:t>GSU-Transformator (Generator Step-up) für große PV-Anlagen</a:t>
            </a:r>
          </a:p>
          <a:p>
            <a:r>
              <a:rPr lang="en-US" sz="1600" dirty="0"/>
              <a:t>Instandhaltungsmaßnahmen und -kosten sind abhängig vom eingesetzten Kabelmanagementsystem.</a:t>
            </a:r>
          </a:p>
          <a:p>
            <a:r>
              <a:rPr lang="en-US" sz="1600" dirty="0"/>
              <a:t>Bei den Kabeln von PV-Systemen sind die Maßnahmen für Leiter in Rohrleitungen oder eingelegten Wannen, die als integraler Bestandteil des Gestells und des Bordnetzes konzipiert sind, minimal.</a:t>
            </a:r>
          </a:p>
          <a:p>
            <a:r>
              <a:rPr lang="en-US" sz="1600" dirty="0"/>
              <a:t>Es muss eine Wartung durchgeführt werden, um sicherzustellen, dass das Kabelmanagementsystem die Kabel weiterhin vor physischen Schäden schützt.</a:t>
            </a: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PV-Systeme zur Freilandmontage: Vegetationsmanagement</a:t>
            </a:r>
            <a:endParaRPr lang="el-GR" dirty="0"/>
          </a:p>
        </p:txBody>
      </p:sp>
      <p:sp>
        <p:nvSpPr>
          <p:cNvPr id="3" name="Content Placeholder 2"/>
          <p:cNvSpPr>
            <a:spLocks noGrp="1"/>
          </p:cNvSpPr>
          <p:nvPr>
            <p:ph idx="1"/>
          </p:nvPr>
        </p:nvSpPr>
        <p:spPr/>
        <p:txBody>
          <a:bodyPr>
            <a:normAutofit/>
          </a:bodyPr>
          <a:lstStyle/>
          <a:p>
            <a:r>
              <a:rPr lang="en-US" sz="1600" dirty="0"/>
              <a:t>Die Bekämpfung der chemischen Vegetation kann effizienter und manchmal kostengünstiger sein, insbesondere in Trockengebieten.</a:t>
            </a:r>
          </a:p>
          <a:p>
            <a:r>
              <a:rPr lang="en-US" sz="1600" dirty="0"/>
              <a:t>In Klimazonen mit hohen Niederschlägen können die Kosten für den Rasenschnitt und die Vegetationskontrolle die Wartungskosten der Anlagen erreichen oder übersteigen.</a:t>
            </a:r>
          </a:p>
          <a:p>
            <a:r>
              <a:rPr lang="en-US" sz="1600" dirty="0"/>
              <a:t>Zu den bewährten Verfahren können gehören: </a:t>
            </a:r>
          </a:p>
          <a:p>
            <a:pPr lvl="1"/>
            <a:r>
              <a:rPr lang="en-US" sz="1600" dirty="0"/>
              <a:t>Umpflanzung mit Arten mit niedrigem Wachstum, die von einem Experten ausgewählt wurden.</a:t>
            </a:r>
          </a:p>
          <a:p>
            <a:pPr lvl="1"/>
            <a:r>
              <a:rPr lang="en-US" sz="1600" dirty="0"/>
              <a:t>Wiederbepflanzung mit bestäubungsfreundlichen oder anderen lebensraumunterstützenden Bodendecken</a:t>
            </a:r>
          </a:p>
          <a:p>
            <a:pPr lvl="1"/>
            <a:r>
              <a:rPr lang="en-US" sz="1600" dirty="0"/>
              <a:t>Erhaltung der bestehenden, manchmal nativen Vegetation durch Minimierung der Sortierung, die den Unkrautbefall reduzieren kann.</a:t>
            </a:r>
          </a:p>
          <a:p>
            <a:r>
              <a:rPr lang="en-US" sz="1600" dirty="0"/>
              <a:t>Im Falle der Verwendung von Tieren für die Vegetationspflege, die richtige Tierauswahl.</a:t>
            </a:r>
          </a:p>
        </p:txBody>
      </p:sp>
    </p:spTree>
    <p:extLst>
      <p:ext uri="{BB962C8B-B14F-4D97-AF65-F5344CB8AC3E}">
        <p14:creationId xmlns:p14="http://schemas.microsoft.com/office/powerpoint/2010/main" val="115704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Verwendung von Tieren für die Vegetationspflege</a:t>
            </a:r>
            <a:endParaRPr lang="el-GR" dirty="0"/>
          </a:p>
        </p:txBody>
      </p:sp>
      <p:sp>
        <p:nvSpPr>
          <p:cNvPr id="3" name="Content Placeholder 2"/>
          <p:cNvSpPr>
            <a:spLocks noGrp="1"/>
          </p:cNvSpPr>
          <p:nvPr>
            <p:ph idx="1"/>
          </p:nvPr>
        </p:nvSpPr>
        <p:spPr>
          <a:xfrm>
            <a:off x="457200" y="5445224"/>
            <a:ext cx="8229600" cy="536923"/>
          </a:xfrm>
        </p:spPr>
        <p:txBody>
          <a:bodyPr>
            <a:normAutofit/>
          </a:bodyPr>
          <a:lstStyle/>
          <a:p>
            <a:pPr algn="ctr">
              <a:buNone/>
            </a:pPr>
            <a:r>
              <a:rPr lang="en-US" sz="1600" dirty="0"/>
              <a:t>Schafe können zur Vegetationskontrolle eingesetzt werden, aber nicht Ziegen oder Kühe.</a:t>
            </a:r>
          </a:p>
        </p:txBody>
      </p:sp>
      <p:pic>
        <p:nvPicPr>
          <p:cNvPr id="27649" name="Picture 1"/>
          <p:cNvPicPr>
            <a:picLocks noChangeAspect="1" noChangeArrowheads="1"/>
          </p:cNvPicPr>
          <p:nvPr/>
        </p:nvPicPr>
        <p:blipFill>
          <a:blip r:embed="rId2" cstate="print"/>
          <a:srcRect/>
          <a:stretch>
            <a:fillRect/>
          </a:stretch>
        </p:blipFill>
        <p:spPr bwMode="auto">
          <a:xfrm>
            <a:off x="1590217" y="1629200"/>
            <a:ext cx="5862103" cy="3600000"/>
          </a:xfrm>
          <a:prstGeom prst="rect">
            <a:avLst/>
          </a:prstGeom>
          <a:noFill/>
          <a:ln w="9525">
            <a:noFill/>
            <a:miter lim="800000"/>
            <a:headEnd/>
            <a:tailEnd/>
          </a:ln>
        </p:spPr>
      </p:pic>
    </p:spTree>
    <p:extLst>
      <p:ext uri="{BB962C8B-B14F-4D97-AF65-F5344CB8AC3E}">
        <p14:creationId xmlns:p14="http://schemas.microsoft.com/office/powerpoint/2010/main" val="357866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PV-Systeme zur Freilandmontage: Erosion durch Regenfälle</a:t>
            </a:r>
            <a:endParaRPr lang="el-GR" dirty="0"/>
          </a:p>
        </p:txBody>
      </p:sp>
      <p:pic>
        <p:nvPicPr>
          <p:cNvPr id="49154" name="Picture 2"/>
          <p:cNvPicPr>
            <a:picLocks noChangeAspect="1" noChangeArrowheads="1"/>
          </p:cNvPicPr>
          <p:nvPr/>
        </p:nvPicPr>
        <p:blipFill>
          <a:blip r:embed="rId2" cstate="print"/>
          <a:srcRect/>
          <a:stretch>
            <a:fillRect/>
          </a:stretch>
        </p:blipFill>
        <p:spPr bwMode="auto">
          <a:xfrm>
            <a:off x="1403648" y="1628800"/>
            <a:ext cx="6264392" cy="4320000"/>
          </a:xfrm>
          <a:prstGeom prst="rect">
            <a:avLst/>
          </a:prstGeom>
          <a:noFill/>
          <a:ln w="9525">
            <a:noFill/>
            <a:miter lim="800000"/>
            <a:headEnd/>
            <a:tailEnd/>
          </a:ln>
        </p:spPr>
      </p:pic>
    </p:spTree>
    <p:extLst>
      <p:ext uri="{BB962C8B-B14F-4D97-AF65-F5344CB8AC3E}">
        <p14:creationId xmlns:p14="http://schemas.microsoft.com/office/powerpoint/2010/main" val="80125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PV-Systeme zur Freilandmontage: Erosion durch Regenfälle</a:t>
            </a:r>
            <a:endParaRPr lang="el-GR" dirty="0"/>
          </a:p>
        </p:txBody>
      </p:sp>
      <p:sp>
        <p:nvSpPr>
          <p:cNvPr id="3" name="Content Placeholder 2"/>
          <p:cNvSpPr>
            <a:spLocks noGrp="1"/>
          </p:cNvSpPr>
          <p:nvPr>
            <p:ph idx="1"/>
          </p:nvPr>
        </p:nvSpPr>
        <p:spPr/>
        <p:txBody>
          <a:bodyPr>
            <a:normAutofit/>
          </a:bodyPr>
          <a:lstStyle/>
          <a:p>
            <a:r>
              <a:rPr lang="en-US" sz="1600" dirty="0"/>
              <a:t>Große Niederschläge können die Stabilität der PV-Rack-Fundamente und -Zäune gefährden, vergrabene Leiter freilegen und Zufahrtswege und Wechselrichterpads beschädigen. </a:t>
            </a:r>
          </a:p>
          <a:p>
            <a:r>
              <a:rPr lang="en-US" sz="1600" dirty="0"/>
              <a:t>Eine gute Praxis besteht darin, spezifische Wege für den Regenwasserabfluss zu entwerfen, die Kontrolldämme im gesamten Gelände beinhalten, die in mit Gestein ausgekleidete Kanäle münden und deren Kanäle in Spritzschutzplatten enden und in das Regenwassermanagementsystem des Standorts integriert sind, wie beispielsweise ein Rückhaltebecken. </a:t>
            </a:r>
          </a:p>
          <a:p>
            <a:r>
              <a:rPr lang="en-US" sz="1600" dirty="0"/>
              <a:t>Abfluss und Erosion können durch Stabilisierung der Aggregate an der Bodenoberfläche mit polymeren Bodenverbesserern reduziert werden.</a:t>
            </a:r>
          </a:p>
          <a:p>
            <a:endParaRPr lang="en-US" sz="1600" dirty="0"/>
          </a:p>
        </p:txBody>
      </p:sp>
    </p:spTree>
    <p:extLst>
      <p:ext uri="{BB962C8B-B14F-4D97-AF65-F5344CB8AC3E}">
        <p14:creationId xmlns:p14="http://schemas.microsoft.com/office/powerpoint/2010/main" val="3928089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PV-Systeme zur Freilandmontage: Schneeräumung</a:t>
            </a:r>
            <a:endParaRPr lang="el-GR" dirty="0"/>
          </a:p>
        </p:txBody>
      </p:sp>
      <p:sp>
        <p:nvSpPr>
          <p:cNvPr id="3" name="Content Placeholder 2"/>
          <p:cNvSpPr>
            <a:spLocks noGrp="1"/>
          </p:cNvSpPr>
          <p:nvPr>
            <p:ph idx="1"/>
          </p:nvPr>
        </p:nvSpPr>
        <p:spPr/>
        <p:txBody>
          <a:bodyPr>
            <a:normAutofit/>
          </a:bodyPr>
          <a:lstStyle/>
          <a:p>
            <a:r>
              <a:rPr lang="en-US" sz="1600" dirty="0"/>
              <a:t>Die Schneeräumung kann die Entfernung von der Anlage selbst, die Räumung von Zufahrtsstraßen und Gassen und die Beseitigung von Schnee beinhalten, der sich beim Rutschen von einer Anlage ansammelt.</a:t>
            </a:r>
          </a:p>
          <a:p>
            <a:r>
              <a:rPr lang="en-US" sz="1600" dirty="0"/>
              <a:t>Wenn Schnee aus dem Array entfernt wird, ist darauf zu achten, dass die Module durch die Entfernungstechniken nicht mechanisch beschädigt werden.</a:t>
            </a:r>
          </a:p>
          <a:p>
            <a:r>
              <a:rPr lang="en-US" sz="1600" dirty="0"/>
              <a:t>Bei einachsigen Nachführsystemen können erhebliche Schäden auftreten, wenn zwischen den Nachführreihen kein Schnee geräumt wird, da die Module mit Schneebänken in Berührung kommen können, wenn sich der Nachführmechanismus an seiner äußersten Ost- oder Westposition befindet.</a:t>
            </a:r>
          </a:p>
        </p:txBody>
      </p:sp>
    </p:spTree>
    <p:extLst>
      <p:ext uri="{BB962C8B-B14F-4D97-AF65-F5344CB8AC3E}">
        <p14:creationId xmlns:p14="http://schemas.microsoft.com/office/powerpoint/2010/main" val="5964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Nachverfolgung von PV-Systemen</a:t>
            </a:r>
            <a:endParaRPr lang="el-GR" dirty="0"/>
          </a:p>
        </p:txBody>
      </p:sp>
      <p:pic>
        <p:nvPicPr>
          <p:cNvPr id="24578" name="Picture 2" descr="Î£ÏÎµÏÎ¹ÎºÎ® ÎµÎ¹ÎºÏÎ½Î±"/>
          <p:cNvPicPr>
            <a:picLocks noChangeAspect="1" noChangeArrowheads="1"/>
          </p:cNvPicPr>
          <p:nvPr/>
        </p:nvPicPr>
        <p:blipFill>
          <a:blip r:embed="rId2" cstate="print"/>
          <a:srcRect/>
          <a:stretch>
            <a:fillRect/>
          </a:stretch>
        </p:blipFill>
        <p:spPr bwMode="auto">
          <a:xfrm>
            <a:off x="516456" y="1701288"/>
            <a:ext cx="8160000" cy="4320000"/>
          </a:xfrm>
          <a:prstGeom prst="rect">
            <a:avLst/>
          </a:prstGeom>
          <a:noFill/>
        </p:spPr>
      </p:pic>
    </p:spTree>
    <p:extLst>
      <p:ext uri="{BB962C8B-B14F-4D97-AF65-F5344CB8AC3E}">
        <p14:creationId xmlns:p14="http://schemas.microsoft.com/office/powerpoint/2010/main" val="1642305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Nachverfolgung von PV-Systemen</a:t>
            </a:r>
            <a:endParaRPr lang="el-GR" dirty="0"/>
          </a:p>
        </p:txBody>
      </p:sp>
      <p:sp>
        <p:nvSpPr>
          <p:cNvPr id="3" name="Content Placeholder 2"/>
          <p:cNvSpPr>
            <a:spLocks noGrp="1"/>
          </p:cNvSpPr>
          <p:nvPr>
            <p:ph idx="1"/>
          </p:nvPr>
        </p:nvSpPr>
        <p:spPr/>
        <p:txBody>
          <a:bodyPr>
            <a:normAutofit/>
          </a:bodyPr>
          <a:lstStyle/>
          <a:p>
            <a:r>
              <a:rPr lang="en-US" sz="1600" dirty="0"/>
              <a:t>Die Komplexität der Nachführsysteme erfordert eine wesentlich höhere Wartung, nicht nur der tragenden beweglichen Teile der Anordnung, sondern auch des zugehörigen Systems für Stellglieder und Steuerungen.</a:t>
            </a:r>
          </a:p>
          <a:p>
            <a:r>
              <a:rPr lang="en-US" sz="1600" dirty="0"/>
              <a:t>Zusätzliche Überlegungen für Nachführsysteme beinhalten:</a:t>
            </a:r>
          </a:p>
          <a:p>
            <a:pPr lvl="1"/>
            <a:r>
              <a:rPr lang="en-US" sz="1600" dirty="0"/>
              <a:t>Elektrische Aspekte: Elektrische Anschlüsse und Gehäuse zur Nachführung von Motor/Controller prüfen; Erdungsgeflechte auf Verschleiß prüfen.</a:t>
            </a:r>
          </a:p>
          <a:p>
            <a:pPr lvl="1"/>
            <a:r>
              <a:rPr lang="en-US" sz="1600" dirty="0"/>
              <a:t>Kontrollen: Anemometer prüfen und kalibrieren, Schalenrad ersetzen, Neigungsmesser prüfen, Endschalter prüfen, Tracking-Controller-Netzteil-Lüfterfilter ersetzen, Tracking-Controller prüfen/prüfen.</a:t>
            </a:r>
          </a:p>
          <a:p>
            <a:pPr lvl="1"/>
            <a:r>
              <a:rPr lang="en-US" sz="1600" dirty="0"/>
              <a:t>Gestell und Stellantrieb: Antriebswellen-Drehmoment prüfen und Getriebeschmierung visuell prüfen; Modultisch prüfen; Fettwindenheber prüfen; Spindelheber prüfen; Schwenkgetriebe schmieren; Schwenkgetriebe prüfen und Verschleiß prüfen; Universalgelenk fetten und prüfen; Nachführlager/-zapfen schmieren; Nachführkugellager/-zahnräder reparieren/auswechseln; Nachführkugellager ersetzen; Hydraulikzylinder ersetzen; Nachführlager ersetzen; Nachführantriebslager ersetzen; Nachführmotor-Steuerung ersetzen; Nachführlager ersetzen; Nachführlager ersetzen; Nachführlager ersetzen; Nachführsoftware ersetzen.</a:t>
            </a:r>
          </a:p>
        </p:txBody>
      </p:sp>
    </p:spTree>
    <p:extLst>
      <p:ext uri="{BB962C8B-B14F-4D97-AF65-F5344CB8AC3E}">
        <p14:creationId xmlns:p14="http://schemas.microsoft.com/office/powerpoint/2010/main" val="2806847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Umgebungsbedingungen</a:t>
            </a:r>
            <a:endParaRPr lang="el-GR" dirty="0"/>
          </a:p>
        </p:txBody>
      </p:sp>
      <p:sp>
        <p:nvSpPr>
          <p:cNvPr id="3" name="Content Placeholder 2"/>
          <p:cNvSpPr>
            <a:spLocks noGrp="1"/>
          </p:cNvSpPr>
          <p:nvPr>
            <p:ph idx="1"/>
          </p:nvPr>
        </p:nvSpPr>
        <p:spPr/>
        <p:txBody>
          <a:bodyPr>
            <a:normAutofit/>
          </a:bodyPr>
          <a:lstStyle/>
          <a:p>
            <a:r>
              <a:rPr lang="en-US" sz="1600" dirty="0"/>
              <a:t>Viele Umgebungsbedingungen können die Wartung der PV-Anlage beeinträchtigen, und viele davon liegen außerhalb der menschlichen Kontrolle.</a:t>
            </a:r>
          </a:p>
          <a:p>
            <a:r>
              <a:rPr lang="en-US" sz="1600" dirty="0"/>
              <a:t>Verschmutzungen können durch die Reinigung und eventuell während des Standortauswahlprozesses behoben werden.</a:t>
            </a:r>
          </a:p>
          <a:p>
            <a:r>
              <a:rPr lang="en-US" sz="1600" dirty="0"/>
              <a:t>Andere Umgebungsbedingungen können die Wartung der PV-Anlage beeinträchtigen, sind aber außerhalb der menschlichen Kontrolle, einschließlich:</a:t>
            </a:r>
          </a:p>
          <a:p>
            <a:pPr lvl="1"/>
            <a:r>
              <a:rPr lang="en-US" sz="1600" dirty="0"/>
              <a:t>Luftfeuchtigkeit (dies kann durch die Installation von Luftentfeuchtern in Unterkünften, die empfindliche Geräte enthalten, behoben werden. </a:t>
            </a:r>
          </a:p>
          <a:p>
            <a:pPr lvl="1"/>
            <a:r>
              <a:rPr lang="en-US" sz="1600" dirty="0"/>
              <a:t>Heißes Klima </a:t>
            </a:r>
          </a:p>
          <a:p>
            <a:pPr lvl="1"/>
            <a:r>
              <a:rPr lang="en-US" sz="1600" dirty="0"/>
              <a:t>Starker Wind </a:t>
            </a:r>
          </a:p>
          <a:p>
            <a:pPr lvl="1"/>
            <a:r>
              <a:rPr lang="en-US" sz="1600" dirty="0"/>
              <a:t>Hagel </a:t>
            </a:r>
          </a:p>
          <a:p>
            <a:pPr lvl="1"/>
            <a:r>
              <a:rPr lang="en-US" sz="1600" dirty="0"/>
              <a:t>Salzluft </a:t>
            </a:r>
          </a:p>
          <a:p>
            <a:pPr lvl="1"/>
            <a:r>
              <a:rPr lang="en-US" sz="1600" dirty="0"/>
              <a:t>Hohe </a:t>
            </a:r>
            <a:r>
              <a:rPr lang="en-US" sz="1600" dirty="0" err="1"/>
              <a:t>Sonneneinstrahlung </a:t>
            </a:r>
          </a:p>
          <a:p>
            <a:endParaRPr lang="en-US" sz="1600" dirty="0"/>
          </a:p>
        </p:txBody>
      </p:sp>
    </p:spTree>
    <p:extLst>
      <p:ext uri="{BB962C8B-B14F-4D97-AF65-F5344CB8AC3E}">
        <p14:creationId xmlns:p14="http://schemas.microsoft.com/office/powerpoint/2010/main" val="114695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Reinigung von PV-Anlagen</a:t>
            </a:r>
            <a:endParaRPr lang="el-GR" dirty="0"/>
          </a:p>
        </p:txBody>
      </p:sp>
      <p:sp>
        <p:nvSpPr>
          <p:cNvPr id="3" name="Content Placeholder 2"/>
          <p:cNvSpPr>
            <a:spLocks noGrp="1"/>
          </p:cNvSpPr>
          <p:nvPr>
            <p:ph idx="1"/>
          </p:nvPr>
        </p:nvSpPr>
        <p:spPr/>
        <p:txBody>
          <a:bodyPr>
            <a:normAutofit fontScale="92500" lnSpcReduction="10000"/>
          </a:bodyPr>
          <a:lstStyle/>
          <a:p>
            <a:r>
              <a:rPr lang="en-US" sz="1600" dirty="0"/>
              <a:t>Verschmutzungen reduzieren die Energieausbeute der PV-Anlage und können bei ungleichmäßiger Verschmutzung zu lokalisierten Hot-Spot-Ausfällen führen.</a:t>
            </a:r>
          </a:p>
          <a:p>
            <a:r>
              <a:rPr lang="en-US" sz="1600" dirty="0"/>
              <a:t>Es sollten Anstrengungen unternommen werden, um ungleichmäßige Verschmutzungen, z.B. durch Vogelkot, zu reduzieren.</a:t>
            </a:r>
          </a:p>
          <a:p>
            <a:r>
              <a:rPr lang="en-US" sz="1600" dirty="0"/>
              <a:t>Bei der Array-Reinigung ist Vorsicht geboten, um Schäden an den Komponenten zu vermeiden - es ist ratsam, die Empfehlungen des Herstellers von PV-Modulen bei der Array-Reinigung zu befolgen.</a:t>
            </a:r>
          </a:p>
          <a:p>
            <a:r>
              <a:rPr lang="en-US" sz="1600" dirty="0"/>
              <a:t>Die Reinigung von PV-Modulen sollte mit einfachem </a:t>
            </a:r>
            <a:r>
              <a:rPr lang="en-US" sz="1600" dirty="0" err="1"/>
              <a:t>entmineralisiertem</a:t>
            </a:r>
            <a:r>
              <a:rPr lang="en-US" sz="1600" dirty="0"/>
              <a:t> Wasser mit vom Hersteller empfohlenem Feinwaschmittel durchgeführt werden.</a:t>
            </a:r>
          </a:p>
          <a:p>
            <a:r>
              <a:rPr lang="en-US" sz="1600" dirty="0"/>
              <a:t>Eine wirtschaftliche Methode ist ein Eimer mit Wasser, Bandreiniger und Rakel, bei dem überlappende vertikale Striche verwendet werden, so wie Fensterglas in gewerblichen Gebäuden gereinigt wird.</a:t>
            </a:r>
          </a:p>
          <a:p>
            <a:r>
              <a:rPr lang="en-US" sz="1600" dirty="0"/>
              <a:t>Es wird nicht empfohlen, Hochdruckwasser, Bürsten oder andere Arten von Lösungsmitteln, Scheuermitteln oder scharfen Reinigungsmitteln zu verwenden.</a:t>
            </a:r>
          </a:p>
          <a:p>
            <a:r>
              <a:rPr lang="en-US" sz="1600" dirty="0"/>
              <a:t>Roboter-Reinigungssysteme sind für große PV-Anlagen verfügbar.</a:t>
            </a:r>
          </a:p>
          <a:p>
            <a:r>
              <a:rPr lang="en-US" sz="1600" dirty="0"/>
              <a:t>Starke Regenfälle führen zu einer nahezu vollständigen Reinigungswirkung, während leichte Regenfälle viel weniger effektiv reinigen und die Verschmutzung sogar erhöhen können, wenn Staub dann an spärlichen Wassertropfen haftet.</a:t>
            </a:r>
          </a:p>
          <a:p>
            <a:r>
              <a:rPr lang="de-DE" sz="1600" dirty="0"/>
              <a:t>Bei starkem Schneefall verhindert der Abstand zwischen der Unterseite des Arrays und dem Boden oder dem Dach windgetriebene Verwehungen und lässt den Schnee abrutschen. </a:t>
            </a:r>
            <a:endParaRPr lang="en-US" sz="1600" dirty="0"/>
          </a:p>
        </p:txBody>
      </p:sp>
    </p:spTree>
    <p:extLst>
      <p:ext uri="{BB962C8B-B14F-4D97-AF65-F5344CB8AC3E}">
        <p14:creationId xmlns:p14="http://schemas.microsoft.com/office/powerpoint/2010/main" val="356770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Reinigung von PV-Anlagen: Schutz vor lokalen Schmutzquellen</a:t>
            </a:r>
            <a:endParaRPr lang="el-GR" dirty="0"/>
          </a:p>
        </p:txBody>
      </p:sp>
      <p:sp>
        <p:nvSpPr>
          <p:cNvPr id="3" name="Content Placeholder 2"/>
          <p:cNvSpPr>
            <a:spLocks noGrp="1"/>
          </p:cNvSpPr>
          <p:nvPr>
            <p:ph idx="1"/>
          </p:nvPr>
        </p:nvSpPr>
        <p:spPr/>
        <p:txBody>
          <a:bodyPr>
            <a:normAutofit lnSpcReduction="10000"/>
          </a:bodyPr>
          <a:lstStyle/>
          <a:p>
            <a:r>
              <a:rPr lang="en-US" sz="1600" dirty="0"/>
              <a:t>Landwirtschaftlicher Staub: Die Reinigung kann nach dem Pflügen geplant werden - in Teilen der Welt ohne aktiven Bodenschutz kann hartnäckiger Staub eine häufige Reinigung erfordern.</a:t>
            </a:r>
          </a:p>
          <a:p>
            <a:r>
              <a:rPr lang="en-US" sz="1600" dirty="0"/>
              <a:t>Baustaub: Die Reinigung kann nach Abschluss der Arbeiten in der Nähe geplant werden.</a:t>
            </a:r>
          </a:p>
          <a:p>
            <a:r>
              <a:rPr lang="en-US" sz="1600" dirty="0"/>
              <a:t>Pollen: Planung der Reinigung nach Ende der Pollensaison</a:t>
            </a:r>
          </a:p>
          <a:p>
            <a:r>
              <a:rPr lang="en-US" sz="1600" dirty="0"/>
              <a:t>Vogelpopulationen: Reduzieren Sie offene Risse zwischen den Panels, in denen Vögel Nester bauen können; verwenden Sie Kunststoff-Vogelrutschen, um flache Oberflächen in steil abfallende Oberflächen zu verwandeln; verwenden Sie Vogelnetze, um Bereiche unter den Panels bis zum Dach vollständig um die Array herum abzudichten; installieren Sie Vogelspitzen entlang der Oberkante der Array, um das Schlafen zu verhindern; verwenden Sie Kunststoffeule oder Falke mit Schwenkkopf, um Vögel abzuschrecken; planen Sie Dachdienste und das Entfernen von Nestern entsprechend dem Zeitpunkt der Nistzeit.</a:t>
            </a:r>
          </a:p>
          <a:p>
            <a:r>
              <a:rPr lang="en-US" sz="1600" dirty="0"/>
              <a:t>Dieselruß: </a:t>
            </a:r>
            <a:r>
              <a:rPr lang="en-US" sz="1600" dirty="0" err="1"/>
              <a:t>Ist</a:t>
            </a:r>
            <a:r>
              <a:rPr lang="en-US" sz="1600" dirty="0"/>
              <a:t> in Städten und Konzentrationen wie z.B. Busdepots vorhanden und muss möglicherweise häufig gereinigt werden.</a:t>
            </a:r>
          </a:p>
          <a:p>
            <a:r>
              <a:rPr lang="en-US" sz="1600" dirty="0"/>
              <a:t>Industrielle Quellen: Prozesse wie Kochen oder Herstellen können Quellen der Array-Verschmutzung sein. Dies kann durch die Prüfung von Schmutzproben festgestellt werden - z.B. kann ein Filter, der einer Fritteuse hinzugefügt wird, das Öl in der Küchenabluft reduzieren. </a:t>
            </a:r>
          </a:p>
          <a:p>
            <a:endParaRPr lang="en-US" sz="1600" dirty="0"/>
          </a:p>
          <a:p>
            <a:endParaRPr lang="en-US" sz="1600" dirty="0"/>
          </a:p>
        </p:txBody>
      </p:sp>
    </p:spTree>
    <p:extLst>
      <p:ext uri="{BB962C8B-B14F-4D97-AF65-F5344CB8AC3E}">
        <p14:creationId xmlns:p14="http://schemas.microsoft.com/office/powerpoint/2010/main" val="90758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PV-System DC-Array-Inspektion</a:t>
            </a:r>
            <a:endParaRPr lang="el-GR" dirty="0"/>
          </a:p>
        </p:txBody>
      </p:sp>
      <p:sp>
        <p:nvSpPr>
          <p:cNvPr id="3" name="Content Placeholder 2"/>
          <p:cNvSpPr>
            <a:spLocks noGrp="1"/>
          </p:cNvSpPr>
          <p:nvPr>
            <p:ph idx="1"/>
          </p:nvPr>
        </p:nvSpPr>
        <p:spPr>
          <a:xfrm>
            <a:off x="457200" y="1600200"/>
            <a:ext cx="8229600" cy="1252735"/>
          </a:xfrm>
        </p:spPr>
        <p:txBody>
          <a:bodyPr>
            <a:normAutofit lnSpcReduction="10000"/>
          </a:bodyPr>
          <a:lstStyle/>
          <a:p>
            <a:r>
              <a:rPr lang="en-US" sz="1600" dirty="0"/>
              <a:t>Eine gängige Praxis ist die Implementierung einer sekundären Überprüfung des DC-Arrays, um Fehler auf String- und Modulebene durch regelmäßige Inspektion und Prüfung zu erkennen.</a:t>
            </a:r>
          </a:p>
          <a:p>
            <a:r>
              <a:rPr lang="en-US" sz="1600" dirty="0"/>
              <a:t>Die beiden Hauptmethoden, die für diese Inspektionen verwendet werden, sind manuelle elektrische Prüfungen und luftgestützte Infrarot-Wärmebildprüfungen.</a:t>
            </a:r>
          </a:p>
        </p:txBody>
      </p:sp>
      <p:pic>
        <p:nvPicPr>
          <p:cNvPr id="50180" name="Picture 4" descr="Î£ÏÎµÏÎ¹ÎºÎ® ÎµÎ¹ÎºÏÎ½Î±"/>
          <p:cNvPicPr>
            <a:picLocks noChangeAspect="1" noChangeArrowheads="1"/>
          </p:cNvPicPr>
          <p:nvPr/>
        </p:nvPicPr>
        <p:blipFill>
          <a:blip r:embed="rId2" cstate="print"/>
          <a:srcRect/>
          <a:stretch>
            <a:fillRect/>
          </a:stretch>
        </p:blipFill>
        <p:spPr bwMode="auto">
          <a:xfrm>
            <a:off x="2195736" y="2780928"/>
            <a:ext cx="4676130" cy="2880000"/>
          </a:xfrm>
          <a:prstGeom prst="rect">
            <a:avLst/>
          </a:prstGeom>
          <a:noFill/>
        </p:spPr>
      </p:pic>
      <p:sp>
        <p:nvSpPr>
          <p:cNvPr id="6" name="Content Placeholder 2"/>
          <p:cNvSpPr txBox="1">
            <a:spLocks/>
          </p:cNvSpPr>
          <p:nvPr/>
        </p:nvSpPr>
        <p:spPr>
          <a:xfrm>
            <a:off x="457200" y="5733256"/>
            <a:ext cx="8229600" cy="432048"/>
          </a:xfrm>
          <a:prstGeom prst="rect">
            <a:avLst/>
          </a:prstGeom>
        </p:spPr>
        <p:txBody>
          <a:bodyPr vert="horz" lIns="91440" tIns="45720" rIns="91440" bIns="45720" rtlCol="0">
            <a:normAutofit/>
          </a:bodyPr>
          <a:lstStyle/>
          <a:p>
            <a:pPr lvl="0" algn="ctr">
              <a:spcBef>
                <a:spcPct val="20000"/>
              </a:spcBef>
            </a:pPr>
            <a:r>
              <a:rPr lang="en-US" sz="1600" dirty="0"/>
              <a:t>Infrarot-Wärmebildinspektion aus der Luft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Verschmutzung des PV-Moduls durch Baustellenstaub</a:t>
            </a:r>
            <a:endParaRPr lang="el-GR" dirty="0"/>
          </a:p>
        </p:txBody>
      </p:sp>
      <p:pic>
        <p:nvPicPr>
          <p:cNvPr id="20481" name="Picture 1"/>
          <p:cNvPicPr>
            <a:picLocks noChangeAspect="1" noChangeArrowheads="1"/>
          </p:cNvPicPr>
          <p:nvPr/>
        </p:nvPicPr>
        <p:blipFill>
          <a:blip r:embed="rId2" cstate="print"/>
          <a:srcRect/>
          <a:stretch>
            <a:fillRect/>
          </a:stretch>
        </p:blipFill>
        <p:spPr bwMode="auto">
          <a:xfrm>
            <a:off x="2915816" y="1485304"/>
            <a:ext cx="3493750" cy="4680000"/>
          </a:xfrm>
          <a:prstGeom prst="rect">
            <a:avLst/>
          </a:prstGeom>
          <a:noFill/>
          <a:ln w="9525">
            <a:noFill/>
            <a:miter lim="800000"/>
            <a:headEnd/>
            <a:tailEnd/>
          </a:ln>
        </p:spPr>
      </p:pic>
    </p:spTree>
    <p:extLst>
      <p:ext uri="{BB962C8B-B14F-4D97-AF65-F5344CB8AC3E}">
        <p14:creationId xmlns:p14="http://schemas.microsoft.com/office/powerpoint/2010/main" val="230517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PV-Verschmutzung durch Vogelpopulationen</a:t>
            </a:r>
            <a:endParaRPr lang="el-GR" dirty="0"/>
          </a:p>
        </p:txBody>
      </p:sp>
      <p:pic>
        <p:nvPicPr>
          <p:cNvPr id="19457" name="Picture 1"/>
          <p:cNvPicPr>
            <a:picLocks noChangeAspect="1" noChangeArrowheads="1"/>
          </p:cNvPicPr>
          <p:nvPr/>
        </p:nvPicPr>
        <p:blipFill>
          <a:blip r:embed="rId2" cstate="print"/>
          <a:srcRect/>
          <a:stretch>
            <a:fillRect/>
          </a:stretch>
        </p:blipFill>
        <p:spPr bwMode="auto">
          <a:xfrm>
            <a:off x="1814513" y="1629280"/>
            <a:ext cx="5736881" cy="4320000"/>
          </a:xfrm>
          <a:prstGeom prst="rect">
            <a:avLst/>
          </a:prstGeom>
          <a:noFill/>
          <a:ln w="9525">
            <a:noFill/>
            <a:miter lim="800000"/>
            <a:headEnd/>
            <a:tailEnd/>
          </a:ln>
        </p:spPr>
      </p:pic>
    </p:spTree>
    <p:extLst>
      <p:ext uri="{BB962C8B-B14F-4D97-AF65-F5344CB8AC3E}">
        <p14:creationId xmlns:p14="http://schemas.microsoft.com/office/powerpoint/2010/main" val="201761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Degradationsraten der PV-Module</a:t>
            </a:r>
            <a:endParaRPr lang="el-GR" dirty="0"/>
          </a:p>
        </p:txBody>
      </p:sp>
      <p:graphicFrame>
        <p:nvGraphicFramePr>
          <p:cNvPr id="5" name="4 - Θέση περιεχομένου"/>
          <p:cNvGraphicFramePr>
            <a:graphicFrameLocks noGrp="1"/>
          </p:cNvGraphicFramePr>
          <p:nvPr>
            <p:ph idx="1"/>
          </p:nvPr>
        </p:nvGraphicFramePr>
        <p:xfrm>
          <a:off x="457200" y="2060848"/>
          <a:ext cx="8229600" cy="259588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PV-Modultyp</a:t>
                      </a:r>
                      <a:endParaRPr lang="el-GR" dirty="0"/>
                    </a:p>
                  </a:txBody>
                  <a:tcPr/>
                </a:tc>
                <a:tc>
                  <a:txBody>
                    <a:bodyPr/>
                    <a:lstStyle/>
                    <a:p>
                      <a:pPr algn="ctr"/>
                      <a:r>
                        <a:rPr lang="en-US" dirty="0"/>
                        <a:t>Degradationsrate (%/Jahr)</a:t>
                      </a:r>
                      <a:endParaRPr lang="el-GR" dirty="0"/>
                    </a:p>
                  </a:txBody>
                  <a:tcPr/>
                </a:tc>
                <a:extLst>
                  <a:ext uri="{0D108BD9-81ED-4DB2-BD59-A6C34878D82A}">
                    <a16:rowId xmlns:a16="http://schemas.microsoft.com/office/drawing/2014/main" val="10000"/>
                  </a:ext>
                </a:extLst>
              </a:tr>
              <a:tr h="370840">
                <a:tc>
                  <a:txBody>
                    <a:bodyPr/>
                    <a:lstStyle/>
                    <a:p>
                      <a:r>
                        <a:rPr lang="en-US" dirty="0"/>
                        <a:t>Amorphes</a:t>
                      </a:r>
                      <a:r>
                        <a:rPr lang="en-US" baseline="0" dirty="0"/>
                        <a:t> Silizium (a-Si)</a:t>
                      </a:r>
                      <a:endParaRPr lang="el-GR" dirty="0"/>
                    </a:p>
                  </a:txBody>
                  <a:tcPr/>
                </a:tc>
                <a:tc>
                  <a:txBody>
                    <a:bodyPr/>
                    <a:lstStyle/>
                    <a:p>
                      <a:pPr algn="ctr"/>
                      <a:r>
                        <a:rPr lang="en-US" dirty="0"/>
                        <a:t>0.87</a:t>
                      </a:r>
                      <a:endParaRPr lang="el-GR" dirty="0"/>
                    </a:p>
                  </a:txBody>
                  <a:tcPr/>
                </a:tc>
                <a:extLst>
                  <a:ext uri="{0D108BD9-81ED-4DB2-BD59-A6C34878D82A}">
                    <a16:rowId xmlns:a16="http://schemas.microsoft.com/office/drawing/2014/main" val="10001"/>
                  </a:ext>
                </a:extLst>
              </a:tr>
              <a:tr h="370840">
                <a:tc>
                  <a:txBody>
                    <a:bodyPr/>
                    <a:lstStyle/>
                    <a:p>
                      <a:r>
                        <a:rPr lang="en-US" dirty="0" err="1"/>
                        <a:t>Monokristallines</a:t>
                      </a:r>
                      <a:r>
                        <a:rPr lang="en-US" baseline="0" dirty="0"/>
                        <a:t> Silizium (mono-Si)</a:t>
                      </a:r>
                      <a:endParaRPr lang="el-GR" dirty="0"/>
                    </a:p>
                  </a:txBody>
                  <a:tcPr/>
                </a:tc>
                <a:tc>
                  <a:txBody>
                    <a:bodyPr/>
                    <a:lstStyle/>
                    <a:p>
                      <a:pPr algn="ctr"/>
                      <a:r>
                        <a:rPr lang="en-US" dirty="0"/>
                        <a:t>0.36</a:t>
                      </a:r>
                      <a:endParaRPr lang="el-GR" dirty="0"/>
                    </a:p>
                  </a:txBody>
                  <a:tcPr/>
                </a:tc>
                <a:extLst>
                  <a:ext uri="{0D108BD9-81ED-4DB2-BD59-A6C34878D82A}">
                    <a16:rowId xmlns:a16="http://schemas.microsoft.com/office/drawing/2014/main" val="10002"/>
                  </a:ext>
                </a:extLst>
              </a:tr>
              <a:tr h="370840">
                <a:tc>
                  <a:txBody>
                    <a:bodyPr/>
                    <a:lstStyle/>
                    <a:p>
                      <a:r>
                        <a:rPr lang="en-US" dirty="0"/>
                        <a:t>Polykristallines </a:t>
                      </a:r>
                      <a:r>
                        <a:rPr lang="en-US" baseline="0" dirty="0"/>
                        <a:t>Silizium (Poly-Si)</a:t>
                      </a:r>
                      <a:endParaRPr lang="el-GR" dirty="0"/>
                    </a:p>
                  </a:txBody>
                  <a:tcPr/>
                </a:tc>
                <a:tc>
                  <a:txBody>
                    <a:bodyPr/>
                    <a:lstStyle/>
                    <a:p>
                      <a:pPr algn="ctr"/>
                      <a:r>
                        <a:rPr lang="en-US" dirty="0"/>
                        <a:t>0.64</a:t>
                      </a:r>
                    </a:p>
                  </a:txBody>
                  <a:tcPr/>
                </a:tc>
                <a:extLst>
                  <a:ext uri="{0D108BD9-81ED-4DB2-BD59-A6C34878D82A}">
                    <a16:rowId xmlns:a16="http://schemas.microsoft.com/office/drawing/2014/main" val="10003"/>
                  </a:ext>
                </a:extLst>
              </a:tr>
              <a:tr h="370840">
                <a:tc>
                  <a:txBody>
                    <a:bodyPr/>
                    <a:lstStyle/>
                    <a:p>
                      <a:r>
                        <a:rPr lang="en-US" dirty="0"/>
                        <a:t>Cadmiumtellurid </a:t>
                      </a:r>
                      <a:r>
                        <a:rPr lang="en-US" baseline="0" dirty="0"/>
                        <a:t>(</a:t>
                      </a:r>
                      <a:r>
                        <a:rPr lang="en-US" baseline="0" dirty="0" err="1"/>
                        <a:t>CdTe</a:t>
                      </a:r>
                      <a:r>
                        <a:rPr lang="en-US" baseline="0" dirty="0"/>
                        <a:t>)</a:t>
                      </a:r>
                      <a:endParaRPr lang="el-GR" dirty="0"/>
                    </a:p>
                  </a:txBody>
                  <a:tcPr/>
                </a:tc>
                <a:tc>
                  <a:txBody>
                    <a:bodyPr/>
                    <a:lstStyle/>
                    <a:p>
                      <a:pPr algn="ctr"/>
                      <a:r>
                        <a:rPr lang="en-US" dirty="0"/>
                        <a:t>0.40</a:t>
                      </a:r>
                      <a:endParaRPr lang="el-GR" dirty="0"/>
                    </a:p>
                  </a:txBody>
                  <a:tcPr/>
                </a:tc>
                <a:extLst>
                  <a:ext uri="{0D108BD9-81ED-4DB2-BD59-A6C34878D82A}">
                    <a16:rowId xmlns:a16="http://schemas.microsoft.com/office/drawing/2014/main" val="10004"/>
                  </a:ext>
                </a:extLst>
              </a:tr>
              <a:tr h="370840">
                <a:tc>
                  <a:txBody>
                    <a:bodyPr/>
                    <a:lstStyle/>
                    <a:p>
                      <a:r>
                        <a:rPr lang="en-US" dirty="0" err="1"/>
                        <a:t>Kupfer-Indium-Gallium-Diselenid</a:t>
                      </a:r>
                      <a:r>
                        <a:rPr lang="en-US" baseline="0" dirty="0"/>
                        <a:t> (GIGS)</a:t>
                      </a:r>
                      <a:endParaRPr lang="el-GR" dirty="0"/>
                    </a:p>
                  </a:txBody>
                  <a:tcPr/>
                </a:tc>
                <a:tc>
                  <a:txBody>
                    <a:bodyPr/>
                    <a:lstStyle/>
                    <a:p>
                      <a:pPr algn="ctr"/>
                      <a:r>
                        <a:rPr lang="en-US" dirty="0"/>
                        <a:t>0.96</a:t>
                      </a:r>
                      <a:endParaRPr lang="el-GR" dirty="0"/>
                    </a:p>
                  </a:txBody>
                  <a:tcPr/>
                </a:tc>
                <a:extLst>
                  <a:ext uri="{0D108BD9-81ED-4DB2-BD59-A6C34878D82A}">
                    <a16:rowId xmlns:a16="http://schemas.microsoft.com/office/drawing/2014/main" val="10005"/>
                  </a:ext>
                </a:extLst>
              </a:tr>
              <a:tr h="370840">
                <a:tc>
                  <a:txBody>
                    <a:bodyPr/>
                    <a:lstStyle/>
                    <a:p>
                      <a:r>
                        <a:rPr lang="en-US" dirty="0"/>
                        <a:t>Konzentrator</a:t>
                      </a:r>
                      <a:endParaRPr lang="el-GR" dirty="0"/>
                    </a:p>
                  </a:txBody>
                  <a:tcPr/>
                </a:tc>
                <a:tc>
                  <a:txBody>
                    <a:bodyPr/>
                    <a:lstStyle/>
                    <a:p>
                      <a:pPr algn="ctr"/>
                      <a:r>
                        <a:rPr lang="en-US" dirty="0"/>
                        <a:t>1.00</a:t>
                      </a:r>
                      <a:endParaRPr lang="el-GR" dirty="0"/>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428596" y="5000636"/>
            <a:ext cx="8143932" cy="646331"/>
          </a:xfrm>
          <a:prstGeom prst="rect">
            <a:avLst/>
          </a:prstGeom>
        </p:spPr>
        <p:txBody>
          <a:bodyPr wrap="square">
            <a:spAutoFit/>
          </a:bodyPr>
          <a:lstStyle/>
          <a:p>
            <a:r>
              <a:rPr lang="en-US" dirty="0"/>
              <a:t>Dies sind Richtwerte, die in Businessplänen oft konservativ verwendet werden. Die meisten aktuellen Module haben eine Degradationsrate von 0,2-0,25%/Jahr (Quelle: Fraunhofer-Institut ISE).</a:t>
            </a:r>
          </a:p>
        </p:txBody>
      </p:sp>
    </p:spTree>
    <p:extLst>
      <p:ext uri="{BB962C8B-B14F-4D97-AF65-F5344CB8AC3E}">
        <p14:creationId xmlns:p14="http://schemas.microsoft.com/office/powerpoint/2010/main" val="2867284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O&amp;M </a:t>
            </a:r>
            <a:r>
              <a:rPr lang="en-US" dirty="0" err="1"/>
              <a:t>Checkliste</a:t>
            </a:r>
            <a:r>
              <a:rPr lang="en-US" dirty="0"/>
              <a:t> </a:t>
            </a:r>
            <a:r>
              <a:rPr lang="en-US" dirty="0" err="1"/>
              <a:t>für</a:t>
            </a:r>
            <a:r>
              <a:rPr lang="en-US" dirty="0"/>
              <a:t> </a:t>
            </a:r>
            <a:r>
              <a:rPr lang="en-US" dirty="0" err="1"/>
              <a:t>bewährte</a:t>
            </a:r>
            <a:r>
              <a:rPr lang="en-US" dirty="0"/>
              <a:t> </a:t>
            </a:r>
            <a:r>
              <a:rPr lang="en-US" dirty="0" err="1"/>
              <a:t>Praktiken</a:t>
            </a:r>
            <a:endParaRPr lang="el-GR" dirty="0"/>
          </a:p>
        </p:txBody>
      </p:sp>
      <p:sp>
        <p:nvSpPr>
          <p:cNvPr id="9" name="Content Placeholder 8"/>
          <p:cNvSpPr>
            <a:spLocks noGrp="1"/>
          </p:cNvSpPr>
          <p:nvPr>
            <p:ph idx="1"/>
          </p:nvPr>
        </p:nvSpPr>
        <p:spPr/>
        <p:txBody>
          <a:bodyPr/>
          <a:lstStyle/>
          <a:p>
            <a:endParaRPr lang="el-GR"/>
          </a:p>
        </p:txBody>
      </p:sp>
      <p:pic>
        <p:nvPicPr>
          <p:cNvPr id="1027" name="Picture 3"/>
          <p:cNvPicPr>
            <a:picLocks noChangeAspect="1" noChangeArrowheads="1"/>
          </p:cNvPicPr>
          <p:nvPr/>
        </p:nvPicPr>
        <p:blipFill>
          <a:blip r:embed="rId2"/>
          <a:srcRect/>
          <a:stretch>
            <a:fillRect/>
          </a:stretch>
        </p:blipFill>
        <p:spPr bwMode="auto">
          <a:xfrm>
            <a:off x="353091" y="1571612"/>
            <a:ext cx="8433751" cy="4567251"/>
          </a:xfrm>
          <a:prstGeom prst="rect">
            <a:avLst/>
          </a:prstGeom>
          <a:noFill/>
          <a:ln w="9525">
            <a:noFill/>
            <a:miter lim="800000"/>
            <a:headEnd/>
            <a:tailEnd/>
          </a:ln>
          <a:effectLst/>
        </p:spPr>
      </p:pic>
      <p:sp>
        <p:nvSpPr>
          <p:cNvPr id="11" name="Rectangle 10"/>
          <p:cNvSpPr/>
          <p:nvPr/>
        </p:nvSpPr>
        <p:spPr>
          <a:xfrm>
            <a:off x="1928794" y="1857364"/>
            <a:ext cx="2772875" cy="276999"/>
          </a:xfrm>
          <a:prstGeom prst="rect">
            <a:avLst/>
          </a:prstGeom>
        </p:spPr>
        <p:txBody>
          <a:bodyPr wrap="none">
            <a:spAutoFit/>
          </a:bodyPr>
          <a:lstStyle/>
          <a:p>
            <a:r>
              <a:rPr lang="en-US" sz="1200" dirty="0"/>
              <a:t>http://www.solarmaintenancemark.com/</a:t>
            </a:r>
            <a:endParaRPr lang="el-GR" sz="1200" dirty="0"/>
          </a:p>
        </p:txBody>
      </p:sp>
    </p:spTree>
    <p:extLst>
      <p:ext uri="{BB962C8B-B14F-4D97-AF65-F5344CB8AC3E}">
        <p14:creationId xmlns:p14="http://schemas.microsoft.com/office/powerpoint/2010/main" val="1155469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O&amp;M Beste Praktiken</a:t>
            </a:r>
            <a:endParaRPr lang="el-GR" dirty="0"/>
          </a:p>
        </p:txBody>
      </p:sp>
      <p:pic>
        <p:nvPicPr>
          <p:cNvPr id="2050" name="Picture 2"/>
          <p:cNvPicPr>
            <a:picLocks noChangeAspect="1" noChangeArrowheads="1"/>
          </p:cNvPicPr>
          <p:nvPr/>
        </p:nvPicPr>
        <p:blipFill>
          <a:blip r:embed="rId2"/>
          <a:srcRect l="867"/>
          <a:stretch>
            <a:fillRect/>
          </a:stretch>
        </p:blipFill>
        <p:spPr bwMode="auto">
          <a:xfrm>
            <a:off x="1646930" y="1428736"/>
            <a:ext cx="3425136" cy="4833951"/>
          </a:xfrm>
          <a:prstGeom prst="rect">
            <a:avLst/>
          </a:prstGeom>
          <a:noFill/>
          <a:ln w="9525">
            <a:solidFill>
              <a:schemeClr val="accent1"/>
            </a:solidFill>
            <a:miter lim="800000"/>
            <a:headEnd/>
            <a:tailEnd/>
          </a:ln>
          <a:effectLst/>
        </p:spPr>
      </p:pic>
      <p:pic>
        <p:nvPicPr>
          <p:cNvPr id="2051" name="Picture 3"/>
          <p:cNvPicPr>
            <a:picLocks noChangeAspect="1" noChangeArrowheads="1"/>
          </p:cNvPicPr>
          <p:nvPr/>
        </p:nvPicPr>
        <p:blipFill>
          <a:blip r:embed="rId3"/>
          <a:srcRect l="5593" t="4323" r="6392"/>
          <a:stretch>
            <a:fillRect/>
          </a:stretch>
        </p:blipFill>
        <p:spPr bwMode="auto">
          <a:xfrm>
            <a:off x="5214942" y="1424456"/>
            <a:ext cx="3429024" cy="4846132"/>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2780966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Sie haben nun das Modul 3.3 "Wartung von PV-Anlagen" abgeschlossen und </a:t>
            </a:r>
            <a:r>
              <a:rPr lang="en-US" dirty="0" err="1">
                <a:latin typeface="+mj-lt"/>
                <a:cs typeface="Arial" pitchFamily="34" charset="0"/>
              </a:rPr>
              <a:t>sind</a:t>
            </a:r>
            <a:r>
              <a:rPr lang="en-US" dirty="0">
                <a:latin typeface="+mj-lt"/>
                <a:cs typeface="Arial" pitchFamily="34" charset="0"/>
              </a:rPr>
              <a:t> in der Lage: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err="1"/>
              <a:t>häufige</a:t>
            </a:r>
            <a:r>
              <a:rPr lang="en-US" b="1" dirty="0"/>
              <a:t> Fehler bei der </a:t>
            </a:r>
            <a:r>
              <a:rPr lang="en-US" b="1" dirty="0" err="1"/>
              <a:t>routinemäßigen</a:t>
            </a:r>
            <a:r>
              <a:rPr lang="en-US" b="1" dirty="0"/>
              <a:t> </a:t>
            </a:r>
            <a:r>
              <a:rPr lang="en-US" b="1" dirty="0" err="1"/>
              <a:t>Wartung</a:t>
            </a:r>
            <a:r>
              <a:rPr lang="en-US" b="1" dirty="0"/>
              <a:t> </a:t>
            </a:r>
            <a:r>
              <a:rPr lang="en-US" b="1" dirty="0" err="1"/>
              <a:t>zu</a:t>
            </a:r>
            <a:r>
              <a:rPr lang="en-US" b="1" dirty="0"/>
              <a:t> </a:t>
            </a:r>
            <a:r>
              <a:rPr lang="en-US" b="1" dirty="0" err="1"/>
              <a:t>vermeiden</a:t>
            </a:r>
            <a:endParaRPr lang="en-US" b="1" dirty="0"/>
          </a:p>
          <a:p>
            <a:pPr lvl="1">
              <a:buFont typeface="+mj-lt"/>
              <a:buAutoNum type="arabicPeriod"/>
            </a:pPr>
            <a:r>
              <a:rPr lang="en-US" b="1" dirty="0"/>
              <a:t>häufige Fehler und Ausfälle bei der routinemäßigen Wartung </a:t>
            </a:r>
            <a:r>
              <a:rPr lang="en-US" b="1" dirty="0" err="1"/>
              <a:t>zu</a:t>
            </a:r>
            <a:r>
              <a:rPr lang="en-US" b="1" dirty="0"/>
              <a:t> </a:t>
            </a:r>
            <a:r>
              <a:rPr lang="en-US" b="1" dirty="0" err="1"/>
              <a:t>identifizieren</a:t>
            </a:r>
            <a:endParaRPr lang="en-US" b="1" dirty="0"/>
          </a:p>
          <a:p>
            <a:pPr lvl="1">
              <a:buFont typeface="+mj-lt"/>
              <a:buAutoNum type="arabicPeriod"/>
            </a:pPr>
            <a:r>
              <a:rPr lang="en-US" b="1" dirty="0"/>
              <a:t>Vorschläge zur Vermeidung von Fehlern und Ausfällen bei der routinemäßigen Wartung </a:t>
            </a:r>
            <a:r>
              <a:rPr lang="en-US" b="1" dirty="0" err="1"/>
              <a:t>zu</a:t>
            </a:r>
            <a:r>
              <a:rPr lang="en-US" b="1" dirty="0"/>
              <a:t> </a:t>
            </a:r>
            <a:r>
              <a:rPr lang="en-US" b="1" dirty="0" err="1"/>
              <a:t>unterbreiten</a:t>
            </a:r>
            <a:endParaRPr lang="en-US" b="1" dirty="0"/>
          </a:p>
          <a:p>
            <a:pPr lvl="1">
              <a:buFont typeface="+mj-lt"/>
              <a:buAutoNum type="arabicPeriod"/>
            </a:pPr>
            <a:r>
              <a:rPr lang="en-US" b="1" dirty="0"/>
              <a:t>Die </a:t>
            </a:r>
            <a:r>
              <a:rPr lang="en-US" b="1" dirty="0" err="1"/>
              <a:t>Wartung</a:t>
            </a:r>
            <a:r>
              <a:rPr lang="en-US" b="1" dirty="0"/>
              <a:t> von Komponenten </a:t>
            </a:r>
            <a:r>
              <a:rPr lang="en-US" b="1" dirty="0" err="1"/>
              <a:t>einer</a:t>
            </a:r>
            <a:r>
              <a:rPr lang="en-US" b="1" dirty="0"/>
              <a:t> PV-Anlage </a:t>
            </a:r>
            <a:r>
              <a:rPr lang="en-US" b="1" dirty="0" err="1"/>
              <a:t>durchzuführen</a:t>
            </a:r>
            <a:endParaRPr lang="en-US" b="1" dirty="0"/>
          </a:p>
          <a:p>
            <a:pPr lvl="1">
              <a:buFont typeface="+mj-lt"/>
              <a:buAutoNum type="arabicPeriod"/>
            </a:pPr>
            <a:r>
              <a:rPr lang="en-US" b="1" dirty="0"/>
              <a:t>die Bedeutung von </a:t>
            </a:r>
            <a:r>
              <a:rPr lang="en-US" b="1" dirty="0" err="1"/>
              <a:t>Instandhaltungsmaßnahmen</a:t>
            </a:r>
            <a:r>
              <a:rPr lang="en-US" b="1" dirty="0"/>
              <a:t> </a:t>
            </a:r>
            <a:r>
              <a:rPr lang="en-US" b="1" dirty="0" err="1"/>
              <a:t>zu</a:t>
            </a:r>
            <a:r>
              <a:rPr lang="en-US" b="1" dirty="0"/>
              <a:t> verstehen</a:t>
            </a:r>
          </a:p>
          <a:p>
            <a:pPr lvl="1">
              <a:buFont typeface="+mj-lt"/>
              <a:buAutoNum type="arabicPeriod"/>
            </a:pPr>
            <a:r>
              <a:rPr lang="en-US" b="1" dirty="0"/>
              <a:t>eine </a:t>
            </a:r>
            <a:r>
              <a:rPr lang="en-US" b="1" dirty="0" err="1"/>
              <a:t>Wartungscheckliste</a:t>
            </a:r>
            <a:r>
              <a:rPr lang="en-US" b="1" dirty="0"/>
              <a:t> </a:t>
            </a:r>
            <a:r>
              <a:rPr lang="en-US" b="1" dirty="0" err="1"/>
              <a:t>zu</a:t>
            </a:r>
            <a:r>
              <a:rPr lang="en-US" b="1" dirty="0"/>
              <a:t> </a:t>
            </a:r>
            <a:r>
              <a:rPr lang="en-US" b="1" dirty="0" err="1"/>
              <a:t>erstellen</a:t>
            </a:r>
            <a:endParaRPr lang="en-US" b="1" dirty="0"/>
          </a:p>
          <a:p>
            <a:pPr lvl="1">
              <a:buFont typeface="+mj-lt"/>
              <a:buAutoNum type="arabicPeriod"/>
            </a:pPr>
            <a:r>
              <a:rPr lang="en-US" b="1" dirty="0"/>
              <a:t>die in einer Wartungscheckliste aufgeführten </a:t>
            </a:r>
            <a:r>
              <a:rPr lang="en-US" b="1" dirty="0" err="1"/>
              <a:t>Maßnahmen</a:t>
            </a:r>
            <a:r>
              <a:rPr lang="en-US" b="1" dirty="0"/>
              <a:t> </a:t>
            </a:r>
            <a:r>
              <a:rPr lang="en-US" b="1" dirty="0" err="1"/>
              <a:t>durchzuführen</a:t>
            </a:r>
            <a:endParaRPr lang="en-US" b="1" dirty="0"/>
          </a:p>
          <a:p>
            <a:pPr lvl="1">
              <a:buFont typeface="+mj-lt"/>
              <a:buAutoNum type="arabicPeriod"/>
            </a:pPr>
            <a:r>
              <a:rPr lang="en-US" b="1" dirty="0" err="1"/>
              <a:t>geeignete</a:t>
            </a:r>
            <a:r>
              <a:rPr lang="en-US" b="1" dirty="0"/>
              <a:t> </a:t>
            </a:r>
            <a:r>
              <a:rPr lang="en-US" b="1" dirty="0" err="1"/>
              <a:t>Korrekturmaßnahmen</a:t>
            </a:r>
            <a:r>
              <a:rPr lang="en-US" b="1" dirty="0"/>
              <a:t> </a:t>
            </a:r>
            <a:r>
              <a:rPr lang="en-US" b="1" dirty="0" err="1"/>
              <a:t>vorzuschlagen</a:t>
            </a:r>
            <a:endParaRPr lang="en-US" b="1" dirty="0"/>
          </a:p>
        </p:txBody>
      </p:sp>
    </p:spTree>
    <p:extLst>
      <p:ext uri="{BB962C8B-B14F-4D97-AF65-F5344CB8AC3E}">
        <p14:creationId xmlns:p14="http://schemas.microsoft.com/office/powerpoint/2010/main" val="1460230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Vielen Dank für Ihre Aufmerksamkeit.</a:t>
            </a:r>
            <a:endParaRPr lang="el-GR" dirty="0"/>
          </a:p>
        </p:txBody>
      </p:sp>
      <p:sp>
        <p:nvSpPr>
          <p:cNvPr id="5" name="Subtitle 4"/>
          <p:cNvSpPr>
            <a:spLocks noGrp="1"/>
          </p:cNvSpPr>
          <p:nvPr>
            <p:ph type="subTitle" idx="1"/>
          </p:nvPr>
        </p:nvSpPr>
        <p:spPr/>
        <p:txBody>
          <a:bodyPr/>
          <a:lstStyle/>
          <a:p>
            <a:r>
              <a:rPr lang="en-US" dirty="0"/>
              <a:t>Fügen Sie hier den Modultitel hinzu</a:t>
            </a: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Manuelle elektrische Prüfung</a:t>
            </a:r>
            <a:endParaRPr lang="el-GR" dirty="0"/>
          </a:p>
        </p:txBody>
      </p:sp>
      <p:sp>
        <p:nvSpPr>
          <p:cNvPr id="3" name="Content Placeholder 2"/>
          <p:cNvSpPr>
            <a:spLocks noGrp="1"/>
          </p:cNvSpPr>
          <p:nvPr>
            <p:ph idx="1"/>
          </p:nvPr>
        </p:nvSpPr>
        <p:spPr/>
        <p:txBody>
          <a:bodyPr>
            <a:normAutofit/>
          </a:bodyPr>
          <a:lstStyle/>
          <a:p>
            <a:r>
              <a:rPr lang="en-US" sz="1600" dirty="0"/>
              <a:t>Manuelle elektrische Prüfungen wie Leerlaufspannung, Betriebsstrom oder Feld I-U-Kurvenverfolgung werden als Verfahren zum Erkennen von Fehlern im Gleichstromsystem verwendet, die das Überwachungssystem nicht erkennen kann.</a:t>
            </a:r>
          </a:p>
          <a:p>
            <a:r>
              <a:rPr lang="en-US" sz="1600" dirty="0"/>
              <a:t>Die Genauigkeit von Prüfgeräten wird durch die kombinierte Genauigkeit von Bestrahlungs-, Temperatur- und elektrischen Sensoren begrenzt, und im Falle der I-U-Abtastung ist sie bei Standardfeldgeräten auf etwa 5% begrenzt.</a:t>
            </a:r>
          </a:p>
          <a:p>
            <a:r>
              <a:rPr lang="en-US" sz="1600" dirty="0"/>
              <a:t>Bei einem großen Array werden manuelle Tests über mehrere Tage oder Wochen durchgeführt, und die meteorologischen Bedingungen werden in dieser Zeit variieren, was es schwierig macht, relative Unterschiede in dem Array zu erkennen, und eine signifikante Dokumentation erfordert, um sicherzustellen, dass die Messungen vergleichbar sind.</a:t>
            </a:r>
          </a:p>
          <a:p>
            <a:r>
              <a:rPr lang="en-US" sz="1600" dirty="0"/>
              <a:t>Da diese Prüfung im isolierten Kombinierer durchgeführt werden muss, während das System in Betrieb ist, ist für alle Prüfungen eine persönliche Schutzausrüstung mit Lichtbogenblitz erforderlich, die die Geschwindigkeit effektiver Inspektionen einschränken und ein potenzielles Sicherheitsrisiko für den Bediener darstellen kann.</a:t>
            </a:r>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Messung der Leerlaufspannung</a:t>
            </a:r>
            <a:endParaRPr lang="el-GR" dirty="0"/>
          </a:p>
        </p:txBody>
      </p:sp>
      <p:pic>
        <p:nvPicPr>
          <p:cNvPr id="39938" name="Picture 2" descr="Î£ÏÎµÏÎ¹ÎºÎ® ÎµÎ¹ÎºÏÎ½Î±"/>
          <p:cNvPicPr>
            <a:picLocks noChangeAspect="1" noChangeArrowheads="1"/>
          </p:cNvPicPr>
          <p:nvPr/>
        </p:nvPicPr>
        <p:blipFill>
          <a:blip r:embed="rId2" cstate="print"/>
          <a:srcRect/>
          <a:stretch>
            <a:fillRect/>
          </a:stretch>
        </p:blipFill>
        <p:spPr bwMode="auto">
          <a:xfrm>
            <a:off x="1435621" y="1700808"/>
            <a:ext cx="6520755"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I-U-Kurvenverfolgung</a:t>
            </a:r>
            <a:endParaRPr lang="el-GR" dirty="0"/>
          </a:p>
        </p:txBody>
      </p:sp>
      <p:pic>
        <p:nvPicPr>
          <p:cNvPr id="38914" name="Picture 2" descr="ÎÏÎ¿ÏÎ­Î»ÎµÏÎ¼Î± ÎµÎ¹ÎºÏÎ½Î±Ï Î³Î¹Î± pv i v curve tracer"/>
          <p:cNvPicPr>
            <a:picLocks noChangeAspect="1" noChangeArrowheads="1"/>
          </p:cNvPicPr>
          <p:nvPr/>
        </p:nvPicPr>
        <p:blipFill>
          <a:blip r:embed="rId2" cstate="print"/>
          <a:srcRect/>
          <a:stretch>
            <a:fillRect/>
          </a:stretch>
        </p:blipFill>
        <p:spPr bwMode="auto">
          <a:xfrm>
            <a:off x="1619672" y="1700808"/>
            <a:ext cx="5661860"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Persönliche Schutzausrüstung mit Lichtbogenblitz</a:t>
            </a:r>
            <a:endParaRPr lang="el-GR" dirty="0"/>
          </a:p>
        </p:txBody>
      </p:sp>
      <p:pic>
        <p:nvPicPr>
          <p:cNvPr id="36866" name="Picture 2" descr="ÎÏÎ¿ÏÎ­Î»ÎµÏÎ¼Î± ÎµÎ¹ÎºÏÎ½Î±Ï Î³Î¹Î± arc-flash personal protective equipment photovoltaics"/>
          <p:cNvPicPr>
            <a:picLocks noChangeAspect="1" noChangeArrowheads="1"/>
          </p:cNvPicPr>
          <p:nvPr/>
        </p:nvPicPr>
        <p:blipFill>
          <a:blip r:embed="rId2" cstate="print"/>
          <a:srcRect/>
          <a:stretch>
            <a:fillRect/>
          </a:stretch>
        </p:blipFill>
        <p:spPr bwMode="auto">
          <a:xfrm>
            <a:off x="2195736" y="1700808"/>
            <a:ext cx="5005324" cy="4320000"/>
          </a:xfrm>
          <a:prstGeom prst="rect">
            <a:avLst/>
          </a:prstGeom>
          <a:noFill/>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US" dirty="0"/>
              <a:t>Infrarot-Wärmebildinspektion</a:t>
            </a:r>
          </a:p>
        </p:txBody>
      </p:sp>
      <p:sp>
        <p:nvSpPr>
          <p:cNvPr id="3" name="Content Placeholder 2"/>
          <p:cNvSpPr>
            <a:spLocks noGrp="1"/>
          </p:cNvSpPr>
          <p:nvPr>
            <p:ph idx="1"/>
          </p:nvPr>
        </p:nvSpPr>
        <p:spPr/>
        <p:txBody>
          <a:bodyPr>
            <a:normAutofit/>
          </a:bodyPr>
          <a:lstStyle/>
          <a:p>
            <a:r>
              <a:rPr lang="en-US" sz="1600" dirty="0"/>
              <a:t>Die folgenden Fehler können mit der Infrarot-Wärmebildinspektion klassifiziert werden:</a:t>
            </a:r>
          </a:p>
          <a:p>
            <a:pPr lvl="1"/>
            <a:r>
              <a:rPr lang="en-US" sz="1600" dirty="0"/>
              <a:t>Optische Beeinträchtigung</a:t>
            </a:r>
          </a:p>
          <a:p>
            <a:pPr lvl="1"/>
            <a:r>
              <a:rPr lang="en-US" sz="1600" dirty="0"/>
              <a:t>Zellrisse</a:t>
            </a:r>
          </a:p>
          <a:p>
            <a:pPr lvl="1"/>
            <a:r>
              <a:rPr lang="en-US" sz="1600" dirty="0"/>
              <a:t>Zellbruch - fehlendes Material in der Zellmatrix</a:t>
            </a:r>
          </a:p>
          <a:p>
            <a:pPr lvl="1"/>
            <a:r>
              <a:rPr lang="en-US" sz="1600" dirty="0"/>
              <a:t>Potenziell induzierte Degradation (PID)</a:t>
            </a:r>
          </a:p>
          <a:p>
            <a:pPr lvl="1"/>
            <a:r>
              <a:rPr lang="en-US" sz="1600" dirty="0"/>
              <a:t>Kurzgeschlossene Zellen</a:t>
            </a:r>
          </a:p>
          <a:p>
            <a:pPr lvl="1"/>
            <a:r>
              <a:rPr lang="en-US" sz="1600" dirty="0"/>
              <a:t>Beschattung</a:t>
            </a:r>
          </a:p>
          <a:p>
            <a:pPr lvl="1"/>
            <a:r>
              <a:rPr lang="en-US" sz="1600" dirty="0"/>
              <a:t>Gebrochene Verbindungsbänder</a:t>
            </a:r>
          </a:p>
          <a:p>
            <a:pPr lvl="1"/>
            <a:r>
              <a:rPr lang="en-US" sz="1600" dirty="0"/>
              <a:t>Kurzschluss von Bypass-Dioden</a:t>
            </a:r>
          </a:p>
          <a:p>
            <a:pPr lvl="1"/>
            <a:r>
              <a:rPr lang="en-US" sz="1600" dirty="0"/>
              <a:t> </a:t>
            </a:r>
            <a:r>
              <a:rPr lang="en-US" sz="1600" dirty="0" err="1"/>
              <a:t>Fehlerhafte</a:t>
            </a:r>
            <a:r>
              <a:rPr lang="en-US" sz="1600" dirty="0"/>
              <a:t> </a:t>
            </a:r>
            <a:r>
              <a:rPr lang="en-US" sz="1600" dirty="0" err="1"/>
              <a:t>Systemverbindung</a:t>
            </a:r>
            <a:endParaRPr lang="en-US" sz="1600" dirty="0"/>
          </a:p>
          <a:p>
            <a:pPr lvl="1"/>
            <a:endParaRPr lang="en-US" sz="1600"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3669</Words>
  <Application>Microsoft Office PowerPoint</Application>
  <PresentationFormat>Bildschirmpräsentation (4:3)</PresentationFormat>
  <Paragraphs>272</Paragraphs>
  <Slides>46</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46</vt:i4>
      </vt:variant>
    </vt:vector>
  </HeadingPairs>
  <TitlesOfParts>
    <vt:vector size="50" baseType="lpstr">
      <vt:lpstr>Arial</vt:lpstr>
      <vt:lpstr>Calibri</vt:lpstr>
      <vt:lpstr>Wingdings</vt:lpstr>
      <vt:lpstr>2_Office Theme</vt:lpstr>
      <vt:lpstr>MODUL 3: INSTALLATION UND WARTUNG VON PV-ANLAGEN</vt:lpstr>
      <vt:lpstr>Modulziele</vt:lpstr>
      <vt:lpstr>Wartung des elektrischen Systems</vt:lpstr>
      <vt:lpstr>PV-System DC-Array-Inspektion</vt:lpstr>
      <vt:lpstr>Manuelle elektrische Prüfung</vt:lpstr>
      <vt:lpstr>Messung der Leerlaufspannung</vt:lpstr>
      <vt:lpstr>I-U-Kurvenverfolgung</vt:lpstr>
      <vt:lpstr>Persönliche Schutzausrüstung mit Lichtbogenblitz</vt:lpstr>
      <vt:lpstr>Infrarot-Wärmebildinspektion</vt:lpstr>
      <vt:lpstr>Wartung der Erdung der PV-Anlage</vt:lpstr>
      <vt:lpstr>Probleme mit dem PV-Verkabelungssystem</vt:lpstr>
      <vt:lpstr>Kunststoff-Kabelbinder und Ösen, die Drähte brechen oder einklemmen können.</vt:lpstr>
      <vt:lpstr>Kabelbelastung durch Sonnenlicht, Wind und Eisgewicht</vt:lpstr>
      <vt:lpstr>Kabelzugang durch Kauende Nagetiere</vt:lpstr>
      <vt:lpstr>Wechselrichter</vt:lpstr>
      <vt:lpstr>Stringwechselrichter und Mikrowechselrichter</vt:lpstr>
      <vt:lpstr>Zentralwechselrichter</vt:lpstr>
      <vt:lpstr>Funktionsprüfungen des Wechselrichters</vt:lpstr>
      <vt:lpstr>GSU-Transformatoren (Generator Step-up)</vt:lpstr>
      <vt:lpstr>Wartung der Batterien</vt:lpstr>
      <vt:lpstr>Dachwartung im Zusammenhang mit der PV-Anlage</vt:lpstr>
      <vt:lpstr>Dachwartung: Schnee- und Eisbeseitigung</vt:lpstr>
      <vt:lpstr>Dachwartung: Beseitigung von Eisdämmen und Ablagerungen</vt:lpstr>
      <vt:lpstr>Dachwartung - Detail</vt:lpstr>
      <vt:lpstr>Ballastierte versus mechanisch befestigte PV-Racksysteme</vt:lpstr>
      <vt:lpstr>Ballastierte versus mechanisch befestigte PV-Racksysteme</vt:lpstr>
      <vt:lpstr>Wartung von ballastierten versus mechanisch befestigten PV-Racksystemen</vt:lpstr>
      <vt:lpstr>Freiflächen-PV-Systeme</vt:lpstr>
      <vt:lpstr>Wartungsfragen von Freiflächen-PV-Systemen</vt:lpstr>
      <vt:lpstr>PV-Systeme zur Freilandmontage: Vegetationsmanagement</vt:lpstr>
      <vt:lpstr>Verwendung von Tieren für die Vegetationspflege</vt:lpstr>
      <vt:lpstr>PV-Systeme zur Freilandmontage: Erosion durch Regenfälle</vt:lpstr>
      <vt:lpstr>PV-Systeme zur Freilandmontage: Erosion durch Regenfälle</vt:lpstr>
      <vt:lpstr>PV-Systeme zur Freilandmontage: Schneeräumung</vt:lpstr>
      <vt:lpstr>Nachverfolgung von PV-Systemen</vt:lpstr>
      <vt:lpstr>Nachverfolgung von PV-Systemen</vt:lpstr>
      <vt:lpstr>Umgebungsbedingungen</vt:lpstr>
      <vt:lpstr>Reinigung von PV-Anlagen</vt:lpstr>
      <vt:lpstr>Reinigung von PV-Anlagen: Schutz vor lokalen Schmutzquellen</vt:lpstr>
      <vt:lpstr>Verschmutzung des PV-Moduls durch Baustellenstaub</vt:lpstr>
      <vt:lpstr>PV-Verschmutzung durch Vogelpopulationen</vt:lpstr>
      <vt:lpstr>Degradationsraten der PV-Module</vt:lpstr>
      <vt:lpstr>O&amp;M Checkliste für bewährte Praktiken</vt:lpstr>
      <vt:lpstr>O&amp;M Beste Praktiken</vt:lpstr>
      <vt:lpstr>Modulziele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Jolanda Kaufhold</cp:lastModifiedBy>
  <cp:revision>265</cp:revision>
  <dcterms:created xsi:type="dcterms:W3CDTF">2017-12-11T10:59:29Z</dcterms:created>
  <dcterms:modified xsi:type="dcterms:W3CDTF">2019-12-20T14:15:46Z</dcterms:modified>
</cp:coreProperties>
</file>