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257" r:id="rId3"/>
    <p:sldId id="261" r:id="rId4"/>
    <p:sldId id="271" r:id="rId5"/>
    <p:sldId id="318" r:id="rId6"/>
    <p:sldId id="319" r:id="rId7"/>
    <p:sldId id="320" r:id="rId8"/>
    <p:sldId id="274" r:id="rId9"/>
    <p:sldId id="270" r:id="rId10"/>
    <p:sldId id="273" r:id="rId11"/>
    <p:sldId id="264" r:id="rId12"/>
    <p:sldId id="293" r:id="rId13"/>
    <p:sldId id="294" r:id="rId14"/>
    <p:sldId id="296" r:id="rId15"/>
    <p:sldId id="286" r:id="rId16"/>
    <p:sldId id="288" r:id="rId17"/>
    <p:sldId id="290" r:id="rId18"/>
    <p:sldId id="291" r:id="rId19"/>
    <p:sldId id="302" r:id="rId20"/>
    <p:sldId id="305" r:id="rId21"/>
    <p:sldId id="304" r:id="rId22"/>
    <p:sldId id="307" r:id="rId23"/>
    <p:sldId id="313" r:id="rId24"/>
    <p:sldId id="316" r:id="rId25"/>
    <p:sldId id="312" r:id="rId26"/>
    <p:sldId id="299" r:id="rId27"/>
    <p:sldId id="268" r:id="rId28"/>
    <p:sldId id="266" r:id="rId29"/>
    <p:sldId id="322" r:id="rId30"/>
    <p:sldId id="321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269" r:id="rId39"/>
    <p:sldId id="333" r:id="rId40"/>
    <p:sldId id="330" r:id="rId41"/>
    <p:sldId id="334" r:id="rId42"/>
    <p:sldId id="331" r:id="rId43"/>
    <p:sldId id="259" r:id="rId44"/>
    <p:sldId id="260" r:id="rId4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6437" autoAdjust="0"/>
  </p:normalViewPr>
  <p:slideViewPr>
    <p:cSldViewPr>
      <p:cViewPr varScale="1">
        <p:scale>
          <a:sx n="110" d="100"/>
          <a:sy n="110" d="100"/>
        </p:scale>
        <p:origin x="1956" y="108"/>
      </p:cViewPr>
      <p:guideLst>
        <p:guide orient="horz" pos="2160"/>
        <p:guide pos="2880"/>
        <p:guide orient="horz" pos="431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6/2/2020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6/2/2020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l-GR" dirty="0"/>
              <a:t>Εγκαταστάσεις </a:t>
            </a:r>
            <a:r>
              <a:rPr lang="el-GR" dirty="0" err="1"/>
              <a:t>ηλιοθερμικών</a:t>
            </a:r>
            <a:r>
              <a:rPr lang="el-GR" dirty="0"/>
              <a:t> συστημάτων για ΖΝΧ και θέρμανση σε μονοκατοικία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l-GR" dirty="0"/>
              <a:t>σύστημα ρύθμισης και ελέγχου</a:t>
            </a: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Τύποι  και επισκόπηση των ηλιακών ελεγκτών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Βασικές ρυθμίσεις και τεχνικά στοιχεία των ηλιακών ελεγκτών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Υποδειγματικό σύστημα με αυτόματο ελεγκτή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DeltaSol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BII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738" y="5539254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Ηλιακό σύστημα με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132856"/>
            <a:ext cx="571253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8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Τύποι  και επισκόπηση των ηλιακών ελεγκτών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Αρχές ελέγχου θερμοκρασιακής  διαφοράς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τον διαφορικό έλεγχο απαιτούνται δύο αισθητήρες θερμοκρασίας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ένας μετράει τη θερμοκρασία στο θερμότερο σημείο του ηλιακού κυκλώματος πριν την έξοδο του συλλέκτη. Ο άλλος μετράει τη θερμοκρασία στο δοχείο αποθήκευσης , στο ύψος του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του ηλιακού κυκλώματος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Οι θερμοκρασίες συγκρίνονται σε μια μονάδα ελέγχου. Η αντλία εκκινεί μέσω ενός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ρελέ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 όταν επιτευχθεί η θερμοκρασία εκκίνησης.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2944" y="3450952"/>
            <a:ext cx="5579284" cy="24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1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Τύποι  και επισκόπηση των ηλιακών ελεγκτών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απόδοσης και ανάλυσης σφαλμάτων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Έλεγχος απόδοσης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απόδοση μπορεί η μετρηθεί από ένα ή περισσότερους μετρητές θερμότητας 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Ένας μετρητής θερμότητας αποτελείται από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ένα ροόμετρο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ένα θερμοκρασιακό αισθητήρα και στις δύο γραμμές (παροχής και επιστροφής)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ηλεκτρονικά συστήματα για τον υπολογισμό της απόδοσης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9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Τύποι  και επισκόπηση των ηλιακών ελεγκτών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απόδοσης και ανάλυσης σφαλμάτων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Έλεγχος απόδοσης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4896309"/>
            <a:ext cx="19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Ροόμετρο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3074" y="2013411"/>
            <a:ext cx="5160875" cy="1756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8337" y="3949678"/>
            <a:ext cx="3970784" cy="215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664" y="3212976"/>
            <a:ext cx="3256095" cy="1683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53516" y="3306470"/>
            <a:ext cx="2180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Αισθητήρας  θερμοκρασίας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31444" y="5890237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Μετρητής θερμότητας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3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Τύποι  και επισκόπηση των ηλιακών ελεγκτών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απόδοσης και ανάλυσης σφαλμάτων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Έλεγχος απόδοσης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Στοιχεία του μετρητή θερμότητας στο κύκλωμα του συλλέκτη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276872"/>
            <a:ext cx="4267354" cy="308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0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Τύποι  και επισκόπηση των ηλιακών ελεγκτών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απόδοσης και ανάλυσης σφαλμάτων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Ελεγκτής εισόδου/εξόδου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(IOC)</a:t>
            </a: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Διάγραμμα στοιχείων παρακολούθησης από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IOC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RESOL</a:t>
            </a: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7724" y="2492896"/>
            <a:ext cx="4968552" cy="29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95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Τύποι  και επισκόπηση των ηλιακών ελεγκτών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απόδοσης και ανάλυσης σφαλμάτων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Ελεγκτής εισόδου/εξόδου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(IOC)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IO-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διάγραμμα των στοιχείων παρακολούθησης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20888"/>
            <a:ext cx="5832648" cy="31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94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Τύποι  και επισκόπηση των ηλιακών ελεγκτών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41202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απόδοσης και ανάλυσης σφαλμάτων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Ελεγκτής εισόδου/εξόδου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(IOC)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7564" y="2132856"/>
            <a:ext cx="5201660" cy="4130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2378828"/>
            <a:ext cx="2853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Παρουσίαση δεδομένων που μετρήθηκαν σε δεδομένο χρόνο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12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Τύποι  και επισκόπηση των ηλιακών ελεγκτών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13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απόδοσης και ανάλυσης σφαλμάτων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Ελεγκτής εισόδου/εξόδου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(IOC)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204864"/>
            <a:ext cx="5904656" cy="39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22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>
                <a:latin typeface="+mn-lt"/>
                <a:cs typeface="Arial" panose="020B0604020202020204" pitchFamily="34" charset="0"/>
              </a:rPr>
              <a:t>Αισθητήρες θερμοκρασίας και ροής </a:t>
            </a:r>
            <a:endParaRPr lang="el-G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Βασική θεωρία της ανίχνευσης θερμοκρασίας και τύποι αισθητήρων θερμοκρασίας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Ανιχνευτές αντίστασης θερμοκρασίας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(RTD)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3125"/>
            <a:ext cx="464264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pt1000 RTD Sensor Solar Water Heater Collector Temperature Sensing Controller 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1721"/>
            <a:ext cx="3511396" cy="18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3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Μέχρι το τέλος της ενότητας θα :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του τύπους και τις παραμέτρους από διαφορετικούς ελεγκτές για τα ηλιακά ενεργειακά συστήματα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Κατανοήσετε τη λειτουργία και τα τεχνικά χαρακτηριστικά των αισθητήρων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τις αρχές ελέγχου και ρύθμισης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>
                <a:latin typeface="+mn-lt"/>
                <a:cs typeface="Arial" panose="020B0604020202020204" pitchFamily="34" charset="0"/>
              </a:rPr>
              <a:t>Αισθητήρες θερμοκρασίας και ροής </a:t>
            </a:r>
            <a:endParaRPr lang="el-G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Βασική θεωρία της ανίχνευσης θερμοκρασίας και τύποι αισθητήρων θερμοκρασίας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Αρνητικός ανιχνευτής θερμοκρασίας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(NTC)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θερμίστορ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s://www.picclickimg.com/d/w1600/pict/181779523834_/Solar-Temperature-Sensor-Sas-10-Sb-10-Goldline-Heliotro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60" y="256490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5193636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Solar Temperature Sensor Sas-10 Sb-10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Goldline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Heliotrope</a:t>
            </a:r>
          </a:p>
        </p:txBody>
      </p:sp>
    </p:spTree>
    <p:extLst>
      <p:ext uri="{BB962C8B-B14F-4D97-AF65-F5344CB8AC3E}">
        <p14:creationId xmlns:p14="http://schemas.microsoft.com/office/powerpoint/2010/main" val="3716055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>
                <a:latin typeface="+mn-lt"/>
                <a:cs typeface="Arial" panose="020B0604020202020204" pitchFamily="34" charset="0"/>
              </a:rPr>
              <a:t>Αισθητήρες θερμοκρασίας και ροής </a:t>
            </a:r>
            <a:endParaRPr lang="el-G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Βασική θεωρία της ανίχνευσης θερμοκρασίας και τύποι αισθητήρων θερμοκρασίας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Θερμοζεύγος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αισθητήρας αποτελείται από δύο καλώδια από διαφορετικό μέταλλο που συνδέονται σε δύο σημεία. Η μεταβαλλόμενη τάση μεταξύ των δύο σημείων ανταποκρίνονται σε αναλογικά σε μεταβολές της θερμοκρασίας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36432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670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>
                <a:cs typeface="Arial" panose="020B0604020202020204" pitchFamily="34" charset="0"/>
              </a:rPr>
              <a:t>Αισθητήρες θερμοκρασίας και ροής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41487"/>
            <a:ext cx="46805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Αισθητήρες ροής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ροόμετρο γραμμής εξισορρόπησης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Βαλβίδα εξισορρόπησης με ροόμετρο για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ηλιοθερμικά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συστήματα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Αρχή λειτουργίας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βαλβίδα εξισορρόπησης είναι μια υδραυλική συσκευή που ρυθμίζει τη ροή που περνάει.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ρυθμιστής είναι μία μπάλα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(1),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λειτουργεί από ένα στέλεχος ελέγχου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(2).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ρυθμός ροής  ελέγχεται μέσω ενός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ροομέτρου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(3)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τοποθετημένο σε ένα κύκλωμα παράκαμψης, που μπορεί να απενεργοποιηθεί κατά την κανονική  λειτουργία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ρυθμός ροής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υποδεικνύεται από μία μεταλλική σφαίρα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(4),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μέσα σε ένα διάφανο οδηγό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(5),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 βαθμονομημένη κλίμακα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(6).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000748" cy="415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380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>
                <a:cs typeface="Arial" panose="020B0604020202020204" pitchFamily="34" charset="0"/>
              </a:rPr>
              <a:t>Αισθητήρες θερμοκρασίας και ροής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4352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Αισθητήρες ροής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ροόμετρο γραμμής εξισορρόπησης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Βαλβίδα εξισορρόπησης με ροόμετρο για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ηλιοθερμικά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συστήματα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Ρύθμιση ροής 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ροή ρυθμίζεται με τις ακόλουθες λειτουργίες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 τη βοήθεια ενός εν δείκτη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(1),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σημαδεύοντας την αναφερόμενη ροή στην οποία η βαλβίδα πρέπει να  ρυθμιστή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Χρησιμοποιώντας το δαχτυλίδι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να ανοίξεις τη βαλβίδα που διακόπτει τη ροή του μέσου στο ροόμετρο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κάτω από κανονικές συνθήκες λειτουργίας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13246"/>
            <a:ext cx="1728192" cy="211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22948"/>
            <a:ext cx="1728192" cy="209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20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>
                <a:cs typeface="Arial" panose="020B0604020202020204" pitchFamily="34" charset="0"/>
              </a:rPr>
              <a:t>Αισθητήρες θερμοκρασίας και ροής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4352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Αισθητήρες ροής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ροόμετρο γραμμής εξισορρόπησης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Βαλβίδα εξισορρόπησης με ροόμετρο για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ηλιοθερμικά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συστήματα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Ρύθμιση ροής 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Διατηρώντας ανοιχτή τη ροή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εφαρμόστε ένα κατσαβίδι στο στέλεχος ελέγχου της βαλβίδας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τη ρύθμιση της ροής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Μετά την εξισορρόπηση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απελευθερώστε το δακτύλιο του μετρητή ώστε να επανέλθει στη κλειστή θέση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58037"/>
            <a:ext cx="1584176" cy="191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59976"/>
            <a:ext cx="1296144" cy="191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376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>
                <a:cs typeface="Arial" panose="020B0604020202020204" pitchFamily="34" charset="0"/>
              </a:rPr>
              <a:t>Αισθητήρες θερμοκρασίας και ροής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821925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Αισθητήρες ροής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ροόμετρο γραμμής εξισορρόπησης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Βαλβίδα εξισορρόπησης με ροόμετρο για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ηλιοθερμικά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συστήματα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Διάγραμμα εφαρμογής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Ρύθμιση ροής σε ένα ηλιακό δίκτυο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416824" cy="361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09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>
                <a:cs typeface="Arial" panose="020B0604020202020204" pitchFamily="34" charset="0"/>
              </a:rPr>
              <a:t>Αισθητήρες θερμοκρασίας και ροής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Μέτρηση ηλιακής ακτινοβολίας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RESOL CS10 Solar C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34" y="2480008"/>
            <a:ext cx="3316213" cy="331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064510"/>
            <a:ext cx="5184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 τους μετρητές των οποίων ο προγραμματισμός εξαρτάται από τη μέτρηση της ηλιακής ακτινοβολίας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χρησιμοποιούνται </a:t>
            </a:r>
            <a:r>
              <a:rPr lang="el-GR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φωτοβολταικά</a:t>
            </a:r>
            <a:r>
              <a:rPr lang="el-G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στοιχεία  σε κλειστές μονάδες.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1044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l-GR" dirty="0">
                <a:cs typeface="Arial" panose="020B0604020202020204" pitchFamily="34" charset="0"/>
              </a:rPr>
              <a:t>Αισθητήρες θερμοκρασίας και ροής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28800"/>
            <a:ext cx="82809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Αισθητήρες θερμοκρασίας και ροής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και τοποθέτηση αισθητήρων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κάλυψη των αισθητήρων τους προστατεύει από την καταστροφή, τις καιρικές συνθήκες, και πρέπει να αντέχουν στη θερμοκρασία και τη διάβρωση.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 καλώδια είναι συνήθως από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PVC-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ή σιλικόνης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 προστατευτικό κάλυμμα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Στις υψηλές θερμοκρασίες χρησιμοποιούνται και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PTFE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καλώδια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Στο εξωτερικό περιβάλλον τα καλώδια προστατεύονται από μεταλλικούς σωλήνες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28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l-GR" dirty="0">
                <a:latin typeface="+mn-lt"/>
                <a:cs typeface="Arial" panose="020B0604020202020204" pitchFamily="34" charset="0"/>
              </a:rPr>
              <a:t>Μέθοδοι ρύθμισης θερμοκρασίας και ελέγχου</a:t>
            </a:r>
            <a:br>
              <a:rPr lang="en-US" dirty="0">
                <a:latin typeface="+mn-lt"/>
                <a:cs typeface="Arial" panose="020B0604020202020204" pitchFamily="34" charset="0"/>
              </a:rPr>
            </a:br>
            <a:endParaRPr lang="el-G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9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Μέθοδοι ρύθμισης θερμοκρασίας και ελέγχου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Διάγραμμα  λειτουργίας με σύστημα ελέγχου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829532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l-GR" dirty="0">
                <a:cs typeface="Arial" panose="020B0604020202020204" pitchFamily="34" charset="0"/>
              </a:rPr>
              <a:t>Μέθοδοι ρύθμισης θερμοκρασίας και ελέγχου</a:t>
            </a:r>
            <a:br>
              <a:rPr lang="en-US" dirty="0"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13576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Μέθοδοι ρύθμισης θερμοκρασίας και ελέγχου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Διαφορετικοί τύποι ανατροφοδότησης ελέγχου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On-Off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απλούστερη μορφή ελέγχου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688" y="2924944"/>
            <a:ext cx="5216624" cy="2973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Τύποι  και επισκόπηση των ηλιακών ελεγκτών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Βασικές ρυθμίσεις και τεχνικά στοιχεία των ηλιακών ελεγκτών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Αρχές ελέγχου θερμοκρασιακής  διαφοράς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απόδοσης και ανάλυσης σφαλμάτων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Αισθητήρες θερμοκρασίας και ροής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Βασική θεωρία της ανίχνευσης θερμοκρασίας και τύποι αισθητήρων θερμοκρασίας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Αισθητήρες ροής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Μέτρηση ηλιακής ακτινοβολίας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Σύνδεση και τοποθέτηση αισθητήρων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Μέθοδοι ρύθμισης θερμοκρασίας και ελέγχου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PID 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ασαφούς λογικής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84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l-GR" dirty="0">
                <a:cs typeface="Arial" panose="020B0604020202020204" pitchFamily="34" charset="0"/>
              </a:rPr>
              <a:t>Μέθοδοι ρύθμισης θερμοκρασίας και ελέγχου</a:t>
            </a:r>
            <a:br>
              <a:rPr lang="en-US" dirty="0"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34306"/>
            <a:ext cx="3826768" cy="2005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3.1. PID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PID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ελεγκτής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Ένας αναλογικός –ολοκληρωμένος –ελεγκτής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(PID controller)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ένας μηχανισμός ελέγχου ανάδρασης βρόχου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Όπως αναφέρει και το όνομα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αλγόριθμός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PID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αποτελείται από τρεις βασικούς συντελεστές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αναλογικός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ολοκληρωμένος και παράγωγος οι οποίες μεταβάλλονται για τη βέλτιστη ανταπόκριση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132856"/>
            <a:ext cx="4596338" cy="30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l-GR" dirty="0">
                <a:cs typeface="Arial" panose="020B0604020202020204" pitchFamily="34" charset="0"/>
              </a:rPr>
              <a:t>Μέθοδοι ρύθμισης θερμοκρασίας και ελέγχου</a:t>
            </a:r>
            <a:br>
              <a:rPr lang="en-US" dirty="0"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363272" cy="3301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3.1. PID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γενική ιδέα του αλγορίθμου είναι ο χειρισμός του λάθους.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λάθος είναι η διαφορά μεταξύ της μεταβλητής λειτουργίας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(PV)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και του σημείου ρύθμισης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(SP).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		ERROR = PV - SP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τρεις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μεταβλήτες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–(P), (I)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(D) 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χρησιμοποιούνται σε διαφορετικούς συνδυασμούς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 P –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μερικές φορές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 PI –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συνήθως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 PID –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μερικές φορές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 PD –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πολύ σπάνια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συνήθως σε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σερβοκινητήρες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l-GR" dirty="0">
                <a:cs typeface="Arial" panose="020B0604020202020204" pitchFamily="34" charset="0"/>
              </a:rPr>
              <a:t>Μέθοδοι ρύθμισης θερμοκρασίας και ελέγχου</a:t>
            </a:r>
            <a:br>
              <a:rPr lang="en-US" dirty="0"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3538736" cy="3877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3.1.1 P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ελεγκτής απλά πολλαπλασιάζει το σφάλμα με το αναλογικό κέρδος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για να επιτύχει την έξοδο ελέγχου.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αναλογικό κέρδος είναι η ρύθμιση που ορίζουμε για την επιθυμητή συμπεριφορά του ελεγκτή.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αναλογική σταθερά που χρησιμοποιείται στον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P-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ελεγκτή είναι η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3549774" cy="221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4197719" cy="2487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l-GR" dirty="0">
                <a:cs typeface="Arial" panose="020B0604020202020204" pitchFamily="34" charset="0"/>
              </a:rPr>
              <a:t>Μέθοδοι ρύθμισης θερμοκρασίας και ελέγχου</a:t>
            </a:r>
            <a:br>
              <a:rPr lang="en-US" dirty="0"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7931224" cy="3877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3.1.1 P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Μειονεκτήματα του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P-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●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Υψηλή τιμή του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θα οδηγήσει στην ταλάντωση του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PV.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● 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Επίσης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P-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ελεγκτής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τήνει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να παράγει μια τιμή μετατόπισης.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● 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αναλογικοί ελεγκτές επίσης αυξάνουν το μέγιστο της υπέρβασης του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l-GR" dirty="0">
                <a:cs typeface="Arial" panose="020B0604020202020204" pitchFamily="34" charset="0"/>
              </a:rPr>
              <a:t>Μέθοδοι ρύθμισης θερμοκρασίας και ελέγχου</a:t>
            </a:r>
            <a:br>
              <a:rPr lang="en-US" dirty="0"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114800" cy="3877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3.1.2 PI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Όσο το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αφάλμα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αυξάνεται ή μειώνεται, η ποσότητα που προστίθεται στον ελεγκτή αυξάνεται και μειώνεται αναλογικά.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Εξαλείφει τη μετατόπιση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104456" cy="26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429000"/>
            <a:ext cx="30289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l-GR" dirty="0">
                <a:cs typeface="Arial" panose="020B0604020202020204" pitchFamily="34" charset="0"/>
              </a:rPr>
              <a:t>Μέθοδοι ρύθμισης θερμοκρασίας και ελέγχου</a:t>
            </a:r>
            <a:br>
              <a:rPr lang="en-US" dirty="0"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91264" cy="4381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3.1.3 PID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PID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ελεγκτής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καλύτερος όλων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αναλογικός διορθώνει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στιγμαιία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σφάλματα , ο ολοκληρωμένος τα σωρευτικά, και ο παραγωγικός διορθώνει το παρόν σφάλμα σε σχέση με το τελευταίο που ελέγχθηκε.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28156"/>
            <a:ext cx="60579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l-GR" dirty="0">
                <a:cs typeface="Arial" panose="020B0604020202020204" pitchFamily="34" charset="0"/>
              </a:rPr>
              <a:t>Μέθοδοι ρύθμισης θερμοκρασίας και ελέγχου</a:t>
            </a:r>
            <a:br>
              <a:rPr lang="en-US" dirty="0"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91264" cy="4381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3.1.3 PID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επίδραση της παραγώγου είναι η αντίδραση στην υπέρβαση που προκαλείται από το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την αναλογική και ολοκληρωμένη ανάδραση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Όταν το σφάλμα είναι μεγάλο, η αναλογική και ολοκληρωμένη ανάδραση ωθήσει τον ελεγκτή να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βγεί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εκτός.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29" descr="PID control graph (4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12976"/>
            <a:ext cx="4996408" cy="2922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l-GR" dirty="0">
                <a:cs typeface="Arial" panose="020B0604020202020204" pitchFamily="34" charset="0"/>
              </a:rPr>
              <a:t>Μέθοδοι ρύθμισης θερμοκρασίας και ελέγχου</a:t>
            </a:r>
            <a:br>
              <a:rPr lang="en-US" dirty="0"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91264" cy="4381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3.1.4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Ρύθμιση ενός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PID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ελεγκτή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Ρυθμίζοντας ένα βρόγχο ελέγχου  είναι η προσαρμογή των παραμέτρων ελέγχου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κέρδος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αναλογικό εύρος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κέρδος ολοκλήρωσης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επαναφορά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παράγωγο κέρδος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ρυθμό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στις βέλτιστες τιμές για ένα στόχο αντίδρασης.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Δοκιμή και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μοντελοποίηση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Bump Test and Modelling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Manual Control)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Ρύθμιση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Προσομοίωση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Πολύ υψηλό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θα οδηγήσει στην ταλάντωση σε τιμές θα τείνει να οδηγήσει σε μία μετατόπιση.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θα αντιδράσει στην μετατόπιση. Υψηλές τιμές στο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σημαίνει ότι το σημείο ρύθμισης θα φτάσει στο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PV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πολύ γρήγορα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μεταβλητή αυτή είναι επιρρεπής στην αστάθεια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τα κρατάει υπό έλεγχο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944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l-GR" dirty="0">
                <a:cs typeface="Arial" panose="020B0604020202020204" pitchFamily="34" charset="0"/>
              </a:rPr>
              <a:t>Μέθοδοι ρύθμισης θερμοκρασίας και ελέγχου</a:t>
            </a:r>
            <a:br>
              <a:rPr lang="en-US" dirty="0"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Μέθοδοι ρύθμισης θερμοκρασίας και ελέγχου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Ελεγκτής ασαφούς λογικής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Είδη ασάφειας και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μοντελοποίηση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τους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Στοχαστική ασάφεια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πιθανότητα να βρεθεί ο στόχος είναι 0,8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Λεκτική ασάφεια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Ψηλός άνδρας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", «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Καυτές μέρες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Σταθερά νομίσματα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Πιθανόν να έχουμε μια επιτυχημένη επαγγελματική χρονιά.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εμπειρία του ειδικού Α δείχνει ότι το Β είναι πιθανό να συμβεί. Όμως , ο ειδικός Γ είναι πεισμένος ότι αυτό δεν ισχύει.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περισσότερες λέξεις που χρησιμοποιούμε στην καθημερινότητα μας δεν είναι ξεκάθαρες με μαθηματικούς όρους.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Αυτό επιτρέπει στους ανθρώπους να έχουν λόγο σε ένα αφηρημένο επίπεδο. 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96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l-GR" dirty="0">
                <a:cs typeface="Arial" panose="020B0604020202020204" pitchFamily="34" charset="0"/>
              </a:rPr>
              <a:t>Μέθοδοι ρύθμισης θερμοκρασίας και ελέγχου</a:t>
            </a:r>
            <a:br>
              <a:rPr lang="en-US" dirty="0"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Μέθοδοι ρύθμισης θερμοκρασίας και ελέγχου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Ελεγκτής ασαφούς λογικής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Πλεονεκτήματα της ασαφούς λογικής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Πολύ ισχυρή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Προσαρμόζεται εύκολα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Χρησιμοποιεί πολλαπλές εισόδους και εξόδους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Απλούστερη από τους προκατόχους της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Πολύ γρήγορη και οικονομική εφαρμογή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9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Τύποι  και επισκόπηση των ηλιακών ελεγκτών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38" y="1556792"/>
            <a:ext cx="8229600" cy="853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Βασικές ρυθμίσεις και τεχνικά στοιχεία των ηλιακών ελεγκτών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Επισκόπηση ελεγκτών για εγκαταστάσεις ηλιακών για ζεστό νερό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657750"/>
              </p:ext>
            </p:extLst>
          </p:nvPr>
        </p:nvGraphicFramePr>
        <p:xfrm>
          <a:off x="422338" y="2348880"/>
          <a:ext cx="8363273" cy="3084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382">
                  <a:extLst>
                    <a:ext uri="{9D8B030D-6E8A-4147-A177-3AD203B41FA5}">
                      <a16:colId xmlns:a16="http://schemas.microsoft.com/office/drawing/2014/main" val="251707360"/>
                    </a:ext>
                  </a:extLst>
                </a:gridCol>
                <a:gridCol w="1013064">
                  <a:extLst>
                    <a:ext uri="{9D8B030D-6E8A-4147-A177-3AD203B41FA5}">
                      <a16:colId xmlns:a16="http://schemas.microsoft.com/office/drawing/2014/main" val="1425527912"/>
                    </a:ext>
                  </a:extLst>
                </a:gridCol>
                <a:gridCol w="397187">
                  <a:extLst>
                    <a:ext uri="{9D8B030D-6E8A-4147-A177-3AD203B41FA5}">
                      <a16:colId xmlns:a16="http://schemas.microsoft.com/office/drawing/2014/main" val="393780797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7949615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47280448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66638522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178863967"/>
                    </a:ext>
                  </a:extLst>
                </a:gridCol>
                <a:gridCol w="533965">
                  <a:extLst>
                    <a:ext uri="{9D8B030D-6E8A-4147-A177-3AD203B41FA5}">
                      <a16:colId xmlns:a16="http://schemas.microsoft.com/office/drawing/2014/main" val="4228859498"/>
                    </a:ext>
                  </a:extLst>
                </a:gridCol>
                <a:gridCol w="618163">
                  <a:extLst>
                    <a:ext uri="{9D8B030D-6E8A-4147-A177-3AD203B41FA5}">
                      <a16:colId xmlns:a16="http://schemas.microsoft.com/office/drawing/2014/main" val="2897115957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290293385"/>
                    </a:ext>
                  </a:extLst>
                </a:gridCol>
              </a:tblGrid>
              <a:tr h="297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Manufacturer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Type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Out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Display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Consum-ption (W)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Hydraulic systems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Heat meter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Data logger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Interfaces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139898"/>
                  </a:ext>
                </a:extLst>
              </a:tr>
              <a:tr h="297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Allsun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T80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LCD</a:t>
                      </a:r>
                      <a:r>
                        <a:rPr lang="en-US" sz="1000" baseline="30000" dirty="0">
                          <a:effectLst/>
                        </a:rPr>
                        <a:t>1)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 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customer request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optional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998264"/>
                  </a:ext>
                </a:extLst>
              </a:tr>
              <a:tr h="297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Bosch (Buderus)</a:t>
                      </a:r>
                      <a:r>
                        <a:rPr lang="en-US" sz="1000" baseline="30000">
                          <a:effectLst/>
                        </a:rPr>
                        <a:t>2)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Logamatic SC20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 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8426143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Consolar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Control 300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 + LED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bus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696215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Dolder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Sora-WL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3)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3290713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IMC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Basis-Mini 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 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RS232 extensible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8447793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Prozeda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Basic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6024683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Resol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Deltasol</a:t>
                      </a:r>
                      <a:r>
                        <a:rPr lang="en-US" sz="1000" dirty="0">
                          <a:effectLst/>
                        </a:rPr>
                        <a:t> BS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3)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r>
                        <a:rPr lang="en-US" sz="1000" baseline="30000">
                          <a:effectLst/>
                        </a:rPr>
                        <a:t>4)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Resol V Bus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136215"/>
                  </a:ext>
                </a:extLst>
              </a:tr>
              <a:tr h="19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Sorel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TDC2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1)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yes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USB, Ethernet optional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1088356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Steca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 0301sc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3)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1811008"/>
                  </a:ext>
                </a:extLst>
              </a:tr>
              <a:tr h="297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Technische Alternative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ESR 21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r>
                        <a:rPr lang="en-US" sz="1000" baseline="30000">
                          <a:effectLst/>
                        </a:rPr>
                        <a:t>5)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97853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ES 5910S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eBus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573749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Wagner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Sungo 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≤ 0.5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388340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Watts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Advanced Solar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3)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optional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optional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8375618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Vaillant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Auromatic 560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vrDialog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5105462"/>
                  </a:ext>
                </a:extLst>
              </a:tr>
              <a:tr h="148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Varmeco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Vario fresch-pur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r>
                        <a:rPr lang="en-US" sz="1000" baseline="30000">
                          <a:effectLst/>
                        </a:rPr>
                        <a:t>6)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yes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2206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9552" y="5527504"/>
            <a:ext cx="7416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latin typeface="+mj-lt"/>
                <a:ea typeface="Calibri" panose="020F0502020204030204" pitchFamily="34" charset="0"/>
              </a:rPr>
              <a:t>1)</a:t>
            </a:r>
            <a:r>
              <a:rPr lang="en-US" sz="1000" dirty="0">
                <a:latin typeface="+mj-lt"/>
                <a:ea typeface="Calibri" panose="020F0502020204030204" pitchFamily="34" charset="0"/>
              </a:rPr>
              <a:t> graphic display		</a:t>
            </a:r>
            <a:r>
              <a:rPr lang="en-US" sz="1000" baseline="30000" dirty="0">
                <a:latin typeface="+mj-lt"/>
                <a:ea typeface="Calibri" panose="020F0502020204030204" pitchFamily="34" charset="0"/>
              </a:rPr>
              <a:t>2)</a:t>
            </a:r>
            <a:r>
              <a:rPr lang="en-US" sz="1000" dirty="0">
                <a:latin typeface="+mj-lt"/>
                <a:ea typeface="Calibri" panose="020F0502020204030204" pitchFamily="34" charset="0"/>
              </a:rPr>
              <a:t> similar models also with Bosch brand Junkers</a:t>
            </a:r>
            <a:endParaRPr lang="bg-BG" sz="1000" dirty="0">
              <a:latin typeface="+mj-lt"/>
              <a:ea typeface="Calibri" panose="020F0502020204030204" pitchFamily="34" charset="0"/>
            </a:endParaRPr>
          </a:p>
          <a:p>
            <a:r>
              <a:rPr lang="en-US" sz="1000" baseline="30000" dirty="0">
                <a:latin typeface="+mj-lt"/>
                <a:ea typeface="Calibri" panose="020F0502020204030204" pitchFamily="34" charset="0"/>
              </a:rPr>
              <a:t>3)</a:t>
            </a:r>
            <a:r>
              <a:rPr lang="en-US" sz="1000" dirty="0">
                <a:latin typeface="+mj-lt"/>
                <a:ea typeface="Calibri" panose="020F0502020204030204" pitchFamily="34" charset="0"/>
              </a:rPr>
              <a:t> back-lit dot-matrix	</a:t>
            </a:r>
            <a:r>
              <a:rPr lang="en-US" sz="1000" baseline="30000" dirty="0">
                <a:latin typeface="+mj-lt"/>
                <a:ea typeface="Calibri" panose="020F0502020204030204" pitchFamily="34" charset="0"/>
              </a:rPr>
              <a:t>4)</a:t>
            </a:r>
            <a:r>
              <a:rPr lang="en-US" sz="1000" dirty="0">
                <a:latin typeface="+mj-lt"/>
                <a:ea typeface="Calibri" panose="020F0502020204030204" pitchFamily="34" charset="0"/>
              </a:rPr>
              <a:t> externally connectable over intersection</a:t>
            </a:r>
            <a:endParaRPr lang="bg-BG" sz="1000" dirty="0">
              <a:latin typeface="+mj-lt"/>
              <a:ea typeface="Calibri" panose="020F0502020204030204" pitchFamily="34" charset="0"/>
            </a:endParaRPr>
          </a:p>
          <a:p>
            <a:r>
              <a:rPr lang="en-US" sz="1000" baseline="30000" dirty="0">
                <a:latin typeface="+mj-lt"/>
                <a:ea typeface="Calibri" panose="020F0502020204030204" pitchFamily="34" charset="0"/>
              </a:rPr>
              <a:t>5)</a:t>
            </a:r>
            <a:r>
              <a:rPr lang="en-US" sz="1000" dirty="0">
                <a:latin typeface="+mj-lt"/>
                <a:ea typeface="Calibri" panose="020F0502020204030204" pitchFamily="34" charset="0"/>
              </a:rPr>
              <a:t> with 10 different programs	</a:t>
            </a:r>
            <a:r>
              <a:rPr lang="en-US" sz="1000" baseline="30000" dirty="0">
                <a:latin typeface="+mj-lt"/>
                <a:ea typeface="Calibri" panose="020F0502020204030204" pitchFamily="34" charset="0"/>
              </a:rPr>
              <a:t>6)</a:t>
            </a:r>
            <a:r>
              <a:rPr lang="en-US" sz="1000" dirty="0">
                <a:latin typeface="+mj-lt"/>
                <a:ea typeface="Calibri" panose="020F0502020204030204" pitchFamily="34" charset="0"/>
              </a:rPr>
              <a:t> expandable</a:t>
            </a:r>
            <a:endParaRPr lang="bg-BG" sz="1000" dirty="0"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6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l-GR" dirty="0">
                <a:cs typeface="Arial" panose="020B0604020202020204" pitchFamily="34" charset="0"/>
              </a:rPr>
              <a:t>Μέθοδοι ρύθμισης θερμοκρασίας και ελέγχου</a:t>
            </a:r>
            <a:br>
              <a:rPr lang="en-US" dirty="0"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10695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Μέθοδοι ρύθμισης θερμοκρασίας και ελέγχου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Ελεγκτής ασαφούς λογικής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“More-or-Less” Rather Than “Either-Or” !</a:t>
            </a:r>
          </a:p>
          <a:p>
            <a:pPr marL="0" indent="0">
              <a:buNone/>
            </a:pP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4800" y="2708920"/>
            <a:ext cx="4267200" cy="2514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387350" y="3020070"/>
            <a:ext cx="4025900" cy="2073275"/>
            <a:chOff x="196" y="1684"/>
            <a:chExt cx="2536" cy="1306"/>
          </a:xfrm>
        </p:grpSpPr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196" y="1684"/>
              <a:ext cx="2536" cy="114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24" y="2593"/>
              <a:ext cx="1632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marL="288925" indent="-288925" algn="ctr" defTabSz="762000" eaLnBrk="0" hangingPunct="0">
                <a:spcBef>
                  <a:spcPct val="20000"/>
                </a:spcBef>
              </a:pPr>
              <a:r>
                <a:rPr lang="en-US" sz="1600" b="1">
                  <a:solidFill>
                    <a:srgbClr val="99FFFF"/>
                  </a:solidFill>
                  <a:effectLst/>
                  <a:latin typeface="Arial" charset="0"/>
                </a:rPr>
                <a:t>“Strong Fever”</a:t>
              </a:r>
            </a:p>
            <a:p>
              <a:pPr marL="288925" indent="-288925" algn="ctr" defTabSz="762000" eaLnBrk="0" hangingPunct="0">
                <a:spcBef>
                  <a:spcPct val="20000"/>
                </a:spcBef>
              </a:pPr>
              <a:endParaRPr lang="en-US" sz="1600" b="1">
                <a:solidFill>
                  <a:srgbClr val="99FFF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447800" y="339472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40.1°C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828800" y="400432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42°C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819400" y="347092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41.4°C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533400" y="415672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39.3°C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3276600" y="286132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38.7°C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381000" y="476632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37.2°C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304800" y="301372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38°C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7584" y="5445224"/>
            <a:ext cx="3223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925" indent="-288925" defTabSz="762000" eaLnBrk="0" hangingPunct="0">
              <a:spcBef>
                <a:spcPct val="20000"/>
              </a:spcBef>
            </a:pPr>
            <a:r>
              <a:rPr lang="en-US" sz="1400" b="1" dirty="0">
                <a:latin typeface="Arial" charset="0"/>
              </a:rPr>
              <a:t>Conventional (Boolean) Set Theory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724400" y="2657872"/>
            <a:ext cx="4267200" cy="2514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4876800" y="2962672"/>
            <a:ext cx="4025900" cy="1816100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96000" y="3419872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40.1°C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477000" y="4029472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42°C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467600" y="3496072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41.4°C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181600" y="4181872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FFFF00"/>
                </a:solidFill>
                <a:effectLst/>
                <a:latin typeface="Arial" charset="0"/>
              </a:rPr>
              <a:t>39.3°C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924800" y="2886472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4D4D4D"/>
                </a:solidFill>
                <a:effectLst/>
                <a:latin typeface="Arial" charset="0"/>
              </a:rPr>
              <a:t>38.7°C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29200" y="4791472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4D4D4D"/>
                </a:solidFill>
                <a:effectLst/>
                <a:latin typeface="Arial" charset="0"/>
              </a:rPr>
              <a:t>37.2°C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953000" y="3038872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800">
                <a:solidFill>
                  <a:srgbClr val="4D4D4D"/>
                </a:solidFill>
                <a:effectLst/>
                <a:latin typeface="Arial" charset="0"/>
              </a:rPr>
              <a:t>38°C</a:t>
            </a: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5556250" y="4405710"/>
            <a:ext cx="25908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288925" indent="-288925" algn="ctr" defTabSz="762000" eaLnBrk="0" hangingPunct="0">
              <a:spcBef>
                <a:spcPct val="20000"/>
              </a:spcBef>
            </a:pPr>
            <a:r>
              <a:rPr lang="en-US" sz="1600" b="1">
                <a:solidFill>
                  <a:srgbClr val="003399"/>
                </a:solidFill>
                <a:effectLst/>
                <a:latin typeface="Arial" charset="0"/>
              </a:rPr>
              <a:t>“Strong Fever”</a:t>
            </a:r>
          </a:p>
          <a:p>
            <a:pPr marL="288925" indent="-288925" algn="ctr" defTabSz="762000" eaLnBrk="0" hangingPunct="0">
              <a:spcBef>
                <a:spcPct val="20000"/>
              </a:spcBef>
            </a:pPr>
            <a:endParaRPr lang="en-US" sz="1600" b="1"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40152" y="5445224"/>
            <a:ext cx="1656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8925" indent="-288925" defTabSz="762000" eaLnBrk="0" hangingPunct="0">
              <a:spcBef>
                <a:spcPct val="20000"/>
              </a:spcBef>
            </a:pPr>
            <a:r>
              <a:rPr lang="en-US" sz="1400" b="1" dirty="0">
                <a:latin typeface="Arial" charset="0"/>
              </a:rPr>
              <a:t>Fuzzy Set Theory</a:t>
            </a:r>
          </a:p>
        </p:txBody>
      </p:sp>
    </p:spTree>
    <p:extLst>
      <p:ext uri="{BB962C8B-B14F-4D97-AF65-F5344CB8AC3E}">
        <p14:creationId xmlns:p14="http://schemas.microsoft.com/office/powerpoint/2010/main" val="13577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20" grpId="0" animBg="1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l-GR" dirty="0">
                <a:cs typeface="Arial" panose="020B0604020202020204" pitchFamily="34" charset="0"/>
              </a:rPr>
              <a:t>Μέθοδοι ρύθμισης θερμοκρασίας και ελέγχου</a:t>
            </a:r>
            <a:br>
              <a:rPr lang="en-US" dirty="0"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7095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Μέθοδοι ρύθμισης θερμοκρασίας και ελέγχου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ασαφούς λογικής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058" name="Picture 2" descr="Резултат с изображение за Fuzzy controller block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276872"/>
            <a:ext cx="8136904" cy="3224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7796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l-GR" dirty="0">
                <a:cs typeface="Arial" panose="020B0604020202020204" pitchFamily="34" charset="0"/>
              </a:rPr>
              <a:t>Μέθοδοι ρύθμισης θερμοκρασίας και ελέγχου</a:t>
            </a:r>
            <a:br>
              <a:rPr lang="en-US" dirty="0"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21496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Μέθοδοι ρύθμισης θερμοκρασίας και ελέγχου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Έλεγχος ασαφούς λογικής </a:t>
            </a:r>
          </a:p>
          <a:p>
            <a:pPr marL="0" indent="0">
              <a:buNone/>
            </a:pPr>
            <a:r>
              <a:rPr lang="el-GR" sz="1600" b="1" dirty="0">
                <a:latin typeface="Arial" charset="0"/>
              </a:rPr>
              <a:t>Κατασκευάζοντας ένα ελεγκτή ασαφούς λογικής</a:t>
            </a:r>
            <a:endParaRPr lang="en-US" sz="1600" b="1" dirty="0">
              <a:latin typeface="Arial" charset="0"/>
            </a:endParaRPr>
          </a:p>
          <a:p>
            <a:pPr marL="400050" lvl="1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Δημιουργώ τις τιμές των μελών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fuzzify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00050" lvl="1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Συγκεκριμενοποιώ το πλαίσιο των κανόνων </a:t>
            </a:r>
          </a:p>
          <a:p>
            <a:pPr marL="400050" lvl="1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Καθορίζω κατάλληλη διαδικασία για την αποσαφήνιση του αποτελέσματος.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96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Πλέον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του τύπους και τις παραμέτρους από διαφορετικούς ελεγκτές για τα ηλιακά ενεργειακά συστήματα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Κατανοήσετε τη λειτουργία και τα τεχνικά χαρακτηριστικά των αισθητήρων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τις αρχές ελέγχου και ρύθμισης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 Ενότητας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Το σύστημα ρύθμισης και ελέγχου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Τύποι  και επισκόπηση των ηλιακών ελεγκτών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38" y="1556792"/>
            <a:ext cx="8229600" cy="853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Βασικές ρυθμίσεις και τεχνικά στοιχεία των ηλιακών ελεγκτών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Επισκόπηση ελεγκτών για συστήματα θέρμανσης χώρου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4836293"/>
            <a:ext cx="74168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ea typeface="Calibri" panose="020F0502020204030204" pitchFamily="34" charset="0"/>
              </a:rPr>
              <a:t>1) </a:t>
            </a:r>
            <a:r>
              <a:rPr lang="en-US" sz="1000" dirty="0">
                <a:ea typeface="Calibri" panose="020F0502020204030204" pitchFamily="34" charset="0"/>
              </a:rPr>
              <a:t>expandable		</a:t>
            </a:r>
            <a:r>
              <a:rPr lang="en-US" sz="1000" baseline="30000" dirty="0">
                <a:ea typeface="Calibri" panose="020F0502020204030204" pitchFamily="34" charset="0"/>
              </a:rPr>
              <a:t>2)</a:t>
            </a:r>
            <a:r>
              <a:rPr lang="en-US" sz="1000" dirty="0">
                <a:ea typeface="Calibri" panose="020F0502020204030204" pitchFamily="34" charset="0"/>
              </a:rPr>
              <a:t> back-lit dot-matrix</a:t>
            </a:r>
            <a:endParaRPr lang="bg-BG" sz="1000" dirty="0">
              <a:ea typeface="Calibri" panose="020F0502020204030204" pitchFamily="34" charset="0"/>
            </a:endParaRPr>
          </a:p>
          <a:p>
            <a:r>
              <a:rPr lang="en-US" sz="1000" baseline="30000" dirty="0">
                <a:ea typeface="Calibri" panose="020F0502020204030204" pitchFamily="34" charset="0"/>
              </a:rPr>
              <a:t>3)</a:t>
            </a:r>
            <a:r>
              <a:rPr lang="en-US" sz="1000" dirty="0">
                <a:ea typeface="Calibri" panose="020F0502020204030204" pitchFamily="34" charset="0"/>
              </a:rPr>
              <a:t> up to 2 energy </a:t>
            </a:r>
            <a:r>
              <a:rPr lang="en-US" sz="1000" dirty="0" err="1">
                <a:ea typeface="Calibri" panose="020F0502020204030204" pitchFamily="34" charset="0"/>
              </a:rPr>
              <a:t>metres</a:t>
            </a:r>
            <a:r>
              <a:rPr lang="en-US" sz="1000" dirty="0">
                <a:ea typeface="Calibri" panose="020F0502020204030204" pitchFamily="34" charset="0"/>
              </a:rPr>
              <a:t>	</a:t>
            </a:r>
            <a:r>
              <a:rPr lang="en-US" sz="1000" baseline="30000" dirty="0">
                <a:ea typeface="Calibri" panose="020F0502020204030204" pitchFamily="34" charset="0"/>
              </a:rPr>
              <a:t>4)</a:t>
            </a:r>
            <a:r>
              <a:rPr lang="en-US" sz="1000" dirty="0">
                <a:ea typeface="Calibri" panose="020F0502020204030204" pitchFamily="34" charset="0"/>
              </a:rPr>
              <a:t> fault signal as display and acoustically by beep signal</a:t>
            </a:r>
            <a:endParaRPr lang="bg-BG" sz="1000" dirty="0">
              <a:ea typeface="Calibri" panose="020F0502020204030204" pitchFamily="34" charset="0"/>
            </a:endParaRPr>
          </a:p>
          <a:p>
            <a:r>
              <a:rPr lang="en-US" sz="1000" baseline="30000" dirty="0">
                <a:ea typeface="Calibri" panose="020F0502020204030204" pitchFamily="34" charset="0"/>
              </a:rPr>
              <a:t>5)</a:t>
            </a:r>
            <a:r>
              <a:rPr lang="en-US" sz="1000" dirty="0">
                <a:ea typeface="Calibri" panose="020F0502020204030204" pitchFamily="34" charset="0"/>
              </a:rPr>
              <a:t> built-in error memory	</a:t>
            </a:r>
            <a:r>
              <a:rPr lang="en-US" sz="1000" baseline="30000" dirty="0">
                <a:ea typeface="Calibri" panose="020F0502020204030204" pitchFamily="34" charset="0"/>
              </a:rPr>
              <a:t>6)</a:t>
            </a:r>
            <a:r>
              <a:rPr lang="en-US" sz="1000" dirty="0">
                <a:ea typeface="Calibri" panose="020F0502020204030204" pitchFamily="34" charset="0"/>
              </a:rPr>
              <a:t> externally connectable over intersection</a:t>
            </a:r>
            <a:endParaRPr lang="bg-BG" sz="1000" dirty="0">
              <a:ea typeface="Calibri" panose="020F0502020204030204" pitchFamily="34" charset="0"/>
            </a:endParaRPr>
          </a:p>
          <a:p>
            <a:r>
              <a:rPr lang="en-US" sz="1000" baseline="30000" dirty="0">
                <a:ea typeface="Calibri" panose="020F0502020204030204" pitchFamily="34" charset="0"/>
              </a:rPr>
              <a:t>7)</a:t>
            </a:r>
            <a:r>
              <a:rPr lang="en-US" sz="1000" dirty="0">
                <a:ea typeface="Calibri" panose="020F0502020204030204" pitchFamily="34" charset="0"/>
              </a:rPr>
              <a:t> graphic display</a:t>
            </a:r>
            <a:endParaRPr lang="bg-BG" sz="1000" dirty="0">
              <a:ea typeface="Calibri" panose="020F0502020204030204" pitchFamily="34" charset="0"/>
            </a:endParaRPr>
          </a:p>
          <a:p>
            <a:endParaRPr lang="bg-BG" sz="1000" dirty="0"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673225"/>
              </p:ext>
            </p:extLst>
          </p:nvPr>
        </p:nvGraphicFramePr>
        <p:xfrm>
          <a:off x="540694" y="2708920"/>
          <a:ext cx="7992888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962">
                  <a:extLst>
                    <a:ext uri="{9D8B030D-6E8A-4147-A177-3AD203B41FA5}">
                      <a16:colId xmlns:a16="http://schemas.microsoft.com/office/drawing/2014/main" val="703902689"/>
                    </a:ext>
                  </a:extLst>
                </a:gridCol>
                <a:gridCol w="1094313">
                  <a:extLst>
                    <a:ext uri="{9D8B030D-6E8A-4147-A177-3AD203B41FA5}">
                      <a16:colId xmlns:a16="http://schemas.microsoft.com/office/drawing/2014/main" val="748985853"/>
                    </a:ext>
                  </a:extLst>
                </a:gridCol>
                <a:gridCol w="398073">
                  <a:extLst>
                    <a:ext uri="{9D8B030D-6E8A-4147-A177-3AD203B41FA5}">
                      <a16:colId xmlns:a16="http://schemas.microsoft.com/office/drawing/2014/main" val="531720618"/>
                    </a:ext>
                  </a:extLst>
                </a:gridCol>
                <a:gridCol w="380964">
                  <a:extLst>
                    <a:ext uri="{9D8B030D-6E8A-4147-A177-3AD203B41FA5}">
                      <a16:colId xmlns:a16="http://schemas.microsoft.com/office/drawing/2014/main" val="3222786261"/>
                    </a:ext>
                  </a:extLst>
                </a:gridCol>
                <a:gridCol w="718938">
                  <a:extLst>
                    <a:ext uri="{9D8B030D-6E8A-4147-A177-3AD203B41FA5}">
                      <a16:colId xmlns:a16="http://schemas.microsoft.com/office/drawing/2014/main" val="42121765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4657295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501252410"/>
                    </a:ext>
                  </a:extLst>
                </a:gridCol>
                <a:gridCol w="649214">
                  <a:extLst>
                    <a:ext uri="{9D8B030D-6E8A-4147-A177-3AD203B41FA5}">
                      <a16:colId xmlns:a16="http://schemas.microsoft.com/office/drawing/2014/main" val="70843372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0854381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8609485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Manufacturer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Type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Out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Display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Consum-ption</a:t>
                      </a:r>
                      <a:r>
                        <a:rPr lang="en-US" sz="1000" dirty="0">
                          <a:effectLst/>
                        </a:rPr>
                        <a:t> (W)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Hydraulic systems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Heat meter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Data logger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Interfaces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330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Allsun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T100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 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freely programmable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RS232, Ethernet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53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Consolar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Control 601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 + LED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r>
                        <a:rPr lang="en-US" sz="1000" baseline="30000">
                          <a:effectLst/>
                        </a:rPr>
                        <a:t>1)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Bus, RS232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9646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Dolder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Sora-WX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2)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3.8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19</a:t>
                      </a:r>
                      <a:r>
                        <a:rPr lang="en-US" sz="1000" baseline="30000">
                          <a:effectLst/>
                        </a:rPr>
                        <a:t>1)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r>
                        <a:rPr lang="en-US" sz="1000" baseline="30000">
                          <a:effectLst/>
                        </a:rPr>
                        <a:t>3)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RS232, RS485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284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IMC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Basis-10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&lt; 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</a:t>
                      </a:r>
                      <a:r>
                        <a:rPr lang="en-US" sz="1000" baseline="30000">
                          <a:effectLst/>
                        </a:rPr>
                        <a:t>1)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RS232 optional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652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Paradigma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Systa Solar/Systa Solar Aqua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4)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r>
                        <a:rPr lang="en-US" sz="1000" baseline="30000">
                          <a:effectLst/>
                        </a:rPr>
                        <a:t>5)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509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Prozeda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Vision plus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≥ 25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optional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SPI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290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Resol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Deltasol BS Plus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2)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r>
                        <a:rPr lang="en-US" sz="1000" baseline="30000">
                          <a:effectLst/>
                        </a:rPr>
                        <a:t>6)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Resol V Bus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872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Sorel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TDC 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7)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USB, Ethernet optional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376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16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Τύποι  και επισκόπηση των ηλιακών ελεγκτών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38" y="1556792"/>
            <a:ext cx="8229600" cy="853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Βασικές ρυθμίσεις και τεχνικά στοιχεία των ηλιακών ελεγκτών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Επισκόπηση ελεγκτών για συστήματα θέρμανσης χώρου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653136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ea typeface="Calibri" panose="020F0502020204030204" pitchFamily="34" charset="0"/>
              </a:rPr>
              <a:t>1)</a:t>
            </a:r>
            <a:r>
              <a:rPr lang="en-US" sz="1000" dirty="0">
                <a:ea typeface="Calibri" panose="020F0502020204030204" pitchFamily="34" charset="0"/>
              </a:rPr>
              <a:t> back-lit dot-matrix</a:t>
            </a:r>
          </a:p>
          <a:p>
            <a:r>
              <a:rPr lang="en-US" sz="1000" baseline="30000" dirty="0">
                <a:ea typeface="Calibri" panose="020F0502020204030204" pitchFamily="34" charset="0"/>
              </a:rPr>
              <a:t>2)</a:t>
            </a:r>
            <a:r>
              <a:rPr lang="en-US" sz="1000" dirty="0">
                <a:ea typeface="Calibri" panose="020F0502020204030204" pitchFamily="34" charset="0"/>
              </a:rPr>
              <a:t> with approximately 520 programs</a:t>
            </a:r>
          </a:p>
          <a:p>
            <a:r>
              <a:rPr lang="en-US" sz="1000" baseline="30000" dirty="0">
                <a:ea typeface="Calibri" panose="020F0502020204030204" pitchFamily="34" charset="0"/>
              </a:rPr>
              <a:t>3)</a:t>
            </a:r>
            <a:r>
              <a:rPr lang="en-US" sz="1000" dirty="0">
                <a:ea typeface="Calibri" panose="020F0502020204030204" pitchFamily="34" charset="0"/>
              </a:rPr>
              <a:t> LCD display with operating </a:t>
            </a:r>
            <a:r>
              <a:rPr lang="en-US" sz="1000" dirty="0" err="1">
                <a:ea typeface="Calibri" panose="020F0502020204030204" pitchFamily="34" charset="0"/>
              </a:rPr>
              <a:t>modul</a:t>
            </a:r>
            <a:r>
              <a:rPr lang="en-US" sz="1000" dirty="0">
                <a:ea typeface="Calibri" panose="020F0502020204030204" pitchFamily="34" charset="0"/>
              </a:rPr>
              <a:t> BM-Solar</a:t>
            </a:r>
          </a:p>
          <a:p>
            <a:r>
              <a:rPr lang="en-US" sz="1000" baseline="30000" dirty="0">
                <a:ea typeface="Calibri" panose="020F0502020204030204" pitchFamily="34" charset="0"/>
              </a:rPr>
              <a:t>4) </a:t>
            </a:r>
            <a:r>
              <a:rPr lang="en-US" sz="1000" dirty="0">
                <a:ea typeface="Calibri" panose="020F0502020204030204" pitchFamily="34" charset="0"/>
              </a:rPr>
              <a:t>externally connectable over intersection</a:t>
            </a:r>
          </a:p>
          <a:p>
            <a:r>
              <a:rPr lang="en-US" sz="1000" baseline="30000" dirty="0">
                <a:ea typeface="Calibri" panose="020F0502020204030204" pitchFamily="34" charset="0"/>
              </a:rPr>
              <a:t>5)</a:t>
            </a:r>
            <a:r>
              <a:rPr lang="en-US" sz="1000" dirty="0">
                <a:ea typeface="Calibri" panose="020F0502020204030204" pitchFamily="34" charset="0"/>
              </a:rPr>
              <a:t> graphic display</a:t>
            </a:r>
          </a:p>
          <a:p>
            <a:r>
              <a:rPr lang="en-US" sz="1000" baseline="30000" dirty="0">
                <a:ea typeface="Calibri" panose="020F0502020204030204" pitchFamily="34" charset="0"/>
              </a:rPr>
              <a:t>6)</a:t>
            </a:r>
            <a:r>
              <a:rPr lang="en-US" sz="1000" dirty="0">
                <a:ea typeface="Calibri" panose="020F0502020204030204" pitchFamily="34" charset="0"/>
              </a:rPr>
              <a:t> plus 2 inlet temperature sensors for </a:t>
            </a:r>
            <a:r>
              <a:rPr lang="en-US" sz="1000" dirty="0" err="1">
                <a:ea typeface="Calibri" panose="020F0502020204030204" pitchFamily="34" charset="0"/>
              </a:rPr>
              <a:t>Solaroption</a:t>
            </a:r>
            <a:endParaRPr lang="en-US" sz="1000" dirty="0">
              <a:ea typeface="Calibri" panose="020F0502020204030204" pitchFamily="34" charset="0"/>
            </a:endParaRPr>
          </a:p>
          <a:p>
            <a:r>
              <a:rPr lang="en-US" sz="1000" baseline="30000" dirty="0">
                <a:ea typeface="Calibri" panose="020F0502020204030204" pitchFamily="34" charset="0"/>
              </a:rPr>
              <a:t>7) </a:t>
            </a:r>
            <a:r>
              <a:rPr lang="en-US" sz="1000" dirty="0">
                <a:ea typeface="Calibri" panose="020F0502020204030204" pitchFamily="34" charset="0"/>
              </a:rPr>
              <a:t>plus one for rev speed controller for solar option</a:t>
            </a:r>
          </a:p>
          <a:p>
            <a:endParaRPr lang="bg-BG" sz="1000" dirty="0">
              <a:ea typeface="Calibri" panose="020F0502020204030204" pitchFamily="34" charset="0"/>
            </a:endParaRPr>
          </a:p>
          <a:p>
            <a:endParaRPr lang="bg-BG" sz="1000" dirty="0"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349903"/>
              </p:ext>
            </p:extLst>
          </p:nvPr>
        </p:nvGraphicFramePr>
        <p:xfrm>
          <a:off x="395536" y="2376597"/>
          <a:ext cx="8424936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167933128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35421469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98370280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08487398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778834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2402791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19805051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74307516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1300545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095997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Manufacturer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Type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Out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Display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Consum-ption</a:t>
                      </a:r>
                      <a:r>
                        <a:rPr lang="en-US" sz="1000" dirty="0">
                          <a:effectLst/>
                        </a:rPr>
                        <a:t> (W)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Hydraulic systems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Heat meter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Data logger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Interfaces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3045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Steca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 0603 mc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1)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≤ 3.0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RS232, SD-Karte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022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Technische</a:t>
                      </a:r>
                      <a:r>
                        <a:rPr lang="en-US" sz="1000" dirty="0">
                          <a:effectLst/>
                        </a:rPr>
                        <a:t> Alternative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UVR 61-3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42</a:t>
                      </a:r>
                      <a:r>
                        <a:rPr lang="en-US" sz="1000" baseline="30000">
                          <a:effectLst/>
                        </a:rPr>
                        <a:t>2)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620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PS 5512 SZ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79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optional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eBus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9175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Wagner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Sungo</a:t>
                      </a:r>
                      <a:r>
                        <a:rPr lang="en-US" sz="1000" dirty="0">
                          <a:effectLst/>
                        </a:rPr>
                        <a:t> SL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≤ 1.5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8373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Wolf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SM1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LED</a:t>
                      </a:r>
                      <a:r>
                        <a:rPr lang="en-US" sz="1000" baseline="30000">
                          <a:effectLst/>
                        </a:rPr>
                        <a:t>3)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1.7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eBus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962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Vaillant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Auromatic 620/2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eBUS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vrDIALOG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7704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Prozeda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Genius FWR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SPI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13178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Resol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Friwa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1)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r>
                        <a:rPr lang="en-US" sz="1000" baseline="30000">
                          <a:effectLst/>
                        </a:rPr>
                        <a:t>4)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Resol V Bus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5130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Sorel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FWC 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5)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USB, Ethernet optional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9884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Steca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FW 0603 mc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r>
                        <a:rPr lang="en-US" sz="1000" baseline="30000">
                          <a:effectLst/>
                        </a:rPr>
                        <a:t>1)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≤ 3.0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S232, SD-Karte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386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Varmeco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Varcon 201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r>
                        <a:rPr lang="en-US" sz="1000" baseline="30000">
                          <a:effectLst/>
                        </a:rPr>
                        <a:t>6)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r>
                        <a:rPr lang="en-US" sz="1000" baseline="30000">
                          <a:effectLst/>
                        </a:rPr>
                        <a:t>7)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LCD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n.a.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bg-BG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optional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415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630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Τύποι  και επισκόπηση των ηλιακών ελεγκτών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853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Βασικές ρυθμίσεις και τεχνικά στοιχεία των ηλιακών ελεγκτών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Επισκόπηση ελεγκτών πολλαπλών λειτουργιών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608" y="5085184"/>
            <a:ext cx="66079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aseline="30000" dirty="0">
                <a:ea typeface="Calibri" panose="020F0502020204030204" pitchFamily="34" charset="0"/>
              </a:rPr>
              <a:t>1)</a:t>
            </a:r>
            <a:r>
              <a:rPr lang="en-US" sz="1000" dirty="0">
                <a:ea typeface="Calibri" panose="020F0502020204030204" pitchFamily="34" charset="0"/>
              </a:rPr>
              <a:t> graphic display			</a:t>
            </a:r>
            <a:r>
              <a:rPr lang="en-US" sz="1000" baseline="30000" dirty="0">
                <a:ea typeface="Calibri" panose="020F0502020204030204" pitchFamily="34" charset="0"/>
              </a:rPr>
              <a:t>2)</a:t>
            </a:r>
            <a:r>
              <a:rPr lang="en-US" sz="1000" dirty="0">
                <a:ea typeface="Calibri" panose="020F0502020204030204" pitchFamily="34" charset="0"/>
              </a:rPr>
              <a:t> freely configurable</a:t>
            </a:r>
          </a:p>
          <a:p>
            <a:r>
              <a:rPr lang="en-US" sz="1000" baseline="30000" dirty="0">
                <a:ea typeface="Calibri" panose="020F0502020204030204" pitchFamily="34" charset="0"/>
              </a:rPr>
              <a:t>3)</a:t>
            </a:r>
            <a:r>
              <a:rPr lang="en-US" sz="1000" dirty="0">
                <a:ea typeface="Calibri" panose="020F0502020204030204" pitchFamily="34" charset="0"/>
              </a:rPr>
              <a:t> back-lit dot-matrix		</a:t>
            </a:r>
            <a:r>
              <a:rPr lang="en-US" sz="1000" baseline="30000" dirty="0">
                <a:ea typeface="Calibri" panose="020F0502020204030204" pitchFamily="34" charset="0"/>
              </a:rPr>
              <a:t>4)</a:t>
            </a:r>
            <a:r>
              <a:rPr lang="en-US" sz="1000" dirty="0">
                <a:ea typeface="Calibri" panose="020F0502020204030204" pitchFamily="34" charset="0"/>
              </a:rPr>
              <a:t> similar models also with Bosch brand Junkers</a:t>
            </a:r>
          </a:p>
          <a:p>
            <a:r>
              <a:rPr lang="en-US" sz="1000" baseline="30000" dirty="0">
                <a:ea typeface="Calibri" panose="020F0502020204030204" pitchFamily="34" charset="0"/>
              </a:rPr>
              <a:t>5)</a:t>
            </a:r>
            <a:r>
              <a:rPr lang="en-US" sz="1000" dirty="0">
                <a:ea typeface="Calibri" panose="020F0502020204030204" pitchFamily="34" charset="0"/>
              </a:rPr>
              <a:t> Expandable			</a:t>
            </a:r>
            <a:r>
              <a:rPr lang="en-US" sz="1000" baseline="30000" dirty="0">
                <a:ea typeface="Calibri" panose="020F0502020204030204" pitchFamily="34" charset="0"/>
              </a:rPr>
              <a:t>6)</a:t>
            </a:r>
            <a:r>
              <a:rPr lang="en-US" sz="1000" dirty="0">
                <a:ea typeface="Calibri" panose="020F0502020204030204" pitchFamily="34" charset="0"/>
              </a:rPr>
              <a:t> up to 2 energy </a:t>
            </a:r>
            <a:r>
              <a:rPr lang="en-US" sz="1000" dirty="0" err="1">
                <a:ea typeface="Calibri" panose="020F0502020204030204" pitchFamily="34" charset="0"/>
              </a:rPr>
              <a:t>metres</a:t>
            </a:r>
            <a:endParaRPr lang="en-US" sz="1000" dirty="0">
              <a:ea typeface="Calibri" panose="020F0502020204030204" pitchFamily="34" charset="0"/>
            </a:endParaRPr>
          </a:p>
          <a:p>
            <a:r>
              <a:rPr lang="en-US" sz="1000" baseline="30000" dirty="0">
                <a:ea typeface="Calibri" panose="020F0502020204030204" pitchFamily="34" charset="0"/>
              </a:rPr>
              <a:t>7) </a:t>
            </a:r>
            <a:r>
              <a:rPr lang="en-US" sz="1000" dirty="0">
                <a:ea typeface="Calibri" panose="020F0502020204030204" pitchFamily="34" charset="0"/>
              </a:rPr>
              <a:t>externally connectable over intersection	</a:t>
            </a:r>
            <a:r>
              <a:rPr lang="en-US" sz="1000" baseline="30000" dirty="0">
                <a:ea typeface="Calibri" panose="020F0502020204030204" pitchFamily="34" charset="0"/>
              </a:rPr>
              <a:t>8)</a:t>
            </a:r>
            <a:r>
              <a:rPr lang="en-US" sz="1000" dirty="0">
                <a:ea typeface="Calibri" panose="020F0502020204030204" pitchFamily="34" charset="0"/>
              </a:rPr>
              <a:t> touch screen</a:t>
            </a:r>
          </a:p>
          <a:p>
            <a:r>
              <a:rPr lang="en-US" sz="1000" baseline="30000" dirty="0">
                <a:ea typeface="Calibri" panose="020F0502020204030204" pitchFamily="34" charset="0"/>
              </a:rPr>
              <a:t>9) </a:t>
            </a:r>
            <a:r>
              <a:rPr lang="en-US" sz="1000" dirty="0">
                <a:ea typeface="Calibri" panose="020F0502020204030204" pitchFamily="34" charset="0"/>
              </a:rPr>
              <a:t>extendable up to 23		</a:t>
            </a:r>
            <a:r>
              <a:rPr lang="en-US" sz="1000" baseline="30000" dirty="0">
                <a:ea typeface="Calibri" panose="020F0502020204030204" pitchFamily="34" charset="0"/>
              </a:rPr>
              <a:t>10) </a:t>
            </a:r>
            <a:r>
              <a:rPr lang="en-US" sz="1000" dirty="0">
                <a:ea typeface="Calibri" panose="020F0502020204030204" pitchFamily="34" charset="0"/>
              </a:rPr>
              <a:t>extendable up to 16</a:t>
            </a:r>
          </a:p>
          <a:p>
            <a:r>
              <a:rPr lang="en-US" sz="1000" baseline="30000" dirty="0">
                <a:ea typeface="Calibri" panose="020F0502020204030204" pitchFamily="34" charset="0"/>
              </a:rPr>
              <a:t>11) </a:t>
            </a:r>
            <a:r>
              <a:rPr lang="en-US" sz="1000" dirty="0">
                <a:ea typeface="Calibri" panose="020F0502020204030204" pitchFamily="34" charset="0"/>
              </a:rPr>
              <a:t>LCD display with operating </a:t>
            </a:r>
            <a:r>
              <a:rPr lang="en-US" sz="1000" dirty="0" err="1">
                <a:ea typeface="Calibri" panose="020F0502020204030204" pitchFamily="34" charset="0"/>
              </a:rPr>
              <a:t>modul</a:t>
            </a:r>
            <a:r>
              <a:rPr lang="en-US" sz="1000" dirty="0">
                <a:ea typeface="Calibri" panose="020F0502020204030204" pitchFamily="34" charset="0"/>
              </a:rPr>
              <a:t> BM-Solar	</a:t>
            </a:r>
            <a:r>
              <a:rPr lang="en-US" sz="1000" baseline="30000" dirty="0">
                <a:ea typeface="Calibri" panose="020F0502020204030204" pitchFamily="34" charset="0"/>
              </a:rPr>
              <a:t>12)</a:t>
            </a:r>
            <a:r>
              <a:rPr lang="en-US" sz="1000" dirty="0">
                <a:ea typeface="Calibri" panose="020F0502020204030204" pitchFamily="34" charset="0"/>
              </a:rPr>
              <a:t> consumption of solar panel VR68</a:t>
            </a:r>
            <a:endParaRPr lang="bg-BG" sz="1000" dirty="0"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850014"/>
              </p:ext>
            </p:extLst>
          </p:nvPr>
        </p:nvGraphicFramePr>
        <p:xfrm>
          <a:off x="484298" y="2204864"/>
          <a:ext cx="8136903" cy="2774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323928656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89686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37129671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3606143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23329069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21023391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10625456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8695098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4461364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214141110"/>
                    </a:ext>
                  </a:extLst>
                </a:gridCol>
              </a:tblGrid>
              <a:tr h="282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Manufacturer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Type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Out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Display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Consumption (W)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Hydraulic systems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Heat meter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Data logger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Interfaces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2621230281"/>
                  </a:ext>
                </a:extLst>
              </a:tr>
              <a:tr h="173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Allsun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T300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18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1)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&lt; 4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freely programmable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 optional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RS232, Ethernet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221952271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Brötje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ISR-SSR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r>
                        <a:rPr lang="en-US" sz="900" baseline="30000">
                          <a:effectLst/>
                        </a:rPr>
                        <a:t>2)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r>
                        <a:rPr lang="en-US" sz="900" baseline="30000">
                          <a:effectLst/>
                        </a:rPr>
                        <a:t>2)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3)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individually configurable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LPB-Bus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3165683280"/>
                  </a:ext>
                </a:extLst>
              </a:tr>
              <a:tr h="131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Bosch (Buderus)</a:t>
                      </a:r>
                      <a:r>
                        <a:rPr lang="en-US" sz="900" baseline="30000">
                          <a:effectLst/>
                        </a:rPr>
                        <a:t>4)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Logamatic SC40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n.a.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27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S232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20767187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Consolar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Control 701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 + LED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r>
                        <a:rPr lang="en-US" sz="900" baseline="30000">
                          <a:effectLst/>
                        </a:rPr>
                        <a:t>5)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Bus, RS232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419798401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Dolder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Sora-W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3)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3.8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r>
                        <a:rPr lang="en-US" sz="900" baseline="30000">
                          <a:effectLst/>
                        </a:rPr>
                        <a:t>5)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r>
                        <a:rPr lang="en-US" sz="900" baseline="30000">
                          <a:effectLst/>
                        </a:rPr>
                        <a:t>6)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RS232, RS485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1583440193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Prozeda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Genuis plus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≥ 100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SPI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668480053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Resol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Deltasol E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3)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</a:t>
                      </a:r>
                      <a:r>
                        <a:rPr lang="en-US" sz="900" baseline="30000">
                          <a:effectLst/>
                        </a:rPr>
                        <a:t>5)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r>
                        <a:rPr lang="en-US" sz="900" baseline="30000">
                          <a:effectLst/>
                        </a:rPr>
                        <a:t>7)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Resol V Bus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1554794828"/>
                  </a:ext>
                </a:extLst>
              </a:tr>
              <a:tr h="149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Solvis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Solvis</a:t>
                      </a:r>
                      <a:r>
                        <a:rPr lang="en-US" sz="900" dirty="0">
                          <a:effectLst/>
                        </a:rPr>
                        <a:t> Control 2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8)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 preparation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179417132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Sorel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TDC5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1)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n.a.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USB, Ethernet optional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133361737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Steca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TR 0704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r>
                        <a:rPr lang="en-US" sz="900" baseline="30000">
                          <a:effectLst/>
                        </a:rPr>
                        <a:t>9)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r>
                        <a:rPr lang="en-US" sz="900" baseline="30000">
                          <a:effectLst/>
                        </a:rPr>
                        <a:t>10)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1)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≤ 3.0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74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three times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RS232, IS-Bus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1207932161"/>
                  </a:ext>
                </a:extLst>
              </a:tr>
              <a:tr h="177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</a:rPr>
                        <a:t>Technische</a:t>
                      </a:r>
                      <a:r>
                        <a:rPr lang="en-US" sz="900" dirty="0">
                          <a:effectLst/>
                        </a:rPr>
                        <a:t> Alternative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UVR 1611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1)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freely programmable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257265701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Tem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PM 2975 OGZ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n.a.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Individually configurable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eBus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2323886052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Wagner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Sungo SXL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r>
                        <a:rPr lang="en-US" sz="900" baseline="30000">
                          <a:effectLst/>
                        </a:rPr>
                        <a:t>3)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≤ 1.5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</a:t>
                      </a:r>
                      <a:r>
                        <a:rPr lang="en-US" sz="900" baseline="30000">
                          <a:effectLst/>
                        </a:rPr>
                        <a:t>5)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3381760671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Wolf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SM2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LED</a:t>
                      </a:r>
                      <a:r>
                        <a:rPr lang="en-US" sz="900" baseline="30000">
                          <a:effectLst/>
                        </a:rPr>
                        <a:t>11)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1.7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eBus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1978578324"/>
                  </a:ext>
                </a:extLst>
              </a:tr>
              <a:tr h="282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Vaillant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calorMATIC 430 mit VR 68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r>
                        <a:rPr lang="en-US" sz="900" baseline="30000">
                          <a:effectLst/>
                        </a:rPr>
                        <a:t>12)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yes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eBus, vrDIALOG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3676815628"/>
                  </a:ext>
                </a:extLst>
              </a:tr>
              <a:tr h="141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Varmeco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System 014-2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LCD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r>
                        <a:rPr lang="en-US" sz="900" baseline="30000">
                          <a:effectLst/>
                        </a:rPr>
                        <a:t>5)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</a:t>
                      </a:r>
                      <a:endParaRPr lang="bg-BG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yes</a:t>
                      </a:r>
                      <a:endParaRPr lang="bg-BG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646" marR="63646" marT="0" marB="0"/>
                </a:tc>
                <a:extLst>
                  <a:ext uri="{0D108BD9-81ED-4DB2-BD59-A6C34878D82A}">
                    <a16:rowId xmlns:a16="http://schemas.microsoft.com/office/drawing/2014/main" val="179723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57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Τύποι  και επισκόπηση των ηλιακών ελεγκτών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741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Βασικές ρυθμίσεις και τεχνικά στοιχεία των ηλιακών ελεγκτών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Υποδειγματικό σύστημα με αυτόματο ελεγκτή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DeltaSol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BII (Manufacturer: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Resol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1152" y="3068956"/>
            <a:ext cx="1963857" cy="2838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96949"/>
            <a:ext cx="2982731" cy="298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9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Τύποι  και επισκόπηση των ηλιακών ελεγκτών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438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Βασικές ρυθμίσεις και τεχνικά στοιχεία των ηλιακών ελεγκτών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Υποδειγματικό σύστημα με αυτόματο ελεγκτή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DeltaSol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BII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880" y="5944800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Τυπικό σύστημα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700" y="2319559"/>
            <a:ext cx="6048672" cy="362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1197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</TotalTime>
  <Words>3213</Words>
  <Application>Microsoft Office PowerPoint</Application>
  <PresentationFormat>Προβολή στην οθόνη (4:3)</PresentationFormat>
  <Paragraphs>878</Paragraphs>
  <Slides>44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2_Office Theme</vt:lpstr>
      <vt:lpstr>Εγκαταστάσεις ηλιοθερμικών συστημάτων για ΖΝΧ και θέρμανση σε μονοκατοικία</vt:lpstr>
      <vt:lpstr>Στόχοι</vt:lpstr>
      <vt:lpstr>Περιεχόμενα</vt:lpstr>
      <vt:lpstr>1. Τύποι  και επισκόπηση των ηλιακών ελεγκτών</vt:lpstr>
      <vt:lpstr>1. Τύποι  και επισκόπηση των ηλιακών ελεγκτών</vt:lpstr>
      <vt:lpstr>1. Τύποι  και επισκόπηση των ηλιακών ελεγκτών</vt:lpstr>
      <vt:lpstr>1. Τύποι  και επισκόπηση των ηλιακών ελεγκτών</vt:lpstr>
      <vt:lpstr>1. Τύποι  και επισκόπηση των ηλιακών ελεγκτών</vt:lpstr>
      <vt:lpstr>1. Τύποι  και επισκόπηση των ηλιακών ελεγκτών</vt:lpstr>
      <vt:lpstr>1. Τύποι  και επισκόπηση των ηλιακών ελεγκτών</vt:lpstr>
      <vt:lpstr>1. Τύποι  και επισκόπηση των ηλιακών ελεγκτών</vt:lpstr>
      <vt:lpstr>1. Τύποι  και επισκόπηση των ηλιακών ελεγκτών</vt:lpstr>
      <vt:lpstr>1. Τύποι  και επισκόπηση των ηλιακών ελεγκτών</vt:lpstr>
      <vt:lpstr>1. Τύποι  και επισκόπηση των ηλιακών ελεγκτών</vt:lpstr>
      <vt:lpstr>1. Τύποι  και επισκόπηση των ηλιακών ελεγκτών</vt:lpstr>
      <vt:lpstr>1. Τύποι  και επισκόπηση των ηλιακών ελεγκτών</vt:lpstr>
      <vt:lpstr>1. Τύποι  και επισκόπηση των ηλιακών ελεγκτών</vt:lpstr>
      <vt:lpstr>1. Τύποι  και επισκόπηση των ηλιακών ελεγκτών</vt:lpstr>
      <vt:lpstr>2. Αισθητήρες θερμοκρασίας και ροής </vt:lpstr>
      <vt:lpstr>2. Αισθητήρες θερμοκρασίας και ροής </vt:lpstr>
      <vt:lpstr>2. Αισθητήρες θερμοκρασίας και ροής </vt:lpstr>
      <vt:lpstr>2. Αισθητήρες θερμοκρασίας και ροής </vt:lpstr>
      <vt:lpstr>2. Αισθητήρες θερμοκρασίας και ροής </vt:lpstr>
      <vt:lpstr>2. Αισθητήρες θερμοκρασίας και ροής </vt:lpstr>
      <vt:lpstr>2. Αισθητήρες θερμοκρασίας και ροής </vt:lpstr>
      <vt:lpstr>2. Αισθητήρες θερμοκρασίας και ροής </vt:lpstr>
      <vt:lpstr>2. Αισθητήρες θερμοκρασίας και ροής </vt:lpstr>
      <vt:lpstr>3. Μέθοδοι ρύθμισης θερμοκρασίας και ελέγχου </vt:lpstr>
      <vt:lpstr>3. Μέθοδοι ρύθμισης θερμοκρασίας και ελέγχου </vt:lpstr>
      <vt:lpstr>3. Μέθοδοι ρύθμισης θερμοκρασίας και ελέγχου </vt:lpstr>
      <vt:lpstr>3. Μέθοδοι ρύθμισης θερμοκρασίας και ελέγχου </vt:lpstr>
      <vt:lpstr>3. Μέθοδοι ρύθμισης θερμοκρασίας και ελέγχου </vt:lpstr>
      <vt:lpstr>3. Μέθοδοι ρύθμισης θερμοκρασίας και ελέγχου </vt:lpstr>
      <vt:lpstr>3. Μέθοδοι ρύθμισης θερμοκρασίας και ελέγχου </vt:lpstr>
      <vt:lpstr>3. Μέθοδοι ρύθμισης θερμοκρασίας και ελέγχου </vt:lpstr>
      <vt:lpstr>3. Μέθοδοι ρύθμισης θερμοκρασίας και ελέγχου </vt:lpstr>
      <vt:lpstr>3. Μέθοδοι ρύθμισης θερμοκρασίας και ελέγχου </vt:lpstr>
      <vt:lpstr>3. Μέθοδοι ρύθμισης θερμοκρασίας και ελέγχου </vt:lpstr>
      <vt:lpstr>3. Μέθοδοι ρύθμισης θερμοκρασίας και ελέγχου </vt:lpstr>
      <vt:lpstr>3. Μέθοδοι ρύθμισης θερμοκρασίας και ελέγχου </vt:lpstr>
      <vt:lpstr>3. Μέθοδοι ρύθμισης θερμοκρασίας και ελέγχου </vt:lpstr>
      <vt:lpstr>3. Μέθοδοι ρύθμισης θερμοκρασίας και ελέγχου </vt:lpstr>
      <vt:lpstr>Συμπεράσματα</vt:lpstr>
      <vt:lpstr>Τέλος 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 </cp:lastModifiedBy>
  <cp:revision>139</cp:revision>
  <dcterms:created xsi:type="dcterms:W3CDTF">2017-12-11T10:59:29Z</dcterms:created>
  <dcterms:modified xsi:type="dcterms:W3CDTF">2020-02-06T10:31:54Z</dcterms:modified>
</cp:coreProperties>
</file>