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61" r:id="rId2"/>
    <p:sldId id="374" r:id="rId3"/>
    <p:sldId id="364" r:id="rId4"/>
    <p:sldId id="365" r:id="rId5"/>
    <p:sldId id="371" r:id="rId6"/>
    <p:sldId id="372" r:id="rId7"/>
    <p:sldId id="360" r:id="rId8"/>
    <p:sldId id="369" r:id="rId9"/>
    <p:sldId id="326" r:id="rId10"/>
    <p:sldId id="327" r:id="rId11"/>
    <p:sldId id="328" r:id="rId12"/>
    <p:sldId id="329" r:id="rId13"/>
    <p:sldId id="368" r:id="rId14"/>
    <p:sldId id="330" r:id="rId15"/>
    <p:sldId id="302" r:id="rId16"/>
    <p:sldId id="370" r:id="rId17"/>
    <p:sldId id="362" r:id="rId18"/>
    <p:sldId id="363" r:id="rId19"/>
    <p:sldId id="314" r:id="rId20"/>
    <p:sldId id="361" r:id="rId21"/>
    <p:sldId id="313" r:id="rId22"/>
    <p:sldId id="331" r:id="rId23"/>
    <p:sldId id="332" r:id="rId24"/>
    <p:sldId id="333" r:id="rId25"/>
    <p:sldId id="334" r:id="rId26"/>
    <p:sldId id="338" r:id="rId27"/>
    <p:sldId id="340" r:id="rId28"/>
    <p:sldId id="343" r:id="rId29"/>
    <p:sldId id="350" r:id="rId30"/>
    <p:sldId id="345" r:id="rId31"/>
    <p:sldId id="346" r:id="rId32"/>
    <p:sldId id="347" r:id="rId33"/>
    <p:sldId id="373" r:id="rId34"/>
    <p:sldId id="359" r:id="rId35"/>
    <p:sldId id="375" r:id="rId36"/>
    <p:sldId id="296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69565" autoAdjust="0"/>
  </p:normalViewPr>
  <p:slideViewPr>
    <p:cSldViewPr>
      <p:cViewPr varScale="1">
        <p:scale>
          <a:sx n="90" d="100"/>
          <a:sy n="90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80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03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32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16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n-US" dirty="0"/>
              <a:t>MODUL 3: </a:t>
            </a:r>
            <a:r>
              <a:rPr lang="de-DE" dirty="0"/>
              <a:t>INSTALLATION UND WARTUNG VON PV-ANLAGEN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Technologisches</a:t>
            </a:r>
            <a:r>
              <a:rPr lang="en-US" sz="2000" dirty="0"/>
              <a:t> </a:t>
            </a:r>
            <a:r>
              <a:rPr lang="en-US" sz="2000" dirty="0" err="1"/>
              <a:t>Bildungsinstitut</a:t>
            </a:r>
            <a:r>
              <a:rPr lang="en-US" sz="2000" dirty="0"/>
              <a:t> </a:t>
            </a:r>
            <a:r>
              <a:rPr lang="en-US" sz="2000" dirty="0" err="1"/>
              <a:t>Kreta</a:t>
            </a:r>
            <a:endParaRPr lang="el-G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Installation von PV-Anlagen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PV-Kabel </a:t>
            </a:r>
            <a:r>
              <a:rPr lang="en-US" dirty="0" err="1"/>
              <a:t>Steckverbindung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200000" cy="32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PV-</a:t>
            </a:r>
            <a:r>
              <a:rPr lang="en-US" dirty="0" err="1"/>
              <a:t>Modulkasten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2060848"/>
            <a:ext cx="3250704" cy="464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err="1"/>
              <a:t>Beinhaltet</a:t>
            </a:r>
            <a:r>
              <a:rPr lang="en-US" sz="1600" dirty="0"/>
              <a:t> Bypass-</a:t>
            </a:r>
            <a:r>
              <a:rPr lang="en-US" sz="1600" dirty="0" err="1"/>
              <a:t>Dioden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484784"/>
            <a:ext cx="266913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PV-</a:t>
            </a:r>
            <a:r>
              <a:rPr lang="en-US" dirty="0" err="1"/>
              <a:t>Kabelverteiler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47862"/>
            <a:ext cx="405144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Erforderliches Werkzeug für den korrekten Anschluss von Verbindungsstücken</a:t>
            </a:r>
            <a:endParaRPr lang="el-G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314" y="2061248"/>
            <a:ext cx="446896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</a:t>
            </a:r>
            <a:r>
              <a:rPr lang="en-US" dirty="0" err="1"/>
              <a:t>Erdschlussprüfung</a:t>
            </a:r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40000" cy="368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von PV-Anlagen an Gebäuden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61" y="1557312"/>
            <a:ext cx="735554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Batterieanschluss</a:t>
            </a:r>
            <a:endParaRPr lang="el-G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r="4118"/>
          <a:stretch>
            <a:fillRect/>
          </a:stretch>
        </p:blipFill>
        <p:spPr bwMode="auto">
          <a:xfrm>
            <a:off x="1915642" y="1844824"/>
            <a:ext cx="589671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39552" y="5445224"/>
            <a:ext cx="819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Sonderfall: 2 parallele Serien von je 2 Batterien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Einphasen</a:t>
            </a:r>
            <a:r>
              <a:rPr lang="en-US" dirty="0"/>
              <a:t>-PV-Anlage (&lt; 5kWp)</a:t>
            </a:r>
            <a:endParaRPr lang="el-G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159" y="1557312"/>
            <a:ext cx="48971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Dreiphasen</a:t>
            </a:r>
            <a:r>
              <a:rPr lang="en-US" dirty="0"/>
              <a:t>-PV-System (&lt; 5kWp)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627" y="1485304"/>
            <a:ext cx="518766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Blockschaltbild</a:t>
            </a:r>
            <a:r>
              <a:rPr lang="en-US" dirty="0"/>
              <a:t> der </a:t>
            </a:r>
            <a:r>
              <a:rPr lang="en-US" dirty="0" err="1"/>
              <a:t>Mittelspannungsanlage</a:t>
            </a:r>
            <a:r>
              <a:rPr lang="en-US" dirty="0"/>
              <a:t> (MV)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482" y="1556792"/>
            <a:ext cx="534482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de-DE" dirty="0">
                <a:cs typeface="Arial" pitchFamily="34" charset="0"/>
              </a:rPr>
              <a:t>Am Ende dieser Einheit werden Sie: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de-DE" b="1" dirty="0"/>
              <a:t>über die bewährten Praktiken und zu vermeidenden Fehler informiert sein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mit den Grundregeln der elektrischen und strukturellen Aspekte vertraut sein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die allgemeinen Normen und Sicherheitsvorschriften von PV-Anlagen kennen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über die häufigsten Fehler und Ausfälle bei der PV-Installation informiert sein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de-DE" b="1" dirty="0"/>
              <a:t>in der Lage sein, die verschiedenen Systemkomponenten einer PV-Anlage zu identifizieren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fähig sein, die verschiedenen Systemkomponenten einer PV-Anlage zu installieren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in der Lage sein, mögliche Alternativen zur Kombination verschiedener Systemkomponenten zu erforschen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73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großtechnischen</a:t>
            </a:r>
            <a:r>
              <a:rPr lang="en-US" dirty="0"/>
              <a:t> PV-</a:t>
            </a:r>
            <a:r>
              <a:rPr lang="en-US" dirty="0" err="1"/>
              <a:t>Kraftwerks</a:t>
            </a:r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6723"/>
            <a:ext cx="8640000" cy="416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Anschlusskontrolle</a:t>
            </a:r>
            <a:r>
              <a:rPr lang="en-US" dirty="0"/>
              <a:t> des PV-</a:t>
            </a:r>
            <a:r>
              <a:rPr lang="en-US" dirty="0" err="1"/>
              <a:t>Wechselrichters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de-DE" sz="1600" dirty="0"/>
              <a:t>Niedrigere PV-Spannung des maximalen Leistungspunktes (MPP) als die Eingangsspannung des Wechselrichters: Unkritisches Ergebnis für den Wechselrichterbetrieb</a:t>
            </a:r>
          </a:p>
          <a:p>
            <a:pPr fontAlgn="base"/>
            <a:r>
              <a:rPr lang="de-DE" sz="1600" dirty="0"/>
              <a:t>Höherer PV-Strom als maximaler Wechselrichterstrom: Unkritisches Ergebnis für den Wechselrichterbetrieb</a:t>
            </a:r>
          </a:p>
          <a:p>
            <a:pPr fontAlgn="base"/>
            <a:r>
              <a:rPr lang="de-DE" sz="1600" dirty="0"/>
              <a:t>Höhere PV-Leerlaufspannung als maximale Wechselrichter-Eingangsspannung: Kritisches Ergebnis für den Wechselrichterbetrieb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Niedrigere</a:t>
            </a:r>
            <a:r>
              <a:rPr lang="en-US" dirty="0"/>
              <a:t> MPP-</a:t>
            </a:r>
            <a:r>
              <a:rPr lang="en-US" dirty="0" err="1"/>
              <a:t>Spannung</a:t>
            </a:r>
            <a:endParaRPr lang="el-GR" dirty="0"/>
          </a:p>
        </p:txBody>
      </p:sp>
      <p:pic>
        <p:nvPicPr>
          <p:cNvPr id="7170" name="Picture 2" descr="Inverter_probl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65427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Höherer</a:t>
            </a:r>
            <a:r>
              <a:rPr lang="en-US" dirty="0"/>
              <a:t> PV-Strom</a:t>
            </a:r>
            <a:endParaRPr lang="el-GR" dirty="0"/>
          </a:p>
        </p:txBody>
      </p:sp>
      <p:pic>
        <p:nvPicPr>
          <p:cNvPr id="8194" name="Picture 2" descr="Inverter_proble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06735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Höhere</a:t>
            </a:r>
            <a:r>
              <a:rPr lang="en-US" dirty="0"/>
              <a:t> </a:t>
            </a:r>
            <a:r>
              <a:rPr lang="en-US" dirty="0" err="1"/>
              <a:t>Leerlaufspannung</a:t>
            </a:r>
            <a:r>
              <a:rPr lang="en-US" dirty="0"/>
              <a:t> (*)</a:t>
            </a:r>
            <a:endParaRPr lang="el-GR" dirty="0"/>
          </a:p>
        </p:txBody>
      </p:sp>
      <p:pic>
        <p:nvPicPr>
          <p:cNvPr id="9218" name="Picture 2" descr="Inverter_proble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14470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Schätzung der Querschnittsfläche des PV-Kabels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Bei der </a:t>
            </a:r>
            <a:r>
              <a:rPr lang="en-US" dirty="0" err="1"/>
              <a:t>Berechnung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berücksichtigt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: </a:t>
            </a:r>
          </a:p>
          <a:p>
            <a:r>
              <a:rPr lang="en-US" dirty="0"/>
              <a:t>der </a:t>
            </a:r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Spannungsabfall</a:t>
            </a:r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maximale</a:t>
            </a:r>
            <a:r>
              <a:rPr lang="en-US" dirty="0"/>
              <a:t> Strom</a:t>
            </a:r>
          </a:p>
          <a:p>
            <a:r>
              <a:rPr lang="en-US" dirty="0"/>
              <a:t>die </a:t>
            </a:r>
            <a:r>
              <a:rPr lang="de-DE" dirty="0"/>
              <a:t>Kabellänge</a:t>
            </a:r>
            <a:endParaRPr lang="el-GR" dirty="0"/>
          </a:p>
          <a:p>
            <a:r>
              <a:rPr lang="en-US" dirty="0"/>
              <a:t>die </a:t>
            </a:r>
            <a:r>
              <a:rPr lang="en-US" dirty="0" err="1"/>
              <a:t>Systemlast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Eigenschaften</a:t>
            </a:r>
            <a:r>
              <a:rPr lang="en-US" dirty="0"/>
              <a:t> der PV-Kabel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80" y="2027020"/>
            <a:ext cx="8640000" cy="3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Berechnung</a:t>
            </a:r>
            <a:r>
              <a:rPr lang="en-US" dirty="0"/>
              <a:t> des </a:t>
            </a:r>
            <a:r>
              <a:rPr lang="en-US" dirty="0" err="1"/>
              <a:t>Spannungsabfalls</a:t>
            </a:r>
            <a:r>
              <a:rPr lang="en-US" dirty="0"/>
              <a:t> (DC)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2643182"/>
            <a:ext cx="8229600" cy="3429024"/>
          </a:xfrm>
        </p:spPr>
        <p:txBody>
          <a:bodyPr>
            <a:normAutofit/>
          </a:bodyPr>
          <a:lstStyle/>
          <a:p>
            <a:r>
              <a:rPr lang="el-GR" dirty="0"/>
              <a:t>Δ</a:t>
            </a:r>
            <a:r>
              <a:rPr lang="en-US" i="1" dirty="0"/>
              <a:t>V</a:t>
            </a:r>
            <a:r>
              <a:rPr lang="en-US" dirty="0"/>
              <a:t>: </a:t>
            </a:r>
            <a:r>
              <a:rPr lang="en-US" dirty="0" err="1"/>
              <a:t>Spannungsabfall</a:t>
            </a:r>
            <a:r>
              <a:rPr lang="en-US" dirty="0"/>
              <a:t> (V)</a:t>
            </a:r>
            <a:endParaRPr lang="el-GR" dirty="0"/>
          </a:p>
          <a:p>
            <a:r>
              <a:rPr lang="en-US" i="1" dirty="0"/>
              <a:t>V</a:t>
            </a:r>
            <a:r>
              <a:rPr lang="en-US" dirty="0"/>
              <a:t>: </a:t>
            </a:r>
            <a:r>
              <a:rPr lang="en-US" dirty="0" err="1"/>
              <a:t>Spannung</a:t>
            </a:r>
            <a:r>
              <a:rPr lang="el-GR" dirty="0"/>
              <a:t> </a:t>
            </a:r>
            <a:r>
              <a:rPr lang="en-US" dirty="0"/>
              <a:t>(V)</a:t>
            </a:r>
          </a:p>
          <a:p>
            <a:r>
              <a:rPr lang="en-US" i="1" dirty="0"/>
              <a:t>ℓ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 err="1"/>
              <a:t>Kabellänge</a:t>
            </a:r>
            <a:r>
              <a:rPr lang="en-US" dirty="0"/>
              <a:t> (m)</a:t>
            </a:r>
          </a:p>
          <a:p>
            <a:r>
              <a:rPr lang="en-US" i="1" dirty="0"/>
              <a:t>I</a:t>
            </a:r>
            <a:r>
              <a:rPr lang="el-GR" dirty="0"/>
              <a:t>: </a:t>
            </a:r>
            <a:r>
              <a:rPr lang="en-US" dirty="0"/>
              <a:t>Strom (A)</a:t>
            </a:r>
          </a:p>
          <a:p>
            <a:r>
              <a:rPr lang="en-US" i="1" dirty="0"/>
              <a:t>K</a:t>
            </a:r>
            <a:r>
              <a:rPr lang="en-US" dirty="0"/>
              <a:t>: </a:t>
            </a:r>
            <a:r>
              <a:rPr lang="de-DE" dirty="0"/>
              <a:t>Kabelleitfähigkeit, die gleichbedeutend ist mit</a:t>
            </a:r>
            <a:r>
              <a:rPr lang="el-GR" dirty="0"/>
              <a:t>:</a:t>
            </a:r>
          </a:p>
          <a:p>
            <a:pPr lvl="1"/>
            <a:r>
              <a:rPr lang="en-US" i="1" dirty="0"/>
              <a:t>Kupfer</a:t>
            </a:r>
            <a:r>
              <a:rPr lang="el-GR" dirty="0"/>
              <a:t>: </a:t>
            </a:r>
            <a:r>
              <a:rPr lang="el-GR" i="1" dirty="0"/>
              <a:t>Κ</a:t>
            </a:r>
            <a:r>
              <a:rPr lang="en-US" i="1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58 m/Ω∙mm</a:t>
            </a:r>
            <a:r>
              <a:rPr lang="el-GR" baseline="30000" dirty="0"/>
              <a:t>2</a:t>
            </a:r>
            <a:endParaRPr lang="el-GR" dirty="0"/>
          </a:p>
          <a:p>
            <a:pPr lvl="1"/>
            <a:r>
              <a:rPr lang="en-US" i="1" dirty="0"/>
              <a:t>Aluminum</a:t>
            </a:r>
            <a:r>
              <a:rPr lang="el-GR" dirty="0"/>
              <a:t>: </a:t>
            </a:r>
            <a:r>
              <a:rPr lang="el-GR" i="1" dirty="0"/>
              <a:t>Κ</a:t>
            </a:r>
            <a:r>
              <a:rPr lang="en-US" i="1" dirty="0"/>
              <a:t> </a:t>
            </a:r>
            <a:r>
              <a:rPr lang="el-GR" dirty="0"/>
              <a:t>=</a:t>
            </a:r>
            <a:r>
              <a:rPr lang="en-US" dirty="0"/>
              <a:t> 36</a:t>
            </a:r>
            <a:r>
              <a:rPr lang="el-GR" dirty="0"/>
              <a:t> m/Ω∙mm</a:t>
            </a:r>
            <a:r>
              <a:rPr lang="el-GR" baseline="30000" dirty="0"/>
              <a:t>2</a:t>
            </a:r>
            <a:endParaRPr lang="el-GR" dirty="0"/>
          </a:p>
          <a:p>
            <a:r>
              <a:rPr lang="el-GR" i="1" dirty="0"/>
              <a:t>Α</a:t>
            </a:r>
            <a:r>
              <a:rPr lang="el-GR" dirty="0"/>
              <a:t>: </a:t>
            </a:r>
            <a:r>
              <a:rPr lang="de-DE" dirty="0"/>
              <a:t>Querschnittsfläche </a:t>
            </a:r>
            <a:r>
              <a:rPr lang="el-GR" dirty="0"/>
              <a:t>(</a:t>
            </a:r>
            <a:r>
              <a:rPr lang="en-US" dirty="0"/>
              <a:t>mm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438525" y="1571612"/>
          <a:ext cx="20145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571612"/>
                        <a:ext cx="2014538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Einfluss</a:t>
            </a:r>
            <a:r>
              <a:rPr lang="en-US" dirty="0"/>
              <a:t> der </a:t>
            </a:r>
            <a:r>
              <a:rPr lang="en-US" dirty="0" err="1"/>
              <a:t>Temperatur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maximale Temperatur der PV-Module kann in Strukturen, die eine freie Luftzirkulation auf der Rückseite der Module ermöglichen, 70°C erreichen</a:t>
            </a:r>
          </a:p>
          <a:p>
            <a:r>
              <a:rPr lang="de-DE" dirty="0"/>
              <a:t>In Fällen, in denen die freie Luftzirkulation erschwert ist, können höhere Temperaturen bis zu 80-90°C erreicht werden</a:t>
            </a:r>
          </a:p>
          <a:p>
            <a:r>
              <a:rPr lang="de-DE" dirty="0"/>
              <a:t>Wenn sich die Kabel einer PV-Anlage in der Nähe der PV-Module befinden, sollte die Modultemperatur für die geeignete Auswahl des Kabelquerschnitts und der Isolierung berücksichtigt werden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Kabeleigenschaften</a:t>
            </a:r>
            <a:r>
              <a:rPr lang="en-US" dirty="0"/>
              <a:t> (</a:t>
            </a:r>
            <a:r>
              <a:rPr lang="en-US" dirty="0" err="1"/>
              <a:t>Tabelle</a:t>
            </a:r>
            <a:r>
              <a:rPr lang="en-US" dirty="0"/>
              <a:t> 1)</a:t>
            </a:r>
            <a:endParaRPr lang="el-G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7312"/>
            <a:ext cx="551520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PV-</a:t>
            </a:r>
            <a:r>
              <a:rPr lang="en-US" dirty="0" err="1"/>
              <a:t>Montagesysteme</a:t>
            </a:r>
            <a:r>
              <a:rPr lang="en-US" dirty="0"/>
              <a:t>: </a:t>
            </a:r>
            <a:r>
              <a:rPr lang="en-US" dirty="0" err="1"/>
              <a:t>geneigte</a:t>
            </a:r>
            <a:r>
              <a:rPr lang="en-US" dirty="0"/>
              <a:t> </a:t>
            </a:r>
            <a:r>
              <a:rPr lang="en-US" dirty="0" err="1"/>
              <a:t>Dächer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63" y="1484784"/>
            <a:ext cx="312647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35" y="1449040"/>
            <a:ext cx="340888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57768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Temperaturkorrekturkoeffizient für PV-Kabel (Tabelle 2)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14353"/>
              </p:ext>
            </p:extLst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Umgebungs-temperatur </a:t>
                      </a:r>
                      <a:r>
                        <a:rPr lang="el-GR" b="1" dirty="0"/>
                        <a:t>(</a:t>
                      </a:r>
                      <a:r>
                        <a:rPr lang="en-US" b="1" dirty="0"/>
                        <a:t>°C</a:t>
                      </a:r>
                      <a:r>
                        <a:rPr lang="el-GR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Temperaturkoeffizient für isolierte Kabel bis 90°C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Temperaturkoeffizient für isolierte Kabel bis 105°C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1.00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0.96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36-40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0.91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41-45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0.87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0.89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56-50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0.82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51-55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0.76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56-60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0.71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61-70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0.58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71-80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0.41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Kabelauswahl</a:t>
            </a:r>
            <a:r>
              <a:rPr lang="en-US" dirty="0"/>
              <a:t> (PV-</a:t>
            </a:r>
            <a:r>
              <a:rPr lang="en-US" dirty="0" err="1"/>
              <a:t>Wechselrichter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Eigenschaften</a:t>
            </a:r>
            <a:r>
              <a:rPr lang="en-US" dirty="0"/>
              <a:t> der PV-Module</a:t>
            </a:r>
            <a:r>
              <a:rPr lang="el-GR" dirty="0"/>
              <a:t>:</a:t>
            </a:r>
          </a:p>
          <a:p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 = 200 W</a:t>
            </a:r>
          </a:p>
          <a:p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r>
              <a:rPr lang="en-US" dirty="0"/>
              <a:t> = 28.10 V</a:t>
            </a:r>
          </a:p>
          <a:p>
            <a:r>
              <a:rPr lang="en-US" i="1" dirty="0" err="1"/>
              <a:t>I</a:t>
            </a:r>
            <a:r>
              <a:rPr lang="en-US" i="1" baseline="-25000" dirty="0" err="1"/>
              <a:t>m</a:t>
            </a:r>
            <a:r>
              <a:rPr lang="en-US" dirty="0"/>
              <a:t> = 7.20 A</a:t>
            </a:r>
          </a:p>
          <a:p>
            <a:r>
              <a:rPr lang="en-US" i="1" dirty="0" err="1"/>
              <a:t>I</a:t>
            </a:r>
            <a:r>
              <a:rPr lang="en-US" i="1" baseline="-25000" dirty="0" err="1"/>
              <a:t>sc</a:t>
            </a:r>
            <a:r>
              <a:rPr lang="en-US" dirty="0"/>
              <a:t> = 7.78 A</a:t>
            </a:r>
          </a:p>
          <a:p>
            <a:r>
              <a:rPr lang="en-US" i="1" dirty="0"/>
              <a:t>V</a:t>
            </a:r>
            <a:r>
              <a:rPr lang="en-US" i="1" baseline="-25000" dirty="0"/>
              <a:t>oc</a:t>
            </a:r>
            <a:r>
              <a:rPr lang="en-US" dirty="0"/>
              <a:t> = 36.00 V</a:t>
            </a:r>
          </a:p>
          <a:p>
            <a:pPr>
              <a:spcBef>
                <a:spcPts val="1800"/>
              </a:spcBef>
              <a:buNone/>
            </a:pPr>
            <a:r>
              <a:rPr lang="en-US" dirty="0" err="1"/>
              <a:t>Eigenschaften</a:t>
            </a:r>
            <a:r>
              <a:rPr lang="en-US" dirty="0"/>
              <a:t> der PV-Module</a:t>
            </a:r>
            <a:r>
              <a:rPr lang="el-GR" dirty="0"/>
              <a:t>:</a:t>
            </a:r>
          </a:p>
          <a:p>
            <a:r>
              <a:rPr lang="en-US" i="1" dirty="0"/>
              <a:t>P</a:t>
            </a:r>
            <a:r>
              <a:rPr lang="en-US" i="1" baseline="-25000" dirty="0"/>
              <a:t>DC</a:t>
            </a:r>
            <a:r>
              <a:rPr lang="en-US" dirty="0"/>
              <a:t> = 2.10 kW</a:t>
            </a:r>
          </a:p>
          <a:p>
            <a:r>
              <a:rPr lang="en-US" i="1" dirty="0"/>
              <a:t>P</a:t>
            </a:r>
            <a:r>
              <a:rPr lang="en-US" i="1" baseline="-25000" dirty="0"/>
              <a:t>AC</a:t>
            </a:r>
            <a:r>
              <a:rPr lang="en-US" dirty="0"/>
              <a:t> = 2.00 kW</a:t>
            </a:r>
          </a:p>
          <a:p>
            <a:pPr>
              <a:spcBef>
                <a:spcPts val="1800"/>
              </a:spcBef>
              <a:buNone/>
            </a:pPr>
            <a:r>
              <a:rPr lang="de-DE" dirty="0"/>
              <a:t>10 PV-Module in Reihe geschaltet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Kabelauswahl</a:t>
            </a:r>
            <a:r>
              <a:rPr lang="en-US" dirty="0"/>
              <a:t> (PV-</a:t>
            </a:r>
            <a:r>
              <a:rPr lang="en-US" dirty="0" err="1"/>
              <a:t>Wechselrichter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/>
          </a:bodyPr>
          <a:lstStyle/>
          <a:p>
            <a:r>
              <a:rPr lang="de-DE" dirty="0"/>
              <a:t>Kupferkabel (spezifische Leitfähigkeit Κ=58 m/Ω∙mm2)</a:t>
            </a:r>
          </a:p>
          <a:p>
            <a:r>
              <a:rPr lang="en-US" dirty="0" err="1"/>
              <a:t>Kabellänge</a:t>
            </a:r>
            <a:r>
              <a:rPr lang="en-US" dirty="0"/>
              <a:t> (PV-</a:t>
            </a:r>
            <a:r>
              <a:rPr lang="en-US" dirty="0" err="1"/>
              <a:t>Wechselrichter</a:t>
            </a:r>
            <a:r>
              <a:rPr lang="en-US" dirty="0"/>
              <a:t>): ℓ = 40m</a:t>
            </a:r>
          </a:p>
          <a:p>
            <a:r>
              <a:rPr lang="en-US" i="1" dirty="0"/>
              <a:t>I</a:t>
            </a:r>
            <a:r>
              <a:rPr lang="en-US" baseline="-25000" dirty="0"/>
              <a:t>max</a:t>
            </a:r>
            <a:r>
              <a:rPr lang="en-US" dirty="0"/>
              <a:t> = 1.25 </a:t>
            </a:r>
            <a:r>
              <a:rPr lang="el-GR" dirty="0"/>
              <a:t>∙ </a:t>
            </a:r>
            <a:r>
              <a:rPr lang="en-US" i="1" dirty="0" err="1"/>
              <a:t>I</a:t>
            </a:r>
            <a:r>
              <a:rPr lang="en-US" i="1" baseline="-25000" dirty="0" err="1"/>
              <a:t>sc</a:t>
            </a:r>
            <a:r>
              <a:rPr lang="en-US" dirty="0"/>
              <a:t> = 9.725 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de-DE" dirty="0"/>
              <a:t>25 wird als Sicherheitsfaktor für extreme Bestrahlungsfälle verwendet)</a:t>
            </a:r>
          </a:p>
          <a:p>
            <a:r>
              <a:rPr lang="el-GR" b="1" dirty="0"/>
              <a:t>Σ</a:t>
            </a:r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r>
              <a:rPr lang="en-US" dirty="0"/>
              <a:t> = </a:t>
            </a:r>
            <a:r>
              <a:rPr lang="el-GR" dirty="0"/>
              <a:t>10 ∙ </a:t>
            </a:r>
            <a:r>
              <a:rPr lang="en-US" dirty="0"/>
              <a:t>28.10 V</a:t>
            </a:r>
            <a:r>
              <a:rPr lang="el-GR" dirty="0"/>
              <a:t> = 281 </a:t>
            </a:r>
            <a:r>
              <a:rPr lang="en-US" dirty="0"/>
              <a:t>V</a:t>
            </a:r>
          </a:p>
          <a:p>
            <a:r>
              <a:rPr lang="de-DE" dirty="0"/>
              <a:t>maximaler Spannungsabfall ΔV/V = 1%</a:t>
            </a:r>
          </a:p>
          <a:p>
            <a:r>
              <a:rPr lang="de-DE" dirty="0"/>
              <a:t>Verlegung von isolierten Kabeln bis 90°C</a:t>
            </a:r>
          </a:p>
          <a:p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Kabeltemperatur</a:t>
            </a:r>
            <a:r>
              <a:rPr lang="en-US" dirty="0"/>
              <a:t>: 70°C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Kabelauswahl</a:t>
            </a:r>
            <a:r>
              <a:rPr lang="en-US" dirty="0"/>
              <a:t> (PV-</a:t>
            </a:r>
            <a:r>
              <a:rPr lang="en-US" dirty="0" err="1"/>
              <a:t>Wechselrichter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600" dirty="0" err="1"/>
              <a:t>Spannungsabfallprüfung</a:t>
            </a:r>
            <a:endParaRPr lang="en-US" sz="1600" dirty="0"/>
          </a:p>
          <a:p>
            <a:pPr>
              <a:buAutoNum type="arabicPeriod"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2. 	</a:t>
            </a:r>
            <a:r>
              <a:rPr lang="en-US" sz="1600" dirty="0" err="1"/>
              <a:t>Maximale</a:t>
            </a:r>
            <a:r>
              <a:rPr lang="en-US" sz="1600" dirty="0"/>
              <a:t> </a:t>
            </a:r>
            <a:r>
              <a:rPr lang="en-US" sz="1600" dirty="0" err="1"/>
              <a:t>Stromprüfung</a:t>
            </a:r>
            <a:endParaRPr lang="en-US" sz="1600" dirty="0"/>
          </a:p>
          <a:p>
            <a:r>
              <a:rPr lang="de-DE" dirty="0"/>
              <a:t>Für 6 mm² Kabel beträgt der maximale Strom 41 A (siehe Tabelle 1)</a:t>
            </a:r>
          </a:p>
          <a:p>
            <a:r>
              <a:rPr lang="de-DE" dirty="0"/>
              <a:t>Für isolierte Kabel bis 90°C und Kabeltemperatur 70°C beträgt der Temperaturkoeffizient 0,58 (siehe Tabelle 2)</a:t>
            </a:r>
          </a:p>
          <a:p>
            <a:r>
              <a:rPr lang="de-DE" dirty="0"/>
              <a:t>maximaler Strom in 70°C beträgt</a:t>
            </a:r>
            <a:r>
              <a:rPr lang="en-US" dirty="0"/>
              <a:t>:   </a:t>
            </a:r>
            <a:r>
              <a:rPr lang="el-GR" dirty="0"/>
              <a:t>0.58 ∙ 41 Α = 23.78 Α</a:t>
            </a:r>
            <a:endParaRPr lang="en-US" dirty="0"/>
          </a:p>
          <a:p>
            <a:r>
              <a:rPr lang="en-US" i="1" dirty="0"/>
              <a:t>I</a:t>
            </a:r>
            <a:r>
              <a:rPr lang="en-US" baseline="-25000" dirty="0"/>
              <a:t>max</a:t>
            </a:r>
            <a:r>
              <a:rPr lang="el-GR" dirty="0"/>
              <a:t> = 9.725 </a:t>
            </a:r>
            <a:r>
              <a:rPr lang="en-US" dirty="0"/>
              <a:t>A</a:t>
            </a:r>
            <a:r>
              <a:rPr lang="el-GR" dirty="0"/>
              <a:t> &lt; 23.78 Α,</a:t>
            </a:r>
            <a:r>
              <a:rPr lang="en-US" dirty="0"/>
              <a:t> </a:t>
            </a:r>
            <a:r>
              <a:rPr lang="de-DE" dirty="0"/>
              <a:t>sodass kein übermäßiges Problem entsteht.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b="1" dirty="0" err="1"/>
              <a:t>Kabelauswahl</a:t>
            </a:r>
            <a:r>
              <a:rPr lang="en-US" b="1" dirty="0"/>
              <a:t>: 6 </a:t>
            </a:r>
            <a:r>
              <a:rPr lang="el-GR" b="1" dirty="0"/>
              <a:t>mm</a:t>
            </a:r>
            <a:r>
              <a:rPr lang="el-GR" b="1" baseline="30000" dirty="0"/>
              <a:t>2</a:t>
            </a:r>
            <a:r>
              <a:rPr lang="en-US" b="1" dirty="0"/>
              <a:t> </a:t>
            </a:r>
          </a:p>
          <a:p>
            <a:pPr>
              <a:buNone/>
            </a:pPr>
            <a:endParaRPr lang="en-US" sz="1600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43006" y="2073969"/>
          <a:ext cx="4758783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Εξίσωση" r:id="rId3" imgW="2895480" imgH="761760" progId="Equation.3">
                  <p:embed/>
                </p:oleObj>
              </mc:Choice>
              <mc:Fallback>
                <p:oleObj name="Εξίσωση" r:id="rId3" imgW="289548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6" y="2073969"/>
                        <a:ext cx="4758783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62548:2016 </a:t>
            </a:r>
            <a:r>
              <a:rPr lang="en-US" dirty="0" err="1"/>
              <a:t>Dokument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Das Dokument nach IEC 62548:2016 legt die Designanforderungen für PV-Anlagen fest, einschließlich der Gleichstrom-Anlagenverdrahtung, elektrischen Schutzvorrichtungen sowie Schalt- und Erdungsvorschriften</a:t>
            </a:r>
          </a:p>
          <a:p>
            <a:r>
              <a:rPr lang="de-DE" sz="1600" dirty="0"/>
              <a:t>Ziel dieses Dokuments ist es, die Sicherheitsanforderungen an die Auslegung zu erfüllen, die sich aus den besonderen Eigenschaften von PV-Anlagen ergeben</a:t>
            </a:r>
          </a:p>
          <a:p>
            <a:r>
              <a:rPr lang="de-DE" sz="1600" dirty="0"/>
              <a:t>Es umfasst alle Teile der PV-Anlage bis hin zu Energiespeichern, Energieumwandlungsanlagen oder Lasten</a:t>
            </a:r>
          </a:p>
          <a:p>
            <a:r>
              <a:rPr lang="de-DE" sz="1600" dirty="0"/>
              <a:t>Eine Ausnahme besteht darin, dass Bestimmungen über Energieumwandlungsanlagen nur dann abgedeckt sind, wenn es sich um Gleichstromsicherheitsfragen handelt</a:t>
            </a:r>
          </a:p>
          <a:p>
            <a:r>
              <a:rPr lang="de-DE" sz="1600" dirty="0"/>
              <a:t>Die Zusammenschaltung von kleinen Gleichstrom-Konditionierungseinheiten, die für den Anschluss an PV-Module vorgesehen sind, ist ebenfalls enthalten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de-DE" dirty="0">
                <a:latin typeface="+mj-lt"/>
                <a:cs typeface="Arial" pitchFamily="34" charset="0"/>
              </a:rPr>
              <a:t>Sie haben nun das Modul 3.1 "Installation von PV-Anlagen" abgeschlossen und</a:t>
            </a:r>
            <a:r>
              <a:rPr lang="en-US" dirty="0">
                <a:latin typeface="+mj-lt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de-DE" b="1" dirty="0"/>
              <a:t>sind über die bewährten Praktiken und zu vermeidenden Fehler informiert 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sind mit den Grundregeln der elektrischen und strukturellen Aspekte vertraut 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kennen die allgemeinen Normen und Sicherheitsvorschriften von PV-Anlagen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sind über die häufigsten Fehler und Ausfälle bei der PV-Installation informiert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de-DE" b="1" dirty="0"/>
              <a:t>sind in der Lage, die verschiedenen Systemkomponenten einer PV-Anlage zu identifizieren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sind fähig, die verschiedenen Systemkomponenten einer PV-Anlage zu installieren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sind in der Lage, mögliche Alternativen zur Kombination verschiedener Systemkomponenten zu erforschen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414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 für Ihre Aufmerksamkeit.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dirty="0">
                <a:cs typeface="Arial" pitchFamily="34" charset="0"/>
              </a:rPr>
              <a:t>Modul 3.1 </a:t>
            </a:r>
          </a:p>
          <a:p>
            <a:r>
              <a:rPr lang="de-DE" sz="2400" dirty="0">
                <a:cs typeface="Arial" pitchFamily="34" charset="0"/>
              </a:rPr>
              <a:t>Installation von PV-Anlagen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PV-Montagesysteme: Auflastmontage (großflächige kommerzielle Flachdachprojekte)</a:t>
            </a:r>
            <a:endParaRPr lang="el-G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08" y="1484784"/>
            <a:ext cx="4185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461" y="1449040"/>
            <a:ext cx="360000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897312"/>
            <a:ext cx="5175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PV-Montagesysteme: Auf Masten montierte Anlagen (feste, einstellbare oder sonnenstandgeführte Anlagen)</a:t>
            </a:r>
            <a:endParaRPr lang="el-G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7232"/>
            <a:ext cx="408994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4576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PV-</a:t>
            </a:r>
            <a:r>
              <a:rPr lang="en-US" dirty="0" err="1"/>
              <a:t>Montagesysteme</a:t>
            </a:r>
            <a:r>
              <a:rPr lang="en-US" dirty="0"/>
              <a:t>: </a:t>
            </a:r>
            <a:r>
              <a:rPr lang="de-DE" dirty="0"/>
              <a:t>Sonnenstandgeführte Anlagen</a:t>
            </a:r>
            <a:endParaRPr lang="el-G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t="2503"/>
          <a:stretch>
            <a:fillRect/>
          </a:stretch>
        </p:blipFill>
        <p:spPr bwMode="auto">
          <a:xfrm>
            <a:off x="251508" y="2205224"/>
            <a:ext cx="410446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3090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Minimaler PV-Flächenabstand zur Vermeidung von Beschattung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46856" y="5772397"/>
            <a:ext cx="8229600" cy="464915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Kriterium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i="1" baseline="-25000" dirty="0"/>
              <a:t>1</a:t>
            </a:r>
            <a:r>
              <a:rPr lang="en-US" dirty="0"/>
              <a:t> &gt; 2</a:t>
            </a:r>
            <a:r>
              <a:rPr lang="en-US" i="1" dirty="0"/>
              <a:t>h</a:t>
            </a:r>
            <a:endParaRPr lang="el-GR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291" y="1485264"/>
            <a:ext cx="492498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Blockier- und </a:t>
            </a:r>
            <a:r>
              <a:rPr lang="de-DE" dirty="0" err="1"/>
              <a:t>Bypassdioden</a:t>
            </a:r>
            <a:r>
              <a:rPr lang="de-DE" dirty="0"/>
              <a:t> in einer PV-Anlage</a:t>
            </a:r>
            <a:endParaRPr lang="el-G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541487"/>
            <a:ext cx="31813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Verkabelung</a:t>
            </a:r>
            <a:r>
              <a:rPr lang="en-US" dirty="0"/>
              <a:t> von PV-</a:t>
            </a:r>
            <a:r>
              <a:rPr lang="en-US" dirty="0" err="1"/>
              <a:t>Systemen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40004"/>
          <a:stretch>
            <a:fillRect/>
          </a:stretch>
        </p:blipFill>
        <p:spPr bwMode="auto">
          <a:xfrm>
            <a:off x="1199880" y="1557312"/>
            <a:ext cx="690051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1279</Words>
  <Application>Microsoft Office PowerPoint</Application>
  <PresentationFormat>Bildschirmpräsentation (4:3)</PresentationFormat>
  <Paragraphs>187</Paragraphs>
  <Slides>36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Wingdings</vt:lpstr>
      <vt:lpstr>2_Office Theme</vt:lpstr>
      <vt:lpstr>Equation</vt:lpstr>
      <vt:lpstr>Εξίσωση</vt:lpstr>
      <vt:lpstr>MODUL 3: INSTALLATION UND WARTUNG VON PV-ANLAGEN</vt:lpstr>
      <vt:lpstr>Modulziele</vt:lpstr>
      <vt:lpstr>PV-Montagesysteme: geneigte Dächer</vt:lpstr>
      <vt:lpstr>PV-Montagesysteme: Auflastmontage (großflächige kommerzielle Flachdachprojekte)</vt:lpstr>
      <vt:lpstr>PV-Montagesysteme: Auf Masten montierte Anlagen (feste, einstellbare oder sonnenstandgeführte Anlagen)</vt:lpstr>
      <vt:lpstr>PV-Montagesysteme: Sonnenstandgeführte Anlagen</vt:lpstr>
      <vt:lpstr>Minimaler PV-Flächenabstand zur Vermeidung von Beschattung</vt:lpstr>
      <vt:lpstr>Blockier- und Bypassdioden in einer PV-Anlage</vt:lpstr>
      <vt:lpstr>Verkabelung von PV-Systemen</vt:lpstr>
      <vt:lpstr>PV-Kabel Steckverbindung</vt:lpstr>
      <vt:lpstr>PV-Modulkasten</vt:lpstr>
      <vt:lpstr>PV-Kabelverteiler</vt:lpstr>
      <vt:lpstr>Erforderliches Werkzeug für den korrekten Anschluss von Verbindungsstücken</vt:lpstr>
      <vt:lpstr>PV Erdschlussprüfung</vt:lpstr>
      <vt:lpstr>Integration von PV-Anlagen an Gebäuden</vt:lpstr>
      <vt:lpstr>Batterieanschluss</vt:lpstr>
      <vt:lpstr>Einphasen-PV-Anlage (&lt; 5kWp)</vt:lpstr>
      <vt:lpstr>Dreiphasen-PV-System (&lt; 5kWp)</vt:lpstr>
      <vt:lpstr>Blockschaltbild der Mittelspannungsanlage (MV)</vt:lpstr>
      <vt:lpstr>Bau eines großtechnischen PV-Kraftwerks</vt:lpstr>
      <vt:lpstr>Anschlusskontrolle des PV-Wechselrichters</vt:lpstr>
      <vt:lpstr>Niedrigere MPP-Spannung</vt:lpstr>
      <vt:lpstr>Höherer PV-Strom</vt:lpstr>
      <vt:lpstr>Höhere Leerlaufspannung (*)</vt:lpstr>
      <vt:lpstr>Schätzung der Querschnittsfläche des PV-Kabels</vt:lpstr>
      <vt:lpstr>Eigenschaften der PV-Kabel</vt:lpstr>
      <vt:lpstr>Berechnung des Spannungsabfalls (DC)</vt:lpstr>
      <vt:lpstr>Einfluss der Temperatur</vt:lpstr>
      <vt:lpstr>Kabeleigenschaften (Tabelle 1)</vt:lpstr>
      <vt:lpstr>Temperaturkorrekturkoeffizient für PV-Kabel (Tabelle 2) </vt:lpstr>
      <vt:lpstr>Beispiel einer Kabelauswahl (PV-Wechselrichter)</vt:lpstr>
      <vt:lpstr>Beispiel einer Kabelauswahl (PV-Wechselrichter)</vt:lpstr>
      <vt:lpstr>Beispiel einer Kabelauswahl (PV-Wechselrichter)</vt:lpstr>
      <vt:lpstr>IEC 62548:2016 Dokument </vt:lpstr>
      <vt:lpstr>Modulziele</vt:lpstr>
      <vt:lpstr>Vielen Dank für Ihre Aufmerksamkeit.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Jolanda Kaufhold</cp:lastModifiedBy>
  <cp:revision>297</cp:revision>
  <dcterms:created xsi:type="dcterms:W3CDTF">2017-12-11T10:59:29Z</dcterms:created>
  <dcterms:modified xsi:type="dcterms:W3CDTF">2019-12-10T10:23:17Z</dcterms:modified>
</cp:coreProperties>
</file>