
<file path=[Content_Types].xml><?xml version="1.0" encoding="utf-8"?>
<Types xmlns="http://schemas.openxmlformats.org/package/2006/content-types">
  <Default Extension="png" ContentType="image/png"/>
  <Default Extension="bin" ContentType="application/vnd.ms-office.activeX"/>
  <Default Extension="jpeg" ContentType="image/jpeg"/>
  <Default Extension="emf" ContentType="image/x-emf"/>
  <Default Extension="wmf" ContentType="image/x-wmf"/>
  <Default Extension="m4a" ContentType="audio/mp4"/>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ctiveX/activeX1.xml" ContentType="application/vnd.ms-office.activeX+xml"/>
  <Override PartName="/ppt/tags/tag1.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38.xml" ContentType="application/vnd.openxmlformats-officedocument.presentationml.notesSlide+xml"/>
  <Override PartName="/ppt/comments/comment3.xml" ContentType="application/vnd.openxmlformats-officedocument.presentationml.comment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omments/comment4.xml" ContentType="application/vnd.openxmlformats-officedocument.presentationml.comments+xml"/>
  <Override PartName="/ppt/notesSlides/notesSlide44.xml" ContentType="application/vnd.openxmlformats-officedocument.presentationml.notesSlide+xml"/>
  <Override PartName="/ppt/comments/comment5.xml" ContentType="application/vnd.openxmlformats-officedocument.presentationml.comments+xml"/>
  <Override PartName="/ppt/comments/comment6.xml" ContentType="application/vnd.openxmlformats-officedocument.presentationml.comment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activeX/activeX2.xml" ContentType="application/vnd.ms-office.activeX+xml"/>
  <Override PartName="/ppt/tags/tag2.xml" ContentType="application/vnd.openxmlformats-officedocument.presentationml.tags+xml"/>
  <Override PartName="/ppt/notesSlides/notesSlide47.xml" ContentType="application/vnd.openxmlformats-officedocument.presentationml.notesSlide+xml"/>
  <Override PartName="/ppt/activeX/activeX3.xml" ContentType="application/vnd.ms-office.activeX+xml"/>
  <Override PartName="/ppt/tags/tag3.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omments/comment7.xml" ContentType="application/vnd.openxmlformats-officedocument.presentationml.comment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24"/>
  </p:notesMasterIdLst>
  <p:sldIdLst>
    <p:sldId id="256" r:id="rId2"/>
    <p:sldId id="257" r:id="rId3"/>
    <p:sldId id="330" r:id="rId4"/>
    <p:sldId id="331" r:id="rId5"/>
    <p:sldId id="258" r:id="rId6"/>
    <p:sldId id="292" r:id="rId7"/>
    <p:sldId id="374" r:id="rId8"/>
    <p:sldId id="375" r:id="rId9"/>
    <p:sldId id="293" r:id="rId10"/>
    <p:sldId id="265" r:id="rId11"/>
    <p:sldId id="427" r:id="rId12"/>
    <p:sldId id="266" r:id="rId13"/>
    <p:sldId id="274" r:id="rId14"/>
    <p:sldId id="422" r:id="rId15"/>
    <p:sldId id="267" r:id="rId16"/>
    <p:sldId id="284" r:id="rId17"/>
    <p:sldId id="423" r:id="rId18"/>
    <p:sldId id="268" r:id="rId19"/>
    <p:sldId id="282" r:id="rId20"/>
    <p:sldId id="283" r:id="rId21"/>
    <p:sldId id="285" r:id="rId22"/>
    <p:sldId id="286" r:id="rId23"/>
    <p:sldId id="287" r:id="rId24"/>
    <p:sldId id="288" r:id="rId25"/>
    <p:sldId id="275" r:id="rId26"/>
    <p:sldId id="289" r:id="rId27"/>
    <p:sldId id="426" r:id="rId28"/>
    <p:sldId id="291" r:id="rId29"/>
    <p:sldId id="355" r:id="rId30"/>
    <p:sldId id="296" r:id="rId31"/>
    <p:sldId id="302" r:id="rId32"/>
    <p:sldId id="309" r:id="rId33"/>
    <p:sldId id="304" r:id="rId34"/>
    <p:sldId id="301" r:id="rId35"/>
    <p:sldId id="303" r:id="rId36"/>
    <p:sldId id="307" r:id="rId37"/>
    <p:sldId id="300" r:id="rId38"/>
    <p:sldId id="310" r:id="rId39"/>
    <p:sldId id="297" r:id="rId40"/>
    <p:sldId id="294" r:id="rId41"/>
    <p:sldId id="298" r:id="rId42"/>
    <p:sldId id="299" r:id="rId43"/>
    <p:sldId id="306" r:id="rId44"/>
    <p:sldId id="376" r:id="rId45"/>
    <p:sldId id="270" r:id="rId46"/>
    <p:sldId id="377" r:id="rId47"/>
    <p:sldId id="322" r:id="rId48"/>
    <p:sldId id="323" r:id="rId49"/>
    <p:sldId id="324" r:id="rId50"/>
    <p:sldId id="325" r:id="rId51"/>
    <p:sldId id="326" r:id="rId52"/>
    <p:sldId id="327" r:id="rId53"/>
    <p:sldId id="271" r:id="rId54"/>
    <p:sldId id="328" r:id="rId55"/>
    <p:sldId id="329" r:id="rId56"/>
    <p:sldId id="333" r:id="rId57"/>
    <p:sldId id="276" r:id="rId58"/>
    <p:sldId id="334" r:id="rId59"/>
    <p:sldId id="337" r:id="rId60"/>
    <p:sldId id="342" r:id="rId61"/>
    <p:sldId id="343" r:id="rId62"/>
    <p:sldId id="272" r:id="rId63"/>
    <p:sldId id="344" r:id="rId64"/>
    <p:sldId id="345" r:id="rId65"/>
    <p:sldId id="346" r:id="rId66"/>
    <p:sldId id="379" r:id="rId67"/>
    <p:sldId id="349" r:id="rId68"/>
    <p:sldId id="347" r:id="rId69"/>
    <p:sldId id="348" r:id="rId70"/>
    <p:sldId id="341" r:id="rId71"/>
    <p:sldId id="380" r:id="rId72"/>
    <p:sldId id="351" r:id="rId73"/>
    <p:sldId id="350" r:id="rId74"/>
    <p:sldId id="352" r:id="rId75"/>
    <p:sldId id="353" r:id="rId76"/>
    <p:sldId id="279" r:id="rId77"/>
    <p:sldId id="354" r:id="rId78"/>
    <p:sldId id="356" r:id="rId79"/>
    <p:sldId id="357" r:id="rId80"/>
    <p:sldId id="358" r:id="rId81"/>
    <p:sldId id="359" r:id="rId82"/>
    <p:sldId id="360" r:id="rId83"/>
    <p:sldId id="314" r:id="rId84"/>
    <p:sldId id="315" r:id="rId85"/>
    <p:sldId id="316" r:id="rId86"/>
    <p:sldId id="366" r:id="rId87"/>
    <p:sldId id="367" r:id="rId88"/>
    <p:sldId id="368" r:id="rId89"/>
    <p:sldId id="369" r:id="rId90"/>
    <p:sldId id="370" r:id="rId91"/>
    <p:sldId id="372" r:id="rId92"/>
    <p:sldId id="430" r:id="rId93"/>
    <p:sldId id="431" r:id="rId94"/>
    <p:sldId id="432" r:id="rId95"/>
    <p:sldId id="433" r:id="rId96"/>
    <p:sldId id="434" r:id="rId97"/>
    <p:sldId id="280" r:id="rId98"/>
    <p:sldId id="381" r:id="rId99"/>
    <p:sldId id="382" r:id="rId100"/>
    <p:sldId id="281" r:id="rId101"/>
    <p:sldId id="435" r:id="rId102"/>
    <p:sldId id="278" r:id="rId103"/>
    <p:sldId id="387" r:id="rId104"/>
    <p:sldId id="388" r:id="rId105"/>
    <p:sldId id="390" r:id="rId106"/>
    <p:sldId id="389" r:id="rId107"/>
    <p:sldId id="391" r:id="rId108"/>
    <p:sldId id="392" r:id="rId109"/>
    <p:sldId id="394" r:id="rId110"/>
    <p:sldId id="393" r:id="rId111"/>
    <p:sldId id="395" r:id="rId112"/>
    <p:sldId id="402" r:id="rId113"/>
    <p:sldId id="408" r:id="rId114"/>
    <p:sldId id="405" r:id="rId115"/>
    <p:sldId id="407" r:id="rId116"/>
    <p:sldId id="409" r:id="rId117"/>
    <p:sldId id="410" r:id="rId118"/>
    <p:sldId id="404" r:id="rId119"/>
    <p:sldId id="385" r:id="rId120"/>
    <p:sldId id="425" r:id="rId121"/>
    <p:sldId id="424" r:id="rId122"/>
    <p:sldId id="260" r:id="rId123"/>
  </p:sldIdLst>
  <p:sldSz cx="9144000" cy="6858000" type="screen4x3"/>
  <p:notesSz cx="6797675" cy="9926638"/>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gdem Tolali" initials="CT" lastIdx="21" clrIdx="0">
    <p:extLst>
      <p:ext uri="{19B8F6BF-5375-455C-9EA6-DF929625EA0E}">
        <p15:presenceInfo xmlns:p15="http://schemas.microsoft.com/office/powerpoint/2012/main" userId="S-1-5-21-3068316050-3618709877-3284160049-11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29" autoAdjust="0"/>
    <p:restoredTop sz="96866" autoAdjust="0"/>
  </p:normalViewPr>
  <p:slideViewPr>
    <p:cSldViewPr>
      <p:cViewPr varScale="1">
        <p:scale>
          <a:sx n="111" d="100"/>
          <a:sy n="111" d="100"/>
        </p:scale>
        <p:origin x="1998" y="108"/>
      </p:cViewPr>
      <p:guideLst>
        <p:guide orient="horz" pos="2160"/>
        <p:guide pos="2880"/>
      </p:guideLst>
    </p:cSldViewPr>
  </p:slideViewPr>
  <p:notesTextViewPr>
    <p:cViewPr>
      <p:scale>
        <a:sx n="200" d="100"/>
        <a:sy n="2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notesMaster" Target="notesMasters/notesMaster1.xml"/><Relationship Id="rId129"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comments/comment1.xml><?xml version="1.0" encoding="utf-8"?>
<p:cmLst xmlns:a="http://schemas.openxmlformats.org/drawingml/2006/main" xmlns:r="http://schemas.openxmlformats.org/officeDocument/2006/relationships" xmlns:p="http://schemas.openxmlformats.org/presentationml/2006/main">
  <p:cm authorId="1" dt="2018-09-10T16:14:52.840" idx="17">
    <p:pos x="10" y="10"/>
    <p:text>Man müsste hier einleitende Worte finden, dass jetzt Kennzahlen eingeführt bzw. vorgestellt werden.</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09-10T16:14:52.840" idx="17">
    <p:pos x="10" y="10"/>
    <p:text>Man müsste hier einleitende Worte finden, dass jetzt Kennzahlen eingeführt bzw. vorgestellt werden.</p:text>
    <p:extLst>
      <p:ext uri="{C676402C-5697-4E1C-873F-D02D1690AC5C}">
        <p15:threadingInfo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8-09-10T16:03:08.309" idx="13">
    <p:pos x="10" y="10"/>
    <p:text>Super Beispiel zum Verständnis</p:text>
    <p:extLst>
      <p:ext uri="{C676402C-5697-4E1C-873F-D02D1690AC5C}">
        <p15:threadingInfo xmlns:p15="http://schemas.microsoft.com/office/powerpoint/2012/main" timeZoneBias="-1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8-09-10T16:10:57.670" idx="15">
    <p:pos x="10" y="10"/>
    <p:text>Wie besprochen hier Kommenatr: Guter Wert oder schlechter Wert: Was ist die Aussage</p:text>
    <p:extLst>
      <p:ext uri="{C676402C-5697-4E1C-873F-D02D1690AC5C}">
        <p15:threadingInfo xmlns:p15="http://schemas.microsoft.com/office/powerpoint/2012/main" timeZoneBias="-1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8-09-10T16:16:25.053" idx="18">
    <p:pos x="10" y="10"/>
    <p:text>Einführender Text?</p:text>
    <p:extLst>
      <p:ext uri="{C676402C-5697-4E1C-873F-D02D1690AC5C}">
        <p15:threadingInfo xmlns:p15="http://schemas.microsoft.com/office/powerpoint/2012/main" timeZoneBias="-1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8-09-10T16:16:25.053" idx="18">
    <p:pos x="10" y="10"/>
    <p:text>Einführender Text?</p:text>
    <p:extLst>
      <p:ext uri="{C676402C-5697-4E1C-873F-D02D1690AC5C}">
        <p15:threadingInfo xmlns:p15="http://schemas.microsoft.com/office/powerpoint/2012/main" timeZoneBias="-12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8-09-10T16:18:58.425" idx="21">
    <p:pos x="10" y="10"/>
    <p:text>Wiederholt sich etwas, aber hier sollten wir die Nachteile der LuftWP vielleicht mal auflisten? Oder Gründe anführen, warum Erdwärme???</p:text>
    <p:extLst>
      <p:ext uri="{C676402C-5697-4E1C-873F-D02D1690AC5C}">
        <p15:threadingInfo xmlns:p15="http://schemas.microsoft.com/office/powerpoint/2012/main" timeZoneBias="-1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E62C10A0-F87B-4BFF-AD3A-8310E448460F}" type="datetimeFigureOut">
              <a:rPr lang="el-GR" smtClean="0"/>
              <a:t>18/12/2019</a:t>
            </a:fld>
            <a:endParaRPr lang="el-GR"/>
          </a:p>
        </p:txBody>
      </p:sp>
      <p:sp>
        <p:nvSpPr>
          <p:cNvPr id="4" name="3 - Θέση εικόνας διαφάνειας"/>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D51933F7-9C1D-42A8-B27F-F697341C8CBF}" type="slidenum">
              <a:rPr lang="el-GR" smtClean="0"/>
              <a:t>‹Nr.›</a:t>
            </a:fld>
            <a:endParaRPr lang="el-GR"/>
          </a:p>
        </p:txBody>
      </p:sp>
    </p:spTree>
    <p:extLst>
      <p:ext uri="{BB962C8B-B14F-4D97-AF65-F5344CB8AC3E}">
        <p14:creationId xmlns:p14="http://schemas.microsoft.com/office/powerpoint/2010/main" val="3880139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n.wikipedia.org/wiki/en:public_domai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commons.wikimedia.org/wiki/User:Ilmari_Karonen"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n.wikipedia.org/wiki/en:public_domai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commons.wikimedia.org/wiki/User:Ilmari_Karonen"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reativecommons.org/licenses/by-sa/2.0/de/deed.e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reativecommons.org/licenses/by-sa/2.0/de/deed.e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reativecommons.org/licenses/by-sa/2.0/de/deed.e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creativecommons.org/licenses/by-sa/2.0/de/deed.e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reativecommons.org/licenses/by-sa/2.0/de/deed.e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reativecommons.org/licenses/by-sa/2.0/de/deed.e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creativecommons.org/licenses/by-sa/2.0/de/deed.e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mailto:online-rechner@dimplex.de"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n.wikipedia.org/wiki/User:Cacycle"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commons.wikimedia.org/wiki/File:Two_moving_spirals_scroll_pump.gif" TargetMode="External"/><Relationship Id="rId5" Type="http://schemas.openxmlformats.org/officeDocument/2006/relationships/hyperlink" Target="https://en.wikipedia.org/wiki/scroll_pump" TargetMode="External"/><Relationship Id="rId4" Type="http://schemas.openxmlformats.org/officeDocument/2006/relationships/hyperlink" Target="https://en.wikipedia.org/wiki/archimedean_spiral"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commons.wikimedia.org/wiki/File:Rollkolbenverdichter.png"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commons.wikimedia.org/wiki/File:Rollkolbenverdichter.png"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creativecommons.org/licenses/by-sa/3.0/"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creativecommons.org/licenses/by-sa/3.0/"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mailto:online-rechner@dimplex.de"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mailto:online-rechner@dimplex.de"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de:Louis-L%C3%A9opold_Boilly"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commons.wikimedia.org/wiki/File:Sadi_Carnot.jpeg" TargetMode="External"/><Relationship Id="rId4" Type="http://schemas.openxmlformats.org/officeDocument/2006/relationships/hyperlink" Target="http://www-history.mcs.st-and.ac.uk/history/PictDisplay/Carnot_Sadi.html"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a:t>
            </a:fld>
            <a:endParaRPr lang="el-GR"/>
          </a:p>
        </p:txBody>
      </p:sp>
    </p:spTree>
    <p:extLst>
      <p:ext uri="{BB962C8B-B14F-4D97-AF65-F5344CB8AC3E}">
        <p14:creationId xmlns:p14="http://schemas.microsoft.com/office/powerpoint/2010/main" val="370574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1287" indent="-284134">
              <a:spcBef>
                <a:spcPct val="30000"/>
              </a:spcBef>
              <a:defRPr sz="1200">
                <a:solidFill>
                  <a:schemeClr val="tx1"/>
                </a:solidFill>
                <a:latin typeface="Arial" panose="020B0604020202020204" pitchFamily="34" charset="0"/>
              </a:defRPr>
            </a:lvl2pPr>
            <a:lvl3pPr marL="1141295" indent="-226989">
              <a:spcBef>
                <a:spcPct val="30000"/>
              </a:spcBef>
              <a:defRPr sz="1200">
                <a:solidFill>
                  <a:schemeClr val="tx1"/>
                </a:solidFill>
                <a:latin typeface="Arial" panose="020B0604020202020204" pitchFamily="34" charset="0"/>
              </a:defRPr>
            </a:lvl3pPr>
            <a:lvl4pPr marL="1598449" indent="-226989">
              <a:spcBef>
                <a:spcPct val="30000"/>
              </a:spcBef>
              <a:defRPr sz="1200">
                <a:solidFill>
                  <a:schemeClr val="tx1"/>
                </a:solidFill>
                <a:latin typeface="Arial" panose="020B0604020202020204" pitchFamily="34" charset="0"/>
              </a:defRPr>
            </a:lvl4pPr>
            <a:lvl5pPr marL="2055602" indent="-226989">
              <a:spcBef>
                <a:spcPct val="30000"/>
              </a:spcBef>
              <a:defRPr sz="1200">
                <a:solidFill>
                  <a:schemeClr val="tx1"/>
                </a:solidFill>
                <a:latin typeface="Arial" panose="020B0604020202020204" pitchFamily="34" charset="0"/>
              </a:defRPr>
            </a:lvl5pPr>
            <a:lvl6pPr marL="2512755" indent="-226989" eaLnBrk="0" fontAlgn="base" hangingPunct="0">
              <a:spcBef>
                <a:spcPct val="30000"/>
              </a:spcBef>
              <a:spcAft>
                <a:spcPct val="0"/>
              </a:spcAft>
              <a:defRPr sz="1200">
                <a:solidFill>
                  <a:schemeClr val="tx1"/>
                </a:solidFill>
                <a:latin typeface="Arial" panose="020B0604020202020204" pitchFamily="34" charset="0"/>
              </a:defRPr>
            </a:lvl6pPr>
            <a:lvl7pPr marL="2969908" indent="-226989" eaLnBrk="0" fontAlgn="base" hangingPunct="0">
              <a:spcBef>
                <a:spcPct val="30000"/>
              </a:spcBef>
              <a:spcAft>
                <a:spcPct val="0"/>
              </a:spcAft>
              <a:defRPr sz="1200">
                <a:solidFill>
                  <a:schemeClr val="tx1"/>
                </a:solidFill>
                <a:latin typeface="Arial" panose="020B0604020202020204" pitchFamily="34" charset="0"/>
              </a:defRPr>
            </a:lvl7pPr>
            <a:lvl8pPr marL="3427061" indent="-226989" eaLnBrk="0" fontAlgn="base" hangingPunct="0">
              <a:spcBef>
                <a:spcPct val="30000"/>
              </a:spcBef>
              <a:spcAft>
                <a:spcPct val="0"/>
              </a:spcAft>
              <a:defRPr sz="1200">
                <a:solidFill>
                  <a:schemeClr val="tx1"/>
                </a:solidFill>
                <a:latin typeface="Arial" panose="020B0604020202020204" pitchFamily="34" charset="0"/>
              </a:defRPr>
            </a:lvl8pPr>
            <a:lvl9pPr marL="3884214" indent="-226989"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718EDFB-39DC-44FA-BDE8-5FD5294EAF9F}" type="slidenum">
              <a:rPr lang="de-DE" altLang="de-DE"/>
              <a:pPr>
                <a:spcBef>
                  <a:spcPct val="0"/>
                </a:spcBef>
              </a:pPr>
              <a:t>11</a:t>
            </a:fld>
            <a:endParaRPr lang="de-DE" altLang="de-DE"/>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dirty="0">
              <a:latin typeface="Arial" panose="020B0604020202020204" pitchFamily="34" charset="0"/>
            </a:endParaRPr>
          </a:p>
        </p:txBody>
      </p:sp>
    </p:spTree>
    <p:extLst>
      <p:ext uri="{BB962C8B-B14F-4D97-AF65-F5344CB8AC3E}">
        <p14:creationId xmlns:p14="http://schemas.microsoft.com/office/powerpoint/2010/main" val="2694224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err="1"/>
              <a:t>Souce</a:t>
            </a:r>
            <a:r>
              <a:rPr lang="de-DE" dirty="0"/>
              <a:t> </a:t>
            </a:r>
            <a:r>
              <a:rPr lang="de-DE" dirty="0" err="1"/>
              <a:t>of</a:t>
            </a:r>
            <a:r>
              <a:rPr lang="de-DE" dirty="0"/>
              <a:t> </a:t>
            </a:r>
            <a:r>
              <a:rPr lang="de-DE" dirty="0" err="1"/>
              <a:t>image</a:t>
            </a:r>
            <a:r>
              <a:rPr lang="de-DE" dirty="0"/>
              <a:t>: </a:t>
            </a:r>
            <a:r>
              <a:rPr lang="de-DE" sz="1200" b="0" i="0" kern="1200" dirty="0" err="1">
                <a:solidFill>
                  <a:schemeClr val="tx1"/>
                </a:solidFill>
                <a:effectLst/>
                <a:latin typeface="+mn-lt"/>
                <a:ea typeface="+mn-ea"/>
                <a:cs typeface="+mn-cs"/>
              </a:rPr>
              <a:t>Ilmari</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Karonen</a:t>
            </a:r>
            <a:endParaRPr lang="de-DE" sz="1200" b="0" i="0" kern="1200" dirty="0">
              <a:solidFill>
                <a:schemeClr val="tx1"/>
              </a:solidFill>
              <a:effectLst/>
              <a:latin typeface="+mn-lt"/>
              <a:ea typeface="+mn-ea"/>
              <a:cs typeface="+mn-cs"/>
            </a:endParaRPr>
          </a:p>
          <a:p>
            <a:r>
              <a:rPr lang="en-US" dirty="0"/>
              <a:t/>
            </a:r>
            <a:br>
              <a:rPr lang="en-US" dirty="0"/>
            </a:br>
            <a:r>
              <a:rPr lang="en-US" dirty="0"/>
              <a:t>This work has been released into the </a:t>
            </a:r>
            <a:r>
              <a:rPr lang="en-US" sz="1200" b="1" u="none" strike="noStrike" kern="1200" dirty="0">
                <a:solidFill>
                  <a:schemeClr val="tx1"/>
                </a:solidFill>
                <a:effectLst/>
                <a:latin typeface="+mn-lt"/>
                <a:ea typeface="+mn-ea"/>
                <a:cs typeface="+mn-cs"/>
                <a:hlinkClick r:id="rId3" tooltip="w:en:public domain"/>
              </a:rPr>
              <a:t>public domain</a:t>
            </a:r>
            <a:r>
              <a:rPr lang="en-US" dirty="0"/>
              <a:t> by its author, </a:t>
            </a:r>
            <a:r>
              <a:rPr lang="en-US" sz="1200" b="1" u="none" strike="noStrike" kern="1200" dirty="0" err="1">
                <a:solidFill>
                  <a:schemeClr val="tx1"/>
                </a:solidFill>
                <a:effectLst/>
                <a:latin typeface="+mn-lt"/>
                <a:ea typeface="+mn-ea"/>
                <a:cs typeface="+mn-cs"/>
                <a:hlinkClick r:id="rId4" tooltip="User:Ilmari Karonen"/>
              </a:rPr>
              <a:t>Ilmari</a:t>
            </a:r>
            <a:r>
              <a:rPr lang="en-US" sz="1200" b="1" u="none" strike="noStrike" kern="1200" dirty="0">
                <a:solidFill>
                  <a:schemeClr val="tx1"/>
                </a:solidFill>
                <a:effectLst/>
                <a:latin typeface="+mn-lt"/>
                <a:ea typeface="+mn-ea"/>
                <a:cs typeface="+mn-cs"/>
                <a:hlinkClick r:id="rId4" tooltip="User:Ilmari Karonen"/>
              </a:rPr>
              <a:t> </a:t>
            </a:r>
            <a:r>
              <a:rPr lang="en-US" sz="1200" b="1" u="none" strike="noStrike" kern="1200" dirty="0" err="1">
                <a:solidFill>
                  <a:schemeClr val="tx1"/>
                </a:solidFill>
                <a:effectLst/>
                <a:latin typeface="+mn-lt"/>
                <a:ea typeface="+mn-ea"/>
                <a:cs typeface="+mn-cs"/>
                <a:hlinkClick r:id="rId4" tooltip="User:Ilmari Karonen"/>
              </a:rPr>
              <a:t>Karonen</a:t>
            </a:r>
            <a:r>
              <a:rPr lang="en-US" dirty="0"/>
              <a:t>. This applies worldwide.</a:t>
            </a:r>
            <a:br>
              <a:rPr lang="en-US" dirty="0"/>
            </a:br>
            <a:r>
              <a:rPr lang="en-US" dirty="0"/>
              <a:t>In some countries this may not be legally possible; if so:</a:t>
            </a:r>
            <a:br>
              <a:rPr lang="en-US" dirty="0"/>
            </a:br>
            <a:r>
              <a:rPr lang="en-US" sz="1200" i="1" u="none" strike="noStrike" kern="1200" dirty="0" err="1">
                <a:solidFill>
                  <a:schemeClr val="tx1"/>
                </a:solidFill>
                <a:effectLst/>
                <a:latin typeface="+mn-lt"/>
                <a:ea typeface="+mn-ea"/>
                <a:cs typeface="+mn-cs"/>
                <a:hlinkClick r:id="rId4" tooltip="User:Ilmari Karonen"/>
              </a:rPr>
              <a:t>Ilmari</a:t>
            </a:r>
            <a:r>
              <a:rPr lang="en-US" sz="1200" i="1" u="none" strike="noStrike" kern="1200" dirty="0">
                <a:solidFill>
                  <a:schemeClr val="tx1"/>
                </a:solidFill>
                <a:effectLst/>
                <a:latin typeface="+mn-lt"/>
                <a:ea typeface="+mn-ea"/>
                <a:cs typeface="+mn-cs"/>
                <a:hlinkClick r:id="rId4" tooltip="User:Ilmari Karonen"/>
              </a:rPr>
              <a:t> </a:t>
            </a:r>
            <a:r>
              <a:rPr lang="en-US" sz="1200" i="1" u="none" strike="noStrike" kern="1200" dirty="0" err="1">
                <a:solidFill>
                  <a:schemeClr val="tx1"/>
                </a:solidFill>
                <a:effectLst/>
                <a:latin typeface="+mn-lt"/>
                <a:ea typeface="+mn-ea"/>
                <a:cs typeface="+mn-cs"/>
                <a:hlinkClick r:id="rId4" tooltip="User:Ilmari Karonen"/>
              </a:rPr>
              <a:t>Karonen</a:t>
            </a:r>
            <a:r>
              <a:rPr lang="en-US" i="1" dirty="0"/>
              <a:t> grants anyone the right to use this work </a:t>
            </a:r>
            <a:r>
              <a:rPr lang="en-US" b="1" i="1" dirty="0"/>
              <a:t>for any purpose</a:t>
            </a:r>
            <a:r>
              <a:rPr lang="en-US" i="1" dirty="0"/>
              <a:t>, without any conditions, unless such conditions are required by law.</a:t>
            </a:r>
          </a:p>
          <a:p>
            <a:endParaRPr lang="en-US" i="1" dirty="0"/>
          </a:p>
          <a:p>
            <a:endParaRPr lang="en-US" i="1" dirty="0"/>
          </a:p>
          <a:p>
            <a:r>
              <a:rPr lang="en-US" i="1" dirty="0" err="1"/>
              <a:t>Bild</a:t>
            </a:r>
            <a:r>
              <a:rPr lang="en-US" i="1" dirty="0"/>
              <a:t> </a:t>
            </a:r>
            <a:r>
              <a:rPr lang="en-US" i="1" dirty="0" err="1"/>
              <a:t>zum</a:t>
            </a:r>
            <a:r>
              <a:rPr lang="en-US" i="1" baseline="0" dirty="0"/>
              <a:t> gross </a:t>
            </a:r>
            <a:r>
              <a:rPr lang="en-US" i="1" baseline="0" dirty="0" err="1"/>
              <a:t>klicken</a:t>
            </a:r>
            <a:r>
              <a:rPr lang="en-US" i="1" baseline="0" dirty="0"/>
              <a:t> !!!!!</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15</a:t>
            </a:fld>
            <a:endParaRPr lang="el-GR"/>
          </a:p>
        </p:txBody>
      </p:sp>
    </p:spTree>
    <p:extLst>
      <p:ext uri="{BB962C8B-B14F-4D97-AF65-F5344CB8AC3E}">
        <p14:creationId xmlns:p14="http://schemas.microsoft.com/office/powerpoint/2010/main" val="3138708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err="1"/>
              <a:t>Souce</a:t>
            </a:r>
            <a:r>
              <a:rPr lang="de-DE" dirty="0"/>
              <a:t> </a:t>
            </a:r>
            <a:r>
              <a:rPr lang="de-DE" dirty="0" err="1"/>
              <a:t>of</a:t>
            </a:r>
            <a:r>
              <a:rPr lang="de-DE" dirty="0"/>
              <a:t> </a:t>
            </a:r>
            <a:r>
              <a:rPr lang="de-DE" dirty="0" err="1"/>
              <a:t>image</a:t>
            </a:r>
            <a:r>
              <a:rPr lang="de-DE" dirty="0"/>
              <a:t>: </a:t>
            </a:r>
            <a:r>
              <a:rPr lang="de-DE" sz="1200" b="0" i="0" kern="1200" dirty="0" err="1">
                <a:solidFill>
                  <a:schemeClr val="tx1"/>
                </a:solidFill>
                <a:effectLst/>
                <a:latin typeface="+mn-lt"/>
                <a:ea typeface="+mn-ea"/>
                <a:cs typeface="+mn-cs"/>
              </a:rPr>
              <a:t>Ilmari</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Karonen</a:t>
            </a:r>
            <a:endParaRPr lang="de-DE" sz="1200" b="0" i="0" kern="1200" dirty="0">
              <a:solidFill>
                <a:schemeClr val="tx1"/>
              </a:solidFill>
              <a:effectLst/>
              <a:latin typeface="+mn-lt"/>
              <a:ea typeface="+mn-ea"/>
              <a:cs typeface="+mn-cs"/>
            </a:endParaRPr>
          </a:p>
          <a:p>
            <a:r>
              <a:rPr lang="en-US" dirty="0"/>
              <a:t/>
            </a:r>
            <a:br>
              <a:rPr lang="en-US" dirty="0"/>
            </a:br>
            <a:r>
              <a:rPr lang="en-US" dirty="0"/>
              <a:t>This work has been released into the </a:t>
            </a:r>
            <a:r>
              <a:rPr lang="en-US" sz="1200" b="1" u="none" strike="noStrike" kern="1200" dirty="0">
                <a:solidFill>
                  <a:schemeClr val="tx1"/>
                </a:solidFill>
                <a:effectLst/>
                <a:latin typeface="+mn-lt"/>
                <a:ea typeface="+mn-ea"/>
                <a:cs typeface="+mn-cs"/>
                <a:hlinkClick r:id="rId3" tooltip="w:en:public domain"/>
              </a:rPr>
              <a:t>public domain</a:t>
            </a:r>
            <a:r>
              <a:rPr lang="en-US" dirty="0"/>
              <a:t> by its author, </a:t>
            </a:r>
            <a:r>
              <a:rPr lang="en-US" sz="1200" b="1" u="none" strike="noStrike" kern="1200" dirty="0" err="1">
                <a:solidFill>
                  <a:schemeClr val="tx1"/>
                </a:solidFill>
                <a:effectLst/>
                <a:latin typeface="+mn-lt"/>
                <a:ea typeface="+mn-ea"/>
                <a:cs typeface="+mn-cs"/>
                <a:hlinkClick r:id="rId4" tooltip="User:Ilmari Karonen"/>
              </a:rPr>
              <a:t>Ilmari</a:t>
            </a:r>
            <a:r>
              <a:rPr lang="en-US" sz="1200" b="1" u="none" strike="noStrike" kern="1200" dirty="0">
                <a:solidFill>
                  <a:schemeClr val="tx1"/>
                </a:solidFill>
                <a:effectLst/>
                <a:latin typeface="+mn-lt"/>
                <a:ea typeface="+mn-ea"/>
                <a:cs typeface="+mn-cs"/>
                <a:hlinkClick r:id="rId4" tooltip="User:Ilmari Karonen"/>
              </a:rPr>
              <a:t> </a:t>
            </a:r>
            <a:r>
              <a:rPr lang="en-US" sz="1200" b="1" u="none" strike="noStrike" kern="1200" dirty="0" err="1">
                <a:solidFill>
                  <a:schemeClr val="tx1"/>
                </a:solidFill>
                <a:effectLst/>
                <a:latin typeface="+mn-lt"/>
                <a:ea typeface="+mn-ea"/>
                <a:cs typeface="+mn-cs"/>
                <a:hlinkClick r:id="rId4" tooltip="User:Ilmari Karonen"/>
              </a:rPr>
              <a:t>Karonen</a:t>
            </a:r>
            <a:r>
              <a:rPr lang="en-US" dirty="0"/>
              <a:t>. This applies worldwide.</a:t>
            </a:r>
            <a:br>
              <a:rPr lang="en-US" dirty="0"/>
            </a:br>
            <a:r>
              <a:rPr lang="en-US" dirty="0"/>
              <a:t>In some countries this may not be legally possible; if so:</a:t>
            </a:r>
            <a:br>
              <a:rPr lang="en-US" dirty="0"/>
            </a:br>
            <a:r>
              <a:rPr lang="en-US" sz="1200" i="1" u="none" strike="noStrike" kern="1200" dirty="0" err="1">
                <a:solidFill>
                  <a:schemeClr val="tx1"/>
                </a:solidFill>
                <a:effectLst/>
                <a:latin typeface="+mn-lt"/>
                <a:ea typeface="+mn-ea"/>
                <a:cs typeface="+mn-cs"/>
                <a:hlinkClick r:id="rId4" tooltip="User:Ilmari Karonen"/>
              </a:rPr>
              <a:t>Ilmari</a:t>
            </a:r>
            <a:r>
              <a:rPr lang="en-US" sz="1200" i="1" u="none" strike="noStrike" kern="1200" dirty="0">
                <a:solidFill>
                  <a:schemeClr val="tx1"/>
                </a:solidFill>
                <a:effectLst/>
                <a:latin typeface="+mn-lt"/>
                <a:ea typeface="+mn-ea"/>
                <a:cs typeface="+mn-cs"/>
                <a:hlinkClick r:id="rId4" tooltip="User:Ilmari Karonen"/>
              </a:rPr>
              <a:t> </a:t>
            </a:r>
            <a:r>
              <a:rPr lang="en-US" sz="1200" i="1" u="none" strike="noStrike" kern="1200" dirty="0" err="1">
                <a:solidFill>
                  <a:schemeClr val="tx1"/>
                </a:solidFill>
                <a:effectLst/>
                <a:latin typeface="+mn-lt"/>
                <a:ea typeface="+mn-ea"/>
                <a:cs typeface="+mn-cs"/>
                <a:hlinkClick r:id="rId4" tooltip="User:Ilmari Karonen"/>
              </a:rPr>
              <a:t>Karonen</a:t>
            </a:r>
            <a:r>
              <a:rPr lang="en-US" i="1" dirty="0"/>
              <a:t> grants anyone the right to use this work </a:t>
            </a:r>
            <a:r>
              <a:rPr lang="en-US" b="1" i="1" dirty="0"/>
              <a:t>for any purpose</a:t>
            </a:r>
            <a:r>
              <a:rPr lang="en-US" i="1" dirty="0"/>
              <a:t>, without any conditions, unless such conditions are required by law.</a:t>
            </a:r>
          </a:p>
          <a:p>
            <a:endParaRPr lang="en-US" i="1" dirty="0"/>
          </a:p>
          <a:p>
            <a:endParaRPr lang="en-US" i="1" dirty="0"/>
          </a:p>
          <a:p>
            <a:r>
              <a:rPr lang="en-US" i="1" dirty="0" err="1"/>
              <a:t>Bild</a:t>
            </a:r>
            <a:r>
              <a:rPr lang="en-US" i="1" dirty="0"/>
              <a:t> </a:t>
            </a:r>
            <a:r>
              <a:rPr lang="en-US" i="1" dirty="0" err="1"/>
              <a:t>zum</a:t>
            </a:r>
            <a:r>
              <a:rPr lang="en-US" i="1" baseline="0" dirty="0"/>
              <a:t> gross </a:t>
            </a:r>
            <a:r>
              <a:rPr lang="en-US" i="1" baseline="0" dirty="0" err="1"/>
              <a:t>klicken</a:t>
            </a:r>
            <a:r>
              <a:rPr lang="en-US" i="1" baseline="0" dirty="0"/>
              <a:t> !!!!!</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16</a:t>
            </a:fld>
            <a:endParaRPr lang="el-GR"/>
          </a:p>
        </p:txBody>
      </p:sp>
    </p:spTree>
    <p:extLst>
      <p:ext uri="{BB962C8B-B14F-4D97-AF65-F5344CB8AC3E}">
        <p14:creationId xmlns:p14="http://schemas.microsoft.com/office/powerpoint/2010/main" val="1422767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 Quelle: 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"Übungsaufgaben zur Thermodynamik mit </a:t>
            </a:r>
            <a:r>
              <a:rPr lang="de-DE" sz="1200" b="0" i="0" kern="1200" dirty="0" err="1">
                <a:solidFill>
                  <a:schemeClr val="tx1"/>
                </a:solidFill>
                <a:effectLst/>
                <a:latin typeface="+mn-lt"/>
                <a:ea typeface="+mn-ea"/>
                <a:cs typeface="+mn-cs"/>
              </a:rPr>
              <a:t>Mathcad</a:t>
            </a:r>
            <a:r>
              <a:rPr lang="de-DE" sz="1200" b="0" i="0" kern="1200" dirty="0">
                <a:solidFill>
                  <a:schemeClr val="tx1"/>
                </a:solidFill>
                <a:effectLst/>
                <a:latin typeface="+mn-lt"/>
                <a:ea typeface="+mn-ea"/>
                <a:cs typeface="+mn-cs"/>
              </a:rPr>
              <a:t>" (2002) Fachbuchverlag Leipzig</a:t>
            </a:r>
          </a:p>
          <a:p>
            <a:pPr fontAlgn="t"/>
            <a:r>
              <a:rPr lang="de-DE" sz="1200" b="0" i="0" kern="1200" dirty="0">
                <a:solidFill>
                  <a:schemeClr val="tx1"/>
                </a:solidFill>
                <a:effectLst/>
                <a:latin typeface="+mn-lt"/>
                <a:ea typeface="+mn-ea"/>
                <a:cs typeface="+mn-cs"/>
              </a:rPr>
              <a:t>Schaltbild einer Wärmepumpe</a:t>
            </a:r>
          </a:p>
          <a:p>
            <a:pPr fontAlgn="t"/>
            <a:r>
              <a:rPr lang="de-DE" sz="1200" b="0" i="0" u="none" strike="noStrike" kern="1200" dirty="0">
                <a:solidFill>
                  <a:schemeClr val="tx1"/>
                </a:solidFill>
                <a:effectLst/>
                <a:latin typeface="+mn-lt"/>
                <a:ea typeface="+mn-ea"/>
                <a:cs typeface="+mn-cs"/>
                <a:hlinkClick r:id="rId3"/>
              </a:rPr>
              <a:t>CC BY-SA 2.0 de</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18</a:t>
            </a:fld>
            <a:endParaRPr lang="el-GR"/>
          </a:p>
        </p:txBody>
      </p:sp>
    </p:spTree>
    <p:extLst>
      <p:ext uri="{BB962C8B-B14F-4D97-AF65-F5344CB8AC3E}">
        <p14:creationId xmlns:p14="http://schemas.microsoft.com/office/powerpoint/2010/main" val="3533362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 Quelle: 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"Übungsaufgaben zur Thermodynamik mit </a:t>
            </a:r>
            <a:r>
              <a:rPr lang="de-DE" sz="1200" b="0" i="0" kern="1200" dirty="0" err="1">
                <a:solidFill>
                  <a:schemeClr val="tx1"/>
                </a:solidFill>
                <a:effectLst/>
                <a:latin typeface="+mn-lt"/>
                <a:ea typeface="+mn-ea"/>
                <a:cs typeface="+mn-cs"/>
              </a:rPr>
              <a:t>Mathcad</a:t>
            </a:r>
            <a:r>
              <a:rPr lang="de-DE" sz="1200" b="0" i="0" kern="1200" dirty="0">
                <a:solidFill>
                  <a:schemeClr val="tx1"/>
                </a:solidFill>
                <a:effectLst/>
                <a:latin typeface="+mn-lt"/>
                <a:ea typeface="+mn-ea"/>
                <a:cs typeface="+mn-cs"/>
              </a:rPr>
              <a:t>" (2002) Fachbuchverlag Leipzig</a:t>
            </a:r>
          </a:p>
          <a:p>
            <a:pPr fontAlgn="t"/>
            <a:r>
              <a:rPr lang="de-DE" sz="1200" b="0" i="0" kern="1200" dirty="0">
                <a:solidFill>
                  <a:schemeClr val="tx1"/>
                </a:solidFill>
                <a:effectLst/>
                <a:latin typeface="+mn-lt"/>
                <a:ea typeface="+mn-ea"/>
                <a:cs typeface="+mn-cs"/>
              </a:rPr>
              <a:t>Schaltbild einer Wärmepumpe</a:t>
            </a:r>
          </a:p>
          <a:p>
            <a:pPr fontAlgn="t"/>
            <a:r>
              <a:rPr lang="de-DE" sz="1200" b="0" i="0" u="none" strike="noStrike" kern="1200" dirty="0">
                <a:solidFill>
                  <a:schemeClr val="tx1"/>
                </a:solidFill>
                <a:effectLst/>
                <a:latin typeface="+mn-lt"/>
                <a:ea typeface="+mn-ea"/>
                <a:cs typeface="+mn-cs"/>
                <a:hlinkClick r:id="rId3"/>
              </a:rPr>
              <a:t>CC BY-SA 2.0 de</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19</a:t>
            </a:fld>
            <a:endParaRPr lang="el-GR"/>
          </a:p>
        </p:txBody>
      </p:sp>
    </p:spTree>
    <p:extLst>
      <p:ext uri="{BB962C8B-B14F-4D97-AF65-F5344CB8AC3E}">
        <p14:creationId xmlns:p14="http://schemas.microsoft.com/office/powerpoint/2010/main" val="1889743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 Quelle: 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"Übungsaufgaben zur Thermodynamik mit </a:t>
            </a:r>
            <a:r>
              <a:rPr lang="de-DE" sz="1200" b="0" i="0" kern="1200" dirty="0" err="1">
                <a:solidFill>
                  <a:schemeClr val="tx1"/>
                </a:solidFill>
                <a:effectLst/>
                <a:latin typeface="+mn-lt"/>
                <a:ea typeface="+mn-ea"/>
                <a:cs typeface="+mn-cs"/>
              </a:rPr>
              <a:t>Mathcad</a:t>
            </a:r>
            <a:r>
              <a:rPr lang="de-DE" sz="1200" b="0" i="0" kern="1200" dirty="0">
                <a:solidFill>
                  <a:schemeClr val="tx1"/>
                </a:solidFill>
                <a:effectLst/>
                <a:latin typeface="+mn-lt"/>
                <a:ea typeface="+mn-ea"/>
                <a:cs typeface="+mn-cs"/>
              </a:rPr>
              <a:t>" (2002) Fachbuchverlag Leipzig</a:t>
            </a:r>
          </a:p>
          <a:p>
            <a:pPr fontAlgn="t"/>
            <a:r>
              <a:rPr lang="de-DE" sz="1200" b="0" i="0" kern="1200" dirty="0">
                <a:solidFill>
                  <a:schemeClr val="tx1"/>
                </a:solidFill>
                <a:effectLst/>
                <a:latin typeface="+mn-lt"/>
                <a:ea typeface="+mn-ea"/>
                <a:cs typeface="+mn-cs"/>
              </a:rPr>
              <a:t>Schaltbild einer Wärmepumpe</a:t>
            </a:r>
          </a:p>
          <a:p>
            <a:pPr fontAlgn="t"/>
            <a:r>
              <a:rPr lang="de-DE" sz="1200" b="0" i="0" u="none" strike="noStrike" kern="1200" dirty="0">
                <a:solidFill>
                  <a:schemeClr val="tx1"/>
                </a:solidFill>
                <a:effectLst/>
                <a:latin typeface="+mn-lt"/>
                <a:ea typeface="+mn-ea"/>
                <a:cs typeface="+mn-cs"/>
                <a:hlinkClick r:id="rId3"/>
              </a:rPr>
              <a:t>CC BY-SA 2.0 de</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20</a:t>
            </a:fld>
            <a:endParaRPr lang="el-GR"/>
          </a:p>
        </p:txBody>
      </p:sp>
    </p:spTree>
    <p:extLst>
      <p:ext uri="{BB962C8B-B14F-4D97-AF65-F5344CB8AC3E}">
        <p14:creationId xmlns:p14="http://schemas.microsoft.com/office/powerpoint/2010/main" val="2904836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 Quelle: 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"Übungsaufgaben zur Thermodynamik mit </a:t>
            </a:r>
            <a:r>
              <a:rPr lang="de-DE" sz="1200" b="0" i="0" kern="1200" dirty="0" err="1">
                <a:solidFill>
                  <a:schemeClr val="tx1"/>
                </a:solidFill>
                <a:effectLst/>
                <a:latin typeface="+mn-lt"/>
                <a:ea typeface="+mn-ea"/>
                <a:cs typeface="+mn-cs"/>
              </a:rPr>
              <a:t>Mathcad</a:t>
            </a:r>
            <a:r>
              <a:rPr lang="de-DE" sz="1200" b="0" i="0" kern="1200" dirty="0">
                <a:solidFill>
                  <a:schemeClr val="tx1"/>
                </a:solidFill>
                <a:effectLst/>
                <a:latin typeface="+mn-lt"/>
                <a:ea typeface="+mn-ea"/>
                <a:cs typeface="+mn-cs"/>
              </a:rPr>
              <a:t>" (2002) Fachbuchverlag Leipzig</a:t>
            </a:r>
          </a:p>
          <a:p>
            <a:pPr fontAlgn="t"/>
            <a:r>
              <a:rPr lang="de-DE" sz="1200" b="0" i="0" kern="1200" dirty="0">
                <a:solidFill>
                  <a:schemeClr val="tx1"/>
                </a:solidFill>
                <a:effectLst/>
                <a:latin typeface="+mn-lt"/>
                <a:ea typeface="+mn-ea"/>
                <a:cs typeface="+mn-cs"/>
              </a:rPr>
              <a:t>Schaltbild einer Wärmepumpe</a:t>
            </a:r>
          </a:p>
          <a:p>
            <a:pPr fontAlgn="t"/>
            <a:r>
              <a:rPr lang="de-DE" sz="1200" b="0" i="0" u="none" strike="noStrike" kern="1200" dirty="0">
                <a:solidFill>
                  <a:schemeClr val="tx1"/>
                </a:solidFill>
                <a:effectLst/>
                <a:latin typeface="+mn-lt"/>
                <a:ea typeface="+mn-ea"/>
                <a:cs typeface="+mn-cs"/>
                <a:hlinkClick r:id="rId3"/>
              </a:rPr>
              <a:t>CC BY-SA 2.0 de</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21</a:t>
            </a:fld>
            <a:endParaRPr lang="el-GR"/>
          </a:p>
        </p:txBody>
      </p:sp>
    </p:spTree>
    <p:extLst>
      <p:ext uri="{BB962C8B-B14F-4D97-AF65-F5344CB8AC3E}">
        <p14:creationId xmlns:p14="http://schemas.microsoft.com/office/powerpoint/2010/main" val="3480800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 Quelle: 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"Übungsaufgaben zur Thermodynamik mit </a:t>
            </a:r>
            <a:r>
              <a:rPr lang="de-DE" sz="1200" b="0" i="0" kern="1200" dirty="0" err="1">
                <a:solidFill>
                  <a:schemeClr val="tx1"/>
                </a:solidFill>
                <a:effectLst/>
                <a:latin typeface="+mn-lt"/>
                <a:ea typeface="+mn-ea"/>
                <a:cs typeface="+mn-cs"/>
              </a:rPr>
              <a:t>Mathcad</a:t>
            </a:r>
            <a:r>
              <a:rPr lang="de-DE" sz="1200" b="0" i="0" kern="1200" dirty="0">
                <a:solidFill>
                  <a:schemeClr val="tx1"/>
                </a:solidFill>
                <a:effectLst/>
                <a:latin typeface="+mn-lt"/>
                <a:ea typeface="+mn-ea"/>
                <a:cs typeface="+mn-cs"/>
              </a:rPr>
              <a:t>" (2002) Fachbuchverlag Leipzig</a:t>
            </a:r>
          </a:p>
          <a:p>
            <a:pPr fontAlgn="t"/>
            <a:r>
              <a:rPr lang="de-DE" sz="1200" b="0" i="0" kern="1200" dirty="0">
                <a:solidFill>
                  <a:schemeClr val="tx1"/>
                </a:solidFill>
                <a:effectLst/>
                <a:latin typeface="+mn-lt"/>
                <a:ea typeface="+mn-ea"/>
                <a:cs typeface="+mn-cs"/>
              </a:rPr>
              <a:t>Schaltbild einer Wärmepumpe</a:t>
            </a:r>
          </a:p>
          <a:p>
            <a:pPr fontAlgn="t"/>
            <a:r>
              <a:rPr lang="de-DE" sz="1200" b="0" i="0" u="none" strike="noStrike" kern="1200" dirty="0">
                <a:solidFill>
                  <a:schemeClr val="tx1"/>
                </a:solidFill>
                <a:effectLst/>
                <a:latin typeface="+mn-lt"/>
                <a:ea typeface="+mn-ea"/>
                <a:cs typeface="+mn-cs"/>
                <a:hlinkClick r:id="rId3"/>
              </a:rPr>
              <a:t>CC BY-SA 2.0 de</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22</a:t>
            </a:fld>
            <a:endParaRPr lang="el-GR"/>
          </a:p>
        </p:txBody>
      </p:sp>
    </p:spTree>
    <p:extLst>
      <p:ext uri="{BB962C8B-B14F-4D97-AF65-F5344CB8AC3E}">
        <p14:creationId xmlns:p14="http://schemas.microsoft.com/office/powerpoint/2010/main" val="2970372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 Quelle: 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"Übungsaufgaben zur Thermodynamik mit </a:t>
            </a:r>
            <a:r>
              <a:rPr lang="de-DE" sz="1200" b="0" i="0" kern="1200" dirty="0" err="1">
                <a:solidFill>
                  <a:schemeClr val="tx1"/>
                </a:solidFill>
                <a:effectLst/>
                <a:latin typeface="+mn-lt"/>
                <a:ea typeface="+mn-ea"/>
                <a:cs typeface="+mn-cs"/>
              </a:rPr>
              <a:t>Mathcad</a:t>
            </a:r>
            <a:r>
              <a:rPr lang="de-DE" sz="1200" b="0" i="0" kern="1200" dirty="0">
                <a:solidFill>
                  <a:schemeClr val="tx1"/>
                </a:solidFill>
                <a:effectLst/>
                <a:latin typeface="+mn-lt"/>
                <a:ea typeface="+mn-ea"/>
                <a:cs typeface="+mn-cs"/>
              </a:rPr>
              <a:t>" (2002) Fachbuchverlag Leipzig</a:t>
            </a:r>
          </a:p>
          <a:p>
            <a:pPr fontAlgn="t"/>
            <a:r>
              <a:rPr lang="de-DE" sz="1200" b="0" i="0" kern="1200" dirty="0">
                <a:solidFill>
                  <a:schemeClr val="tx1"/>
                </a:solidFill>
                <a:effectLst/>
                <a:latin typeface="+mn-lt"/>
                <a:ea typeface="+mn-ea"/>
                <a:cs typeface="+mn-cs"/>
              </a:rPr>
              <a:t>Schaltbild einer Wärmepumpe</a:t>
            </a:r>
          </a:p>
          <a:p>
            <a:pPr fontAlgn="t"/>
            <a:r>
              <a:rPr lang="de-DE" sz="1200" b="0" i="0" u="none" strike="noStrike" kern="1200" dirty="0">
                <a:solidFill>
                  <a:schemeClr val="tx1"/>
                </a:solidFill>
                <a:effectLst/>
                <a:latin typeface="+mn-lt"/>
                <a:ea typeface="+mn-ea"/>
                <a:cs typeface="+mn-cs"/>
                <a:hlinkClick r:id="rId3"/>
              </a:rPr>
              <a:t>CC BY-SA 2.0 de</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23</a:t>
            </a:fld>
            <a:endParaRPr lang="el-GR"/>
          </a:p>
        </p:txBody>
      </p:sp>
    </p:spTree>
    <p:extLst>
      <p:ext uri="{BB962C8B-B14F-4D97-AF65-F5344CB8AC3E}">
        <p14:creationId xmlns:p14="http://schemas.microsoft.com/office/powerpoint/2010/main" val="1868937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 Quelle: 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"Übungsaufgaben zur Thermodynamik mit </a:t>
            </a:r>
            <a:r>
              <a:rPr lang="de-DE" sz="1200" b="0" i="0" kern="1200" dirty="0" err="1">
                <a:solidFill>
                  <a:schemeClr val="tx1"/>
                </a:solidFill>
                <a:effectLst/>
                <a:latin typeface="+mn-lt"/>
                <a:ea typeface="+mn-ea"/>
                <a:cs typeface="+mn-cs"/>
              </a:rPr>
              <a:t>Mathcad</a:t>
            </a:r>
            <a:r>
              <a:rPr lang="de-DE" sz="1200" b="0" i="0" kern="1200" dirty="0">
                <a:solidFill>
                  <a:schemeClr val="tx1"/>
                </a:solidFill>
                <a:effectLst/>
                <a:latin typeface="+mn-lt"/>
                <a:ea typeface="+mn-ea"/>
                <a:cs typeface="+mn-cs"/>
              </a:rPr>
              <a:t>" (2002) Fachbuchverlag Leipzig</a:t>
            </a:r>
          </a:p>
          <a:p>
            <a:pPr fontAlgn="t"/>
            <a:r>
              <a:rPr lang="de-DE" sz="1200" b="0" i="0" kern="1200" dirty="0">
                <a:solidFill>
                  <a:schemeClr val="tx1"/>
                </a:solidFill>
                <a:effectLst/>
                <a:latin typeface="+mn-lt"/>
                <a:ea typeface="+mn-ea"/>
                <a:cs typeface="+mn-cs"/>
              </a:rPr>
              <a:t>Schaltbild einer Wärmepumpe</a:t>
            </a:r>
          </a:p>
          <a:p>
            <a:pPr fontAlgn="t"/>
            <a:r>
              <a:rPr lang="de-DE" sz="1200" b="0" i="0" u="none" strike="noStrike" kern="1200" dirty="0">
                <a:solidFill>
                  <a:schemeClr val="tx1"/>
                </a:solidFill>
                <a:effectLst/>
                <a:latin typeface="+mn-lt"/>
                <a:ea typeface="+mn-ea"/>
                <a:cs typeface="+mn-cs"/>
                <a:hlinkClick r:id="rId3"/>
              </a:rPr>
              <a:t>CC BY-SA 2.0 de</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24</a:t>
            </a:fld>
            <a:endParaRPr lang="el-GR"/>
          </a:p>
        </p:txBody>
      </p:sp>
    </p:spTree>
    <p:extLst>
      <p:ext uri="{BB962C8B-B14F-4D97-AF65-F5344CB8AC3E}">
        <p14:creationId xmlns:p14="http://schemas.microsoft.com/office/powerpoint/2010/main" val="3487186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lnSpcReduction="10000"/>
          </a:bodyPr>
          <a:lstStyle/>
          <a:p>
            <a:r>
              <a:rPr lang="en-US" sz="1200" u="sng" kern="1200" dirty="0">
                <a:solidFill>
                  <a:schemeClr val="tx1"/>
                </a:solidFill>
                <a:latin typeface="+mn-lt"/>
                <a:ea typeface="+mn-ea"/>
                <a:cs typeface="+mn-cs"/>
              </a:rPr>
              <a:t>Please in </a:t>
            </a:r>
            <a:r>
              <a:rPr lang="en-US" sz="1200" b="1" u="none" kern="1200" dirty="0">
                <a:solidFill>
                  <a:schemeClr val="tx1"/>
                </a:solidFill>
                <a:latin typeface="+mn-lt"/>
                <a:ea typeface="+mn-ea"/>
                <a:cs typeface="+mn-cs"/>
              </a:rPr>
              <a:t>German here</a:t>
            </a:r>
          </a:p>
          <a:p>
            <a:endParaRPr lang="en-US" sz="1200" u="sng" kern="1200" dirty="0">
              <a:solidFill>
                <a:schemeClr val="tx1"/>
              </a:solidFill>
              <a:latin typeface="+mn-lt"/>
              <a:ea typeface="+mn-ea"/>
              <a:cs typeface="+mn-cs"/>
            </a:endParaRPr>
          </a:p>
          <a:p>
            <a:r>
              <a:rPr lang="en-US" sz="1200" u="sng" kern="1200" dirty="0">
                <a:solidFill>
                  <a:schemeClr val="tx1"/>
                </a:solidFill>
                <a:latin typeface="+mn-lt"/>
                <a:ea typeface="+mn-ea"/>
                <a:cs typeface="+mn-cs"/>
              </a:rPr>
              <a:t>Guidelines for the Trainer</a:t>
            </a:r>
          </a:p>
          <a:p>
            <a:endParaRPr lang="el-GR" sz="1200" kern="1200" dirty="0">
              <a:solidFill>
                <a:schemeClr val="tx1"/>
              </a:solidFill>
              <a:latin typeface="+mn-lt"/>
              <a:ea typeface="+mn-ea"/>
              <a:cs typeface="+mn-cs"/>
            </a:endParaRPr>
          </a:p>
          <a:p>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ppt</a:t>
            </a:r>
            <a:r>
              <a:rPr lang="en-US" sz="1200" kern="1200" dirty="0">
                <a:solidFill>
                  <a:schemeClr val="tx1"/>
                </a:solidFill>
                <a:latin typeface="+mn-lt"/>
                <a:ea typeface="+mn-ea"/>
                <a:cs typeface="+mn-cs"/>
              </a:rPr>
              <a:t> file is a template to be used from</a:t>
            </a:r>
            <a:r>
              <a:rPr lang="en-US" sz="1200" kern="1200" baseline="0" dirty="0">
                <a:solidFill>
                  <a:schemeClr val="tx1"/>
                </a:solidFill>
                <a:latin typeface="+mn-lt"/>
                <a:ea typeface="+mn-ea"/>
                <a:cs typeface="+mn-cs"/>
              </a:rPr>
              <a:t> VET providers in order for them to prepare the training material. </a:t>
            </a:r>
            <a:endParaRPr lang="en-US" sz="1200" kern="1200" dirty="0">
              <a:solidFill>
                <a:schemeClr val="tx1"/>
              </a:solidFill>
              <a:latin typeface="+mn-lt"/>
              <a:ea typeface="+mn-ea"/>
              <a:cs typeface="+mn-cs"/>
            </a:endParaRPr>
          </a:p>
          <a:p>
            <a:endParaRPr lang="el-GR"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suggest </a:t>
            </a:r>
            <a:r>
              <a:rPr lang="en-US" sz="1200" b="1" kern="1200" dirty="0">
                <a:solidFill>
                  <a:schemeClr val="tx1"/>
                </a:solidFill>
                <a:latin typeface="+mn-lt"/>
                <a:ea typeface="+mn-ea"/>
                <a:cs typeface="+mn-cs"/>
              </a:rPr>
              <a:t>30 up to 40 .</a:t>
            </a:r>
            <a:r>
              <a:rPr lang="en-US" sz="1200" b="1" kern="1200" dirty="0" err="1">
                <a:solidFill>
                  <a:schemeClr val="tx1"/>
                </a:solidFill>
                <a:latin typeface="+mn-lt"/>
                <a:ea typeface="+mn-ea"/>
                <a:cs typeface="+mn-cs"/>
              </a:rPr>
              <a:t>ppt</a:t>
            </a:r>
            <a:r>
              <a:rPr lang="en-US" sz="1200" b="1" kern="1200" dirty="0">
                <a:solidFill>
                  <a:schemeClr val="tx1"/>
                </a:solidFill>
                <a:latin typeface="+mn-lt"/>
                <a:ea typeface="+mn-ea"/>
                <a:cs typeface="+mn-cs"/>
              </a:rPr>
              <a:t> slides </a:t>
            </a:r>
            <a:r>
              <a:rPr lang="en-US" sz="1200" kern="1200" dirty="0">
                <a:solidFill>
                  <a:schemeClr val="tx1"/>
                </a:solidFill>
                <a:latin typeface="+mn-lt"/>
                <a:ea typeface="+mn-ea"/>
                <a:cs typeface="+mn-cs"/>
              </a:rPr>
              <a:t>for one (1) hour of the training program. </a:t>
            </a:r>
            <a:endParaRPr lang="el-GR"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There are 3 </a:t>
            </a:r>
            <a:r>
              <a:rPr lang="en-US" sz="1200" u="sng" kern="1200" dirty="0">
                <a:solidFill>
                  <a:schemeClr val="tx1"/>
                </a:solidFill>
                <a:latin typeface="+mn-lt"/>
                <a:ea typeface="+mn-ea"/>
                <a:cs typeface="+mn-cs"/>
              </a:rPr>
              <a:t>predefined slides </a:t>
            </a:r>
            <a:r>
              <a:rPr lang="en-US" sz="1200" kern="1200" dirty="0">
                <a:solidFill>
                  <a:schemeClr val="tx1"/>
                </a:solidFill>
                <a:latin typeface="+mn-lt"/>
                <a:ea typeface="+mn-ea"/>
                <a:cs typeface="+mn-cs"/>
              </a:rPr>
              <a:t>to be filled in by you, entitled “</a:t>
            </a:r>
            <a:r>
              <a:rPr lang="en-US" sz="1200" b="1" kern="1200" dirty="0">
                <a:solidFill>
                  <a:schemeClr val="tx1"/>
                </a:solidFill>
                <a:latin typeface="+mn-lt"/>
                <a:ea typeface="+mn-ea"/>
                <a:cs typeface="+mn-cs"/>
              </a:rPr>
              <a:t>Module Objectives</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Conclusion</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End of module</a:t>
            </a:r>
            <a:r>
              <a:rPr lang="en-US" sz="1200" kern="1200" dirty="0">
                <a:solidFill>
                  <a:schemeClr val="tx1"/>
                </a:solidFill>
                <a:latin typeface="+mn-lt"/>
                <a:ea typeface="+mn-ea"/>
                <a:cs typeface="+mn-cs"/>
              </a:rPr>
              <a:t>”. </a:t>
            </a:r>
            <a:endParaRPr lang="el-GR"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pPr lvl="0"/>
            <a:r>
              <a:rPr lang="en-US" sz="1200" kern="1200" dirty="0">
                <a:solidFill>
                  <a:schemeClr val="tx1"/>
                </a:solidFill>
                <a:latin typeface="+mn-lt"/>
                <a:ea typeface="+mn-ea"/>
                <a:cs typeface="+mn-cs"/>
              </a:rPr>
              <a:t>Material should be sent in editable format.</a:t>
            </a:r>
            <a:r>
              <a:rPr lang="en-US" sz="1200" kern="1200" baseline="0" dirty="0">
                <a:solidFill>
                  <a:schemeClr val="tx1"/>
                </a:solidFill>
                <a:latin typeface="+mn-lt"/>
                <a:ea typeface="+mn-ea"/>
                <a:cs typeface="+mn-cs"/>
              </a:rPr>
              <a:t> </a:t>
            </a:r>
            <a:endParaRPr lang="el-GR" sz="1200" kern="1200" dirty="0">
              <a:solidFill>
                <a:schemeClr val="tx1"/>
              </a:solidFill>
              <a:latin typeface="+mn-lt"/>
              <a:ea typeface="+mn-ea"/>
              <a:cs typeface="+mn-cs"/>
            </a:endParaRPr>
          </a:p>
          <a:p>
            <a:pPr lvl="0"/>
            <a:endParaRPr lang="en-US"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Suggested font: Arial</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Required font size: 16</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Suggested line spacing: 1,5</a:t>
            </a:r>
            <a:endParaRPr lang="el-GR" sz="1200" kern="1200" dirty="0">
              <a:solidFill>
                <a:schemeClr val="tx1"/>
              </a:solidFill>
              <a:latin typeface="+mn-lt"/>
              <a:ea typeface="+mn-ea"/>
              <a:cs typeface="+mn-cs"/>
            </a:endParaRPr>
          </a:p>
          <a:p>
            <a:pPr lvl="0">
              <a:buFont typeface="Wingdings" pitchFamily="2" charset="2"/>
              <a:buChar char="§"/>
            </a:pPr>
            <a:r>
              <a:rPr lang="en-US" sz="1200" kern="1200" dirty="0" err="1">
                <a:solidFill>
                  <a:schemeClr val="tx1"/>
                </a:solidFill>
                <a:latin typeface="+mn-lt"/>
                <a:ea typeface="+mn-ea"/>
                <a:cs typeface="+mn-cs"/>
              </a:rPr>
              <a:t>ppt</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pptx</a:t>
            </a:r>
            <a:r>
              <a:rPr lang="en-US" sz="1200" kern="1200" dirty="0">
                <a:solidFill>
                  <a:schemeClr val="tx1"/>
                </a:solidFill>
                <a:latin typeface="+mn-lt"/>
                <a:ea typeface="+mn-ea"/>
                <a:cs typeface="+mn-cs"/>
              </a:rPr>
              <a:t> file should have a clear structure and defined units and unique slide titles</a:t>
            </a:r>
            <a:endParaRPr lang="el-GR" sz="1200" kern="1200" dirty="0">
              <a:solidFill>
                <a:schemeClr val="tx1"/>
              </a:solidFill>
              <a:latin typeface="+mn-lt"/>
              <a:ea typeface="+mn-ea"/>
              <a:cs typeface="+mn-cs"/>
            </a:endParaRPr>
          </a:p>
          <a:p>
            <a:pPr lvl="0">
              <a:buFont typeface="Wingdings" pitchFamily="2" charset="2"/>
              <a:buChar char="§"/>
            </a:pPr>
            <a:r>
              <a:rPr lang="en-US" sz="1200" kern="1200" dirty="0" err="1">
                <a:solidFill>
                  <a:schemeClr val="tx1"/>
                </a:solidFill>
                <a:latin typeface="+mn-lt"/>
                <a:ea typeface="+mn-ea"/>
                <a:cs typeface="+mn-cs"/>
              </a:rPr>
              <a:t>ppt</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pptx</a:t>
            </a:r>
            <a:r>
              <a:rPr lang="en-US" sz="1200" kern="1200" dirty="0">
                <a:solidFill>
                  <a:schemeClr val="tx1"/>
                </a:solidFill>
                <a:latin typeface="+mn-lt"/>
                <a:ea typeface="+mn-ea"/>
                <a:cs typeface="+mn-cs"/>
              </a:rPr>
              <a:t> slide contents should not exceed the predefined margins</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Images, diagrams etc should be accompanied with a description</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If you want to include comprehension questions (multiple choice, multiple responses, true/false, matching etc.) to enhance users’ understanding of the theory, you should embody them in the </a:t>
            </a:r>
            <a:r>
              <a:rPr lang="en-US" sz="1200" kern="1200" dirty="0" err="1">
                <a:solidFill>
                  <a:schemeClr val="tx1"/>
                </a:solidFill>
                <a:latin typeface="+mn-lt"/>
                <a:ea typeface="+mn-ea"/>
                <a:cs typeface="+mn-cs"/>
              </a:rPr>
              <a:t>ppt</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pptx</a:t>
            </a:r>
            <a:r>
              <a:rPr lang="en-US" sz="1200" kern="1200" dirty="0">
                <a:solidFill>
                  <a:schemeClr val="tx1"/>
                </a:solidFill>
                <a:latin typeface="+mn-lt"/>
                <a:ea typeface="+mn-ea"/>
                <a:cs typeface="+mn-cs"/>
              </a:rPr>
              <a:t> file.</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Questions that will be used for self assessment and final assessment quizzes should follow a predefined format that will be sent from SQLearn in an .</a:t>
            </a:r>
            <a:r>
              <a:rPr lang="en-US" sz="1200" kern="1200" dirty="0" err="1">
                <a:solidFill>
                  <a:schemeClr val="tx1"/>
                </a:solidFill>
                <a:latin typeface="+mn-lt"/>
                <a:ea typeface="+mn-ea"/>
                <a:cs typeface="+mn-cs"/>
              </a:rPr>
              <a:t>xls</a:t>
            </a:r>
            <a:r>
              <a:rPr lang="en-US" sz="1200" kern="1200" dirty="0">
                <a:solidFill>
                  <a:schemeClr val="tx1"/>
                </a:solidFill>
                <a:latin typeface="+mn-lt"/>
                <a:ea typeface="+mn-ea"/>
                <a:cs typeface="+mn-cs"/>
              </a:rPr>
              <a:t> file</a:t>
            </a:r>
            <a:endParaRPr lang="el-GR" sz="1200" kern="1200" dirty="0">
              <a:solidFill>
                <a:schemeClr val="tx1"/>
              </a:solidFill>
              <a:latin typeface="+mn-lt"/>
              <a:ea typeface="+mn-ea"/>
              <a:cs typeface="+mn-cs"/>
            </a:endParaRPr>
          </a:p>
          <a:p>
            <a:endParaRPr lang="el-GR" dirty="0"/>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t>2</a:t>
            </a:fld>
            <a:endParaRPr lang="el-GR"/>
          </a:p>
        </p:txBody>
      </p:sp>
    </p:spTree>
    <p:extLst>
      <p:ext uri="{BB962C8B-B14F-4D97-AF65-F5344CB8AC3E}">
        <p14:creationId xmlns:p14="http://schemas.microsoft.com/office/powerpoint/2010/main" val="24678850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Grafik: HS BO</a:t>
            </a:r>
          </a:p>
        </p:txBody>
      </p:sp>
      <p:sp>
        <p:nvSpPr>
          <p:cNvPr id="4" name="Foliennummernplatzhalter 3"/>
          <p:cNvSpPr>
            <a:spLocks noGrp="1"/>
          </p:cNvSpPr>
          <p:nvPr>
            <p:ph type="sldNum" sz="quarter" idx="10"/>
          </p:nvPr>
        </p:nvSpPr>
        <p:spPr/>
        <p:txBody>
          <a:bodyPr/>
          <a:lstStyle/>
          <a:p>
            <a:fld id="{D51933F7-9C1D-42A8-B27F-F697341C8CBF}" type="slidenum">
              <a:rPr lang="el-GR" smtClean="0"/>
              <a:t>26</a:t>
            </a:fld>
            <a:endParaRPr lang="el-GR"/>
          </a:p>
        </p:txBody>
      </p:sp>
    </p:spTree>
    <p:extLst>
      <p:ext uri="{BB962C8B-B14F-4D97-AF65-F5344CB8AC3E}">
        <p14:creationId xmlns:p14="http://schemas.microsoft.com/office/powerpoint/2010/main" val="3285505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Grafik: HS BO</a:t>
            </a:r>
          </a:p>
        </p:txBody>
      </p:sp>
      <p:sp>
        <p:nvSpPr>
          <p:cNvPr id="4" name="Foliennummernplatzhalter 3"/>
          <p:cNvSpPr>
            <a:spLocks noGrp="1"/>
          </p:cNvSpPr>
          <p:nvPr>
            <p:ph type="sldNum" sz="quarter" idx="10"/>
          </p:nvPr>
        </p:nvSpPr>
        <p:spPr/>
        <p:txBody>
          <a:bodyPr/>
          <a:lstStyle/>
          <a:p>
            <a:fld id="{D51933F7-9C1D-42A8-B27F-F697341C8CBF}" type="slidenum">
              <a:rPr lang="el-GR" smtClean="0"/>
              <a:t>27</a:t>
            </a:fld>
            <a:endParaRPr lang="el-GR"/>
          </a:p>
        </p:txBody>
      </p:sp>
    </p:spTree>
    <p:extLst>
      <p:ext uri="{BB962C8B-B14F-4D97-AF65-F5344CB8AC3E}">
        <p14:creationId xmlns:p14="http://schemas.microsoft.com/office/powerpoint/2010/main" val="1399301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Grafik: HS BO</a:t>
            </a: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28</a:t>
            </a:fld>
            <a:endParaRPr lang="el-GR"/>
          </a:p>
        </p:txBody>
      </p:sp>
    </p:spTree>
    <p:extLst>
      <p:ext uri="{BB962C8B-B14F-4D97-AF65-F5344CB8AC3E}">
        <p14:creationId xmlns:p14="http://schemas.microsoft.com/office/powerpoint/2010/main" val="5543804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Freier </a:t>
            </a:r>
            <a:r>
              <a:rPr lang="de-DE" dirty="0" err="1"/>
              <a:t>download</a:t>
            </a:r>
            <a:r>
              <a:rPr lang="de-DE" dirty="0"/>
              <a:t> unter dimplex.de</a:t>
            </a:r>
          </a:p>
          <a:p>
            <a:r>
              <a:rPr lang="de-DE" sz="1200" b="1" i="0" kern="1200" dirty="0">
                <a:solidFill>
                  <a:schemeClr val="tx1"/>
                </a:solidFill>
                <a:effectLst/>
                <a:latin typeface="+mn-lt"/>
                <a:ea typeface="+mn-ea"/>
                <a:cs typeface="+mn-cs"/>
              </a:rPr>
              <a:t>Rechtliche Hinweise:</a:t>
            </a:r>
          </a:p>
          <a:p>
            <a:r>
              <a:rPr lang="de-DE" sz="1200" b="0" i="0" kern="1200" dirty="0">
                <a:solidFill>
                  <a:schemeClr val="tx1"/>
                </a:solidFill>
                <a:effectLst/>
                <a:latin typeface="+mn-lt"/>
                <a:ea typeface="+mn-ea"/>
                <a:cs typeface="+mn-cs"/>
              </a:rPr>
              <a:t>Sämtliche Ansprüche auf Schadensersatz werden ausgeschlossen. Soweit dies gesetzlich nicht möglich ist, werden diese Ansprüche auf grobe Fahrlässigkeit und Vorsatz beschränkt. Die Software wurde sorgfältig programmiert. Dennoch können vereinzelte Programmfehler nicht ausgeschlossen werden. Sollten Sie auf Fehler stoßen, wären wir Ihnen dankbar diese unter folgender email-Adresse zu mailen: </a:t>
            </a:r>
            <a:r>
              <a:rPr lang="de-DE" sz="1200" b="0" i="0" kern="1200" dirty="0">
                <a:solidFill>
                  <a:schemeClr val="tx1"/>
                </a:solidFill>
                <a:effectLst/>
                <a:latin typeface="+mn-lt"/>
                <a:ea typeface="+mn-ea"/>
                <a:cs typeface="+mn-cs"/>
                <a:hlinkClick r:id="rId3"/>
              </a:rPr>
              <a:t>online-rechner@dimplex.de</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29</a:t>
            </a:fld>
            <a:endParaRPr lang="el-GR"/>
          </a:p>
        </p:txBody>
      </p:sp>
    </p:spTree>
    <p:extLst>
      <p:ext uri="{BB962C8B-B14F-4D97-AF65-F5344CB8AC3E}">
        <p14:creationId xmlns:p14="http://schemas.microsoft.com/office/powerpoint/2010/main" val="1496261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30</a:t>
            </a:fld>
            <a:endParaRPr lang="el-GR"/>
          </a:p>
        </p:txBody>
      </p:sp>
    </p:spTree>
    <p:extLst>
      <p:ext uri="{BB962C8B-B14F-4D97-AF65-F5344CB8AC3E}">
        <p14:creationId xmlns:p14="http://schemas.microsoft.com/office/powerpoint/2010/main" val="30383286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err="1">
                <a:solidFill>
                  <a:schemeClr val="tx1"/>
                </a:solidFill>
                <a:effectLst/>
                <a:latin typeface="+mn-lt"/>
                <a:ea typeface="+mn-ea"/>
                <a:cs typeface="+mn-cs"/>
                <a:hlinkClick r:id="rId3" tooltip="w:User:Cacycle"/>
              </a:rPr>
              <a:t>Cacycle</a:t>
            </a:r>
            <a:r>
              <a:rPr lang="de-DE" sz="1200" b="0" i="0" kern="1200" dirty="0">
                <a:solidFill>
                  <a:schemeClr val="tx1"/>
                </a:solidFill>
                <a:effectLst/>
                <a:latin typeface="+mn-lt"/>
                <a:ea typeface="+mn-ea"/>
                <a:cs typeface="+mn-cs"/>
              </a:rPr>
              <a:t> - Eigenes Werk</a:t>
            </a:r>
          </a:p>
          <a:p>
            <a:pPr fontAlgn="t"/>
            <a:r>
              <a:rPr lang="de-DE" sz="1200" b="0" i="0" kern="1200" dirty="0" err="1">
                <a:solidFill>
                  <a:schemeClr val="tx1"/>
                </a:solidFill>
                <a:effectLst/>
                <a:latin typeface="+mn-lt"/>
                <a:ea typeface="+mn-ea"/>
                <a:cs typeface="+mn-cs"/>
              </a:rPr>
              <a:t>Animated</a:t>
            </a:r>
            <a:r>
              <a:rPr lang="de-DE" sz="1200" b="0" i="0" kern="1200" dirty="0">
                <a:solidFill>
                  <a:schemeClr val="tx1"/>
                </a:solidFill>
                <a:effectLst/>
                <a:latin typeface="+mn-lt"/>
                <a:ea typeface="+mn-ea"/>
                <a:cs typeface="+mn-cs"/>
              </a:rPr>
              <a:t> GIF 159x152, </a:t>
            </a:r>
            <a:r>
              <a:rPr lang="de-DE" sz="1200" b="0" i="0" kern="1200" dirty="0" err="1">
                <a:solidFill>
                  <a:schemeClr val="tx1"/>
                </a:solidFill>
                <a:effectLst/>
                <a:latin typeface="+mn-lt"/>
                <a:ea typeface="+mn-ea"/>
                <a:cs typeface="+mn-cs"/>
              </a:rPr>
              <a:t>two</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intertwined</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moving</a:t>
            </a:r>
            <a:r>
              <a:rPr lang="de-DE" sz="1200" b="0" i="0"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hlinkClick r:id="rId4" tooltip="w:archimedean spiral"/>
              </a:rPr>
              <a:t>archimedean</a:t>
            </a:r>
            <a:r>
              <a:rPr lang="de-DE" sz="1200" b="0" i="0" u="none" strike="noStrike" kern="1200" dirty="0">
                <a:solidFill>
                  <a:schemeClr val="tx1"/>
                </a:solidFill>
                <a:effectLst/>
                <a:latin typeface="+mn-lt"/>
                <a:ea typeface="+mn-ea"/>
                <a:cs typeface="+mn-cs"/>
                <a:hlinkClick r:id="rId4" tooltip="w:archimedean spiral"/>
              </a:rPr>
              <a:t> </a:t>
            </a:r>
            <a:r>
              <a:rPr lang="de-DE" sz="1200" b="0" i="0" u="none" strike="noStrike" kern="1200" dirty="0" err="1">
                <a:solidFill>
                  <a:schemeClr val="tx1"/>
                </a:solidFill>
                <a:effectLst/>
                <a:latin typeface="+mn-lt"/>
                <a:ea typeface="+mn-ea"/>
                <a:cs typeface="+mn-cs"/>
                <a:hlinkClick r:id="rId4" tooltip="w:archimedean spiral"/>
              </a:rPr>
              <a:t>spirals</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mechanism</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of</a:t>
            </a:r>
            <a:r>
              <a:rPr lang="de-DE" sz="1200" b="0" i="0" kern="1200" dirty="0">
                <a:solidFill>
                  <a:schemeClr val="tx1"/>
                </a:solidFill>
                <a:effectLst/>
                <a:latin typeface="+mn-lt"/>
                <a:ea typeface="+mn-ea"/>
                <a:cs typeface="+mn-cs"/>
              </a:rPr>
              <a:t> a </a:t>
            </a:r>
            <a:r>
              <a:rPr lang="de-DE" sz="1200" b="0" i="0" kern="1200" dirty="0" err="1">
                <a:solidFill>
                  <a:schemeClr val="tx1"/>
                </a:solidFill>
                <a:effectLst/>
                <a:latin typeface="+mn-lt"/>
                <a:ea typeface="+mn-ea"/>
                <a:cs typeface="+mn-cs"/>
              </a:rPr>
              <a:t>vacuum</a:t>
            </a:r>
            <a:r>
              <a:rPr lang="de-DE" sz="1200" b="0" i="0"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hlinkClick r:id="rId5" tooltip="w:scroll pump"/>
              </a:rPr>
              <a:t>scoll</a:t>
            </a:r>
            <a:r>
              <a:rPr lang="de-DE" sz="1200" b="0" i="0" u="none" strike="noStrike" kern="1200" dirty="0">
                <a:solidFill>
                  <a:schemeClr val="tx1"/>
                </a:solidFill>
                <a:effectLst/>
                <a:latin typeface="+mn-lt"/>
                <a:ea typeface="+mn-ea"/>
                <a:cs typeface="+mn-cs"/>
                <a:hlinkClick r:id="rId5" tooltip="w:scroll pump"/>
              </a:rPr>
              <a:t> pump</a:t>
            </a:r>
            <a:endParaRPr lang="de-DE" sz="1200" b="0" i="0" kern="1200" dirty="0">
              <a:solidFill>
                <a:schemeClr val="tx1"/>
              </a:solidFill>
              <a:effectLst/>
              <a:latin typeface="+mn-lt"/>
              <a:ea typeface="+mn-ea"/>
              <a:cs typeface="+mn-cs"/>
            </a:endParaRPr>
          </a:p>
          <a:p>
            <a:pPr fontAlgn="t"/>
            <a:r>
              <a:rPr lang="de-DE" sz="1200" b="0" i="0" u="sng" kern="1200" dirty="0">
                <a:solidFill>
                  <a:schemeClr val="tx1"/>
                </a:solidFill>
                <a:effectLst/>
                <a:latin typeface="+mn-lt"/>
                <a:ea typeface="+mn-ea"/>
                <a:cs typeface="+mn-cs"/>
                <a:hlinkClick r:id="rId6"/>
              </a:rPr>
              <a:t>Gemeinfrei</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31</a:t>
            </a:fld>
            <a:endParaRPr lang="el-GR"/>
          </a:p>
        </p:txBody>
      </p:sp>
    </p:spTree>
    <p:extLst>
      <p:ext uri="{BB962C8B-B14F-4D97-AF65-F5344CB8AC3E}">
        <p14:creationId xmlns:p14="http://schemas.microsoft.com/office/powerpoint/2010/main" val="2181935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latin typeface="Arial" panose="020B0604020202020204" pitchFamily="34" charset="0"/>
                <a:cs typeface="Arial" panose="020B0604020202020204" pitchFamily="34" charset="0"/>
              </a:rPr>
              <a:t>Quelle: Emerson </a:t>
            </a:r>
            <a:r>
              <a:rPr lang="de-DE" sz="1200" dirty="0" err="1">
                <a:latin typeface="Arial" panose="020B0604020202020204" pitchFamily="34" charset="0"/>
                <a:cs typeface="Arial" panose="020B0604020202020204" pitchFamily="34" charset="0"/>
              </a:rPr>
              <a:t>Climate</a:t>
            </a:r>
            <a:r>
              <a:rPr lang="de-DE" sz="1200" dirty="0">
                <a:latin typeface="Arial" panose="020B0604020202020204" pitchFamily="34" charset="0"/>
                <a:cs typeface="Arial" panose="020B0604020202020204" pitchFamily="34" charset="0"/>
              </a:rPr>
              <a:t> Technologies </a:t>
            </a:r>
            <a:r>
              <a:rPr lang="de-DE" sz="1200" dirty="0" err="1">
                <a:latin typeface="Arial" panose="020B0604020202020204" pitchFamily="34" charset="0"/>
                <a:cs typeface="Arial" panose="020B0604020202020204" pitchFamily="34" charset="0"/>
              </a:rPr>
              <a:t>youtube</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video</a:t>
            </a:r>
            <a:r>
              <a:rPr lang="de-DE" sz="1200" dirty="0">
                <a:latin typeface="Arial" panose="020B0604020202020204" pitchFamily="34" charset="0"/>
                <a:cs typeface="Arial" panose="020B0604020202020204" pitchFamily="34" charset="0"/>
              </a:rPr>
              <a:t> - englisch</a:t>
            </a: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32</a:t>
            </a:fld>
            <a:endParaRPr lang="el-GR"/>
          </a:p>
        </p:txBody>
      </p:sp>
    </p:spTree>
    <p:extLst>
      <p:ext uri="{BB962C8B-B14F-4D97-AF65-F5344CB8AC3E}">
        <p14:creationId xmlns:p14="http://schemas.microsoft.com/office/powerpoint/2010/main" val="24025681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33</a:t>
            </a:fld>
            <a:endParaRPr lang="el-GR"/>
          </a:p>
        </p:txBody>
      </p:sp>
    </p:spTree>
    <p:extLst>
      <p:ext uri="{BB962C8B-B14F-4D97-AF65-F5344CB8AC3E}">
        <p14:creationId xmlns:p14="http://schemas.microsoft.com/office/powerpoint/2010/main" val="14300638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34</a:t>
            </a:fld>
            <a:endParaRPr lang="el-GR"/>
          </a:p>
        </p:txBody>
      </p:sp>
    </p:spTree>
    <p:extLst>
      <p:ext uri="{BB962C8B-B14F-4D97-AF65-F5344CB8AC3E}">
        <p14:creationId xmlns:p14="http://schemas.microsoft.com/office/powerpoint/2010/main" val="33780178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Ralph </a:t>
            </a:r>
            <a:r>
              <a:rPr lang="de-DE" sz="1200" b="0" i="0" kern="1200" dirty="0" err="1">
                <a:solidFill>
                  <a:schemeClr val="tx1"/>
                </a:solidFill>
                <a:effectLst/>
                <a:latin typeface="+mn-lt"/>
                <a:ea typeface="+mn-ea"/>
                <a:cs typeface="+mn-cs"/>
              </a:rPr>
              <a:t>Romeike</a:t>
            </a:r>
            <a:r>
              <a:rPr lang="de-DE" sz="1200" b="0" i="0" kern="1200" dirty="0">
                <a:solidFill>
                  <a:schemeClr val="tx1"/>
                </a:solidFill>
                <a:effectLst/>
                <a:latin typeface="+mn-lt"/>
                <a:ea typeface="+mn-ea"/>
                <a:cs typeface="+mn-cs"/>
              </a:rPr>
              <a:t> - Selbst erstellte Grafik im Powerpoint. Vorlage aus Ausbildungshandbuch.</a:t>
            </a:r>
          </a:p>
          <a:p>
            <a:pPr fontAlgn="t"/>
            <a:r>
              <a:rPr lang="de-DE" sz="1200" b="0" i="0" kern="1200" dirty="0">
                <a:solidFill>
                  <a:schemeClr val="tx1"/>
                </a:solidFill>
                <a:effectLst/>
                <a:latin typeface="+mn-lt"/>
                <a:ea typeface="+mn-ea"/>
                <a:cs typeface="+mn-cs"/>
              </a:rPr>
              <a:t>Schematische Darstellung eines Rollkolbenverdichters</a:t>
            </a:r>
          </a:p>
          <a:p>
            <a:pPr fontAlgn="t"/>
            <a:r>
              <a:rPr lang="de-DE" sz="1200" b="0" i="0" u="none" strike="noStrike" kern="1200" dirty="0">
                <a:solidFill>
                  <a:schemeClr val="tx1"/>
                </a:solidFill>
                <a:effectLst/>
                <a:latin typeface="+mn-lt"/>
                <a:ea typeface="+mn-ea"/>
                <a:cs typeface="+mn-cs"/>
                <a:hlinkClick r:id="rId3"/>
              </a:rPr>
              <a:t>Gemeinfrei</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35</a:t>
            </a:fld>
            <a:endParaRPr lang="el-GR"/>
          </a:p>
        </p:txBody>
      </p:sp>
    </p:spTree>
    <p:extLst>
      <p:ext uri="{BB962C8B-B14F-4D97-AF65-F5344CB8AC3E}">
        <p14:creationId xmlns:p14="http://schemas.microsoft.com/office/powerpoint/2010/main" val="735198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Titel sind uneinheitlich, rechts oben bitte einfügen.</a:t>
            </a:r>
          </a:p>
        </p:txBody>
      </p:sp>
      <p:sp>
        <p:nvSpPr>
          <p:cNvPr id="4" name="Foliennummernplatzhalter 3"/>
          <p:cNvSpPr>
            <a:spLocks noGrp="1"/>
          </p:cNvSpPr>
          <p:nvPr>
            <p:ph type="sldNum" sz="quarter" idx="10"/>
          </p:nvPr>
        </p:nvSpPr>
        <p:spPr/>
        <p:txBody>
          <a:bodyPr/>
          <a:lstStyle/>
          <a:p>
            <a:fld id="{D51933F7-9C1D-42A8-B27F-F697341C8CBF}" type="slidenum">
              <a:rPr lang="el-GR" smtClean="0"/>
              <a:t>3</a:t>
            </a:fld>
            <a:endParaRPr lang="el-GR"/>
          </a:p>
        </p:txBody>
      </p:sp>
    </p:spTree>
    <p:extLst>
      <p:ext uri="{BB962C8B-B14F-4D97-AF65-F5344CB8AC3E}">
        <p14:creationId xmlns:p14="http://schemas.microsoft.com/office/powerpoint/2010/main" val="26655641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Ralph </a:t>
            </a:r>
            <a:r>
              <a:rPr lang="de-DE" sz="1200" b="0" i="0" kern="1200" dirty="0" err="1">
                <a:solidFill>
                  <a:schemeClr val="tx1"/>
                </a:solidFill>
                <a:effectLst/>
                <a:latin typeface="+mn-lt"/>
                <a:ea typeface="+mn-ea"/>
                <a:cs typeface="+mn-cs"/>
              </a:rPr>
              <a:t>Romeike</a:t>
            </a:r>
            <a:r>
              <a:rPr lang="de-DE" sz="1200" b="0" i="0" kern="1200" dirty="0">
                <a:solidFill>
                  <a:schemeClr val="tx1"/>
                </a:solidFill>
                <a:effectLst/>
                <a:latin typeface="+mn-lt"/>
                <a:ea typeface="+mn-ea"/>
                <a:cs typeface="+mn-cs"/>
              </a:rPr>
              <a:t> - Selbst erstellte Grafik im Powerpoint. Vorlage aus Ausbildungshandbuch.</a:t>
            </a:r>
          </a:p>
          <a:p>
            <a:pPr fontAlgn="t"/>
            <a:r>
              <a:rPr lang="de-DE" sz="1200" b="0" i="0" kern="1200" dirty="0">
                <a:solidFill>
                  <a:schemeClr val="tx1"/>
                </a:solidFill>
                <a:effectLst/>
                <a:latin typeface="+mn-lt"/>
                <a:ea typeface="+mn-ea"/>
                <a:cs typeface="+mn-cs"/>
              </a:rPr>
              <a:t>Schematische Darstellung eines Rollkolbenverdichters</a:t>
            </a:r>
          </a:p>
          <a:p>
            <a:pPr fontAlgn="t"/>
            <a:r>
              <a:rPr lang="de-DE" sz="1200" b="0" i="0" u="none" strike="noStrike" kern="1200" dirty="0">
                <a:solidFill>
                  <a:schemeClr val="tx1"/>
                </a:solidFill>
                <a:effectLst/>
                <a:latin typeface="+mn-lt"/>
                <a:ea typeface="+mn-ea"/>
                <a:cs typeface="+mn-cs"/>
                <a:hlinkClick r:id="rId3"/>
              </a:rPr>
              <a:t>Gemeinfrei</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36</a:t>
            </a:fld>
            <a:endParaRPr lang="el-GR"/>
          </a:p>
        </p:txBody>
      </p:sp>
    </p:spTree>
    <p:extLst>
      <p:ext uri="{BB962C8B-B14F-4D97-AF65-F5344CB8AC3E}">
        <p14:creationId xmlns:p14="http://schemas.microsoft.com/office/powerpoint/2010/main" val="31206066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37</a:t>
            </a:fld>
            <a:endParaRPr lang="el-GR"/>
          </a:p>
        </p:txBody>
      </p:sp>
    </p:spTree>
    <p:extLst>
      <p:ext uri="{BB962C8B-B14F-4D97-AF65-F5344CB8AC3E}">
        <p14:creationId xmlns:p14="http://schemas.microsoft.com/office/powerpoint/2010/main" val="41064855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38</a:t>
            </a:fld>
            <a:endParaRPr lang="de-DE"/>
          </a:p>
        </p:txBody>
      </p:sp>
    </p:spTree>
    <p:extLst>
      <p:ext uri="{BB962C8B-B14F-4D97-AF65-F5344CB8AC3E}">
        <p14:creationId xmlns:p14="http://schemas.microsoft.com/office/powerpoint/2010/main" val="16513885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Bild: </a:t>
            </a:r>
            <a:r>
              <a:rPr lang="de-DE" sz="1200" b="0" i="0" kern="1200" dirty="0">
                <a:solidFill>
                  <a:schemeClr val="tx1"/>
                </a:solidFill>
                <a:effectLst/>
                <a:latin typeface="+mn-lt"/>
                <a:ea typeface="+mn-ea"/>
                <a:cs typeface="+mn-cs"/>
              </a:rPr>
              <a:t>R. </a:t>
            </a:r>
            <a:r>
              <a:rPr lang="de-DE" sz="1200" b="0" i="0" kern="1200" dirty="0" err="1">
                <a:solidFill>
                  <a:schemeClr val="tx1"/>
                </a:solidFill>
                <a:effectLst/>
                <a:latin typeface="+mn-lt"/>
                <a:ea typeface="+mn-ea"/>
                <a:cs typeface="+mn-cs"/>
              </a:rPr>
              <a:t>Castelnuovo</a:t>
            </a:r>
            <a:r>
              <a:rPr lang="de-DE" sz="1200" b="0" i="0" kern="1200" dirty="0">
                <a:solidFill>
                  <a:schemeClr val="tx1"/>
                </a:solidFill>
                <a:effectLst/>
                <a:latin typeface="+mn-lt"/>
                <a:ea typeface="+mn-ea"/>
                <a:cs typeface="+mn-cs"/>
              </a:rPr>
              <a:t> - </a:t>
            </a:r>
            <a:r>
              <a:rPr lang="de-DE" sz="1200" b="0" i="0" u="none" strike="noStrike" kern="1200" dirty="0">
                <a:solidFill>
                  <a:schemeClr val="tx1"/>
                </a:solidFill>
                <a:effectLst/>
                <a:latin typeface="+mn-lt"/>
                <a:ea typeface="+mn-ea"/>
                <a:cs typeface="+mn-cs"/>
                <a:hlinkClick r:id="rId3"/>
              </a:rPr>
              <a:t>CC BY-SA 3.0</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39</a:t>
            </a:fld>
            <a:endParaRPr lang="el-GR"/>
          </a:p>
        </p:txBody>
      </p:sp>
    </p:spTree>
    <p:extLst>
      <p:ext uri="{BB962C8B-B14F-4D97-AF65-F5344CB8AC3E}">
        <p14:creationId xmlns:p14="http://schemas.microsoft.com/office/powerpoint/2010/main" val="30194771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42</a:t>
            </a:fld>
            <a:endParaRPr lang="el-GR"/>
          </a:p>
        </p:txBody>
      </p:sp>
    </p:spTree>
    <p:extLst>
      <p:ext uri="{BB962C8B-B14F-4D97-AF65-F5344CB8AC3E}">
        <p14:creationId xmlns:p14="http://schemas.microsoft.com/office/powerpoint/2010/main" val="30413334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43</a:t>
            </a:fld>
            <a:endParaRPr lang="el-GR"/>
          </a:p>
        </p:txBody>
      </p:sp>
    </p:spTree>
    <p:extLst>
      <p:ext uri="{BB962C8B-B14F-4D97-AF65-F5344CB8AC3E}">
        <p14:creationId xmlns:p14="http://schemas.microsoft.com/office/powerpoint/2010/main" val="40549437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Abbildung: eigene Darstellung</a:t>
            </a:r>
          </a:p>
        </p:txBody>
      </p:sp>
      <p:sp>
        <p:nvSpPr>
          <p:cNvPr id="4" name="Foliennummernplatzhalter 3"/>
          <p:cNvSpPr>
            <a:spLocks noGrp="1"/>
          </p:cNvSpPr>
          <p:nvPr>
            <p:ph type="sldNum" sz="quarter" idx="10"/>
          </p:nvPr>
        </p:nvSpPr>
        <p:spPr/>
        <p:txBody>
          <a:bodyPr/>
          <a:lstStyle/>
          <a:p>
            <a:fld id="{D51933F7-9C1D-42A8-B27F-F697341C8CBF}" type="slidenum">
              <a:rPr lang="el-GR" smtClean="0"/>
              <a:t>44</a:t>
            </a:fld>
            <a:endParaRPr lang="el-GR"/>
          </a:p>
        </p:txBody>
      </p:sp>
    </p:spTree>
    <p:extLst>
      <p:ext uri="{BB962C8B-B14F-4D97-AF65-F5344CB8AC3E}">
        <p14:creationId xmlns:p14="http://schemas.microsoft.com/office/powerpoint/2010/main" val="15321413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45</a:t>
            </a:fld>
            <a:endParaRPr lang="el-GR"/>
          </a:p>
        </p:txBody>
      </p:sp>
    </p:spTree>
    <p:extLst>
      <p:ext uri="{BB962C8B-B14F-4D97-AF65-F5344CB8AC3E}">
        <p14:creationId xmlns:p14="http://schemas.microsoft.com/office/powerpoint/2010/main" val="38392758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49</a:t>
            </a:fld>
            <a:endParaRPr lang="el-GR"/>
          </a:p>
        </p:txBody>
      </p:sp>
    </p:spTree>
    <p:extLst>
      <p:ext uri="{BB962C8B-B14F-4D97-AF65-F5344CB8AC3E}">
        <p14:creationId xmlns:p14="http://schemas.microsoft.com/office/powerpoint/2010/main" val="31184172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Tabelle: eigene </a:t>
            </a:r>
            <a:r>
              <a:rPr lang="de-DE" dirty="0" err="1"/>
              <a:t>DaRSTELLUNG</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50</a:t>
            </a:fld>
            <a:endParaRPr lang="el-GR"/>
          </a:p>
        </p:txBody>
      </p:sp>
    </p:spTree>
    <p:extLst>
      <p:ext uri="{BB962C8B-B14F-4D97-AF65-F5344CB8AC3E}">
        <p14:creationId xmlns:p14="http://schemas.microsoft.com/office/powerpoint/2010/main" val="3470006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4</a:t>
            </a:fld>
            <a:endParaRPr lang="el-GR"/>
          </a:p>
        </p:txBody>
      </p:sp>
    </p:spTree>
    <p:extLst>
      <p:ext uri="{BB962C8B-B14F-4D97-AF65-F5344CB8AC3E}">
        <p14:creationId xmlns:p14="http://schemas.microsoft.com/office/powerpoint/2010/main" val="34930705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Tabelle: Born et al 2017 nach Daten </a:t>
            </a:r>
            <a:r>
              <a:rPr lang="de-DE" sz="1200" b="0" i="1" u="none" strike="noStrike" kern="1200" baseline="0" dirty="0" err="1">
                <a:solidFill>
                  <a:schemeClr val="tx1"/>
                </a:solidFill>
                <a:latin typeface="+mn-lt"/>
                <a:ea typeface="+mn-ea"/>
                <a:cs typeface="+mn-cs"/>
              </a:rPr>
              <a:t>Eschmann</a:t>
            </a:r>
            <a:r>
              <a:rPr lang="de-DE" sz="1200" b="0" i="1" u="none" strike="noStrike" kern="1200" baseline="0" dirty="0">
                <a:solidFill>
                  <a:schemeClr val="tx1"/>
                </a:solidFill>
                <a:latin typeface="+mn-lt"/>
                <a:ea typeface="+mn-ea"/>
                <a:cs typeface="+mn-cs"/>
              </a:rPr>
              <a:t>, WPZ Buchs 2012 &amp; 2013</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51</a:t>
            </a:fld>
            <a:endParaRPr lang="el-GR"/>
          </a:p>
        </p:txBody>
      </p:sp>
    </p:spTree>
    <p:extLst>
      <p:ext uri="{BB962C8B-B14F-4D97-AF65-F5344CB8AC3E}">
        <p14:creationId xmlns:p14="http://schemas.microsoft.com/office/powerpoint/2010/main" val="25864702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Tabelle: eigene </a:t>
            </a:r>
            <a:r>
              <a:rPr lang="de-DE" dirty="0" err="1"/>
              <a:t>DaRSTELLUNG</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52</a:t>
            </a:fld>
            <a:endParaRPr lang="el-GR"/>
          </a:p>
        </p:txBody>
      </p:sp>
    </p:spTree>
    <p:extLst>
      <p:ext uri="{BB962C8B-B14F-4D97-AF65-F5344CB8AC3E}">
        <p14:creationId xmlns:p14="http://schemas.microsoft.com/office/powerpoint/2010/main" val="14433650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a:t>
            </a:r>
            <a:r>
              <a:rPr lang="de-DE" dirty="0" err="1"/>
              <a:t>Shuttestock</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59</a:t>
            </a:fld>
            <a:endParaRPr lang="el-GR"/>
          </a:p>
        </p:txBody>
      </p:sp>
    </p:spTree>
    <p:extLst>
      <p:ext uri="{BB962C8B-B14F-4D97-AF65-F5344CB8AC3E}">
        <p14:creationId xmlns:p14="http://schemas.microsoft.com/office/powerpoint/2010/main" val="14963931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64</a:t>
            </a:fld>
            <a:endParaRPr lang="el-GR"/>
          </a:p>
        </p:txBody>
      </p:sp>
    </p:spTree>
    <p:extLst>
      <p:ext uri="{BB962C8B-B14F-4D97-AF65-F5344CB8AC3E}">
        <p14:creationId xmlns:p14="http://schemas.microsoft.com/office/powerpoint/2010/main" val="17101099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HS </a:t>
            </a:r>
            <a:r>
              <a:rPr lang="de-DE" dirty="0" err="1"/>
              <a:t>BOchum</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69</a:t>
            </a:fld>
            <a:endParaRPr lang="el-GR"/>
          </a:p>
        </p:txBody>
      </p:sp>
    </p:spTree>
    <p:extLst>
      <p:ext uri="{BB962C8B-B14F-4D97-AF65-F5344CB8AC3E}">
        <p14:creationId xmlns:p14="http://schemas.microsoft.com/office/powerpoint/2010/main" val="16000768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Bild: </a:t>
            </a:r>
            <a:r>
              <a:rPr lang="de-DE" sz="1200" b="0" i="0" kern="1200" dirty="0">
                <a:solidFill>
                  <a:schemeClr val="tx1"/>
                </a:solidFill>
                <a:effectLst/>
                <a:latin typeface="+mn-lt"/>
                <a:ea typeface="+mn-ea"/>
                <a:cs typeface="+mn-cs"/>
              </a:rPr>
              <a:t>Walter J. </a:t>
            </a:r>
            <a:r>
              <a:rPr lang="de-DE" sz="1200" b="0" i="0" kern="1200" dirty="0" err="1">
                <a:solidFill>
                  <a:schemeClr val="tx1"/>
                </a:solidFill>
                <a:effectLst/>
                <a:latin typeface="+mn-lt"/>
                <a:ea typeface="+mn-ea"/>
                <a:cs typeface="+mn-cs"/>
              </a:rPr>
              <a:t>Pilsak</a:t>
            </a:r>
            <a:r>
              <a:rPr lang="de-DE" sz="1200" b="0" i="0" kern="1200" dirty="0">
                <a:solidFill>
                  <a:schemeClr val="tx1"/>
                </a:solidFill>
                <a:effectLst/>
                <a:latin typeface="+mn-lt"/>
                <a:ea typeface="+mn-ea"/>
                <a:cs typeface="+mn-cs"/>
              </a:rPr>
              <a:t>, Waldsassen / </a:t>
            </a:r>
            <a:r>
              <a:rPr lang="de-DE" sz="1200" b="0" i="0" u="sng" kern="1200" dirty="0">
                <a:solidFill>
                  <a:schemeClr val="tx1"/>
                </a:solidFill>
                <a:effectLst/>
                <a:latin typeface="+mn-lt"/>
                <a:ea typeface="+mn-ea"/>
                <a:cs typeface="+mn-cs"/>
                <a:hlinkClick r:id="rId3"/>
              </a:rPr>
              <a:t>CC BY-SA 3.0</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74</a:t>
            </a:fld>
            <a:endParaRPr lang="el-GR"/>
          </a:p>
        </p:txBody>
      </p:sp>
    </p:spTree>
    <p:extLst>
      <p:ext uri="{BB962C8B-B14F-4D97-AF65-F5344CB8AC3E}">
        <p14:creationId xmlns:p14="http://schemas.microsoft.com/office/powerpoint/2010/main" val="35237410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75</a:t>
            </a:fld>
            <a:endParaRPr lang="el-GR"/>
          </a:p>
        </p:txBody>
      </p:sp>
    </p:spTree>
    <p:extLst>
      <p:ext uri="{BB962C8B-B14F-4D97-AF65-F5344CB8AC3E}">
        <p14:creationId xmlns:p14="http://schemas.microsoft.com/office/powerpoint/2010/main" val="13872142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Freier </a:t>
            </a:r>
            <a:r>
              <a:rPr lang="de-DE" dirty="0" err="1"/>
              <a:t>download</a:t>
            </a:r>
            <a:r>
              <a:rPr lang="de-DE" dirty="0"/>
              <a:t> unter dimplex.de</a:t>
            </a:r>
          </a:p>
          <a:p>
            <a:r>
              <a:rPr lang="de-DE" sz="1200" b="1" i="0" kern="1200" dirty="0">
                <a:solidFill>
                  <a:schemeClr val="tx1"/>
                </a:solidFill>
                <a:effectLst/>
                <a:latin typeface="+mn-lt"/>
                <a:ea typeface="+mn-ea"/>
                <a:cs typeface="+mn-cs"/>
              </a:rPr>
              <a:t>Rechtliche Hinweise:</a:t>
            </a:r>
          </a:p>
          <a:p>
            <a:r>
              <a:rPr lang="de-DE" sz="1200" b="0" i="0" kern="1200" dirty="0">
                <a:solidFill>
                  <a:schemeClr val="tx1"/>
                </a:solidFill>
                <a:effectLst/>
                <a:latin typeface="+mn-lt"/>
                <a:ea typeface="+mn-ea"/>
                <a:cs typeface="+mn-cs"/>
              </a:rPr>
              <a:t>Sämtliche Ansprüche auf Schadensersatz werden ausgeschlossen. Soweit dies gesetzlich nicht möglich ist, werden diese Ansprüche auf grobe Fahrlässigkeit und Vorsatz beschränkt. Die Software wurde sorgfältig programmiert. Dennoch können vereinzelte Programmfehler nicht ausgeschlossen werden. Sollten Sie auf Fehler stoßen, wären wir Ihnen dankbar diese unter folgender email-Adresse zu mailen: </a:t>
            </a:r>
            <a:r>
              <a:rPr lang="de-DE" sz="1200" b="0" i="0" kern="1200" dirty="0">
                <a:solidFill>
                  <a:schemeClr val="tx1"/>
                </a:solidFill>
                <a:effectLst/>
                <a:latin typeface="+mn-lt"/>
                <a:ea typeface="+mn-ea"/>
                <a:cs typeface="+mn-cs"/>
                <a:hlinkClick r:id="rId3"/>
              </a:rPr>
              <a:t>online-rechner@dimplex.de</a:t>
            </a:r>
            <a:endParaRPr lang="de-DE" sz="1200" b="0" i="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D51933F7-9C1D-42A8-B27F-F697341C8CBF}" type="slidenum">
              <a:rPr lang="el-GR" smtClean="0"/>
              <a:t>79</a:t>
            </a:fld>
            <a:endParaRPr lang="el-GR"/>
          </a:p>
        </p:txBody>
      </p:sp>
    </p:spTree>
    <p:extLst>
      <p:ext uri="{BB962C8B-B14F-4D97-AF65-F5344CB8AC3E}">
        <p14:creationId xmlns:p14="http://schemas.microsoft.com/office/powerpoint/2010/main" val="19283942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Freier </a:t>
            </a:r>
            <a:r>
              <a:rPr lang="de-DE" dirty="0" err="1"/>
              <a:t>download</a:t>
            </a:r>
            <a:r>
              <a:rPr lang="de-DE" dirty="0"/>
              <a:t> unter dimplex.de</a:t>
            </a:r>
          </a:p>
          <a:p>
            <a:r>
              <a:rPr lang="de-DE" sz="1200" b="1" i="0" kern="1200" dirty="0">
                <a:solidFill>
                  <a:schemeClr val="tx1"/>
                </a:solidFill>
                <a:effectLst/>
                <a:latin typeface="+mn-lt"/>
                <a:ea typeface="+mn-ea"/>
                <a:cs typeface="+mn-cs"/>
              </a:rPr>
              <a:t>Rechtliche Hinweise:</a:t>
            </a:r>
          </a:p>
          <a:p>
            <a:r>
              <a:rPr lang="de-DE" sz="1200" b="0" i="0" kern="1200" dirty="0">
                <a:solidFill>
                  <a:schemeClr val="tx1"/>
                </a:solidFill>
                <a:effectLst/>
                <a:latin typeface="+mn-lt"/>
                <a:ea typeface="+mn-ea"/>
                <a:cs typeface="+mn-cs"/>
              </a:rPr>
              <a:t>Sämtliche Ansprüche auf Schadensersatz werden ausgeschlossen. Soweit dies gesetzlich nicht möglich ist, werden diese Ansprüche auf grobe Fahrlässigkeit und Vorsatz beschränkt. Die Software wurde sorgfältig programmiert. Dennoch können vereinzelte Programmfehler nicht ausgeschlossen werden. Sollten Sie auf Fehler stoßen, wären wir Ihnen dankbar diese unter folgender email-Adresse zu mailen: </a:t>
            </a:r>
            <a:r>
              <a:rPr lang="de-DE" sz="1200" b="0" i="0" kern="1200" dirty="0">
                <a:solidFill>
                  <a:schemeClr val="tx1"/>
                </a:solidFill>
                <a:effectLst/>
                <a:latin typeface="+mn-lt"/>
                <a:ea typeface="+mn-ea"/>
                <a:cs typeface="+mn-cs"/>
                <a:hlinkClick r:id="rId3"/>
              </a:rPr>
              <a:t>online-rechner@dimplex.de</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81</a:t>
            </a:fld>
            <a:endParaRPr lang="el-GR"/>
          </a:p>
        </p:txBody>
      </p:sp>
    </p:spTree>
    <p:extLst>
      <p:ext uri="{BB962C8B-B14F-4D97-AF65-F5344CB8AC3E}">
        <p14:creationId xmlns:p14="http://schemas.microsoft.com/office/powerpoint/2010/main" val="38989095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Pic</a:t>
            </a:r>
            <a:r>
              <a:rPr lang="de-DE" dirty="0"/>
              <a:t> </a:t>
            </a:r>
            <a:r>
              <a:rPr lang="de-DE" dirty="0" err="1"/>
              <a:t>hs</a:t>
            </a:r>
            <a:r>
              <a:rPr lang="de-DE" dirty="0"/>
              <a:t> </a:t>
            </a:r>
            <a:r>
              <a:rPr lang="de-DE" dirty="0" err="1"/>
              <a:t>bo</a:t>
            </a:r>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83</a:t>
            </a:fld>
            <a:endParaRPr lang="de-DE"/>
          </a:p>
        </p:txBody>
      </p:sp>
    </p:spTree>
    <p:extLst>
      <p:ext uri="{BB962C8B-B14F-4D97-AF65-F5344CB8AC3E}">
        <p14:creationId xmlns:p14="http://schemas.microsoft.com/office/powerpoint/2010/main" val="3943698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a:t>
            </a:r>
            <a:r>
              <a:rPr lang="de-DE" sz="1200" b="0" i="0" u="none" strike="noStrike" kern="1200" dirty="0">
                <a:solidFill>
                  <a:schemeClr val="tx1"/>
                </a:solidFill>
                <a:effectLst/>
                <a:latin typeface="+mn-lt"/>
                <a:ea typeface="+mn-ea"/>
                <a:cs typeface="+mn-cs"/>
                <a:hlinkClick r:id="rId3" tooltip="w:de:Louis-Léopold Boilly"/>
              </a:rPr>
              <a:t>Louis-Léopold </a:t>
            </a:r>
            <a:r>
              <a:rPr lang="de-DE" sz="1200" b="0" i="0" u="none" strike="noStrike" kern="1200" dirty="0" err="1">
                <a:solidFill>
                  <a:schemeClr val="tx1"/>
                </a:solidFill>
                <a:effectLst/>
                <a:latin typeface="+mn-lt"/>
                <a:ea typeface="+mn-ea"/>
                <a:cs typeface="+mn-cs"/>
                <a:hlinkClick r:id="rId3" tooltip="w:de:Louis-Léopold Boilly"/>
              </a:rPr>
              <a:t>Boilly</a:t>
            </a:r>
            <a:r>
              <a:rPr lang="de-DE" sz="1200" b="0" i="0" kern="1200" dirty="0">
                <a:solidFill>
                  <a:schemeClr val="tx1"/>
                </a:solidFill>
                <a:effectLst/>
                <a:latin typeface="+mn-lt"/>
                <a:ea typeface="+mn-ea"/>
                <a:cs typeface="+mn-cs"/>
              </a:rPr>
              <a:t> - </a:t>
            </a:r>
            <a:r>
              <a:rPr lang="de-DE" sz="1200" b="0" i="0" u="none" strike="noStrike" kern="1200" dirty="0">
                <a:solidFill>
                  <a:schemeClr val="tx1"/>
                </a:solidFill>
                <a:effectLst/>
                <a:latin typeface="+mn-lt"/>
                <a:ea typeface="+mn-ea"/>
                <a:cs typeface="+mn-cs"/>
                <a:hlinkClick r:id="rId4"/>
              </a:rPr>
              <a:t>http://www-history.mcs.st-and.ac.uk/history/PictDisplay/Carnot_Sadi.html</a:t>
            </a:r>
            <a:endParaRPr lang="de-DE" sz="1200" b="0" i="0" kern="1200" dirty="0">
              <a:solidFill>
                <a:schemeClr val="tx1"/>
              </a:solidFill>
              <a:effectLst/>
              <a:latin typeface="+mn-lt"/>
              <a:ea typeface="+mn-ea"/>
              <a:cs typeface="+mn-cs"/>
            </a:endParaRPr>
          </a:p>
          <a:p>
            <a:pPr fontAlgn="t"/>
            <a:r>
              <a:rPr lang="de-DE" sz="1200" b="0" i="0" u="none" strike="noStrike" kern="1200" dirty="0">
                <a:solidFill>
                  <a:schemeClr val="tx1"/>
                </a:solidFill>
                <a:effectLst/>
                <a:latin typeface="+mn-lt"/>
                <a:ea typeface="+mn-ea"/>
                <a:cs typeface="+mn-cs"/>
                <a:hlinkClick r:id="rId5"/>
              </a:rPr>
              <a:t>Gemeinfrei</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5</a:t>
            </a:fld>
            <a:endParaRPr lang="el-GR"/>
          </a:p>
        </p:txBody>
      </p:sp>
    </p:spTree>
    <p:extLst>
      <p:ext uri="{BB962C8B-B14F-4D97-AF65-F5344CB8AC3E}">
        <p14:creationId xmlns:p14="http://schemas.microsoft.com/office/powerpoint/2010/main" val="40380631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Pic</a:t>
            </a:r>
            <a:r>
              <a:rPr lang="de-DE" dirty="0"/>
              <a:t> </a:t>
            </a:r>
            <a:r>
              <a:rPr lang="de-DE" dirty="0" err="1"/>
              <a:t>shutetrstock</a:t>
            </a:r>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84</a:t>
            </a:fld>
            <a:endParaRPr lang="de-DE"/>
          </a:p>
        </p:txBody>
      </p:sp>
    </p:spTree>
    <p:extLst>
      <p:ext uri="{BB962C8B-B14F-4D97-AF65-F5344CB8AC3E}">
        <p14:creationId xmlns:p14="http://schemas.microsoft.com/office/powerpoint/2010/main" val="32280439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85</a:t>
            </a:fld>
            <a:endParaRPr lang="de-DE"/>
          </a:p>
        </p:txBody>
      </p:sp>
    </p:spTree>
    <p:extLst>
      <p:ext uri="{BB962C8B-B14F-4D97-AF65-F5344CB8AC3E}">
        <p14:creationId xmlns:p14="http://schemas.microsoft.com/office/powerpoint/2010/main" val="11786065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86</a:t>
            </a:fld>
            <a:endParaRPr lang="de-DE"/>
          </a:p>
        </p:txBody>
      </p:sp>
    </p:spTree>
    <p:extLst>
      <p:ext uri="{BB962C8B-B14F-4D97-AF65-F5344CB8AC3E}">
        <p14:creationId xmlns:p14="http://schemas.microsoft.com/office/powerpoint/2010/main" val="2064216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87</a:t>
            </a:fld>
            <a:endParaRPr lang="de-DE"/>
          </a:p>
        </p:txBody>
      </p:sp>
    </p:spTree>
    <p:extLst>
      <p:ext uri="{BB962C8B-B14F-4D97-AF65-F5344CB8AC3E}">
        <p14:creationId xmlns:p14="http://schemas.microsoft.com/office/powerpoint/2010/main" val="2568279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88</a:t>
            </a:fld>
            <a:endParaRPr lang="de-DE"/>
          </a:p>
        </p:txBody>
      </p:sp>
    </p:spTree>
    <p:extLst>
      <p:ext uri="{BB962C8B-B14F-4D97-AF65-F5344CB8AC3E}">
        <p14:creationId xmlns:p14="http://schemas.microsoft.com/office/powerpoint/2010/main" val="29470272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89</a:t>
            </a:fld>
            <a:endParaRPr lang="de-DE"/>
          </a:p>
        </p:txBody>
      </p:sp>
    </p:spTree>
    <p:extLst>
      <p:ext uri="{BB962C8B-B14F-4D97-AF65-F5344CB8AC3E}">
        <p14:creationId xmlns:p14="http://schemas.microsoft.com/office/powerpoint/2010/main" val="34203993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90</a:t>
            </a:fld>
            <a:endParaRPr lang="de-DE"/>
          </a:p>
        </p:txBody>
      </p:sp>
    </p:spTree>
    <p:extLst>
      <p:ext uri="{BB962C8B-B14F-4D97-AF65-F5344CB8AC3E}">
        <p14:creationId xmlns:p14="http://schemas.microsoft.com/office/powerpoint/2010/main" val="26187853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91</a:t>
            </a:fld>
            <a:endParaRPr lang="de-DE"/>
          </a:p>
        </p:txBody>
      </p:sp>
    </p:spTree>
    <p:extLst>
      <p:ext uri="{BB962C8B-B14F-4D97-AF65-F5344CB8AC3E}">
        <p14:creationId xmlns:p14="http://schemas.microsoft.com/office/powerpoint/2010/main" val="17459475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92</a:t>
            </a:fld>
            <a:endParaRPr lang="de-DE"/>
          </a:p>
        </p:txBody>
      </p:sp>
    </p:spTree>
    <p:extLst>
      <p:ext uri="{BB962C8B-B14F-4D97-AF65-F5344CB8AC3E}">
        <p14:creationId xmlns:p14="http://schemas.microsoft.com/office/powerpoint/2010/main" val="14540298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93</a:t>
            </a:fld>
            <a:endParaRPr lang="de-DE"/>
          </a:p>
        </p:txBody>
      </p:sp>
    </p:spTree>
    <p:extLst>
      <p:ext uri="{BB962C8B-B14F-4D97-AF65-F5344CB8AC3E}">
        <p14:creationId xmlns:p14="http://schemas.microsoft.com/office/powerpoint/2010/main" val="1150335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Born et al. 2017</a:t>
            </a:r>
          </a:p>
        </p:txBody>
      </p:sp>
      <p:sp>
        <p:nvSpPr>
          <p:cNvPr id="4" name="Foliennummernplatzhalter 3"/>
          <p:cNvSpPr>
            <a:spLocks noGrp="1"/>
          </p:cNvSpPr>
          <p:nvPr>
            <p:ph type="sldNum" sz="quarter" idx="10"/>
          </p:nvPr>
        </p:nvSpPr>
        <p:spPr/>
        <p:txBody>
          <a:bodyPr/>
          <a:lstStyle/>
          <a:p>
            <a:fld id="{D51933F7-9C1D-42A8-B27F-F697341C8CBF}" type="slidenum">
              <a:rPr lang="el-GR" smtClean="0"/>
              <a:t>6</a:t>
            </a:fld>
            <a:endParaRPr lang="el-GR"/>
          </a:p>
        </p:txBody>
      </p:sp>
    </p:spTree>
    <p:extLst>
      <p:ext uri="{BB962C8B-B14F-4D97-AF65-F5344CB8AC3E}">
        <p14:creationId xmlns:p14="http://schemas.microsoft.com/office/powerpoint/2010/main" val="22465865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Pic</a:t>
            </a:r>
            <a:r>
              <a:rPr lang="de-DE" dirty="0"/>
              <a:t> </a:t>
            </a:r>
            <a:r>
              <a:rPr lang="de-DE" dirty="0" err="1"/>
              <a:t>shutterstock</a:t>
            </a:r>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94</a:t>
            </a:fld>
            <a:endParaRPr lang="de-DE"/>
          </a:p>
        </p:txBody>
      </p:sp>
    </p:spTree>
    <p:extLst>
      <p:ext uri="{BB962C8B-B14F-4D97-AF65-F5344CB8AC3E}">
        <p14:creationId xmlns:p14="http://schemas.microsoft.com/office/powerpoint/2010/main" val="31346899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95</a:t>
            </a:fld>
            <a:endParaRPr lang="de-DE"/>
          </a:p>
        </p:txBody>
      </p:sp>
    </p:spTree>
    <p:extLst>
      <p:ext uri="{BB962C8B-B14F-4D97-AF65-F5344CB8AC3E}">
        <p14:creationId xmlns:p14="http://schemas.microsoft.com/office/powerpoint/2010/main" val="26562010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96</a:t>
            </a:fld>
            <a:endParaRPr lang="de-DE"/>
          </a:p>
        </p:txBody>
      </p:sp>
    </p:spTree>
    <p:extLst>
      <p:ext uri="{BB962C8B-B14F-4D97-AF65-F5344CB8AC3E}">
        <p14:creationId xmlns:p14="http://schemas.microsoft.com/office/powerpoint/2010/main" val="18706613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Foto </a:t>
            </a:r>
            <a:r>
              <a:rPr lang="de-DE" dirty="0" err="1"/>
              <a:t>shutterstock</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97</a:t>
            </a:fld>
            <a:endParaRPr lang="el-GR"/>
          </a:p>
        </p:txBody>
      </p:sp>
    </p:spTree>
    <p:extLst>
      <p:ext uri="{BB962C8B-B14F-4D97-AF65-F5344CB8AC3E}">
        <p14:creationId xmlns:p14="http://schemas.microsoft.com/office/powerpoint/2010/main" val="38086346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Foto </a:t>
            </a:r>
            <a:r>
              <a:rPr lang="de-DE" dirty="0" err="1"/>
              <a:t>shutterstock</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98</a:t>
            </a:fld>
            <a:endParaRPr lang="el-GR"/>
          </a:p>
        </p:txBody>
      </p:sp>
    </p:spTree>
    <p:extLst>
      <p:ext uri="{BB962C8B-B14F-4D97-AF65-F5344CB8AC3E}">
        <p14:creationId xmlns:p14="http://schemas.microsoft.com/office/powerpoint/2010/main" val="36362464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Abbildung: Viessmann Werke"</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99</a:t>
            </a:fld>
            <a:endParaRPr lang="el-GR"/>
          </a:p>
        </p:txBody>
      </p:sp>
    </p:spTree>
    <p:extLst>
      <p:ext uri="{BB962C8B-B14F-4D97-AF65-F5344CB8AC3E}">
        <p14:creationId xmlns:p14="http://schemas.microsoft.com/office/powerpoint/2010/main" val="29750762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Gas: 1.000</a:t>
            </a:r>
          </a:p>
          <a:p>
            <a:r>
              <a:rPr lang="de-DE" dirty="0"/>
              <a:t>Sorption: 5000</a:t>
            </a:r>
          </a:p>
        </p:txBody>
      </p:sp>
      <p:sp>
        <p:nvSpPr>
          <p:cNvPr id="4" name="Foliennummernplatzhalter 3"/>
          <p:cNvSpPr>
            <a:spLocks noGrp="1"/>
          </p:cNvSpPr>
          <p:nvPr>
            <p:ph type="sldNum" sz="quarter" idx="10"/>
          </p:nvPr>
        </p:nvSpPr>
        <p:spPr/>
        <p:txBody>
          <a:bodyPr/>
          <a:lstStyle/>
          <a:p>
            <a:fld id="{ACA6AFE0-8176-4DB0-9F15-FCE74DE29C9D}" type="slidenum">
              <a:rPr lang="de-DE" smtClean="0"/>
              <a:t>101</a:t>
            </a:fld>
            <a:endParaRPr lang="de-DE"/>
          </a:p>
        </p:txBody>
      </p:sp>
    </p:spTree>
    <p:extLst>
      <p:ext uri="{BB962C8B-B14F-4D97-AF65-F5344CB8AC3E}">
        <p14:creationId xmlns:p14="http://schemas.microsoft.com/office/powerpoint/2010/main" val="31406032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a:t>
            </a:r>
            <a:r>
              <a:rPr lang="de-DE" dirty="0" err="1"/>
              <a:t>shutterstock</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104</a:t>
            </a:fld>
            <a:endParaRPr lang="el-GR"/>
          </a:p>
        </p:txBody>
      </p:sp>
    </p:spTree>
    <p:extLst>
      <p:ext uri="{BB962C8B-B14F-4D97-AF65-F5344CB8AC3E}">
        <p14:creationId xmlns:p14="http://schemas.microsoft.com/office/powerpoint/2010/main" val="12100765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a:t>
            </a:r>
            <a:r>
              <a:rPr lang="de-DE" dirty="0" err="1"/>
              <a:t>shutterstock</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105</a:t>
            </a:fld>
            <a:endParaRPr lang="el-GR"/>
          </a:p>
        </p:txBody>
      </p:sp>
    </p:spTree>
    <p:extLst>
      <p:ext uri="{BB962C8B-B14F-4D97-AF65-F5344CB8AC3E}">
        <p14:creationId xmlns:p14="http://schemas.microsoft.com/office/powerpoint/2010/main" val="29192427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109</a:t>
            </a:fld>
            <a:endParaRPr lang="el-GR"/>
          </a:p>
        </p:txBody>
      </p:sp>
    </p:spTree>
    <p:extLst>
      <p:ext uri="{BB962C8B-B14F-4D97-AF65-F5344CB8AC3E}">
        <p14:creationId xmlns:p14="http://schemas.microsoft.com/office/powerpoint/2010/main" val="2282145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Born et al. 2017</a:t>
            </a:r>
          </a:p>
        </p:txBody>
      </p:sp>
      <p:sp>
        <p:nvSpPr>
          <p:cNvPr id="4" name="Foliennummernplatzhalter 3"/>
          <p:cNvSpPr>
            <a:spLocks noGrp="1"/>
          </p:cNvSpPr>
          <p:nvPr>
            <p:ph type="sldNum" sz="quarter" idx="10"/>
          </p:nvPr>
        </p:nvSpPr>
        <p:spPr/>
        <p:txBody>
          <a:bodyPr/>
          <a:lstStyle/>
          <a:p>
            <a:fld id="{D51933F7-9C1D-42A8-B27F-F697341C8CBF}" type="slidenum">
              <a:rPr lang="el-GR" smtClean="0"/>
              <a:t>7</a:t>
            </a:fld>
            <a:endParaRPr lang="el-GR"/>
          </a:p>
        </p:txBody>
      </p:sp>
    </p:spTree>
    <p:extLst>
      <p:ext uri="{BB962C8B-B14F-4D97-AF65-F5344CB8AC3E}">
        <p14:creationId xmlns:p14="http://schemas.microsoft.com/office/powerpoint/2010/main" val="5207489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a:t>
            </a:r>
            <a:r>
              <a:rPr lang="de-DE" dirty="0" err="1"/>
              <a:t>shutterstock</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110</a:t>
            </a:fld>
            <a:endParaRPr lang="el-GR"/>
          </a:p>
        </p:txBody>
      </p:sp>
    </p:spTree>
    <p:extLst>
      <p:ext uri="{BB962C8B-B14F-4D97-AF65-F5344CB8AC3E}">
        <p14:creationId xmlns:p14="http://schemas.microsoft.com/office/powerpoint/2010/main" val="42231536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a:t>
            </a:r>
            <a:r>
              <a:rPr lang="de-DE" dirty="0" err="1"/>
              <a:t>shutterstock</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111</a:t>
            </a:fld>
            <a:endParaRPr lang="el-GR"/>
          </a:p>
        </p:txBody>
      </p:sp>
    </p:spTree>
    <p:extLst>
      <p:ext uri="{BB962C8B-B14F-4D97-AF65-F5344CB8AC3E}">
        <p14:creationId xmlns:p14="http://schemas.microsoft.com/office/powerpoint/2010/main" val="34877566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a:t>
            </a:r>
            <a:r>
              <a:rPr lang="de-DE" sz="1200" b="0" i="0" kern="1200" dirty="0">
                <a:solidFill>
                  <a:schemeClr val="tx1"/>
                </a:solidFill>
                <a:effectLst/>
                <a:latin typeface="+mn-lt"/>
                <a:ea typeface="+mn-ea"/>
                <a:cs typeface="+mn-cs"/>
              </a:rPr>
              <a:t>European </a:t>
            </a:r>
            <a:r>
              <a:rPr lang="de-DE" sz="1200" b="0" i="0" kern="1200" dirty="0" err="1">
                <a:solidFill>
                  <a:schemeClr val="tx1"/>
                </a:solidFill>
                <a:effectLst/>
                <a:latin typeface="+mn-lt"/>
                <a:ea typeface="+mn-ea"/>
                <a:cs typeface="+mn-cs"/>
              </a:rPr>
              <a:t>Heat</a:t>
            </a:r>
            <a:r>
              <a:rPr lang="de-DE" sz="1200" b="0" i="0" kern="1200" dirty="0">
                <a:solidFill>
                  <a:schemeClr val="tx1"/>
                </a:solidFill>
                <a:effectLst/>
                <a:latin typeface="+mn-lt"/>
                <a:ea typeface="+mn-ea"/>
                <a:cs typeface="+mn-cs"/>
              </a:rPr>
              <a:t> Pump Association AISBL (EHPA)</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112</a:t>
            </a:fld>
            <a:endParaRPr lang="el-GR"/>
          </a:p>
        </p:txBody>
      </p:sp>
    </p:spTree>
    <p:extLst>
      <p:ext uri="{BB962C8B-B14F-4D97-AF65-F5344CB8AC3E}">
        <p14:creationId xmlns:p14="http://schemas.microsoft.com/office/powerpoint/2010/main" val="19122081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a:t>
            </a:r>
            <a:r>
              <a:rPr lang="de-DE" sz="1200" b="0" i="0" kern="1200" dirty="0">
                <a:solidFill>
                  <a:schemeClr val="tx1"/>
                </a:solidFill>
                <a:effectLst/>
                <a:latin typeface="+mn-lt"/>
                <a:ea typeface="+mn-ea"/>
                <a:cs typeface="+mn-cs"/>
              </a:rPr>
              <a:t>European </a:t>
            </a:r>
            <a:r>
              <a:rPr lang="de-DE" sz="1200" b="0" i="0" kern="1200" dirty="0" err="1">
                <a:solidFill>
                  <a:schemeClr val="tx1"/>
                </a:solidFill>
                <a:effectLst/>
                <a:latin typeface="+mn-lt"/>
                <a:ea typeface="+mn-ea"/>
                <a:cs typeface="+mn-cs"/>
              </a:rPr>
              <a:t>Heat</a:t>
            </a:r>
            <a:r>
              <a:rPr lang="de-DE" sz="1200" b="0" i="0" kern="1200" dirty="0">
                <a:solidFill>
                  <a:schemeClr val="tx1"/>
                </a:solidFill>
                <a:effectLst/>
                <a:latin typeface="+mn-lt"/>
                <a:ea typeface="+mn-ea"/>
                <a:cs typeface="+mn-cs"/>
              </a:rPr>
              <a:t> Pump Association AISBL (EHPA)</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113</a:t>
            </a:fld>
            <a:endParaRPr lang="el-GR"/>
          </a:p>
        </p:txBody>
      </p:sp>
    </p:spTree>
    <p:extLst>
      <p:ext uri="{BB962C8B-B14F-4D97-AF65-F5344CB8AC3E}">
        <p14:creationId xmlns:p14="http://schemas.microsoft.com/office/powerpoint/2010/main" val="9826776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Bild </a:t>
            </a:r>
            <a:r>
              <a:rPr lang="de-DE" sz="1200" b="0" i="0" kern="1200" dirty="0">
                <a:solidFill>
                  <a:schemeClr val="tx1"/>
                </a:solidFill>
                <a:effectLst/>
                <a:latin typeface="+mn-lt"/>
                <a:ea typeface="+mn-ea"/>
                <a:cs typeface="+mn-cs"/>
              </a:rPr>
              <a:t>European </a:t>
            </a:r>
            <a:r>
              <a:rPr lang="de-DE" sz="1200" b="0" i="0" kern="1200" dirty="0" err="1">
                <a:solidFill>
                  <a:schemeClr val="tx1"/>
                </a:solidFill>
                <a:effectLst/>
                <a:latin typeface="+mn-lt"/>
                <a:ea typeface="+mn-ea"/>
                <a:cs typeface="+mn-cs"/>
              </a:rPr>
              <a:t>Heat</a:t>
            </a:r>
            <a:r>
              <a:rPr lang="de-DE" sz="1200" b="0" i="0" kern="1200" dirty="0">
                <a:solidFill>
                  <a:schemeClr val="tx1"/>
                </a:solidFill>
                <a:effectLst/>
                <a:latin typeface="+mn-lt"/>
                <a:ea typeface="+mn-ea"/>
                <a:cs typeface="+mn-cs"/>
              </a:rPr>
              <a:t> Pump Association AISBL (EHPA)</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114</a:t>
            </a:fld>
            <a:endParaRPr lang="el-GR"/>
          </a:p>
        </p:txBody>
      </p:sp>
    </p:spTree>
    <p:extLst>
      <p:ext uri="{BB962C8B-B14F-4D97-AF65-F5344CB8AC3E}">
        <p14:creationId xmlns:p14="http://schemas.microsoft.com/office/powerpoint/2010/main" val="412862072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a:t>
            </a:r>
            <a:r>
              <a:rPr lang="de-DE" dirty="0" err="1"/>
              <a:t>shutterstock</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116</a:t>
            </a:fld>
            <a:endParaRPr lang="el-GR"/>
          </a:p>
        </p:txBody>
      </p:sp>
    </p:spTree>
    <p:extLst>
      <p:ext uri="{BB962C8B-B14F-4D97-AF65-F5344CB8AC3E}">
        <p14:creationId xmlns:p14="http://schemas.microsoft.com/office/powerpoint/2010/main" val="317168907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Dimplex</a:t>
            </a:r>
            <a:r>
              <a:rPr lang="de-DE" dirty="0"/>
              <a:t> in </a:t>
            </a:r>
            <a:r>
              <a:rPr lang="de-DE" dirty="0" err="1"/>
              <a:t>english</a:t>
            </a:r>
            <a:r>
              <a:rPr lang="de-DE" dirty="0"/>
              <a:t>  - http://www.dimplex.de/fileadmin/dimplex/downloads/planungshandbuecher/en/phb_dimplex-wp_012012_gb.pdf</a:t>
            </a:r>
          </a:p>
          <a:p>
            <a:endParaRPr lang="de-DE" dirty="0"/>
          </a:p>
          <a:p>
            <a:r>
              <a:rPr lang="de-DE" dirty="0"/>
              <a:t>Stiebel in </a:t>
            </a:r>
            <a:r>
              <a:rPr lang="de-DE" dirty="0" err="1"/>
              <a:t>english</a:t>
            </a:r>
            <a:r>
              <a:rPr lang="de-DE" dirty="0"/>
              <a:t> -- https://www.stiebel-eltron.com/content/dam/ste/com/en/products/downloads/planning_documents/engineering_and_installation/STE_Engineering_installation_Heat_pumps_en.pdf</a:t>
            </a:r>
          </a:p>
        </p:txBody>
      </p:sp>
      <p:sp>
        <p:nvSpPr>
          <p:cNvPr id="4" name="Foliennummernplatzhalter 3"/>
          <p:cNvSpPr>
            <a:spLocks noGrp="1"/>
          </p:cNvSpPr>
          <p:nvPr>
            <p:ph type="sldNum" sz="quarter" idx="10"/>
          </p:nvPr>
        </p:nvSpPr>
        <p:spPr/>
        <p:txBody>
          <a:bodyPr/>
          <a:lstStyle/>
          <a:p>
            <a:fld id="{D51933F7-9C1D-42A8-B27F-F697341C8CBF}" type="slidenum">
              <a:rPr lang="el-GR" smtClean="0"/>
              <a:t>119</a:t>
            </a:fld>
            <a:endParaRPr lang="el-GR"/>
          </a:p>
        </p:txBody>
      </p:sp>
    </p:spTree>
    <p:extLst>
      <p:ext uri="{BB962C8B-B14F-4D97-AF65-F5344CB8AC3E}">
        <p14:creationId xmlns:p14="http://schemas.microsoft.com/office/powerpoint/2010/main" val="65115284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lnSpcReduction="10000"/>
          </a:bodyPr>
          <a:lstStyle/>
          <a:p>
            <a:r>
              <a:rPr lang="en-US" sz="1200" u="sng" kern="1200" dirty="0">
                <a:solidFill>
                  <a:schemeClr val="tx1"/>
                </a:solidFill>
                <a:latin typeface="+mn-lt"/>
                <a:ea typeface="+mn-ea"/>
                <a:cs typeface="+mn-cs"/>
              </a:rPr>
              <a:t>Please in </a:t>
            </a:r>
            <a:r>
              <a:rPr lang="en-US" sz="1200" b="1" u="none" kern="1200" dirty="0">
                <a:solidFill>
                  <a:schemeClr val="tx1"/>
                </a:solidFill>
                <a:latin typeface="+mn-lt"/>
                <a:ea typeface="+mn-ea"/>
                <a:cs typeface="+mn-cs"/>
              </a:rPr>
              <a:t>German here</a:t>
            </a:r>
          </a:p>
          <a:p>
            <a:endParaRPr lang="en-US" sz="1200" u="sng" kern="1200" dirty="0">
              <a:solidFill>
                <a:schemeClr val="tx1"/>
              </a:solidFill>
              <a:latin typeface="+mn-lt"/>
              <a:ea typeface="+mn-ea"/>
              <a:cs typeface="+mn-cs"/>
            </a:endParaRPr>
          </a:p>
          <a:p>
            <a:r>
              <a:rPr lang="en-US" sz="1200" u="sng" kern="1200" dirty="0">
                <a:solidFill>
                  <a:schemeClr val="tx1"/>
                </a:solidFill>
                <a:latin typeface="+mn-lt"/>
                <a:ea typeface="+mn-ea"/>
                <a:cs typeface="+mn-cs"/>
              </a:rPr>
              <a:t>Guidelines for the Trainer</a:t>
            </a:r>
          </a:p>
          <a:p>
            <a:endParaRPr lang="el-GR" sz="1200" kern="1200" dirty="0">
              <a:solidFill>
                <a:schemeClr val="tx1"/>
              </a:solidFill>
              <a:latin typeface="+mn-lt"/>
              <a:ea typeface="+mn-ea"/>
              <a:cs typeface="+mn-cs"/>
            </a:endParaRPr>
          </a:p>
          <a:p>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ppt</a:t>
            </a:r>
            <a:r>
              <a:rPr lang="en-US" sz="1200" kern="1200" dirty="0">
                <a:solidFill>
                  <a:schemeClr val="tx1"/>
                </a:solidFill>
                <a:latin typeface="+mn-lt"/>
                <a:ea typeface="+mn-ea"/>
                <a:cs typeface="+mn-cs"/>
              </a:rPr>
              <a:t> file is a template to be used from</a:t>
            </a:r>
            <a:r>
              <a:rPr lang="en-US" sz="1200" kern="1200" baseline="0" dirty="0">
                <a:solidFill>
                  <a:schemeClr val="tx1"/>
                </a:solidFill>
                <a:latin typeface="+mn-lt"/>
                <a:ea typeface="+mn-ea"/>
                <a:cs typeface="+mn-cs"/>
              </a:rPr>
              <a:t> VET providers in order for them to prepare the training material. </a:t>
            </a:r>
            <a:endParaRPr lang="en-US" sz="1200" kern="1200" dirty="0">
              <a:solidFill>
                <a:schemeClr val="tx1"/>
              </a:solidFill>
              <a:latin typeface="+mn-lt"/>
              <a:ea typeface="+mn-ea"/>
              <a:cs typeface="+mn-cs"/>
            </a:endParaRPr>
          </a:p>
          <a:p>
            <a:endParaRPr lang="el-GR"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suggest </a:t>
            </a:r>
            <a:r>
              <a:rPr lang="en-US" sz="1200" b="1" kern="1200" dirty="0">
                <a:solidFill>
                  <a:schemeClr val="tx1"/>
                </a:solidFill>
                <a:latin typeface="+mn-lt"/>
                <a:ea typeface="+mn-ea"/>
                <a:cs typeface="+mn-cs"/>
              </a:rPr>
              <a:t>30 up to 40 .</a:t>
            </a:r>
            <a:r>
              <a:rPr lang="en-US" sz="1200" b="1" kern="1200" dirty="0" err="1">
                <a:solidFill>
                  <a:schemeClr val="tx1"/>
                </a:solidFill>
                <a:latin typeface="+mn-lt"/>
                <a:ea typeface="+mn-ea"/>
                <a:cs typeface="+mn-cs"/>
              </a:rPr>
              <a:t>ppt</a:t>
            </a:r>
            <a:r>
              <a:rPr lang="en-US" sz="1200" b="1" kern="1200" dirty="0">
                <a:solidFill>
                  <a:schemeClr val="tx1"/>
                </a:solidFill>
                <a:latin typeface="+mn-lt"/>
                <a:ea typeface="+mn-ea"/>
                <a:cs typeface="+mn-cs"/>
              </a:rPr>
              <a:t> slides </a:t>
            </a:r>
            <a:r>
              <a:rPr lang="en-US" sz="1200" kern="1200" dirty="0">
                <a:solidFill>
                  <a:schemeClr val="tx1"/>
                </a:solidFill>
                <a:latin typeface="+mn-lt"/>
                <a:ea typeface="+mn-ea"/>
                <a:cs typeface="+mn-cs"/>
              </a:rPr>
              <a:t>for one (1) hour of the training program. </a:t>
            </a:r>
            <a:endParaRPr lang="el-GR"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There are 3 </a:t>
            </a:r>
            <a:r>
              <a:rPr lang="en-US" sz="1200" u="sng" kern="1200" dirty="0">
                <a:solidFill>
                  <a:schemeClr val="tx1"/>
                </a:solidFill>
                <a:latin typeface="+mn-lt"/>
                <a:ea typeface="+mn-ea"/>
                <a:cs typeface="+mn-cs"/>
              </a:rPr>
              <a:t>predefined slides </a:t>
            </a:r>
            <a:r>
              <a:rPr lang="en-US" sz="1200" kern="1200" dirty="0">
                <a:solidFill>
                  <a:schemeClr val="tx1"/>
                </a:solidFill>
                <a:latin typeface="+mn-lt"/>
                <a:ea typeface="+mn-ea"/>
                <a:cs typeface="+mn-cs"/>
              </a:rPr>
              <a:t>to be filled in by you, entitled “</a:t>
            </a:r>
            <a:r>
              <a:rPr lang="en-US" sz="1200" b="1" kern="1200" dirty="0">
                <a:solidFill>
                  <a:schemeClr val="tx1"/>
                </a:solidFill>
                <a:latin typeface="+mn-lt"/>
                <a:ea typeface="+mn-ea"/>
                <a:cs typeface="+mn-cs"/>
              </a:rPr>
              <a:t>Module Objectives</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Conclusion</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End of module</a:t>
            </a:r>
            <a:r>
              <a:rPr lang="en-US" sz="1200" kern="1200" dirty="0">
                <a:solidFill>
                  <a:schemeClr val="tx1"/>
                </a:solidFill>
                <a:latin typeface="+mn-lt"/>
                <a:ea typeface="+mn-ea"/>
                <a:cs typeface="+mn-cs"/>
              </a:rPr>
              <a:t>”. </a:t>
            </a:r>
            <a:endParaRPr lang="el-GR"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pPr lvl="0"/>
            <a:r>
              <a:rPr lang="en-US" sz="1200" kern="1200" dirty="0">
                <a:solidFill>
                  <a:schemeClr val="tx1"/>
                </a:solidFill>
                <a:latin typeface="+mn-lt"/>
                <a:ea typeface="+mn-ea"/>
                <a:cs typeface="+mn-cs"/>
              </a:rPr>
              <a:t>Material should be sent in editable format.</a:t>
            </a:r>
            <a:r>
              <a:rPr lang="en-US" sz="1200" kern="1200" baseline="0" dirty="0">
                <a:solidFill>
                  <a:schemeClr val="tx1"/>
                </a:solidFill>
                <a:latin typeface="+mn-lt"/>
                <a:ea typeface="+mn-ea"/>
                <a:cs typeface="+mn-cs"/>
              </a:rPr>
              <a:t> </a:t>
            </a:r>
            <a:endParaRPr lang="el-GR" sz="1200" kern="1200" dirty="0">
              <a:solidFill>
                <a:schemeClr val="tx1"/>
              </a:solidFill>
              <a:latin typeface="+mn-lt"/>
              <a:ea typeface="+mn-ea"/>
              <a:cs typeface="+mn-cs"/>
            </a:endParaRPr>
          </a:p>
          <a:p>
            <a:pPr lvl="0"/>
            <a:endParaRPr lang="en-US"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Suggested font: Arial</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Required font size: 16</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Suggested line spacing: 1,5</a:t>
            </a:r>
            <a:endParaRPr lang="el-GR" sz="1200" kern="1200" dirty="0">
              <a:solidFill>
                <a:schemeClr val="tx1"/>
              </a:solidFill>
              <a:latin typeface="+mn-lt"/>
              <a:ea typeface="+mn-ea"/>
              <a:cs typeface="+mn-cs"/>
            </a:endParaRPr>
          </a:p>
          <a:p>
            <a:pPr lvl="0">
              <a:buFont typeface="Wingdings" pitchFamily="2" charset="2"/>
              <a:buChar char="§"/>
            </a:pPr>
            <a:r>
              <a:rPr lang="en-US" sz="1200" kern="1200" dirty="0" err="1">
                <a:solidFill>
                  <a:schemeClr val="tx1"/>
                </a:solidFill>
                <a:latin typeface="+mn-lt"/>
                <a:ea typeface="+mn-ea"/>
                <a:cs typeface="+mn-cs"/>
              </a:rPr>
              <a:t>ppt</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pptx</a:t>
            </a:r>
            <a:r>
              <a:rPr lang="en-US" sz="1200" kern="1200" dirty="0">
                <a:solidFill>
                  <a:schemeClr val="tx1"/>
                </a:solidFill>
                <a:latin typeface="+mn-lt"/>
                <a:ea typeface="+mn-ea"/>
                <a:cs typeface="+mn-cs"/>
              </a:rPr>
              <a:t> file should have a clear structure and defined units and unique slide titles</a:t>
            </a:r>
            <a:endParaRPr lang="el-GR" sz="1200" kern="1200" dirty="0">
              <a:solidFill>
                <a:schemeClr val="tx1"/>
              </a:solidFill>
              <a:latin typeface="+mn-lt"/>
              <a:ea typeface="+mn-ea"/>
              <a:cs typeface="+mn-cs"/>
            </a:endParaRPr>
          </a:p>
          <a:p>
            <a:pPr lvl="0">
              <a:buFont typeface="Wingdings" pitchFamily="2" charset="2"/>
              <a:buChar char="§"/>
            </a:pPr>
            <a:r>
              <a:rPr lang="en-US" sz="1200" kern="1200" dirty="0" err="1">
                <a:solidFill>
                  <a:schemeClr val="tx1"/>
                </a:solidFill>
                <a:latin typeface="+mn-lt"/>
                <a:ea typeface="+mn-ea"/>
                <a:cs typeface="+mn-cs"/>
              </a:rPr>
              <a:t>ppt</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pptx</a:t>
            </a:r>
            <a:r>
              <a:rPr lang="en-US" sz="1200" kern="1200" dirty="0">
                <a:solidFill>
                  <a:schemeClr val="tx1"/>
                </a:solidFill>
                <a:latin typeface="+mn-lt"/>
                <a:ea typeface="+mn-ea"/>
                <a:cs typeface="+mn-cs"/>
              </a:rPr>
              <a:t> slide contents should not exceed the predefined margins</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Images, diagrams etc should be accompanied with a description</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If you want to include comprehension questions (multiple choice, multiple responses, true/false, matching etc.) to enhance users’ understanding of the theory, you should embody them in the </a:t>
            </a:r>
            <a:r>
              <a:rPr lang="en-US" sz="1200" kern="1200" dirty="0" err="1">
                <a:solidFill>
                  <a:schemeClr val="tx1"/>
                </a:solidFill>
                <a:latin typeface="+mn-lt"/>
                <a:ea typeface="+mn-ea"/>
                <a:cs typeface="+mn-cs"/>
              </a:rPr>
              <a:t>ppt</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pptx</a:t>
            </a:r>
            <a:r>
              <a:rPr lang="en-US" sz="1200" kern="1200" dirty="0">
                <a:solidFill>
                  <a:schemeClr val="tx1"/>
                </a:solidFill>
                <a:latin typeface="+mn-lt"/>
                <a:ea typeface="+mn-ea"/>
                <a:cs typeface="+mn-cs"/>
              </a:rPr>
              <a:t> file.</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Questions that will be used for self assessment and final assessment quizzes should follow a predefined format that will be sent from SQLearn in an .</a:t>
            </a:r>
            <a:r>
              <a:rPr lang="en-US" sz="1200" kern="1200" dirty="0" err="1">
                <a:solidFill>
                  <a:schemeClr val="tx1"/>
                </a:solidFill>
                <a:latin typeface="+mn-lt"/>
                <a:ea typeface="+mn-ea"/>
                <a:cs typeface="+mn-cs"/>
              </a:rPr>
              <a:t>xls</a:t>
            </a:r>
            <a:r>
              <a:rPr lang="en-US" sz="1200" kern="1200" dirty="0">
                <a:solidFill>
                  <a:schemeClr val="tx1"/>
                </a:solidFill>
                <a:latin typeface="+mn-lt"/>
                <a:ea typeface="+mn-ea"/>
                <a:cs typeface="+mn-cs"/>
              </a:rPr>
              <a:t> file</a:t>
            </a:r>
            <a:endParaRPr lang="el-GR" sz="1200" kern="1200" dirty="0">
              <a:solidFill>
                <a:schemeClr val="tx1"/>
              </a:solidFill>
              <a:latin typeface="+mn-lt"/>
              <a:ea typeface="+mn-ea"/>
              <a:cs typeface="+mn-cs"/>
            </a:endParaRPr>
          </a:p>
          <a:p>
            <a:endParaRPr lang="el-GR" dirty="0"/>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t>121</a:t>
            </a:fld>
            <a:endParaRPr lang="el-GR"/>
          </a:p>
        </p:txBody>
      </p:sp>
    </p:spTree>
    <p:extLst>
      <p:ext uri="{BB962C8B-B14F-4D97-AF65-F5344CB8AC3E}">
        <p14:creationId xmlns:p14="http://schemas.microsoft.com/office/powerpoint/2010/main" val="1678116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Tabelle: Born et al. 2017</a:t>
            </a:r>
          </a:p>
        </p:txBody>
      </p:sp>
      <p:sp>
        <p:nvSpPr>
          <p:cNvPr id="4" name="Foliennummernplatzhalter 3"/>
          <p:cNvSpPr>
            <a:spLocks noGrp="1"/>
          </p:cNvSpPr>
          <p:nvPr>
            <p:ph type="sldNum" sz="quarter" idx="10"/>
          </p:nvPr>
        </p:nvSpPr>
        <p:spPr/>
        <p:txBody>
          <a:bodyPr/>
          <a:lstStyle/>
          <a:p>
            <a:fld id="{D51933F7-9C1D-42A8-B27F-F697341C8CBF}" type="slidenum">
              <a:rPr lang="el-GR" smtClean="0"/>
              <a:t>8</a:t>
            </a:fld>
            <a:endParaRPr lang="el-GR"/>
          </a:p>
        </p:txBody>
      </p:sp>
    </p:spTree>
    <p:extLst>
      <p:ext uri="{BB962C8B-B14F-4D97-AF65-F5344CB8AC3E}">
        <p14:creationId xmlns:p14="http://schemas.microsoft.com/office/powerpoint/2010/main" val="172766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9</a:t>
            </a:fld>
            <a:endParaRPr lang="el-GR"/>
          </a:p>
        </p:txBody>
      </p:sp>
    </p:spTree>
    <p:extLst>
      <p:ext uri="{BB962C8B-B14F-4D97-AF65-F5344CB8AC3E}">
        <p14:creationId xmlns:p14="http://schemas.microsoft.com/office/powerpoint/2010/main" val="37560704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95936" y="1988840"/>
            <a:ext cx="4822304" cy="1470025"/>
          </a:xfrm>
        </p:spPr>
        <p:txBody>
          <a:bodyPr anchor="b">
            <a:normAutofit/>
          </a:bodyPr>
          <a:lstStyle>
            <a:lvl1pPr algn="r">
              <a:defRPr sz="2800"/>
            </a:lvl1pPr>
          </a:lstStyle>
          <a:p>
            <a:r>
              <a:rPr lang="en-US" dirty="0"/>
              <a:t>Click to edit Master title style</a:t>
            </a:r>
            <a:endParaRPr lang="el-GR" dirty="0"/>
          </a:p>
        </p:txBody>
      </p:sp>
      <p:sp>
        <p:nvSpPr>
          <p:cNvPr id="3" name="Subtitle 2"/>
          <p:cNvSpPr>
            <a:spLocks noGrp="1"/>
          </p:cNvSpPr>
          <p:nvPr>
            <p:ph type="subTitle" idx="1"/>
          </p:nvPr>
        </p:nvSpPr>
        <p:spPr>
          <a:xfrm>
            <a:off x="4572000" y="3573016"/>
            <a:ext cx="4248472" cy="1752600"/>
          </a:xfrm>
        </p:spPr>
        <p:txBody>
          <a:bodyPr>
            <a:normAutofit/>
          </a:bodyPr>
          <a:lstStyle>
            <a:lvl1pPr marL="0" indent="0" algn="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l-GR" dirty="0"/>
          </a:p>
        </p:txBody>
      </p:sp>
    </p:spTree>
    <p:extLst>
      <p:ext uri="{BB962C8B-B14F-4D97-AF65-F5344CB8AC3E}">
        <p14:creationId xmlns:p14="http://schemas.microsoft.com/office/powerpoint/2010/main" val="292613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79712" y="0"/>
            <a:ext cx="6707088" cy="1124744"/>
          </a:xfrm>
        </p:spPr>
        <p:txBody>
          <a:bodyPr>
            <a:normAutofit/>
          </a:bodyPr>
          <a:lstStyle>
            <a:lvl1pPr algn="r">
              <a:defRPr sz="2400"/>
            </a:lvl1pPr>
          </a:lstStyle>
          <a:p>
            <a:r>
              <a:rPr lang="en-US" dirty="0"/>
              <a:t>Click to edit Master title style</a:t>
            </a:r>
            <a:endParaRPr lang="el-GR" dirty="0"/>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Tree>
    <p:extLst>
      <p:ext uri="{BB962C8B-B14F-4D97-AF65-F5344CB8AC3E}">
        <p14:creationId xmlns:p14="http://schemas.microsoft.com/office/powerpoint/2010/main" val="11711275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A77810-D08D-4F04-8111-0848C471F8E3}" type="datetimeFigureOut">
              <a:rPr lang="el-GR" smtClean="0"/>
              <a:pPr/>
              <a:t>18/12/2019</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0A6221-E4EE-4882-A7E2-5D7E7229B80D}" type="slidenum">
              <a:rPr lang="el-GR" smtClean="0"/>
              <a:pPr/>
              <a:t>‹Nr.›</a:t>
            </a:fld>
            <a:endParaRPr lang="el-GR"/>
          </a:p>
        </p:txBody>
      </p:sp>
    </p:spTree>
    <p:extLst>
      <p:ext uri="{BB962C8B-B14F-4D97-AF65-F5344CB8AC3E}">
        <p14:creationId xmlns:p14="http://schemas.microsoft.com/office/powerpoint/2010/main" val="1435590991"/>
      </p:ext>
    </p:extLst>
  </p:cSld>
  <p:clrMap bg1="lt1" tx1="dk1" bg2="lt2" tx2="dk2" accent1="accent1" accent2="accent2" accent3="accent3" accent4="accent4" accent5="accent5" accent6="accent6" hlink="hlink" folHlink="folHlink"/>
  <p:sldLayoutIdLst>
    <p:sldLayoutId id="2147483685" r:id="rId1"/>
    <p:sldLayoutId id="2147483686"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11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hyperlink" Target="https://www.viessmann.de/content/dam/vi-brands/DE/PDF/Planungshandbuch/ph-waermepumpen.pdf/_jcr_content/renditions/original.media_file.download_attachment.file/ph-waermepumpen.pdf"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hyperlink" Target="http://www.bwp.de/" TargetMode="External"/><Relationship Id="rId5" Type="http://schemas.openxmlformats.org/officeDocument/2006/relationships/hyperlink" Target="https://www.stiebel-eltron.de/content/dam/ste/de/de/products/downloads/Planungsunterlagen/Planungshandbuch/Planungshandbuch_EE_Waermepumpen.pdf" TargetMode="External"/><Relationship Id="rId4" Type="http://schemas.openxmlformats.org/officeDocument/2006/relationships/hyperlink" Target="http://www.dimplex.de/fileadmin/dimplex/downloads/PHB_WP_Heizen_2016_web_verschl.pdf"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13.wmf"/><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ideo" Target="https://www.youtube.com/embed/uPhthHuZsQk" TargetMode="External"/><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comments" Target="../comments/comment4.xml"/></Relationships>
</file>

<file path=ppt/slides/_rels/slide6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71.xml.rels><?xml version="1.0" encoding="UTF-8" standalone="yes"?>
<Relationships xmlns="http://schemas.openxmlformats.org/package/2006/relationships"><Relationship Id="rId2" Type="http://schemas.openxmlformats.org/officeDocument/2006/relationships/comments" Target="../comments/comment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comments" Target="../comments/comment6.xml"/><Relationship Id="rId3" Type="http://schemas.openxmlformats.org/officeDocument/2006/relationships/slideLayout" Target="../slideLayouts/slideLayout2.xml"/><Relationship Id="rId7" Type="http://schemas.openxmlformats.org/officeDocument/2006/relationships/image" Target="../media/image34.tiff"/><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3.tiff"/><Relationship Id="rId5" Type="http://schemas.openxmlformats.org/officeDocument/2006/relationships/image" Target="../media/image32.png"/><Relationship Id="rId4" Type="http://schemas.openxmlformats.org/officeDocument/2006/relationships/image" Target="../media/image31.tif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microsoft.com/office/2007/relationships/hdphoto" Target="../media/hdphoto1.wdp"/></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36.wmf"/><Relationship Id="rId5" Type="http://schemas.openxmlformats.org/officeDocument/2006/relationships/notesSlide" Target="../notesSlides/notesSlide4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37.wmf"/><Relationship Id="rId5" Type="http://schemas.openxmlformats.org/officeDocument/2006/relationships/notesSlide" Target="../notesSlides/notesSlide48.xml"/><Relationship Id="rId4"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microsoft.com/office/2007/relationships/hdphoto" Target="../media/hdphoto2.wdp"/></Relationships>
</file>

<file path=ppt/slides/_rels/slide8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b"/>
          <a:lstStyle/>
          <a:p>
            <a:r>
              <a:rPr lang="en-US" dirty="0" err="1" smtClean="0"/>
              <a:t>Geothermische</a:t>
            </a:r>
            <a:r>
              <a:rPr lang="en-US" dirty="0" smtClean="0"/>
              <a:t> </a:t>
            </a:r>
            <a:r>
              <a:rPr lang="en-US" dirty="0" err="1" smtClean="0"/>
              <a:t>Wärmepumpen</a:t>
            </a:r>
            <a:endParaRPr lang="el-GR" dirty="0"/>
          </a:p>
        </p:txBody>
      </p:sp>
      <p:sp>
        <p:nvSpPr>
          <p:cNvPr id="3" name="Subtitle 2"/>
          <p:cNvSpPr>
            <a:spLocks noGrp="1"/>
          </p:cNvSpPr>
          <p:nvPr>
            <p:ph type="subTitle" idx="1"/>
          </p:nvPr>
        </p:nvSpPr>
        <p:spPr/>
        <p:txBody>
          <a:bodyPr/>
          <a:lstStyle/>
          <a:p>
            <a:r>
              <a:rPr lang="en-US" dirty="0"/>
              <a:t>1.3 - Over the surface</a:t>
            </a:r>
            <a:endParaRPr lang="el-GR" dirty="0"/>
          </a:p>
        </p:txBody>
      </p:sp>
    </p:spTree>
    <p:extLst>
      <p:ext uri="{BB962C8B-B14F-4D97-AF65-F5344CB8AC3E}">
        <p14:creationId xmlns:p14="http://schemas.microsoft.com/office/powerpoint/2010/main" val="72179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Grundfunktion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einer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Wärmepumpe</a:t>
            </a:r>
            <a:endParaRPr lang="el-GR" dirty="0">
              <a:latin typeface="Arial" panose="020B0604020202020204" pitchFamily="34" charset="0"/>
              <a:cs typeface="Arial" panose="020B0604020202020204" pitchFamily="34" charset="0"/>
            </a:endParaRPr>
          </a:p>
        </p:txBody>
      </p:sp>
      <p:sp>
        <p:nvSpPr>
          <p:cNvPr id="4" name="Textfeld 3"/>
          <p:cNvSpPr txBox="1"/>
          <p:nvPr/>
        </p:nvSpPr>
        <p:spPr>
          <a:xfrm>
            <a:off x="755576" y="2060848"/>
            <a:ext cx="7632848" cy="1569660"/>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Eine Wärmepumpe ist eine Maschine, die </a:t>
            </a:r>
            <a:r>
              <a:rPr lang="de-DE" sz="1600" dirty="0" smtClean="0">
                <a:latin typeface="Arial" panose="020B0604020202020204" pitchFamily="34" charset="0"/>
                <a:cs typeface="Arial" panose="020B0604020202020204" pitchFamily="34" charset="0"/>
              </a:rPr>
              <a:t>mittels technischer </a:t>
            </a:r>
            <a:r>
              <a:rPr lang="de-DE" sz="1600" dirty="0">
                <a:latin typeface="Arial" panose="020B0604020202020204" pitchFamily="34" charset="0"/>
                <a:cs typeface="Arial" panose="020B0604020202020204" pitchFamily="34" charset="0"/>
              </a:rPr>
              <a:t>Arbeit Wärmeenergie </a:t>
            </a:r>
            <a:r>
              <a:rPr lang="de-DE" sz="1600" dirty="0" smtClean="0">
                <a:latin typeface="Arial" panose="020B0604020202020204" pitchFamily="34" charset="0"/>
                <a:cs typeface="Arial" panose="020B0604020202020204" pitchFamily="34" charset="0"/>
              </a:rPr>
              <a:t>auf einem niedrigen Temperaturniveau </a:t>
            </a:r>
            <a:r>
              <a:rPr lang="de-DE" sz="1600" dirty="0">
                <a:latin typeface="Arial" panose="020B0604020202020204" pitchFamily="34" charset="0"/>
                <a:cs typeface="Arial" panose="020B0604020202020204" pitchFamily="34" charset="0"/>
              </a:rPr>
              <a:t>(in der Regel die Umwelt) </a:t>
            </a:r>
            <a:r>
              <a:rPr lang="de-DE" sz="1600" dirty="0" smtClean="0">
                <a:latin typeface="Arial" panose="020B0604020202020204" pitchFamily="34" charset="0"/>
                <a:cs typeface="Arial" panose="020B0604020202020204" pitchFamily="34" charset="0"/>
              </a:rPr>
              <a:t>aufnimmt, um zusammen </a:t>
            </a:r>
            <a:r>
              <a:rPr lang="de-DE" sz="1600" dirty="0">
                <a:latin typeface="Arial" panose="020B0604020202020204" pitchFamily="34" charset="0"/>
                <a:cs typeface="Arial" panose="020B0604020202020204" pitchFamily="34" charset="0"/>
              </a:rPr>
              <a:t>mit der </a:t>
            </a:r>
            <a:r>
              <a:rPr lang="de-DE" sz="1600" dirty="0" smtClean="0">
                <a:latin typeface="Arial" panose="020B0604020202020204" pitchFamily="34" charset="0"/>
                <a:cs typeface="Arial" panose="020B0604020202020204" pitchFamily="34" charset="0"/>
              </a:rPr>
              <a:t>Antriebsenergie nutzbare </a:t>
            </a:r>
            <a:r>
              <a:rPr lang="de-DE" sz="1600" dirty="0">
                <a:latin typeface="Arial" panose="020B0604020202020204" pitchFamily="34" charset="0"/>
                <a:cs typeface="Arial" panose="020B0604020202020204" pitchFamily="34" charset="0"/>
              </a:rPr>
              <a:t>Wärme zu gewinnen, die ein beheiztes System mit höherer Temperatur versorgt (z.B. einen Heizkörper). </a:t>
            </a:r>
          </a:p>
        </p:txBody>
      </p:sp>
    </p:spTree>
    <p:extLst>
      <p:ext uri="{BB962C8B-B14F-4D97-AF65-F5344CB8AC3E}">
        <p14:creationId xmlns:p14="http://schemas.microsoft.com/office/powerpoint/2010/main" val="403164857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slide title here</a:t>
            </a:r>
            <a:endParaRPr lang="el-GR" dirty="0"/>
          </a:p>
        </p:txBody>
      </p:sp>
      <p:sp>
        <p:nvSpPr>
          <p:cNvPr id="3" name="Content Placeholder 2"/>
          <p:cNvSpPr>
            <a:spLocks noGrp="1"/>
          </p:cNvSpPr>
          <p:nvPr>
            <p:ph idx="1"/>
          </p:nvPr>
        </p:nvSpPr>
        <p:spPr/>
        <p:txBody>
          <a:bodyPr>
            <a:normAutofit/>
          </a:bodyPr>
          <a:lstStyle/>
          <a:p>
            <a:pPr marL="0" indent="0">
              <a:lnSpc>
                <a:spcPct val="150000"/>
              </a:lnSpc>
              <a:buNone/>
            </a:pPr>
            <a:r>
              <a:rPr lang="en-US" sz="1600" dirty="0" err="1">
                <a:latin typeface="Arial" panose="020B0604020202020204" pitchFamily="34" charset="0"/>
                <a:cs typeface="Arial" panose="020B0604020202020204" pitchFamily="34" charset="0"/>
              </a:rPr>
              <a:t>Geothermische</a:t>
            </a:r>
            <a:r>
              <a:rPr lang="en-US" sz="1600" dirty="0">
                <a:latin typeface="Arial" panose="020B0604020202020204" pitchFamily="34" charset="0"/>
                <a:cs typeface="Arial" panose="020B0604020202020204" pitchFamily="34" charset="0"/>
              </a:rPr>
              <a:t> Sole-</a:t>
            </a:r>
            <a:r>
              <a:rPr lang="en-US" sz="1600" dirty="0" err="1">
                <a:latin typeface="Arial" panose="020B0604020202020204" pitchFamily="34" charset="0"/>
                <a:cs typeface="Arial" panose="020B0604020202020204" pitchFamily="34" charset="0"/>
              </a:rPr>
              <a:t>Wärmepumpe</a:t>
            </a: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Im Folgenden werden die weiteren Komponenten und Systemkomponenten von geothermischen Sole-Wärmepumpen näher erläutert....</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80187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101</a:t>
            </a:fld>
            <a:endParaRPr lang="de-DE"/>
          </a:p>
        </p:txBody>
      </p:sp>
      <p:sp>
        <p:nvSpPr>
          <p:cNvPr id="8" name="Inhaltsplatzhalter 1"/>
          <p:cNvSpPr>
            <a:spLocks noGrp="1"/>
          </p:cNvSpPr>
          <p:nvPr>
            <p:ph idx="1"/>
          </p:nvPr>
        </p:nvSpPr>
        <p:spPr>
          <a:xfrm>
            <a:off x="539552" y="1544370"/>
            <a:ext cx="5184576" cy="4536504"/>
          </a:xfrm>
        </p:spPr>
        <p:txBody>
          <a:bodyPr>
            <a:normAutofit/>
          </a:bodyPr>
          <a:lstStyle/>
          <a:p>
            <a:pPr marL="0" indent="0">
              <a:lnSpc>
                <a:spcPct val="150000"/>
              </a:lnSpc>
              <a:buNone/>
            </a:pPr>
            <a:r>
              <a:rPr lang="de-DE" sz="1600" dirty="0" err="1">
                <a:latin typeface="Arial" panose="020B0604020202020204" pitchFamily="34" charset="0"/>
                <a:cs typeface="Arial" panose="020B0604020202020204" pitchFamily="34" charset="0"/>
              </a:rPr>
              <a:t>Heizstab</a:t>
            </a:r>
            <a:r>
              <a:rPr lang="de-DE" sz="1600" dirty="0">
                <a:latin typeface="Arial" panose="020B0604020202020204" pitchFamily="34" charset="0"/>
                <a:cs typeface="Arial" panose="020B0604020202020204" pitchFamily="34" charset="0"/>
              </a:rPr>
              <a:t> / elektrische Heizung</a:t>
            </a:r>
          </a:p>
          <a:p>
            <a:pPr marL="0" indent="0">
              <a:lnSpc>
                <a:spcPct val="150000"/>
              </a:lnSpc>
              <a:buNone/>
            </a:pPr>
            <a:r>
              <a:rPr lang="de-DE" sz="1600" dirty="0">
                <a:latin typeface="Arial" panose="020B0604020202020204" pitchFamily="34" charset="0"/>
                <a:cs typeface="Arial" panose="020B0604020202020204" pitchFamily="34" charset="0"/>
              </a:rPr>
              <a:t>	- die meisten Luftwärmepumpen</a:t>
            </a:r>
          </a:p>
          <a:p>
            <a:pPr marL="0" indent="0">
              <a:lnSpc>
                <a:spcPct val="150000"/>
              </a:lnSpc>
              <a:buNone/>
            </a:pPr>
            <a:r>
              <a:rPr lang="de-DE" sz="1600" dirty="0">
                <a:latin typeface="Arial" panose="020B0604020202020204" pitchFamily="34" charset="0"/>
                <a:cs typeface="Arial" panose="020B0604020202020204" pitchFamily="34" charset="0"/>
              </a:rPr>
              <a:t>	- Einige geothermische Wärmepumpen</a:t>
            </a:r>
          </a:p>
          <a:p>
            <a:pPr marL="0" indent="0">
              <a:lnSpc>
                <a:spcPct val="150000"/>
              </a:lnSpc>
              <a:buNone/>
            </a:pPr>
            <a:endParaRPr lang="de-DE" sz="1600" dirty="0">
              <a:latin typeface="Arial" panose="020B0604020202020204" pitchFamily="34" charset="0"/>
              <a:cs typeface="Arial" panose="020B0604020202020204" pitchFamily="34" charset="0"/>
            </a:endParaRPr>
          </a:p>
          <a:p>
            <a:pPr>
              <a:lnSpc>
                <a:spcPct val="150000"/>
              </a:lnSpc>
              <a:buFont typeface="Wingdings" panose="05000000000000000000" pitchFamily="2" charset="2"/>
              <a:buChar char="à"/>
            </a:pPr>
            <a:r>
              <a:rPr lang="de-DE" sz="1600" dirty="0">
                <a:latin typeface="Arial" panose="020B0604020202020204" pitchFamily="34" charset="0"/>
                <a:cs typeface="Arial" panose="020B0604020202020204" pitchFamily="34" charset="0"/>
                <a:sym typeface="Wingdings" panose="05000000000000000000" pitchFamily="2" charset="2"/>
              </a:rPr>
              <a:t>Als Backup in Zeiten niedriger Temperaturen</a:t>
            </a:r>
          </a:p>
          <a:p>
            <a:pPr>
              <a:lnSpc>
                <a:spcPct val="150000"/>
              </a:lnSpc>
              <a:buFont typeface="Wingdings" panose="05000000000000000000" pitchFamily="2" charset="2"/>
              <a:buChar char="à"/>
            </a:pPr>
            <a:r>
              <a:rPr lang="de-DE" sz="1600" dirty="0">
                <a:latin typeface="Arial" panose="020B0604020202020204" pitchFamily="34" charset="0"/>
                <a:cs typeface="Arial" panose="020B0604020202020204" pitchFamily="34" charset="0"/>
                <a:sym typeface="Wingdings" panose="05000000000000000000" pitchFamily="2" charset="2"/>
              </a:rPr>
              <a:t>Als Unterstützung bei der Erreichung höherer Temperaturen (Warmwasser)</a:t>
            </a:r>
          </a:p>
          <a:p>
            <a:pPr>
              <a:lnSpc>
                <a:spcPct val="150000"/>
              </a:lnSpc>
              <a:buFont typeface="Wingdings" panose="05000000000000000000" pitchFamily="2" charset="2"/>
              <a:buChar char="à"/>
            </a:pPr>
            <a:r>
              <a:rPr lang="de-DE" sz="1600" dirty="0">
                <a:latin typeface="Arial" panose="020B0604020202020204" pitchFamily="34" charset="0"/>
                <a:cs typeface="Arial" panose="020B0604020202020204" pitchFamily="34" charset="0"/>
                <a:sym typeface="Wingdings" panose="05000000000000000000" pitchFamily="2" charset="2"/>
              </a:rPr>
              <a:t>Enteisung des Luftwärmetauschers</a:t>
            </a:r>
          </a:p>
          <a:p>
            <a:pPr>
              <a:lnSpc>
                <a:spcPct val="150000"/>
              </a:lnSpc>
              <a:buFont typeface="Wingdings" panose="05000000000000000000" pitchFamily="2" charset="2"/>
              <a:buChar char="à"/>
            </a:pPr>
            <a:endParaRPr lang="de-DE" sz="1600" dirty="0">
              <a:latin typeface="Arial" panose="020B0604020202020204" pitchFamily="34" charset="0"/>
              <a:cs typeface="Arial" panose="020B0604020202020204" pitchFamily="34" charset="0"/>
              <a:sym typeface="Wingdings" panose="05000000000000000000" pitchFamily="2" charset="2"/>
            </a:endParaRPr>
          </a:p>
          <a:p>
            <a:pPr marL="0" indent="0">
              <a:lnSpc>
                <a:spcPct val="150000"/>
              </a:lnSpc>
              <a:buNone/>
            </a:pPr>
            <a:r>
              <a:rPr lang="de-DE" sz="1600" dirty="0">
                <a:latin typeface="Arial" panose="020B0604020202020204" pitchFamily="34" charset="0"/>
                <a:cs typeface="Arial" panose="020B0604020202020204" pitchFamily="34" charset="0"/>
                <a:sym typeface="Wingdings" panose="05000000000000000000" pitchFamily="2" charset="2"/>
              </a:rPr>
              <a:t>100% Elektrizität /&amp; immer ein Problem der Effizienz (ökologisch und ökonomisch)</a:t>
            </a:r>
            <a:endParaRPr lang="de-DE" sz="1800" dirty="0"/>
          </a:p>
          <a:p>
            <a:pPr marL="0" indent="0">
              <a:buNone/>
            </a:pPr>
            <a:endParaRPr lang="de-DE" sz="1800" dirty="0"/>
          </a:p>
          <a:p>
            <a:pPr marL="0" indent="0">
              <a:buNone/>
            </a:pPr>
            <a:endParaRPr lang="de-DE" sz="1800" dirty="0"/>
          </a:p>
        </p:txBody>
      </p:sp>
      <p:sp>
        <p:nvSpPr>
          <p:cNvPr id="6" name="Titel 3"/>
          <p:cNvSpPr>
            <a:spLocks noGrp="1"/>
          </p:cNvSpPr>
          <p:nvPr>
            <p:ph type="title"/>
          </p:nvPr>
        </p:nvSpPr>
        <p:spPr>
          <a:xfrm>
            <a:off x="457200" y="280782"/>
            <a:ext cx="8229600" cy="504825"/>
          </a:xfrm>
        </p:spPr>
        <p:txBody>
          <a:bodyPr/>
          <a:lstStyle/>
          <a:p>
            <a:r>
              <a:rPr lang="de-DE" dirty="0" err="1">
                <a:latin typeface="Arial" panose="020B0604020202020204" pitchFamily="34" charset="0"/>
                <a:cs typeface="Arial" panose="020B0604020202020204" pitchFamily="34" charset="0"/>
              </a:rPr>
              <a:t>Heizstab</a:t>
            </a:r>
            <a:r>
              <a:rPr lang="de-DE" dirty="0">
                <a:latin typeface="Arial" panose="020B0604020202020204" pitchFamily="34" charset="0"/>
                <a:cs typeface="Arial" panose="020B0604020202020204" pitchFamily="34" charset="0"/>
              </a:rPr>
              <a:t> / elektrische Heizung</a:t>
            </a:r>
            <a:endParaRPr lang="en-US" altLang="de-DE" dirty="0">
              <a:latin typeface="Arial" panose="020B0604020202020204" pitchFamily="34" charset="0"/>
              <a:cs typeface="Arial" panose="020B0604020202020204" pitchFamily="34" charset="0"/>
            </a:endParaRPr>
          </a:p>
        </p:txBody>
      </p:sp>
      <p:sp>
        <p:nvSpPr>
          <p:cNvPr id="5" name="Rechteck 4"/>
          <p:cNvSpPr/>
          <p:nvPr/>
        </p:nvSpPr>
        <p:spPr>
          <a:xfrm>
            <a:off x="5140284" y="5902999"/>
            <a:ext cx="4572000" cy="400110"/>
          </a:xfrm>
          <a:prstGeom prst="rect">
            <a:avLst/>
          </a:prstGeom>
        </p:spPr>
        <p:txBody>
          <a:bodyPr>
            <a:spAutoFit/>
          </a:bodyPr>
          <a:lstStyle/>
          <a:p>
            <a:r>
              <a:rPr lang="de-DE" sz="1000" dirty="0"/>
              <a:t>Quelle: https://www.energie-experten.org/heizung/waermepumpe/luftwaermepumpe.html</a:t>
            </a:r>
          </a:p>
        </p:txBody>
      </p:sp>
      <p:pic>
        <p:nvPicPr>
          <p:cNvPr id="6146" name="Picture 2" descr="Bildergebnis fÃ¼r tauchsie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1544370"/>
            <a:ext cx="2841104" cy="2841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15342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Wärmepumpen-Komponenten</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b="1" dirty="0" err="1">
                <a:latin typeface="Arial" panose="020B0604020202020204" pitchFamily="34" charset="0"/>
                <a:cs typeface="Arial" panose="020B0604020202020204" pitchFamily="34" charset="0"/>
              </a:rPr>
              <a:t>Heizstab</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a:t>
            </a:r>
          </a:p>
          <a:p>
            <a:pPr marL="0" indent="0">
              <a:lnSpc>
                <a:spcPct val="150000"/>
              </a:lnSpc>
              <a:buNone/>
            </a:pPr>
            <a:r>
              <a:rPr lang="de-DE" sz="1600" dirty="0">
                <a:latin typeface="Arial" panose="020B0604020202020204" pitchFamily="34" charset="0"/>
                <a:cs typeface="Arial" panose="020B0604020202020204" pitchFamily="34" charset="0"/>
              </a:rPr>
              <a:t>In vielen Wärmepumpen ist ein elektrischer </a:t>
            </a:r>
            <a:r>
              <a:rPr lang="de-DE" sz="1600" dirty="0" err="1">
                <a:latin typeface="Arial" panose="020B0604020202020204" pitchFamily="34" charset="0"/>
                <a:cs typeface="Arial" panose="020B0604020202020204" pitchFamily="34" charset="0"/>
              </a:rPr>
              <a:t>Heizstab</a:t>
            </a:r>
            <a:r>
              <a:rPr lang="de-DE" sz="1600" dirty="0">
                <a:latin typeface="Arial" panose="020B0604020202020204" pitchFamily="34" charset="0"/>
                <a:cs typeface="Arial" panose="020B0604020202020204" pitchFamily="34" charset="0"/>
              </a:rPr>
              <a:t> (Tauchheizkörper im Speicher oder Flanschheizkörper im Durchfluss des Heizkörpers) eingebaut. Der </a:t>
            </a:r>
            <a:r>
              <a:rPr lang="de-DE" sz="1600" dirty="0" err="1">
                <a:latin typeface="Arial" panose="020B0604020202020204" pitchFamily="34" charset="0"/>
                <a:cs typeface="Arial" panose="020B0604020202020204" pitchFamily="34" charset="0"/>
              </a:rPr>
              <a:t>Heizstab</a:t>
            </a:r>
            <a:r>
              <a:rPr lang="de-DE" sz="1600" dirty="0">
                <a:latin typeface="Arial" panose="020B0604020202020204" pitchFamily="34" charset="0"/>
                <a:cs typeface="Arial" panose="020B0604020202020204" pitchFamily="34" charset="0"/>
              </a:rPr>
              <a:t> sollte als elektrische Zusatzheizung fungieren, wenn die Wärmepumpe nicht genügend Leistung hat, um immer den gesamten Wärmebedarf zu decken. Alternativ wird der </a:t>
            </a:r>
            <a:r>
              <a:rPr lang="de-DE" sz="1600" dirty="0" err="1">
                <a:latin typeface="Arial" panose="020B0604020202020204" pitchFamily="34" charset="0"/>
                <a:cs typeface="Arial" panose="020B0604020202020204" pitchFamily="34" charset="0"/>
              </a:rPr>
              <a:t>Heizstab</a:t>
            </a:r>
            <a:r>
              <a:rPr lang="de-DE" sz="1600" dirty="0">
                <a:latin typeface="Arial" panose="020B0604020202020204" pitchFamily="34" charset="0"/>
                <a:cs typeface="Arial" panose="020B0604020202020204" pitchFamily="34" charset="0"/>
              </a:rPr>
              <a:t> auch als Heizpatrone bezeichnet.</a:t>
            </a:r>
          </a:p>
          <a:p>
            <a:pPr marL="0" indent="0">
              <a:lnSpc>
                <a:spcPct val="150000"/>
              </a:lnSpc>
              <a:buNone/>
            </a:pPr>
            <a:r>
              <a:rPr lang="de-DE" sz="1600" dirty="0">
                <a:latin typeface="Arial" panose="020B0604020202020204" pitchFamily="34" charset="0"/>
                <a:cs typeface="Arial" panose="020B0604020202020204" pitchFamily="34" charset="0"/>
              </a:rPr>
              <a:t>Bei entsprechender Planung und Auslegung (siehe </a:t>
            </a:r>
            <a:r>
              <a:rPr lang="de-DE" sz="1600" dirty="0" err="1">
                <a:latin typeface="Arial" panose="020B0604020202020204" pitchFamily="34" charset="0"/>
                <a:cs typeface="Arial" panose="020B0604020202020204" pitchFamily="34" charset="0"/>
              </a:rPr>
              <a:t>xxyy</a:t>
            </a:r>
            <a:r>
              <a:rPr lang="de-DE" sz="1600" dirty="0">
                <a:latin typeface="Arial" panose="020B0604020202020204" pitchFamily="34" charset="0"/>
                <a:cs typeface="Arial" panose="020B0604020202020204" pitchFamily="34" charset="0"/>
              </a:rPr>
              <a:t>) ist der Einsatz von Heizstäben in Solewärmepumpen nicht erforderlich.</a:t>
            </a:r>
            <a:r>
              <a:rPr lang="en-US" sz="1100" dirty="0">
                <a:latin typeface="Arial" panose="020B0604020202020204" pitchFamily="34" charset="0"/>
                <a:cs typeface="Arial" panose="020B0604020202020204" pitchFamily="34" charset="0"/>
              </a:rPr>
              <a:t>				- </a:t>
            </a:r>
          </a:p>
        </p:txBody>
      </p:sp>
    </p:spTree>
    <p:extLst>
      <p:ext uri="{BB962C8B-B14F-4D97-AF65-F5344CB8AC3E}">
        <p14:creationId xmlns:p14="http://schemas.microsoft.com/office/powerpoint/2010/main" val="19653479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Wärmepumpen-Komponenten</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0">
              <a:lnSpc>
                <a:spcPct val="150000"/>
              </a:lnSpc>
              <a:buNone/>
            </a:pPr>
            <a:endParaRPr lang="en-US" sz="1600" dirty="0">
              <a:latin typeface="Arial" panose="020B0604020202020204" pitchFamily="34" charset="0"/>
              <a:cs typeface="Arial" panose="020B0604020202020204" pitchFamily="34" charset="0"/>
            </a:endParaRPr>
          </a:p>
          <a:p>
            <a:pPr marL="400050" lvl="1" indent="0">
              <a:lnSpc>
                <a:spcPct val="150000"/>
              </a:lnSpc>
              <a:buNone/>
            </a:pPr>
            <a:r>
              <a:rPr lang="en-US" sz="1600" b="1" dirty="0" err="1">
                <a:latin typeface="Arial" panose="020B0604020202020204" pitchFamily="34" charset="0"/>
                <a:cs typeface="Arial" panose="020B0604020202020204" pitchFamily="34" charset="0"/>
              </a:rPr>
              <a:t>Heizstab</a:t>
            </a:r>
            <a:r>
              <a:rPr lang="en-US" sz="1600" b="1" dirty="0">
                <a:latin typeface="Arial" panose="020B0604020202020204" pitchFamily="34" charset="0"/>
                <a:cs typeface="Arial" panose="020B0604020202020204" pitchFamily="34" charset="0"/>
              </a:rPr>
              <a:t> 	</a:t>
            </a:r>
          </a:p>
          <a:p>
            <a:pPr marL="400050" lvl="1" indent="0">
              <a:lnSpc>
                <a:spcPct val="150000"/>
              </a:lnSpc>
              <a:buNone/>
            </a:pPr>
            <a:r>
              <a:rPr lang="de-DE" sz="1600" dirty="0">
                <a:latin typeface="Arial" panose="020B0604020202020204" pitchFamily="34" charset="0"/>
                <a:cs typeface="Arial" panose="020B0604020202020204" pitchFamily="34" charset="0"/>
              </a:rPr>
              <a:t>Warum ist der </a:t>
            </a:r>
            <a:r>
              <a:rPr lang="de-DE" sz="1600" dirty="0" err="1">
                <a:latin typeface="Arial" panose="020B0604020202020204" pitchFamily="34" charset="0"/>
                <a:cs typeface="Arial" panose="020B0604020202020204" pitchFamily="34" charset="0"/>
              </a:rPr>
              <a:t>Heizstab</a:t>
            </a:r>
            <a:r>
              <a:rPr lang="de-DE" sz="1600" dirty="0">
                <a:latin typeface="Arial" panose="020B0604020202020204" pitchFamily="34" charset="0"/>
                <a:cs typeface="Arial" panose="020B0604020202020204" pitchFamily="34" charset="0"/>
              </a:rPr>
              <a:t> dann in der Regel noch in der Wärmepumpe eingebaut?</a:t>
            </a:r>
          </a:p>
          <a:p>
            <a:pPr marL="400050" lvl="1" indent="0">
              <a:lnSpc>
                <a:spcPct val="150000"/>
              </a:lnSpc>
              <a:buNone/>
            </a:pPr>
            <a:r>
              <a:rPr lang="de-DE" sz="1600" dirty="0">
                <a:latin typeface="Arial" panose="020B0604020202020204" pitchFamily="34" charset="0"/>
                <a:cs typeface="Arial" panose="020B0604020202020204" pitchFamily="34" charset="0"/>
              </a:rPr>
              <a:t>Bei Luftwärmepumpen ist oft ein </a:t>
            </a:r>
            <a:r>
              <a:rPr lang="de-DE" sz="1600" dirty="0" err="1">
                <a:latin typeface="Arial" panose="020B0604020202020204" pitchFamily="34" charset="0"/>
                <a:cs typeface="Arial" panose="020B0604020202020204" pitchFamily="34" charset="0"/>
              </a:rPr>
              <a:t>Heizstab</a:t>
            </a:r>
            <a:r>
              <a:rPr lang="de-DE" sz="1600" dirty="0">
                <a:latin typeface="Arial" panose="020B0604020202020204" pitchFamily="34" charset="0"/>
                <a:cs typeface="Arial" panose="020B0604020202020204" pitchFamily="34" charset="0"/>
              </a:rPr>
              <a:t> zwingend erforderlich, um auch bei niedrigen Außentemperaturen genügend Heizleistung bereitstellen zu können. In diesem Fall wird die Heizungsanlage de facto bivalent und monoenergetisch betrieben.</a:t>
            </a:r>
          </a:p>
          <a:p>
            <a:pPr marL="400050" lvl="1" indent="0">
              <a:lnSpc>
                <a:spcPct val="150000"/>
              </a:lnSpc>
              <a:buNone/>
            </a:pPr>
            <a:r>
              <a:rPr lang="de-DE" sz="1600" dirty="0">
                <a:latin typeface="Arial" panose="020B0604020202020204" pitchFamily="34" charset="0"/>
                <a:cs typeface="Arial" panose="020B0604020202020204" pitchFamily="34" charset="0"/>
              </a:rPr>
              <a:t>Die Gefahr niedriger Quelltemperaturen besteht bei Solewärmepumpen nicht.</a:t>
            </a:r>
            <a:endParaRPr lang="en-US" sz="1600" dirty="0">
              <a:latin typeface="Arial" panose="020B0604020202020204" pitchFamily="34" charset="0"/>
              <a:cs typeface="Arial" panose="020B0604020202020204" pitchFamily="34" charset="0"/>
            </a:endParaRPr>
          </a:p>
          <a:p>
            <a:pPr marL="0" indent="0">
              <a:lnSpc>
                <a:spcPct val="150000"/>
              </a:lnSpc>
              <a:buNone/>
            </a:pPr>
            <a:r>
              <a:rPr lang="en-US" sz="1100" dirty="0">
                <a:latin typeface="Arial" panose="020B0604020202020204" pitchFamily="34" charset="0"/>
                <a:cs typeface="Arial" panose="020B0604020202020204" pitchFamily="34" charset="0"/>
              </a:rPr>
              <a:t>				- </a:t>
            </a:r>
          </a:p>
        </p:txBody>
      </p:sp>
    </p:spTree>
    <p:extLst>
      <p:ext uri="{BB962C8B-B14F-4D97-AF65-F5344CB8AC3E}">
        <p14:creationId xmlns:p14="http://schemas.microsoft.com/office/powerpoint/2010/main" val="359110851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Wärmepumpen-Komponenten</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0"/>
            <a:ext cx="5122912" cy="4525963"/>
          </a:xfrm>
        </p:spPr>
        <p:txBody>
          <a:bodyPr>
            <a:noAutofit/>
          </a:bodyPr>
          <a:lstStyle/>
          <a:p>
            <a:pPr marL="0" indent="0">
              <a:lnSpc>
                <a:spcPct val="150000"/>
              </a:lnSpc>
              <a:buNone/>
            </a:pPr>
            <a:r>
              <a:rPr lang="de-DE" sz="1600" dirty="0">
                <a:latin typeface="Arial" panose="020B0604020202020204" pitchFamily="34" charset="0"/>
                <a:cs typeface="Arial" panose="020B0604020202020204" pitchFamily="34" charset="0"/>
              </a:rPr>
              <a:t>Bei Solewärmepumpen gibt es nur wenige Betriebspunkte, die den Einsatz eines Heizstabes rechtfertigen:</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de-DE" sz="1600" b="1" dirty="0">
                <a:latin typeface="Arial" panose="020B0604020202020204" pitchFamily="34" charset="0"/>
                <a:cs typeface="Arial" panose="020B0604020202020204" pitchFamily="34" charset="0"/>
              </a:rPr>
              <a:t>Unterstützung der Bautrocknung bei Neubauten</a:t>
            </a:r>
          </a:p>
          <a:p>
            <a:pPr marL="0" indent="0">
              <a:lnSpc>
                <a:spcPct val="150000"/>
              </a:lnSpc>
              <a:buNone/>
            </a:pPr>
            <a:r>
              <a:rPr lang="de-DE" sz="1600" dirty="0">
                <a:latin typeface="Arial" panose="020B0604020202020204" pitchFamily="34" charset="0"/>
                <a:cs typeface="Arial" panose="020B0604020202020204" pitchFamily="34" charset="0"/>
              </a:rPr>
              <a:t>Gebäudetrocknung / Estrichtrocknung erfordert in kurzer Zeit die Bereitstellung von hohen Energiemengen. Diese Energiemengen sind pro Zeiteinheit deutlich höher als die benötigte Heizenergie des Gebäude. </a:t>
            </a:r>
            <a:endParaRPr lang="en-US" sz="1600" dirty="0">
              <a:latin typeface="Arial" panose="020B0604020202020204" pitchFamily="34" charset="0"/>
              <a:cs typeface="Arial" panose="020B0604020202020204" pitchFamily="34" charset="0"/>
            </a:endParaRPr>
          </a:p>
        </p:txBody>
      </p:sp>
      <p:pic>
        <p:nvPicPr>
          <p:cNvPr id="10244" name="Picture 4" descr="worker screeding indoor cement floor with scre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160" y="2708920"/>
            <a:ext cx="3986628" cy="2926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0854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Wärmepumpen-Komponenten</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Autofit/>
          </a:bodyPr>
          <a:lstStyle/>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Um eine Überbeanspruchung des Bodens als Wärmequelle zu vermeiden (vgl. Planung </a:t>
            </a:r>
            <a:r>
              <a:rPr lang="de-DE" sz="1600" dirty="0" err="1">
                <a:latin typeface="Arial" panose="020B0604020202020204" pitchFamily="34" charset="0"/>
                <a:cs typeface="Arial" panose="020B0604020202020204" pitchFamily="34" charset="0"/>
              </a:rPr>
              <a:t>xxx.yyyy</a:t>
            </a:r>
            <a:r>
              <a:rPr lang="de-DE" sz="1600" dirty="0">
                <a:latin typeface="Arial" panose="020B0604020202020204" pitchFamily="34" charset="0"/>
                <a:cs typeface="Arial" panose="020B0604020202020204" pitchFamily="34" charset="0"/>
              </a:rPr>
              <a:t>), sollte die Wärmepumpe nicht zur Bautrocknung verwendet werden.</a:t>
            </a:r>
          </a:p>
          <a:p>
            <a:pPr marL="0" indent="0">
              <a:lnSpc>
                <a:spcPct val="150000"/>
              </a:lnSpc>
              <a:buNone/>
            </a:pPr>
            <a:r>
              <a:rPr lang="de-DE" sz="1600" dirty="0">
                <a:latin typeface="Arial" panose="020B0604020202020204" pitchFamily="34" charset="0"/>
                <a:cs typeface="Arial" panose="020B0604020202020204" pitchFamily="34" charset="0"/>
              </a:rPr>
              <a:t>Der </a:t>
            </a:r>
            <a:r>
              <a:rPr lang="de-DE" sz="1600" dirty="0" err="1">
                <a:latin typeface="Arial" panose="020B0604020202020204" pitchFamily="34" charset="0"/>
                <a:cs typeface="Arial" panose="020B0604020202020204" pitchFamily="34" charset="0"/>
              </a:rPr>
              <a:t>Heizstab</a:t>
            </a:r>
            <a:r>
              <a:rPr lang="de-DE" sz="1600" dirty="0">
                <a:latin typeface="Arial" panose="020B0604020202020204" pitchFamily="34" charset="0"/>
                <a:cs typeface="Arial" panose="020B0604020202020204" pitchFamily="34" charset="0"/>
              </a:rPr>
              <a:t> kann hier eine sinnvolle Alternative sein,</a:t>
            </a:r>
          </a:p>
          <a:p>
            <a:pPr marL="0" indent="0">
              <a:lnSpc>
                <a:spcPct val="150000"/>
              </a:lnSpc>
              <a:buNone/>
            </a:pPr>
            <a:r>
              <a:rPr lang="de-DE" sz="1600" dirty="0">
                <a:latin typeface="Arial" panose="020B0604020202020204" pitchFamily="34" charset="0"/>
                <a:cs typeface="Arial" panose="020B0604020202020204" pitchFamily="34" charset="0"/>
              </a:rPr>
              <a:t> da die vorhandene Wärmeverteilung nicht genutzt </a:t>
            </a:r>
          </a:p>
          <a:p>
            <a:pPr marL="0" indent="0">
              <a:lnSpc>
                <a:spcPct val="150000"/>
              </a:lnSpc>
              <a:buNone/>
            </a:pPr>
            <a:r>
              <a:rPr lang="de-DE" sz="1600" dirty="0">
                <a:latin typeface="Arial" panose="020B0604020202020204" pitchFamily="34" charset="0"/>
                <a:cs typeface="Arial" panose="020B0604020202020204" pitchFamily="34" charset="0"/>
              </a:rPr>
              <a:t>werden kann.</a:t>
            </a:r>
          </a:p>
          <a:p>
            <a:pPr marL="0" indent="0">
              <a:lnSpc>
                <a:spcPct val="150000"/>
              </a:lnSpc>
              <a:buNone/>
            </a:pPr>
            <a:r>
              <a:rPr lang="de-DE" sz="1600" dirty="0">
                <a:latin typeface="Arial" panose="020B0604020202020204" pitchFamily="34" charset="0"/>
                <a:cs typeface="Arial" panose="020B0604020202020204" pitchFamily="34" charset="0"/>
              </a:rPr>
              <a:t>Alternativ können auch separate Bautrockner eingesetzt </a:t>
            </a:r>
          </a:p>
          <a:p>
            <a:pPr marL="0" indent="0">
              <a:lnSpc>
                <a:spcPct val="150000"/>
              </a:lnSpc>
              <a:buNone/>
            </a:pPr>
            <a:r>
              <a:rPr lang="de-DE" sz="1600" dirty="0">
                <a:latin typeface="Arial" panose="020B0604020202020204" pitchFamily="34" charset="0"/>
                <a:cs typeface="Arial" panose="020B0604020202020204" pitchFamily="34" charset="0"/>
              </a:rPr>
              <a:t>werden.</a:t>
            </a:r>
            <a:endParaRPr lang="en-US" sz="1600" dirty="0">
              <a:latin typeface="Arial" panose="020B0604020202020204" pitchFamily="34" charset="0"/>
              <a:cs typeface="Arial" panose="020B0604020202020204" pitchFamily="34" charset="0"/>
            </a:endParaRPr>
          </a:p>
        </p:txBody>
      </p:sp>
      <p:pic>
        <p:nvPicPr>
          <p:cNvPr id="10244" name="Picture 4" descr="worker screeding indoor cement floor with scre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3284984"/>
            <a:ext cx="3986628" cy="2926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89604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Wärmepumpen-Komponenten</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Autofit/>
          </a:bodyPr>
          <a:lstStyle/>
          <a:p>
            <a:pPr marL="0" indent="0" fontAlgn="base">
              <a:lnSpc>
                <a:spcPct val="150000"/>
              </a:lnSpc>
              <a:buNone/>
            </a:pPr>
            <a:r>
              <a:rPr lang="en-US" sz="1600" b="1" dirty="0" err="1">
                <a:latin typeface="Arial" panose="020B0604020202020204" pitchFamily="34" charset="0"/>
                <a:cs typeface="Arial" panose="020B0604020202020204" pitchFamily="34" charset="0"/>
              </a:rPr>
              <a:t>Thermische</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Desinfektion</a:t>
            </a:r>
            <a:r>
              <a:rPr lang="en-US" sz="1600" b="1" dirty="0">
                <a:latin typeface="Arial" panose="020B0604020202020204" pitchFamily="34" charset="0"/>
                <a:cs typeface="Arial" panose="020B0604020202020204" pitchFamily="34" charset="0"/>
              </a:rPr>
              <a:t> von </a:t>
            </a:r>
            <a:r>
              <a:rPr lang="en-US" sz="1600" b="1" dirty="0" err="1">
                <a:latin typeface="Arial" panose="020B0604020202020204" pitchFamily="34" charset="0"/>
                <a:cs typeface="Arial" panose="020B0604020202020204" pitchFamily="34" charset="0"/>
              </a:rPr>
              <a:t>Brauchwasser</a:t>
            </a:r>
            <a:endParaRPr lang="en-US" sz="1600" b="1" dirty="0">
              <a:latin typeface="Arial" panose="020B0604020202020204" pitchFamily="34" charset="0"/>
              <a:cs typeface="Arial" panose="020B0604020202020204" pitchFamily="34" charset="0"/>
            </a:endParaRPr>
          </a:p>
          <a:p>
            <a:pPr marL="0" indent="0" fontAlgn="base">
              <a:lnSpc>
                <a:spcPct val="150000"/>
              </a:lnSpc>
              <a:buNone/>
            </a:pPr>
            <a:r>
              <a:rPr lang="de-DE" sz="1600" dirty="0">
                <a:latin typeface="Arial" panose="020B0604020202020204" pitchFamily="34" charset="0"/>
                <a:cs typeface="Arial" panose="020B0604020202020204" pitchFamily="34" charset="0"/>
              </a:rPr>
              <a:t>Um Legionellen im Brauchwasserspeicher / Brauchwassersystem zu vermeiden, kann eine regelmäßige Erwärmung über die gewünschte Speichertemperatur erforderlich sein.</a:t>
            </a:r>
          </a:p>
          <a:p>
            <a:pPr marL="0" indent="0" fontAlgn="base">
              <a:lnSpc>
                <a:spcPct val="150000"/>
              </a:lnSpc>
              <a:buNone/>
            </a:pPr>
            <a:r>
              <a:rPr lang="de-DE" sz="1600" dirty="0">
                <a:latin typeface="Arial" panose="020B0604020202020204" pitchFamily="34" charset="0"/>
                <a:cs typeface="Arial" panose="020B0604020202020204" pitchFamily="34" charset="0"/>
              </a:rPr>
              <a:t>Für den </a:t>
            </a:r>
            <a:r>
              <a:rPr lang="de-DE" sz="1600" dirty="0" err="1">
                <a:latin typeface="Arial" panose="020B0604020202020204" pitchFamily="34" charset="0"/>
                <a:cs typeface="Arial" panose="020B0604020202020204" pitchFamily="34" charset="0"/>
              </a:rPr>
              <a:t>Legionellenschutz</a:t>
            </a:r>
            <a:r>
              <a:rPr lang="de-DE" sz="1600" dirty="0">
                <a:latin typeface="Arial" panose="020B0604020202020204" pitchFamily="34" charset="0"/>
                <a:cs typeface="Arial" panose="020B0604020202020204" pitchFamily="34" charset="0"/>
              </a:rPr>
              <a:t> gelten in Wärmepumpenanlagen die gleichen Vorschriften und Richtlinien wie in allen anderen Trinkwassererwärmungsanlagen.</a:t>
            </a:r>
            <a:endParaRPr lang="de-DE" sz="1600" dirty="0"/>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1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74373102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Wärmepumpen-Komponenten</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Autofit/>
          </a:bodyPr>
          <a:lstStyle/>
          <a:p>
            <a:pPr marL="0" indent="0" fontAlgn="base">
              <a:lnSpc>
                <a:spcPct val="150000"/>
              </a:lnSpc>
              <a:buNone/>
            </a:pPr>
            <a:r>
              <a:rPr lang="de-DE" sz="1600" b="1" dirty="0">
                <a:latin typeface="Arial" panose="020B0604020202020204" pitchFamily="34" charset="0"/>
                <a:cs typeface="Arial" panose="020B0604020202020204" pitchFamily="34" charset="0"/>
              </a:rPr>
              <a:t>Frostschutz oder Notbetrieb bei Ausfall der Wärmepumpe</a:t>
            </a:r>
          </a:p>
          <a:p>
            <a:pPr marL="0" indent="0" fontAlgn="base">
              <a:lnSpc>
                <a:spcPct val="150000"/>
              </a:lnSpc>
              <a:buNone/>
            </a:pPr>
            <a:r>
              <a:rPr lang="de-DE" sz="1600" dirty="0">
                <a:latin typeface="Arial" panose="020B0604020202020204" pitchFamily="34" charset="0"/>
                <a:cs typeface="Arial" panose="020B0604020202020204" pitchFamily="34" charset="0"/>
              </a:rPr>
              <a:t>Der </a:t>
            </a:r>
            <a:r>
              <a:rPr lang="de-DE" sz="1600" dirty="0" err="1">
                <a:latin typeface="Arial" panose="020B0604020202020204" pitchFamily="34" charset="0"/>
                <a:cs typeface="Arial" panose="020B0604020202020204" pitchFamily="34" charset="0"/>
              </a:rPr>
              <a:t>Heizstab</a:t>
            </a:r>
            <a:r>
              <a:rPr lang="de-DE" sz="1600" dirty="0">
                <a:latin typeface="Arial" panose="020B0604020202020204" pitchFamily="34" charset="0"/>
                <a:cs typeface="Arial" panose="020B0604020202020204" pitchFamily="34" charset="0"/>
              </a:rPr>
              <a:t> kann als Backup-Lösung bei Ausfällen und Defekten der Wärmepumpe dienen. Dies entspricht mehr der Sicherheit des (privaten) Betreibers als einer objektiven Notwendigkeit.</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1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1248169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Wärmepumpen-Komponenten</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Autofit/>
          </a:bodyPr>
          <a:lstStyle/>
          <a:p>
            <a:pPr marL="0" indent="0" fontAlgn="base">
              <a:lnSpc>
                <a:spcPct val="150000"/>
              </a:lnSpc>
              <a:buNone/>
            </a:pPr>
            <a:r>
              <a:rPr lang="de-DE" sz="1600" b="1" dirty="0">
                <a:latin typeface="Arial" panose="020B0604020202020204" pitchFamily="34" charset="0"/>
                <a:cs typeface="Arial" panose="020B0604020202020204" pitchFamily="34" charset="0"/>
              </a:rPr>
              <a:t>(Größe </a:t>
            </a:r>
            <a:r>
              <a:rPr lang="de-DE" sz="1600" b="1" dirty="0" smtClean="0">
                <a:latin typeface="Arial" panose="020B0604020202020204" pitchFamily="34" charset="0"/>
                <a:cs typeface="Arial" panose="020B0604020202020204" pitchFamily="34" charset="0"/>
              </a:rPr>
              <a:t>der </a:t>
            </a:r>
            <a:r>
              <a:rPr lang="de-DE" sz="1600" b="1" dirty="0">
                <a:latin typeface="Arial" panose="020B0604020202020204" pitchFamily="34" charset="0"/>
                <a:cs typeface="Arial" panose="020B0604020202020204" pitchFamily="34" charset="0"/>
              </a:rPr>
              <a:t>Erdwärmesonde nicht ausreichend)</a:t>
            </a:r>
          </a:p>
          <a:p>
            <a:pPr marL="0" indent="0" fontAlgn="base">
              <a:lnSpc>
                <a:spcPct val="150000"/>
              </a:lnSpc>
              <a:buNone/>
            </a:pPr>
            <a:endParaRPr lang="en-US" sz="1600" b="1" dirty="0">
              <a:latin typeface="Arial" panose="020B0604020202020204" pitchFamily="34" charset="0"/>
              <a:cs typeface="Arial" panose="020B0604020202020204" pitchFamily="34" charset="0"/>
            </a:endParaRPr>
          </a:p>
          <a:p>
            <a:pPr marL="0" indent="0" fontAlgn="base">
              <a:lnSpc>
                <a:spcPct val="150000"/>
              </a:lnSpc>
              <a:buNone/>
            </a:pPr>
            <a:r>
              <a:rPr lang="de-DE" sz="1600" dirty="0">
                <a:latin typeface="Arial" panose="020B0604020202020204" pitchFamily="34" charset="0"/>
                <a:cs typeface="Arial" panose="020B0604020202020204" pitchFamily="34" charset="0"/>
              </a:rPr>
              <a:t>Bei unzureichend dimensionierten Wärmequellen kann der </a:t>
            </a:r>
            <a:r>
              <a:rPr lang="de-DE" sz="1600" dirty="0" err="1">
                <a:latin typeface="Arial" panose="020B0604020202020204" pitchFamily="34" charset="0"/>
                <a:cs typeface="Arial" panose="020B0604020202020204" pitchFamily="34" charset="0"/>
              </a:rPr>
              <a:t>Heizstab</a:t>
            </a:r>
            <a:r>
              <a:rPr lang="de-DE" sz="1600" dirty="0">
                <a:latin typeface="Arial" panose="020B0604020202020204" pitchFamily="34" charset="0"/>
                <a:cs typeface="Arial" panose="020B0604020202020204" pitchFamily="34" charset="0"/>
              </a:rPr>
              <a:t> die fehlende Leistung kompensieren, so dass das Gesamtsystem noch genügend Nutzwärme liefern kann. Da dies die Effizienz des Systems deutlich reduziert, zu einem erhöhten Stromverbrauch und damit zu einem starken Anstieg der Betriebskosten führt, muss eine solche Fehlplanung vermieden werden. </a:t>
            </a:r>
            <a:r>
              <a:rPr lang="en-US" sz="1600" dirty="0">
                <a:latin typeface="Arial" panose="020B0604020202020204" pitchFamily="34" charset="0"/>
                <a:cs typeface="Arial" panose="020B0604020202020204" pitchFamily="34" charset="0"/>
              </a:rPr>
              <a:t>( see </a:t>
            </a:r>
            <a:r>
              <a:rPr lang="en-US" sz="1600" dirty="0" err="1">
                <a:latin typeface="Arial" panose="020B0604020202020204" pitchFamily="34" charset="0"/>
                <a:cs typeface="Arial" panose="020B0604020202020204" pitchFamily="34" charset="0"/>
              </a:rPr>
              <a:t>xx.yyy</a:t>
            </a:r>
            <a:r>
              <a:rPr lang="en-US" sz="1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31564390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Wärmepumpen-Komponenten</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1"/>
            <a:ext cx="8229600" cy="2836912"/>
          </a:xfrm>
        </p:spPr>
        <p:txBody>
          <a:bodyPr>
            <a:noAutofit/>
          </a:bodyPr>
          <a:lstStyle/>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Heizelement deaktivieren</a:t>
            </a:r>
          </a:p>
          <a:p>
            <a:pPr marL="0" indent="0">
              <a:lnSpc>
                <a:spcPct val="150000"/>
              </a:lnSpc>
              <a:buNone/>
            </a:pPr>
            <a:r>
              <a:rPr lang="de-DE" sz="1600" dirty="0">
                <a:latin typeface="Arial" panose="020B0604020202020204" pitchFamily="34" charset="0"/>
                <a:cs typeface="Arial" panose="020B0604020202020204" pitchFamily="34" charset="0"/>
              </a:rPr>
              <a:t>Da der </a:t>
            </a:r>
            <a:r>
              <a:rPr lang="de-DE" sz="1600" dirty="0" err="1">
                <a:latin typeface="Arial" panose="020B0604020202020204" pitchFamily="34" charset="0"/>
                <a:cs typeface="Arial" panose="020B0604020202020204" pitchFamily="34" charset="0"/>
              </a:rPr>
              <a:t>Heizstab</a:t>
            </a:r>
            <a:r>
              <a:rPr lang="de-DE" sz="1600" dirty="0">
                <a:latin typeface="Arial" panose="020B0604020202020204" pitchFamily="34" charset="0"/>
                <a:cs typeface="Arial" panose="020B0604020202020204" pitchFamily="34" charset="0"/>
              </a:rPr>
              <a:t> in vielen Fällen nicht benötigt wird, ist es ratsam, ihn während der Inbetriebnahme zu deaktivieren.</a:t>
            </a:r>
            <a:endParaRPr lang="en-US" sz="1600" dirty="0">
              <a:latin typeface="Arial" panose="020B0604020202020204" pitchFamily="34" charset="0"/>
              <a:cs typeface="Arial" panose="020B0604020202020204" pitchFamily="34" charset="0"/>
            </a:endParaRPr>
          </a:p>
          <a:p>
            <a:pPr marL="0" indent="0">
              <a:lnSpc>
                <a:spcPct val="150000"/>
              </a:lnSpc>
              <a:buNone/>
            </a:pPr>
            <a:r>
              <a:rPr lang="en-US" sz="11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442482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Inhaltsplatzhalter 1"/>
          <p:cNvSpPr>
            <a:spLocks noGrp="1"/>
          </p:cNvSpPr>
          <p:nvPr>
            <p:ph idx="1"/>
          </p:nvPr>
        </p:nvSpPr>
        <p:spPr>
          <a:xfrm>
            <a:off x="412244" y="1412776"/>
            <a:ext cx="8229600" cy="4537075"/>
          </a:xfrm>
        </p:spPr>
        <p:txBody>
          <a:bodyPr>
            <a:noAutofit/>
          </a:bodyPr>
          <a:lstStyle/>
          <a:p>
            <a:pPr marL="0" indent="0">
              <a:lnSpc>
                <a:spcPct val="150000"/>
              </a:lnSpc>
              <a:buNone/>
            </a:pPr>
            <a:r>
              <a:rPr lang="de-DE" altLang="de-DE" sz="1600" dirty="0">
                <a:latin typeface="Arial" panose="020B0604020202020204" pitchFamily="34" charset="0"/>
                <a:cs typeface="Arial" panose="020B0604020202020204" pitchFamily="34" charset="0"/>
              </a:rPr>
              <a:t>Eine Wärmepumpe ist eine Vorrichtung, die Wärmeenergie von einer Wärmequelle zu einer Wärmesenke überträgt.</a:t>
            </a:r>
            <a:endParaRPr lang="en-US" altLang="de-DE" sz="1600" dirty="0">
              <a:latin typeface="Arial" panose="020B0604020202020204" pitchFamily="34" charset="0"/>
              <a:cs typeface="Arial" panose="020B0604020202020204" pitchFamily="34" charset="0"/>
            </a:endParaRPr>
          </a:p>
          <a:p>
            <a:pPr marL="0" indent="0">
              <a:lnSpc>
                <a:spcPct val="150000"/>
              </a:lnSpc>
              <a:buNone/>
            </a:pPr>
            <a:endParaRPr lang="en-US" altLang="de-DE" sz="1800" dirty="0"/>
          </a:p>
          <a:p>
            <a:pPr marL="0" indent="0">
              <a:lnSpc>
                <a:spcPct val="150000"/>
              </a:lnSpc>
              <a:buNone/>
            </a:pPr>
            <a:endParaRPr lang="en-US" altLang="de-DE" sz="1800" dirty="0"/>
          </a:p>
          <a:p>
            <a:pPr marL="0" indent="0">
              <a:lnSpc>
                <a:spcPct val="150000"/>
              </a:lnSpc>
              <a:buNone/>
            </a:pPr>
            <a:endParaRPr lang="en-US" altLang="de-DE" sz="1800" dirty="0"/>
          </a:p>
          <a:p>
            <a:pPr marL="0" indent="0">
              <a:lnSpc>
                <a:spcPct val="150000"/>
              </a:lnSpc>
              <a:buNone/>
            </a:pPr>
            <a:endParaRPr lang="en-US" altLang="de-DE" sz="1800" dirty="0"/>
          </a:p>
          <a:p>
            <a:pPr marL="0" indent="0">
              <a:lnSpc>
                <a:spcPct val="150000"/>
              </a:lnSpc>
              <a:buNone/>
            </a:pPr>
            <a:endParaRPr lang="en-US" altLang="de-DE" sz="1800" dirty="0"/>
          </a:p>
          <a:p>
            <a:pPr marL="0" indent="0">
              <a:lnSpc>
                <a:spcPct val="150000"/>
              </a:lnSpc>
              <a:buNone/>
            </a:pPr>
            <a:endParaRPr lang="en-US" altLang="de-DE" sz="1800" dirty="0"/>
          </a:p>
          <a:p>
            <a:pPr marL="0" indent="0">
              <a:lnSpc>
                <a:spcPct val="150000"/>
              </a:lnSpc>
              <a:buNone/>
            </a:pPr>
            <a:endParaRPr lang="en-US" altLang="de-DE" sz="1800" dirty="0"/>
          </a:p>
          <a:p>
            <a:pPr marL="0" indent="0">
              <a:lnSpc>
                <a:spcPct val="150000"/>
              </a:lnSpc>
              <a:buNone/>
            </a:pPr>
            <a:r>
              <a:rPr lang="de-DE" altLang="de-DE" sz="1600" dirty="0">
                <a:latin typeface="Arial" panose="020B0604020202020204" pitchFamily="34" charset="0"/>
                <a:cs typeface="Arial" panose="020B0604020202020204" pitchFamily="34" charset="0"/>
              </a:rPr>
              <a:t>Wärmepumpen bewegen die Wärmeenergie in die entgegengesetzte Richtung der spontanen Wärmeübertragung.</a:t>
            </a:r>
          </a:p>
          <a:p>
            <a:pPr marL="0" indent="0">
              <a:lnSpc>
                <a:spcPct val="150000"/>
              </a:lnSpc>
              <a:buNone/>
            </a:pPr>
            <a:endParaRPr lang="en-US" altLang="de-DE" sz="1800" dirty="0"/>
          </a:p>
          <a:p>
            <a:pPr marL="0" indent="0">
              <a:lnSpc>
                <a:spcPct val="150000"/>
              </a:lnSpc>
              <a:buNone/>
            </a:pPr>
            <a:endParaRPr lang="en-US" altLang="de-DE" sz="1800" dirty="0"/>
          </a:p>
        </p:txBody>
      </p:sp>
      <p:sp>
        <p:nvSpPr>
          <p:cNvPr id="9219" name="Titel 3"/>
          <p:cNvSpPr>
            <a:spLocks noGrp="1"/>
          </p:cNvSpPr>
          <p:nvPr>
            <p:ph type="title"/>
          </p:nvPr>
        </p:nvSpPr>
        <p:spPr>
          <a:xfrm>
            <a:off x="385192" y="319593"/>
            <a:ext cx="8229600" cy="504825"/>
          </a:xfrm>
        </p:spPr>
        <p:txBody>
          <a:bodyPr/>
          <a:lstStyle/>
          <a:p>
            <a:r>
              <a:rPr lang="en-US" dirty="0" err="1">
                <a:latin typeface="Arial" panose="020B0604020202020204" pitchFamily="34" charset="0"/>
                <a:cs typeface="Arial" panose="020B0604020202020204" pitchFamily="34" charset="0"/>
              </a:rPr>
              <a:t>Grundfunktion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einer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Wärmepumpe</a:t>
            </a:r>
            <a:endParaRPr lang="en-US" altLang="de-DE" b="1" dirty="0">
              <a:latin typeface="Arial" panose="020B0604020202020204" pitchFamily="34" charset="0"/>
              <a:cs typeface="Arial" panose="020B0604020202020204" pitchFamily="34" charset="0"/>
            </a:endParaRPr>
          </a:p>
        </p:txBody>
      </p:sp>
      <p:sp>
        <p:nvSpPr>
          <p:cNvPr id="4" name="Textfeld 3"/>
          <p:cNvSpPr txBox="1"/>
          <p:nvPr/>
        </p:nvSpPr>
        <p:spPr>
          <a:xfrm>
            <a:off x="514129" y="2727803"/>
            <a:ext cx="2038507" cy="785343"/>
          </a:xfrm>
          <a:prstGeom prst="rect">
            <a:avLst/>
          </a:prstGeom>
          <a:solidFill>
            <a:schemeClr val="accent1">
              <a:lumMod val="40000"/>
              <a:lumOff val="60000"/>
            </a:schemeClr>
          </a:solidFill>
        </p:spPr>
        <p:txBody>
          <a:bodyPr wrap="none" rtlCol="0">
            <a:spAutoFit/>
          </a:bodyPr>
          <a:lstStyle/>
          <a:p>
            <a:pPr algn="ctr">
              <a:lnSpc>
                <a:spcPct val="150000"/>
              </a:lnSpc>
            </a:pPr>
            <a:r>
              <a:rPr lang="de-DE" sz="1600" dirty="0">
                <a:latin typeface="Arial" panose="020B0604020202020204" pitchFamily="34" charset="0"/>
                <a:cs typeface="Arial" panose="020B0604020202020204" pitchFamily="34" charset="0"/>
              </a:rPr>
              <a:t>Wärmequelle</a:t>
            </a:r>
          </a:p>
          <a:p>
            <a:pPr algn="ctr">
              <a:lnSpc>
                <a:spcPct val="150000"/>
              </a:lnSpc>
            </a:pPr>
            <a:r>
              <a:rPr lang="de-DE" sz="1600" dirty="0">
                <a:latin typeface="Arial" panose="020B0604020202020204" pitchFamily="34" charset="0"/>
                <a:cs typeface="Arial" panose="020B0604020202020204" pitchFamily="34" charset="0"/>
              </a:rPr>
              <a:t>Niedrige Temperatur</a:t>
            </a:r>
          </a:p>
        </p:txBody>
      </p:sp>
      <p:sp>
        <p:nvSpPr>
          <p:cNvPr id="11" name="Textfeld 10"/>
          <p:cNvSpPr txBox="1"/>
          <p:nvPr/>
        </p:nvSpPr>
        <p:spPr>
          <a:xfrm>
            <a:off x="6409593" y="2727803"/>
            <a:ext cx="1915075" cy="785343"/>
          </a:xfrm>
          <a:prstGeom prst="rect">
            <a:avLst/>
          </a:prstGeom>
          <a:solidFill>
            <a:schemeClr val="accent6">
              <a:lumMod val="60000"/>
              <a:lumOff val="40000"/>
            </a:schemeClr>
          </a:solidFill>
        </p:spPr>
        <p:txBody>
          <a:bodyPr wrap="none" rtlCol="0">
            <a:spAutoFit/>
          </a:bodyPr>
          <a:lstStyle/>
          <a:p>
            <a:pPr algn="ctr">
              <a:lnSpc>
                <a:spcPct val="150000"/>
              </a:lnSpc>
            </a:pPr>
            <a:r>
              <a:rPr lang="de-DE" sz="1600" dirty="0">
                <a:latin typeface="Arial" panose="020B0604020202020204" pitchFamily="34" charset="0"/>
                <a:cs typeface="Arial" panose="020B0604020202020204" pitchFamily="34" charset="0"/>
              </a:rPr>
              <a:t>Wärmesenke</a:t>
            </a:r>
          </a:p>
          <a:p>
            <a:pPr algn="ctr">
              <a:lnSpc>
                <a:spcPct val="150000"/>
              </a:lnSpc>
            </a:pPr>
            <a:r>
              <a:rPr lang="de-DE" sz="1600" dirty="0">
                <a:latin typeface="Arial" panose="020B0604020202020204" pitchFamily="34" charset="0"/>
                <a:cs typeface="Arial" panose="020B0604020202020204" pitchFamily="34" charset="0"/>
              </a:rPr>
              <a:t>höhere Temperatur</a:t>
            </a:r>
          </a:p>
        </p:txBody>
      </p:sp>
      <p:sp>
        <p:nvSpPr>
          <p:cNvPr id="5" name="Rechteck 4"/>
          <p:cNvSpPr/>
          <p:nvPr/>
        </p:nvSpPr>
        <p:spPr>
          <a:xfrm>
            <a:off x="3347864" y="2276872"/>
            <a:ext cx="2016224" cy="1656184"/>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latin typeface="Arial" panose="020B0604020202020204" pitchFamily="34" charset="0"/>
                <a:cs typeface="Arial" panose="020B0604020202020204" pitchFamily="34" charset="0"/>
              </a:rPr>
              <a:t>Wärmepumpe</a:t>
            </a:r>
          </a:p>
        </p:txBody>
      </p:sp>
      <p:sp>
        <p:nvSpPr>
          <p:cNvPr id="6" name="Pfeil nach rechts 5"/>
          <p:cNvSpPr/>
          <p:nvPr/>
        </p:nvSpPr>
        <p:spPr>
          <a:xfrm>
            <a:off x="2660364" y="2924944"/>
            <a:ext cx="471476" cy="288032"/>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Pfeil nach rechts 13"/>
          <p:cNvSpPr/>
          <p:nvPr/>
        </p:nvSpPr>
        <p:spPr>
          <a:xfrm>
            <a:off x="5626786" y="2918847"/>
            <a:ext cx="471476" cy="288032"/>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Pfeil nach rechts 16"/>
          <p:cNvSpPr/>
          <p:nvPr/>
        </p:nvSpPr>
        <p:spPr>
          <a:xfrm rot="16200000">
            <a:off x="4120238" y="4074013"/>
            <a:ext cx="471476" cy="288032"/>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p:cNvSpPr txBox="1"/>
          <p:nvPr/>
        </p:nvSpPr>
        <p:spPr>
          <a:xfrm>
            <a:off x="3092187" y="4556338"/>
            <a:ext cx="2523448" cy="338554"/>
          </a:xfrm>
          <a:prstGeom prst="rect">
            <a:avLst/>
          </a:prstGeom>
          <a:solidFill>
            <a:schemeClr val="accent3">
              <a:lumMod val="60000"/>
              <a:lumOff val="40000"/>
            </a:schemeClr>
          </a:solidFill>
        </p:spPr>
        <p:txBody>
          <a:bodyPr wrap="none" rtlCol="0">
            <a:spAutoFit/>
          </a:bodyPr>
          <a:lstStyle/>
          <a:p>
            <a:r>
              <a:rPr lang="de-DE" sz="1600" dirty="0">
                <a:latin typeface="Arial" panose="020B0604020202020204" pitchFamily="34" charset="0"/>
                <a:cs typeface="Arial" panose="020B0604020202020204" pitchFamily="34" charset="0"/>
              </a:rPr>
              <a:t>Externe Stromversorgung</a:t>
            </a:r>
          </a:p>
        </p:txBody>
      </p:sp>
    </p:spTree>
    <p:extLst>
      <p:ext uri="{BB962C8B-B14F-4D97-AF65-F5344CB8AC3E}">
        <p14:creationId xmlns:p14="http://schemas.microsoft.com/office/powerpoint/2010/main" val="166617730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Wärmepumpen-Komponenten</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1"/>
            <a:ext cx="8229600" cy="1396751"/>
          </a:xfrm>
        </p:spPr>
        <p:txBody>
          <a:bodyPr>
            <a:noAutofit/>
          </a:bodyPr>
          <a:lstStyle/>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b="1" dirty="0" err="1">
                <a:latin typeface="Arial" panose="020B0604020202020204" pitchFamily="34" charset="0"/>
                <a:cs typeface="Arial" panose="020B0604020202020204" pitchFamily="34" charset="0"/>
              </a:rPr>
              <a:t>Elektrische</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Verbindung</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trennen</a:t>
            </a:r>
            <a:endParaRPr lang="en-US" sz="1600" dirty="0">
              <a:latin typeface="Arial" panose="020B0604020202020204" pitchFamily="34" charset="0"/>
              <a:cs typeface="Arial" panose="020B0604020202020204" pitchFamily="34" charset="0"/>
            </a:endParaRPr>
          </a:p>
          <a:p>
            <a:pPr marL="0" indent="0">
              <a:lnSpc>
                <a:spcPct val="150000"/>
              </a:lnSpc>
              <a:buNone/>
            </a:pPr>
            <a:r>
              <a:rPr lang="en-US" sz="1100" dirty="0">
                <a:latin typeface="Arial" panose="020B0604020202020204" pitchFamily="34" charset="0"/>
                <a:cs typeface="Arial" panose="020B0604020202020204" pitchFamily="34" charset="0"/>
              </a:rPr>
              <a:t>				</a:t>
            </a:r>
          </a:p>
        </p:txBody>
      </p:sp>
      <p:pic>
        <p:nvPicPr>
          <p:cNvPr id="11266" name="Picture 2" descr="a caucassian male hand holding a electric plug unplugged against a white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2795990"/>
            <a:ext cx="4830515" cy="3036784"/>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395536" y="3021721"/>
            <a:ext cx="4176464" cy="2632003"/>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Die einfachste und sicherste Variante ist die Trennung der elektrischen Verbindung. Entweder, wenn das Heizelement separat an das Hausnetz angeschlossen werden muss und dieser Anschluss entfällt. Alternativ, kann auch die Verbindung in der Wärmepumpe getrennt werden.</a:t>
            </a:r>
          </a:p>
        </p:txBody>
      </p:sp>
    </p:spTree>
    <p:extLst>
      <p:ext uri="{BB962C8B-B14F-4D97-AF65-F5344CB8AC3E}">
        <p14:creationId xmlns:p14="http://schemas.microsoft.com/office/powerpoint/2010/main" val="84588203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Wärmepumpen-Komponenten</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18356" y="1600201"/>
            <a:ext cx="8229600" cy="1396751"/>
          </a:xfrm>
        </p:spPr>
        <p:txBody>
          <a:bodyPr>
            <a:noAutofit/>
          </a:bodyPr>
          <a:lstStyle/>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b="1" dirty="0" err="1">
                <a:latin typeface="Arial" panose="020B0604020202020204" pitchFamily="34" charset="0"/>
                <a:cs typeface="Arial" panose="020B0604020202020204" pitchFamily="34" charset="0"/>
              </a:rPr>
              <a:t>Heizelement</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deaktivieren</a:t>
            </a: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100" dirty="0">
              <a:latin typeface="Arial" panose="020B0604020202020204" pitchFamily="34" charset="0"/>
              <a:cs typeface="Arial" panose="020B0604020202020204" pitchFamily="34" charset="0"/>
            </a:endParaRPr>
          </a:p>
        </p:txBody>
      </p:sp>
      <p:sp>
        <p:nvSpPr>
          <p:cNvPr id="4" name="Textfeld 3"/>
          <p:cNvSpPr txBox="1"/>
          <p:nvPr/>
        </p:nvSpPr>
        <p:spPr>
          <a:xfrm>
            <a:off x="318356" y="2996952"/>
            <a:ext cx="5472608" cy="3376502"/>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Häufig besteht die Möglichkeit, das Heizelement über Einstellungen der Wärmepumpe zu deaktivieren.</a:t>
            </a:r>
          </a:p>
          <a:p>
            <a:pPr>
              <a:lnSpc>
                <a:spcPct val="150000"/>
              </a:lnSpc>
            </a:pPr>
            <a:endParaRPr lang="en-US"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Reduzieren der Grenztemperatur für den Einsatz.</a:t>
            </a:r>
          </a:p>
          <a:p>
            <a:pPr>
              <a:lnSpc>
                <a:spcPct val="150000"/>
              </a:lnSpc>
            </a:pPr>
            <a:r>
              <a:rPr lang="de-DE" sz="1600" dirty="0">
                <a:latin typeface="Arial" panose="020B0604020202020204" pitchFamily="34" charset="0"/>
                <a:cs typeface="Arial" panose="020B0604020202020204" pitchFamily="34" charset="0"/>
              </a:rPr>
              <a:t>Wenn es keine andere Möglichkeit gibt, kann der Einschaltpunkt des Heizelements auf eine Temperatur eingestellt werden, die in den Wärmepumpeneinstellungen eingestellt werden kann. Diese sollte dann so niedrig wie möglich gewählt werden (z.B. -20°C).</a:t>
            </a:r>
            <a:endParaRPr lang="de-DE" sz="1600" dirty="0"/>
          </a:p>
        </p:txBody>
      </p:sp>
      <p:pic>
        <p:nvPicPr>
          <p:cNvPr id="13314" name="Picture 2" descr="Deactivated Rubber Stamp"/>
          <p:cNvPicPr>
            <a:picLocks noChangeAspect="1" noChangeArrowheads="1"/>
          </p:cNvPicPr>
          <p:nvPr/>
        </p:nvPicPr>
        <p:blipFill rotWithShape="1">
          <a:blip r:embed="rId3">
            <a:extLst>
              <a:ext uri="{28A0092B-C50C-407E-A947-70E740481C1C}">
                <a14:useLocalDpi xmlns:a14="http://schemas.microsoft.com/office/drawing/2010/main" val="0"/>
              </a:ext>
            </a:extLst>
          </a:blip>
          <a:srcRect l="1733" t="5428" r="2509"/>
          <a:stretch/>
        </p:blipFill>
        <p:spPr bwMode="auto">
          <a:xfrm>
            <a:off x="4860032" y="1433078"/>
            <a:ext cx="4104456" cy="1801601"/>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old weather thermometer icon vector illustration on white background. Flat web design element for website, app or infographics materia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7831" y="3472407"/>
            <a:ext cx="2966169" cy="309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26729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111" y="0"/>
            <a:ext cx="6767689" cy="1124744"/>
          </a:xfrm>
        </p:spPr>
        <p:txBody>
          <a:bodyPr>
            <a:normAutofit fontScale="90000"/>
          </a:bodyPr>
          <a:lstStyle/>
          <a:p>
            <a:pPr>
              <a:lnSpc>
                <a:spcPct val="150000"/>
              </a:lnSpc>
            </a:pPr>
            <a:r>
              <a:rPr lang="de-DE" dirty="0">
                <a:latin typeface="Arial" panose="020B0604020202020204" pitchFamily="34" charset="0"/>
                <a:cs typeface="Arial" panose="020B0604020202020204" pitchFamily="34" charset="0"/>
              </a:rPr>
              <a:t>EHPA - Europäisches Qualitätssiegel für Wärmepumpen</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0"/>
            <a:ext cx="5842992" cy="4525963"/>
          </a:xfrm>
        </p:spPr>
        <p:txBody>
          <a:bodyPr>
            <a:noAutofit/>
          </a:bodyPr>
          <a:lstStyle/>
          <a:p>
            <a:pPr marL="0" indent="0">
              <a:lnSpc>
                <a:spcPct val="150000"/>
              </a:lnSpc>
              <a:buNone/>
            </a:pPr>
            <a:r>
              <a:rPr lang="de-DE" sz="1600" dirty="0">
                <a:latin typeface="Arial" panose="020B0604020202020204" pitchFamily="34" charset="0"/>
                <a:cs typeface="Arial" panose="020B0604020202020204" pitchFamily="34" charset="0"/>
              </a:rPr>
              <a:t>EHPA - Europäisches Qualitätssiegel für Wärmepumpen</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Die European Heat Pump </a:t>
            </a:r>
            <a:r>
              <a:rPr lang="de-DE" sz="1600" dirty="0" err="1">
                <a:latin typeface="Arial" panose="020B0604020202020204" pitchFamily="34" charset="0"/>
                <a:cs typeface="Arial" panose="020B0604020202020204" pitchFamily="34" charset="0"/>
              </a:rPr>
              <a:t>Association</a:t>
            </a:r>
            <a:r>
              <a:rPr lang="de-DE" sz="1600" dirty="0">
                <a:latin typeface="Arial" panose="020B0604020202020204" pitchFamily="34" charset="0"/>
                <a:cs typeface="Arial" panose="020B0604020202020204" pitchFamily="34" charset="0"/>
              </a:rPr>
              <a:t> (EHPA) hat ein Qualitätslabel für Wärmepumpen mit Zertifizierung geschaffen. Neben technischen Prüfungen (COP nach EN 14511) und Geräuschentwicklung (EN 1202) werden auch Planungs- und Servicekriterien geprüft.</a:t>
            </a:r>
          </a:p>
        </p:txBody>
      </p:sp>
      <p:pic>
        <p:nvPicPr>
          <p:cNvPr id="10242" name="Picture 2" descr="https://www.waermepumpe.de/fileadmin/_processed_/0/2/csm_EHPA-Guetesiegel_df90e30a9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2204864"/>
            <a:ext cx="142875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469935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slide title here</a:t>
            </a:r>
            <a:endParaRPr lang="el-GR" dirty="0"/>
          </a:p>
        </p:txBody>
      </p:sp>
      <p:sp>
        <p:nvSpPr>
          <p:cNvPr id="3" name="Content Placeholder 2"/>
          <p:cNvSpPr>
            <a:spLocks noGrp="1"/>
          </p:cNvSpPr>
          <p:nvPr>
            <p:ph idx="1"/>
          </p:nvPr>
        </p:nvSpPr>
        <p:spPr>
          <a:xfrm>
            <a:off x="457200" y="1600200"/>
            <a:ext cx="5842992" cy="4525963"/>
          </a:xfrm>
        </p:spPr>
        <p:txBody>
          <a:bodyPr>
            <a:noAutofit/>
          </a:bodyPr>
          <a:lstStyle/>
          <a:p>
            <a:pPr marL="0" indent="0">
              <a:lnSpc>
                <a:spcPct val="150000"/>
              </a:lnSpc>
              <a:buNone/>
            </a:pPr>
            <a:r>
              <a:rPr lang="de-DE" sz="1600" dirty="0">
                <a:latin typeface="Arial" panose="020B0604020202020204" pitchFamily="34" charset="0"/>
                <a:cs typeface="Arial" panose="020B0604020202020204" pitchFamily="34" charset="0"/>
              </a:rPr>
              <a:t>EHPA - Europäisches Qualitätssiegel für Wärmepumpen</a:t>
            </a: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Das bedeutet unter anderem, dass die Hersteller garantieren…</a:t>
            </a:r>
          </a:p>
          <a:p>
            <a:pPr>
              <a:lnSpc>
                <a:spcPct val="150000"/>
              </a:lnSpc>
            </a:pPr>
            <a:r>
              <a:rPr lang="de-DE" sz="1600" dirty="0">
                <a:latin typeface="Arial" panose="020B0604020202020204" pitchFamily="34" charset="0"/>
                <a:cs typeface="Arial" panose="020B0604020202020204" pitchFamily="34" charset="0"/>
              </a:rPr>
              <a:t>verständliche Planungsunterlagen </a:t>
            </a:r>
          </a:p>
          <a:p>
            <a:pPr>
              <a:lnSpc>
                <a:spcPct val="150000"/>
              </a:lnSpc>
            </a:pPr>
            <a:r>
              <a:rPr lang="de-DE" sz="1600" dirty="0">
                <a:latin typeface="Arial" panose="020B0604020202020204" pitchFamily="34" charset="0"/>
                <a:cs typeface="Arial" panose="020B0604020202020204" pitchFamily="34" charset="0"/>
              </a:rPr>
              <a:t>technische Dokumentation und Servicedokumentation</a:t>
            </a:r>
          </a:p>
          <a:p>
            <a:pPr>
              <a:lnSpc>
                <a:spcPct val="150000"/>
              </a:lnSpc>
            </a:pPr>
            <a:r>
              <a:rPr lang="de-DE" sz="1600" dirty="0">
                <a:latin typeface="Arial" panose="020B0604020202020204" pitchFamily="34" charset="0"/>
                <a:cs typeface="Arial" panose="020B0604020202020204" pitchFamily="34" charset="0"/>
              </a:rPr>
              <a:t>Installations- und Bedienungsanleitung in der Landessprache</a:t>
            </a:r>
            <a:endParaRPr lang="en-US"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Mindestens 2 Jahre Garantie</a:t>
            </a:r>
          </a:p>
          <a:p>
            <a:pPr>
              <a:lnSpc>
                <a:spcPct val="150000"/>
              </a:lnSpc>
            </a:pPr>
            <a:r>
              <a:rPr lang="de-DE" sz="1600" dirty="0">
                <a:latin typeface="Arial" panose="020B0604020202020204" pitchFamily="34" charset="0"/>
                <a:cs typeface="Arial" panose="020B0604020202020204" pitchFamily="34" charset="0"/>
              </a:rPr>
              <a:t>10 Jahre garantierter Zugriff auf Ersatzteile</a:t>
            </a:r>
          </a:p>
          <a:p>
            <a:pPr marL="0" indent="0">
              <a:lnSpc>
                <a:spcPct val="150000"/>
              </a:lnSpc>
              <a:buNone/>
            </a:pPr>
            <a:r>
              <a:rPr lang="de-DE" sz="1600" dirty="0">
                <a:latin typeface="Arial" panose="020B0604020202020204" pitchFamily="34" charset="0"/>
                <a:cs typeface="Arial" panose="020B0604020202020204" pitchFamily="34" charset="0"/>
              </a:rPr>
              <a:t>….bereit zu stellen.</a:t>
            </a:r>
          </a:p>
        </p:txBody>
      </p:sp>
      <p:pic>
        <p:nvPicPr>
          <p:cNvPr id="10242" name="Picture 2" descr="https://www.waermepumpe.de/fileadmin/_processed_/0/2/csm_EHPA-Guetesiegel_df90e30a9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2204864"/>
            <a:ext cx="142875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00389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slide title here</a:t>
            </a:r>
            <a:endParaRPr lang="el-GR" dirty="0"/>
          </a:p>
        </p:txBody>
      </p:sp>
      <p:sp>
        <p:nvSpPr>
          <p:cNvPr id="3" name="Content Placeholder 2"/>
          <p:cNvSpPr>
            <a:spLocks noGrp="1"/>
          </p:cNvSpPr>
          <p:nvPr>
            <p:ph idx="1"/>
          </p:nvPr>
        </p:nvSpPr>
        <p:spPr/>
        <p:txBody>
          <a:bodyPr>
            <a:noAutofit/>
          </a:bodyPr>
          <a:lstStyle/>
          <a:p>
            <a:pPr marL="0" indent="0">
              <a:lnSpc>
                <a:spcPct val="150000"/>
              </a:lnSpc>
              <a:buNone/>
            </a:pPr>
            <a:r>
              <a:rPr lang="de-DE" sz="1600" dirty="0">
                <a:latin typeface="Arial" panose="020B0604020202020204" pitchFamily="34" charset="0"/>
                <a:cs typeface="Arial" panose="020B0604020202020204" pitchFamily="34" charset="0"/>
              </a:rPr>
              <a:t>EHPA - Europäisches Qualitätssiegel für </a:t>
            </a:r>
          </a:p>
          <a:p>
            <a:pPr marL="0" indent="0">
              <a:lnSpc>
                <a:spcPct val="150000"/>
              </a:lnSpc>
              <a:buNone/>
            </a:pPr>
            <a:r>
              <a:rPr lang="de-DE" sz="1600" dirty="0">
                <a:latin typeface="Arial" panose="020B0604020202020204" pitchFamily="34" charset="0"/>
                <a:cs typeface="Arial" panose="020B0604020202020204" pitchFamily="34" charset="0"/>
              </a:rPr>
              <a:t>Wärmepumpen</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Das Siegel ist in den folgenden europäischen</a:t>
            </a:r>
          </a:p>
          <a:p>
            <a:pPr marL="0" indent="0">
              <a:lnSpc>
                <a:spcPct val="150000"/>
              </a:lnSpc>
              <a:buNone/>
            </a:pPr>
            <a:r>
              <a:rPr lang="de-DE" sz="1600" dirty="0">
                <a:latin typeface="Arial" panose="020B0604020202020204" pitchFamily="34" charset="0"/>
                <a:cs typeface="Arial" panose="020B0604020202020204" pitchFamily="34" charset="0"/>
              </a:rPr>
              <a:t>Ländern erhältlich:</a:t>
            </a:r>
          </a:p>
        </p:txBody>
      </p:sp>
      <p:pic>
        <p:nvPicPr>
          <p:cNvPr id="5" name="Grafik 4"/>
          <p:cNvPicPr>
            <a:picLocks noChangeAspect="1"/>
          </p:cNvPicPr>
          <p:nvPr/>
        </p:nvPicPr>
        <p:blipFill>
          <a:blip r:embed="rId3"/>
          <a:stretch>
            <a:fillRect/>
          </a:stretch>
        </p:blipFill>
        <p:spPr>
          <a:xfrm>
            <a:off x="4788024" y="1600200"/>
            <a:ext cx="4032450" cy="4728667"/>
          </a:xfrm>
          <a:prstGeom prst="rect">
            <a:avLst/>
          </a:prstGeom>
        </p:spPr>
      </p:pic>
    </p:spTree>
    <p:extLst>
      <p:ext uri="{BB962C8B-B14F-4D97-AF65-F5344CB8AC3E}">
        <p14:creationId xmlns:p14="http://schemas.microsoft.com/office/powerpoint/2010/main" val="278591559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slide title here</a:t>
            </a:r>
            <a:endParaRPr lang="el-GR" dirty="0"/>
          </a:p>
        </p:txBody>
      </p:sp>
      <p:sp>
        <p:nvSpPr>
          <p:cNvPr id="3" name="Content Placeholder 2"/>
          <p:cNvSpPr>
            <a:spLocks noGrp="1"/>
          </p:cNvSpPr>
          <p:nvPr>
            <p:ph idx="1"/>
          </p:nvPr>
        </p:nvSpPr>
        <p:spPr/>
        <p:txBody>
          <a:bodyPr>
            <a:noAutofit/>
          </a:bodyPr>
          <a:lstStyle/>
          <a:p>
            <a:pPr marL="0" indent="0">
              <a:lnSpc>
                <a:spcPct val="150000"/>
              </a:lnSpc>
              <a:buNone/>
            </a:pPr>
            <a:r>
              <a:rPr lang="de-DE" sz="1600" dirty="0">
                <a:latin typeface="Arial" panose="020B0604020202020204" pitchFamily="34" charset="0"/>
                <a:cs typeface="Arial" panose="020B0604020202020204" pitchFamily="34" charset="0"/>
              </a:rPr>
              <a:t>EHPA - Europäisches Qualitätssiegel für Wärmepumpen</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Die einzelnen Länder führen eine Liste mit den jeweils zertifizierten Wärmepumpen. Die Übersichten sind bei den Partnerverbänden in den einzelnen Ländern einsehbar.</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Für Deutschland sind aktuelle Wärmepumpenmodelle mit dem EHPA-Label beim Bundesverband Wärmepumpe online erhältlich.</a:t>
            </a:r>
          </a:p>
          <a:p>
            <a:pPr marL="0" indent="0">
              <a:lnSpc>
                <a:spcPct val="150000"/>
              </a:lnSpc>
              <a:buNone/>
            </a:pPr>
            <a:r>
              <a:rPr lang="en-US" sz="1600" dirty="0">
                <a:latin typeface="Arial" panose="020B0604020202020204" pitchFamily="34" charset="0"/>
                <a:cs typeface="Arial" panose="020B0604020202020204" pitchFamily="34" charset="0"/>
              </a:rPr>
              <a:t>https://www.waermepumpe.de/normen-technik/europaeisches-guetesiegel/nationale-guetesiegel/</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564184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50000"/>
              </a:lnSpc>
            </a:pPr>
            <a:r>
              <a:rPr lang="en-US" dirty="0" err="1">
                <a:latin typeface="Arial" panose="020B0604020202020204" pitchFamily="34" charset="0"/>
                <a:cs typeface="Arial" panose="020B0604020202020204" pitchFamily="34" charset="0"/>
              </a:rPr>
              <a:t>Energieausweis</a:t>
            </a:r>
            <a:r>
              <a:rPr lang="en-US" dirty="0">
                <a:latin typeface="Arial" panose="020B0604020202020204" pitchFamily="34" charset="0"/>
                <a:cs typeface="Arial" panose="020B0604020202020204" pitchFamily="34" charset="0"/>
              </a:rPr>
              <a:t> </a:t>
            </a:r>
          </a:p>
        </p:txBody>
      </p:sp>
      <p:sp>
        <p:nvSpPr>
          <p:cNvPr id="3" name="Content Placeholder 2"/>
          <p:cNvSpPr>
            <a:spLocks noGrp="1"/>
          </p:cNvSpPr>
          <p:nvPr>
            <p:ph idx="1"/>
          </p:nvPr>
        </p:nvSpPr>
        <p:spPr/>
        <p:txBody>
          <a:bodyPr>
            <a:noAutofit/>
          </a:bodyPr>
          <a:lstStyle/>
          <a:p>
            <a:pPr marL="0" indent="0">
              <a:lnSpc>
                <a:spcPct val="150000"/>
              </a:lnSpc>
              <a:buNone/>
            </a:pPr>
            <a:r>
              <a:rPr lang="en-US" sz="1600" dirty="0" err="1">
                <a:latin typeface="Arial" panose="020B0604020202020204" pitchFamily="34" charset="0"/>
                <a:cs typeface="Arial" panose="020B0604020202020204" pitchFamily="34" charset="0"/>
              </a:rPr>
              <a:t>Energieausweis</a:t>
            </a:r>
            <a:r>
              <a:rPr lang="en-US" sz="1600" dirty="0">
                <a:latin typeface="Arial" panose="020B0604020202020204" pitchFamily="34" charset="0"/>
                <a:cs typeface="Arial" panose="020B0604020202020204" pitchFamily="34" charset="0"/>
              </a:rPr>
              <a:t> </a:t>
            </a:r>
          </a:p>
          <a:p>
            <a:pPr marL="0" indent="0">
              <a:lnSpc>
                <a:spcPct val="150000"/>
              </a:lnSpc>
              <a:buNone/>
            </a:pPr>
            <a:r>
              <a:rPr lang="de-DE" sz="1600" dirty="0">
                <a:latin typeface="Arial" panose="020B0604020202020204" pitchFamily="34" charset="0"/>
                <a:cs typeface="Arial" panose="020B0604020202020204" pitchFamily="34" charset="0"/>
              </a:rPr>
              <a:t>Seit 2015 müssen alle Raumheizgeräte in der EU - einschließlich aller Wärmepumpen - mit einem Energieausweis (</a:t>
            </a:r>
            <a:r>
              <a:rPr lang="de-DE" sz="1600" dirty="0" err="1">
                <a:latin typeface="Arial" panose="020B0604020202020204" pitchFamily="34" charset="0"/>
                <a:cs typeface="Arial" panose="020B0604020202020204" pitchFamily="34" charset="0"/>
              </a:rPr>
              <a:t>ErP</a:t>
            </a:r>
            <a:r>
              <a:rPr lang="de-DE" sz="1600" dirty="0">
                <a:latin typeface="Arial" panose="020B0604020202020204" pitchFamily="34" charset="0"/>
                <a:cs typeface="Arial" panose="020B0604020202020204" pitchFamily="34" charset="0"/>
              </a:rPr>
              <a:t>) versehen sein.</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Wärmepumpen - entweder als integriertes System oder als Einzelsystem - erreichen in der Regel ausnahmslos die höchsten Energieeffizienzklassen A++ bis A+++.</a:t>
            </a:r>
          </a:p>
        </p:txBody>
      </p:sp>
      <p:pic>
        <p:nvPicPr>
          <p:cNvPr id="11270" name="Picture 6" descr="Hand with magnifying glass looking at the new A+, A++ and A+++ classes of the european energy efficiency classific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0633" y="4077072"/>
            <a:ext cx="4033367" cy="3293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87708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slide title here</a:t>
            </a:r>
            <a:endParaRPr lang="el-GR" dirty="0"/>
          </a:p>
        </p:txBody>
      </p:sp>
      <p:sp>
        <p:nvSpPr>
          <p:cNvPr id="3" name="Content Placeholder 2"/>
          <p:cNvSpPr>
            <a:spLocks noGrp="1"/>
          </p:cNvSpPr>
          <p:nvPr>
            <p:ph idx="1"/>
          </p:nvPr>
        </p:nvSpPr>
        <p:spPr/>
        <p:txBody>
          <a:bodyPr>
            <a:noAutofit/>
          </a:bodyPr>
          <a:lstStyle/>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endParaRPr lang="de-DE" sz="1600" dirty="0">
              <a:latin typeface="Arial" panose="020B0604020202020204" pitchFamily="34" charset="0"/>
              <a:cs typeface="Arial" panose="020B0604020202020204" pitchFamily="34" charset="0"/>
            </a:endParaRPr>
          </a:p>
        </p:txBody>
      </p:sp>
      <p:pic>
        <p:nvPicPr>
          <p:cNvPr id="11266" name="Picture 2" descr="Bildergebnis fÃ¼r Erp WÃ¤rmepum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665" y="260648"/>
            <a:ext cx="7183810" cy="6342629"/>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0" y="3075057"/>
            <a:ext cx="10153128" cy="707886"/>
          </a:xfrm>
          <a:prstGeom prst="rect">
            <a:avLst/>
          </a:prstGeom>
          <a:solidFill>
            <a:schemeClr val="bg1"/>
          </a:solidFill>
        </p:spPr>
        <p:txBody>
          <a:bodyPr wrap="square" rtlCol="0">
            <a:spAutoFit/>
          </a:bodyPr>
          <a:lstStyle/>
          <a:p>
            <a:r>
              <a:rPr lang="de-DE" sz="4000" dirty="0"/>
              <a:t>Beispiel und Struktur des Energieausweises</a:t>
            </a:r>
          </a:p>
        </p:txBody>
      </p:sp>
    </p:spTree>
    <p:extLst>
      <p:ext uri="{BB962C8B-B14F-4D97-AF65-F5344CB8AC3E}">
        <p14:creationId xmlns:p14="http://schemas.microsoft.com/office/powerpoint/2010/main" val="122300690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50000"/>
              </a:lnSpc>
            </a:pPr>
            <a:r>
              <a:rPr lang="en-US" dirty="0" err="1">
                <a:latin typeface="Arial" panose="020B0604020202020204" pitchFamily="34" charset="0"/>
                <a:cs typeface="Arial" panose="020B0604020202020204" pitchFamily="34" charset="0"/>
              </a:rPr>
              <a:t>Energieausweis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Autofit/>
          </a:bodyPr>
          <a:lstStyle/>
          <a:p>
            <a:pPr marL="0" indent="0">
              <a:lnSpc>
                <a:spcPct val="150000"/>
              </a:lnSpc>
              <a:buNone/>
            </a:pPr>
            <a:r>
              <a:rPr lang="en-US" sz="1600" b="1" dirty="0" err="1">
                <a:latin typeface="Arial" panose="020B0604020202020204" pitchFamily="34" charset="0"/>
                <a:cs typeface="Arial" panose="020B0604020202020204" pitchFamily="34" charset="0"/>
              </a:rPr>
              <a:t>Energieausweis</a:t>
            </a:r>
            <a:r>
              <a:rPr lang="de-DE" sz="1600" dirty="0">
                <a:latin typeface="Arial" panose="020B0604020202020204" pitchFamily="34" charset="0"/>
                <a:cs typeface="Arial" panose="020B0604020202020204" pitchFamily="34" charset="0"/>
              </a:rPr>
              <a:t> </a:t>
            </a: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Eine umfassende Zusammenstellung finden Sie hier</a:t>
            </a: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https://www.waermepumpe.de/fileadmin/user_upload/waermepumpe/07_Publikationen/BWP-Ratgeber-EU-Energielabel.pdf</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514060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slide title here</a:t>
            </a:r>
            <a:endParaRPr lang="el-GR" dirty="0"/>
          </a:p>
        </p:txBody>
      </p:sp>
      <p:sp>
        <p:nvSpPr>
          <p:cNvPr id="3" name="Content Placeholder 2"/>
          <p:cNvSpPr>
            <a:spLocks noGrp="1"/>
          </p:cNvSpPr>
          <p:nvPr>
            <p:ph idx="1"/>
          </p:nvPr>
        </p:nvSpPr>
        <p:spPr>
          <a:xfrm>
            <a:off x="683568" y="1412776"/>
            <a:ext cx="8229600" cy="5256584"/>
          </a:xfrm>
        </p:spPr>
        <p:txBody>
          <a:bodyPr>
            <a:noAutofit/>
          </a:bodyPr>
          <a:lstStyle/>
          <a:p>
            <a:pPr marL="0" indent="0">
              <a:lnSpc>
                <a:spcPct val="160000"/>
              </a:lnSpc>
              <a:buNone/>
            </a:pPr>
            <a:r>
              <a:rPr lang="de-DE" sz="1600" dirty="0">
                <a:latin typeface="Arial" panose="020B0604020202020204" pitchFamily="34" charset="0"/>
                <a:cs typeface="Arial" panose="020B0604020202020204" pitchFamily="34" charset="0"/>
              </a:rPr>
              <a:t>Weitere Informationen finden Sie unter</a:t>
            </a:r>
          </a:p>
          <a:p>
            <a:pPr>
              <a:lnSpc>
                <a:spcPct val="160000"/>
              </a:lnSpc>
              <a:buFont typeface="Symbol" panose="05050102010706020507" pitchFamily="18" charset="2"/>
              <a:buChar char="-"/>
            </a:pPr>
            <a:r>
              <a:rPr lang="en-US" sz="1600" dirty="0">
                <a:latin typeface="Arial" panose="020B0604020202020204" pitchFamily="34" charset="0"/>
                <a:cs typeface="Arial" panose="020B0604020202020204" pitchFamily="34" charset="0"/>
                <a:hlinkClick r:id="rId3"/>
              </a:rPr>
              <a:t>https://www.viessmann.de/content/dam/vi-brands/DE/PDF/Planungshandbuch/ph-waermepumpen.pdf/_jcr_content/renditions/original.media_file.download_attachment.file/ph-waermepumpen.pdf</a:t>
            </a:r>
            <a:r>
              <a:rPr lang="en-US"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sym typeface="Wingdings" panose="05000000000000000000" pitchFamily="2" charset="2"/>
              </a:rPr>
              <a:t> </a:t>
            </a:r>
            <a:r>
              <a:rPr lang="en-US" sz="1600" dirty="0" err="1">
                <a:latin typeface="Arial" panose="020B0604020202020204" pitchFamily="34" charset="0"/>
                <a:cs typeface="Arial" panose="020B0604020202020204" pitchFamily="34" charset="0"/>
                <a:sym typeface="Wingdings" panose="05000000000000000000" pitchFamily="2" charset="2"/>
              </a:rPr>
              <a:t>Planungshandbuch</a:t>
            </a:r>
            <a:r>
              <a:rPr lang="en-US" sz="1600" dirty="0">
                <a:latin typeface="Arial" panose="020B0604020202020204" pitchFamily="34" charset="0"/>
                <a:cs typeface="Arial" panose="020B0604020202020204" pitchFamily="34" charset="0"/>
                <a:sym typeface="Wingdings" panose="05000000000000000000" pitchFamily="2" charset="2"/>
              </a:rPr>
              <a:t> der </a:t>
            </a:r>
            <a:r>
              <a:rPr lang="en-US" sz="1600" dirty="0" err="1">
                <a:latin typeface="Arial" panose="020B0604020202020204" pitchFamily="34" charset="0"/>
                <a:cs typeface="Arial" panose="020B0604020202020204" pitchFamily="34" charset="0"/>
                <a:sym typeface="Wingdings" panose="05000000000000000000" pitchFamily="2" charset="2"/>
              </a:rPr>
              <a:t>Firma</a:t>
            </a:r>
            <a:r>
              <a:rPr lang="en-US" sz="1600" dirty="0">
                <a:latin typeface="Arial" panose="020B0604020202020204" pitchFamily="34" charset="0"/>
                <a:cs typeface="Arial" panose="020B0604020202020204" pitchFamily="34" charset="0"/>
                <a:sym typeface="Wingdings" panose="05000000000000000000" pitchFamily="2" charset="2"/>
              </a:rPr>
              <a:t> Viessmann</a:t>
            </a:r>
          </a:p>
          <a:p>
            <a:pPr>
              <a:lnSpc>
                <a:spcPct val="160000"/>
              </a:lnSpc>
              <a:buFont typeface="Symbol" panose="05050102010706020507" pitchFamily="18" charset="2"/>
              <a:buChar char="-"/>
            </a:pPr>
            <a:r>
              <a:rPr lang="en-US" sz="1600" dirty="0">
                <a:latin typeface="Arial" panose="020B0604020202020204" pitchFamily="34" charset="0"/>
                <a:cs typeface="Arial" panose="020B0604020202020204" pitchFamily="34" charset="0"/>
                <a:sym typeface="Wingdings" panose="05000000000000000000" pitchFamily="2" charset="2"/>
                <a:hlinkClick r:id="rId4"/>
              </a:rPr>
              <a:t>http://www.dimplex.de/fileadmin/dimplex/downloads/PHB_WP_Heizen_2016_web_verschl.pdf</a:t>
            </a:r>
            <a:r>
              <a:rPr lang="en-US" sz="1600" dirty="0">
                <a:latin typeface="Arial" panose="020B0604020202020204" pitchFamily="34" charset="0"/>
                <a:cs typeface="Arial" panose="020B0604020202020204" pitchFamily="34" charset="0"/>
                <a:sym typeface="Wingdings" panose="05000000000000000000" pitchFamily="2" charset="2"/>
              </a:rPr>
              <a:t> --&gt; </a:t>
            </a:r>
            <a:r>
              <a:rPr lang="en-US" sz="1600" dirty="0" err="1">
                <a:latin typeface="Arial" panose="020B0604020202020204" pitchFamily="34" charset="0"/>
                <a:cs typeface="Arial" panose="020B0604020202020204" pitchFamily="34" charset="0"/>
                <a:sym typeface="Wingdings" panose="05000000000000000000" pitchFamily="2" charset="2"/>
              </a:rPr>
              <a:t>Planungshandbuch</a:t>
            </a:r>
            <a:r>
              <a:rPr lang="en-US" sz="1600" dirty="0">
                <a:latin typeface="Arial" panose="020B0604020202020204" pitchFamily="34" charset="0"/>
                <a:cs typeface="Arial" panose="020B0604020202020204" pitchFamily="34" charset="0"/>
                <a:sym typeface="Wingdings" panose="05000000000000000000" pitchFamily="2" charset="2"/>
              </a:rPr>
              <a:t> der </a:t>
            </a:r>
            <a:r>
              <a:rPr lang="en-US" sz="1600" dirty="0" err="1">
                <a:latin typeface="Arial" panose="020B0604020202020204" pitchFamily="34" charset="0"/>
                <a:cs typeface="Arial" panose="020B0604020202020204" pitchFamily="34" charset="0"/>
                <a:sym typeface="Wingdings" panose="05000000000000000000" pitchFamily="2" charset="2"/>
              </a:rPr>
              <a:t>Firma</a:t>
            </a:r>
            <a:r>
              <a:rPr lang="en-US" sz="1600" dirty="0">
                <a:latin typeface="Arial" panose="020B0604020202020204" pitchFamily="34" charset="0"/>
                <a:cs typeface="Arial" panose="020B0604020202020204" pitchFamily="34" charset="0"/>
                <a:sym typeface="Wingdings" panose="05000000000000000000" pitchFamily="2" charset="2"/>
              </a:rPr>
              <a:t> Dimplex</a:t>
            </a:r>
          </a:p>
          <a:p>
            <a:pPr>
              <a:lnSpc>
                <a:spcPct val="160000"/>
              </a:lnSpc>
              <a:buFont typeface="Symbol" panose="05050102010706020507" pitchFamily="18" charset="2"/>
              <a:buChar char="-"/>
            </a:pPr>
            <a:r>
              <a:rPr lang="en-US" sz="1600" dirty="0">
                <a:latin typeface="Arial" panose="020B0604020202020204" pitchFamily="34" charset="0"/>
                <a:cs typeface="Arial" panose="020B0604020202020204" pitchFamily="34" charset="0"/>
                <a:sym typeface="Wingdings" panose="05000000000000000000" pitchFamily="2" charset="2"/>
                <a:hlinkClick r:id="rId5"/>
              </a:rPr>
              <a:t>https://www.stiebel-eltron.de/content/dam/ste/de/de/products/downloads/Planungsunterlagen/Planungshandbuch/Planungshandbuch_EE_Waermepumpen.pdf</a:t>
            </a:r>
            <a:r>
              <a:rPr lang="en-US" sz="1600" dirty="0">
                <a:latin typeface="Arial" panose="020B0604020202020204" pitchFamily="34" charset="0"/>
                <a:cs typeface="Arial" panose="020B0604020202020204" pitchFamily="34" charset="0"/>
                <a:sym typeface="Wingdings" panose="05000000000000000000" pitchFamily="2" charset="2"/>
              </a:rPr>
              <a:t> --&gt; </a:t>
            </a:r>
            <a:r>
              <a:rPr lang="en-US" sz="1600" dirty="0" err="1">
                <a:latin typeface="Arial" panose="020B0604020202020204" pitchFamily="34" charset="0"/>
                <a:cs typeface="Arial" panose="020B0604020202020204" pitchFamily="34" charset="0"/>
                <a:sym typeface="Wingdings" panose="05000000000000000000" pitchFamily="2" charset="2"/>
              </a:rPr>
              <a:t>Planungshandbuch</a:t>
            </a:r>
            <a:r>
              <a:rPr lang="en-US" sz="1600" dirty="0">
                <a:latin typeface="Arial" panose="020B0604020202020204" pitchFamily="34" charset="0"/>
                <a:cs typeface="Arial" panose="020B0604020202020204" pitchFamily="34" charset="0"/>
                <a:sym typeface="Wingdings" panose="05000000000000000000" pitchFamily="2" charset="2"/>
              </a:rPr>
              <a:t> der </a:t>
            </a:r>
            <a:r>
              <a:rPr lang="en-US" sz="1600" dirty="0" err="1">
                <a:latin typeface="Arial" panose="020B0604020202020204" pitchFamily="34" charset="0"/>
                <a:cs typeface="Arial" panose="020B0604020202020204" pitchFamily="34" charset="0"/>
                <a:sym typeface="Wingdings" panose="05000000000000000000" pitchFamily="2" charset="2"/>
              </a:rPr>
              <a:t>Firma</a:t>
            </a:r>
            <a:r>
              <a:rPr lang="en-US" sz="1600" dirty="0">
                <a:latin typeface="Arial" panose="020B0604020202020204" pitchFamily="34" charset="0"/>
                <a:cs typeface="Arial" panose="020B0604020202020204" pitchFamily="34" charset="0"/>
                <a:sym typeface="Wingdings" panose="05000000000000000000" pitchFamily="2" charset="2"/>
              </a:rPr>
              <a:t> </a:t>
            </a:r>
            <a:r>
              <a:rPr lang="en-US" sz="1600" dirty="0" err="1">
                <a:latin typeface="Arial" panose="020B0604020202020204" pitchFamily="34" charset="0"/>
                <a:cs typeface="Arial" panose="020B0604020202020204" pitchFamily="34" charset="0"/>
                <a:sym typeface="Wingdings" panose="05000000000000000000" pitchFamily="2" charset="2"/>
              </a:rPr>
              <a:t>Stiebel</a:t>
            </a:r>
            <a:endParaRPr lang="en-US" sz="1600" dirty="0">
              <a:latin typeface="Arial" panose="020B0604020202020204" pitchFamily="34" charset="0"/>
              <a:cs typeface="Arial" panose="020B0604020202020204" pitchFamily="34" charset="0"/>
              <a:sym typeface="Wingdings" panose="05000000000000000000" pitchFamily="2" charset="2"/>
            </a:endParaRPr>
          </a:p>
          <a:p>
            <a:pPr>
              <a:lnSpc>
                <a:spcPct val="160000"/>
              </a:lnSpc>
              <a:buFontTx/>
              <a:buChar char="-"/>
            </a:pPr>
            <a:r>
              <a:rPr lang="en-US" sz="1600" dirty="0">
                <a:latin typeface="Arial" panose="020B0604020202020204" pitchFamily="34" charset="0"/>
                <a:cs typeface="Arial" panose="020B0604020202020204" pitchFamily="34" charset="0"/>
                <a:sym typeface="Wingdings" panose="05000000000000000000" pitchFamily="2" charset="2"/>
                <a:hlinkClick r:id="rId6"/>
              </a:rPr>
              <a:t>www.bwp.de</a:t>
            </a:r>
            <a:r>
              <a:rPr lang="en-US" sz="1600" dirty="0">
                <a:latin typeface="Arial" panose="020B0604020202020204" pitchFamily="34" charset="0"/>
                <a:cs typeface="Arial" panose="020B0604020202020204" pitchFamily="34" charset="0"/>
                <a:sym typeface="Wingdings" panose="05000000000000000000" pitchFamily="2" charset="2"/>
              </a:rPr>
              <a:t>  </a:t>
            </a:r>
            <a:r>
              <a:rPr lang="en-US" sz="1600" dirty="0" err="1">
                <a:latin typeface="Arial" panose="020B0604020202020204" pitchFamily="34" charset="0"/>
                <a:cs typeface="Arial" panose="020B0604020202020204" pitchFamily="34" charset="0"/>
                <a:sym typeface="Wingdings" panose="05000000000000000000" pitchFamily="2" charset="2"/>
              </a:rPr>
              <a:t>Bundesverband</a:t>
            </a:r>
            <a:r>
              <a:rPr lang="en-US" sz="1600" dirty="0">
                <a:latin typeface="Arial" panose="020B0604020202020204" pitchFamily="34" charset="0"/>
                <a:cs typeface="Arial" panose="020B0604020202020204" pitchFamily="34" charset="0"/>
                <a:sym typeface="Wingdings" panose="05000000000000000000" pitchFamily="2" charset="2"/>
              </a:rPr>
              <a:t> </a:t>
            </a:r>
            <a:r>
              <a:rPr lang="en-US" sz="1600" dirty="0" err="1">
                <a:latin typeface="Arial" panose="020B0604020202020204" pitchFamily="34" charset="0"/>
                <a:cs typeface="Arial" panose="020B0604020202020204" pitchFamily="34" charset="0"/>
                <a:sym typeface="Wingdings" panose="05000000000000000000" pitchFamily="2" charset="2"/>
              </a:rPr>
              <a:t>Wärmepumpe</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8694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latin typeface="Arial" panose="020B0604020202020204" pitchFamily="34" charset="0"/>
                <a:cs typeface="Arial" panose="020B0604020202020204" pitchFamily="34" charset="0"/>
              </a:rPr>
              <a:t>Wärmepumpe</a:t>
            </a:r>
            <a:r>
              <a:rPr lang="en-US" dirty="0">
                <a:latin typeface="Arial" panose="020B0604020202020204" pitchFamily="34" charset="0"/>
                <a:cs typeface="Arial" panose="020B0604020202020204" pitchFamily="34" charset="0"/>
              </a:rPr>
              <a:t> - </a:t>
            </a:r>
            <a:r>
              <a:rPr lang="en-US" dirty="0" err="1">
                <a:latin typeface="Arial" panose="020B0604020202020204" pitchFamily="34" charset="0"/>
                <a:cs typeface="Arial" panose="020B0604020202020204" pitchFamily="34" charset="0"/>
              </a:rPr>
              <a:t>erneuerbare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Energie</a:t>
            </a:r>
            <a:r>
              <a:rPr lang="en-US" dirty="0">
                <a:latin typeface="Arial" panose="020B0604020202020204" pitchFamily="34" charset="0"/>
                <a:cs typeface="Arial" panose="020B0604020202020204" pitchFamily="34" charset="0"/>
              </a:rPr>
              <a:t> </a:t>
            </a:r>
            <a:endParaRPr lang="el-GR" dirty="0">
              <a:latin typeface="Arial" panose="020B0604020202020204" pitchFamily="34" charset="0"/>
              <a:cs typeface="Arial" panose="020B0604020202020204" pitchFamily="34" charset="0"/>
            </a:endParaRPr>
          </a:p>
        </p:txBody>
      </p:sp>
      <p:sp>
        <p:nvSpPr>
          <p:cNvPr id="4" name="Textfeld 3"/>
          <p:cNvSpPr txBox="1"/>
          <p:nvPr/>
        </p:nvSpPr>
        <p:spPr>
          <a:xfrm>
            <a:off x="657400" y="1844824"/>
            <a:ext cx="8486600" cy="3693319"/>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Warum gilt eine wärmepumpenbetriebene Heizung als erneuerbare Energiequelle?</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Während die technischen Arbeiten mit elektrischer Energie (Strom) oder fossil betriebenen Motoren durchgeführt </a:t>
            </a:r>
            <a:r>
              <a:rPr lang="de-DE" sz="1600" dirty="0" smtClean="0">
                <a:latin typeface="Arial" panose="020B0604020202020204" pitchFamily="34" charset="0"/>
                <a:cs typeface="Arial" panose="020B0604020202020204" pitchFamily="34" charset="0"/>
              </a:rPr>
              <a:t>wird, </a:t>
            </a:r>
            <a:r>
              <a:rPr lang="de-DE" sz="1600" dirty="0">
                <a:latin typeface="Arial" panose="020B0604020202020204" pitchFamily="34" charset="0"/>
                <a:cs typeface="Arial" panose="020B0604020202020204" pitchFamily="34" charset="0"/>
              </a:rPr>
              <a:t>kommt die thermische Energie </a:t>
            </a:r>
            <a:r>
              <a:rPr lang="de-DE" sz="1600" dirty="0" smtClean="0">
                <a:latin typeface="Arial" panose="020B0604020202020204" pitchFamily="34" charset="0"/>
                <a:cs typeface="Arial" panose="020B0604020202020204" pitchFamily="34" charset="0"/>
              </a:rPr>
              <a:t>auf einen niedrigen Temperaturniveau aus einem umgebenden Reservoir.</a:t>
            </a: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Gewöhnliche </a:t>
            </a:r>
            <a:r>
              <a:rPr lang="de-DE" sz="1600" dirty="0" smtClean="0">
                <a:latin typeface="Arial" panose="020B0604020202020204" pitchFamily="34" charset="0"/>
                <a:cs typeface="Arial" panose="020B0604020202020204" pitchFamily="34" charset="0"/>
              </a:rPr>
              <a:t>Reservoire </a:t>
            </a:r>
            <a:r>
              <a:rPr lang="de-DE" sz="1600" dirty="0">
                <a:latin typeface="Arial" panose="020B0604020202020204" pitchFamily="34" charset="0"/>
                <a:cs typeface="Arial" panose="020B0604020202020204" pitchFamily="34" charset="0"/>
              </a:rPr>
              <a:t>sind:</a:t>
            </a:r>
          </a:p>
          <a:p>
            <a:pPr marL="285750" indent="-285750">
              <a:lnSpc>
                <a:spcPct val="150000"/>
              </a:lnSpc>
              <a:buFont typeface="Arial" panose="020B0604020202020204" pitchFamily="34" charset="0"/>
              <a:buChar char="•"/>
            </a:pPr>
            <a:r>
              <a:rPr lang="de-DE" sz="1600" dirty="0">
                <a:latin typeface="Arial" panose="020B0604020202020204" pitchFamily="34" charset="0"/>
                <a:cs typeface="Arial" panose="020B0604020202020204" pitchFamily="34" charset="0"/>
              </a:rPr>
              <a:t>Umgebungsluft</a:t>
            </a:r>
          </a:p>
          <a:p>
            <a:pPr marL="285750" indent="-285750">
              <a:lnSpc>
                <a:spcPct val="150000"/>
              </a:lnSpc>
              <a:buFont typeface="Arial" panose="020B0604020202020204" pitchFamily="34" charset="0"/>
              <a:buChar char="•"/>
            </a:pPr>
            <a:r>
              <a:rPr lang="de-DE" sz="1600" dirty="0">
                <a:latin typeface="Arial" panose="020B0604020202020204" pitchFamily="34" charset="0"/>
                <a:cs typeface="Arial" panose="020B0604020202020204" pitchFamily="34" charset="0"/>
              </a:rPr>
              <a:t>Boden </a:t>
            </a:r>
          </a:p>
          <a:p>
            <a:pPr marL="285750" indent="-285750">
              <a:lnSpc>
                <a:spcPct val="150000"/>
              </a:lnSpc>
              <a:buFont typeface="Arial" panose="020B0604020202020204" pitchFamily="34" charset="0"/>
              <a:buChar char="•"/>
            </a:pPr>
            <a:r>
              <a:rPr lang="de-DE" sz="1600" dirty="0">
                <a:latin typeface="Arial" panose="020B0604020202020204" pitchFamily="34" charset="0"/>
                <a:cs typeface="Arial" panose="020B0604020202020204" pitchFamily="34" charset="0"/>
              </a:rPr>
              <a:t>Grundwasser</a:t>
            </a:r>
          </a:p>
          <a:p>
            <a:endParaRPr lang="de-DE" dirty="0"/>
          </a:p>
        </p:txBody>
      </p:sp>
    </p:spTree>
    <p:extLst>
      <p:ext uri="{BB962C8B-B14F-4D97-AF65-F5344CB8AC3E}">
        <p14:creationId xmlns:p14="http://schemas.microsoft.com/office/powerpoint/2010/main" val="65440654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slide title here</a:t>
            </a:r>
            <a:endParaRPr lang="el-GR" dirty="0"/>
          </a:p>
        </p:txBody>
      </p:sp>
      <p:sp>
        <p:nvSpPr>
          <p:cNvPr id="3" name="Content Placeholder 2"/>
          <p:cNvSpPr>
            <a:spLocks noGrp="1"/>
          </p:cNvSpPr>
          <p:nvPr>
            <p:ph idx="1"/>
          </p:nvPr>
        </p:nvSpPr>
        <p:spPr/>
        <p:txBody>
          <a:bodyPr>
            <a:normAutofit/>
          </a:bodyPr>
          <a:lstStyle/>
          <a:p>
            <a:pPr lvl="0">
              <a:lnSpc>
                <a:spcPct val="150000"/>
              </a:lnSpc>
            </a:pPr>
            <a:r>
              <a:rPr lang="de-DE" sz="1600" dirty="0">
                <a:latin typeface="Arial" panose="020B0604020202020204" pitchFamily="34" charset="0"/>
                <a:cs typeface="Arial" panose="020B0604020202020204" pitchFamily="34" charset="0"/>
              </a:rPr>
              <a:t>Der Auszubildende ist in der Lage, verschiedene Arten von Wärmepumpen zu installieren. </a:t>
            </a:r>
            <a:r>
              <a:rPr lang="es-ES" sz="1600" dirty="0">
                <a:latin typeface="Arial" panose="020B0604020202020204" pitchFamily="34" charset="0"/>
                <a:cs typeface="Arial" panose="020B0604020202020204" pitchFamily="34" charset="0"/>
                <a:sym typeface="Wingdings" panose="05000000000000000000" pitchFamily="2" charset="2"/>
              </a:rPr>
              <a:t> Siehe Kapitel 2.1.</a:t>
            </a:r>
          </a:p>
          <a:p>
            <a:pPr lvl="0">
              <a:lnSpc>
                <a:spcPct val="150000"/>
              </a:lnSpc>
            </a:pPr>
            <a:r>
              <a:rPr lang="de-DE" sz="1600" dirty="0">
                <a:latin typeface="Arial" panose="020B0604020202020204" pitchFamily="34" charset="0"/>
                <a:cs typeface="Arial" panose="020B0604020202020204" pitchFamily="34" charset="0"/>
              </a:rPr>
              <a:t>Der Auszubildende ist in der Lage, Wärmepumpen in Betrieb zu nehmen.</a:t>
            </a:r>
            <a:br>
              <a:rPr lang="de-DE" sz="1600" dirty="0">
                <a:latin typeface="Arial" panose="020B0604020202020204" pitchFamily="34" charset="0"/>
                <a:cs typeface="Arial" panose="020B0604020202020204" pitchFamily="34" charset="0"/>
              </a:rPr>
            </a:br>
            <a:r>
              <a:rPr lang="es-ES" sz="1600" dirty="0">
                <a:latin typeface="Arial" panose="020B0604020202020204" pitchFamily="34" charset="0"/>
                <a:cs typeface="Arial" panose="020B0604020202020204" pitchFamily="34" charset="0"/>
                <a:sym typeface="Wingdings" panose="05000000000000000000" pitchFamily="2" charset="2"/>
              </a:rPr>
              <a:t> Siehe Kapitel 2.1</a:t>
            </a:r>
            <a:endParaRPr lang="de-DE" sz="1600" dirty="0">
              <a:latin typeface="Arial" panose="020B0604020202020204" pitchFamily="34" charset="0"/>
              <a:cs typeface="Arial" panose="020B0604020202020204" pitchFamily="34" charset="0"/>
            </a:endParaRPr>
          </a:p>
          <a:p>
            <a:pPr lvl="0">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Der Auszubildende ist in der Lage zu beurteilen, ob das System ordnungsgemäß funktioniert</a:t>
            </a:r>
            <a:br>
              <a:rPr lang="de-DE" sz="1600" dirty="0">
                <a:latin typeface="Arial" panose="020B0604020202020204" pitchFamily="34" charset="0"/>
                <a:cs typeface="Arial" panose="020B0604020202020204" pitchFamily="34" charset="0"/>
              </a:rPr>
            </a:br>
            <a:r>
              <a:rPr lang="es-ES" sz="1600" dirty="0">
                <a:latin typeface="Arial" panose="020B0604020202020204" pitchFamily="34" charset="0"/>
                <a:cs typeface="Arial" panose="020B0604020202020204" pitchFamily="34" charset="0"/>
                <a:sym typeface="Wingdings" panose="05000000000000000000" pitchFamily="2" charset="2"/>
              </a:rPr>
              <a:t> Siehe Kapitel 3.1 / 3.2</a:t>
            </a:r>
            <a:endParaRPr lang="de-DE" sz="1600" dirty="0">
              <a:latin typeface="Arial" panose="020B0604020202020204" pitchFamily="34" charset="0"/>
              <a:cs typeface="Arial" panose="020B0604020202020204" pitchFamily="34" charset="0"/>
            </a:endParaRPr>
          </a:p>
          <a:p>
            <a:pPr marL="0" indent="0">
              <a:lnSpc>
                <a:spcPct val="150000"/>
              </a:lnSpc>
              <a:buNone/>
            </a:pPr>
            <a:endParaRPr lang="el-G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512875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latin typeface="Arial" panose="020B0604020202020204" pitchFamily="34" charset="0"/>
                <a:cs typeface="Arial" panose="020B0604020202020204" pitchFamily="34" charset="0"/>
              </a:rPr>
              <a:t>Ende des </a:t>
            </a:r>
            <a:r>
              <a:rPr lang="en-US" dirty="0" err="1">
                <a:latin typeface="Arial" panose="020B0604020202020204" pitchFamily="34" charset="0"/>
                <a:cs typeface="Arial" panose="020B0604020202020204" pitchFamily="34" charset="0"/>
              </a:rPr>
              <a:t>Moduls</a:t>
            </a:r>
            <a:endParaRPr lang="el-GR" dirty="0">
              <a:latin typeface="Arial" panose="020B0604020202020204" pitchFamily="34" charset="0"/>
              <a:cs typeface="Arial" panose="020B0604020202020204" pitchFamily="34" charset="0"/>
            </a:endParaRPr>
          </a:p>
        </p:txBody>
      </p:sp>
      <p:sp>
        <p:nvSpPr>
          <p:cNvPr id="9" name="Content Placeholder 8"/>
          <p:cNvSpPr>
            <a:spLocks noGrp="1"/>
          </p:cNvSpPr>
          <p:nvPr>
            <p:ph idx="1"/>
          </p:nvPr>
        </p:nvSpPr>
        <p:spPr/>
        <p:txBody>
          <a:bodyPr>
            <a:normAutofit/>
          </a:bodyPr>
          <a:lstStyle/>
          <a:p>
            <a:pPr marL="0" indent="0">
              <a:lnSpc>
                <a:spcPct val="150000"/>
              </a:lnSpc>
              <a:buNone/>
            </a:pPr>
            <a:r>
              <a:rPr lang="de-DE" sz="1600" dirty="0">
                <a:latin typeface="Arial" panose="020B0604020202020204" pitchFamily="34" charset="0"/>
                <a:cs typeface="Arial" panose="020B0604020202020204" pitchFamily="34" charset="0"/>
              </a:rPr>
              <a:t>Sie haben nun das Modul Geothermische Wärmepumpen abgeschlossen und sind in der Lage:</a:t>
            </a:r>
          </a:p>
          <a:p>
            <a:pPr>
              <a:lnSpc>
                <a:spcPct val="150000"/>
              </a:lnSpc>
            </a:pPr>
            <a:r>
              <a:rPr lang="de-DE" sz="1600" dirty="0">
                <a:latin typeface="Arial" panose="020B0604020202020204" pitchFamily="34" charset="0"/>
                <a:cs typeface="Arial" panose="020B0604020202020204" pitchFamily="34" charset="0"/>
              </a:rPr>
              <a:t>Der Auszubildende kennt das Funktionsprinzip von Wärmepumpen und deren Komponenten.</a:t>
            </a:r>
          </a:p>
          <a:p>
            <a:pPr>
              <a:lnSpc>
                <a:spcPct val="150000"/>
              </a:lnSpc>
            </a:pPr>
            <a:r>
              <a:rPr lang="de-DE" sz="1600" dirty="0">
                <a:latin typeface="Arial" panose="020B0604020202020204" pitchFamily="34" charset="0"/>
                <a:cs typeface="Arial" panose="020B0604020202020204" pitchFamily="34" charset="0"/>
              </a:rPr>
              <a:t>Der Auszubildende kennt verschiedene Arten von Wärmepumpen.</a:t>
            </a:r>
          </a:p>
        </p:txBody>
      </p:sp>
    </p:spTree>
    <p:extLst>
      <p:ext uri="{BB962C8B-B14F-4D97-AF65-F5344CB8AC3E}">
        <p14:creationId xmlns:p14="http://schemas.microsoft.com/office/powerpoint/2010/main" val="332572461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End of Module</a:t>
            </a:r>
            <a:endParaRPr lang="el-GR" dirty="0"/>
          </a:p>
        </p:txBody>
      </p:sp>
      <p:sp>
        <p:nvSpPr>
          <p:cNvPr id="5" name="Subtitle 4"/>
          <p:cNvSpPr>
            <a:spLocks noGrp="1"/>
          </p:cNvSpPr>
          <p:nvPr>
            <p:ph type="subTitle" idx="1"/>
          </p:nvPr>
        </p:nvSpPr>
        <p:spPr/>
        <p:txBody>
          <a:bodyPr/>
          <a:lstStyle/>
          <a:p>
            <a:r>
              <a:rPr lang="en-US" dirty="0"/>
              <a:t>Add module title here</a:t>
            </a:r>
          </a:p>
        </p:txBody>
      </p:sp>
    </p:spTree>
    <p:extLst>
      <p:ext uri="{BB962C8B-B14F-4D97-AF65-F5344CB8AC3E}">
        <p14:creationId xmlns:p14="http://schemas.microsoft.com/office/powerpoint/2010/main" val="129220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Wärmepumpe</a:t>
            </a:r>
            <a:r>
              <a:rPr lang="en-US" dirty="0">
                <a:latin typeface="Arial" panose="020B0604020202020204" pitchFamily="34" charset="0"/>
                <a:cs typeface="Arial" panose="020B0604020202020204" pitchFamily="34" charset="0"/>
              </a:rPr>
              <a:t> - </a:t>
            </a:r>
            <a:r>
              <a:rPr lang="en-US" dirty="0" err="1">
                <a:latin typeface="Arial" panose="020B0604020202020204" pitchFamily="34" charset="0"/>
                <a:cs typeface="Arial" panose="020B0604020202020204" pitchFamily="34" charset="0"/>
              </a:rPr>
              <a:t>erneuerbare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Energie</a:t>
            </a:r>
            <a:r>
              <a:rPr lang="en-US" dirty="0">
                <a:latin typeface="Arial" panose="020B0604020202020204" pitchFamily="34" charset="0"/>
                <a:cs typeface="Arial" panose="020B0604020202020204" pitchFamily="34" charset="0"/>
              </a:rPr>
              <a:t> </a:t>
            </a:r>
            <a:endParaRPr lang="el-GR" dirty="0">
              <a:latin typeface="Arial" panose="020B0604020202020204" pitchFamily="34" charset="0"/>
              <a:cs typeface="Arial" panose="020B0604020202020204" pitchFamily="34" charset="0"/>
            </a:endParaRPr>
          </a:p>
        </p:txBody>
      </p:sp>
      <p:sp>
        <p:nvSpPr>
          <p:cNvPr id="4" name="Textfeld 3"/>
          <p:cNvSpPr txBox="1"/>
          <p:nvPr/>
        </p:nvSpPr>
        <p:spPr>
          <a:xfrm>
            <a:off x="971600" y="1844824"/>
            <a:ext cx="5597624" cy="3046988"/>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Warum gilt eine wärmepumpenbetriebene Heizung als erneuerbare Energiequelle?</a:t>
            </a:r>
          </a:p>
          <a:p>
            <a:pPr>
              <a:lnSpc>
                <a:spcPct val="150000"/>
              </a:lnSpc>
            </a:pPr>
            <a:endParaRPr lang="de-DE" sz="1600" dirty="0">
              <a:latin typeface="Arial" panose="020B0604020202020204" pitchFamily="34" charset="0"/>
              <a:cs typeface="Arial" panose="020B0604020202020204" pitchFamily="34" charset="0"/>
            </a:endParaRPr>
          </a:p>
          <a:p>
            <a:pPr marL="285750" indent="-285750">
              <a:lnSpc>
                <a:spcPct val="150000"/>
              </a:lnSpc>
              <a:buFontTx/>
              <a:buChar char="-"/>
            </a:pPr>
            <a:r>
              <a:rPr lang="de-DE" sz="1600" dirty="0">
                <a:latin typeface="Arial" panose="020B0604020202020204" pitchFamily="34" charset="0"/>
                <a:cs typeface="Arial" panose="020B0604020202020204" pitchFamily="34" charset="0"/>
              </a:rPr>
              <a:t>Umgebungsluft:</a:t>
            </a:r>
          </a:p>
          <a:p>
            <a:pPr lvl="1">
              <a:lnSpc>
                <a:spcPct val="150000"/>
              </a:lnSpc>
            </a:pPr>
            <a:r>
              <a:rPr lang="de-DE" sz="1600" dirty="0">
                <a:latin typeface="Arial" panose="020B0604020202020204" pitchFamily="34" charset="0"/>
                <a:cs typeface="Arial" panose="020B0604020202020204" pitchFamily="34" charset="0"/>
              </a:rPr>
              <a:t>Die Energie aus der Umgebungsluft stammt aus der - saisonal unterschiedlich starken - Sonneneinstrahlung, </a:t>
            </a:r>
          </a:p>
          <a:p>
            <a:pPr lvl="1">
              <a:lnSpc>
                <a:spcPct val="150000"/>
              </a:lnSpc>
            </a:pPr>
            <a:r>
              <a:rPr lang="de-DE" sz="1600" dirty="0">
                <a:latin typeface="Arial" panose="020B0604020202020204" pitchFamily="34" charset="0"/>
                <a:cs typeface="Arial" panose="020B0604020202020204" pitchFamily="34" charset="0"/>
              </a:rPr>
              <a:t>die eine erneuerbare Energiequelle ist.</a:t>
            </a:r>
          </a:p>
          <a:p>
            <a:pPr lvl="2">
              <a:lnSpc>
                <a:spcPct val="150000"/>
              </a:lnSpc>
            </a:pP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928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Wärmepumpe</a:t>
            </a:r>
            <a:r>
              <a:rPr lang="en-US" dirty="0">
                <a:latin typeface="Arial" panose="020B0604020202020204" pitchFamily="34" charset="0"/>
                <a:cs typeface="Arial" panose="020B0604020202020204" pitchFamily="34" charset="0"/>
              </a:rPr>
              <a:t> - </a:t>
            </a:r>
            <a:r>
              <a:rPr lang="en-US" dirty="0" err="1">
                <a:latin typeface="Arial" panose="020B0604020202020204" pitchFamily="34" charset="0"/>
                <a:cs typeface="Arial" panose="020B0604020202020204" pitchFamily="34" charset="0"/>
              </a:rPr>
              <a:t>erneuerbare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Energie</a:t>
            </a:r>
            <a:r>
              <a:rPr lang="en-US" dirty="0">
                <a:latin typeface="Arial" panose="020B0604020202020204" pitchFamily="34" charset="0"/>
                <a:cs typeface="Arial" panose="020B0604020202020204" pitchFamily="34" charset="0"/>
              </a:rPr>
              <a:t> </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normAutofit/>
          </a:bodyPr>
          <a:lstStyle/>
          <a:p>
            <a:pPr marL="0" indent="0">
              <a:lnSpc>
                <a:spcPct val="150000"/>
              </a:lnSpc>
              <a:buNone/>
            </a:pPr>
            <a:r>
              <a:rPr lang="de-DE" sz="1600" dirty="0">
                <a:latin typeface="Arial" panose="020B0604020202020204" pitchFamily="34" charset="0"/>
                <a:cs typeface="Arial" panose="020B0604020202020204" pitchFamily="34" charset="0"/>
              </a:rPr>
              <a:t>Warum gilt eine wärmepumpenbetriebene Heizung als erneuerbare Energiequelle?</a:t>
            </a:r>
          </a:p>
          <a:p>
            <a:pPr marL="0" indent="0">
              <a:lnSpc>
                <a:spcPct val="150000"/>
              </a:lnSpc>
              <a:buNone/>
            </a:pPr>
            <a:endParaRPr lang="de-DE" sz="1600" dirty="0">
              <a:latin typeface="Arial" panose="020B0604020202020204" pitchFamily="34" charset="0"/>
              <a:cs typeface="Arial" panose="020B0604020202020204" pitchFamily="34" charset="0"/>
            </a:endParaRPr>
          </a:p>
          <a:p>
            <a:pPr marL="285750" indent="-285750">
              <a:lnSpc>
                <a:spcPct val="150000"/>
              </a:lnSpc>
              <a:buFontTx/>
              <a:buChar char="-"/>
            </a:pPr>
            <a:endParaRPr lang="de-DE" sz="1600" dirty="0">
              <a:latin typeface="Arial" panose="020B0604020202020204" pitchFamily="34" charset="0"/>
              <a:cs typeface="Arial" panose="020B0604020202020204" pitchFamily="34" charset="0"/>
            </a:endParaRPr>
          </a:p>
          <a:p>
            <a:pPr marL="285750" indent="-285750">
              <a:lnSpc>
                <a:spcPct val="150000"/>
              </a:lnSpc>
              <a:buFontTx/>
              <a:buChar char="-"/>
            </a:pPr>
            <a:r>
              <a:rPr lang="de-DE" sz="1600" dirty="0">
                <a:latin typeface="Arial" panose="020B0604020202020204" pitchFamily="34" charset="0"/>
                <a:cs typeface="Arial" panose="020B0604020202020204" pitchFamily="34" charset="0"/>
              </a:rPr>
              <a:t>Boden &amp; Grundwasser:</a:t>
            </a:r>
          </a:p>
          <a:p>
            <a:pPr marL="400050" lvl="1" indent="0">
              <a:lnSpc>
                <a:spcPct val="150000"/>
              </a:lnSpc>
              <a:buNone/>
            </a:pPr>
            <a:r>
              <a:rPr lang="de-DE" sz="1600" dirty="0">
                <a:latin typeface="Arial" panose="020B0604020202020204" pitchFamily="34" charset="0"/>
                <a:cs typeface="Arial" panose="020B0604020202020204" pitchFamily="34" charset="0"/>
              </a:rPr>
              <a:t>Die Energie aus dem Boden oder unterirdischen Grundwasserspeichern wird durch den geothermischen Wärmestrom aus dem Erdinneren erzeugt. </a:t>
            </a:r>
            <a:r>
              <a:rPr lang="de-DE" sz="1600" dirty="0" smtClean="0">
                <a:latin typeface="Arial" panose="020B0604020202020204" pitchFamily="34" charset="0"/>
                <a:cs typeface="Arial" panose="020B0604020202020204" pitchFamily="34" charset="0"/>
              </a:rPr>
              <a:t>Im menschlichen Maßstab ist dies </a:t>
            </a:r>
            <a:r>
              <a:rPr lang="de-DE" sz="1600" dirty="0">
                <a:latin typeface="Arial" panose="020B0604020202020204" pitchFamily="34" charset="0"/>
                <a:cs typeface="Arial" panose="020B0604020202020204" pitchFamily="34" charset="0"/>
              </a:rPr>
              <a:t>eine weitere </a:t>
            </a:r>
            <a:r>
              <a:rPr lang="de-DE" sz="1600" dirty="0" smtClean="0">
                <a:latin typeface="Arial" panose="020B0604020202020204" pitchFamily="34" charset="0"/>
                <a:cs typeface="Arial" panose="020B0604020202020204" pitchFamily="34" charset="0"/>
              </a:rPr>
              <a:t>erneuerbare Energiequelle. </a:t>
            </a:r>
            <a:endParaRPr lang="de-DE" sz="1600" dirty="0">
              <a:latin typeface="Arial" panose="020B0604020202020204" pitchFamily="34" charset="0"/>
              <a:cs typeface="Arial" panose="020B0604020202020204" pitchFamily="34" charset="0"/>
            </a:endParaRPr>
          </a:p>
          <a:p>
            <a:pPr lvl="2">
              <a:lnSpc>
                <a:spcPct val="150000"/>
              </a:lnSpc>
            </a:pPr>
            <a:endParaRPr lang="de-DE" sz="1600" dirty="0">
              <a:latin typeface="Arial" panose="020B0604020202020204" pitchFamily="34" charset="0"/>
              <a:cs typeface="Arial" panose="020B0604020202020204" pitchFamily="34" charset="0"/>
            </a:endParaRPr>
          </a:p>
          <a:p>
            <a:pPr marL="0" indent="0">
              <a:lnSpc>
                <a:spcPct val="150000"/>
              </a:lnSpc>
              <a:buNone/>
            </a:pP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8684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Aufbau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einer</a:t>
            </a:r>
            <a:r>
              <a:rPr lang="de-DE"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Kompressionswärmepumpe</a:t>
            </a:r>
            <a:endParaRPr lang="el-GR" dirty="0">
              <a:latin typeface="Arial" panose="020B0604020202020204" pitchFamily="34" charset="0"/>
              <a:cs typeface="Arial" panose="020B0604020202020204" pitchFamily="34" charset="0"/>
            </a:endParaRPr>
          </a:p>
        </p:txBody>
      </p:sp>
      <p:pic>
        <p:nvPicPr>
          <p:cNvPr id="1026" name="Picture 2" descr="https://upload.wikimedia.org/wikipedia/commons/thumb/5/56/Heatpump2.svg/715px-Heatpump2.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6360" y="2348880"/>
            <a:ext cx="3786039" cy="1943324"/>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5554189" y="4411653"/>
            <a:ext cx="3168352" cy="1569660"/>
          </a:xfrm>
          <a:prstGeom prst="rect">
            <a:avLst/>
          </a:prstGeom>
          <a:noFill/>
        </p:spPr>
        <p:txBody>
          <a:bodyPr wrap="square" rtlCol="0">
            <a:spAutoFit/>
          </a:bodyPr>
          <a:lstStyle/>
          <a:p>
            <a:pPr marL="342900" indent="-342900">
              <a:lnSpc>
                <a:spcPct val="150000"/>
              </a:lnSpc>
              <a:buAutoNum type="arabicParenR"/>
            </a:pPr>
            <a:r>
              <a:rPr lang="de-DE" sz="1600" dirty="0">
                <a:latin typeface="Arial" panose="020B0604020202020204" pitchFamily="34" charset="0"/>
                <a:cs typeface="Arial" panose="020B0604020202020204" pitchFamily="34" charset="0"/>
              </a:rPr>
              <a:t>Kondensator</a:t>
            </a:r>
          </a:p>
          <a:p>
            <a:pPr marL="342900" indent="-342900">
              <a:lnSpc>
                <a:spcPct val="150000"/>
              </a:lnSpc>
              <a:buAutoNum type="arabicParenR"/>
            </a:pPr>
            <a:r>
              <a:rPr lang="de-DE" sz="1600" dirty="0">
                <a:latin typeface="Arial" panose="020B0604020202020204" pitchFamily="34" charset="0"/>
                <a:cs typeface="Arial" panose="020B0604020202020204" pitchFamily="34" charset="0"/>
              </a:rPr>
              <a:t>Expansionsventil</a:t>
            </a:r>
          </a:p>
          <a:p>
            <a:pPr marL="342900" indent="-342900">
              <a:lnSpc>
                <a:spcPct val="150000"/>
              </a:lnSpc>
              <a:buAutoNum type="arabicParenR"/>
            </a:pPr>
            <a:r>
              <a:rPr lang="de-DE" sz="1600" dirty="0">
                <a:latin typeface="Arial" panose="020B0604020202020204" pitchFamily="34" charset="0"/>
                <a:cs typeface="Arial" panose="020B0604020202020204" pitchFamily="34" charset="0"/>
              </a:rPr>
              <a:t>Verdampfer</a:t>
            </a:r>
          </a:p>
          <a:p>
            <a:pPr marL="342900" indent="-342900">
              <a:lnSpc>
                <a:spcPct val="150000"/>
              </a:lnSpc>
              <a:buAutoNum type="arabicParenR"/>
            </a:pPr>
            <a:r>
              <a:rPr lang="de-DE" sz="1600" dirty="0">
                <a:latin typeface="Arial" panose="020B0604020202020204" pitchFamily="34" charset="0"/>
                <a:cs typeface="Arial" panose="020B0604020202020204" pitchFamily="34" charset="0"/>
              </a:rPr>
              <a:t>Verdichter </a:t>
            </a:r>
          </a:p>
        </p:txBody>
      </p:sp>
      <p:sp>
        <p:nvSpPr>
          <p:cNvPr id="7" name="Textfeld 6"/>
          <p:cNvSpPr txBox="1"/>
          <p:nvPr/>
        </p:nvSpPr>
        <p:spPr>
          <a:xfrm>
            <a:off x="-2340768" y="2060848"/>
            <a:ext cx="184731" cy="369332"/>
          </a:xfrm>
          <a:prstGeom prst="rect">
            <a:avLst/>
          </a:prstGeom>
          <a:noFill/>
        </p:spPr>
        <p:txBody>
          <a:bodyPr wrap="none" rtlCol="0">
            <a:spAutoFit/>
          </a:bodyPr>
          <a:lstStyle/>
          <a:p>
            <a:endParaRPr lang="de-DE" dirty="0"/>
          </a:p>
        </p:txBody>
      </p:sp>
      <p:sp>
        <p:nvSpPr>
          <p:cNvPr id="8" name="Textfeld 7"/>
          <p:cNvSpPr txBox="1"/>
          <p:nvPr/>
        </p:nvSpPr>
        <p:spPr>
          <a:xfrm>
            <a:off x="467544" y="2245514"/>
            <a:ext cx="3877985" cy="3046988"/>
          </a:xfrm>
          <a:prstGeom prst="rect">
            <a:avLst/>
          </a:prstGeom>
          <a:noFill/>
        </p:spPr>
        <p:txBody>
          <a:bodyPr wrap="none" rtlCol="0">
            <a:spAutoFit/>
          </a:bodyPr>
          <a:lstStyle/>
          <a:p>
            <a:pPr>
              <a:lnSpc>
                <a:spcPct val="150000"/>
              </a:lnSpc>
            </a:pPr>
            <a:r>
              <a:rPr lang="de-DE" sz="1600" dirty="0">
                <a:latin typeface="Arial" panose="020B0604020202020204" pitchFamily="34" charset="0"/>
                <a:cs typeface="Arial" panose="020B0604020202020204" pitchFamily="34" charset="0"/>
              </a:rPr>
              <a:t>Großes Pfeilsymbol: Wärmestrom</a:t>
            </a:r>
          </a:p>
          <a:p>
            <a:pPr>
              <a:lnSpc>
                <a:spcPct val="150000"/>
              </a:lnSpc>
            </a:pPr>
            <a:r>
              <a:rPr lang="de-DE" sz="1600" dirty="0">
                <a:latin typeface="Arial" panose="020B0604020202020204" pitchFamily="34" charset="0"/>
                <a:cs typeface="Arial" panose="020B0604020202020204" pitchFamily="34" charset="0"/>
              </a:rPr>
              <a:t>Kleines Pfeilsymbol: Kältemittel</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Dunkelrot: gasförmig, </a:t>
            </a:r>
            <a:r>
              <a:rPr lang="de-DE" sz="1600" dirty="0" smtClean="0">
                <a:latin typeface="Arial" panose="020B0604020202020204" pitchFamily="34" charset="0"/>
                <a:cs typeface="Arial" panose="020B0604020202020204" pitchFamily="34" charset="0"/>
              </a:rPr>
              <a:t>Hochdruck, </a:t>
            </a:r>
            <a:r>
              <a:rPr lang="de-DE" sz="1600" dirty="0">
                <a:latin typeface="Arial" panose="020B0604020202020204" pitchFamily="34" charset="0"/>
                <a:cs typeface="Arial" panose="020B0604020202020204" pitchFamily="34" charset="0"/>
              </a:rPr>
              <a:t>heiß</a:t>
            </a:r>
          </a:p>
          <a:p>
            <a:pPr>
              <a:lnSpc>
                <a:spcPct val="150000"/>
              </a:lnSpc>
            </a:pPr>
            <a:r>
              <a:rPr lang="de-DE" sz="1600" dirty="0">
                <a:latin typeface="Arial" panose="020B0604020202020204" pitchFamily="34" charset="0"/>
                <a:cs typeface="Arial" panose="020B0604020202020204" pitchFamily="34" charset="0"/>
              </a:rPr>
              <a:t>Hellrot: flüssig, </a:t>
            </a:r>
            <a:r>
              <a:rPr lang="de-DE" sz="1600" dirty="0" smtClean="0">
                <a:latin typeface="Arial" panose="020B0604020202020204" pitchFamily="34" charset="0"/>
                <a:cs typeface="Arial" panose="020B0604020202020204" pitchFamily="34" charset="0"/>
              </a:rPr>
              <a:t>Hochdruck </a:t>
            </a:r>
            <a:r>
              <a:rPr lang="de-DE" sz="1600" dirty="0">
                <a:latin typeface="Arial" panose="020B0604020202020204" pitchFamily="34" charset="0"/>
                <a:cs typeface="Arial" panose="020B0604020202020204" pitchFamily="34" charset="0"/>
              </a:rPr>
              <a:t>, warm</a:t>
            </a:r>
          </a:p>
          <a:p>
            <a:pPr>
              <a:lnSpc>
                <a:spcPct val="150000"/>
              </a:lnSpc>
            </a:pPr>
            <a:r>
              <a:rPr lang="de-DE" sz="1600" dirty="0">
                <a:latin typeface="Arial" panose="020B0604020202020204" pitchFamily="34" charset="0"/>
                <a:cs typeface="Arial" panose="020B0604020202020204" pitchFamily="34" charset="0"/>
              </a:rPr>
              <a:t>Blau: flüssig, niedriger Druck, sehr kalt</a:t>
            </a:r>
          </a:p>
          <a:p>
            <a:pPr>
              <a:lnSpc>
                <a:spcPct val="150000"/>
              </a:lnSpc>
            </a:pPr>
            <a:r>
              <a:rPr lang="de-DE" sz="1600" dirty="0">
                <a:latin typeface="Arial" panose="020B0604020202020204" pitchFamily="34" charset="0"/>
                <a:cs typeface="Arial" panose="020B0604020202020204" pitchFamily="34" charset="0"/>
              </a:rPr>
              <a:t>Hellblau: gasförmig, niedriger Druck, kalt</a:t>
            </a:r>
          </a:p>
        </p:txBody>
      </p:sp>
    </p:spTree>
    <p:extLst>
      <p:ext uri="{BB962C8B-B14F-4D97-AF65-F5344CB8AC3E}">
        <p14:creationId xmlns:p14="http://schemas.microsoft.com/office/powerpoint/2010/main" val="671451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Aufbau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einer</a:t>
            </a:r>
            <a:r>
              <a:rPr lang="de-DE"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Kompressionswärmepumpe</a:t>
            </a:r>
            <a:endParaRPr lang="el-GR" dirty="0">
              <a:latin typeface="Arial" panose="020B0604020202020204" pitchFamily="34" charset="0"/>
              <a:cs typeface="Arial" panose="020B0604020202020204" pitchFamily="34" charset="0"/>
            </a:endParaRPr>
          </a:p>
        </p:txBody>
      </p:sp>
      <p:pic>
        <p:nvPicPr>
          <p:cNvPr id="1026" name="Picture 2" descr="https://upload.wikimedia.org/wikipedia/commons/thumb/5/56/Heatpump2.svg/715px-Heatpump2.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8915" y="1640476"/>
            <a:ext cx="3786039" cy="1943324"/>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827584" y="3789040"/>
            <a:ext cx="7200800" cy="1200329"/>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Die Abbildung zeigt den prinzipiellen Aufbau einer Wärmepumpe. </a:t>
            </a:r>
          </a:p>
          <a:p>
            <a:pPr>
              <a:lnSpc>
                <a:spcPct val="150000"/>
              </a:lnSpc>
            </a:pPr>
            <a:r>
              <a:rPr lang="de-DE" sz="1600" dirty="0">
                <a:latin typeface="Arial" panose="020B0604020202020204" pitchFamily="34" charset="0"/>
                <a:cs typeface="Arial" panose="020B0604020202020204" pitchFamily="34" charset="0"/>
              </a:rPr>
              <a:t>Es veranschaulicht die unterschiedlichen Druck-/Temperaturbedingungen im </a:t>
            </a:r>
            <a:r>
              <a:rPr lang="de-DE" sz="1600" dirty="0" smtClean="0">
                <a:latin typeface="Arial" panose="020B0604020202020204" pitchFamily="34" charset="0"/>
                <a:cs typeface="Arial" panose="020B0604020202020204" pitchFamily="34" charset="0"/>
              </a:rPr>
              <a:t>Wärmepumpenk</a:t>
            </a:r>
            <a:r>
              <a:rPr lang="de-DE" sz="1600" dirty="0" smtClean="0">
                <a:latin typeface="Arial" panose="020B0604020202020204" pitchFamily="34" charset="0"/>
                <a:cs typeface="Arial" panose="020B0604020202020204" pitchFamily="34" charset="0"/>
              </a:rPr>
              <a:t>reislauf </a:t>
            </a:r>
            <a:r>
              <a:rPr lang="de-DE" sz="1600" dirty="0">
                <a:latin typeface="Arial" panose="020B0604020202020204" pitchFamily="34" charset="0"/>
                <a:cs typeface="Arial" panose="020B0604020202020204" pitchFamily="34" charset="0"/>
              </a:rPr>
              <a:t>und die vier grundlegenden Komponenten. </a:t>
            </a:r>
          </a:p>
        </p:txBody>
      </p:sp>
    </p:spTree>
    <p:extLst>
      <p:ext uri="{BB962C8B-B14F-4D97-AF65-F5344CB8AC3E}">
        <p14:creationId xmlns:p14="http://schemas.microsoft.com/office/powerpoint/2010/main" val="1355277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Aufbau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einer</a:t>
            </a:r>
            <a:r>
              <a:rPr lang="de-DE"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Kompressionswärmepumpe</a:t>
            </a:r>
            <a:endParaRPr lang="de-DE" dirty="0">
              <a:latin typeface="Arial" panose="020B0604020202020204" pitchFamily="34" charset="0"/>
              <a:cs typeface="Arial" panose="020B0604020202020204" pitchFamily="34" charset="0"/>
            </a:endParaRPr>
          </a:p>
        </p:txBody>
      </p:sp>
      <p:pic>
        <p:nvPicPr>
          <p:cNvPr id="4" name="Picture 2" descr="https://upload.wikimedia.org/wikipedia/commons/thumb/5/56/Heatpump2.svg/715px-Heatpump2.svg.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76056" y="2348880"/>
            <a:ext cx="3928066" cy="2016224"/>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683568" y="2333779"/>
            <a:ext cx="4176464" cy="2954655"/>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Die vier wesentlichen Komponenten des Kältekreislaufs einer Wärmepumpe sind:</a:t>
            </a:r>
          </a:p>
          <a:p>
            <a:pPr>
              <a:lnSpc>
                <a:spcPct val="150000"/>
              </a:lnSpc>
            </a:pPr>
            <a:endParaRPr lang="de-DE" sz="1600" dirty="0">
              <a:latin typeface="Arial" panose="020B0604020202020204" pitchFamily="34" charset="0"/>
              <a:cs typeface="Arial" panose="020B0604020202020204" pitchFamily="34" charset="0"/>
            </a:endParaRPr>
          </a:p>
          <a:p>
            <a:pPr marL="342900" indent="-342900">
              <a:lnSpc>
                <a:spcPct val="150000"/>
              </a:lnSpc>
              <a:buAutoNum type="arabicParenR"/>
            </a:pPr>
            <a:r>
              <a:rPr lang="de-DE" sz="1600" dirty="0">
                <a:latin typeface="Arial" panose="020B0604020202020204" pitchFamily="34" charset="0"/>
                <a:cs typeface="Arial" panose="020B0604020202020204" pitchFamily="34" charset="0"/>
              </a:rPr>
              <a:t>Kondensator</a:t>
            </a:r>
          </a:p>
          <a:p>
            <a:pPr marL="342900" indent="-342900">
              <a:lnSpc>
                <a:spcPct val="150000"/>
              </a:lnSpc>
              <a:buAutoNum type="arabicParenR"/>
            </a:pPr>
            <a:r>
              <a:rPr lang="de-DE" sz="1600" dirty="0">
                <a:latin typeface="Arial" panose="020B0604020202020204" pitchFamily="34" charset="0"/>
                <a:cs typeface="Arial" panose="020B0604020202020204" pitchFamily="34" charset="0"/>
              </a:rPr>
              <a:t>Expansionsventil</a:t>
            </a:r>
          </a:p>
          <a:p>
            <a:pPr marL="342900" indent="-342900">
              <a:lnSpc>
                <a:spcPct val="150000"/>
              </a:lnSpc>
              <a:buAutoNum type="arabicParenR"/>
            </a:pPr>
            <a:r>
              <a:rPr lang="de-DE" sz="1600" dirty="0">
                <a:latin typeface="Arial" panose="020B0604020202020204" pitchFamily="34" charset="0"/>
                <a:cs typeface="Arial" panose="020B0604020202020204" pitchFamily="34" charset="0"/>
              </a:rPr>
              <a:t>Verdampfer</a:t>
            </a:r>
          </a:p>
          <a:p>
            <a:pPr marL="342900" indent="-342900">
              <a:lnSpc>
                <a:spcPct val="150000"/>
              </a:lnSpc>
              <a:buAutoNum type="arabicParenR"/>
            </a:pPr>
            <a:r>
              <a:rPr lang="de-DE" sz="1600" dirty="0">
                <a:latin typeface="Arial" panose="020B0604020202020204" pitchFamily="34" charset="0"/>
                <a:cs typeface="Arial" panose="020B0604020202020204" pitchFamily="34" charset="0"/>
              </a:rPr>
              <a:t>Verdichter </a:t>
            </a:r>
          </a:p>
          <a:p>
            <a:pPr marL="342900" indent="-342900">
              <a:buAutoNum type="arabicParenR"/>
            </a:pPr>
            <a:endParaRPr lang="de-DE" dirty="0"/>
          </a:p>
        </p:txBody>
      </p:sp>
    </p:spTree>
    <p:extLst>
      <p:ext uri="{BB962C8B-B14F-4D97-AF65-F5344CB8AC3E}">
        <p14:creationId xmlns:p14="http://schemas.microsoft.com/office/powerpoint/2010/main" val="728399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latin typeface="Arial" panose="020B0604020202020204" pitchFamily="34" charset="0"/>
                <a:cs typeface="Arial" panose="020B0604020202020204" pitchFamily="34" charset="0"/>
              </a:rPr>
              <a:t>Funktionsprinzip</a:t>
            </a:r>
            <a:r>
              <a:rPr lang="en-US" dirty="0">
                <a:latin typeface="Arial" panose="020B0604020202020204" pitchFamily="34" charset="0"/>
                <a:cs typeface="Arial" panose="020B0604020202020204" pitchFamily="34" charset="0"/>
              </a:rPr>
              <a:t> der </a:t>
            </a:r>
            <a:r>
              <a:rPr lang="en-US" dirty="0" err="1">
                <a:latin typeface="Arial" panose="020B0604020202020204" pitchFamily="34" charset="0"/>
                <a:cs typeface="Arial" panose="020B0604020202020204" pitchFamily="34" charset="0"/>
              </a:rPr>
              <a:t>Wärmepumpen</a:t>
            </a:r>
            <a:endParaRPr lang="el-GR" dirty="0">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896" y="2276872"/>
            <a:ext cx="4064104" cy="3645024"/>
          </a:xfrm>
          <a:prstGeom prst="rect">
            <a:avLst/>
          </a:prstGeom>
        </p:spPr>
      </p:pic>
      <p:sp>
        <p:nvSpPr>
          <p:cNvPr id="4" name="Textfeld 3"/>
          <p:cNvSpPr txBox="1"/>
          <p:nvPr/>
        </p:nvSpPr>
        <p:spPr>
          <a:xfrm>
            <a:off x="4886788" y="2996952"/>
            <a:ext cx="3816424" cy="1938992"/>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Der Kreislauf innerhalb der Wärmepumpe ist ein geschlossenes System, das mit einem speziell auf den Betrieb abgestimmten Kältemittel betrieben wird. </a:t>
            </a:r>
          </a:p>
        </p:txBody>
      </p:sp>
    </p:spTree>
    <p:extLst>
      <p:ext uri="{BB962C8B-B14F-4D97-AF65-F5344CB8AC3E}">
        <p14:creationId xmlns:p14="http://schemas.microsoft.com/office/powerpoint/2010/main" val="868027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Funktionsprinzip</a:t>
            </a:r>
            <a:r>
              <a:rPr lang="en-US" dirty="0">
                <a:latin typeface="Arial" panose="020B0604020202020204" pitchFamily="34" charset="0"/>
                <a:cs typeface="Arial" panose="020B0604020202020204" pitchFamily="34" charset="0"/>
              </a:rPr>
              <a:t> der </a:t>
            </a:r>
            <a:r>
              <a:rPr lang="en-US" dirty="0" err="1">
                <a:latin typeface="Arial" panose="020B0604020202020204" pitchFamily="34" charset="0"/>
                <a:cs typeface="Arial" panose="020B0604020202020204" pitchFamily="34" charset="0"/>
              </a:rPr>
              <a:t>Wärmepumpen</a:t>
            </a:r>
            <a:endParaRPr lang="el-GR" dirty="0">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896" y="2276872"/>
            <a:ext cx="4064104" cy="3645024"/>
          </a:xfrm>
          <a:prstGeom prst="rect">
            <a:avLst/>
          </a:prstGeom>
        </p:spPr>
      </p:pic>
      <p:sp>
        <p:nvSpPr>
          <p:cNvPr id="4" name="Textfeld 3"/>
          <p:cNvSpPr txBox="1"/>
          <p:nvPr/>
        </p:nvSpPr>
        <p:spPr>
          <a:xfrm>
            <a:off x="4355976" y="3212976"/>
            <a:ext cx="4788024" cy="1938992"/>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Die Übertragung von Wärme/Energie </a:t>
            </a:r>
          </a:p>
          <a:p>
            <a:pPr lvl="1">
              <a:lnSpc>
                <a:spcPct val="150000"/>
              </a:lnSpc>
            </a:pPr>
            <a:r>
              <a:rPr lang="de-DE" sz="1600" dirty="0" err="1">
                <a:latin typeface="Arial" panose="020B0604020202020204" pitchFamily="34" charset="0"/>
                <a:cs typeface="Arial" panose="020B0604020202020204" pitchFamily="34" charset="0"/>
              </a:rPr>
              <a:t>q</a:t>
            </a:r>
            <a:r>
              <a:rPr lang="de-DE" sz="1600" baseline="-25000" dirty="0" err="1">
                <a:latin typeface="Arial" panose="020B0604020202020204" pitchFamily="34" charset="0"/>
                <a:cs typeface="Arial" panose="020B0604020202020204" pitchFamily="34" charset="0"/>
              </a:rPr>
              <a:t>zu</a:t>
            </a:r>
            <a:r>
              <a:rPr lang="de-DE" sz="1600" dirty="0">
                <a:latin typeface="Arial" panose="020B0604020202020204" pitchFamily="34" charset="0"/>
                <a:cs typeface="Arial" panose="020B0604020202020204" pitchFamily="34" charset="0"/>
              </a:rPr>
              <a:t>: von der Umgebung abgegebene Wärme</a:t>
            </a:r>
          </a:p>
          <a:p>
            <a:pPr lvl="1">
              <a:lnSpc>
                <a:spcPct val="150000"/>
              </a:lnSpc>
            </a:pPr>
            <a:r>
              <a:rPr lang="de-DE" sz="1600" dirty="0" err="1">
                <a:latin typeface="Arial" panose="020B0604020202020204" pitchFamily="34" charset="0"/>
                <a:cs typeface="Arial" panose="020B0604020202020204" pitchFamily="34" charset="0"/>
              </a:rPr>
              <a:t>q</a:t>
            </a:r>
            <a:r>
              <a:rPr lang="de-DE" sz="1600" baseline="-25000" dirty="0" err="1">
                <a:latin typeface="Arial" panose="020B0604020202020204" pitchFamily="34" charset="0"/>
                <a:cs typeface="Arial" panose="020B0604020202020204" pitchFamily="34" charset="0"/>
              </a:rPr>
              <a:t>von</a:t>
            </a:r>
            <a:r>
              <a:rPr lang="de-DE" sz="1600" dirty="0">
                <a:latin typeface="Arial" panose="020B0604020202020204" pitchFamily="34" charset="0"/>
                <a:cs typeface="Arial" panose="020B0604020202020204" pitchFamily="34" charset="0"/>
              </a:rPr>
              <a:t>: Abgabewärme an das Heizsystem</a:t>
            </a:r>
          </a:p>
          <a:p>
            <a:pPr>
              <a:lnSpc>
                <a:spcPct val="150000"/>
              </a:lnSpc>
            </a:pPr>
            <a:r>
              <a:rPr lang="de-DE" sz="1600" dirty="0">
                <a:latin typeface="Arial" panose="020B0604020202020204" pitchFamily="34" charset="0"/>
                <a:cs typeface="Arial" panose="020B0604020202020204" pitchFamily="34" charset="0"/>
              </a:rPr>
              <a:t>wird durch </a:t>
            </a:r>
            <a:r>
              <a:rPr lang="de-DE" sz="1600" dirty="0" smtClean="0">
                <a:latin typeface="Arial" panose="020B0604020202020204" pitchFamily="34" charset="0"/>
                <a:cs typeface="Arial" panose="020B0604020202020204" pitchFamily="34" charset="0"/>
              </a:rPr>
              <a:t>Wärmetauscher ermöglicht.</a:t>
            </a:r>
            <a:endParaRPr lang="de-DE" sz="160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4784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latin typeface="Arial" panose="020B0604020202020204" pitchFamily="34" charset="0"/>
                <a:cs typeface="Arial" panose="020B0604020202020204" pitchFamily="34" charset="0"/>
              </a:rPr>
              <a:t>Module Objectives</a:t>
            </a:r>
            <a:endParaRPr lang="el-GR" dirty="0">
              <a:latin typeface="Arial" panose="020B0604020202020204" pitchFamily="34" charset="0"/>
              <a:cs typeface="Arial" panose="020B0604020202020204" pitchFamily="34" charset="0"/>
            </a:endParaRPr>
          </a:p>
        </p:txBody>
      </p:sp>
      <p:sp>
        <p:nvSpPr>
          <p:cNvPr id="9" name="Content Placeholder 8"/>
          <p:cNvSpPr>
            <a:spLocks noGrp="1"/>
          </p:cNvSpPr>
          <p:nvPr>
            <p:ph idx="1"/>
          </p:nvPr>
        </p:nvSpPr>
        <p:spPr/>
        <p:txBody>
          <a:bodyPr>
            <a:normAutofit/>
          </a:bodyPr>
          <a:lstStyle/>
          <a:p>
            <a:pPr marL="0" indent="0">
              <a:lnSpc>
                <a:spcPct val="150000"/>
              </a:lnSpc>
              <a:buNone/>
            </a:pPr>
            <a:r>
              <a:rPr lang="de-DE" sz="1600" dirty="0">
                <a:latin typeface="Arial" panose="020B0604020202020204" pitchFamily="34" charset="0"/>
                <a:cs typeface="Arial" panose="020B0604020202020204" pitchFamily="34" charset="0"/>
              </a:rPr>
              <a:t>Willkommen im Modul</a:t>
            </a:r>
            <a:r>
              <a:rPr lang="de-DE" sz="1600" dirty="0" smtClean="0">
                <a:latin typeface="Arial" panose="020B0604020202020204" pitchFamily="34" charset="0"/>
                <a:cs typeface="Arial" panose="020B0604020202020204" pitchFamily="34" charset="0"/>
              </a:rPr>
              <a:t>: „Geothermische Wärmepumpen“</a:t>
            </a:r>
            <a:endParaRPr lang="el-GR"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Am Ende dieses Moduls wirst du in der Lage sein:</a:t>
            </a:r>
            <a:endParaRPr lang="el-GR" sz="1600" dirty="0">
              <a:latin typeface="Arial" panose="020B0604020202020204" pitchFamily="34" charset="0"/>
              <a:cs typeface="Arial" panose="020B0604020202020204" pitchFamily="34" charset="0"/>
            </a:endParaRPr>
          </a:p>
          <a:p>
            <a:pPr marL="0" indent="0">
              <a:lnSpc>
                <a:spcPct val="150000"/>
              </a:lnSpc>
              <a:buNone/>
            </a:pPr>
            <a:endParaRPr lang="el-GR" sz="1600" dirty="0">
              <a:latin typeface="Arial" panose="020B0604020202020204" pitchFamily="34" charset="0"/>
              <a:cs typeface="Arial" panose="020B0604020202020204" pitchFamily="34" charset="0"/>
            </a:endParaRPr>
          </a:p>
          <a:p>
            <a:pPr lvl="0">
              <a:lnSpc>
                <a:spcPct val="150000"/>
              </a:lnSpc>
            </a:pPr>
            <a:r>
              <a:rPr lang="de-DE" sz="1600" dirty="0">
                <a:latin typeface="Arial" panose="020B0604020202020204" pitchFamily="34" charset="0"/>
                <a:cs typeface="Arial" panose="020B0604020202020204" pitchFamily="34" charset="0"/>
              </a:rPr>
              <a:t>Der Auszubildende kennt das Funktionsprinzip von Wärmepumpen und deren Komponenten.</a:t>
            </a:r>
          </a:p>
          <a:p>
            <a:pPr lvl="0">
              <a:lnSpc>
                <a:spcPct val="150000"/>
              </a:lnSpc>
            </a:pPr>
            <a:r>
              <a:rPr lang="de-DE" sz="1600" dirty="0">
                <a:latin typeface="Arial" panose="020B0604020202020204" pitchFamily="34" charset="0"/>
                <a:cs typeface="Arial" panose="020B0604020202020204" pitchFamily="34" charset="0"/>
              </a:rPr>
              <a:t>Der Auszubildende kennt verschiedene Arten von Wärmepumpen.</a:t>
            </a:r>
          </a:p>
          <a:p>
            <a:pPr lvl="0">
              <a:lnSpc>
                <a:spcPct val="150000"/>
              </a:lnSpc>
            </a:pPr>
            <a:r>
              <a:rPr lang="de-DE" sz="1600" dirty="0">
                <a:latin typeface="Arial" panose="020B0604020202020204" pitchFamily="34" charset="0"/>
                <a:cs typeface="Arial" panose="020B0604020202020204" pitchFamily="34" charset="0"/>
              </a:rPr>
              <a:t>Der Auszubildende ist in der Lage, verschiedene Arten von Wärmepumpen zu installieren.</a:t>
            </a:r>
          </a:p>
          <a:p>
            <a:pPr lvl="0">
              <a:lnSpc>
                <a:spcPct val="150000"/>
              </a:lnSpc>
            </a:pPr>
            <a:r>
              <a:rPr lang="de-DE" sz="1600" dirty="0">
                <a:latin typeface="Arial" panose="020B0604020202020204" pitchFamily="34" charset="0"/>
                <a:cs typeface="Arial" panose="020B0604020202020204" pitchFamily="34" charset="0"/>
              </a:rPr>
              <a:t>Der Auszubildende ist in der Lage, Wärmepumpen in Betrieb zu nehmen.</a:t>
            </a:r>
          </a:p>
          <a:p>
            <a:pPr lvl="0">
              <a:lnSpc>
                <a:spcPct val="150000"/>
              </a:lnSpc>
            </a:pPr>
            <a:r>
              <a:rPr lang="de-DE" sz="1600" dirty="0">
                <a:latin typeface="Arial" panose="020B0604020202020204" pitchFamily="34" charset="0"/>
                <a:cs typeface="Arial" panose="020B0604020202020204" pitchFamily="34" charset="0"/>
              </a:rPr>
              <a:t>Der Auszubildende ist in der Lage zu beurteilen, ob das System ordnungsgemäß funktioniert.</a:t>
            </a:r>
            <a:endParaRPr lang="el-G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1264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076" y="2348880"/>
            <a:ext cx="2753272" cy="2469362"/>
          </a:xfrm>
          <a:prstGeom prst="rect">
            <a:avLst/>
          </a:prstGeom>
        </p:spPr>
      </p:pic>
      <p:sp>
        <p:nvSpPr>
          <p:cNvPr id="2" name="Title 1"/>
          <p:cNvSpPr>
            <a:spLocks noGrp="1"/>
          </p:cNvSpPr>
          <p:nvPr>
            <p:ph type="title"/>
          </p:nvPr>
        </p:nvSpPr>
        <p:spPr/>
        <p:txBody>
          <a:bodyPr/>
          <a:lstStyle/>
          <a:p>
            <a:pPr>
              <a:lnSpc>
                <a:spcPct val="150000"/>
              </a:lnSpc>
            </a:pPr>
            <a:r>
              <a:rPr lang="en-US" dirty="0" err="1">
                <a:latin typeface="Arial" panose="020B0604020202020204" pitchFamily="34" charset="0"/>
                <a:cs typeface="Arial" panose="020B0604020202020204" pitchFamily="34" charset="0"/>
              </a:rPr>
              <a:t>Funktionsprinzip</a:t>
            </a:r>
            <a:r>
              <a:rPr lang="en-US" dirty="0">
                <a:latin typeface="Arial" panose="020B0604020202020204" pitchFamily="34" charset="0"/>
                <a:cs typeface="Arial" panose="020B0604020202020204" pitchFamily="34" charset="0"/>
              </a:rPr>
              <a:t> der </a:t>
            </a:r>
            <a:r>
              <a:rPr lang="en-US" dirty="0" err="1">
                <a:latin typeface="Arial" panose="020B0604020202020204" pitchFamily="34" charset="0"/>
                <a:cs typeface="Arial" panose="020B0604020202020204" pitchFamily="34" charset="0"/>
              </a:rPr>
              <a:t>Wärmepumpen</a:t>
            </a:r>
            <a:endParaRPr lang="el-GR" dirty="0">
              <a:latin typeface="Arial" panose="020B0604020202020204" pitchFamily="34" charset="0"/>
              <a:cs typeface="Arial" panose="020B0604020202020204" pitchFamily="34" charset="0"/>
            </a:endParaRPr>
          </a:p>
        </p:txBody>
      </p:sp>
      <p:sp>
        <p:nvSpPr>
          <p:cNvPr id="4" name="Textfeld 3"/>
          <p:cNvSpPr txBox="1"/>
          <p:nvPr/>
        </p:nvSpPr>
        <p:spPr>
          <a:xfrm>
            <a:off x="3563888" y="1844824"/>
            <a:ext cx="4702370" cy="3785652"/>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Arbeitsweise einer Wärmepumpe</a:t>
            </a:r>
          </a:p>
          <a:p>
            <a:pPr>
              <a:lnSpc>
                <a:spcPct val="150000"/>
              </a:lnSpc>
            </a:pPr>
            <a:endParaRPr lang="de-DE" sz="1600" dirty="0">
              <a:latin typeface="Arial" panose="020B0604020202020204" pitchFamily="34" charset="0"/>
              <a:cs typeface="Arial" panose="020B0604020202020204" pitchFamily="34" charset="0"/>
            </a:endParaRPr>
          </a:p>
          <a:p>
            <a:pPr marL="342900" indent="-342900">
              <a:lnSpc>
                <a:spcPct val="150000"/>
              </a:lnSpc>
              <a:buAutoNum type="alphaLcParenR"/>
            </a:pPr>
            <a:r>
              <a:rPr lang="de-DE" sz="1600" dirty="0">
                <a:latin typeface="Arial" panose="020B0604020202020204" pitchFamily="34" charset="0"/>
                <a:cs typeface="Arial" panose="020B0604020202020204" pitchFamily="34" charset="0"/>
              </a:rPr>
              <a:t>Im Verdampfer wird die Wärme von der Wärmequelle auf das Kältemittel in der Wärmepumpe übertragen. Das Kältemittel wird erwärmt und verdampft. (Phasenwechsel von flüssig zu gasförmig) Der Druck bleibt konstant. Abhängig von der Temperatur der Wärmequelle erreicht das Kältemittel Temperaturen von 0° C bis 10° C. </a:t>
            </a:r>
          </a:p>
        </p:txBody>
      </p:sp>
    </p:spTree>
    <p:extLst>
      <p:ext uri="{BB962C8B-B14F-4D97-AF65-F5344CB8AC3E}">
        <p14:creationId xmlns:p14="http://schemas.microsoft.com/office/powerpoint/2010/main" val="2391373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Funktionsprinzip</a:t>
            </a:r>
            <a:r>
              <a:rPr lang="en-US" dirty="0">
                <a:latin typeface="Arial" panose="020B0604020202020204" pitchFamily="34" charset="0"/>
                <a:cs typeface="Arial" panose="020B0604020202020204" pitchFamily="34" charset="0"/>
              </a:rPr>
              <a:t> der </a:t>
            </a:r>
            <a:r>
              <a:rPr lang="en-US" dirty="0" err="1">
                <a:latin typeface="Arial" panose="020B0604020202020204" pitchFamily="34" charset="0"/>
                <a:cs typeface="Arial" panose="020B0604020202020204" pitchFamily="34" charset="0"/>
              </a:rPr>
              <a:t>Wärmepumpen</a:t>
            </a:r>
            <a:endParaRPr lang="el-GR" dirty="0">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896" y="2276872"/>
            <a:ext cx="4064104" cy="3645024"/>
          </a:xfrm>
          <a:prstGeom prst="rect">
            <a:avLst/>
          </a:prstGeom>
        </p:spPr>
      </p:pic>
      <p:sp>
        <p:nvSpPr>
          <p:cNvPr id="7" name="Textfeld 6"/>
          <p:cNvSpPr txBox="1"/>
          <p:nvPr/>
        </p:nvSpPr>
        <p:spPr>
          <a:xfrm>
            <a:off x="4860032" y="2136244"/>
            <a:ext cx="3960440" cy="3785652"/>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Arbeitsweise einer Wärmepumpe</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b) Das nun gasförmige Kältemittel wird im Verdichter verdichtet.</a:t>
            </a:r>
          </a:p>
          <a:p>
            <a:pPr>
              <a:lnSpc>
                <a:spcPct val="150000"/>
              </a:lnSpc>
            </a:pPr>
            <a:r>
              <a:rPr lang="de-DE" sz="1600" dirty="0">
                <a:latin typeface="Arial" panose="020B0604020202020204" pitchFamily="34" charset="0"/>
                <a:cs typeface="Arial" panose="020B0604020202020204" pitchFamily="34" charset="0"/>
              </a:rPr>
              <a:t>Das Kältemittel bleibt gasförmig und erwärmt sich, der Druck steigt. Der arbeitende Kompressor benötigt eine zusätzliche Energiequelle, dies ist in der Regel ein Elektro- oder Verbrennungsmotor. </a:t>
            </a:r>
          </a:p>
        </p:txBody>
      </p:sp>
    </p:spTree>
    <p:extLst>
      <p:ext uri="{BB962C8B-B14F-4D97-AF65-F5344CB8AC3E}">
        <p14:creationId xmlns:p14="http://schemas.microsoft.com/office/powerpoint/2010/main" val="13713783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Funktionsprinzip</a:t>
            </a:r>
            <a:r>
              <a:rPr lang="en-US" dirty="0">
                <a:latin typeface="Arial" panose="020B0604020202020204" pitchFamily="34" charset="0"/>
                <a:cs typeface="Arial" panose="020B0604020202020204" pitchFamily="34" charset="0"/>
              </a:rPr>
              <a:t> der </a:t>
            </a:r>
            <a:r>
              <a:rPr lang="en-US" dirty="0" err="1">
                <a:latin typeface="Arial" panose="020B0604020202020204" pitchFamily="34" charset="0"/>
                <a:cs typeface="Arial" panose="020B0604020202020204" pitchFamily="34" charset="0"/>
              </a:rPr>
              <a:t>Wärmepumpen</a:t>
            </a:r>
            <a:endParaRPr lang="el-GR" dirty="0">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896" y="2276872"/>
            <a:ext cx="4064104" cy="3645024"/>
          </a:xfrm>
          <a:prstGeom prst="rect">
            <a:avLst/>
          </a:prstGeom>
        </p:spPr>
      </p:pic>
      <p:sp>
        <p:nvSpPr>
          <p:cNvPr id="4" name="Textfeld 3"/>
          <p:cNvSpPr txBox="1"/>
          <p:nvPr/>
        </p:nvSpPr>
        <p:spPr>
          <a:xfrm>
            <a:off x="4788024" y="2044719"/>
            <a:ext cx="4248472" cy="4154984"/>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Arbeitsweise einer Wärmepumpe</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c) Das komprimierte Kältemittel hat die für den geplanten Einsatz (Heizung) erforderliche Temperatur erreicht. Die Wärme wird über den Wärmetauscher vom Kondensator auf den Heizkreis übertragen. Die Temperatur des Kältemittels sinkt, der Druck bleibt nahezu konstant und das Kältemittel kondensiert (wiederholter Phasenwechsel von </a:t>
            </a:r>
            <a:r>
              <a:rPr lang="de-DE" sz="1600" dirty="0" smtClean="0">
                <a:latin typeface="Arial" panose="020B0604020202020204" pitchFamily="34" charset="0"/>
                <a:cs typeface="Arial" panose="020B0604020202020204" pitchFamily="34" charset="0"/>
              </a:rPr>
              <a:t>gasförmig zu flüssig). </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83478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Funktionsprinzip</a:t>
            </a:r>
            <a:r>
              <a:rPr lang="en-US" dirty="0">
                <a:latin typeface="Arial" panose="020B0604020202020204" pitchFamily="34" charset="0"/>
                <a:cs typeface="Arial" panose="020B0604020202020204" pitchFamily="34" charset="0"/>
              </a:rPr>
              <a:t> der </a:t>
            </a:r>
            <a:r>
              <a:rPr lang="en-US" dirty="0" err="1">
                <a:latin typeface="Arial" panose="020B0604020202020204" pitchFamily="34" charset="0"/>
                <a:cs typeface="Arial" panose="020B0604020202020204" pitchFamily="34" charset="0"/>
              </a:rPr>
              <a:t>Wärmepumpen</a:t>
            </a:r>
            <a:endParaRPr lang="el-GR" dirty="0">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896" y="2276872"/>
            <a:ext cx="4064104" cy="3645024"/>
          </a:xfrm>
          <a:prstGeom prst="rect">
            <a:avLst/>
          </a:prstGeom>
        </p:spPr>
      </p:pic>
      <p:sp>
        <p:nvSpPr>
          <p:cNvPr id="7" name="Textfeld 6"/>
          <p:cNvSpPr txBox="1"/>
          <p:nvPr/>
        </p:nvSpPr>
        <p:spPr>
          <a:xfrm>
            <a:off x="4921696" y="1975725"/>
            <a:ext cx="3970784" cy="3785652"/>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Arbeitsweise einer Wärmepumpe</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d) Das Kältemittel entspannt sich im Expansionsventil, d.h. </a:t>
            </a:r>
            <a:r>
              <a:rPr lang="de-DE" sz="1600" dirty="0" smtClean="0">
                <a:latin typeface="Arial" panose="020B0604020202020204" pitchFamily="34" charset="0"/>
                <a:cs typeface="Arial" panose="020B0604020202020204" pitchFamily="34" charset="0"/>
              </a:rPr>
              <a:t>der, welcher </a:t>
            </a:r>
            <a:r>
              <a:rPr lang="de-DE" sz="1600" dirty="0">
                <a:latin typeface="Arial" panose="020B0604020202020204" pitchFamily="34" charset="0"/>
                <a:cs typeface="Arial" panose="020B0604020202020204" pitchFamily="34" charset="0"/>
              </a:rPr>
              <a:t>am Anfang des Zyklus </a:t>
            </a:r>
            <a:r>
              <a:rPr lang="de-DE" sz="1600" dirty="0" smtClean="0">
                <a:latin typeface="Arial" panose="020B0604020202020204" pitchFamily="34" charset="0"/>
                <a:cs typeface="Arial" panose="020B0604020202020204" pitchFamily="34" charset="0"/>
              </a:rPr>
              <a:t>aufgebaut wurde (</a:t>
            </a:r>
            <a:r>
              <a:rPr lang="de-DE" sz="1600" dirty="0">
                <a:latin typeface="Arial" panose="020B0604020202020204" pitchFamily="34" charset="0"/>
                <a:cs typeface="Arial" panose="020B0604020202020204" pitchFamily="34" charset="0"/>
              </a:rPr>
              <a:t>Verdichter), </a:t>
            </a:r>
            <a:r>
              <a:rPr lang="de-DE" sz="1600" dirty="0" smtClean="0">
                <a:latin typeface="Arial" panose="020B0604020202020204" pitchFamily="34" charset="0"/>
                <a:cs typeface="Arial" panose="020B0604020202020204" pitchFamily="34" charset="0"/>
              </a:rPr>
              <a:t>wird abgebaut.</a:t>
            </a: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Dabei kühlt sich das Kältemittel noch weiter ab und die Temperatur sinkt unter die Eintrittstemperatur des Verdampfers. (-&gt; Teil a)</a:t>
            </a:r>
          </a:p>
        </p:txBody>
      </p:sp>
    </p:spTree>
    <p:extLst>
      <p:ext uri="{BB962C8B-B14F-4D97-AF65-F5344CB8AC3E}">
        <p14:creationId xmlns:p14="http://schemas.microsoft.com/office/powerpoint/2010/main" val="3052476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Funktionsprinzip</a:t>
            </a:r>
            <a:r>
              <a:rPr lang="en-US" dirty="0">
                <a:latin typeface="Arial" panose="020B0604020202020204" pitchFamily="34" charset="0"/>
                <a:cs typeface="Arial" panose="020B0604020202020204" pitchFamily="34" charset="0"/>
              </a:rPr>
              <a:t> der </a:t>
            </a:r>
            <a:r>
              <a:rPr lang="en-US" dirty="0" err="1">
                <a:latin typeface="Arial" panose="020B0604020202020204" pitchFamily="34" charset="0"/>
                <a:cs typeface="Arial" panose="020B0604020202020204" pitchFamily="34" charset="0"/>
              </a:rPr>
              <a:t>Wärmepumpen</a:t>
            </a:r>
            <a:endParaRPr lang="el-GR" dirty="0">
              <a:latin typeface="Arial" panose="020B0604020202020204" pitchFamily="34" charset="0"/>
              <a:cs typeface="Arial" panose="020B0604020202020204" pitchFamily="34" charset="0"/>
            </a:endParaRPr>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1844824"/>
            <a:ext cx="6967758" cy="3919364"/>
          </a:xfrm>
          <a:prstGeom prst="rect">
            <a:avLst/>
          </a:prstGeom>
        </p:spPr>
      </p:pic>
    </p:spTree>
    <p:extLst>
      <p:ext uri="{BB962C8B-B14F-4D97-AF65-F5344CB8AC3E}">
        <p14:creationId xmlns:p14="http://schemas.microsoft.com/office/powerpoint/2010/main" val="14370242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Funktionsprinzip</a:t>
            </a:r>
            <a:r>
              <a:rPr lang="en-US" dirty="0">
                <a:latin typeface="Arial" panose="020B0604020202020204" pitchFamily="34" charset="0"/>
                <a:cs typeface="Arial" panose="020B0604020202020204" pitchFamily="34" charset="0"/>
              </a:rPr>
              <a:t> der </a:t>
            </a:r>
            <a:r>
              <a:rPr lang="en-US" dirty="0" err="1">
                <a:latin typeface="Arial" panose="020B0604020202020204" pitchFamily="34" charset="0"/>
                <a:cs typeface="Arial" panose="020B0604020202020204" pitchFamily="34" charset="0"/>
              </a:rPr>
              <a:t>Wärmepumpen</a:t>
            </a:r>
            <a:endParaRPr lang="el-GR" dirty="0">
              <a:latin typeface="Arial" panose="020B0604020202020204" pitchFamily="34" charset="0"/>
              <a:cs typeface="Arial" panose="020B0604020202020204" pitchFamily="34" charset="0"/>
            </a:endParaRPr>
          </a:p>
        </p:txBody>
      </p:sp>
      <p:sp>
        <p:nvSpPr>
          <p:cNvPr id="6" name="Rechteck 5"/>
          <p:cNvSpPr/>
          <p:nvPr/>
        </p:nvSpPr>
        <p:spPr>
          <a:xfrm>
            <a:off x="7308304" y="6126163"/>
            <a:ext cx="1008112" cy="327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p:cNvSpPr txBox="1"/>
          <p:nvPr/>
        </p:nvSpPr>
        <p:spPr>
          <a:xfrm>
            <a:off x="1187624" y="1916832"/>
            <a:ext cx="6480720" cy="3046988"/>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Durch die Darstellung der Prozessstufen in einem Druck-Enthalpie-Diagramm werden Druck-, Temperatur- und </a:t>
            </a:r>
            <a:r>
              <a:rPr lang="de-DE" sz="1600" dirty="0" err="1">
                <a:latin typeface="Arial" panose="020B0604020202020204" pitchFamily="34" charset="0"/>
                <a:cs typeface="Arial" panose="020B0604020202020204" pitchFamily="34" charset="0"/>
              </a:rPr>
              <a:t>Enthalpieänderungen</a:t>
            </a:r>
            <a:r>
              <a:rPr lang="de-DE" sz="1600" dirty="0">
                <a:latin typeface="Arial" panose="020B0604020202020204" pitchFamily="34" charset="0"/>
                <a:cs typeface="Arial" panose="020B0604020202020204" pitchFamily="34" charset="0"/>
              </a:rPr>
              <a:t> gut aufgezeigt.</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Im exemplarischen Diagramm ist der Anstieg der Enthalpie in der ersten Stufe des Prozesses (150 kJ/kg -&gt; 300kJ/kg) auf die </a:t>
            </a:r>
            <a:r>
              <a:rPr lang="de-DE" sz="1600" dirty="0" smtClean="0">
                <a:latin typeface="Arial" panose="020B0604020202020204" pitchFamily="34" charset="0"/>
                <a:cs typeface="Arial" panose="020B0604020202020204" pitchFamily="34" charset="0"/>
              </a:rPr>
              <a:t>Wärmezufuhr </a:t>
            </a:r>
            <a:r>
              <a:rPr lang="de-DE" sz="1600" dirty="0">
                <a:latin typeface="Arial" panose="020B0604020202020204" pitchFamily="34" charset="0"/>
                <a:cs typeface="Arial" panose="020B0604020202020204" pitchFamily="34" charset="0"/>
              </a:rPr>
              <a:t>aus der Umgebung zurückzuführen, jeder weitere Anstieg (-&gt; 350 kJ/kg) auf die elektrische Leistung des Verdichters.</a:t>
            </a:r>
          </a:p>
        </p:txBody>
      </p:sp>
    </p:spTree>
    <p:extLst>
      <p:ext uri="{BB962C8B-B14F-4D97-AF65-F5344CB8AC3E}">
        <p14:creationId xmlns:p14="http://schemas.microsoft.com/office/powerpoint/2010/main" val="692892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Funktionsprinzip</a:t>
            </a:r>
            <a:r>
              <a:rPr lang="en-US" dirty="0">
                <a:latin typeface="Arial" panose="020B0604020202020204" pitchFamily="34" charset="0"/>
                <a:cs typeface="Arial" panose="020B0604020202020204" pitchFamily="34" charset="0"/>
              </a:rPr>
              <a:t> der </a:t>
            </a:r>
            <a:r>
              <a:rPr lang="en-US" dirty="0" err="1">
                <a:latin typeface="Arial" panose="020B0604020202020204" pitchFamily="34" charset="0"/>
                <a:cs typeface="Arial" panose="020B0604020202020204" pitchFamily="34" charset="0"/>
              </a:rPr>
              <a:t>Wärmepumpen</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0">
              <a:lnSpc>
                <a:spcPct val="150000"/>
              </a:lnSpc>
              <a:buNone/>
            </a:pPr>
            <a:r>
              <a:rPr lang="en-US" sz="1600" dirty="0" err="1">
                <a:latin typeface="Arial" panose="020B0604020202020204" pitchFamily="34" charset="0"/>
                <a:cs typeface="Arial" panose="020B0604020202020204" pitchFamily="34" charset="0"/>
              </a:rPr>
              <a:t>Funktionsprinzip</a:t>
            </a:r>
            <a:r>
              <a:rPr lang="en-US" sz="1600" dirty="0">
                <a:latin typeface="Arial" panose="020B0604020202020204" pitchFamily="34" charset="0"/>
                <a:cs typeface="Arial" panose="020B0604020202020204" pitchFamily="34" charset="0"/>
              </a:rPr>
              <a:t> der </a:t>
            </a:r>
            <a:r>
              <a:rPr lang="en-US" sz="1600" dirty="0" err="1">
                <a:latin typeface="Arial" panose="020B0604020202020204" pitchFamily="34" charset="0"/>
                <a:cs typeface="Arial" panose="020B0604020202020204" pitchFamily="34" charset="0"/>
              </a:rPr>
              <a:t>Wärmepumpen</a:t>
            </a:r>
            <a:endParaRPr lang="en-US" sz="1600" dirty="0">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003499"/>
            <a:ext cx="7620000" cy="4286250"/>
          </a:xfrm>
          <a:prstGeom prst="rect">
            <a:avLst/>
          </a:prstGeom>
        </p:spPr>
      </p:pic>
      <p:sp>
        <p:nvSpPr>
          <p:cNvPr id="6" name="Rechteck 5"/>
          <p:cNvSpPr/>
          <p:nvPr/>
        </p:nvSpPr>
        <p:spPr>
          <a:xfrm>
            <a:off x="7069088" y="5962576"/>
            <a:ext cx="1008112" cy="327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92388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Funktionsprinzip</a:t>
            </a:r>
            <a:r>
              <a:rPr lang="en-US" dirty="0">
                <a:latin typeface="Arial" panose="020B0604020202020204" pitchFamily="34" charset="0"/>
                <a:cs typeface="Arial" panose="020B0604020202020204" pitchFamily="34" charset="0"/>
              </a:rPr>
              <a:t> der </a:t>
            </a:r>
            <a:r>
              <a:rPr lang="en-US" dirty="0" err="1">
                <a:latin typeface="Arial" panose="020B0604020202020204" pitchFamily="34" charset="0"/>
                <a:cs typeface="Arial" panose="020B0604020202020204" pitchFamily="34" charset="0"/>
              </a:rPr>
              <a:t>Wärmepumpen</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0">
              <a:lnSpc>
                <a:spcPct val="150000"/>
              </a:lnSpc>
              <a:buNone/>
            </a:pPr>
            <a:r>
              <a:rPr lang="en-US" sz="1600" dirty="0" err="1">
                <a:latin typeface="Arial" panose="020B0604020202020204" pitchFamily="34" charset="0"/>
                <a:cs typeface="Arial" panose="020B0604020202020204" pitchFamily="34" charset="0"/>
              </a:rPr>
              <a:t>Weitere</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Informationen</a:t>
            </a:r>
            <a:r>
              <a:rPr lang="en-US" sz="1600" dirty="0">
                <a:latin typeface="Arial" panose="020B0604020202020204" pitchFamily="34" charset="0"/>
                <a:cs typeface="Arial" panose="020B0604020202020204" pitchFamily="34" charset="0"/>
              </a:rPr>
              <a:t> log(p)h </a:t>
            </a:r>
            <a:r>
              <a:rPr lang="en-US" sz="1600" dirty="0" err="1">
                <a:latin typeface="Arial" panose="020B0604020202020204" pitchFamily="34" charset="0"/>
                <a:cs typeface="Arial" panose="020B0604020202020204" pitchFamily="34" charset="0"/>
              </a:rPr>
              <a:t>Diagramm</a:t>
            </a: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Part1 –https://www.youtube.com/watch?v=bXHdujqi9rU</a:t>
            </a:r>
          </a:p>
          <a:p>
            <a:pPr marL="0" indent="0">
              <a:lnSpc>
                <a:spcPct val="150000"/>
              </a:lnSpc>
              <a:buNone/>
            </a:pPr>
            <a:r>
              <a:rPr lang="en-US" sz="1600" dirty="0">
                <a:latin typeface="Arial" panose="020B0604020202020204" pitchFamily="34" charset="0"/>
                <a:cs typeface="Arial" panose="020B0604020202020204" pitchFamily="34" charset="0"/>
              </a:rPr>
              <a:t>Part 2 -https://www.youtube.com/watch?v=80QPTy6qKkM</a:t>
            </a:r>
          </a:p>
        </p:txBody>
      </p:sp>
      <p:sp>
        <p:nvSpPr>
          <p:cNvPr id="6" name="Rechteck 5"/>
          <p:cNvSpPr/>
          <p:nvPr/>
        </p:nvSpPr>
        <p:spPr>
          <a:xfrm>
            <a:off x="7308304" y="6126163"/>
            <a:ext cx="1008112" cy="327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41252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Funktionsprinzip</a:t>
            </a:r>
            <a:r>
              <a:rPr lang="en-US" dirty="0">
                <a:latin typeface="Arial" panose="020B0604020202020204" pitchFamily="34" charset="0"/>
                <a:cs typeface="Arial" panose="020B0604020202020204" pitchFamily="34" charset="0"/>
              </a:rPr>
              <a:t> der </a:t>
            </a:r>
            <a:r>
              <a:rPr lang="en-US" dirty="0" err="1">
                <a:latin typeface="Arial" panose="020B0604020202020204" pitchFamily="34" charset="0"/>
                <a:cs typeface="Arial" panose="020B0604020202020204" pitchFamily="34" charset="0"/>
              </a:rPr>
              <a:t>Wärmepumpen</a:t>
            </a:r>
            <a:endParaRPr lang="el-GR" dirty="0">
              <a:latin typeface="Arial" panose="020B0604020202020204" pitchFamily="34" charset="0"/>
              <a:cs typeface="Arial" panose="020B0604020202020204" pitchFamily="34" charset="0"/>
            </a:endParaRPr>
          </a:p>
        </p:txBody>
      </p:sp>
      <p:sp>
        <p:nvSpPr>
          <p:cNvPr id="6" name="Rechteck 5"/>
          <p:cNvSpPr/>
          <p:nvPr/>
        </p:nvSpPr>
        <p:spPr>
          <a:xfrm>
            <a:off x="7308304" y="6126163"/>
            <a:ext cx="1008112" cy="327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4779" y="2370583"/>
            <a:ext cx="2152950" cy="1905266"/>
          </a:xfrm>
          <a:prstGeom prst="rect">
            <a:avLst/>
          </a:prstGeom>
        </p:spPr>
      </p:pic>
      <p:sp>
        <p:nvSpPr>
          <p:cNvPr id="5" name="Textfeld 4"/>
          <p:cNvSpPr txBox="1"/>
          <p:nvPr/>
        </p:nvSpPr>
        <p:spPr>
          <a:xfrm>
            <a:off x="827584" y="2132856"/>
            <a:ext cx="3947940" cy="3739998"/>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Bei Punkt 2</a:t>
            </a:r>
            <a:r>
              <a:rPr lang="de-DE" sz="1600" baseline="-25000" dirty="0">
                <a:latin typeface="Arial" panose="020B0604020202020204" pitchFamily="34" charset="0"/>
                <a:cs typeface="Arial" panose="020B0604020202020204" pitchFamily="34" charset="0"/>
              </a:rPr>
              <a:t>1</a:t>
            </a:r>
            <a:r>
              <a:rPr lang="de-DE" sz="1600" dirty="0">
                <a:latin typeface="Arial" panose="020B0604020202020204" pitchFamily="34" charset="0"/>
                <a:cs typeface="Arial" panose="020B0604020202020204" pitchFamily="34" charset="0"/>
              </a:rPr>
              <a:t> der Abbildung hat sich das Kältemittel vollständig von flüssig in gasförmig umgewandelt. </a:t>
            </a:r>
          </a:p>
          <a:p>
            <a:pPr>
              <a:lnSpc>
                <a:spcPct val="150000"/>
              </a:lnSpc>
            </a:pPr>
            <a:r>
              <a:rPr lang="de-DE" sz="1600" dirty="0">
                <a:latin typeface="Arial" panose="020B0604020202020204" pitchFamily="34" charset="0"/>
                <a:cs typeface="Arial" panose="020B0604020202020204" pitchFamily="34" charset="0"/>
              </a:rPr>
              <a:t>Um 100% sicher zu gehen, dass keine Flüssigkeitselemente in den Kompressor gelangen - das würde eine Beschädigung der Komponenten bedeuten - wird der Auslegungspunkt des Prozesses auf Punkt 2</a:t>
            </a:r>
            <a:r>
              <a:rPr lang="de-DE" sz="1600" baseline="-25000" dirty="0">
                <a:latin typeface="Arial" panose="020B0604020202020204" pitchFamily="34" charset="0"/>
                <a:cs typeface="Arial" panose="020B0604020202020204" pitchFamily="34" charset="0"/>
              </a:rPr>
              <a:t>2</a:t>
            </a:r>
            <a:r>
              <a:rPr lang="de-DE" sz="1600" dirty="0">
                <a:latin typeface="Arial" panose="020B0604020202020204" pitchFamily="34" charset="0"/>
                <a:cs typeface="Arial" panose="020B0604020202020204" pitchFamily="34" charset="0"/>
              </a:rPr>
              <a:t> gesetzt. Das Kältemittel wird überhitzt. </a:t>
            </a:r>
          </a:p>
        </p:txBody>
      </p:sp>
    </p:spTree>
    <p:extLst>
      <p:ext uri="{BB962C8B-B14F-4D97-AF65-F5344CB8AC3E}">
        <p14:creationId xmlns:p14="http://schemas.microsoft.com/office/powerpoint/2010/main" val="1725101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sp>
        <p:nvSpPr>
          <p:cNvPr id="5" name="Textfeld 4"/>
          <p:cNvSpPr txBox="1"/>
          <p:nvPr/>
        </p:nvSpPr>
        <p:spPr>
          <a:xfrm>
            <a:off x="1475656" y="1556792"/>
            <a:ext cx="5422767" cy="338554"/>
          </a:xfrm>
          <a:prstGeom prst="rect">
            <a:avLst/>
          </a:prstGeom>
          <a:noFill/>
        </p:spPr>
        <p:txBody>
          <a:bodyPr wrap="none" rtlCol="0">
            <a:spAutoFit/>
          </a:bodyPr>
          <a:lstStyle/>
          <a:p>
            <a:r>
              <a:rPr lang="de-DE" sz="1600" dirty="0">
                <a:latin typeface="Arial" panose="020B0604020202020204" pitchFamily="34" charset="0"/>
                <a:cs typeface="Arial" panose="020B0604020202020204" pitchFamily="34" charset="0"/>
              </a:rPr>
              <a:t>Dies ist eine Visualisierung des Zyklus der Wärmepumpe.</a:t>
            </a:r>
          </a:p>
        </p:txBody>
      </p:sp>
    </p:spTree>
    <p:controls>
      <mc:AlternateContent xmlns:mc="http://schemas.openxmlformats.org/markup-compatibility/2006">
        <mc:Choice xmlns:v="urn:schemas-microsoft-com:vml" Requires="v">
          <p:control spid="7280" name="ShockwaveFlash1" r:id="rId2" imgW="5715000" imgH="4286160"/>
        </mc:Choice>
        <mc:Fallback>
          <p:control name="ShockwaveFlash1" r:id="rId2" imgW="5715000" imgH="4286160">
            <p:pic>
              <p:nvPicPr>
                <p:cNvPr id="4" name="ShockwaveFlash1"/>
                <p:cNvPicPr>
                  <a:picLocks noChangeAspect="1"/>
                </p:cNvPicPr>
                <p:nvPr>
                  <p:custDataLst>
                    <p:tags r:id="rId3"/>
                  </p:custDataLst>
                </p:nvPr>
              </p:nvPicPr>
              <p:blipFill>
                <a:blip r:embed="rId6"/>
                <a:stretch>
                  <a:fillRect/>
                </a:stretch>
              </p:blipFill>
              <p:spPr>
                <a:xfrm>
                  <a:off x="1475656" y="2039362"/>
                  <a:ext cx="5715000" cy="4286250"/>
                </a:xfrm>
                <a:prstGeom prst="rect">
                  <a:avLst/>
                </a:prstGeom>
              </p:spPr>
            </p:pic>
          </p:control>
        </mc:Fallback>
      </mc:AlternateContent>
    </p:controls>
    <p:extLst>
      <p:ext uri="{BB962C8B-B14F-4D97-AF65-F5344CB8AC3E}">
        <p14:creationId xmlns:p14="http://schemas.microsoft.com/office/powerpoint/2010/main" val="1117446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latin typeface="Arial" panose="020B0604020202020204" pitchFamily="34" charset="0"/>
                <a:cs typeface="Arial" panose="020B0604020202020204" pitchFamily="34" charset="0"/>
              </a:rPr>
              <a:t>Einleitung</a:t>
            </a:r>
            <a:endParaRPr lang="el-GR" dirty="0"/>
          </a:p>
        </p:txBody>
      </p:sp>
      <p:sp>
        <p:nvSpPr>
          <p:cNvPr id="5" name="Textfeld 4"/>
          <p:cNvSpPr txBox="1"/>
          <p:nvPr/>
        </p:nvSpPr>
        <p:spPr>
          <a:xfrm>
            <a:off x="467544" y="1628800"/>
            <a:ext cx="8352928" cy="4524315"/>
          </a:xfrm>
          <a:prstGeom prst="rect">
            <a:avLst/>
          </a:prstGeom>
          <a:noFill/>
        </p:spPr>
        <p:txBody>
          <a:bodyPr wrap="square" rtlCol="0">
            <a:spAutoFit/>
          </a:bodyPr>
          <a:lstStyle/>
          <a:p>
            <a:pPr>
              <a:lnSpc>
                <a:spcPct val="150000"/>
              </a:lnSpc>
            </a:pPr>
            <a:endParaRPr lang="el-GR"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Durch die Nutzung oberflächennaher Geothermie in Tiefen von +/- 100m ist es möglich, Wärmequellen mit Temperaturen von +/- 10° C zu nutzen. </a:t>
            </a:r>
          </a:p>
          <a:p>
            <a:pPr>
              <a:lnSpc>
                <a:spcPct val="150000"/>
              </a:lnSpc>
            </a:pPr>
            <a:r>
              <a:rPr lang="de-DE" sz="1600" dirty="0">
                <a:latin typeface="Arial" panose="020B0604020202020204" pitchFamily="34" charset="0"/>
                <a:cs typeface="Arial" panose="020B0604020202020204" pitchFamily="34" charset="0"/>
              </a:rPr>
              <a:t>Diese Temperaturen reichen nicht aus, um ein Gebäude zu beheizen. </a:t>
            </a:r>
          </a:p>
          <a:p>
            <a:pPr>
              <a:lnSpc>
                <a:spcPct val="150000"/>
              </a:lnSpc>
            </a:pPr>
            <a:r>
              <a:rPr lang="de-DE" sz="1600" dirty="0">
                <a:latin typeface="Arial" panose="020B0604020202020204" pitchFamily="34" charset="0"/>
                <a:cs typeface="Arial" panose="020B0604020202020204" pitchFamily="34" charset="0"/>
              </a:rPr>
              <a:t>Um dieses Problem zu lösen, werden Wärmepumpen eingesetzt, die in der Lage sind, Temperaturniveaus zu erreichen, die für (Niedertemperatur-)Heizungsanlagen ausreichend sind. </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Neben der oberflächennahen Geothermie gibt es weitere Wärmequellen. Auch die Wärmequelle "Umweltwärme" hat sich auf dem Markt etabliert. </a:t>
            </a:r>
          </a:p>
          <a:p>
            <a:pPr>
              <a:lnSpc>
                <a:spcPct val="150000"/>
              </a:lnSpc>
            </a:pPr>
            <a:r>
              <a:rPr lang="de-DE" sz="1600" dirty="0">
                <a:latin typeface="Arial" panose="020B0604020202020204" pitchFamily="34" charset="0"/>
                <a:cs typeface="Arial" panose="020B0604020202020204" pitchFamily="34" charset="0"/>
              </a:rPr>
              <a:t>Wärmepumpen, die mit Abwasser oder Abwärme arbeiten, sind heute weitgehend irrelevant. </a:t>
            </a:r>
          </a:p>
        </p:txBody>
      </p:sp>
    </p:spTree>
    <p:extLst>
      <p:ext uri="{BB962C8B-B14F-4D97-AF65-F5344CB8AC3E}">
        <p14:creationId xmlns:p14="http://schemas.microsoft.com/office/powerpoint/2010/main" val="31510862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Die grundlegenden Komponenten einer Wärmepumpe </a:t>
            </a:r>
            <a:endParaRPr lang="el-GR" dirty="0">
              <a:latin typeface="Arial" panose="020B0604020202020204" pitchFamily="34" charset="0"/>
              <a:cs typeface="Arial" panose="020B0604020202020204" pitchFamily="34" charset="0"/>
            </a:endParaRPr>
          </a:p>
        </p:txBody>
      </p:sp>
      <p:sp>
        <p:nvSpPr>
          <p:cNvPr id="5" name="Textfeld 4"/>
          <p:cNvSpPr txBox="1"/>
          <p:nvPr/>
        </p:nvSpPr>
        <p:spPr>
          <a:xfrm>
            <a:off x="9540552" y="1916832"/>
            <a:ext cx="184731" cy="369332"/>
          </a:xfrm>
          <a:prstGeom prst="rect">
            <a:avLst/>
          </a:prstGeom>
          <a:noFill/>
        </p:spPr>
        <p:txBody>
          <a:bodyPr wrap="none" rtlCol="0">
            <a:spAutoFit/>
          </a:bodyPr>
          <a:lstStyle/>
          <a:p>
            <a:endParaRPr lang="de-DE" dirty="0"/>
          </a:p>
        </p:txBody>
      </p:sp>
      <p:sp>
        <p:nvSpPr>
          <p:cNvPr id="6" name="Textfeld 5"/>
          <p:cNvSpPr txBox="1"/>
          <p:nvPr/>
        </p:nvSpPr>
        <p:spPr>
          <a:xfrm>
            <a:off x="1043608" y="2101498"/>
            <a:ext cx="5179367" cy="2308324"/>
          </a:xfrm>
          <a:prstGeom prst="rect">
            <a:avLst/>
          </a:prstGeom>
          <a:noFill/>
        </p:spPr>
        <p:txBody>
          <a:bodyPr wrap="none" rtlCol="0">
            <a:spAutoFit/>
          </a:bodyPr>
          <a:lstStyle/>
          <a:p>
            <a:pPr>
              <a:lnSpc>
                <a:spcPct val="150000"/>
              </a:lnSpc>
            </a:pPr>
            <a:r>
              <a:rPr lang="de-DE" sz="1600" dirty="0">
                <a:latin typeface="Arial" panose="020B0604020202020204" pitchFamily="34" charset="0"/>
                <a:cs typeface="Arial" panose="020B0604020202020204" pitchFamily="34" charset="0"/>
              </a:rPr>
              <a:t>Der Verdichter</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Diese Art von Verdichtern wird in der Praxis eingesetzt:</a:t>
            </a:r>
          </a:p>
          <a:p>
            <a:pPr marL="285750" indent="-285750">
              <a:lnSpc>
                <a:spcPct val="150000"/>
              </a:lnSpc>
              <a:buFontTx/>
              <a:buChar char="-"/>
            </a:pPr>
            <a:r>
              <a:rPr lang="de-DE" sz="1600" dirty="0" err="1">
                <a:latin typeface="Arial" panose="020B0604020202020204" pitchFamily="34" charset="0"/>
                <a:cs typeface="Arial" panose="020B0604020202020204" pitchFamily="34" charset="0"/>
              </a:rPr>
              <a:t>Scrollverdichter</a:t>
            </a:r>
            <a:endParaRPr lang="de-DE" sz="1600" dirty="0">
              <a:latin typeface="Arial" panose="020B0604020202020204" pitchFamily="34" charset="0"/>
              <a:cs typeface="Arial" panose="020B0604020202020204" pitchFamily="34" charset="0"/>
            </a:endParaRPr>
          </a:p>
          <a:p>
            <a:pPr marL="285750" indent="-285750">
              <a:lnSpc>
                <a:spcPct val="150000"/>
              </a:lnSpc>
              <a:buFontTx/>
              <a:buChar char="-"/>
            </a:pPr>
            <a:r>
              <a:rPr lang="de-DE" sz="1600" dirty="0">
                <a:latin typeface="Arial" panose="020B0604020202020204" pitchFamily="34" charset="0"/>
                <a:cs typeface="Arial" panose="020B0604020202020204" pitchFamily="34" charset="0"/>
              </a:rPr>
              <a:t>Hubkolbenverdichter</a:t>
            </a:r>
          </a:p>
          <a:p>
            <a:pPr marL="285750" indent="-285750">
              <a:lnSpc>
                <a:spcPct val="150000"/>
              </a:lnSpc>
              <a:buFontTx/>
              <a:buChar char="-"/>
            </a:pPr>
            <a:r>
              <a:rPr lang="de-DE" sz="1600" dirty="0">
                <a:latin typeface="Arial" panose="020B0604020202020204" pitchFamily="34" charset="0"/>
                <a:cs typeface="Arial" panose="020B0604020202020204" pitchFamily="34" charset="0"/>
              </a:rPr>
              <a:t>Drehkolbenverdichter </a:t>
            </a:r>
          </a:p>
        </p:txBody>
      </p:sp>
    </p:spTree>
    <p:extLst>
      <p:ext uri="{BB962C8B-B14F-4D97-AF65-F5344CB8AC3E}">
        <p14:creationId xmlns:p14="http://schemas.microsoft.com/office/powerpoint/2010/main" val="19217484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Die grundlegenden Komponenten einer Wärmepumpe </a:t>
            </a:r>
            <a:endParaRPr lang="el-GR" dirty="0">
              <a:latin typeface="Arial" panose="020B0604020202020204" pitchFamily="34" charset="0"/>
              <a:cs typeface="Arial" panose="020B0604020202020204" pitchFamily="34" charset="0"/>
            </a:endParaRPr>
          </a:p>
        </p:txBody>
      </p:sp>
      <p:pic>
        <p:nvPicPr>
          <p:cNvPr id="2050" name="Picture 2" descr="https://upload.wikimedia.org/wikipedia/commons/3/31/Two_moving_spirals_scroll_pump.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17066" y="5229200"/>
            <a:ext cx="1514475" cy="1447801"/>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395536" y="1772816"/>
            <a:ext cx="8555291" cy="3785652"/>
          </a:xfrm>
          <a:prstGeom prst="rect">
            <a:avLst/>
          </a:prstGeom>
          <a:noFill/>
        </p:spPr>
        <p:txBody>
          <a:bodyPr wrap="none" rtlCol="0">
            <a:spAutoFit/>
          </a:bodyPr>
          <a:lstStyle/>
          <a:p>
            <a:pPr>
              <a:lnSpc>
                <a:spcPct val="150000"/>
              </a:lnSpc>
            </a:pPr>
            <a:r>
              <a:rPr lang="de-DE" sz="1600" dirty="0">
                <a:latin typeface="Arial" panose="020B0604020202020204" pitchFamily="34" charset="0"/>
                <a:cs typeface="Arial" panose="020B0604020202020204" pitchFamily="34" charset="0"/>
              </a:rPr>
              <a:t>Der Verdichter</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err="1">
                <a:latin typeface="Arial" panose="020B0604020202020204" pitchFamily="34" charset="0"/>
                <a:cs typeface="Arial" panose="020B0604020202020204" pitchFamily="34" charset="0"/>
              </a:rPr>
              <a:t>Scrollverdichter</a:t>
            </a:r>
            <a:r>
              <a:rPr lang="de-DE" sz="1600" dirty="0">
                <a:latin typeface="Arial" panose="020B0604020202020204" pitchFamily="34" charset="0"/>
                <a:cs typeface="Arial" panose="020B0604020202020204" pitchFamily="34" charset="0"/>
              </a:rPr>
              <a:t> sind derzeit der am häufigsten verwendete </a:t>
            </a:r>
            <a:r>
              <a:rPr lang="de-DE" sz="1600" dirty="0" err="1">
                <a:latin typeface="Arial" panose="020B0604020202020204" pitchFamily="34" charset="0"/>
                <a:cs typeface="Arial" panose="020B0604020202020204" pitchFamily="34" charset="0"/>
              </a:rPr>
              <a:t>Verdichtertyp</a:t>
            </a:r>
            <a:r>
              <a:rPr lang="de-DE" sz="1600" dirty="0">
                <a:latin typeface="Arial" panose="020B0604020202020204" pitchFamily="34" charset="0"/>
                <a:cs typeface="Arial" panose="020B0604020202020204" pitchFamily="34" charset="0"/>
              </a:rPr>
              <a:t>.</a:t>
            </a:r>
          </a:p>
          <a:p>
            <a:pPr>
              <a:lnSpc>
                <a:spcPct val="150000"/>
              </a:lnSpc>
            </a:pPr>
            <a:r>
              <a:rPr lang="de-DE" sz="1600" dirty="0">
                <a:latin typeface="Arial" panose="020B0604020202020204" pitchFamily="34" charset="0"/>
                <a:cs typeface="Arial" panose="020B0604020202020204" pitchFamily="34" charset="0"/>
              </a:rPr>
              <a:t>Zwei ineinander verschachtelte Spiralen verdichten das Kältemittel.</a:t>
            </a:r>
          </a:p>
          <a:p>
            <a:pPr>
              <a:lnSpc>
                <a:spcPct val="150000"/>
              </a:lnSpc>
            </a:pPr>
            <a:r>
              <a:rPr lang="de-DE" sz="1600" dirty="0">
                <a:latin typeface="Arial" panose="020B0604020202020204" pitchFamily="34" charset="0"/>
                <a:cs typeface="Arial" panose="020B0604020202020204" pitchFamily="34" charset="0"/>
              </a:rPr>
              <a:t>Scroll-Kompressoren haben nicht so viele bewegliche Teile wie andere Kompressoren und </a:t>
            </a:r>
          </a:p>
          <a:p>
            <a:pPr>
              <a:lnSpc>
                <a:spcPct val="150000"/>
              </a:lnSpc>
            </a:pPr>
            <a:r>
              <a:rPr lang="de-DE" sz="1600" dirty="0">
                <a:latin typeface="Arial" panose="020B0604020202020204" pitchFamily="34" charset="0"/>
                <a:cs typeface="Arial" panose="020B0604020202020204" pitchFamily="34" charset="0"/>
              </a:rPr>
              <a:t>daher eine längere Nutzungsdauer. </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Im Vergleich zu anderen </a:t>
            </a:r>
            <a:r>
              <a:rPr lang="de-DE" sz="1600" dirty="0" err="1">
                <a:latin typeface="Arial" panose="020B0604020202020204" pitchFamily="34" charset="0"/>
                <a:cs typeface="Arial" panose="020B0604020202020204" pitchFamily="34" charset="0"/>
              </a:rPr>
              <a:t>Verdichtertypen</a:t>
            </a:r>
            <a:r>
              <a:rPr lang="de-DE" sz="1600" dirty="0">
                <a:latin typeface="Arial" panose="020B0604020202020204" pitchFamily="34" charset="0"/>
                <a:cs typeface="Arial" panose="020B0604020202020204" pitchFamily="34" charset="0"/>
              </a:rPr>
              <a:t> sind </a:t>
            </a:r>
            <a:r>
              <a:rPr lang="de-DE" sz="1600" dirty="0" err="1">
                <a:latin typeface="Arial" panose="020B0604020202020204" pitchFamily="34" charset="0"/>
                <a:cs typeface="Arial" panose="020B0604020202020204" pitchFamily="34" charset="0"/>
              </a:rPr>
              <a:t>Scrollverdichter</a:t>
            </a:r>
            <a:r>
              <a:rPr lang="de-DE" sz="1600" dirty="0">
                <a:latin typeface="Arial" panose="020B0604020202020204" pitchFamily="34" charset="0"/>
                <a:cs typeface="Arial" panose="020B0604020202020204" pitchFamily="34" charset="0"/>
              </a:rPr>
              <a:t> recht leise und im Gegensatz </a:t>
            </a:r>
          </a:p>
          <a:p>
            <a:pPr>
              <a:lnSpc>
                <a:spcPct val="150000"/>
              </a:lnSpc>
            </a:pPr>
            <a:r>
              <a:rPr lang="de-DE" sz="1600" dirty="0">
                <a:latin typeface="Arial" panose="020B0604020202020204" pitchFamily="34" charset="0"/>
                <a:cs typeface="Arial" panose="020B0604020202020204" pitchFamily="34" charset="0"/>
              </a:rPr>
              <a:t>zu Hubkolbenkompressoren nicht so empfindlich gegenüber </a:t>
            </a:r>
            <a:r>
              <a:rPr lang="de-DE" sz="1600" dirty="0" err="1">
                <a:latin typeface="Arial" panose="020B0604020202020204" pitchFamily="34" charset="0"/>
                <a:cs typeface="Arial" panose="020B0604020202020204" pitchFamily="34" charset="0"/>
              </a:rPr>
              <a:t>Flüssigkeitströpfchen</a:t>
            </a:r>
            <a:r>
              <a:rPr lang="de-DE" sz="1600" dirty="0">
                <a:latin typeface="Arial" panose="020B0604020202020204" pitchFamily="34" charset="0"/>
                <a:cs typeface="Arial" panose="020B0604020202020204" pitchFamily="34" charset="0"/>
              </a:rPr>
              <a:t> </a:t>
            </a:r>
          </a:p>
          <a:p>
            <a:pPr>
              <a:lnSpc>
                <a:spcPct val="150000"/>
              </a:lnSpc>
            </a:pPr>
            <a:r>
              <a:rPr lang="de-DE" sz="1600" dirty="0">
                <a:latin typeface="Arial" panose="020B0604020202020204" pitchFamily="34" charset="0"/>
                <a:cs typeface="Arial" panose="020B0604020202020204" pitchFamily="34" charset="0"/>
              </a:rPr>
              <a:t>die in den Kompressor gelangen können.</a:t>
            </a:r>
          </a:p>
        </p:txBody>
      </p:sp>
    </p:spTree>
    <p:extLst>
      <p:ext uri="{BB962C8B-B14F-4D97-AF65-F5344CB8AC3E}">
        <p14:creationId xmlns:p14="http://schemas.microsoft.com/office/powerpoint/2010/main" val="20511915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Die grundlegenden Komponenten einer Wärmepumpe </a:t>
            </a:r>
            <a:endParaRPr lang="el-GR" dirty="0">
              <a:latin typeface="Arial" panose="020B0604020202020204" pitchFamily="34" charset="0"/>
              <a:cs typeface="Arial" panose="020B0604020202020204" pitchFamily="34" charset="0"/>
            </a:endParaRPr>
          </a:p>
        </p:txBody>
      </p:sp>
      <p:pic>
        <p:nvPicPr>
          <p:cNvPr id="4" name="uPhthHuZsQk"/>
          <p:cNvPicPr>
            <a:picLocks noRot="1" noChangeAspect="1"/>
          </p:cNvPicPr>
          <p:nvPr>
            <a:videoFile r:link="rId1"/>
          </p:nvPr>
        </p:nvPicPr>
        <p:blipFill>
          <a:blip r:embed="rId4"/>
          <a:stretch>
            <a:fillRect/>
          </a:stretch>
        </p:blipFill>
        <p:spPr>
          <a:xfrm>
            <a:off x="2286000" y="2814532"/>
            <a:ext cx="4572000" cy="2571750"/>
          </a:xfrm>
          <a:prstGeom prst="rect">
            <a:avLst/>
          </a:prstGeom>
        </p:spPr>
      </p:pic>
      <p:sp>
        <p:nvSpPr>
          <p:cNvPr id="5" name="Textfeld 4"/>
          <p:cNvSpPr txBox="1"/>
          <p:nvPr/>
        </p:nvSpPr>
        <p:spPr>
          <a:xfrm>
            <a:off x="1115616" y="2060848"/>
            <a:ext cx="4348306" cy="369332"/>
          </a:xfrm>
          <a:prstGeom prst="rect">
            <a:avLst/>
          </a:prstGeom>
          <a:noFill/>
        </p:spPr>
        <p:txBody>
          <a:bodyPr wrap="none" rtlCol="0">
            <a:spAutoFit/>
          </a:bodyPr>
          <a:lstStyle/>
          <a:p>
            <a:r>
              <a:rPr lang="de-DE" dirty="0">
                <a:latin typeface="Arial" panose="020B0604020202020204" pitchFamily="34" charset="0"/>
                <a:cs typeface="Arial" panose="020B0604020202020204" pitchFamily="34" charset="0"/>
              </a:rPr>
              <a:t>Videodarstellung eines </a:t>
            </a:r>
            <a:r>
              <a:rPr lang="de-DE" dirty="0" err="1">
                <a:latin typeface="Arial" panose="020B0604020202020204" pitchFamily="34" charset="0"/>
                <a:cs typeface="Arial" panose="020B0604020202020204" pitchFamily="34" charset="0"/>
              </a:rPr>
              <a:t>Scrollverdichters</a:t>
            </a:r>
            <a:r>
              <a:rPr lang="de-DE"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6128010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Die grundlegenden Komponenten einer Wärmepumpe </a:t>
            </a:r>
            <a:endParaRPr lang="el-GR" dirty="0">
              <a:latin typeface="Arial" panose="020B0604020202020204" pitchFamily="34" charset="0"/>
              <a:cs typeface="Arial" panose="020B0604020202020204" pitchFamily="34" charset="0"/>
            </a:endParaRPr>
          </a:p>
        </p:txBody>
      </p:sp>
      <p:sp>
        <p:nvSpPr>
          <p:cNvPr id="5" name="Textfeld 4"/>
          <p:cNvSpPr txBox="1"/>
          <p:nvPr/>
        </p:nvSpPr>
        <p:spPr>
          <a:xfrm>
            <a:off x="899592" y="1916832"/>
            <a:ext cx="5849678" cy="2308324"/>
          </a:xfrm>
          <a:prstGeom prst="rect">
            <a:avLst/>
          </a:prstGeom>
          <a:noFill/>
        </p:spPr>
        <p:txBody>
          <a:bodyPr wrap="none" rtlCol="0">
            <a:spAutoFit/>
          </a:bodyPr>
          <a:lstStyle/>
          <a:p>
            <a:pPr>
              <a:lnSpc>
                <a:spcPct val="150000"/>
              </a:lnSpc>
            </a:pPr>
            <a:r>
              <a:rPr lang="de-DE" sz="1600" dirty="0">
                <a:latin typeface="Arial" panose="020B0604020202020204" pitchFamily="34" charset="0"/>
                <a:cs typeface="Arial" panose="020B0604020202020204" pitchFamily="34" charset="0"/>
              </a:rPr>
              <a:t>Der Verdichter</a:t>
            </a:r>
          </a:p>
          <a:p>
            <a:pPr>
              <a:lnSpc>
                <a:spcPct val="150000"/>
              </a:lnSpc>
            </a:pPr>
            <a:r>
              <a:rPr lang="de-DE" sz="1600" dirty="0">
                <a:latin typeface="Arial" panose="020B0604020202020204" pitchFamily="34" charset="0"/>
                <a:cs typeface="Arial" panose="020B0604020202020204" pitchFamily="34" charset="0"/>
              </a:rPr>
              <a:t>Vorteile des </a:t>
            </a:r>
            <a:r>
              <a:rPr lang="de-DE" sz="1600" dirty="0" err="1">
                <a:latin typeface="Arial" panose="020B0604020202020204" pitchFamily="34" charset="0"/>
                <a:cs typeface="Arial" panose="020B0604020202020204" pitchFamily="34" charset="0"/>
              </a:rPr>
              <a:t>Scrollverdichters</a:t>
            </a:r>
            <a:r>
              <a:rPr lang="de-DE" sz="1600" dirty="0">
                <a:latin typeface="Arial" panose="020B0604020202020204" pitchFamily="34" charset="0"/>
                <a:cs typeface="Arial" panose="020B0604020202020204" pitchFamily="34" charset="0"/>
              </a:rPr>
              <a:t>:</a:t>
            </a:r>
          </a:p>
          <a:p>
            <a:pPr>
              <a:lnSpc>
                <a:spcPct val="150000"/>
              </a:lnSpc>
            </a:pPr>
            <a:endParaRPr lang="de-DE" sz="1600" dirty="0">
              <a:latin typeface="Arial" panose="020B0604020202020204" pitchFamily="34" charset="0"/>
              <a:cs typeface="Arial" panose="020B0604020202020204" pitchFamily="34" charset="0"/>
            </a:endParaRPr>
          </a:p>
          <a:p>
            <a:pPr marL="285750" indent="-285750">
              <a:lnSpc>
                <a:spcPct val="150000"/>
              </a:lnSpc>
              <a:buFontTx/>
              <a:buChar char="-"/>
            </a:pPr>
            <a:r>
              <a:rPr lang="de-DE" sz="1600" dirty="0">
                <a:latin typeface="Arial" panose="020B0604020202020204" pitchFamily="34" charset="0"/>
                <a:cs typeface="Arial" panose="020B0604020202020204" pitchFamily="34" charset="0"/>
              </a:rPr>
              <a:t>lange Lebensdauer, weniger bewegliche Teile</a:t>
            </a:r>
          </a:p>
          <a:p>
            <a:pPr marL="285750" indent="-285750">
              <a:lnSpc>
                <a:spcPct val="150000"/>
              </a:lnSpc>
              <a:buFontTx/>
              <a:buChar char="-"/>
            </a:pPr>
            <a:r>
              <a:rPr lang="de-DE" sz="1600" dirty="0">
                <a:latin typeface="Arial" panose="020B0604020202020204" pitchFamily="34" charset="0"/>
                <a:cs typeface="Arial" panose="020B0604020202020204" pitchFamily="34" charset="0"/>
              </a:rPr>
              <a:t>relativ leise</a:t>
            </a:r>
          </a:p>
          <a:p>
            <a:pPr marL="285750" indent="-285750">
              <a:lnSpc>
                <a:spcPct val="150000"/>
              </a:lnSpc>
              <a:buFontTx/>
              <a:buChar char="-"/>
            </a:pPr>
            <a:r>
              <a:rPr lang="de-DE" sz="1600" dirty="0">
                <a:latin typeface="Arial" panose="020B0604020202020204" pitchFamily="34" charset="0"/>
                <a:cs typeface="Arial" panose="020B0604020202020204" pitchFamily="34" charset="0"/>
              </a:rPr>
              <a:t>verhältnismäßig unempfindlich gegen </a:t>
            </a:r>
            <a:r>
              <a:rPr lang="de-DE" sz="1600" dirty="0" err="1">
                <a:latin typeface="Arial" panose="020B0604020202020204" pitchFamily="34" charset="0"/>
                <a:cs typeface="Arial" panose="020B0604020202020204" pitchFamily="34" charset="0"/>
              </a:rPr>
              <a:t>Flüssigkeitströpfchen</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78827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Die grundlegenden Komponenten einer Wärmepumpe </a:t>
            </a:r>
            <a:endParaRPr lang="el-GR" dirty="0">
              <a:latin typeface="Arial" panose="020B0604020202020204" pitchFamily="34" charset="0"/>
              <a:cs typeface="Arial" panose="020B0604020202020204" pitchFamily="34" charset="0"/>
            </a:endParaRPr>
          </a:p>
        </p:txBody>
      </p:sp>
      <p:sp>
        <p:nvSpPr>
          <p:cNvPr id="6" name="Textfeld 5"/>
          <p:cNvSpPr txBox="1"/>
          <p:nvPr/>
        </p:nvSpPr>
        <p:spPr>
          <a:xfrm>
            <a:off x="683568" y="1916832"/>
            <a:ext cx="5184576" cy="3293209"/>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Der Verdichter</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Bei Hubkolbenverdichtern saugt der Kolben das Kältemittel an und verdichtet es in einem weiteren Arbeitsschritt.</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Hubkolbenverdichter wurden vor allem in älteren Wärmepumpen eingesetzt. </a:t>
            </a:r>
          </a:p>
          <a:p>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05319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Die grundlegenden Komponenten einer Wärmepumpe </a:t>
            </a:r>
            <a:endParaRPr lang="el-GR" dirty="0">
              <a:latin typeface="Arial" panose="020B0604020202020204" pitchFamily="34" charset="0"/>
              <a:cs typeface="Arial" panose="020B0604020202020204" pitchFamily="34" charset="0"/>
            </a:endParaRPr>
          </a:p>
        </p:txBody>
      </p:sp>
      <p:pic>
        <p:nvPicPr>
          <p:cNvPr id="3074" name="Picture 2" descr="https://upload.wikimedia.org/wikipedia/commons/b/b2/Rollkolbenverdicht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9989" y="3643173"/>
            <a:ext cx="3147095" cy="2427759"/>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395536" y="1668061"/>
            <a:ext cx="6260047" cy="2185214"/>
          </a:xfrm>
          <a:prstGeom prst="rect">
            <a:avLst/>
          </a:prstGeom>
          <a:noFill/>
        </p:spPr>
        <p:txBody>
          <a:bodyPr wrap="none" rtlCol="0">
            <a:spAutoFit/>
          </a:bodyPr>
          <a:lstStyle/>
          <a:p>
            <a:pPr>
              <a:lnSpc>
                <a:spcPct val="150000"/>
              </a:lnSpc>
            </a:pPr>
            <a:r>
              <a:rPr lang="de-DE" sz="1600" dirty="0">
                <a:latin typeface="Arial" panose="020B0604020202020204" pitchFamily="34" charset="0"/>
                <a:cs typeface="Arial" panose="020B0604020202020204" pitchFamily="34" charset="0"/>
              </a:rPr>
              <a:t>Der Verdichter</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Der Drehkolbenverdichter verwendet einen exzentrisch gelagerten </a:t>
            </a:r>
          </a:p>
          <a:p>
            <a:pPr>
              <a:lnSpc>
                <a:spcPct val="150000"/>
              </a:lnSpc>
            </a:pPr>
            <a:r>
              <a:rPr lang="de-DE" sz="1600" dirty="0">
                <a:latin typeface="Arial" panose="020B0604020202020204" pitchFamily="34" charset="0"/>
                <a:cs typeface="Arial" panose="020B0604020202020204" pitchFamily="34" charset="0"/>
              </a:rPr>
              <a:t>Rotor zum Verdichten des Kältemittels. </a:t>
            </a:r>
          </a:p>
          <a:p>
            <a:pPr>
              <a:lnSpc>
                <a:spcPct val="150000"/>
              </a:lnSpc>
            </a:pPr>
            <a:r>
              <a:rPr lang="de-DE" sz="1600" dirty="0">
                <a:latin typeface="Arial" panose="020B0604020202020204" pitchFamily="34" charset="0"/>
                <a:cs typeface="Arial" panose="020B0604020202020204" pitchFamily="34" charset="0"/>
              </a:rPr>
              <a:t>Sie werden insbesondere für Luftwärmepumpen eingesetzt. </a:t>
            </a:r>
          </a:p>
          <a:p>
            <a:endParaRPr lang="de-DE" sz="1600" dirty="0">
              <a:latin typeface="Arial" panose="020B0604020202020204" pitchFamily="34" charset="0"/>
              <a:cs typeface="Arial" panose="020B0604020202020204" pitchFamily="34" charset="0"/>
            </a:endParaRPr>
          </a:p>
        </p:txBody>
      </p:sp>
      <p:sp>
        <p:nvSpPr>
          <p:cNvPr id="6" name="Freihandform 5"/>
          <p:cNvSpPr/>
          <p:nvPr/>
        </p:nvSpPr>
        <p:spPr>
          <a:xfrm>
            <a:off x="5678785" y="3643173"/>
            <a:ext cx="1133475" cy="1123950"/>
          </a:xfrm>
          <a:custGeom>
            <a:avLst/>
            <a:gdLst>
              <a:gd name="connsiteX0" fmla="*/ 0 w 1133475"/>
              <a:gd name="connsiteY0" fmla="*/ 0 h 1123950"/>
              <a:gd name="connsiteX1" fmla="*/ 1066800 w 1133475"/>
              <a:gd name="connsiteY1" fmla="*/ 0 h 1123950"/>
              <a:gd name="connsiteX2" fmla="*/ 1133475 w 1133475"/>
              <a:gd name="connsiteY2" fmla="*/ 333375 h 1123950"/>
              <a:gd name="connsiteX3" fmla="*/ 1133475 w 1133475"/>
              <a:gd name="connsiteY3" fmla="*/ 838200 h 1123950"/>
              <a:gd name="connsiteX4" fmla="*/ 657225 w 1133475"/>
              <a:gd name="connsiteY4" fmla="*/ 733425 h 1123950"/>
              <a:gd name="connsiteX5" fmla="*/ 695325 w 1133475"/>
              <a:gd name="connsiteY5" fmla="*/ 1123950 h 1123950"/>
              <a:gd name="connsiteX6" fmla="*/ 0 w 1133475"/>
              <a:gd name="connsiteY6" fmla="*/ 1095375 h 1123950"/>
              <a:gd name="connsiteX7" fmla="*/ 0 w 1133475"/>
              <a:gd name="connsiteY7" fmla="*/ 0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475" h="1123950">
                <a:moveTo>
                  <a:pt x="0" y="0"/>
                </a:moveTo>
                <a:lnTo>
                  <a:pt x="1066800" y="0"/>
                </a:lnTo>
                <a:lnTo>
                  <a:pt x="1133475" y="333375"/>
                </a:lnTo>
                <a:lnTo>
                  <a:pt x="1133475" y="838200"/>
                </a:lnTo>
                <a:lnTo>
                  <a:pt x="657225" y="733425"/>
                </a:lnTo>
                <a:lnTo>
                  <a:pt x="695325" y="1123950"/>
                </a:lnTo>
                <a:lnTo>
                  <a:pt x="0" y="109537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p:cNvSpPr txBox="1"/>
          <p:nvPr/>
        </p:nvSpPr>
        <p:spPr>
          <a:xfrm>
            <a:off x="4689121" y="3872086"/>
            <a:ext cx="2159566" cy="1869743"/>
          </a:xfrm>
          <a:prstGeom prst="rect">
            <a:avLst/>
          </a:prstGeom>
          <a:noFill/>
        </p:spPr>
        <p:txBody>
          <a:bodyPr wrap="none" rtlCol="0">
            <a:spAutoFit/>
          </a:bodyPr>
          <a:lstStyle/>
          <a:p>
            <a:pPr>
              <a:lnSpc>
                <a:spcPct val="150000"/>
              </a:lnSpc>
            </a:pPr>
            <a:r>
              <a:rPr lang="de-DE" sz="1100" b="1" dirty="0">
                <a:latin typeface="Arial" panose="020B0604020202020204" pitchFamily="34" charset="0"/>
                <a:cs typeface="Arial" panose="020B0604020202020204" pitchFamily="34" charset="0"/>
              </a:rPr>
              <a:t>Drehkolbenverdichter</a:t>
            </a:r>
          </a:p>
          <a:p>
            <a:pPr>
              <a:lnSpc>
                <a:spcPct val="150000"/>
              </a:lnSpc>
            </a:pPr>
            <a:r>
              <a:rPr lang="de-DE" sz="1100" dirty="0">
                <a:latin typeface="Arial" panose="020B0604020202020204" pitchFamily="34" charset="0"/>
                <a:cs typeface="Arial" panose="020B0604020202020204" pitchFamily="34" charset="0"/>
              </a:rPr>
              <a:t>A: Exzentrisch gelagerter Rotor</a:t>
            </a:r>
          </a:p>
          <a:p>
            <a:pPr>
              <a:lnSpc>
                <a:spcPct val="150000"/>
              </a:lnSpc>
            </a:pPr>
            <a:r>
              <a:rPr lang="de-DE" sz="1100" dirty="0">
                <a:latin typeface="Arial" panose="020B0604020202020204" pitchFamily="34" charset="0"/>
                <a:cs typeface="Arial" panose="020B0604020202020204" pitchFamily="34" charset="0"/>
              </a:rPr>
              <a:t>B: Saugrohr</a:t>
            </a:r>
          </a:p>
          <a:p>
            <a:pPr>
              <a:lnSpc>
                <a:spcPct val="150000"/>
              </a:lnSpc>
            </a:pPr>
            <a:r>
              <a:rPr lang="de-DE" sz="1100" dirty="0">
                <a:latin typeface="Arial" panose="020B0604020202020204" pitchFamily="34" charset="0"/>
                <a:cs typeface="Arial" panose="020B0604020202020204" pitchFamily="34" charset="0"/>
              </a:rPr>
              <a:t>C: Druckleitung</a:t>
            </a:r>
          </a:p>
          <a:p>
            <a:pPr>
              <a:lnSpc>
                <a:spcPct val="150000"/>
              </a:lnSpc>
            </a:pPr>
            <a:r>
              <a:rPr lang="de-DE" sz="1100" dirty="0">
                <a:latin typeface="Arial" panose="020B0604020202020204" pitchFamily="34" charset="0"/>
                <a:cs typeface="Arial" panose="020B0604020202020204" pitchFamily="34" charset="0"/>
              </a:rPr>
              <a:t>D: Gehäuse</a:t>
            </a:r>
          </a:p>
          <a:p>
            <a:pPr>
              <a:lnSpc>
                <a:spcPct val="150000"/>
              </a:lnSpc>
            </a:pPr>
            <a:r>
              <a:rPr lang="de-DE" sz="1100" dirty="0">
                <a:latin typeface="Arial" panose="020B0604020202020204" pitchFamily="34" charset="0"/>
                <a:cs typeface="Arial" panose="020B0604020202020204" pitchFamily="34" charset="0"/>
              </a:rPr>
              <a:t>E: Zugfeder</a:t>
            </a:r>
          </a:p>
          <a:p>
            <a:pPr>
              <a:lnSpc>
                <a:spcPct val="150000"/>
              </a:lnSpc>
            </a:pPr>
            <a:r>
              <a:rPr lang="de-DE" sz="1100" dirty="0">
                <a:latin typeface="Arial" panose="020B0604020202020204" pitchFamily="34" charset="0"/>
                <a:cs typeface="Arial" panose="020B0604020202020204" pitchFamily="34" charset="0"/>
              </a:rPr>
              <a:t>F: Trennschlitten</a:t>
            </a:r>
          </a:p>
        </p:txBody>
      </p:sp>
    </p:spTree>
    <p:extLst>
      <p:ext uri="{BB962C8B-B14F-4D97-AF65-F5344CB8AC3E}">
        <p14:creationId xmlns:p14="http://schemas.microsoft.com/office/powerpoint/2010/main" val="9096700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Die grundlegenden Komponenten einer Wärmepumpe </a:t>
            </a:r>
            <a:endParaRPr lang="el-GR" dirty="0">
              <a:latin typeface="Arial" panose="020B0604020202020204" pitchFamily="34" charset="0"/>
              <a:cs typeface="Arial" panose="020B0604020202020204" pitchFamily="34" charset="0"/>
            </a:endParaRPr>
          </a:p>
        </p:txBody>
      </p:sp>
      <p:sp>
        <p:nvSpPr>
          <p:cNvPr id="5" name="Textfeld 4"/>
          <p:cNvSpPr txBox="1"/>
          <p:nvPr/>
        </p:nvSpPr>
        <p:spPr>
          <a:xfrm>
            <a:off x="755576" y="1916832"/>
            <a:ext cx="7128792" cy="2677656"/>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Der Verdichter</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Der Elektromotor und der Verdichter bilden in der Regel eine hermetisch geschlossene Einheit (hermetischer Verdichter).</a:t>
            </a:r>
          </a:p>
          <a:p>
            <a:pPr>
              <a:lnSpc>
                <a:spcPct val="150000"/>
              </a:lnSpc>
            </a:pPr>
            <a:r>
              <a:rPr lang="de-DE" sz="1600" dirty="0">
                <a:latin typeface="Arial" panose="020B0604020202020204" pitchFamily="34" charset="0"/>
                <a:cs typeface="Arial" panose="020B0604020202020204" pitchFamily="34" charset="0"/>
              </a:rPr>
              <a:t>Das bedeutet, dass beide Komponenten (Motor und Kompressor) in ein vollständig verschweißtes Gehäuse eingebaut sind, um sicherzustellen, dass kein Kältemittel austritt.</a:t>
            </a:r>
          </a:p>
        </p:txBody>
      </p:sp>
    </p:spTree>
    <p:extLst>
      <p:ext uri="{BB962C8B-B14F-4D97-AF65-F5344CB8AC3E}">
        <p14:creationId xmlns:p14="http://schemas.microsoft.com/office/powerpoint/2010/main" val="33992614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Die grundlegenden Komponenten einer Wärmepumpe </a:t>
            </a:r>
            <a:endParaRPr lang="el-GR" dirty="0">
              <a:latin typeface="Arial" panose="020B0604020202020204" pitchFamily="34" charset="0"/>
              <a:cs typeface="Arial" panose="020B0604020202020204" pitchFamily="34" charset="0"/>
            </a:endParaRPr>
          </a:p>
        </p:txBody>
      </p:sp>
      <p:sp>
        <p:nvSpPr>
          <p:cNvPr id="5" name="Textfeld 4"/>
          <p:cNvSpPr txBox="1"/>
          <p:nvPr/>
        </p:nvSpPr>
        <p:spPr>
          <a:xfrm>
            <a:off x="251520" y="1844824"/>
            <a:ext cx="8280920" cy="2677656"/>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Der Verdampfer/Kondensator</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In der Regel werden Verdampfer von Erdwärmepumpen als </a:t>
            </a:r>
          </a:p>
          <a:p>
            <a:pPr>
              <a:lnSpc>
                <a:spcPct val="150000"/>
              </a:lnSpc>
            </a:pPr>
            <a:r>
              <a:rPr lang="de-DE" sz="1600" dirty="0">
                <a:latin typeface="Arial" panose="020B0604020202020204" pitchFamily="34" charset="0"/>
                <a:cs typeface="Arial" panose="020B0604020202020204" pitchFamily="34" charset="0"/>
              </a:rPr>
              <a:t>Plattenwärmetauscher betrieben.  Dies ermöglicht gute Übertragungsleistungen </a:t>
            </a:r>
            <a:r>
              <a:rPr lang="de-DE" sz="1600" dirty="0" smtClean="0">
                <a:latin typeface="Arial" panose="020B0604020202020204" pitchFamily="34" charset="0"/>
                <a:cs typeface="Arial" panose="020B0604020202020204" pitchFamily="34" charset="0"/>
              </a:rPr>
              <a:t>bei </a:t>
            </a: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kompakter Bauweise. </a:t>
            </a:r>
          </a:p>
          <a:p>
            <a:pPr>
              <a:lnSpc>
                <a:spcPct val="150000"/>
              </a:lnSpc>
            </a:pPr>
            <a:r>
              <a:rPr lang="de-DE" sz="1600" dirty="0">
                <a:latin typeface="Arial" panose="020B0604020202020204" pitchFamily="34" charset="0"/>
                <a:cs typeface="Arial" panose="020B0604020202020204" pitchFamily="34" charset="0"/>
              </a:rPr>
              <a:t>Der Übergang der Wärme zum Heizkreislauf im </a:t>
            </a:r>
            <a:r>
              <a:rPr lang="de-DE" sz="1600" dirty="0" smtClean="0">
                <a:latin typeface="Arial" panose="020B0604020202020204" pitchFamily="34" charset="0"/>
                <a:cs typeface="Arial" panose="020B0604020202020204" pitchFamily="34" charset="0"/>
              </a:rPr>
              <a:t>Verdampfers </a:t>
            </a:r>
            <a:r>
              <a:rPr lang="de-DE" sz="1600" dirty="0">
                <a:latin typeface="Arial" panose="020B0604020202020204" pitchFamily="34" charset="0"/>
                <a:cs typeface="Arial" panose="020B0604020202020204" pitchFamily="34" charset="0"/>
              </a:rPr>
              <a:t>erfolgt ebenfalls über einen Plattenwärmetauscher.</a:t>
            </a:r>
          </a:p>
        </p:txBody>
      </p:sp>
    </p:spTree>
    <p:extLst>
      <p:ext uri="{BB962C8B-B14F-4D97-AF65-F5344CB8AC3E}">
        <p14:creationId xmlns:p14="http://schemas.microsoft.com/office/powerpoint/2010/main" val="18196021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38</a:t>
            </a:fld>
            <a:endParaRPr lang="de-DE"/>
          </a:p>
        </p:txBody>
      </p:sp>
      <p:sp>
        <p:nvSpPr>
          <p:cNvPr id="2" name="Textfeld 1"/>
          <p:cNvSpPr txBox="1"/>
          <p:nvPr/>
        </p:nvSpPr>
        <p:spPr>
          <a:xfrm>
            <a:off x="539553" y="1484784"/>
            <a:ext cx="8352928" cy="5078313"/>
          </a:xfrm>
          <a:prstGeom prst="rect">
            <a:avLst/>
          </a:prstGeom>
          <a:noFill/>
        </p:spPr>
        <p:txBody>
          <a:bodyPr wrap="square" rtlCol="0">
            <a:spAutoFit/>
          </a:bodyPr>
          <a:lstStyle/>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Der Kondensator/Verdampfer</a:t>
            </a:r>
          </a:p>
          <a:p>
            <a:pPr marL="285750" indent="-285750">
              <a:lnSpc>
                <a:spcPct val="150000"/>
              </a:lnSpc>
              <a:buFont typeface="Arial" panose="020B0604020202020204" pitchFamily="34" charset="0"/>
              <a:buChar char="•"/>
            </a:pPr>
            <a:r>
              <a:rPr lang="de-DE" sz="1600" dirty="0">
                <a:latin typeface="Arial" panose="020B0604020202020204" pitchFamily="34" charset="0"/>
                <a:cs typeface="Arial" panose="020B0604020202020204" pitchFamily="34" charset="0"/>
              </a:rPr>
              <a:t>Kompakte Bauweise im Vergleich zu Rohrbündeln</a:t>
            </a:r>
          </a:p>
          <a:p>
            <a:pPr marL="285750" indent="-285750">
              <a:lnSpc>
                <a:spcPct val="150000"/>
              </a:lnSpc>
              <a:buFont typeface="Arial" panose="020B0604020202020204" pitchFamily="34" charset="0"/>
              <a:buChar char="•"/>
            </a:pPr>
            <a:r>
              <a:rPr lang="de-DE" sz="1600" dirty="0">
                <a:latin typeface="Arial" panose="020B0604020202020204" pitchFamily="34" charset="0"/>
                <a:cs typeface="Arial" panose="020B0604020202020204" pitchFamily="34" charset="0"/>
              </a:rPr>
              <a:t>Hohe Wärmestromdichte in Abhängigkeit von der Größe</a:t>
            </a:r>
          </a:p>
          <a:p>
            <a:pPr marL="285750" indent="-285750">
              <a:lnSpc>
                <a:spcPct val="150000"/>
              </a:lnSpc>
              <a:buFont typeface="Arial" panose="020B0604020202020204" pitchFamily="34" charset="0"/>
              <a:buChar char="•"/>
            </a:pPr>
            <a:r>
              <a:rPr lang="de-DE" sz="1600" dirty="0">
                <a:latin typeface="Arial" panose="020B0604020202020204" pitchFamily="34" charset="0"/>
                <a:cs typeface="Arial" panose="020B0604020202020204" pitchFamily="34" charset="0"/>
              </a:rPr>
              <a:t>gewellte Profilplatten</a:t>
            </a:r>
          </a:p>
          <a:p>
            <a:pPr marL="285750" indent="-285750">
              <a:lnSpc>
                <a:spcPct val="150000"/>
              </a:lnSpc>
              <a:buFont typeface="Arial" panose="020B0604020202020204" pitchFamily="34" charset="0"/>
              <a:buChar char="•"/>
            </a:pPr>
            <a:r>
              <a:rPr lang="de-DE" sz="1600" dirty="0">
                <a:latin typeface="Arial" panose="020B0604020202020204" pitchFamily="34" charset="0"/>
                <a:cs typeface="Arial" panose="020B0604020202020204" pitchFamily="34" charset="0"/>
              </a:rPr>
              <a:t>Abwechselnd wärmeabsorbierende und wärmeabgebende Strömung zwischen den Platten</a:t>
            </a:r>
          </a:p>
          <a:p>
            <a:pPr marL="285750" indent="-285750">
              <a:lnSpc>
                <a:spcPct val="150000"/>
              </a:lnSpc>
              <a:buFont typeface="Arial" panose="020B0604020202020204" pitchFamily="34" charset="0"/>
              <a:buChar char="•"/>
            </a:pPr>
            <a:r>
              <a:rPr lang="de-DE" sz="1600" dirty="0">
                <a:latin typeface="Arial" panose="020B0604020202020204" pitchFamily="34" charset="0"/>
                <a:cs typeface="Arial" panose="020B0604020202020204" pitchFamily="34" charset="0"/>
              </a:rPr>
              <a:t>Geschraubte Plattenwärmetauscher: Platten austauschbar, etwas größer als gelötete Plattenwärmetauscher, bei denen ein Plattenwechsel nicht möglich ist.</a:t>
            </a:r>
          </a:p>
          <a:p>
            <a:pPr marL="285750" indent="-285750">
              <a:lnSpc>
                <a:spcPct val="150000"/>
              </a:lnSpc>
              <a:buFont typeface="Arial" panose="020B0604020202020204" pitchFamily="34" charset="0"/>
              <a:buChar char="•"/>
            </a:pPr>
            <a:endParaRPr lang="de-DE" sz="160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endParaRPr lang="de-DE" sz="160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de-DE" sz="1600" dirty="0">
                <a:latin typeface="Arial" panose="020B0604020202020204" pitchFamily="34" charset="0"/>
                <a:cs typeface="Arial" panose="020B0604020202020204" pitchFamily="34" charset="0"/>
              </a:rPr>
              <a:t>Nachteil: Verschmutzung durch geringen Abstand der Platten</a:t>
            </a:r>
          </a:p>
          <a:p>
            <a:pPr marL="285750" indent="-285750">
              <a:buFont typeface="Arial" panose="020B0604020202020204" pitchFamily="34" charset="0"/>
              <a:buChar char="•"/>
            </a:pPr>
            <a:endParaRPr lang="de-DE" dirty="0"/>
          </a:p>
          <a:p>
            <a:pPr marL="285750" indent="-285750">
              <a:buFontTx/>
              <a:buChar char="-"/>
            </a:pPr>
            <a:endParaRPr lang="de-DE" dirty="0"/>
          </a:p>
        </p:txBody>
      </p:sp>
    </p:spTree>
    <p:extLst>
      <p:ext uri="{BB962C8B-B14F-4D97-AF65-F5344CB8AC3E}">
        <p14:creationId xmlns:p14="http://schemas.microsoft.com/office/powerpoint/2010/main" val="1224410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Die grundlegenden Komponenten einer Wärmepumpe </a:t>
            </a:r>
            <a:endParaRPr lang="el-GR" dirty="0">
              <a:latin typeface="Arial" panose="020B0604020202020204" pitchFamily="34" charset="0"/>
              <a:cs typeface="Arial" panose="020B0604020202020204" pitchFamily="34" charset="0"/>
            </a:endParaRPr>
          </a:p>
        </p:txBody>
      </p:sp>
      <p:sp>
        <p:nvSpPr>
          <p:cNvPr id="4" name="Textfeld 3"/>
          <p:cNvSpPr txBox="1"/>
          <p:nvPr/>
        </p:nvSpPr>
        <p:spPr>
          <a:xfrm>
            <a:off x="457200" y="2278129"/>
            <a:ext cx="8003232" cy="3383119"/>
          </a:xfrm>
          <a:prstGeom prst="rect">
            <a:avLst/>
          </a:prstGeom>
          <a:noFill/>
        </p:spPr>
        <p:txBody>
          <a:bodyPr wrap="square" rtlCol="0">
            <a:noAutofit/>
          </a:bodyPr>
          <a:lstStyle>
            <a:defPPr>
              <a:defRPr lang="el-GR"/>
            </a:defPPr>
            <a:lvl1pPr>
              <a:lnSpc>
                <a:spcPct val="150000"/>
              </a:lnSpc>
              <a:defRPr sz="1600">
                <a:latin typeface="Arial" panose="020B0604020202020204" pitchFamily="34" charset="0"/>
                <a:cs typeface="Arial" panose="020B0604020202020204" pitchFamily="34" charset="0"/>
              </a:defRPr>
            </a:lvl1pPr>
          </a:lstStyle>
          <a:p>
            <a:r>
              <a:rPr lang="de-DE" dirty="0"/>
              <a:t>Plattenwärmetauscher - schematische Darstellung</a:t>
            </a:r>
          </a:p>
          <a:p>
            <a:endParaRPr lang="de-DE" dirty="0"/>
          </a:p>
        </p:txBody>
      </p:sp>
      <p:pic>
        <p:nvPicPr>
          <p:cNvPr id="1026" name="Picture 2" descr="https://upload.wikimedia.org/wikipedia/commons/7/75/Plate_frame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510" y="2996952"/>
            <a:ext cx="2533650" cy="3248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769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Einleitung</a:t>
            </a:r>
            <a:endParaRPr lang="el-GR" dirty="0">
              <a:latin typeface="Arial" panose="020B0604020202020204" pitchFamily="34" charset="0"/>
              <a:cs typeface="Arial" panose="020B0604020202020204" pitchFamily="34" charset="0"/>
            </a:endParaRPr>
          </a:p>
        </p:txBody>
      </p:sp>
      <p:sp>
        <p:nvSpPr>
          <p:cNvPr id="4" name="Textfeld 3"/>
          <p:cNvSpPr txBox="1"/>
          <p:nvPr/>
        </p:nvSpPr>
        <p:spPr>
          <a:xfrm>
            <a:off x="251520" y="1988840"/>
            <a:ext cx="8568952" cy="3046988"/>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Der erste Teil dieses Kapitels konzentriert sich auf die Erläuterung der wesentlichen Merkmale und Komponenten sowie auf die Darstellung der energetischen Effizienz einer Wärmepumpe.</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Die Erläuterungen gelten für alle marktrelevanten Wärmepumpentypen:</a:t>
            </a:r>
          </a:p>
          <a:p>
            <a:pPr marL="285750" indent="-285750">
              <a:lnSpc>
                <a:spcPct val="150000"/>
              </a:lnSpc>
              <a:buFont typeface="Arial" panose="020B0604020202020204" pitchFamily="34" charset="0"/>
              <a:buChar char="•"/>
            </a:pPr>
            <a:r>
              <a:rPr lang="de-DE" sz="1600" dirty="0">
                <a:latin typeface="Arial" panose="020B0604020202020204" pitchFamily="34" charset="0"/>
                <a:cs typeface="Arial" panose="020B0604020202020204" pitchFamily="34" charset="0"/>
              </a:rPr>
              <a:t>Sole/Wasser-Wärmepumpe (mit Wärmequelle: Geothermie)</a:t>
            </a:r>
          </a:p>
          <a:p>
            <a:pPr marL="285750" indent="-285750">
              <a:lnSpc>
                <a:spcPct val="150000"/>
              </a:lnSpc>
              <a:buFont typeface="Arial" panose="020B0604020202020204" pitchFamily="34" charset="0"/>
              <a:buChar char="•"/>
            </a:pPr>
            <a:r>
              <a:rPr lang="de-DE" sz="1600" dirty="0">
                <a:latin typeface="Arial" panose="020B0604020202020204" pitchFamily="34" charset="0"/>
                <a:cs typeface="Arial" panose="020B0604020202020204" pitchFamily="34" charset="0"/>
              </a:rPr>
              <a:t>Wasser/Wasser-Wärmepumpe (mit Wärmequelle: Grundwasser)</a:t>
            </a:r>
          </a:p>
          <a:p>
            <a:pPr marL="285750" indent="-285750">
              <a:lnSpc>
                <a:spcPct val="150000"/>
              </a:lnSpc>
              <a:buFont typeface="Arial" panose="020B0604020202020204" pitchFamily="34" charset="0"/>
              <a:buChar char="•"/>
            </a:pPr>
            <a:r>
              <a:rPr lang="de-DE" sz="1600" dirty="0">
                <a:latin typeface="Arial" panose="020B0604020202020204" pitchFamily="34" charset="0"/>
                <a:cs typeface="Arial" panose="020B0604020202020204" pitchFamily="34" charset="0"/>
              </a:rPr>
              <a:t> Luft/Wasser-Wärmepumpe (mit Wärmequelle: Umweltwärme)</a:t>
            </a:r>
          </a:p>
        </p:txBody>
      </p:sp>
    </p:spTree>
    <p:extLst>
      <p:ext uri="{BB962C8B-B14F-4D97-AF65-F5344CB8AC3E}">
        <p14:creationId xmlns:p14="http://schemas.microsoft.com/office/powerpoint/2010/main" val="21451886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Die grundlegenden Komponenten einer Wärmepumpe </a:t>
            </a:r>
            <a:endParaRPr lang="el-GR" dirty="0">
              <a:latin typeface="Arial" panose="020B0604020202020204" pitchFamily="34" charset="0"/>
              <a:cs typeface="Arial" panose="020B0604020202020204" pitchFamily="34" charset="0"/>
            </a:endParaRPr>
          </a:p>
        </p:txBody>
      </p:sp>
      <p:sp>
        <p:nvSpPr>
          <p:cNvPr id="5" name="Textfeld 4"/>
          <p:cNvSpPr txBox="1"/>
          <p:nvPr/>
        </p:nvSpPr>
        <p:spPr>
          <a:xfrm>
            <a:off x="467544" y="1700808"/>
            <a:ext cx="7611635" cy="4524315"/>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Expansionsventil</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Das Expansionsventil verengt den Querschnitt in den durchströmten Rohren. Dies führt zu einer Druckreduzierung. Es findet kein Wärmeaustausch mit der Umgebung statt und die </a:t>
            </a:r>
            <a:r>
              <a:rPr lang="de-DE" sz="1600" dirty="0" err="1">
                <a:latin typeface="Arial" panose="020B0604020202020204" pitchFamily="34" charset="0"/>
                <a:cs typeface="Arial" panose="020B0604020202020204" pitchFamily="34" charset="0"/>
              </a:rPr>
              <a:t>Ethalpie</a:t>
            </a:r>
            <a:r>
              <a:rPr lang="de-DE" sz="1600" dirty="0">
                <a:latin typeface="Arial" panose="020B0604020202020204" pitchFamily="34" charset="0"/>
                <a:cs typeface="Arial" panose="020B0604020202020204" pitchFamily="34" charset="0"/>
              </a:rPr>
              <a:t> des Kältemittels bleibt gleich.</a:t>
            </a:r>
          </a:p>
          <a:p>
            <a:pPr>
              <a:lnSpc>
                <a:spcPct val="150000"/>
              </a:lnSpc>
            </a:pPr>
            <a:r>
              <a:rPr lang="de-DE" sz="1600" dirty="0">
                <a:latin typeface="Arial" panose="020B0604020202020204" pitchFamily="34" charset="0"/>
                <a:cs typeface="Arial" panose="020B0604020202020204" pitchFamily="34" charset="0"/>
              </a:rPr>
              <a:t>In Wärmepumpen werden geregelte Expansionsventile eingesetzt, um sicherzustellen, dass temperatur- und / oder druckgeregelt nur die Kältemittelmenge in den Verdampfer gelangt, die vollständig verdampfen und als erwärmter Dampf in den Verdichter eintreten kann. </a:t>
            </a:r>
          </a:p>
          <a:p>
            <a:pPr>
              <a:lnSpc>
                <a:spcPct val="150000"/>
              </a:lnSpc>
            </a:pPr>
            <a:r>
              <a:rPr lang="de-DE" sz="1600" dirty="0">
                <a:latin typeface="Arial" panose="020B0604020202020204" pitchFamily="34" charset="0"/>
                <a:cs typeface="Arial" panose="020B0604020202020204" pitchFamily="34" charset="0"/>
              </a:rPr>
              <a:t>Das Gleichgewicht zwischen Zufluss und Absaugung bleibt in jedem Betriebszustand erhalten. Die Wärmequelle und die Oberfläche des Verdampfers werden vollständig genutzt. </a:t>
            </a:r>
          </a:p>
        </p:txBody>
      </p:sp>
    </p:spTree>
    <p:extLst>
      <p:ext uri="{BB962C8B-B14F-4D97-AF65-F5344CB8AC3E}">
        <p14:creationId xmlns:p14="http://schemas.microsoft.com/office/powerpoint/2010/main" val="23563390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Die grundlegenden Komponenten einer Wärmepumpe </a:t>
            </a:r>
            <a:endParaRPr lang="en-US" dirty="0">
              <a:latin typeface="Arial" panose="020B0604020202020204" pitchFamily="34" charset="0"/>
              <a:cs typeface="Arial" panose="020B0604020202020204" pitchFamily="34" charset="0"/>
            </a:endParaRPr>
          </a:p>
        </p:txBody>
      </p:sp>
      <p:sp>
        <p:nvSpPr>
          <p:cNvPr id="5" name="Textfeld 4"/>
          <p:cNvSpPr txBox="1"/>
          <p:nvPr/>
        </p:nvSpPr>
        <p:spPr>
          <a:xfrm>
            <a:off x="971601" y="1412776"/>
            <a:ext cx="7848872" cy="4524315"/>
          </a:xfrm>
          <a:prstGeom prst="rect">
            <a:avLst/>
          </a:prstGeom>
          <a:noFill/>
        </p:spPr>
        <p:txBody>
          <a:bodyPr wrap="square" rtlCol="0">
            <a:spAutoFit/>
          </a:bodyPr>
          <a:lstStyle/>
          <a:p>
            <a:pPr>
              <a:lnSpc>
                <a:spcPct val="150000"/>
              </a:lnSpc>
            </a:pPr>
            <a:endParaRPr lang="en-US"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Expansionsventil</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b="1" dirty="0">
                <a:latin typeface="Arial" panose="020B0604020202020204" pitchFamily="34" charset="0"/>
                <a:cs typeface="Arial" panose="020B0604020202020204" pitchFamily="34" charset="0"/>
              </a:rPr>
              <a:t>Thermostatisches Expansionsventil</a:t>
            </a:r>
            <a:r>
              <a:rPr lang="de-DE" sz="1600" dirty="0">
                <a:latin typeface="Arial" panose="020B0604020202020204" pitchFamily="34" charset="0"/>
                <a:cs typeface="Arial" panose="020B0604020202020204" pitchFamily="34" charset="0"/>
              </a:rPr>
              <a:t> </a:t>
            </a:r>
          </a:p>
          <a:p>
            <a:pPr>
              <a:lnSpc>
                <a:spcPct val="150000"/>
              </a:lnSpc>
            </a:pPr>
            <a:r>
              <a:rPr lang="de-DE" sz="1600" dirty="0">
                <a:latin typeface="Arial" panose="020B0604020202020204" pitchFamily="34" charset="0"/>
                <a:cs typeface="Arial" panose="020B0604020202020204" pitchFamily="34" charset="0"/>
              </a:rPr>
              <a:t>Es ist ein Regelventil, das die Temperatur als Eingangsgröße verwendet.</a:t>
            </a:r>
          </a:p>
          <a:p>
            <a:pPr>
              <a:lnSpc>
                <a:spcPct val="150000"/>
              </a:lnSpc>
            </a:pPr>
            <a:r>
              <a:rPr lang="de-DE" sz="1600" dirty="0">
                <a:latin typeface="Arial" panose="020B0604020202020204" pitchFamily="34" charset="0"/>
                <a:cs typeface="Arial" panose="020B0604020202020204" pitchFamily="34" charset="0"/>
              </a:rPr>
              <a:t>Abhängig von der Temperatur vor dem Verdichter, die dort gemessen wird, </a:t>
            </a:r>
          </a:p>
          <a:p>
            <a:pPr>
              <a:lnSpc>
                <a:spcPct val="150000"/>
              </a:lnSpc>
            </a:pPr>
            <a:r>
              <a:rPr lang="de-DE" sz="1600" dirty="0">
                <a:latin typeface="Arial" panose="020B0604020202020204" pitchFamily="34" charset="0"/>
                <a:cs typeface="Arial" panose="020B0604020202020204" pitchFamily="34" charset="0"/>
              </a:rPr>
              <a:t>wird der Kältemittelfluss gesteuert. </a:t>
            </a:r>
          </a:p>
          <a:p>
            <a:pPr>
              <a:lnSpc>
                <a:spcPct val="150000"/>
              </a:lnSpc>
            </a:pPr>
            <a:endParaRPr lang="en-US" sz="1600" dirty="0">
              <a:latin typeface="Arial" panose="020B0604020202020204" pitchFamily="34" charset="0"/>
              <a:cs typeface="Arial" panose="020B0604020202020204" pitchFamily="34" charset="0"/>
            </a:endParaRPr>
          </a:p>
          <a:p>
            <a:pPr>
              <a:lnSpc>
                <a:spcPct val="150000"/>
              </a:lnSpc>
            </a:pPr>
            <a:r>
              <a:rPr lang="de-DE" sz="1600" b="1" dirty="0">
                <a:latin typeface="Arial" panose="020B0604020202020204" pitchFamily="34" charset="0"/>
                <a:cs typeface="Arial" panose="020B0604020202020204" pitchFamily="34" charset="0"/>
              </a:rPr>
              <a:t>Elektrisches Expansionsventil</a:t>
            </a:r>
          </a:p>
          <a:p>
            <a:pPr>
              <a:lnSpc>
                <a:spcPct val="150000"/>
              </a:lnSpc>
            </a:pPr>
            <a:endParaRPr lang="de-DE" sz="1600" b="1"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Elektrische Expansionsventile nutzen die Temperatur sowie den Druck vor dem Verdichter, um den Kältemittelfluss zu steuern. </a:t>
            </a:r>
          </a:p>
        </p:txBody>
      </p:sp>
    </p:spTree>
    <p:extLst>
      <p:ext uri="{BB962C8B-B14F-4D97-AF65-F5344CB8AC3E}">
        <p14:creationId xmlns:p14="http://schemas.microsoft.com/office/powerpoint/2010/main" val="28332953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44173" y="1412776"/>
            <a:ext cx="8899827" cy="4154984"/>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Expansionsventil</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Der grundlegende Unterschied zwischen thermostatischen und elektrischen Expansionsventilen liegt in den nicht konstanten Quelltemperaturen und den möglichen Leistungsschwankungen. </a:t>
            </a:r>
          </a:p>
          <a:p>
            <a:pPr>
              <a:lnSpc>
                <a:spcPct val="150000"/>
              </a:lnSpc>
            </a:pPr>
            <a:r>
              <a:rPr lang="de-DE" sz="1600" dirty="0">
                <a:latin typeface="Arial" panose="020B0604020202020204" pitchFamily="34" charset="0"/>
                <a:cs typeface="Arial" panose="020B0604020202020204" pitchFamily="34" charset="0"/>
              </a:rPr>
              <a:t>Während thermostatische Regelventile nicht außerhalb ihrer optimalen Arbeitsbedingungen arbeiten können und nur die gewünschte Überhitzung erreichen können, können elektrische Expansionsventile dies über einen viel größeren Bereich sicherstellen. Umgekehrt bedeutet dies, dass in einigen Betriebszuständen </a:t>
            </a:r>
            <a:r>
              <a:rPr lang="de-DE" sz="1600" dirty="0" smtClean="0">
                <a:latin typeface="Arial" panose="020B0604020202020204" pitchFamily="34" charset="0"/>
                <a:cs typeface="Arial" panose="020B0604020202020204" pitchFamily="34" charset="0"/>
              </a:rPr>
              <a:t>thermostatische Ventile </a:t>
            </a:r>
            <a:r>
              <a:rPr lang="de-DE" sz="1600" dirty="0">
                <a:latin typeface="Arial" panose="020B0604020202020204" pitchFamily="34" charset="0"/>
                <a:cs typeface="Arial" panose="020B0604020202020204" pitchFamily="34" charset="0"/>
              </a:rPr>
              <a:t>das Kältemittel zu stark erwärmen. Dies führt dazu, dass der Verdichter mehr Leistung erbringen muss und der Wirkungsgrad der Wärmepumpe sinkt. </a:t>
            </a:r>
          </a:p>
          <a:p>
            <a:pPr>
              <a:lnSpc>
                <a:spcPct val="150000"/>
              </a:lnSpc>
            </a:pPr>
            <a:r>
              <a:rPr lang="de-DE" sz="1600" dirty="0">
                <a:latin typeface="Arial" panose="020B0604020202020204" pitchFamily="34" charset="0"/>
                <a:cs typeface="Arial" panose="020B0604020202020204" pitchFamily="34" charset="0"/>
              </a:rPr>
              <a:t> </a:t>
            </a:r>
          </a:p>
        </p:txBody>
      </p:sp>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Die grundlegenden Komponenten einer Wärmepumpe </a:t>
            </a:r>
            <a:endParaRPr lang="en-US" dirty="0">
              <a:latin typeface="Arial" panose="020B0604020202020204" pitchFamily="34" charset="0"/>
              <a:cs typeface="Arial" panose="020B0604020202020204" pitchFamily="34" charset="0"/>
            </a:endParaRPr>
          </a:p>
        </p:txBody>
      </p:sp>
      <p:sp>
        <p:nvSpPr>
          <p:cNvPr id="5" name="Textfeld 4"/>
          <p:cNvSpPr txBox="1"/>
          <p:nvPr/>
        </p:nvSpPr>
        <p:spPr>
          <a:xfrm>
            <a:off x="2500295" y="5270988"/>
            <a:ext cx="2978701" cy="785343"/>
          </a:xfrm>
          <a:prstGeom prst="rect">
            <a:avLst/>
          </a:prstGeom>
          <a:noFill/>
        </p:spPr>
        <p:txBody>
          <a:bodyPr wrap="none" rtlCol="0">
            <a:spAutoFit/>
          </a:bodyPr>
          <a:lstStyle/>
          <a:p>
            <a:pPr>
              <a:lnSpc>
                <a:spcPct val="150000"/>
              </a:lnSpc>
            </a:pPr>
            <a:r>
              <a:rPr lang="de-DE" sz="1600" dirty="0">
                <a:latin typeface="Arial" panose="020B0604020202020204" pitchFamily="34" charset="0"/>
                <a:cs typeface="Arial" panose="020B0604020202020204" pitchFamily="34" charset="0"/>
              </a:rPr>
              <a:t>Überhitzung des Kältemittels - </a:t>
            </a:r>
          </a:p>
          <a:p>
            <a:pPr>
              <a:lnSpc>
                <a:spcPct val="150000"/>
              </a:lnSpc>
            </a:pPr>
            <a:r>
              <a:rPr lang="de-DE" sz="1600" dirty="0">
                <a:latin typeface="Arial" panose="020B0604020202020204" pitchFamily="34" charset="0"/>
                <a:cs typeface="Arial" panose="020B0604020202020204" pitchFamily="34" charset="0"/>
              </a:rPr>
              <a:t>bereits auf Seite </a:t>
            </a:r>
            <a:r>
              <a:rPr lang="de-DE" sz="1600" dirty="0" err="1">
                <a:latin typeface="Arial" panose="020B0604020202020204" pitchFamily="34" charset="0"/>
                <a:cs typeface="Arial" panose="020B0604020202020204" pitchFamily="34" charset="0"/>
              </a:rPr>
              <a:t>xy</a:t>
            </a:r>
            <a:r>
              <a:rPr lang="de-DE" sz="1600" dirty="0">
                <a:latin typeface="Arial" panose="020B0604020202020204" pitchFamily="34" charset="0"/>
                <a:cs typeface="Arial" panose="020B0604020202020204" pitchFamily="34" charset="0"/>
              </a:rPr>
              <a:t> erklärt</a:t>
            </a: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120" y="4869160"/>
            <a:ext cx="1795569" cy="1589000"/>
          </a:xfrm>
          <a:prstGeom prst="rect">
            <a:avLst/>
          </a:prstGeom>
        </p:spPr>
      </p:pic>
    </p:spTree>
    <p:extLst>
      <p:ext uri="{BB962C8B-B14F-4D97-AF65-F5344CB8AC3E}">
        <p14:creationId xmlns:p14="http://schemas.microsoft.com/office/powerpoint/2010/main" val="440344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Die grundlegenden Komponenten einer Wärmepumpe </a:t>
            </a:r>
          </a:p>
        </p:txBody>
      </p:sp>
      <p:sp>
        <p:nvSpPr>
          <p:cNvPr id="5" name="Textfeld 4"/>
          <p:cNvSpPr txBox="1"/>
          <p:nvPr/>
        </p:nvSpPr>
        <p:spPr>
          <a:xfrm>
            <a:off x="323528" y="2132856"/>
            <a:ext cx="7918899" cy="1431674"/>
          </a:xfrm>
          <a:prstGeom prst="rect">
            <a:avLst/>
          </a:prstGeom>
          <a:noFill/>
        </p:spPr>
        <p:txBody>
          <a:bodyPr wrap="none" rtlCol="0">
            <a:spAutoFit/>
          </a:bodyPr>
          <a:lstStyle/>
          <a:p>
            <a:endParaRPr lang="de-DE" dirty="0"/>
          </a:p>
          <a:p>
            <a:pPr>
              <a:lnSpc>
                <a:spcPct val="150000"/>
              </a:lnSpc>
            </a:pPr>
            <a:r>
              <a:rPr lang="de-DE" sz="1600" dirty="0">
                <a:latin typeface="Arial" panose="020B0604020202020204" pitchFamily="34" charset="0"/>
                <a:cs typeface="Arial" panose="020B0604020202020204" pitchFamily="34" charset="0"/>
              </a:rPr>
              <a:t>Expansionsventil</a:t>
            </a:r>
          </a:p>
          <a:p>
            <a:pPr>
              <a:lnSpc>
                <a:spcPct val="150000"/>
              </a:lnSpc>
            </a:pPr>
            <a:r>
              <a:rPr lang="de-DE" sz="1600" dirty="0">
                <a:latin typeface="Arial" panose="020B0604020202020204" pitchFamily="34" charset="0"/>
                <a:cs typeface="Arial" panose="020B0604020202020204" pitchFamily="34" charset="0"/>
              </a:rPr>
              <a:t>Die Abbildung erklärt exemplarisch die Vorteile eines elektrischen Expansionsventils, </a:t>
            </a:r>
          </a:p>
          <a:p>
            <a:pPr>
              <a:lnSpc>
                <a:spcPct val="150000"/>
              </a:lnSpc>
            </a:pPr>
            <a:r>
              <a:rPr lang="de-DE" sz="1600" dirty="0">
                <a:latin typeface="Arial" panose="020B0604020202020204" pitchFamily="34" charset="0"/>
                <a:cs typeface="Arial" panose="020B0604020202020204" pitchFamily="34" charset="0"/>
              </a:rPr>
              <a:t>wenn die Betriebspunkte nicht mit dem Bemessungspunkt übereinstimmen. </a:t>
            </a:r>
          </a:p>
        </p:txBody>
      </p:sp>
    </p:spTree>
    <p:extLst>
      <p:ext uri="{BB962C8B-B14F-4D97-AF65-F5344CB8AC3E}">
        <p14:creationId xmlns:p14="http://schemas.microsoft.com/office/powerpoint/2010/main" val="41621831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feld 22"/>
          <p:cNvSpPr txBox="1"/>
          <p:nvPr/>
        </p:nvSpPr>
        <p:spPr>
          <a:xfrm>
            <a:off x="1250305" y="2877516"/>
            <a:ext cx="418704" cy="2585323"/>
          </a:xfrm>
          <a:prstGeom prst="rect">
            <a:avLst/>
          </a:prstGeom>
          <a:noFill/>
        </p:spPr>
        <p:txBody>
          <a:bodyPr wrap="none" rtlCol="0">
            <a:spAutoFit/>
          </a:bodyPr>
          <a:lstStyle/>
          <a:p>
            <a:pPr algn="ctr"/>
            <a:r>
              <a:rPr lang="de-DE" dirty="0"/>
              <a:t>10</a:t>
            </a:r>
          </a:p>
          <a:p>
            <a:pPr algn="ctr"/>
            <a:endParaRPr lang="de-DE" dirty="0"/>
          </a:p>
          <a:p>
            <a:pPr algn="ctr"/>
            <a:r>
              <a:rPr lang="de-DE" dirty="0"/>
              <a:t>8</a:t>
            </a:r>
          </a:p>
          <a:p>
            <a:pPr algn="ctr"/>
            <a:endParaRPr lang="de-DE" dirty="0"/>
          </a:p>
          <a:p>
            <a:pPr algn="ctr"/>
            <a:r>
              <a:rPr lang="de-DE" dirty="0"/>
              <a:t>6</a:t>
            </a:r>
          </a:p>
          <a:p>
            <a:pPr algn="ctr"/>
            <a:endParaRPr lang="de-DE" dirty="0"/>
          </a:p>
          <a:p>
            <a:pPr algn="ctr"/>
            <a:r>
              <a:rPr lang="de-DE" dirty="0"/>
              <a:t>4</a:t>
            </a:r>
          </a:p>
          <a:p>
            <a:pPr algn="ctr"/>
            <a:endParaRPr lang="de-DE" dirty="0"/>
          </a:p>
          <a:p>
            <a:pPr algn="ctr"/>
            <a:r>
              <a:rPr lang="de-DE" dirty="0"/>
              <a:t>2</a:t>
            </a:r>
          </a:p>
        </p:txBody>
      </p:sp>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Die grundlegenden Komponenten einer Wärmepumpe </a:t>
            </a:r>
            <a:endParaRPr lang="el-GR" dirty="0">
              <a:latin typeface="Arial" panose="020B0604020202020204" pitchFamily="34" charset="0"/>
              <a:cs typeface="Arial" panose="020B0604020202020204" pitchFamily="34" charset="0"/>
            </a:endParaRPr>
          </a:p>
        </p:txBody>
      </p:sp>
      <p:sp>
        <p:nvSpPr>
          <p:cNvPr id="4" name="Textfeld 3"/>
          <p:cNvSpPr txBox="1"/>
          <p:nvPr/>
        </p:nvSpPr>
        <p:spPr>
          <a:xfrm>
            <a:off x="390364" y="2170955"/>
            <a:ext cx="8507288" cy="738664"/>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Drossel / Expansionsventil</a:t>
            </a:r>
          </a:p>
          <a:p>
            <a:pPr>
              <a:lnSpc>
                <a:spcPct val="150000"/>
              </a:lnSpc>
            </a:pPr>
            <a:endParaRPr lang="de-DE" sz="1400" dirty="0">
              <a:latin typeface="Arial" panose="020B0604020202020204" pitchFamily="34" charset="0"/>
              <a:cs typeface="Arial" panose="020B0604020202020204" pitchFamily="34" charset="0"/>
            </a:endParaRPr>
          </a:p>
        </p:txBody>
      </p:sp>
      <p:cxnSp>
        <p:nvCxnSpPr>
          <p:cNvPr id="6" name="Gerader Verbinder 5"/>
          <p:cNvCxnSpPr/>
          <p:nvPr/>
        </p:nvCxnSpPr>
        <p:spPr>
          <a:xfrm>
            <a:off x="1547664" y="5517232"/>
            <a:ext cx="604867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3338217" y="5863739"/>
            <a:ext cx="2159566" cy="338554"/>
          </a:xfrm>
          <a:prstGeom prst="rect">
            <a:avLst/>
          </a:prstGeom>
          <a:noFill/>
        </p:spPr>
        <p:txBody>
          <a:bodyPr wrap="none" rtlCol="0">
            <a:spAutoFit/>
          </a:bodyPr>
          <a:lstStyle/>
          <a:p>
            <a:r>
              <a:rPr lang="de-DE" sz="1600" dirty="0">
                <a:latin typeface="Arial" panose="020B0604020202020204" pitchFamily="34" charset="0"/>
                <a:cs typeface="Arial" panose="020B0604020202020204" pitchFamily="34" charset="0"/>
              </a:rPr>
              <a:t>Quelltemperatur in °C</a:t>
            </a:r>
          </a:p>
        </p:txBody>
      </p:sp>
      <p:cxnSp>
        <p:nvCxnSpPr>
          <p:cNvPr id="12" name="Gerader Verbinder 11"/>
          <p:cNvCxnSpPr/>
          <p:nvPr/>
        </p:nvCxnSpPr>
        <p:spPr>
          <a:xfrm flipV="1">
            <a:off x="1619672" y="3016793"/>
            <a:ext cx="0" cy="250043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41250" y="3523846"/>
            <a:ext cx="1255472" cy="830997"/>
          </a:xfrm>
          <a:prstGeom prst="rect">
            <a:avLst/>
          </a:prstGeom>
          <a:noFill/>
        </p:spPr>
        <p:txBody>
          <a:bodyPr wrap="none" rtlCol="0">
            <a:spAutoFit/>
          </a:bodyPr>
          <a:lstStyle/>
          <a:p>
            <a:pPr algn="ctr">
              <a:lnSpc>
                <a:spcPct val="150000"/>
              </a:lnSpc>
            </a:pPr>
            <a:r>
              <a:rPr lang="de-DE" sz="1600" dirty="0">
                <a:latin typeface="Arial" panose="020B0604020202020204" pitchFamily="34" charset="0"/>
                <a:cs typeface="Arial" panose="020B0604020202020204" pitchFamily="34" charset="0"/>
              </a:rPr>
              <a:t>Über-</a:t>
            </a:r>
          </a:p>
          <a:p>
            <a:pPr algn="ctr">
              <a:lnSpc>
                <a:spcPct val="150000"/>
              </a:lnSpc>
            </a:pPr>
            <a:r>
              <a:rPr lang="de-DE" sz="1600" dirty="0" err="1">
                <a:latin typeface="Arial" panose="020B0604020202020204" pitchFamily="34" charset="0"/>
                <a:cs typeface="Arial" panose="020B0604020202020204" pitchFamily="34" charset="0"/>
              </a:rPr>
              <a:t>hitzung</a:t>
            </a:r>
            <a:r>
              <a:rPr lang="de-DE" sz="1600" dirty="0">
                <a:latin typeface="Arial" panose="020B0604020202020204" pitchFamily="34" charset="0"/>
                <a:cs typeface="Arial" panose="020B0604020202020204" pitchFamily="34" charset="0"/>
              </a:rPr>
              <a:t> in K</a:t>
            </a:r>
          </a:p>
        </p:txBody>
      </p:sp>
      <p:cxnSp>
        <p:nvCxnSpPr>
          <p:cNvPr id="15" name="Gerader Verbinder 14"/>
          <p:cNvCxnSpPr/>
          <p:nvPr/>
        </p:nvCxnSpPr>
        <p:spPr>
          <a:xfrm>
            <a:off x="1979712" y="4941168"/>
            <a:ext cx="5328592" cy="0"/>
          </a:xfrm>
          <a:prstGeom prst="line">
            <a:avLst/>
          </a:prstGeom>
          <a:ln w="2540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7" name="Freihandform 16"/>
          <p:cNvSpPr/>
          <p:nvPr/>
        </p:nvSpPr>
        <p:spPr>
          <a:xfrm>
            <a:off x="2667858" y="3079845"/>
            <a:ext cx="4484693" cy="1545418"/>
          </a:xfrm>
          <a:custGeom>
            <a:avLst/>
            <a:gdLst>
              <a:gd name="connsiteX0" fmla="*/ 0 w 4484693"/>
              <a:gd name="connsiteY0" fmla="*/ 458975 h 1545418"/>
              <a:gd name="connsiteX1" fmla="*/ 1750142 w 4484693"/>
              <a:gd name="connsiteY1" fmla="*/ 1540523 h 1545418"/>
              <a:gd name="connsiteX2" fmla="*/ 4345858 w 4484693"/>
              <a:gd name="connsiteY2" fmla="*/ 75517 h 1545418"/>
              <a:gd name="connsiteX3" fmla="*/ 4129549 w 4484693"/>
              <a:gd name="connsiteY3" fmla="*/ 213168 h 1545418"/>
              <a:gd name="connsiteX4" fmla="*/ 4119716 w 4484693"/>
              <a:gd name="connsiteY4" fmla="*/ 232833 h 1545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4693" h="1545418">
                <a:moveTo>
                  <a:pt x="0" y="458975"/>
                </a:moveTo>
                <a:cubicBezTo>
                  <a:pt x="512916" y="1031704"/>
                  <a:pt x="1025832" y="1604433"/>
                  <a:pt x="1750142" y="1540523"/>
                </a:cubicBezTo>
                <a:cubicBezTo>
                  <a:pt x="2474452" y="1476613"/>
                  <a:pt x="3949290" y="296743"/>
                  <a:pt x="4345858" y="75517"/>
                </a:cubicBezTo>
                <a:cubicBezTo>
                  <a:pt x="4742426" y="-145709"/>
                  <a:pt x="4167239" y="186949"/>
                  <a:pt x="4129549" y="213168"/>
                </a:cubicBezTo>
                <a:cubicBezTo>
                  <a:pt x="4091859" y="239387"/>
                  <a:pt x="4105787" y="236110"/>
                  <a:pt x="4119716" y="232833"/>
                </a:cubicBezTo>
              </a:path>
            </a:pathLst>
          </a:cu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p:cNvSpPr txBox="1"/>
          <p:nvPr/>
        </p:nvSpPr>
        <p:spPr>
          <a:xfrm>
            <a:off x="6948264" y="3429000"/>
            <a:ext cx="1803699" cy="830997"/>
          </a:xfrm>
          <a:prstGeom prst="rect">
            <a:avLst/>
          </a:prstGeom>
          <a:noFill/>
        </p:spPr>
        <p:txBody>
          <a:bodyPr wrap="none" rtlCol="0">
            <a:spAutoFit/>
          </a:bodyPr>
          <a:lstStyle/>
          <a:p>
            <a:pPr>
              <a:lnSpc>
                <a:spcPct val="150000"/>
              </a:lnSpc>
            </a:pPr>
            <a:r>
              <a:rPr lang="de-DE" sz="1600" dirty="0">
                <a:latin typeface="Arial" panose="020B0604020202020204" pitchFamily="34" charset="0"/>
                <a:cs typeface="Arial" panose="020B0604020202020204" pitchFamily="34" charset="0"/>
              </a:rPr>
              <a:t>Thermostatisches</a:t>
            </a:r>
          </a:p>
          <a:p>
            <a:pPr>
              <a:lnSpc>
                <a:spcPct val="150000"/>
              </a:lnSpc>
            </a:pPr>
            <a:r>
              <a:rPr lang="de-DE" sz="1600" dirty="0">
                <a:latin typeface="Arial" panose="020B0604020202020204" pitchFamily="34" charset="0"/>
                <a:cs typeface="Arial" panose="020B0604020202020204" pitchFamily="34" charset="0"/>
              </a:rPr>
              <a:t>Expansionsventil</a:t>
            </a:r>
          </a:p>
        </p:txBody>
      </p:sp>
      <p:sp>
        <p:nvSpPr>
          <p:cNvPr id="19" name="Textfeld 18"/>
          <p:cNvSpPr txBox="1"/>
          <p:nvPr/>
        </p:nvSpPr>
        <p:spPr>
          <a:xfrm>
            <a:off x="5999752" y="4977674"/>
            <a:ext cx="3110147" cy="338554"/>
          </a:xfrm>
          <a:prstGeom prst="rect">
            <a:avLst/>
          </a:prstGeom>
          <a:noFill/>
        </p:spPr>
        <p:txBody>
          <a:bodyPr wrap="none" rtlCol="0">
            <a:spAutoFit/>
          </a:bodyPr>
          <a:lstStyle/>
          <a:p>
            <a:r>
              <a:rPr lang="de-DE" sz="1600" dirty="0">
                <a:latin typeface="Arial" panose="020B0604020202020204" pitchFamily="34" charset="0"/>
                <a:cs typeface="Arial" panose="020B0604020202020204" pitchFamily="34" charset="0"/>
              </a:rPr>
              <a:t>Elektronisches Expansionsventil</a:t>
            </a:r>
          </a:p>
        </p:txBody>
      </p:sp>
      <p:cxnSp>
        <p:nvCxnSpPr>
          <p:cNvPr id="21" name="Gerader Verbinder 20"/>
          <p:cNvCxnSpPr>
            <a:stCxn id="17" idx="1"/>
          </p:cNvCxnSpPr>
          <p:nvPr/>
        </p:nvCxnSpPr>
        <p:spPr>
          <a:xfrm>
            <a:off x="4418000" y="4620368"/>
            <a:ext cx="10655" cy="870732"/>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2" name="Textfeld 21"/>
          <p:cNvSpPr txBox="1"/>
          <p:nvPr/>
        </p:nvSpPr>
        <p:spPr>
          <a:xfrm>
            <a:off x="3586672" y="3897680"/>
            <a:ext cx="1755609" cy="338554"/>
          </a:xfrm>
          <a:prstGeom prst="rect">
            <a:avLst/>
          </a:prstGeom>
          <a:noFill/>
        </p:spPr>
        <p:txBody>
          <a:bodyPr wrap="none" rtlCol="0">
            <a:spAutoFit/>
          </a:bodyPr>
          <a:lstStyle/>
          <a:p>
            <a:r>
              <a:rPr lang="de-DE" sz="1600" dirty="0">
                <a:latin typeface="Arial" panose="020B0604020202020204" pitchFamily="34" charset="0"/>
                <a:cs typeface="Arial" panose="020B0604020202020204" pitchFamily="34" charset="0"/>
              </a:rPr>
              <a:t>Auslegungspunkt</a:t>
            </a:r>
          </a:p>
        </p:txBody>
      </p:sp>
      <p:sp>
        <p:nvSpPr>
          <p:cNvPr id="24" name="Textfeld 23"/>
          <p:cNvSpPr txBox="1"/>
          <p:nvPr/>
        </p:nvSpPr>
        <p:spPr>
          <a:xfrm>
            <a:off x="1446887" y="5483085"/>
            <a:ext cx="6074099" cy="369332"/>
          </a:xfrm>
          <a:prstGeom prst="rect">
            <a:avLst/>
          </a:prstGeom>
          <a:noFill/>
        </p:spPr>
        <p:txBody>
          <a:bodyPr wrap="none" rtlCol="0">
            <a:spAutoFit/>
          </a:bodyPr>
          <a:lstStyle/>
          <a:p>
            <a:r>
              <a:rPr lang="de-DE" dirty="0"/>
              <a:t>-20		-10		0		+10</a:t>
            </a:r>
          </a:p>
        </p:txBody>
      </p:sp>
    </p:spTree>
    <p:extLst>
      <p:ext uri="{BB962C8B-B14F-4D97-AF65-F5344CB8AC3E}">
        <p14:creationId xmlns:p14="http://schemas.microsoft.com/office/powerpoint/2010/main" val="38641974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Effizienz einer Wärmepumpe</a:t>
            </a:r>
          </a:p>
        </p:txBody>
      </p:sp>
      <p:sp>
        <p:nvSpPr>
          <p:cNvPr id="11" name="AutoShape 8" descr="{\displaystyle \varepsilon _{\rm {WP}}={\frac {{\dot {Q}}_{\rm {H}}}{P_{\rm {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AutoShape 12" descr="{\displaystyle \varepsilon _{\rm {WP}}={\frac {{\dot {Q}}_{\rm {H}}}{P_{\rm {e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 name="Textfeld 4"/>
          <p:cNvSpPr txBox="1"/>
          <p:nvPr/>
        </p:nvSpPr>
        <p:spPr>
          <a:xfrm>
            <a:off x="155575" y="1484784"/>
            <a:ext cx="8167332" cy="5262979"/>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Wärmepumpen-Heizsysteme sind eine effiziente und dauerhafte Möglichkeit, Wärme und Warmwasser zu gewinnen. </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Die grundlegende Frage bleibt: </a:t>
            </a:r>
          </a:p>
          <a:p>
            <a:pPr>
              <a:lnSpc>
                <a:spcPct val="150000"/>
              </a:lnSpc>
            </a:pPr>
            <a:r>
              <a:rPr lang="de-DE" sz="1600" dirty="0">
                <a:latin typeface="Arial" panose="020B0604020202020204" pitchFamily="34" charset="0"/>
                <a:cs typeface="Arial" panose="020B0604020202020204" pitchFamily="34" charset="0"/>
              </a:rPr>
              <a:t>W</a:t>
            </a:r>
            <a:r>
              <a:rPr lang="de-DE" sz="1600" dirty="0" smtClean="0">
                <a:latin typeface="Arial" panose="020B0604020202020204" pitchFamily="34" charset="0"/>
                <a:cs typeface="Arial" panose="020B0604020202020204" pitchFamily="34" charset="0"/>
              </a:rPr>
              <a:t>ie </a:t>
            </a:r>
            <a:r>
              <a:rPr lang="de-DE" sz="1600" dirty="0">
                <a:latin typeface="Arial" panose="020B0604020202020204" pitchFamily="34" charset="0"/>
                <a:cs typeface="Arial" panose="020B0604020202020204" pitchFamily="34" charset="0"/>
              </a:rPr>
              <a:t>effizient sind die Wärmepumpen - vor allem im Vergleich zu herkömmlichen Heizsystemen.</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Der Wirkungsgrad eines Wärmepumpensystems ist gekennzeichnet durch das Verhältnis der Energie aus dem Erdreich (der Geothermie) zur notwendigen Antriebsenergie für den elektrischen Verdichter.</a:t>
            </a:r>
          </a:p>
          <a:p>
            <a:pPr>
              <a:lnSpc>
                <a:spcPct val="150000"/>
              </a:lnSpc>
            </a:pPr>
            <a:r>
              <a:rPr lang="de-DE" sz="1600" dirty="0">
                <a:latin typeface="Arial" panose="020B0604020202020204" pitchFamily="34" charset="0"/>
                <a:cs typeface="Arial" panose="020B0604020202020204" pitchFamily="34" charset="0"/>
              </a:rPr>
              <a:t>Es muss auch zwischen Werten, die unter standardisierten Prüfbedingungen gesammelt </a:t>
            </a:r>
            <a:r>
              <a:rPr lang="de-DE" sz="1600" dirty="0" smtClean="0">
                <a:latin typeface="Arial" panose="020B0604020202020204" pitchFamily="34" charset="0"/>
                <a:cs typeface="Arial" panose="020B0604020202020204" pitchFamily="34" charset="0"/>
              </a:rPr>
              <a:t>werden, </a:t>
            </a:r>
            <a:r>
              <a:rPr lang="de-DE" sz="1600" dirty="0">
                <a:latin typeface="Arial" panose="020B0604020202020204" pitchFamily="34" charset="0"/>
                <a:cs typeface="Arial" panose="020B0604020202020204" pitchFamily="34" charset="0"/>
              </a:rPr>
              <a:t>und Werten, die den tatsächlichen realen Bedingungen </a:t>
            </a:r>
            <a:r>
              <a:rPr lang="de-DE" sz="1600" dirty="0" smtClean="0">
                <a:latin typeface="Arial" panose="020B0604020202020204" pitchFamily="34" charset="0"/>
                <a:cs typeface="Arial" panose="020B0604020202020204" pitchFamily="34" charset="0"/>
              </a:rPr>
              <a:t>entsprechen, unterschieden </a:t>
            </a:r>
            <a:r>
              <a:rPr lang="de-DE" sz="1600" dirty="0">
                <a:latin typeface="Arial" panose="020B0604020202020204" pitchFamily="34" charset="0"/>
                <a:cs typeface="Arial" panose="020B0604020202020204" pitchFamily="34" charset="0"/>
              </a:rPr>
              <a:t>werden.</a:t>
            </a:r>
          </a:p>
          <a:p>
            <a:pPr>
              <a:lnSpc>
                <a:spcPct val="150000"/>
              </a:lnSpc>
            </a:pPr>
            <a:r>
              <a:rPr lang="de-DE" sz="1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316127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50000"/>
              </a:lnSpc>
            </a:pPr>
            <a:r>
              <a:rPr lang="en-US" dirty="0" err="1">
                <a:latin typeface="Arial" panose="020B0604020202020204" pitchFamily="34" charset="0"/>
                <a:cs typeface="Arial" panose="020B0604020202020204" pitchFamily="34" charset="0"/>
              </a:rPr>
              <a:t>Leistungszahl</a:t>
            </a:r>
            <a:r>
              <a:rPr lang="en-US" dirty="0">
                <a:latin typeface="Arial" panose="020B0604020202020204" pitchFamily="34" charset="0"/>
                <a:cs typeface="Arial" panose="020B0604020202020204" pitchFamily="34" charset="0"/>
              </a:rPr>
              <a:t> - Definition</a:t>
            </a:r>
          </a:p>
        </p:txBody>
      </p:sp>
      <p:sp>
        <p:nvSpPr>
          <p:cNvPr id="11" name="AutoShape 8" descr="{\displaystyle \varepsilon _{\rm {WP}}={\frac {{\dot {Q}}_{\rm {H}}}{P_{\rm {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AutoShape 12" descr="{\displaystyle \varepsilon _{\rm {WP}}={\frac {{\dot {Q}}_{\rm {H}}}{P_{\rm {e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5" name="Grafik 14"/>
          <p:cNvPicPr>
            <a:picLocks noChangeAspect="1"/>
          </p:cNvPicPr>
          <p:nvPr/>
        </p:nvPicPr>
        <p:blipFill rotWithShape="1">
          <a:blip r:embed="rId2">
            <a:extLst>
              <a:ext uri="{28A0092B-C50C-407E-A947-70E740481C1C}">
                <a14:useLocalDpi xmlns:a14="http://schemas.microsoft.com/office/drawing/2010/main" val="0"/>
              </a:ext>
            </a:extLst>
          </a:blip>
          <a:srcRect r="82175"/>
          <a:stretch/>
        </p:blipFill>
        <p:spPr>
          <a:xfrm>
            <a:off x="4716016" y="4725144"/>
            <a:ext cx="2601932" cy="936104"/>
          </a:xfrm>
          <a:prstGeom prst="rect">
            <a:avLst/>
          </a:prstGeom>
        </p:spPr>
      </p:pic>
      <mc:AlternateContent xmlns:mc="http://schemas.openxmlformats.org/markup-compatibility/2006" xmlns:a14="http://schemas.microsoft.com/office/drawing/2010/main">
        <mc:Choice Requires="a14">
          <p:sp>
            <p:nvSpPr>
              <p:cNvPr id="5" name="Textfeld 4"/>
              <p:cNvSpPr txBox="1"/>
              <p:nvPr/>
            </p:nvSpPr>
            <p:spPr>
              <a:xfrm>
                <a:off x="307975" y="2133983"/>
                <a:ext cx="8080449" cy="2723566"/>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Wirkungsgrad einer Wärmepumpe</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Der Wirkungsgrad einer Wärmepumpe wird durch das Verhältnis der abgegebenen Nutzwärme (-&gt; </a:t>
                </a:r>
                <a14:m>
                  <m:oMath xmlns:m="http://schemas.openxmlformats.org/officeDocument/2006/math">
                    <m:acc>
                      <m:accPr>
                        <m:chr m:val="̇"/>
                        <m:ctrlPr>
                          <a:rPr lang="de-DE" sz="1600" i="1" smtClean="0">
                            <a:latin typeface="Cambria Math" panose="02040503050406030204" pitchFamily="18" charset="0"/>
                            <a:cs typeface="Arial" panose="020B0604020202020204" pitchFamily="34" charset="0"/>
                          </a:rPr>
                        </m:ctrlPr>
                      </m:accPr>
                      <m:e>
                        <m:r>
                          <a:rPr lang="de-DE" sz="1600" b="0" i="1" smtClean="0">
                            <a:latin typeface="Cambria Math" panose="02040503050406030204" pitchFamily="18" charset="0"/>
                            <a:cs typeface="Arial" panose="020B0604020202020204" pitchFamily="34" charset="0"/>
                          </a:rPr>
                          <m:t>𝑄</m:t>
                        </m:r>
                      </m:e>
                    </m:acc>
                  </m:oMath>
                </a14:m>
                <a:r>
                  <a:rPr lang="de-DE" sz="1600" dirty="0">
                    <a:latin typeface="Arial" panose="020B0604020202020204" pitchFamily="34" charset="0"/>
                    <a:cs typeface="Arial" panose="020B0604020202020204" pitchFamily="34" charset="0"/>
                  </a:rPr>
                  <a:t> in den Heizkreislauf) zur verbrauchten elektrischen Energie (</a:t>
                </a:r>
                <a:r>
                  <a:rPr lang="de-DE" sz="1600" dirty="0" err="1">
                    <a:latin typeface="Arial" panose="020B0604020202020204" pitchFamily="34" charset="0"/>
                    <a:cs typeface="Arial" panose="020B0604020202020204" pitchFamily="34" charset="0"/>
                  </a:rPr>
                  <a:t>P</a:t>
                </a:r>
                <a:r>
                  <a:rPr lang="de-DE" sz="1600" baseline="-25000" dirty="0" err="1">
                    <a:latin typeface="Arial" panose="020B0604020202020204" pitchFamily="34" charset="0"/>
                    <a:cs typeface="Arial" panose="020B0604020202020204" pitchFamily="34" charset="0"/>
                  </a:rPr>
                  <a:t>el</a:t>
                </a:r>
                <a:r>
                  <a:rPr lang="de-DE" sz="1600" dirty="0">
                    <a:latin typeface="Arial" panose="020B0604020202020204" pitchFamily="34" charset="0"/>
                    <a:cs typeface="Arial" panose="020B0604020202020204" pitchFamily="34" charset="0"/>
                  </a:rPr>
                  <a:t> -&gt; hauptsächlich für den Betrieb des Verdichters) bestimmt. Dieser Wert wird als Leistungsfaktor (COP) betrachtet.</a:t>
                </a:r>
              </a:p>
              <a:p>
                <a:pPr>
                  <a:lnSpc>
                    <a:spcPct val="150000"/>
                  </a:lnSpc>
                </a:pPr>
                <a:r>
                  <a:rPr lang="de-DE" sz="1600" dirty="0">
                    <a:latin typeface="Arial" panose="020B0604020202020204" pitchFamily="34" charset="0"/>
                    <a:cs typeface="Arial" panose="020B0604020202020204" pitchFamily="34" charset="0"/>
                    <a:sym typeface="Wingdings" panose="05000000000000000000" pitchFamily="2" charset="2"/>
                  </a:rPr>
                  <a:t>   </a:t>
                </a:r>
                <a:r>
                  <a:rPr lang="de-DE" sz="1600" dirty="0">
                    <a:latin typeface="Arial" panose="020B0604020202020204" pitchFamily="34" charset="0"/>
                    <a:cs typeface="Arial" panose="020B0604020202020204" pitchFamily="34" charset="0"/>
                  </a:rPr>
                  <a:t> </a:t>
                </a:r>
              </a:p>
            </p:txBody>
          </p:sp>
        </mc:Choice>
        <mc:Fallback xmlns="">
          <p:sp>
            <p:nvSpPr>
              <p:cNvPr id="5" name="Textfeld 4"/>
              <p:cNvSpPr txBox="1">
                <a:spLocks noRot="1" noChangeAspect="1" noMove="1" noResize="1" noEditPoints="1" noAdjustHandles="1" noChangeArrowheads="1" noChangeShapeType="1" noTextEdit="1"/>
              </p:cNvSpPr>
              <p:nvPr/>
            </p:nvSpPr>
            <p:spPr>
              <a:xfrm>
                <a:off x="307975" y="2133983"/>
                <a:ext cx="8080449" cy="2723566"/>
              </a:xfrm>
              <a:prstGeom prst="rect">
                <a:avLst/>
              </a:prstGeom>
              <a:blipFill>
                <a:blip r:embed="rId3"/>
                <a:stretch>
                  <a:fillRect l="-453"/>
                </a:stretch>
              </a:blipFill>
            </p:spPr>
            <p:txBody>
              <a:bodyPr/>
              <a:lstStyle/>
              <a:p>
                <a:r>
                  <a:rPr lang="de-DE">
                    <a:noFill/>
                  </a:rPr>
                  <a:t> </a:t>
                </a:r>
              </a:p>
            </p:txBody>
          </p:sp>
        </mc:Fallback>
      </mc:AlternateContent>
    </p:spTree>
    <p:extLst>
      <p:ext uri="{BB962C8B-B14F-4D97-AF65-F5344CB8AC3E}">
        <p14:creationId xmlns:p14="http://schemas.microsoft.com/office/powerpoint/2010/main" val="13302080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460375" y="1881652"/>
            <a:ext cx="8144073" cy="3416320"/>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COP –Definition</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Wirkungsgrad einer Wärmepumpe </a:t>
            </a:r>
          </a:p>
          <a:p>
            <a:pPr>
              <a:lnSpc>
                <a:spcPct val="150000"/>
              </a:lnSpc>
            </a:pPr>
            <a:r>
              <a:rPr lang="de-DE" sz="1600" dirty="0">
                <a:latin typeface="Arial" panose="020B0604020202020204" pitchFamily="34" charset="0"/>
                <a:cs typeface="Arial" panose="020B0604020202020204" pitchFamily="34" charset="0"/>
              </a:rPr>
              <a:t>Im Idealfall kann die abgegebene Nutzwärme als Summe aus der extern aufgenommenen Wärme ( -&gt; aus der Umgebung) und der elektrischen Leistung des Verdichters betrachtet werden. </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Der Leistungskoeffizient der Wärmepumpe ist immer größer 1. </a:t>
            </a:r>
          </a:p>
        </p:txBody>
      </p:sp>
      <p:sp>
        <p:nvSpPr>
          <p:cNvPr id="2" name="Title 1"/>
          <p:cNvSpPr>
            <a:spLocks noGrp="1"/>
          </p:cNvSpPr>
          <p:nvPr>
            <p:ph type="title"/>
          </p:nvPr>
        </p:nvSpPr>
        <p:spPr/>
        <p:txBody>
          <a:bodyPr/>
          <a:lstStyle/>
          <a:p>
            <a:pPr>
              <a:lnSpc>
                <a:spcPct val="150000"/>
              </a:lnSpc>
            </a:pPr>
            <a:r>
              <a:rPr lang="en-US" dirty="0" err="1">
                <a:latin typeface="Arial" panose="020B0604020202020204" pitchFamily="34" charset="0"/>
                <a:cs typeface="Arial" panose="020B0604020202020204" pitchFamily="34" charset="0"/>
              </a:rPr>
              <a:t>Leistungszahl</a:t>
            </a:r>
            <a:r>
              <a:rPr lang="en-US" dirty="0">
                <a:latin typeface="Arial" panose="020B0604020202020204" pitchFamily="34" charset="0"/>
                <a:cs typeface="Arial" panose="020B0604020202020204" pitchFamily="34" charset="0"/>
              </a:rPr>
              <a:t> - Definition</a:t>
            </a:r>
          </a:p>
        </p:txBody>
      </p:sp>
      <p:sp>
        <p:nvSpPr>
          <p:cNvPr id="11" name="AutoShape 8" descr="{\displaystyle \varepsilon _{\rm {WP}}={\frac {{\dot {Q}}_{\rm {H}}}{P_{\rm {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AutoShape 12" descr="{\displaystyle \varepsilon _{\rm {WP}}={\frac {{\dot {Q}}_{\rm {H}}}{P_{\rm {e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8" name="Grafik 17"/>
          <p:cNvPicPr>
            <a:picLocks noChangeAspect="1"/>
          </p:cNvPicPr>
          <p:nvPr/>
        </p:nvPicPr>
        <p:blipFill rotWithShape="1">
          <a:blip r:embed="rId2">
            <a:extLst>
              <a:ext uri="{28A0092B-C50C-407E-A947-70E740481C1C}">
                <a14:useLocalDpi xmlns:a14="http://schemas.microsoft.com/office/drawing/2010/main" val="0"/>
              </a:ext>
            </a:extLst>
          </a:blip>
          <a:srcRect r="49601"/>
          <a:stretch/>
        </p:blipFill>
        <p:spPr>
          <a:xfrm>
            <a:off x="1547664" y="4149080"/>
            <a:ext cx="4608512" cy="607218"/>
          </a:xfrm>
          <a:prstGeom prst="rect">
            <a:avLst/>
          </a:prstGeom>
        </p:spPr>
      </p:pic>
    </p:spTree>
    <p:extLst>
      <p:ext uri="{BB962C8B-B14F-4D97-AF65-F5344CB8AC3E}">
        <p14:creationId xmlns:p14="http://schemas.microsoft.com/office/powerpoint/2010/main" val="38873780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50000"/>
              </a:lnSpc>
            </a:pPr>
            <a:r>
              <a:rPr lang="en-US" dirty="0">
                <a:latin typeface="Arial" panose="020B0604020202020204" pitchFamily="34" charset="0"/>
                <a:cs typeface="Arial" panose="020B0604020202020204" pitchFamily="34" charset="0"/>
              </a:rPr>
              <a:t>COP - Definition</a:t>
            </a:r>
          </a:p>
        </p:txBody>
      </p:sp>
      <p:sp>
        <p:nvSpPr>
          <p:cNvPr id="11" name="AutoShape 8" descr="{\displaystyle \varepsilon _{\rm {WP}}={\frac {{\dot {Q}}_{\rm {H}}}{P_{\rm {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AutoShape 12" descr="{\displaystyle \varepsilon _{\rm {WP}}={\frac {{\dot {Q}}_{\rm {H}}}{P_{\rm {e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 name="Textfeld 4"/>
          <p:cNvSpPr txBox="1"/>
          <p:nvPr/>
        </p:nvSpPr>
        <p:spPr>
          <a:xfrm>
            <a:off x="503679" y="1758939"/>
            <a:ext cx="8183121" cy="2862322"/>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Die Angabe der Leistungszahl ist nur dann sinnvoll, wenn der Betriebspunkt </a:t>
            </a:r>
          </a:p>
          <a:p>
            <a:pPr>
              <a:lnSpc>
                <a:spcPct val="150000"/>
              </a:lnSpc>
            </a:pPr>
            <a:r>
              <a:rPr lang="de-DE" sz="1600" dirty="0">
                <a:latin typeface="Arial" panose="020B0604020202020204" pitchFamily="34" charset="0"/>
                <a:cs typeface="Arial" panose="020B0604020202020204" pitchFamily="34" charset="0"/>
              </a:rPr>
              <a:t>der Spezifikation ebenfalls angegeben wird. Dies ist deshalb sinnvoll, weil es Fälle gibt, in denen identische Wärmepumpen nur einen kleineren Temperaturanstieg erzeugen und damit einen höheren Wirkungsgrad für diesen Betriebspunkt erreichen müssen. </a:t>
            </a:r>
          </a:p>
          <a:p>
            <a:pPr>
              <a:lnSpc>
                <a:spcPct val="150000"/>
              </a:lnSpc>
            </a:pPr>
            <a:r>
              <a:rPr lang="de-DE" sz="1600" dirty="0">
                <a:latin typeface="Arial" panose="020B0604020202020204" pitchFamily="34" charset="0"/>
                <a:cs typeface="Arial" panose="020B0604020202020204" pitchFamily="34" charset="0"/>
              </a:rPr>
              <a:t>Normalerweise wird die Leistungszahl mit der EN 14511:2011 bestimmt, </a:t>
            </a:r>
          </a:p>
          <a:p>
            <a:pPr>
              <a:lnSpc>
                <a:spcPct val="150000"/>
              </a:lnSpc>
            </a:pPr>
            <a:r>
              <a:rPr lang="de-DE" sz="1600" dirty="0">
                <a:latin typeface="Arial" panose="020B0604020202020204" pitchFamily="34" charset="0"/>
                <a:cs typeface="Arial" panose="020B0604020202020204" pitchFamily="34" charset="0"/>
              </a:rPr>
              <a:t>die die folgenden Betriebspunkte definiert:</a:t>
            </a:r>
          </a:p>
          <a:p>
            <a:endParaRPr lang="de-DE" dirty="0"/>
          </a:p>
          <a:p>
            <a:r>
              <a:rPr lang="de-DE" dirty="0"/>
              <a:t>  </a:t>
            </a:r>
          </a:p>
        </p:txBody>
      </p:sp>
      <p:graphicFrame>
        <p:nvGraphicFramePr>
          <p:cNvPr id="6" name="Tabelle 5"/>
          <p:cNvGraphicFramePr>
            <a:graphicFrameLocks noGrp="1"/>
          </p:cNvGraphicFramePr>
          <p:nvPr>
            <p:extLst>
              <p:ext uri="{D42A27DB-BD31-4B8C-83A1-F6EECF244321}">
                <p14:modId xmlns:p14="http://schemas.microsoft.com/office/powerpoint/2010/main" val="2382658933"/>
              </p:ext>
            </p:extLst>
          </p:nvPr>
        </p:nvGraphicFramePr>
        <p:xfrm>
          <a:off x="612775" y="4581128"/>
          <a:ext cx="7776864" cy="1737360"/>
        </p:xfrm>
        <a:graphic>
          <a:graphicData uri="http://schemas.openxmlformats.org/drawingml/2006/table">
            <a:tbl>
              <a:tblPr firstRow="1" bandRow="1">
                <a:tableStyleId>{5940675A-B579-460E-94D1-54222C63F5DA}</a:tableStyleId>
              </a:tblPr>
              <a:tblGrid>
                <a:gridCol w="2155963">
                  <a:extLst>
                    <a:ext uri="{9D8B030D-6E8A-4147-A177-3AD203B41FA5}">
                      <a16:colId xmlns:a16="http://schemas.microsoft.com/office/drawing/2014/main" val="20000"/>
                    </a:ext>
                  </a:extLst>
                </a:gridCol>
                <a:gridCol w="3028613">
                  <a:extLst>
                    <a:ext uri="{9D8B030D-6E8A-4147-A177-3AD203B41FA5}">
                      <a16:colId xmlns:a16="http://schemas.microsoft.com/office/drawing/2014/main" val="20001"/>
                    </a:ext>
                  </a:extLst>
                </a:gridCol>
                <a:gridCol w="2592288">
                  <a:extLst>
                    <a:ext uri="{9D8B030D-6E8A-4147-A177-3AD203B41FA5}">
                      <a16:colId xmlns:a16="http://schemas.microsoft.com/office/drawing/2014/main" val="20002"/>
                    </a:ext>
                  </a:extLst>
                </a:gridCol>
              </a:tblGrid>
              <a:tr h="370840">
                <a:tc>
                  <a:txBody>
                    <a:bodyPr/>
                    <a:lstStyle/>
                    <a:p>
                      <a:pPr>
                        <a:lnSpc>
                          <a:spcPct val="150000"/>
                        </a:lnSpc>
                      </a:pPr>
                      <a:r>
                        <a:rPr lang="de-DE" sz="1600" dirty="0">
                          <a:latin typeface="Arial" panose="020B0604020202020204" pitchFamily="34" charset="0"/>
                          <a:cs typeface="Arial" panose="020B0604020202020204" pitchFamily="34" charset="0"/>
                        </a:rPr>
                        <a:t>Luft</a:t>
                      </a:r>
                      <a:r>
                        <a:rPr lang="de-DE" sz="1600" baseline="0" dirty="0">
                          <a:latin typeface="Arial" panose="020B0604020202020204" pitchFamily="34" charset="0"/>
                          <a:cs typeface="Arial" panose="020B0604020202020204" pitchFamily="34" charset="0"/>
                        </a:rPr>
                        <a:t> Wärmepumpe</a:t>
                      </a:r>
                      <a:endParaRPr lang="de-DE" sz="1600" dirty="0">
                        <a:latin typeface="Arial" panose="020B0604020202020204" pitchFamily="34" charset="0"/>
                        <a:cs typeface="Arial" panose="020B0604020202020204" pitchFamily="34" charset="0"/>
                      </a:endParaRPr>
                    </a:p>
                  </a:txBody>
                  <a:tcPr/>
                </a:tc>
                <a:tc>
                  <a:txBody>
                    <a:bodyPr/>
                    <a:lstStyle/>
                    <a:p>
                      <a:pPr>
                        <a:lnSpc>
                          <a:spcPct val="150000"/>
                        </a:lnSpc>
                      </a:pPr>
                      <a:r>
                        <a:rPr lang="de-DE" sz="1600" dirty="0">
                          <a:latin typeface="Arial" panose="020B0604020202020204" pitchFamily="34" charset="0"/>
                          <a:cs typeface="Arial" panose="020B0604020202020204" pitchFamily="34" charset="0"/>
                        </a:rPr>
                        <a:t>Quelltemperatur:</a:t>
                      </a:r>
                      <a:r>
                        <a:rPr lang="de-DE" sz="1600" baseline="0" dirty="0">
                          <a:latin typeface="Arial" panose="020B0604020202020204" pitchFamily="34" charset="0"/>
                          <a:cs typeface="Arial" panose="020B0604020202020204" pitchFamily="34" charset="0"/>
                        </a:rPr>
                        <a:t> </a:t>
                      </a:r>
                      <a:r>
                        <a:rPr lang="de-DE" sz="1600" dirty="0">
                          <a:latin typeface="Arial" panose="020B0604020202020204" pitchFamily="34" charset="0"/>
                          <a:cs typeface="Arial" panose="020B0604020202020204" pitchFamily="34" charset="0"/>
                        </a:rPr>
                        <a:t>2°C</a:t>
                      </a:r>
                    </a:p>
                  </a:txBody>
                  <a:tcPr/>
                </a:tc>
                <a:tc>
                  <a:txBody>
                    <a:bodyPr/>
                    <a:lstStyle/>
                    <a:p>
                      <a:pPr>
                        <a:lnSpc>
                          <a:spcPct val="150000"/>
                        </a:lnSpc>
                      </a:pPr>
                      <a:r>
                        <a:rPr lang="de-DE" sz="1600" dirty="0" err="1">
                          <a:latin typeface="Arial" panose="020B0604020202020204" pitchFamily="34" charset="0"/>
                          <a:cs typeface="Arial" panose="020B0604020202020204" pitchFamily="34" charset="0"/>
                        </a:rPr>
                        <a:t>Senkentemperatur</a:t>
                      </a:r>
                      <a:r>
                        <a:rPr lang="de-DE" sz="1600" dirty="0">
                          <a:latin typeface="Arial" panose="020B0604020202020204" pitchFamily="34" charset="0"/>
                          <a:cs typeface="Arial" panose="020B0604020202020204" pitchFamily="34" charset="0"/>
                        </a:rPr>
                        <a:t>:</a:t>
                      </a:r>
                      <a:r>
                        <a:rPr lang="de-DE" sz="1600" baseline="0" dirty="0">
                          <a:latin typeface="Arial" panose="020B0604020202020204" pitchFamily="34" charset="0"/>
                          <a:cs typeface="Arial" panose="020B0604020202020204" pitchFamily="34" charset="0"/>
                        </a:rPr>
                        <a:t> 35°C</a:t>
                      </a: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370840">
                <a:tc>
                  <a:txBody>
                    <a:bodyPr/>
                    <a:lstStyle/>
                    <a:p>
                      <a:pPr>
                        <a:lnSpc>
                          <a:spcPct val="150000"/>
                        </a:lnSpc>
                      </a:pPr>
                      <a:r>
                        <a:rPr lang="de-DE" sz="1600" dirty="0">
                          <a:latin typeface="Arial" panose="020B0604020202020204" pitchFamily="34" charset="0"/>
                          <a:cs typeface="Arial" panose="020B0604020202020204" pitchFamily="34" charset="0"/>
                        </a:rPr>
                        <a:t>Sole</a:t>
                      </a:r>
                      <a:r>
                        <a:rPr lang="de-DE" sz="1600" baseline="0" dirty="0">
                          <a:latin typeface="Arial" panose="020B0604020202020204" pitchFamily="34" charset="0"/>
                          <a:cs typeface="Arial" panose="020B0604020202020204" pitchFamily="34" charset="0"/>
                        </a:rPr>
                        <a:t> Wärmepumpe</a:t>
                      </a:r>
                      <a:endParaRPr lang="de-DE" sz="1600" dirty="0">
                        <a:latin typeface="Arial" panose="020B0604020202020204" pitchFamily="34" charset="0"/>
                        <a:cs typeface="Arial" panose="020B0604020202020204" pitchFamily="34" charset="0"/>
                      </a:endParaRPr>
                    </a:p>
                  </a:txBody>
                  <a:tcPr/>
                </a:tc>
                <a:tc>
                  <a:txBody>
                    <a:bodyPr/>
                    <a:lstStyle/>
                    <a:p>
                      <a:pPr>
                        <a:lnSpc>
                          <a:spcPct val="150000"/>
                        </a:lnSpc>
                      </a:pPr>
                      <a:r>
                        <a:rPr lang="de-DE" sz="1600" dirty="0">
                          <a:latin typeface="Arial" panose="020B0604020202020204" pitchFamily="34" charset="0"/>
                          <a:cs typeface="Arial" panose="020B0604020202020204" pitchFamily="34" charset="0"/>
                        </a:rPr>
                        <a:t>Quelltemperatur:</a:t>
                      </a:r>
                      <a:r>
                        <a:rPr lang="de-DE" sz="1600" baseline="0" dirty="0">
                          <a:latin typeface="Arial" panose="020B0604020202020204" pitchFamily="34" charset="0"/>
                          <a:cs typeface="Arial" panose="020B0604020202020204" pitchFamily="34" charset="0"/>
                        </a:rPr>
                        <a:t> 0°C</a:t>
                      </a:r>
                      <a:endParaRPr lang="de-DE" sz="1600" dirty="0">
                        <a:latin typeface="Arial" panose="020B0604020202020204" pitchFamily="34" charset="0"/>
                        <a:cs typeface="Arial" panose="020B0604020202020204" pitchFamily="34" charset="0"/>
                      </a:endParaRPr>
                    </a:p>
                  </a:txBody>
                  <a:tcPr/>
                </a:tc>
                <a:tc>
                  <a:txBody>
                    <a:bodyPr/>
                    <a:lstStyle/>
                    <a:p>
                      <a:pPr>
                        <a:lnSpc>
                          <a:spcPct val="150000"/>
                        </a:lnSpc>
                      </a:pPr>
                      <a:r>
                        <a:rPr lang="de-DE" sz="1600" baseline="0" dirty="0" err="1">
                          <a:latin typeface="Arial" panose="020B0604020202020204" pitchFamily="34" charset="0"/>
                          <a:cs typeface="Arial" panose="020B0604020202020204" pitchFamily="34" charset="0"/>
                        </a:rPr>
                        <a:t>Senkentemperatur</a:t>
                      </a:r>
                      <a:r>
                        <a:rPr lang="de-DE" sz="1600" baseline="0" dirty="0">
                          <a:latin typeface="Arial" panose="020B0604020202020204" pitchFamily="34" charset="0"/>
                          <a:cs typeface="Arial" panose="020B0604020202020204" pitchFamily="34" charset="0"/>
                        </a:rPr>
                        <a:t>: 35°C</a:t>
                      </a:r>
                    </a:p>
                  </a:txBody>
                  <a:tcPr/>
                </a:tc>
                <a:extLst>
                  <a:ext uri="{0D108BD9-81ED-4DB2-BD59-A6C34878D82A}">
                    <a16:rowId xmlns:a16="http://schemas.microsoft.com/office/drawing/2014/main" val="10001"/>
                  </a:ext>
                </a:extLst>
              </a:tr>
              <a:tr h="370840">
                <a:tc>
                  <a:txBody>
                    <a:bodyPr/>
                    <a:lstStyle/>
                    <a:p>
                      <a:pPr>
                        <a:lnSpc>
                          <a:spcPct val="150000"/>
                        </a:lnSpc>
                      </a:pPr>
                      <a:r>
                        <a:rPr lang="de-DE" sz="1600" dirty="0">
                          <a:latin typeface="Arial" panose="020B0604020202020204" pitchFamily="34" charset="0"/>
                          <a:cs typeface="Arial" panose="020B0604020202020204" pitchFamily="34" charset="0"/>
                        </a:rPr>
                        <a:t>Grundwasser</a:t>
                      </a:r>
                      <a:r>
                        <a:rPr lang="de-DE" sz="1600" baseline="0" dirty="0">
                          <a:latin typeface="Arial" panose="020B0604020202020204" pitchFamily="34" charset="0"/>
                          <a:cs typeface="Arial" panose="020B0604020202020204" pitchFamily="34" charset="0"/>
                        </a:rPr>
                        <a:t> Wärmepumpe</a:t>
                      </a:r>
                      <a:r>
                        <a:rPr lang="de-DE" sz="1600" dirty="0">
                          <a:latin typeface="Arial" panose="020B0604020202020204" pitchFamily="34" charset="0"/>
                          <a:cs typeface="Arial" panose="020B0604020202020204" pitchFamily="34" charset="0"/>
                        </a:rPr>
                        <a:t> </a:t>
                      </a:r>
                    </a:p>
                  </a:txBody>
                  <a:tcPr/>
                </a:tc>
                <a:tc>
                  <a:txBody>
                    <a:bodyPr/>
                    <a:lstStyle/>
                    <a:p>
                      <a:pPr>
                        <a:lnSpc>
                          <a:spcPct val="150000"/>
                        </a:lnSpc>
                      </a:pPr>
                      <a:r>
                        <a:rPr lang="de-DE" sz="1600" dirty="0">
                          <a:latin typeface="Arial" panose="020B0604020202020204" pitchFamily="34" charset="0"/>
                          <a:cs typeface="Arial" panose="020B0604020202020204" pitchFamily="34" charset="0"/>
                        </a:rPr>
                        <a:t>Quelltemperatur:</a:t>
                      </a:r>
                      <a:r>
                        <a:rPr lang="de-DE" sz="1600" baseline="0" dirty="0">
                          <a:latin typeface="Arial" panose="020B0604020202020204" pitchFamily="34" charset="0"/>
                          <a:cs typeface="Arial" panose="020B0604020202020204" pitchFamily="34" charset="0"/>
                        </a:rPr>
                        <a:t> 10°C</a:t>
                      </a:r>
                      <a:endParaRPr lang="de-DE" sz="1600" dirty="0">
                        <a:latin typeface="Arial" panose="020B0604020202020204" pitchFamily="34" charset="0"/>
                        <a:cs typeface="Arial" panose="020B0604020202020204" pitchFamily="34" charset="0"/>
                      </a:endParaRPr>
                    </a:p>
                  </a:txBody>
                  <a:tcPr/>
                </a:tc>
                <a:tc>
                  <a:txBody>
                    <a:bodyPr/>
                    <a:lstStyle/>
                    <a:p>
                      <a:pPr>
                        <a:lnSpc>
                          <a:spcPct val="150000"/>
                        </a:lnSpc>
                      </a:pPr>
                      <a:r>
                        <a:rPr lang="de-DE" sz="1600" dirty="0" err="1">
                          <a:latin typeface="Arial" panose="020B0604020202020204" pitchFamily="34" charset="0"/>
                          <a:cs typeface="Arial" panose="020B0604020202020204" pitchFamily="34" charset="0"/>
                        </a:rPr>
                        <a:t>Senkentemperatur</a:t>
                      </a:r>
                      <a:r>
                        <a:rPr lang="de-DE" sz="1600" dirty="0">
                          <a:latin typeface="Arial" panose="020B0604020202020204" pitchFamily="34" charset="0"/>
                          <a:cs typeface="Arial" panose="020B0604020202020204" pitchFamily="34" charset="0"/>
                        </a:rPr>
                        <a:t>: 35°</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5075570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847509" y="1484784"/>
            <a:ext cx="7610288" cy="2677656"/>
          </a:xfrm>
          <a:prstGeom prst="rect">
            <a:avLst/>
          </a:prstGeom>
          <a:noFill/>
        </p:spPr>
        <p:txBody>
          <a:bodyPr wrap="none" rtlCol="0">
            <a:spAutoFit/>
          </a:bodyPr>
          <a:lstStyle/>
          <a:p>
            <a:pPr>
              <a:lnSpc>
                <a:spcPct val="150000"/>
              </a:lnSpc>
            </a:pPr>
            <a:r>
              <a:rPr lang="de-DE" sz="1600" dirty="0">
                <a:latin typeface="Arial" panose="020B0604020202020204" pitchFamily="34" charset="0"/>
                <a:cs typeface="Arial" panose="020B0604020202020204" pitchFamily="34" charset="0"/>
              </a:rPr>
              <a:t>Der Leistungskoeffizient steigt/fällt mit verschiedenen Betriebspunkten, </a:t>
            </a:r>
          </a:p>
          <a:p>
            <a:pPr>
              <a:lnSpc>
                <a:spcPct val="150000"/>
              </a:lnSpc>
            </a:pPr>
            <a:r>
              <a:rPr lang="de-DE" sz="1600" dirty="0">
                <a:latin typeface="Arial" panose="020B0604020202020204" pitchFamily="34" charset="0"/>
                <a:cs typeface="Arial" panose="020B0604020202020204" pitchFamily="34" charset="0"/>
              </a:rPr>
              <a:t>aufgrund der Tatsache, dass der Verdichter mehr/weniger Arbeit verrichten muss. </a:t>
            </a:r>
          </a:p>
          <a:p>
            <a:pPr>
              <a:lnSpc>
                <a:spcPct val="150000"/>
              </a:lnSpc>
            </a:pPr>
            <a:endParaRPr lang="en-US" sz="1600" dirty="0">
              <a:latin typeface="Arial" panose="020B0604020202020204" pitchFamily="34" charset="0"/>
              <a:cs typeface="Arial" panose="020B0604020202020204" pitchFamily="34" charset="0"/>
            </a:endParaRPr>
          </a:p>
          <a:p>
            <a:pPr>
              <a:lnSpc>
                <a:spcPct val="150000"/>
              </a:lnSpc>
            </a:pPr>
            <a:r>
              <a:rPr lang="en-US" sz="1600" dirty="0" err="1">
                <a:latin typeface="Arial" panose="020B0604020202020204" pitchFamily="34" charset="0"/>
                <a:cs typeface="Arial" panose="020B0604020202020204" pitchFamily="34" charset="0"/>
              </a:rPr>
              <a:t>Beispielhafte</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Leistungszahlen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einer</a:t>
            </a:r>
            <a:r>
              <a:rPr lang="en-US" sz="1600" dirty="0">
                <a:latin typeface="Arial" panose="020B0604020202020204" pitchFamily="34" charset="0"/>
                <a:cs typeface="Arial" panose="020B0604020202020204" pitchFamily="34" charset="0"/>
              </a:rPr>
              <a:t> Sole-</a:t>
            </a:r>
            <a:r>
              <a:rPr lang="en-US" sz="1600" dirty="0" err="1">
                <a:latin typeface="Arial" panose="020B0604020202020204" pitchFamily="34" charset="0"/>
                <a:cs typeface="Arial" panose="020B0604020202020204" pitchFamily="34" charset="0"/>
              </a:rPr>
              <a:t>Wärmepumpe</a:t>
            </a:r>
            <a:r>
              <a:rPr lang="en-US" sz="1600" dirty="0">
                <a:latin typeface="Arial" panose="020B0604020202020204" pitchFamily="34" charset="0"/>
                <a:cs typeface="Arial" panose="020B0604020202020204" pitchFamily="34" charset="0"/>
              </a:rPr>
              <a:t>:</a:t>
            </a:r>
          </a:p>
          <a:p>
            <a:pPr algn="ctr">
              <a:lnSpc>
                <a:spcPct val="150000"/>
              </a:lnSpc>
            </a:pPr>
            <a:endParaRPr lang="en-US" sz="1600" dirty="0">
              <a:latin typeface="Arial" panose="020B0604020202020204" pitchFamily="34" charset="0"/>
              <a:cs typeface="Arial" panose="020B0604020202020204" pitchFamily="34" charset="0"/>
            </a:endParaRPr>
          </a:p>
          <a:p>
            <a:pPr>
              <a:lnSpc>
                <a:spcPct val="150000"/>
              </a:lnSpc>
            </a:pPr>
            <a:endParaRPr lang="en-US" sz="160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lstStyle/>
          <a:p>
            <a:pPr>
              <a:lnSpc>
                <a:spcPct val="150000"/>
              </a:lnSpc>
            </a:pPr>
            <a:r>
              <a:rPr lang="en-US" dirty="0">
                <a:latin typeface="Arial" panose="020B0604020202020204" pitchFamily="34" charset="0"/>
                <a:cs typeface="Arial" panose="020B0604020202020204" pitchFamily="34" charset="0"/>
              </a:rPr>
              <a:t>COP - Definition</a:t>
            </a:r>
          </a:p>
        </p:txBody>
      </p:sp>
      <p:sp>
        <p:nvSpPr>
          <p:cNvPr id="11" name="AutoShape 8" descr="{\displaystyle \varepsilon _{\rm {WP}}={\frac {{\dot {Q}}_{\rm {H}}}{P_{\rm {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AutoShape 12" descr="{\displaystyle \varepsilon _{\rm {WP}}={\frac {{\dot {Q}}_{\rm {H}}}{P_{\rm {e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graphicFrame>
        <p:nvGraphicFramePr>
          <p:cNvPr id="5" name="Tabelle 4"/>
          <p:cNvGraphicFramePr>
            <a:graphicFrameLocks noGrp="1"/>
          </p:cNvGraphicFramePr>
          <p:nvPr>
            <p:extLst>
              <p:ext uri="{D42A27DB-BD31-4B8C-83A1-F6EECF244321}">
                <p14:modId xmlns:p14="http://schemas.microsoft.com/office/powerpoint/2010/main" val="1306731884"/>
              </p:ext>
            </p:extLst>
          </p:nvPr>
        </p:nvGraphicFramePr>
        <p:xfrm>
          <a:off x="1017566" y="3068960"/>
          <a:ext cx="6912768" cy="3108960"/>
        </p:xfrm>
        <a:graphic>
          <a:graphicData uri="http://schemas.openxmlformats.org/drawingml/2006/table">
            <a:tbl>
              <a:tblPr firstRow="1" bandRow="1">
                <a:tableStyleId>{5C22544A-7EE6-4342-B048-85BDC9FD1C3A}</a:tableStyleId>
              </a:tblPr>
              <a:tblGrid>
                <a:gridCol w="2304256">
                  <a:extLst>
                    <a:ext uri="{9D8B030D-6E8A-4147-A177-3AD203B41FA5}">
                      <a16:colId xmlns:a16="http://schemas.microsoft.com/office/drawing/2014/main" val="2130145348"/>
                    </a:ext>
                  </a:extLst>
                </a:gridCol>
                <a:gridCol w="2304256">
                  <a:extLst>
                    <a:ext uri="{9D8B030D-6E8A-4147-A177-3AD203B41FA5}">
                      <a16:colId xmlns:a16="http://schemas.microsoft.com/office/drawing/2014/main" val="1919950030"/>
                    </a:ext>
                  </a:extLst>
                </a:gridCol>
                <a:gridCol w="2304256">
                  <a:extLst>
                    <a:ext uri="{9D8B030D-6E8A-4147-A177-3AD203B41FA5}">
                      <a16:colId xmlns:a16="http://schemas.microsoft.com/office/drawing/2014/main" val="519476289"/>
                    </a:ext>
                  </a:extLst>
                </a:gridCol>
              </a:tblGrid>
              <a:tr h="370840">
                <a:tc>
                  <a:txBody>
                    <a:bodyPr/>
                    <a:lstStyle/>
                    <a:p>
                      <a:pPr>
                        <a:lnSpc>
                          <a:spcPct val="150000"/>
                        </a:lnSpc>
                      </a:pPr>
                      <a:r>
                        <a:rPr lang="de-DE" sz="1600" b="0" dirty="0">
                          <a:latin typeface="Arial" panose="020B0604020202020204" pitchFamily="34" charset="0"/>
                          <a:cs typeface="Arial" panose="020B0604020202020204" pitchFamily="34" charset="0"/>
                        </a:rPr>
                        <a:t>Quelltemperatur</a:t>
                      </a:r>
                    </a:p>
                  </a:txBody>
                  <a:tcPr/>
                </a:tc>
                <a:tc>
                  <a:txBody>
                    <a:bodyPr/>
                    <a:lstStyle/>
                    <a:p>
                      <a:pPr>
                        <a:lnSpc>
                          <a:spcPct val="150000"/>
                        </a:lnSpc>
                      </a:pPr>
                      <a:r>
                        <a:rPr lang="de-DE" sz="1600" b="0" dirty="0" err="1">
                          <a:latin typeface="Arial" panose="020B0604020202020204" pitchFamily="34" charset="0"/>
                          <a:cs typeface="Arial" panose="020B0604020202020204" pitchFamily="34" charset="0"/>
                        </a:rPr>
                        <a:t>Senkentemperatur</a:t>
                      </a:r>
                      <a:endParaRPr lang="de-DE" sz="1600" b="0" dirty="0">
                        <a:latin typeface="Arial" panose="020B0604020202020204" pitchFamily="34" charset="0"/>
                        <a:cs typeface="Arial" panose="020B0604020202020204" pitchFamily="34" charset="0"/>
                      </a:endParaRPr>
                    </a:p>
                  </a:txBody>
                  <a:tcPr/>
                </a:tc>
                <a:tc>
                  <a:txBody>
                    <a:bodyPr/>
                    <a:lstStyle/>
                    <a:p>
                      <a:pPr>
                        <a:lnSpc>
                          <a:spcPct val="150000"/>
                        </a:lnSpc>
                      </a:pPr>
                      <a:r>
                        <a:rPr lang="de-DE" sz="1600" b="0" kern="1200" dirty="0">
                          <a:solidFill>
                            <a:schemeClr val="lt1"/>
                          </a:solidFill>
                          <a:latin typeface="Arial" panose="020B0604020202020204" pitchFamily="34" charset="0"/>
                          <a:ea typeface="+mn-ea"/>
                          <a:cs typeface="Arial" panose="020B0604020202020204" pitchFamily="34" charset="0"/>
                        </a:rPr>
                        <a:t>Leistungszahl</a:t>
                      </a:r>
                    </a:p>
                  </a:txBody>
                  <a:tcPr/>
                </a:tc>
                <a:extLst>
                  <a:ext uri="{0D108BD9-81ED-4DB2-BD59-A6C34878D82A}">
                    <a16:rowId xmlns:a16="http://schemas.microsoft.com/office/drawing/2014/main" val="793112126"/>
                  </a:ext>
                </a:extLst>
              </a:tr>
              <a:tr h="370840">
                <a:tc>
                  <a:txBody>
                    <a:bodyPr/>
                    <a:lstStyle/>
                    <a:p>
                      <a:pPr>
                        <a:lnSpc>
                          <a:spcPct val="150000"/>
                        </a:lnSpc>
                      </a:pPr>
                      <a:r>
                        <a:rPr lang="de-DE" sz="1600" b="0" dirty="0">
                          <a:latin typeface="Arial" panose="020B0604020202020204" pitchFamily="34" charset="0"/>
                          <a:cs typeface="Arial" panose="020B0604020202020204" pitchFamily="34" charset="0"/>
                        </a:rPr>
                        <a:t>5°C</a:t>
                      </a:r>
                    </a:p>
                  </a:txBody>
                  <a:tcPr/>
                </a:tc>
                <a:tc>
                  <a:txBody>
                    <a:bodyPr/>
                    <a:lstStyle/>
                    <a:p>
                      <a:pPr>
                        <a:lnSpc>
                          <a:spcPct val="150000"/>
                        </a:lnSpc>
                      </a:pPr>
                      <a:r>
                        <a:rPr lang="de-DE" sz="1600" b="0" dirty="0">
                          <a:latin typeface="Arial" panose="020B0604020202020204" pitchFamily="34" charset="0"/>
                          <a:cs typeface="Arial" panose="020B0604020202020204" pitchFamily="34" charset="0"/>
                        </a:rPr>
                        <a:t>35°C</a:t>
                      </a:r>
                    </a:p>
                  </a:txBody>
                  <a:tcPr/>
                </a:tc>
                <a:tc>
                  <a:txBody>
                    <a:bodyPr/>
                    <a:lstStyle/>
                    <a:p>
                      <a:pPr>
                        <a:lnSpc>
                          <a:spcPct val="150000"/>
                        </a:lnSpc>
                      </a:pPr>
                      <a:r>
                        <a:rPr lang="de-DE" sz="1600" b="0" dirty="0">
                          <a:latin typeface="Arial" panose="020B0604020202020204" pitchFamily="34" charset="0"/>
                          <a:cs typeface="Arial" panose="020B0604020202020204" pitchFamily="34" charset="0"/>
                        </a:rPr>
                        <a:t>5,1</a:t>
                      </a:r>
                    </a:p>
                  </a:txBody>
                  <a:tcPr/>
                </a:tc>
                <a:extLst>
                  <a:ext uri="{0D108BD9-81ED-4DB2-BD59-A6C34878D82A}">
                    <a16:rowId xmlns:a16="http://schemas.microsoft.com/office/drawing/2014/main" val="792641797"/>
                  </a:ext>
                </a:extLst>
              </a:tr>
              <a:tr h="370840">
                <a:tc>
                  <a:txBody>
                    <a:bodyPr/>
                    <a:lstStyle/>
                    <a:p>
                      <a:pPr>
                        <a:lnSpc>
                          <a:spcPct val="150000"/>
                        </a:lnSpc>
                      </a:pPr>
                      <a:r>
                        <a:rPr lang="de-DE" sz="1600" b="0" dirty="0">
                          <a:latin typeface="Arial" panose="020B0604020202020204" pitchFamily="34" charset="0"/>
                          <a:cs typeface="Arial" panose="020B0604020202020204" pitchFamily="34" charset="0"/>
                        </a:rPr>
                        <a:t>0°C</a:t>
                      </a:r>
                    </a:p>
                  </a:txBody>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de-DE" sz="1600" b="0" dirty="0">
                          <a:latin typeface="Arial" panose="020B0604020202020204" pitchFamily="34" charset="0"/>
                          <a:cs typeface="Arial" panose="020B0604020202020204" pitchFamily="34" charset="0"/>
                        </a:rPr>
                        <a:t>35°C</a:t>
                      </a:r>
                    </a:p>
                    <a:p>
                      <a:pPr>
                        <a:lnSpc>
                          <a:spcPct val="150000"/>
                        </a:lnSpc>
                      </a:pPr>
                      <a:endParaRPr lang="de-DE" sz="1600" b="0" dirty="0">
                        <a:latin typeface="Arial" panose="020B0604020202020204" pitchFamily="34" charset="0"/>
                        <a:cs typeface="Arial" panose="020B0604020202020204" pitchFamily="34" charset="0"/>
                      </a:endParaRPr>
                    </a:p>
                  </a:txBody>
                  <a:tcPr/>
                </a:tc>
                <a:tc>
                  <a:txBody>
                    <a:bodyPr/>
                    <a:lstStyle/>
                    <a:p>
                      <a:pPr>
                        <a:lnSpc>
                          <a:spcPct val="150000"/>
                        </a:lnSpc>
                      </a:pPr>
                      <a:r>
                        <a:rPr lang="de-DE" sz="1600" b="0" dirty="0">
                          <a:latin typeface="Arial" panose="020B0604020202020204" pitchFamily="34" charset="0"/>
                          <a:cs typeface="Arial" panose="020B0604020202020204" pitchFamily="34" charset="0"/>
                        </a:rPr>
                        <a:t>4,5</a:t>
                      </a:r>
                    </a:p>
                  </a:txBody>
                  <a:tcPr/>
                </a:tc>
                <a:extLst>
                  <a:ext uri="{0D108BD9-81ED-4DB2-BD59-A6C34878D82A}">
                    <a16:rowId xmlns:a16="http://schemas.microsoft.com/office/drawing/2014/main" val="1002600699"/>
                  </a:ext>
                </a:extLst>
              </a:tr>
              <a:tr h="370840">
                <a:tc>
                  <a:txBody>
                    <a:bodyPr/>
                    <a:lstStyle/>
                    <a:p>
                      <a:pPr>
                        <a:lnSpc>
                          <a:spcPct val="150000"/>
                        </a:lnSpc>
                      </a:pPr>
                      <a:r>
                        <a:rPr lang="de-DE" sz="1600" b="0" dirty="0">
                          <a:latin typeface="Arial" panose="020B0604020202020204" pitchFamily="34" charset="0"/>
                          <a:cs typeface="Arial" panose="020B0604020202020204" pitchFamily="34" charset="0"/>
                        </a:rPr>
                        <a:t>-5°C</a:t>
                      </a:r>
                    </a:p>
                  </a:txBody>
                  <a:tcPr/>
                </a:tc>
                <a:tc>
                  <a:txBody>
                    <a:bodyPr/>
                    <a:lstStyle/>
                    <a:p>
                      <a:pPr>
                        <a:lnSpc>
                          <a:spcPct val="150000"/>
                        </a:lnSpc>
                      </a:pPr>
                      <a:r>
                        <a:rPr lang="de-DE" sz="1600" b="0" dirty="0">
                          <a:latin typeface="Arial" panose="020B0604020202020204" pitchFamily="34" charset="0"/>
                          <a:cs typeface="Arial" panose="020B0604020202020204" pitchFamily="34" charset="0"/>
                        </a:rPr>
                        <a:t>35°C</a:t>
                      </a:r>
                    </a:p>
                  </a:txBody>
                  <a:tcPr/>
                </a:tc>
                <a:tc>
                  <a:txBody>
                    <a:bodyPr/>
                    <a:lstStyle/>
                    <a:p>
                      <a:pPr>
                        <a:lnSpc>
                          <a:spcPct val="150000"/>
                        </a:lnSpc>
                      </a:pPr>
                      <a:r>
                        <a:rPr lang="de-DE" sz="1600" b="0" dirty="0">
                          <a:latin typeface="Arial" panose="020B0604020202020204" pitchFamily="34" charset="0"/>
                          <a:cs typeface="Arial" panose="020B0604020202020204" pitchFamily="34" charset="0"/>
                        </a:rPr>
                        <a:t>3,9</a:t>
                      </a:r>
                    </a:p>
                  </a:txBody>
                  <a:tcPr/>
                </a:tc>
                <a:extLst>
                  <a:ext uri="{0D108BD9-81ED-4DB2-BD59-A6C34878D82A}">
                    <a16:rowId xmlns:a16="http://schemas.microsoft.com/office/drawing/2014/main" val="2862608232"/>
                  </a:ext>
                </a:extLst>
              </a:tr>
              <a:tr h="370840">
                <a:tc>
                  <a:txBody>
                    <a:bodyPr/>
                    <a:lstStyle/>
                    <a:p>
                      <a:pPr>
                        <a:lnSpc>
                          <a:spcPct val="150000"/>
                        </a:lnSpc>
                      </a:pPr>
                      <a:r>
                        <a:rPr lang="de-DE" sz="1600" b="0" dirty="0">
                          <a:latin typeface="Arial" panose="020B0604020202020204" pitchFamily="34" charset="0"/>
                          <a:cs typeface="Arial" panose="020B0604020202020204" pitchFamily="34" charset="0"/>
                        </a:rPr>
                        <a:t>0°C</a:t>
                      </a:r>
                    </a:p>
                  </a:txBody>
                  <a:tcPr/>
                </a:tc>
                <a:tc>
                  <a:txBody>
                    <a:bodyPr/>
                    <a:lstStyle/>
                    <a:p>
                      <a:pPr>
                        <a:lnSpc>
                          <a:spcPct val="150000"/>
                        </a:lnSpc>
                      </a:pPr>
                      <a:r>
                        <a:rPr lang="de-DE" sz="1600" b="0" dirty="0">
                          <a:latin typeface="Arial" panose="020B0604020202020204" pitchFamily="34" charset="0"/>
                          <a:cs typeface="Arial" panose="020B0604020202020204" pitchFamily="34" charset="0"/>
                        </a:rPr>
                        <a:t>45°C</a:t>
                      </a:r>
                    </a:p>
                  </a:txBody>
                  <a:tcPr/>
                </a:tc>
                <a:tc>
                  <a:txBody>
                    <a:bodyPr/>
                    <a:lstStyle/>
                    <a:p>
                      <a:pPr>
                        <a:lnSpc>
                          <a:spcPct val="150000"/>
                        </a:lnSpc>
                      </a:pPr>
                      <a:r>
                        <a:rPr lang="de-DE" sz="1600" b="0" dirty="0">
                          <a:latin typeface="Arial" panose="020B0604020202020204" pitchFamily="34" charset="0"/>
                          <a:cs typeface="Arial" panose="020B0604020202020204" pitchFamily="34" charset="0"/>
                        </a:rPr>
                        <a:t>3,5</a:t>
                      </a:r>
                    </a:p>
                  </a:txBody>
                  <a:tcPr/>
                </a:tc>
                <a:extLst>
                  <a:ext uri="{0D108BD9-81ED-4DB2-BD59-A6C34878D82A}">
                    <a16:rowId xmlns:a16="http://schemas.microsoft.com/office/drawing/2014/main" val="2265324091"/>
                  </a:ext>
                </a:extLst>
              </a:tr>
              <a:tr h="370840">
                <a:tc>
                  <a:txBody>
                    <a:bodyPr/>
                    <a:lstStyle/>
                    <a:p>
                      <a:pPr>
                        <a:lnSpc>
                          <a:spcPct val="150000"/>
                        </a:lnSpc>
                      </a:pPr>
                      <a:r>
                        <a:rPr lang="de-DE" sz="1600" b="0" dirty="0">
                          <a:latin typeface="Arial" panose="020B0604020202020204" pitchFamily="34" charset="0"/>
                          <a:cs typeface="Arial" panose="020B0604020202020204" pitchFamily="34" charset="0"/>
                        </a:rPr>
                        <a:t>0°C</a:t>
                      </a:r>
                    </a:p>
                  </a:txBody>
                  <a:tcPr/>
                </a:tc>
                <a:tc>
                  <a:txBody>
                    <a:bodyPr/>
                    <a:lstStyle/>
                    <a:p>
                      <a:pPr>
                        <a:lnSpc>
                          <a:spcPct val="150000"/>
                        </a:lnSpc>
                      </a:pPr>
                      <a:r>
                        <a:rPr lang="de-DE" sz="1600" b="0" dirty="0">
                          <a:latin typeface="Arial" panose="020B0604020202020204" pitchFamily="34" charset="0"/>
                          <a:cs typeface="Arial" panose="020B0604020202020204" pitchFamily="34" charset="0"/>
                        </a:rPr>
                        <a:t>55°C</a:t>
                      </a:r>
                    </a:p>
                  </a:txBody>
                  <a:tcPr/>
                </a:tc>
                <a:tc>
                  <a:txBody>
                    <a:bodyPr/>
                    <a:lstStyle/>
                    <a:p>
                      <a:pPr>
                        <a:lnSpc>
                          <a:spcPct val="150000"/>
                        </a:lnSpc>
                      </a:pPr>
                      <a:r>
                        <a:rPr lang="de-DE" sz="1600" b="0" dirty="0">
                          <a:latin typeface="Arial" panose="020B0604020202020204" pitchFamily="34" charset="0"/>
                          <a:cs typeface="Arial" panose="020B0604020202020204" pitchFamily="34" charset="0"/>
                        </a:rPr>
                        <a:t>2,8</a:t>
                      </a:r>
                    </a:p>
                  </a:txBody>
                  <a:tcPr/>
                </a:tc>
                <a:extLst>
                  <a:ext uri="{0D108BD9-81ED-4DB2-BD59-A6C34878D82A}">
                    <a16:rowId xmlns:a16="http://schemas.microsoft.com/office/drawing/2014/main" val="2792017265"/>
                  </a:ext>
                </a:extLst>
              </a:tr>
            </a:tbl>
          </a:graphicData>
        </a:graphic>
      </p:graphicFrame>
    </p:spTree>
    <p:extLst>
      <p:ext uri="{BB962C8B-B14F-4D97-AF65-F5344CB8AC3E}">
        <p14:creationId xmlns:p14="http://schemas.microsoft.com/office/powerpoint/2010/main" val="4111863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Geschichte der Wärmepumpe</a:t>
            </a:r>
            <a:endParaRPr lang="el-GR" dirty="0">
              <a:latin typeface="Arial" panose="020B0604020202020204" pitchFamily="34" charset="0"/>
              <a:cs typeface="Arial" panose="020B0604020202020204" pitchFamily="34" charset="0"/>
            </a:endParaRPr>
          </a:p>
        </p:txBody>
      </p:sp>
      <p:pic>
        <p:nvPicPr>
          <p:cNvPr id="1026" name="Picture 2" descr="https://upload.wikimedia.org/wikipedia/commons/8/80/Sadi_Carnot.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4758" y="2204864"/>
            <a:ext cx="1896145" cy="2318191"/>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395536" y="1412776"/>
            <a:ext cx="6264696" cy="4893647"/>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1824 veröffentlichte Nicolas Carnot seine Arbeiten über die ersten Prinzipien der Wärmepumpen. </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Erst ein Jahrhundert später wurden in der Schweiz die ersten Gebäude mit Wärmepumpen beheizt.</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1968 entwickelte Klemens Oskar </a:t>
            </a:r>
            <a:r>
              <a:rPr lang="de-DE" sz="1600" dirty="0" err="1">
                <a:latin typeface="Arial" panose="020B0604020202020204" pitchFamily="34" charset="0"/>
                <a:cs typeface="Arial" panose="020B0604020202020204" pitchFamily="34" charset="0"/>
              </a:rPr>
              <a:t>Waterkotte</a:t>
            </a:r>
            <a:r>
              <a:rPr lang="de-DE" sz="1600" dirty="0">
                <a:latin typeface="Arial" panose="020B0604020202020204" pitchFamily="34" charset="0"/>
                <a:cs typeface="Arial" panose="020B0604020202020204" pitchFamily="34" charset="0"/>
              </a:rPr>
              <a:t> die erste geothermische Wärmepumpe in Deutschland und setzte sie erfolgreich ein.</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Seitdem haben sich Wärmepumpen als zuverlässige, nachhaltige Wärmequellen zur Gewinnung von Heizenergie und Warmwasser ohne Abhängigkeit von fossilen Brennstoffen etabliert. </a:t>
            </a:r>
          </a:p>
        </p:txBody>
      </p:sp>
    </p:spTree>
    <p:extLst>
      <p:ext uri="{BB962C8B-B14F-4D97-AF65-F5344CB8AC3E}">
        <p14:creationId xmlns:p14="http://schemas.microsoft.com/office/powerpoint/2010/main" val="30319653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50000"/>
              </a:lnSpc>
            </a:pPr>
            <a:r>
              <a:rPr lang="en-US" dirty="0">
                <a:latin typeface="Arial" panose="020B0604020202020204" pitchFamily="34" charset="0"/>
                <a:cs typeface="Arial" panose="020B0604020202020204" pitchFamily="34" charset="0"/>
              </a:rPr>
              <a:t>COP - Definition</a:t>
            </a:r>
          </a:p>
        </p:txBody>
      </p:sp>
      <p:sp>
        <p:nvSpPr>
          <p:cNvPr id="11" name="AutoShape 8" descr="{\displaystyle \varepsilon _{\rm {WP}}={\frac {{\dot {Q}}_{\rm {H}}}{P_{\rm {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AutoShape 12" descr="{\displaystyle \varepsilon _{\rm {WP}}={\frac {{\dot {Q}}_{\rm {H}}}{P_{\rm {e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 name="Textfeld 4"/>
          <p:cNvSpPr txBox="1"/>
          <p:nvPr/>
        </p:nvSpPr>
        <p:spPr>
          <a:xfrm>
            <a:off x="460375" y="1412776"/>
            <a:ext cx="7489307" cy="4893647"/>
          </a:xfrm>
          <a:prstGeom prst="rect">
            <a:avLst/>
          </a:prstGeom>
          <a:noFill/>
        </p:spPr>
        <p:txBody>
          <a:bodyPr wrap="square" rtlCol="0">
            <a:spAutoFit/>
          </a:bodyPr>
          <a:lstStyle/>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Was bedeutet eine Leistungszahl von 4,5?</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Mit einer Leistung der Wärmepumpe von z.B. 15 kW, </a:t>
            </a:r>
          </a:p>
          <a:p>
            <a:pPr>
              <a:lnSpc>
                <a:spcPct val="150000"/>
              </a:lnSpc>
            </a:pPr>
            <a:r>
              <a:rPr lang="de-DE" sz="1600" dirty="0">
                <a:latin typeface="Arial" panose="020B0604020202020204" pitchFamily="34" charset="0"/>
                <a:cs typeface="Arial" panose="020B0604020202020204" pitchFamily="34" charset="0"/>
              </a:rPr>
              <a:t>wird eine elektrische Antriebsleistung von 15 </a:t>
            </a:r>
            <a:r>
              <a:rPr lang="de-DE" sz="1600" dirty="0" smtClean="0">
                <a:latin typeface="Arial" panose="020B0604020202020204" pitchFamily="34" charset="0"/>
                <a:cs typeface="Arial" panose="020B0604020202020204" pitchFamily="34" charset="0"/>
              </a:rPr>
              <a:t>KW</a:t>
            </a:r>
            <a:r>
              <a:rPr lang="de-DE" sz="1600" dirty="0" smtClean="0">
                <a:latin typeface="Arial" panose="020B0604020202020204" pitchFamily="34" charset="0"/>
                <a:cs typeface="Arial" panose="020B0604020202020204" pitchFamily="34" charset="0"/>
              </a:rPr>
              <a:t>/4,5 </a:t>
            </a:r>
            <a:r>
              <a:rPr lang="de-DE" sz="1600" dirty="0">
                <a:latin typeface="Arial" panose="020B0604020202020204" pitchFamily="34" charset="0"/>
                <a:cs typeface="Arial" panose="020B0604020202020204" pitchFamily="34" charset="0"/>
              </a:rPr>
              <a:t>= 3,33 kW benötigt.</a:t>
            </a:r>
          </a:p>
          <a:p>
            <a:pPr>
              <a:lnSpc>
                <a:spcPct val="150000"/>
              </a:lnSpc>
            </a:pPr>
            <a:r>
              <a:rPr lang="de-DE" sz="1600" dirty="0">
                <a:latin typeface="Arial" panose="020B0604020202020204" pitchFamily="34" charset="0"/>
                <a:cs typeface="Arial" panose="020B0604020202020204" pitchFamily="34" charset="0"/>
              </a:rPr>
              <a:t>15 kW - 3,33 kW = 11,67 kW werden aus der Wärmequelle </a:t>
            </a:r>
            <a:r>
              <a:rPr lang="de-DE" sz="1600" dirty="0">
                <a:latin typeface="Arial" panose="020B0604020202020204" pitchFamily="34" charset="0"/>
                <a:cs typeface="Arial" panose="020B0604020202020204" pitchFamily="34" charset="0"/>
              </a:rPr>
              <a:t>bereit gestellt.</a:t>
            </a:r>
            <a:endParaRPr lang="de-DE" sz="160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Wenn die Wärmepumpe eine Leistung von 12 kW hätte, wäre die elektrische Leistung 2,67 kW und 9,33 kW würden aus der Wärmequelle </a:t>
            </a:r>
            <a:r>
              <a:rPr lang="de-DE" sz="1600" dirty="0" smtClean="0">
                <a:latin typeface="Arial" panose="020B0604020202020204" pitchFamily="34" charset="0"/>
                <a:cs typeface="Arial" panose="020B0604020202020204" pitchFamily="34" charset="0"/>
              </a:rPr>
              <a:t>bereit gestellt.</a:t>
            </a:r>
            <a:endParaRPr lang="de-DE" sz="160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21797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COP- Definition</a:t>
            </a:r>
          </a:p>
        </p:txBody>
      </p:sp>
      <p:sp>
        <p:nvSpPr>
          <p:cNvPr id="11" name="AutoShape 8" descr="{\displaystyle \varepsilon _{\rm {WP}}={\frac {{\dot {Q}}_{\rm {H}}}{P_{\rm {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AutoShape 12" descr="{\displaystyle \varepsilon _{\rm {WP}}={\frac {{\dot {Q}}_{\rm {H}}}{P_{\rm {e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5" name="Grafik 4"/>
          <p:cNvPicPr>
            <a:picLocks noChangeAspect="1"/>
          </p:cNvPicPr>
          <p:nvPr/>
        </p:nvPicPr>
        <p:blipFill>
          <a:blip r:embed="rId3"/>
          <a:stretch>
            <a:fillRect/>
          </a:stretch>
        </p:blipFill>
        <p:spPr>
          <a:xfrm>
            <a:off x="463823" y="2924944"/>
            <a:ext cx="8018551" cy="3056333"/>
          </a:xfrm>
          <a:prstGeom prst="rect">
            <a:avLst/>
          </a:prstGeom>
        </p:spPr>
      </p:pic>
      <p:sp>
        <p:nvSpPr>
          <p:cNvPr id="6" name="Textfeld 5"/>
          <p:cNvSpPr txBox="1"/>
          <p:nvPr/>
        </p:nvSpPr>
        <p:spPr>
          <a:xfrm>
            <a:off x="460375" y="1724615"/>
            <a:ext cx="8504113" cy="1200329"/>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Betrachtet man die Leistungskennzahlen der Vergangenheit, so ergibt sich eine kontinuierliche Verbesserung der COP im Laufe der Jahre: </a:t>
            </a:r>
          </a:p>
          <a:p>
            <a:pPr>
              <a:lnSpc>
                <a:spcPct val="150000"/>
              </a:lnSpc>
            </a:pPr>
            <a:r>
              <a:rPr lang="de-DE" sz="1600" dirty="0">
                <a:latin typeface="Arial" panose="020B0604020202020204" pitchFamily="34" charset="0"/>
                <a:cs typeface="Arial" panose="020B0604020202020204" pitchFamily="34" charset="0"/>
              </a:rPr>
              <a:t>Wärmepumpen werden immer effizienter. </a:t>
            </a:r>
          </a:p>
        </p:txBody>
      </p:sp>
      <p:cxnSp>
        <p:nvCxnSpPr>
          <p:cNvPr id="17" name="Gerader Verbinder 16"/>
          <p:cNvCxnSpPr/>
          <p:nvPr/>
        </p:nvCxnSpPr>
        <p:spPr>
          <a:xfrm>
            <a:off x="4644008" y="2996951"/>
            <a:ext cx="3456384"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04939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COP- Definition</a:t>
            </a:r>
          </a:p>
        </p:txBody>
      </p:sp>
      <p:sp>
        <p:nvSpPr>
          <p:cNvPr id="11" name="AutoShape 8" descr="{\displaystyle \varepsilon _{\rm {WP}}={\frac {{\dot {Q}}_{\rm {H}}}{P_{\rm {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AutoShape 12" descr="{\displaystyle \varepsilon _{\rm {WP}}={\frac {{\dot {Q}}_{\rm {H}}}{P_{\rm {e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 name="Rechteck 4"/>
          <p:cNvSpPr/>
          <p:nvPr/>
        </p:nvSpPr>
        <p:spPr>
          <a:xfrm>
            <a:off x="281513" y="1700808"/>
            <a:ext cx="8513672" cy="3046988"/>
          </a:xfrm>
          <a:prstGeom prst="rect">
            <a:avLst/>
          </a:prstGeom>
        </p:spPr>
        <p:txBody>
          <a:bodyPr wrap="square">
            <a:spAutoFit/>
          </a:bodyPr>
          <a:lstStyle/>
          <a:p>
            <a:pPr>
              <a:lnSpc>
                <a:spcPct val="150000"/>
              </a:lnSpc>
            </a:pPr>
            <a:r>
              <a:rPr lang="de-DE" sz="1600" dirty="0">
                <a:latin typeface="Arial" panose="020B0604020202020204" pitchFamily="34" charset="0"/>
                <a:cs typeface="Arial" panose="020B0604020202020204" pitchFamily="34" charset="0"/>
              </a:rPr>
              <a:t>Wirkungsgrad einer Wärmepumpe </a:t>
            </a:r>
          </a:p>
          <a:p>
            <a:pPr>
              <a:lnSpc>
                <a:spcPct val="150000"/>
              </a:lnSpc>
            </a:pPr>
            <a:r>
              <a:rPr lang="de-DE" sz="1600" dirty="0">
                <a:latin typeface="Arial" panose="020B0604020202020204" pitchFamily="34" charset="0"/>
                <a:cs typeface="Arial" panose="020B0604020202020204" pitchFamily="34" charset="0"/>
              </a:rPr>
              <a:t>Achtung: Die Prüfnormen für die Bestimmung des COP wurden 2005 geändert.</a:t>
            </a:r>
          </a:p>
          <a:p>
            <a:pPr>
              <a:lnSpc>
                <a:spcPct val="150000"/>
              </a:lnSpc>
            </a:pPr>
            <a:r>
              <a:rPr lang="de-DE" sz="1600" dirty="0">
                <a:latin typeface="Arial" panose="020B0604020202020204" pitchFamily="34" charset="0"/>
                <a:cs typeface="Arial" panose="020B0604020202020204" pitchFamily="34" charset="0"/>
              </a:rPr>
              <a:t>Heute wird die EN 14511 anstelle der bisherigen EN 255 verwendet.</a:t>
            </a:r>
          </a:p>
          <a:p>
            <a:pPr>
              <a:lnSpc>
                <a:spcPct val="150000"/>
              </a:lnSpc>
            </a:pPr>
            <a:r>
              <a:rPr lang="de-DE" sz="1600" dirty="0">
                <a:latin typeface="Arial" panose="020B0604020202020204" pitchFamily="34" charset="0"/>
                <a:cs typeface="Arial" panose="020B0604020202020204" pitchFamily="34" charset="0"/>
              </a:rPr>
              <a:t>Grundlegender Unterschied zwischen EN 255 und EN14511 ist die geänderte </a:t>
            </a:r>
            <a:r>
              <a:rPr lang="de-DE" sz="1600" dirty="0" err="1">
                <a:latin typeface="Arial" panose="020B0604020202020204" pitchFamily="34" charset="0"/>
                <a:cs typeface="Arial" panose="020B0604020202020204" pitchFamily="34" charset="0"/>
              </a:rPr>
              <a:t>senkenseitige</a:t>
            </a:r>
            <a:r>
              <a:rPr lang="de-DE" sz="1600" dirty="0">
                <a:latin typeface="Arial" panose="020B0604020202020204" pitchFamily="34" charset="0"/>
                <a:cs typeface="Arial" panose="020B0604020202020204" pitchFamily="34" charset="0"/>
              </a:rPr>
              <a:t> </a:t>
            </a:r>
            <a:r>
              <a:rPr lang="de-DE" sz="1600" dirty="0" smtClean="0">
                <a:latin typeface="Arial" panose="020B0604020202020204" pitchFamily="34" charset="0"/>
                <a:cs typeface="Arial" panose="020B0604020202020204" pitchFamily="34" charset="0"/>
              </a:rPr>
              <a:t>Temperaturspreizung </a:t>
            </a:r>
            <a:r>
              <a:rPr lang="de-DE" sz="1600" dirty="0">
                <a:latin typeface="Arial" panose="020B0604020202020204" pitchFamily="34" charset="0"/>
                <a:cs typeface="Arial" panose="020B0604020202020204" pitchFamily="34" charset="0"/>
              </a:rPr>
              <a:t>von 10 K (EN255) auf 5 K (EN14511) als Prüfbedingung.  Leistungszahlen, die mit unterschiedlichen Normen ermittelt wurden, sind nicht direkt vergleichbar. </a:t>
            </a:r>
          </a:p>
          <a:p>
            <a:pPr>
              <a:lnSpc>
                <a:spcPct val="150000"/>
              </a:lnSpc>
            </a:pPr>
            <a:r>
              <a:rPr lang="de-DE" sz="1600" dirty="0">
                <a:latin typeface="Arial" panose="020B0604020202020204" pitchFamily="34" charset="0"/>
                <a:cs typeface="Arial" panose="020B0604020202020204" pitchFamily="34" charset="0"/>
              </a:rPr>
              <a:t>Eine Prüfung nach EN 14511 führt zu 8% niedrigeren COPs als bei EN255.</a:t>
            </a:r>
          </a:p>
        </p:txBody>
      </p:sp>
    </p:spTree>
    <p:extLst>
      <p:ext uri="{BB962C8B-B14F-4D97-AF65-F5344CB8AC3E}">
        <p14:creationId xmlns:p14="http://schemas.microsoft.com/office/powerpoint/2010/main" val="42018746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COP- Definition</a:t>
            </a:r>
          </a:p>
        </p:txBody>
      </p:sp>
      <p:sp>
        <p:nvSpPr>
          <p:cNvPr id="4" name="Textfeld 3"/>
          <p:cNvSpPr txBox="1"/>
          <p:nvPr/>
        </p:nvSpPr>
        <p:spPr>
          <a:xfrm>
            <a:off x="755576" y="2060848"/>
            <a:ext cx="7632848" cy="3785652"/>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COP- Bezugspunkte</a:t>
            </a:r>
          </a:p>
          <a:p>
            <a:pPr>
              <a:lnSpc>
                <a:spcPct val="150000"/>
              </a:lnSpc>
            </a:pPr>
            <a:r>
              <a:rPr lang="de-DE" sz="1600" dirty="0">
                <a:latin typeface="Arial" panose="020B0604020202020204" pitchFamily="34" charset="0"/>
                <a:cs typeface="Arial" panose="020B0604020202020204" pitchFamily="34" charset="0"/>
              </a:rPr>
              <a:t>Neben dem Leistungsfaktor sollten immer Bezugspunkte angegeben werden. </a:t>
            </a:r>
          </a:p>
          <a:p>
            <a:pPr>
              <a:lnSpc>
                <a:spcPct val="150000"/>
              </a:lnSpc>
            </a:pPr>
            <a:r>
              <a:rPr lang="de-DE" sz="1600" dirty="0">
                <a:latin typeface="Arial" panose="020B0604020202020204" pitchFamily="34" charset="0"/>
                <a:cs typeface="Arial" panose="020B0604020202020204" pitchFamily="34" charset="0"/>
              </a:rPr>
              <a:t>Dabei ist es auch notwendig, die verschiedenen Medien anzugeben, aus denen die Wärmepumpe die Umgebungswärme bezieht oder auf die sie die nutzbare Wärme überträgt. </a:t>
            </a:r>
          </a:p>
          <a:p>
            <a:pPr>
              <a:lnSpc>
                <a:spcPct val="150000"/>
              </a:lnSpc>
            </a:pPr>
            <a:r>
              <a:rPr lang="de-DE" sz="1600" dirty="0">
                <a:latin typeface="Arial" panose="020B0604020202020204" pitchFamily="34" charset="0"/>
                <a:cs typeface="Arial" panose="020B0604020202020204" pitchFamily="34" charset="0"/>
              </a:rPr>
              <a:t>Die Medien: </a:t>
            </a:r>
          </a:p>
          <a:p>
            <a:pPr marL="285750" indent="-285750">
              <a:lnSpc>
                <a:spcPct val="150000"/>
              </a:lnSpc>
              <a:buFont typeface="Arial" panose="020B0604020202020204" pitchFamily="34" charset="0"/>
              <a:buChar char="•"/>
            </a:pPr>
            <a:r>
              <a:rPr lang="de-DE" sz="1600" dirty="0">
                <a:latin typeface="Arial" panose="020B0604020202020204" pitchFamily="34" charset="0"/>
                <a:cs typeface="Arial" panose="020B0604020202020204" pitchFamily="34" charset="0"/>
              </a:rPr>
              <a:t>Luft (für die </a:t>
            </a:r>
            <a:r>
              <a:rPr lang="de-DE" sz="1600" dirty="0" smtClean="0">
                <a:latin typeface="Arial" panose="020B0604020202020204" pitchFamily="34" charset="0"/>
                <a:cs typeface="Arial" panose="020B0604020202020204" pitchFamily="34" charset="0"/>
              </a:rPr>
              <a:t>Wärmequelle Luft)</a:t>
            </a:r>
          </a:p>
          <a:p>
            <a:pPr marL="285750" indent="-285750">
              <a:lnSpc>
                <a:spcPct val="150000"/>
              </a:lnSpc>
              <a:buFont typeface="Arial" panose="020B0604020202020204" pitchFamily="34" charset="0"/>
              <a:buChar char="•"/>
            </a:pPr>
            <a:r>
              <a:rPr lang="de-DE" sz="1600" dirty="0" smtClean="0">
                <a:latin typeface="Arial" panose="020B0604020202020204" pitchFamily="34" charset="0"/>
                <a:cs typeface="Arial" panose="020B0604020202020204" pitchFamily="34" charset="0"/>
              </a:rPr>
              <a:t>Sole </a:t>
            </a:r>
            <a:r>
              <a:rPr lang="de-DE" sz="1600" dirty="0">
                <a:latin typeface="Arial" panose="020B0604020202020204" pitchFamily="34" charset="0"/>
                <a:cs typeface="Arial" panose="020B0604020202020204" pitchFamily="34" charset="0"/>
              </a:rPr>
              <a:t>(für das Wasser-Glykol-Gemisch in Erdwärmesonden und -kollektoren)</a:t>
            </a:r>
          </a:p>
          <a:p>
            <a:pPr marL="285750" indent="-285750">
              <a:lnSpc>
                <a:spcPct val="150000"/>
              </a:lnSpc>
              <a:buFont typeface="Arial" panose="020B0604020202020204" pitchFamily="34" charset="0"/>
              <a:buChar char="•"/>
            </a:pPr>
            <a:r>
              <a:rPr lang="de-DE" sz="1600" dirty="0">
                <a:latin typeface="Arial" panose="020B0604020202020204" pitchFamily="34" charset="0"/>
                <a:cs typeface="Arial" panose="020B0604020202020204" pitchFamily="34" charset="0"/>
              </a:rPr>
              <a:t>Wasser (für die Wärmequelle (Grund-)Wasser; bei wassergetriebenen Heizkörpern für den Wärmesenke)</a:t>
            </a:r>
          </a:p>
        </p:txBody>
      </p:sp>
    </p:spTree>
    <p:extLst>
      <p:ext uri="{BB962C8B-B14F-4D97-AF65-F5344CB8AC3E}">
        <p14:creationId xmlns:p14="http://schemas.microsoft.com/office/powerpoint/2010/main" val="30085001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COP- Definition</a:t>
            </a:r>
          </a:p>
        </p:txBody>
      </p:sp>
      <p:sp>
        <p:nvSpPr>
          <p:cNvPr id="5" name="Inhaltsplatzhalter 4"/>
          <p:cNvSpPr>
            <a:spLocks noGrp="1"/>
          </p:cNvSpPr>
          <p:nvPr>
            <p:ph idx="1"/>
          </p:nvPr>
        </p:nvSpPr>
        <p:spPr/>
        <p:txBody>
          <a:bodyPr/>
          <a:lstStyle/>
          <a:p>
            <a:pPr marL="0" lvl="0" indent="0">
              <a:lnSpc>
                <a:spcPct val="150000"/>
              </a:lnSpc>
              <a:spcBef>
                <a:spcPts val="0"/>
              </a:spcBef>
              <a:buNone/>
            </a:pPr>
            <a:r>
              <a:rPr lang="de-DE" sz="1600" dirty="0">
                <a:solidFill>
                  <a:prstClr val="black"/>
                </a:solidFill>
                <a:latin typeface="Arial" panose="020B0604020202020204" pitchFamily="34" charset="0"/>
                <a:cs typeface="Arial" panose="020B0604020202020204" pitchFamily="34" charset="0"/>
              </a:rPr>
              <a:t>COP - Bezugspunkte</a:t>
            </a:r>
          </a:p>
          <a:p>
            <a:pPr marL="0" lvl="0" indent="0">
              <a:lnSpc>
                <a:spcPct val="150000"/>
              </a:lnSpc>
              <a:spcBef>
                <a:spcPts val="0"/>
              </a:spcBef>
              <a:buNone/>
            </a:pPr>
            <a:endParaRPr lang="de-DE" sz="1600" dirty="0">
              <a:solidFill>
                <a:prstClr val="black"/>
              </a:solidFill>
              <a:latin typeface="Arial" panose="020B0604020202020204" pitchFamily="34" charset="0"/>
              <a:cs typeface="Arial" panose="020B0604020202020204" pitchFamily="34" charset="0"/>
            </a:endParaRPr>
          </a:p>
          <a:p>
            <a:pPr marL="0" lvl="0" indent="0">
              <a:lnSpc>
                <a:spcPct val="150000"/>
              </a:lnSpc>
              <a:spcBef>
                <a:spcPts val="0"/>
              </a:spcBef>
              <a:buNone/>
            </a:pPr>
            <a:r>
              <a:rPr lang="de-DE" sz="1600" dirty="0">
                <a:solidFill>
                  <a:prstClr val="black"/>
                </a:solidFill>
                <a:latin typeface="Arial" panose="020B0604020202020204" pitchFamily="34" charset="0"/>
                <a:cs typeface="Arial" panose="020B0604020202020204" pitchFamily="34" charset="0"/>
              </a:rPr>
              <a:t>Die Medien werden mit den englischen Initialen abgekürzt.</a:t>
            </a:r>
          </a:p>
          <a:p>
            <a:pPr lvl="0">
              <a:lnSpc>
                <a:spcPct val="150000"/>
              </a:lnSpc>
              <a:spcBef>
                <a:spcPts val="0"/>
              </a:spcBef>
              <a:buFont typeface="Symbol" panose="05050102010706020507" pitchFamily="18" charset="2"/>
              <a:buChar char="-"/>
            </a:pPr>
            <a:r>
              <a:rPr lang="de-DE" sz="1600" dirty="0">
                <a:solidFill>
                  <a:prstClr val="black"/>
                </a:solidFill>
                <a:latin typeface="Arial" panose="020B0604020202020204" pitchFamily="34" charset="0"/>
                <a:cs typeface="Arial" panose="020B0604020202020204" pitchFamily="34" charset="0"/>
              </a:rPr>
              <a:t>Luft </a:t>
            </a:r>
            <a:r>
              <a:rPr lang="de-DE" sz="1600" dirty="0">
                <a:solidFill>
                  <a:prstClr val="black"/>
                </a:solidFill>
                <a:latin typeface="Calibri" panose="020F0502020204030204" pitchFamily="34" charset="0"/>
                <a:cs typeface="Calibri" panose="020F0502020204030204" pitchFamily="34" charset="0"/>
              </a:rPr>
              <a:t>→</a:t>
            </a:r>
            <a:r>
              <a:rPr lang="de-DE" sz="1600" dirty="0">
                <a:solidFill>
                  <a:prstClr val="black"/>
                </a:solidFill>
                <a:latin typeface="Arial" panose="020B0604020202020204" pitchFamily="34" charset="0"/>
                <a:cs typeface="Arial" panose="020B0604020202020204" pitchFamily="34" charset="0"/>
              </a:rPr>
              <a:t> A (Air)</a:t>
            </a:r>
          </a:p>
          <a:p>
            <a:pPr lvl="0">
              <a:lnSpc>
                <a:spcPct val="150000"/>
              </a:lnSpc>
              <a:spcBef>
                <a:spcPts val="0"/>
              </a:spcBef>
              <a:buFont typeface="Symbol" panose="05050102010706020507" pitchFamily="18" charset="2"/>
              <a:buChar char="-"/>
            </a:pPr>
            <a:r>
              <a:rPr lang="de-DE" sz="1600" dirty="0">
                <a:solidFill>
                  <a:prstClr val="black"/>
                </a:solidFill>
                <a:latin typeface="Arial" panose="020B0604020202020204" pitchFamily="34" charset="0"/>
                <a:cs typeface="Arial" panose="020B0604020202020204" pitchFamily="34" charset="0"/>
              </a:rPr>
              <a:t>Sole </a:t>
            </a:r>
            <a:r>
              <a:rPr lang="de-DE" sz="1600" dirty="0">
                <a:solidFill>
                  <a:prstClr val="black"/>
                </a:solidFill>
                <a:latin typeface="Calibri" panose="020F0502020204030204" pitchFamily="34" charset="0"/>
                <a:cs typeface="Calibri" panose="020F0502020204030204" pitchFamily="34" charset="0"/>
              </a:rPr>
              <a:t>→</a:t>
            </a:r>
            <a:r>
              <a:rPr lang="de-DE" sz="1600" dirty="0">
                <a:solidFill>
                  <a:prstClr val="black"/>
                </a:solidFill>
                <a:latin typeface="Arial" panose="020B0604020202020204" pitchFamily="34" charset="0"/>
                <a:cs typeface="Arial" panose="020B0604020202020204" pitchFamily="34" charset="0"/>
              </a:rPr>
              <a:t> B (</a:t>
            </a:r>
            <a:r>
              <a:rPr lang="de-DE" sz="1600" dirty="0" err="1">
                <a:solidFill>
                  <a:prstClr val="black"/>
                </a:solidFill>
                <a:latin typeface="Arial" panose="020B0604020202020204" pitchFamily="34" charset="0"/>
                <a:cs typeface="Arial" panose="020B0604020202020204" pitchFamily="34" charset="0"/>
              </a:rPr>
              <a:t>Brine</a:t>
            </a:r>
            <a:r>
              <a:rPr lang="de-DE" sz="1600" dirty="0">
                <a:solidFill>
                  <a:prstClr val="black"/>
                </a:solidFill>
                <a:latin typeface="Arial" panose="020B0604020202020204" pitchFamily="34" charset="0"/>
                <a:cs typeface="Arial" panose="020B0604020202020204" pitchFamily="34" charset="0"/>
              </a:rPr>
              <a:t>)</a:t>
            </a:r>
          </a:p>
          <a:p>
            <a:pPr lvl="0">
              <a:lnSpc>
                <a:spcPct val="150000"/>
              </a:lnSpc>
              <a:spcBef>
                <a:spcPts val="0"/>
              </a:spcBef>
              <a:buFont typeface="Symbol" panose="05050102010706020507" pitchFamily="18" charset="2"/>
              <a:buChar char="-"/>
            </a:pPr>
            <a:r>
              <a:rPr lang="de-DE" sz="1600" dirty="0">
                <a:solidFill>
                  <a:prstClr val="black"/>
                </a:solidFill>
                <a:latin typeface="Arial" panose="020B0604020202020204" pitchFamily="34" charset="0"/>
                <a:cs typeface="Arial" panose="020B0604020202020204" pitchFamily="34" charset="0"/>
              </a:rPr>
              <a:t>Wasser</a:t>
            </a:r>
            <a:r>
              <a:rPr lang="de-DE" sz="1600" dirty="0">
                <a:solidFill>
                  <a:prstClr val="black"/>
                </a:solidFill>
                <a:latin typeface="Calibri" panose="020F0502020204030204" pitchFamily="34" charset="0"/>
                <a:cs typeface="Calibri" panose="020F0502020204030204" pitchFamily="34" charset="0"/>
              </a:rPr>
              <a:t>→ </a:t>
            </a:r>
            <a:r>
              <a:rPr lang="de-DE" sz="1600" dirty="0">
                <a:solidFill>
                  <a:prstClr val="black"/>
                </a:solidFill>
                <a:latin typeface="Arial" panose="020B0604020202020204" pitchFamily="34" charset="0"/>
                <a:cs typeface="Arial" panose="020B0604020202020204" pitchFamily="34" charset="0"/>
              </a:rPr>
              <a:t>W (</a:t>
            </a:r>
            <a:r>
              <a:rPr lang="de-DE" sz="1600" dirty="0" err="1">
                <a:solidFill>
                  <a:prstClr val="black"/>
                </a:solidFill>
                <a:latin typeface="Arial" panose="020B0604020202020204" pitchFamily="34" charset="0"/>
                <a:cs typeface="Arial" panose="020B0604020202020204" pitchFamily="34" charset="0"/>
              </a:rPr>
              <a:t>Water</a:t>
            </a:r>
            <a:r>
              <a:rPr lang="de-DE" sz="1600" dirty="0">
                <a:solidFill>
                  <a:prstClr val="black"/>
                </a:solidFill>
                <a:latin typeface="Arial" panose="020B0604020202020204" pitchFamily="34" charset="0"/>
                <a:cs typeface="Arial" panose="020B0604020202020204" pitchFamily="34" charset="0"/>
              </a:rPr>
              <a:t>)</a:t>
            </a:r>
          </a:p>
          <a:p>
            <a:pPr marL="0" lvl="0" indent="0">
              <a:lnSpc>
                <a:spcPct val="150000"/>
              </a:lnSpc>
              <a:spcBef>
                <a:spcPts val="0"/>
              </a:spcBef>
              <a:buNone/>
            </a:pPr>
            <a:endParaRPr lang="de-DE" sz="1600" dirty="0">
              <a:solidFill>
                <a:prstClr val="black"/>
              </a:solidFill>
              <a:latin typeface="Arial" panose="020B0604020202020204" pitchFamily="34" charset="0"/>
              <a:cs typeface="Arial" panose="020B0604020202020204" pitchFamily="34" charset="0"/>
            </a:endParaRPr>
          </a:p>
          <a:p>
            <a:pPr marL="0" lvl="0" indent="0">
              <a:lnSpc>
                <a:spcPct val="150000"/>
              </a:lnSpc>
              <a:spcBef>
                <a:spcPts val="0"/>
              </a:spcBef>
              <a:buNone/>
            </a:pPr>
            <a:r>
              <a:rPr lang="de-DE" sz="1600" dirty="0">
                <a:solidFill>
                  <a:prstClr val="black"/>
                </a:solidFill>
                <a:latin typeface="Arial" panose="020B0604020202020204" pitchFamily="34" charset="0"/>
                <a:cs typeface="Arial" panose="020B0604020202020204" pitchFamily="34" charset="0"/>
              </a:rPr>
              <a:t>Die Informationen für die gängigsten Wärmepumpen sind:</a:t>
            </a:r>
          </a:p>
          <a:p>
            <a:pPr lvl="0">
              <a:lnSpc>
                <a:spcPct val="150000"/>
              </a:lnSpc>
              <a:spcBef>
                <a:spcPts val="0"/>
              </a:spcBef>
              <a:buFont typeface="Symbol" panose="05050102010706020507" pitchFamily="18" charset="2"/>
              <a:buChar char="-"/>
            </a:pPr>
            <a:r>
              <a:rPr lang="de-DE" sz="1600" dirty="0">
                <a:solidFill>
                  <a:prstClr val="black"/>
                </a:solidFill>
                <a:latin typeface="Arial" panose="020B0604020202020204" pitchFamily="34" charset="0"/>
                <a:cs typeface="Arial" panose="020B0604020202020204" pitchFamily="34" charset="0"/>
              </a:rPr>
              <a:t>A2/W35</a:t>
            </a:r>
          </a:p>
          <a:p>
            <a:pPr lvl="0">
              <a:lnSpc>
                <a:spcPct val="150000"/>
              </a:lnSpc>
              <a:spcBef>
                <a:spcPts val="0"/>
              </a:spcBef>
              <a:buFont typeface="Symbol" panose="05050102010706020507" pitchFamily="18" charset="2"/>
              <a:buChar char="-"/>
            </a:pPr>
            <a:r>
              <a:rPr lang="de-DE" sz="1600" dirty="0">
                <a:solidFill>
                  <a:prstClr val="black"/>
                </a:solidFill>
                <a:latin typeface="Arial" panose="020B0604020202020204" pitchFamily="34" charset="0"/>
                <a:cs typeface="Arial" panose="020B0604020202020204" pitchFamily="34" charset="0"/>
              </a:rPr>
              <a:t>B0/W35 </a:t>
            </a:r>
          </a:p>
          <a:p>
            <a:pPr lvl="0">
              <a:lnSpc>
                <a:spcPct val="150000"/>
              </a:lnSpc>
              <a:spcBef>
                <a:spcPts val="0"/>
              </a:spcBef>
              <a:buFont typeface="Symbol" panose="05050102010706020507" pitchFamily="18" charset="2"/>
              <a:buChar char="-"/>
            </a:pPr>
            <a:r>
              <a:rPr lang="de-DE" sz="1600" dirty="0">
                <a:solidFill>
                  <a:prstClr val="black"/>
                </a:solidFill>
                <a:latin typeface="Arial" panose="020B0604020202020204" pitchFamily="34" charset="0"/>
                <a:cs typeface="Arial" panose="020B0604020202020204" pitchFamily="34" charset="0"/>
              </a:rPr>
              <a:t>W10/W35</a:t>
            </a:r>
          </a:p>
          <a:p>
            <a:pPr marL="0" indent="0">
              <a:buNone/>
            </a:pPr>
            <a:endParaRPr lang="de-DE" dirty="0"/>
          </a:p>
        </p:txBody>
      </p:sp>
    </p:spTree>
    <p:extLst>
      <p:ext uri="{BB962C8B-B14F-4D97-AF65-F5344CB8AC3E}">
        <p14:creationId xmlns:p14="http://schemas.microsoft.com/office/powerpoint/2010/main" val="7042487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23528" y="1556792"/>
            <a:ext cx="8712968" cy="4770537"/>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COP - Bezugspunkte</a:t>
            </a:r>
          </a:p>
          <a:p>
            <a:pPr>
              <a:lnSpc>
                <a:spcPct val="150000"/>
              </a:lnSpc>
            </a:pPr>
            <a:r>
              <a:rPr lang="de-DE" sz="1600" dirty="0">
                <a:latin typeface="Arial" panose="020B0604020202020204" pitchFamily="34" charset="0"/>
                <a:cs typeface="Arial" panose="020B0604020202020204" pitchFamily="34" charset="0"/>
              </a:rPr>
              <a:t>Diese Begriffe beziehen sich auf:</a:t>
            </a:r>
          </a:p>
          <a:p>
            <a:pPr marL="285750" indent="-285750">
              <a:lnSpc>
                <a:spcPct val="150000"/>
              </a:lnSpc>
              <a:buFontTx/>
              <a:buChar char="-"/>
            </a:pPr>
            <a:r>
              <a:rPr lang="de-DE" sz="1600" dirty="0">
                <a:latin typeface="Arial" panose="020B0604020202020204" pitchFamily="34" charset="0"/>
                <a:cs typeface="Arial" panose="020B0604020202020204" pitchFamily="34" charset="0"/>
              </a:rPr>
              <a:t>A2/W35: Eine Luftwärmepumpe, die ihre Wärme auf ein wassergeführtes Heizsystem überträgt. Bezugspunkte zur Bestimmung des COP sind 2°C für die Wärmequelle (</a:t>
            </a:r>
            <a:r>
              <a:rPr lang="de-DE" sz="1600" dirty="0">
                <a:latin typeface="Calibri" panose="020F0502020204030204" pitchFamily="34" charset="0"/>
                <a:cs typeface="Calibri" panose="020F0502020204030204" pitchFamily="34" charset="0"/>
              </a:rPr>
              <a:t>→ </a:t>
            </a:r>
            <a:r>
              <a:rPr lang="de-DE" sz="1600" dirty="0">
                <a:latin typeface="Arial" panose="020B0604020202020204" pitchFamily="34" charset="0"/>
                <a:cs typeface="Arial" panose="020B0604020202020204" pitchFamily="34" charset="0"/>
              </a:rPr>
              <a:t>Umgebungsluft) und 35°C für </a:t>
            </a:r>
            <a:r>
              <a:rPr lang="de-DE" sz="1600" dirty="0" smtClean="0">
                <a:latin typeface="Arial" panose="020B0604020202020204" pitchFamily="34" charset="0"/>
                <a:cs typeface="Arial" panose="020B0604020202020204" pitchFamily="34" charset="0"/>
              </a:rPr>
              <a:t>die Wärmesenke (Heizung</a:t>
            </a:r>
            <a:r>
              <a:rPr lang="de-DE" sz="1600" dirty="0">
                <a:latin typeface="Arial" panose="020B0604020202020204" pitchFamily="34" charset="0"/>
                <a:cs typeface="Arial" panose="020B0604020202020204" pitchFamily="34" charset="0"/>
              </a:rPr>
              <a:t>). </a:t>
            </a:r>
          </a:p>
          <a:p>
            <a:pPr marL="285750" indent="-285750">
              <a:lnSpc>
                <a:spcPct val="150000"/>
              </a:lnSpc>
              <a:buFontTx/>
              <a:buChar char="-"/>
            </a:pPr>
            <a:r>
              <a:rPr lang="de-DE" sz="1600" dirty="0">
                <a:latin typeface="Arial" panose="020B0604020202020204" pitchFamily="34" charset="0"/>
                <a:cs typeface="Arial" panose="020B0604020202020204" pitchFamily="34" charset="0"/>
              </a:rPr>
              <a:t>B0/W35: Eine geothermische Sole-Wärmepumpe, die ihre Wärme auf ein wassergeführtes Heizsystem überträgt. Bezugspunkte zur Bestimmung des COP sind 0°C für die Wärmequelle (</a:t>
            </a:r>
            <a:r>
              <a:rPr lang="de-DE" sz="1600" dirty="0">
                <a:latin typeface="Calibri" panose="020F0502020204030204" pitchFamily="34" charset="0"/>
                <a:cs typeface="Calibri" panose="020F0502020204030204" pitchFamily="34" charset="0"/>
              </a:rPr>
              <a:t>→</a:t>
            </a:r>
            <a:r>
              <a:rPr lang="de-DE" sz="1600" dirty="0">
                <a:latin typeface="Arial" panose="020B0604020202020204" pitchFamily="34" charset="0"/>
                <a:cs typeface="Arial" panose="020B0604020202020204" pitchFamily="34" charset="0"/>
              </a:rPr>
              <a:t> Sole des geothermischen Systems) und 35°C für </a:t>
            </a:r>
            <a:r>
              <a:rPr lang="de-DE" sz="1600" dirty="0">
                <a:latin typeface="Arial" panose="020B0604020202020204" pitchFamily="34" charset="0"/>
                <a:cs typeface="Arial" panose="020B0604020202020204" pitchFamily="34" charset="0"/>
              </a:rPr>
              <a:t>die Wärmesenke (</a:t>
            </a:r>
            <a:r>
              <a:rPr lang="de-DE" sz="1600" dirty="0">
                <a:latin typeface="Arial" panose="020B0604020202020204" pitchFamily="34" charset="0"/>
                <a:cs typeface="Arial" panose="020B0604020202020204" pitchFamily="34" charset="0"/>
              </a:rPr>
              <a:t>Heizung).</a:t>
            </a:r>
          </a:p>
          <a:p>
            <a:pPr marL="285750" indent="-285750">
              <a:lnSpc>
                <a:spcPct val="150000"/>
              </a:lnSpc>
              <a:buFontTx/>
              <a:buChar char="-"/>
            </a:pPr>
            <a:r>
              <a:rPr lang="de-DE" sz="1600" dirty="0">
                <a:latin typeface="Arial" panose="020B0604020202020204" pitchFamily="34" charset="0"/>
                <a:cs typeface="Arial" panose="020B0604020202020204" pitchFamily="34" charset="0"/>
              </a:rPr>
              <a:t>W10/35: Eine Grundwasserwärmepumpe, die ihre Wärme auf eine wassergeführte Heizungsanlage überträgt. Bezugspunkte zur Bestimmung des COP sind 10°C für die Wärmequelle (</a:t>
            </a:r>
            <a:r>
              <a:rPr lang="de-DE" sz="1600" dirty="0">
                <a:latin typeface="Calibri" panose="020F0502020204030204" pitchFamily="34" charset="0"/>
                <a:cs typeface="Calibri" panose="020F0502020204030204" pitchFamily="34" charset="0"/>
              </a:rPr>
              <a:t>→</a:t>
            </a:r>
            <a:r>
              <a:rPr lang="de-DE" sz="1600" dirty="0">
                <a:latin typeface="Arial" panose="020B0604020202020204" pitchFamily="34" charset="0"/>
                <a:cs typeface="Arial" panose="020B0604020202020204" pitchFamily="34" charset="0"/>
              </a:rPr>
              <a:t> Grundwasser) und 35°C für </a:t>
            </a:r>
            <a:r>
              <a:rPr lang="de-DE" sz="1600" dirty="0">
                <a:latin typeface="Arial" panose="020B0604020202020204" pitchFamily="34" charset="0"/>
                <a:cs typeface="Arial" panose="020B0604020202020204" pitchFamily="34" charset="0"/>
              </a:rPr>
              <a:t>die Wärmesenke (</a:t>
            </a:r>
            <a:r>
              <a:rPr lang="de-DE" sz="1600" dirty="0">
                <a:latin typeface="Arial" panose="020B0604020202020204" pitchFamily="34" charset="0"/>
                <a:cs typeface="Arial" panose="020B0604020202020204" pitchFamily="34" charset="0"/>
              </a:rPr>
              <a:t>Heizung).</a:t>
            </a:r>
          </a:p>
          <a:p>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8561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JAZ - Jahresarbeitszahl</a:t>
            </a:r>
            <a:endParaRPr lang="el-GR" dirty="0"/>
          </a:p>
        </p:txBody>
      </p:sp>
      <p:sp>
        <p:nvSpPr>
          <p:cNvPr id="4" name="Textfeld 3"/>
          <p:cNvSpPr txBox="1"/>
          <p:nvPr/>
        </p:nvSpPr>
        <p:spPr>
          <a:xfrm>
            <a:off x="323528" y="1628800"/>
            <a:ext cx="8820472" cy="4524315"/>
          </a:xfrm>
          <a:prstGeom prst="rect">
            <a:avLst/>
          </a:prstGeom>
          <a:noFill/>
        </p:spPr>
        <p:txBody>
          <a:bodyPr wrap="square" rtlCol="0">
            <a:spAutoFit/>
          </a:bodyPr>
          <a:lstStyle/>
          <a:p>
            <a:pPr>
              <a:lnSpc>
                <a:spcPct val="150000"/>
              </a:lnSpc>
            </a:pPr>
            <a:endParaRPr lang="de-DE" sz="1600" b="1" dirty="0">
              <a:latin typeface="Arial" panose="020B0604020202020204" pitchFamily="34" charset="0"/>
              <a:cs typeface="Arial" panose="020B0604020202020204" pitchFamily="34" charset="0"/>
            </a:endParaRPr>
          </a:p>
          <a:p>
            <a:pPr>
              <a:lnSpc>
                <a:spcPct val="150000"/>
              </a:lnSpc>
            </a:pPr>
            <a:r>
              <a:rPr lang="de-DE" sz="1600" b="1" dirty="0">
                <a:latin typeface="Arial" panose="020B0604020202020204" pitchFamily="34" charset="0"/>
                <a:cs typeface="Arial" panose="020B0604020202020204" pitchFamily="34" charset="0"/>
              </a:rPr>
              <a:t>Leistungszahl (COP)</a:t>
            </a:r>
          </a:p>
          <a:p>
            <a:pPr>
              <a:lnSpc>
                <a:spcPct val="150000"/>
              </a:lnSpc>
            </a:pPr>
            <a:r>
              <a:rPr lang="de-DE" sz="1600" b="1" dirty="0">
                <a:latin typeface="Arial" panose="020B0604020202020204" pitchFamily="34" charset="0"/>
                <a:cs typeface="Arial" panose="020B0604020202020204" pitchFamily="34" charset="0"/>
              </a:rPr>
              <a:t>			vs. </a:t>
            </a:r>
          </a:p>
          <a:p>
            <a:pPr>
              <a:lnSpc>
                <a:spcPct val="150000"/>
              </a:lnSpc>
            </a:pPr>
            <a:r>
              <a:rPr lang="de-DE" sz="1600" b="1" dirty="0">
                <a:latin typeface="Arial" panose="020B0604020202020204" pitchFamily="34" charset="0"/>
                <a:cs typeface="Arial" panose="020B0604020202020204" pitchFamily="34" charset="0"/>
              </a:rPr>
              <a:t>				Jahresarbeitszahl (JAZ)</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Der COP ist ein </a:t>
            </a:r>
            <a:r>
              <a:rPr lang="de-DE" sz="1600" dirty="0" err="1">
                <a:latin typeface="Arial" panose="020B0604020202020204" pitchFamily="34" charset="0"/>
                <a:cs typeface="Arial" panose="020B0604020202020204" pitchFamily="34" charset="0"/>
              </a:rPr>
              <a:t>Testwert</a:t>
            </a:r>
            <a:r>
              <a:rPr lang="de-DE" sz="1600" dirty="0">
                <a:latin typeface="Arial" panose="020B0604020202020204" pitchFamily="34" charset="0"/>
                <a:cs typeface="Arial" panose="020B0604020202020204" pitchFamily="34" charset="0"/>
              </a:rPr>
              <a:t>, der den energetischen Wirkungsgrad bei einem definierten Betriebspunkt veranschaulicht, während die Jahresarbeitszahl über </a:t>
            </a:r>
            <a:r>
              <a:rPr lang="de-DE" sz="1600" dirty="0" smtClean="0">
                <a:latin typeface="Arial" panose="020B0604020202020204" pitchFamily="34" charset="0"/>
                <a:cs typeface="Arial" panose="020B0604020202020204" pitchFamily="34" charset="0"/>
              </a:rPr>
              <a:t>den tatsächlichen Betrieb eines </a:t>
            </a:r>
            <a:r>
              <a:rPr lang="de-DE" sz="1600" dirty="0">
                <a:latin typeface="Arial" panose="020B0604020202020204" pitchFamily="34" charset="0"/>
                <a:cs typeface="Arial" panose="020B0604020202020204" pitchFamily="34" charset="0"/>
              </a:rPr>
              <a:t>ganzen Jahres bestimmt wird. </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Streng genommen kann die Jahresarbeitszahl nicht berechnet oder angegeben werden. </a:t>
            </a:r>
          </a:p>
          <a:p>
            <a:pPr>
              <a:lnSpc>
                <a:spcPct val="150000"/>
              </a:lnSpc>
            </a:pPr>
            <a:r>
              <a:rPr lang="de-DE" sz="1600" dirty="0">
                <a:latin typeface="Arial" panose="020B0604020202020204" pitchFamily="34" charset="0"/>
                <a:cs typeface="Arial" panose="020B0604020202020204" pitchFamily="34" charset="0"/>
              </a:rPr>
              <a:t>Sie kann nur während des Betriebs über eine Langzeitmessung (mindestens ein Jahr) gemessen werden. </a:t>
            </a:r>
          </a:p>
        </p:txBody>
      </p:sp>
    </p:spTree>
    <p:extLst>
      <p:ext uri="{BB962C8B-B14F-4D97-AF65-F5344CB8AC3E}">
        <p14:creationId xmlns:p14="http://schemas.microsoft.com/office/powerpoint/2010/main" val="42555694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251520" y="1916832"/>
            <a:ext cx="8945077" cy="1569660"/>
          </a:xfrm>
          <a:prstGeom prst="rect">
            <a:avLst/>
          </a:prstGeom>
          <a:noFill/>
        </p:spPr>
        <p:txBody>
          <a:bodyPr wrap="none" rtlCol="0">
            <a:spAutoFit/>
          </a:bodyPr>
          <a:lstStyle/>
          <a:p>
            <a:pPr>
              <a:lnSpc>
                <a:spcPct val="150000"/>
              </a:lnSpc>
            </a:pPr>
            <a:r>
              <a:rPr lang="de-DE" sz="1600" dirty="0">
                <a:latin typeface="Arial" panose="020B0604020202020204" pitchFamily="34" charset="0"/>
                <a:cs typeface="Arial" panose="020B0604020202020204" pitchFamily="34" charset="0"/>
              </a:rPr>
              <a:t>JAZ</a:t>
            </a:r>
          </a:p>
          <a:p>
            <a:pPr>
              <a:lnSpc>
                <a:spcPct val="150000"/>
              </a:lnSpc>
            </a:pPr>
            <a:r>
              <a:rPr lang="de-DE" sz="1600" dirty="0">
                <a:latin typeface="Arial" panose="020B0604020202020204" pitchFamily="34" charset="0"/>
                <a:cs typeface="Arial" panose="020B0604020202020204" pitchFamily="34" charset="0"/>
              </a:rPr>
              <a:t>Die JAZ veranschaulicht die tatsächliche Energiebilanz und die tatsächliche elektrische Energie, </a:t>
            </a:r>
          </a:p>
          <a:p>
            <a:pPr>
              <a:lnSpc>
                <a:spcPct val="150000"/>
              </a:lnSpc>
            </a:pPr>
            <a:r>
              <a:rPr lang="de-DE" sz="1600" dirty="0">
                <a:latin typeface="Arial" panose="020B0604020202020204" pitchFamily="34" charset="0"/>
                <a:cs typeface="Arial" panose="020B0604020202020204" pitchFamily="34" charset="0"/>
              </a:rPr>
              <a:t>die benötigt wird, um die gewünschte Heizenergie bereitzustellen. </a:t>
            </a:r>
          </a:p>
          <a:p>
            <a:pPr>
              <a:lnSpc>
                <a:spcPct val="150000"/>
              </a:lnSpc>
            </a:pPr>
            <a:r>
              <a:rPr lang="de-DE" sz="1600" dirty="0">
                <a:latin typeface="Arial" panose="020B0604020202020204" pitchFamily="34" charset="0"/>
                <a:cs typeface="Arial" panose="020B0604020202020204" pitchFamily="34" charset="0"/>
              </a:rPr>
              <a:t>Im Alltag und für die Verbraucher ist die JAZ von größerer Bedeutung als der COP. </a:t>
            </a:r>
          </a:p>
        </p:txBody>
      </p:sp>
    </p:spTree>
    <p:extLst>
      <p:ext uri="{BB962C8B-B14F-4D97-AF65-F5344CB8AC3E}">
        <p14:creationId xmlns:p14="http://schemas.microsoft.com/office/powerpoint/2010/main" val="19721921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JAZ</a:t>
            </a:r>
            <a:endParaRPr lang="el-GR" dirty="0">
              <a:latin typeface="Arial" panose="020B0604020202020204" pitchFamily="34" charset="0"/>
              <a:cs typeface="Arial" panose="020B0604020202020204" pitchFamily="34" charset="0"/>
            </a:endParaRPr>
          </a:p>
        </p:txBody>
      </p:sp>
      <p:sp>
        <p:nvSpPr>
          <p:cNvPr id="4" name="Textfeld 3"/>
          <p:cNvSpPr txBox="1"/>
          <p:nvPr/>
        </p:nvSpPr>
        <p:spPr>
          <a:xfrm>
            <a:off x="323528" y="1340768"/>
            <a:ext cx="8064896" cy="4524315"/>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 </a:t>
            </a:r>
          </a:p>
          <a:p>
            <a:pPr>
              <a:lnSpc>
                <a:spcPct val="150000"/>
              </a:lnSpc>
            </a:pPr>
            <a:r>
              <a:rPr lang="de-DE" sz="1600" dirty="0">
                <a:latin typeface="Arial" panose="020B0604020202020204" pitchFamily="34" charset="0"/>
                <a:cs typeface="Arial" panose="020B0604020202020204" pitchFamily="34" charset="0"/>
              </a:rPr>
              <a:t>Die JAZ ist in der Regel nicht gleich der </a:t>
            </a:r>
            <a:r>
              <a:rPr lang="de-DE" sz="1600" dirty="0" smtClean="0">
                <a:latin typeface="Arial" panose="020B0604020202020204" pitchFamily="34" charset="0"/>
                <a:cs typeface="Arial" panose="020B0604020202020204" pitchFamily="34" charset="0"/>
              </a:rPr>
              <a:t>COP - die Gründe dafür sind: </a:t>
            </a:r>
            <a:endParaRPr lang="de-DE" sz="1600" dirty="0">
              <a:latin typeface="Arial" panose="020B0604020202020204" pitchFamily="34" charset="0"/>
              <a:cs typeface="Arial" panose="020B0604020202020204" pitchFamily="34" charset="0"/>
            </a:endParaRPr>
          </a:p>
          <a:p>
            <a:pPr marL="285750" indent="-285750">
              <a:lnSpc>
                <a:spcPct val="150000"/>
              </a:lnSpc>
              <a:buFontTx/>
              <a:buChar char="-"/>
            </a:pPr>
            <a:r>
              <a:rPr lang="de-DE" sz="1600" dirty="0" smtClean="0">
                <a:latin typeface="Arial" panose="020B0604020202020204" pitchFamily="34" charset="0"/>
                <a:cs typeface="Arial" panose="020B0604020202020204" pitchFamily="34" charset="0"/>
              </a:rPr>
              <a:t>Dier COP stellt </a:t>
            </a:r>
            <a:r>
              <a:rPr lang="de-DE" sz="1600" dirty="0">
                <a:latin typeface="Arial" panose="020B0604020202020204" pitchFamily="34" charset="0"/>
                <a:cs typeface="Arial" panose="020B0604020202020204" pitchFamily="34" charset="0"/>
              </a:rPr>
              <a:t>nur einen definierten Betriebspunkt dar. Die tatsächliche Betriebsweise im Laufe des Jahres/ einer Heizperiode weicht davon ab. Im Jahresdurchschnitt liegt die JAZ in der Regel unter dem COP.</a:t>
            </a:r>
          </a:p>
          <a:p>
            <a:pPr marL="285750" indent="-285750">
              <a:lnSpc>
                <a:spcPct val="150000"/>
              </a:lnSpc>
              <a:buFontTx/>
              <a:buChar char="-"/>
            </a:pPr>
            <a:r>
              <a:rPr lang="de-DE" sz="1600" dirty="0">
                <a:latin typeface="Arial" panose="020B0604020202020204" pitchFamily="34" charset="0"/>
                <a:cs typeface="Arial" panose="020B0604020202020204" pitchFamily="34" charset="0"/>
              </a:rPr>
              <a:t>Der durchschnittliche Temperaturanstieg, den eine Wärmepumpe </a:t>
            </a:r>
            <a:r>
              <a:rPr lang="de-DE" sz="1600" dirty="0" smtClean="0">
                <a:latin typeface="Arial" panose="020B0604020202020204" pitchFamily="34" charset="0"/>
                <a:cs typeface="Arial" panose="020B0604020202020204" pitchFamily="34" charset="0"/>
              </a:rPr>
              <a:t>leisten muss, </a:t>
            </a:r>
            <a:r>
              <a:rPr lang="de-DE" sz="1600" dirty="0">
                <a:latin typeface="Arial" panose="020B0604020202020204" pitchFamily="34" charset="0"/>
                <a:cs typeface="Arial" panose="020B0604020202020204" pitchFamily="34" charset="0"/>
              </a:rPr>
              <a:t>liegt über den Prüfbedingungen für die Bestimmung des COP, die zusätzliche Arbeit muss vom Verdichter geleistet werden, was zu einer Erhöhung der elektrischen Leistungsaufnahme und zu einem Abfall der JAZ führt.</a:t>
            </a:r>
          </a:p>
          <a:p>
            <a:pPr marL="285750" indent="-285750">
              <a:lnSpc>
                <a:spcPct val="150000"/>
              </a:lnSpc>
              <a:buFontTx/>
              <a:buChar char="-"/>
            </a:pPr>
            <a:r>
              <a:rPr lang="de-DE" sz="1600" dirty="0">
                <a:latin typeface="Arial" panose="020B0604020202020204" pitchFamily="34" charset="0"/>
                <a:cs typeface="Arial" panose="020B0604020202020204" pitchFamily="34" charset="0"/>
              </a:rPr>
              <a:t>Eine nicht optimale Systemarchitektur oder Installation führt zu ungünstigen Betriebsbedingungen.</a:t>
            </a:r>
          </a:p>
          <a:p>
            <a:pPr>
              <a:lnSpc>
                <a:spcPct val="150000"/>
              </a:lnSpc>
            </a:pP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36306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JAZ</a:t>
            </a:r>
            <a:endParaRPr lang="el-GR" dirty="0">
              <a:latin typeface="Arial" panose="020B0604020202020204" pitchFamily="34" charset="0"/>
              <a:cs typeface="Arial" panose="020B0604020202020204" pitchFamily="34" charset="0"/>
            </a:endParaRPr>
          </a:p>
        </p:txBody>
      </p:sp>
      <p:pic>
        <p:nvPicPr>
          <p:cNvPr id="6146" name="Picture 2" descr="Car's dashboard on black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8403" y="2207327"/>
            <a:ext cx="5267253" cy="3918836"/>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395536" y="1772816"/>
            <a:ext cx="4824536" cy="3046988"/>
          </a:xfrm>
          <a:prstGeom prst="rect">
            <a:avLst/>
          </a:prstGeom>
          <a:noFill/>
        </p:spPr>
        <p:txBody>
          <a:bodyPr wrap="square" rtlCol="0">
            <a:spAutoFit/>
          </a:bodyPr>
          <a:lstStyle/>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Analogie zum Kraftstoffverbrauch von Autos - </a:t>
            </a:r>
          </a:p>
          <a:p>
            <a:pPr>
              <a:lnSpc>
                <a:spcPct val="150000"/>
              </a:lnSpc>
            </a:pPr>
            <a:r>
              <a:rPr lang="de-DE" sz="1600" dirty="0">
                <a:latin typeface="Arial" panose="020B0604020202020204" pitchFamily="34" charset="0"/>
                <a:cs typeface="Arial" panose="020B0604020202020204" pitchFamily="34" charset="0"/>
              </a:rPr>
              <a:t>Die vom Hersteller gemessenen Werte entsprechen in der Praxis nicht dem tatsächlichen Wert!</a:t>
            </a:r>
          </a:p>
          <a:p>
            <a:pPr>
              <a:lnSpc>
                <a:spcPct val="150000"/>
              </a:lnSpc>
            </a:pPr>
            <a:r>
              <a:rPr lang="de-DE" sz="1600" dirty="0">
                <a:latin typeface="Arial" panose="020B0604020202020204" pitchFamily="34" charset="0"/>
                <a:cs typeface="Arial" panose="020B0604020202020204" pitchFamily="34" charset="0"/>
              </a:rPr>
              <a:t>Es gibt Einflüsse durch Fahrverhalten, Belastung, Reifendruck, Änderung der Fahrprofile in der Stadt oder außerhalb der Stadt. </a:t>
            </a:r>
          </a:p>
        </p:txBody>
      </p:sp>
    </p:spTree>
    <p:extLst>
      <p:ext uri="{BB962C8B-B14F-4D97-AF65-F5344CB8AC3E}">
        <p14:creationId xmlns:p14="http://schemas.microsoft.com/office/powerpoint/2010/main" val="2942206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Geschichte der Wärmepumpe</a:t>
            </a:r>
            <a:endParaRPr lang="el-GR" dirty="0">
              <a:latin typeface="Arial" panose="020B0604020202020204" pitchFamily="34" charset="0"/>
              <a:cs typeface="Arial" panose="020B0604020202020204" pitchFamily="34" charset="0"/>
            </a:endParaRPr>
          </a:p>
        </p:txBody>
      </p:sp>
      <p:pic>
        <p:nvPicPr>
          <p:cNvPr id="6" name="Grafik 5"/>
          <p:cNvPicPr>
            <a:picLocks noChangeAspect="1"/>
          </p:cNvPicPr>
          <p:nvPr/>
        </p:nvPicPr>
        <p:blipFill>
          <a:blip r:embed="rId3"/>
          <a:stretch>
            <a:fillRect/>
          </a:stretch>
        </p:blipFill>
        <p:spPr>
          <a:xfrm>
            <a:off x="2915816" y="2204864"/>
            <a:ext cx="6349951" cy="3673367"/>
          </a:xfrm>
          <a:prstGeom prst="rect">
            <a:avLst/>
          </a:prstGeom>
        </p:spPr>
      </p:pic>
      <p:sp>
        <p:nvSpPr>
          <p:cNvPr id="4" name="Textfeld 3"/>
          <p:cNvSpPr txBox="1"/>
          <p:nvPr/>
        </p:nvSpPr>
        <p:spPr>
          <a:xfrm>
            <a:off x="251520" y="1484784"/>
            <a:ext cx="2664296" cy="4847994"/>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 Seit Mitte der 90er Jahre sind die Verkaufszahlen von Wärmepumpen deutlich gestiegen.</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Das Diagramm (</a:t>
            </a:r>
            <a:r>
              <a:rPr lang="de-DE" sz="1600" dirty="0" err="1">
                <a:latin typeface="Arial" panose="020B0604020202020204" pitchFamily="34" charset="0"/>
                <a:cs typeface="Arial" panose="020B0604020202020204" pitchFamily="34" charset="0"/>
              </a:rPr>
              <a:t>xy</a:t>
            </a:r>
            <a:r>
              <a:rPr lang="de-DE" sz="1600" dirty="0">
                <a:latin typeface="Arial" panose="020B0604020202020204" pitchFamily="34" charset="0"/>
                <a:cs typeface="Arial" panose="020B0604020202020204" pitchFamily="34" charset="0"/>
              </a:rPr>
              <a:t>) zeigt, dass 2016 in Deutschland rund 66.500 Wärmepumpen verkauft wurden.</a:t>
            </a:r>
          </a:p>
          <a:p>
            <a:pPr>
              <a:lnSpc>
                <a:spcPct val="150000"/>
              </a:lnSpc>
            </a:pPr>
            <a:r>
              <a:rPr lang="de-DE" sz="1600" dirty="0">
                <a:latin typeface="Arial" panose="020B0604020202020204" pitchFamily="34" charset="0"/>
                <a:cs typeface="Arial" panose="020B0604020202020204" pitchFamily="34" charset="0"/>
              </a:rPr>
              <a:t>Dies entspricht dem höchsten Umsatz der letzten 40 Jahre. </a:t>
            </a:r>
          </a:p>
        </p:txBody>
      </p:sp>
    </p:spTree>
    <p:extLst>
      <p:ext uri="{BB962C8B-B14F-4D97-AF65-F5344CB8AC3E}">
        <p14:creationId xmlns:p14="http://schemas.microsoft.com/office/powerpoint/2010/main" val="10755394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Carnot - Wirkungsgrad</a:t>
            </a:r>
          </a:p>
        </p:txBody>
      </p:sp>
      <p:sp>
        <p:nvSpPr>
          <p:cNvPr id="4" name="Textfeld 3"/>
          <p:cNvSpPr txBox="1"/>
          <p:nvPr/>
        </p:nvSpPr>
        <p:spPr>
          <a:xfrm>
            <a:off x="-2988840" y="1772816"/>
            <a:ext cx="184731" cy="369332"/>
          </a:xfrm>
          <a:prstGeom prst="rect">
            <a:avLst/>
          </a:prstGeom>
          <a:noFill/>
        </p:spPr>
        <p:txBody>
          <a:bodyPr wrap="none" rtlCol="0">
            <a:spAutoFit/>
          </a:bodyPr>
          <a:lstStyle/>
          <a:p>
            <a:endParaRPr lang="de-DE" dirty="0"/>
          </a:p>
        </p:txBody>
      </p:sp>
      <p:sp>
        <p:nvSpPr>
          <p:cNvPr id="5" name="Textfeld 4"/>
          <p:cNvSpPr txBox="1"/>
          <p:nvPr/>
        </p:nvSpPr>
        <p:spPr>
          <a:xfrm>
            <a:off x="179512" y="1628800"/>
            <a:ext cx="8640960" cy="4154984"/>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Carnot - Wirkungsgrad</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Der physikalisch maximal erreichbare Wirkungsgrad von Wärmepumpen ergibt sich aus dem Carnot-Wirkungsgrad. </a:t>
            </a:r>
          </a:p>
          <a:p>
            <a:pPr>
              <a:lnSpc>
                <a:spcPct val="150000"/>
              </a:lnSpc>
            </a:pPr>
            <a:endParaRPr lang="en-US"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Exkurs: Carnot Wirkungsgrad</a:t>
            </a:r>
          </a:p>
          <a:p>
            <a:pPr>
              <a:lnSpc>
                <a:spcPct val="150000"/>
              </a:lnSpc>
            </a:pPr>
            <a:r>
              <a:rPr lang="de-DE" sz="1600" dirty="0">
                <a:latin typeface="Arial" panose="020B0604020202020204" pitchFamily="34" charset="0"/>
                <a:cs typeface="Arial" panose="020B0604020202020204" pitchFamily="34" charset="0"/>
              </a:rPr>
              <a:t>Anfang des 19. Jahrhunderts beschrieb Nicolas Léonard Sadi Carnot einen idealen Zyklus und den Carnot-Faktor als den theoretisch höchstmöglichen Wirkungsgrad bei der Umwandlung von Wärmeenergie in mechanische Energie (</a:t>
            </a:r>
            <a:r>
              <a:rPr lang="de-DE" sz="1600" dirty="0">
                <a:latin typeface="Calibri" panose="020F0502020204030204" pitchFamily="34" charset="0"/>
                <a:cs typeface="Calibri" panose="020F0502020204030204" pitchFamily="34" charset="0"/>
              </a:rPr>
              <a:t>→</a:t>
            </a:r>
            <a:r>
              <a:rPr lang="de-DE" sz="1600" dirty="0">
                <a:latin typeface="Arial" panose="020B0604020202020204" pitchFamily="34" charset="0"/>
                <a:cs typeface="Arial" panose="020B0604020202020204" pitchFamily="34" charset="0"/>
              </a:rPr>
              <a:t> Wärmekraftmaschine). Der theoretisch erreichbare Wirkungsgrad hängt von der Temperaturdifferenz ab, zwischen denen der Prozess stattfindet. </a:t>
            </a:r>
          </a:p>
        </p:txBody>
      </p:sp>
    </p:spTree>
    <p:extLst>
      <p:ext uri="{BB962C8B-B14F-4D97-AF65-F5344CB8AC3E}">
        <p14:creationId xmlns:p14="http://schemas.microsoft.com/office/powerpoint/2010/main" val="7686593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251520" y="1772816"/>
            <a:ext cx="8712968" cy="3046988"/>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Exkurs Carnot-Wirkungsgrad</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Carnot beschrieb ursprünglich thermische Motoren wie Dampfmaschinen oder Verbrennungsmotoren. Aber die Wärmepumpe beschreibt den </a:t>
            </a:r>
            <a:r>
              <a:rPr lang="de-DE" sz="1600" dirty="0" smtClean="0">
                <a:latin typeface="Arial" panose="020B0604020202020204" pitchFamily="34" charset="0"/>
                <a:cs typeface="Arial" panose="020B0604020202020204" pitchFamily="34" charset="0"/>
              </a:rPr>
              <a:t>Prozess quasi in </a:t>
            </a:r>
            <a:r>
              <a:rPr lang="de-DE" sz="1600" dirty="0">
                <a:latin typeface="Arial" panose="020B0604020202020204" pitchFamily="34" charset="0"/>
                <a:cs typeface="Arial" panose="020B0604020202020204" pitchFamily="34" charset="0"/>
              </a:rPr>
              <a:t>umgekehrter Reihenfolge:</a:t>
            </a:r>
          </a:p>
          <a:p>
            <a:pPr>
              <a:lnSpc>
                <a:spcPct val="150000"/>
              </a:lnSpc>
            </a:pPr>
            <a:r>
              <a:rPr lang="de-DE" sz="1600" dirty="0">
                <a:latin typeface="Arial" panose="020B0604020202020204" pitchFamily="34" charset="0"/>
                <a:cs typeface="Arial" panose="020B0604020202020204" pitchFamily="34" charset="0"/>
              </a:rPr>
              <a:t>Mit dem Einsatz von Strom (mechanische/elektrische Energie) wird Wärme bereitgestellt. Damit charakterisiert der Carnot-Wirkungsgrad die geringste Menge an mechanischer Energie, die benötigt wird, um eine bestimmte Temperaturerhöhung zu erreichen.</a:t>
            </a:r>
            <a:endParaRPr lang="en-US" sz="1600" dirty="0">
              <a:latin typeface="Arial" panose="020B0604020202020204" pitchFamily="34" charset="0"/>
              <a:cs typeface="Arial" panose="020B0604020202020204" pitchFamily="34" charset="0"/>
            </a:endParaRPr>
          </a:p>
        </p:txBody>
      </p:sp>
      <p:sp>
        <p:nvSpPr>
          <p:cNvPr id="5" name="Titel 4"/>
          <p:cNvSpPr>
            <a:spLocks noGrp="1"/>
          </p:cNvSpPr>
          <p:nvPr>
            <p:ph type="title"/>
          </p:nvPr>
        </p:nvSpPr>
        <p:spPr/>
        <p:txBody>
          <a:bodyPr/>
          <a:lstStyle/>
          <a:p>
            <a:r>
              <a:rPr lang="de-DE" dirty="0">
                <a:latin typeface="Arial" panose="020B0604020202020204" pitchFamily="34" charset="0"/>
                <a:cs typeface="Arial" panose="020B0604020202020204" pitchFamily="34" charset="0"/>
              </a:rPr>
              <a:t>Carnot-Wirkungsgrad</a:t>
            </a:r>
            <a:endParaRPr lang="de-DE" dirty="0"/>
          </a:p>
        </p:txBody>
      </p:sp>
    </p:spTree>
    <p:extLst>
      <p:ext uri="{BB962C8B-B14F-4D97-AF65-F5344CB8AC3E}">
        <p14:creationId xmlns:p14="http://schemas.microsoft.com/office/powerpoint/2010/main" val="27141272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Carnot Wirkungsgrad</a:t>
            </a:r>
            <a:endParaRPr lang="el-GR" dirty="0"/>
          </a:p>
        </p:txBody>
      </p:sp>
      <p:sp>
        <p:nvSpPr>
          <p:cNvPr id="3" name="Content Placeholder 2"/>
          <p:cNvSpPr>
            <a:spLocks noGrp="1"/>
          </p:cNvSpPr>
          <p:nvPr>
            <p:ph idx="1"/>
          </p:nvPr>
        </p:nvSpPr>
        <p:spPr/>
        <p:txBody>
          <a:bodyPr>
            <a:normAutofit/>
          </a:bodyPr>
          <a:lstStyle/>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Die theoretisch maximal erreichbare Leistungszahl einer Wärmepumpe ist daher definiert als der Kehrwert der Carnot-Effizienz:</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err="1">
                <a:latin typeface="Arial" panose="020B0604020202020204" pitchFamily="34" charset="0"/>
                <a:cs typeface="Arial" panose="020B0604020202020204" pitchFamily="34" charset="0"/>
              </a:rPr>
              <a:t>wobei</a:t>
            </a:r>
            <a:r>
              <a:rPr lang="en-US" sz="1600" dirty="0">
                <a:latin typeface="Arial" panose="020B0604020202020204" pitchFamily="34" charset="0"/>
                <a:cs typeface="Arial" panose="020B0604020202020204" pitchFamily="34" charset="0"/>
              </a:rPr>
              <a:t> </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die Carnot </a:t>
            </a:r>
            <a:r>
              <a:rPr lang="en-US" sz="1600" dirty="0" err="1">
                <a:latin typeface="Arial" panose="020B0604020202020204" pitchFamily="34" charset="0"/>
                <a:cs typeface="Arial" panose="020B0604020202020204" pitchFamily="34" charset="0"/>
              </a:rPr>
              <a:t>Effizienz</a:t>
            </a:r>
            <a:r>
              <a:rPr lang="en-US" sz="1600" dirty="0">
                <a:latin typeface="Arial" panose="020B0604020202020204" pitchFamily="34" charset="0"/>
                <a:cs typeface="Arial" panose="020B0604020202020204" pitchFamily="34" charset="0"/>
              </a:rPr>
              <a:t>.</a:t>
            </a:r>
          </a:p>
        </p:txBody>
      </p:sp>
      <p:pic>
        <p:nvPicPr>
          <p:cNvPr id="10" name="Grafi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3429000"/>
            <a:ext cx="9144000" cy="544711"/>
          </a:xfrm>
          <a:prstGeom prst="rect">
            <a:avLst/>
          </a:prstGeom>
        </p:spPr>
      </p:pic>
      <p:sp>
        <p:nvSpPr>
          <p:cNvPr id="11" name="Rechteck 10"/>
          <p:cNvSpPr/>
          <p:nvPr/>
        </p:nvSpPr>
        <p:spPr>
          <a:xfrm>
            <a:off x="2051720" y="3356992"/>
            <a:ext cx="136815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4554571"/>
            <a:ext cx="9144000" cy="294680"/>
          </a:xfrm>
          <a:prstGeom prst="rect">
            <a:avLst/>
          </a:prstGeom>
        </p:spPr>
      </p:pic>
    </p:spTree>
    <p:extLst>
      <p:ext uri="{BB962C8B-B14F-4D97-AF65-F5344CB8AC3E}">
        <p14:creationId xmlns:p14="http://schemas.microsoft.com/office/powerpoint/2010/main" val="26996970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Carnot - </a:t>
            </a:r>
            <a:r>
              <a:rPr lang="en-US" dirty="0" err="1"/>
              <a:t>Wirkungsgrad</a:t>
            </a:r>
            <a:endParaRPr lang="el-GR" dirty="0"/>
          </a:p>
        </p:txBody>
      </p:sp>
      <p:sp>
        <p:nvSpPr>
          <p:cNvPr id="3" name="Content Placeholder 2"/>
          <p:cNvSpPr>
            <a:spLocks noGrp="1"/>
          </p:cNvSpPr>
          <p:nvPr>
            <p:ph idx="1"/>
          </p:nvPr>
        </p:nvSpPr>
        <p:spPr/>
        <p:txBody>
          <a:bodyPr>
            <a:normAutofit/>
          </a:bodyPr>
          <a:lstStyle/>
          <a:p>
            <a:pPr marL="0" lvl="0" indent="0">
              <a:lnSpc>
                <a:spcPct val="150000"/>
              </a:lnSpc>
              <a:spcBef>
                <a:spcPts val="0"/>
              </a:spcBef>
              <a:buNone/>
            </a:pPr>
            <a:endParaRPr lang="de-DE" sz="1600" dirty="0">
              <a:solidFill>
                <a:prstClr val="black"/>
              </a:solidFill>
              <a:latin typeface="Arial" panose="020B0604020202020204" pitchFamily="34" charset="0"/>
              <a:cs typeface="Arial" panose="020B0604020202020204" pitchFamily="34" charset="0"/>
            </a:endParaRPr>
          </a:p>
          <a:p>
            <a:pPr marL="0" lvl="0" indent="0">
              <a:lnSpc>
                <a:spcPct val="150000"/>
              </a:lnSpc>
              <a:spcBef>
                <a:spcPts val="0"/>
              </a:spcBef>
              <a:buNone/>
            </a:pPr>
            <a:endParaRPr lang="de-DE" sz="1600" dirty="0">
              <a:solidFill>
                <a:prstClr val="black"/>
              </a:solidFill>
              <a:latin typeface="Arial" panose="020B0604020202020204" pitchFamily="34" charset="0"/>
              <a:cs typeface="Arial" panose="020B0604020202020204" pitchFamily="34" charset="0"/>
            </a:endParaRPr>
          </a:p>
          <a:p>
            <a:pPr marL="0" lvl="0" indent="0">
              <a:lnSpc>
                <a:spcPct val="150000"/>
              </a:lnSpc>
              <a:spcBef>
                <a:spcPts val="0"/>
              </a:spcBef>
              <a:buNone/>
            </a:pPr>
            <a:r>
              <a:rPr lang="de-DE" sz="1600" dirty="0">
                <a:solidFill>
                  <a:prstClr val="black"/>
                </a:solidFill>
                <a:latin typeface="Arial" panose="020B0604020202020204" pitchFamily="34" charset="0"/>
                <a:cs typeface="Arial" panose="020B0604020202020204" pitchFamily="34" charset="0"/>
              </a:rPr>
              <a:t>Eingabevariablen für die Berechnung sind die Temperaturen der:</a:t>
            </a:r>
          </a:p>
          <a:p>
            <a:pPr>
              <a:lnSpc>
                <a:spcPct val="150000"/>
              </a:lnSpc>
              <a:spcBef>
                <a:spcPts val="0"/>
              </a:spcBef>
            </a:pPr>
            <a:r>
              <a:rPr lang="de-DE" sz="1600" dirty="0">
                <a:solidFill>
                  <a:prstClr val="black"/>
                </a:solidFill>
                <a:latin typeface="Arial" panose="020B0604020202020204" pitchFamily="34" charset="0"/>
                <a:cs typeface="Arial" panose="020B0604020202020204" pitchFamily="34" charset="0"/>
              </a:rPr>
              <a:t>Wärmequelle (</a:t>
            </a:r>
            <a:r>
              <a:rPr lang="de-DE" sz="1600" dirty="0" err="1">
                <a:solidFill>
                  <a:prstClr val="black"/>
                </a:solidFill>
                <a:latin typeface="Arial" panose="020B0604020202020204" pitchFamily="34" charset="0"/>
                <a:cs typeface="Arial" panose="020B0604020202020204" pitchFamily="34" charset="0"/>
              </a:rPr>
              <a:t>T</a:t>
            </a:r>
            <a:r>
              <a:rPr lang="de-DE" sz="1600" baseline="-25000" dirty="0" err="1">
                <a:solidFill>
                  <a:prstClr val="black"/>
                </a:solidFill>
                <a:latin typeface="Arial" panose="020B0604020202020204" pitchFamily="34" charset="0"/>
                <a:cs typeface="Arial" panose="020B0604020202020204" pitchFamily="34" charset="0"/>
              </a:rPr>
              <a:t>kalt</a:t>
            </a:r>
            <a:r>
              <a:rPr lang="de-DE" sz="1600" dirty="0">
                <a:solidFill>
                  <a:prstClr val="black"/>
                </a:solidFill>
                <a:latin typeface="Arial" panose="020B0604020202020204" pitchFamily="34" charset="0"/>
                <a:cs typeface="Arial" panose="020B0604020202020204" pitchFamily="34" charset="0"/>
              </a:rPr>
              <a:t>)</a:t>
            </a:r>
          </a:p>
          <a:p>
            <a:pPr>
              <a:lnSpc>
                <a:spcPct val="150000"/>
              </a:lnSpc>
              <a:spcBef>
                <a:spcPts val="0"/>
              </a:spcBef>
            </a:pPr>
            <a:r>
              <a:rPr lang="de-DE" sz="1600" dirty="0">
                <a:solidFill>
                  <a:prstClr val="black"/>
                </a:solidFill>
                <a:latin typeface="Arial" panose="020B0604020202020204" pitchFamily="34" charset="0"/>
                <a:cs typeface="Arial" panose="020B0604020202020204" pitchFamily="34" charset="0"/>
              </a:rPr>
              <a:t>Wärmesenke (</a:t>
            </a:r>
            <a:r>
              <a:rPr lang="de-DE" sz="1600" dirty="0" err="1">
                <a:solidFill>
                  <a:prstClr val="black"/>
                </a:solidFill>
                <a:latin typeface="Arial" panose="020B0604020202020204" pitchFamily="34" charset="0"/>
                <a:cs typeface="Arial" panose="020B0604020202020204" pitchFamily="34" charset="0"/>
              </a:rPr>
              <a:t>T</a:t>
            </a:r>
            <a:r>
              <a:rPr lang="de-DE" sz="1600" baseline="-25000" dirty="0" err="1">
                <a:solidFill>
                  <a:prstClr val="black"/>
                </a:solidFill>
                <a:latin typeface="Arial" panose="020B0604020202020204" pitchFamily="34" charset="0"/>
                <a:cs typeface="Arial" panose="020B0604020202020204" pitchFamily="34" charset="0"/>
              </a:rPr>
              <a:t>warm</a:t>
            </a:r>
            <a:r>
              <a:rPr lang="de-DE" sz="1600" dirty="0">
                <a:solidFill>
                  <a:prstClr val="black"/>
                </a:solidFill>
                <a:latin typeface="Arial" panose="020B0604020202020204" pitchFamily="34" charset="0"/>
                <a:cs typeface="Arial" panose="020B0604020202020204" pitchFamily="34" charset="0"/>
              </a:rPr>
              <a:t>) </a:t>
            </a:r>
          </a:p>
          <a:p>
            <a:pPr>
              <a:lnSpc>
                <a:spcPct val="150000"/>
              </a:lnSpc>
            </a:pPr>
            <a:endParaRPr lang="en-US" sz="1600" dirty="0">
              <a:latin typeface="Arial" panose="020B0604020202020204" pitchFamily="34" charset="0"/>
              <a:cs typeface="Arial" panose="020B0604020202020204" pitchFamily="34" charset="0"/>
            </a:endParaRPr>
          </a:p>
          <a:p>
            <a:pPr>
              <a:lnSpc>
                <a:spcPct val="150000"/>
              </a:lnSpc>
            </a:pPr>
            <a:endParaRPr lang="en-US" sz="1600" dirty="0">
              <a:latin typeface="Arial" panose="020B0604020202020204" pitchFamily="34" charset="0"/>
              <a:cs typeface="Arial" panose="020B0604020202020204" pitchFamily="34" charset="0"/>
            </a:endParaRPr>
          </a:p>
          <a:p>
            <a:pPr>
              <a:lnSpc>
                <a:spcPct val="150000"/>
              </a:lnSpc>
            </a:pP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Textfeld 4"/>
              <p:cNvSpPr txBox="1"/>
              <p:nvPr/>
            </p:nvSpPr>
            <p:spPr>
              <a:xfrm>
                <a:off x="3063734" y="3645024"/>
                <a:ext cx="3008516" cy="1074781"/>
              </a:xfrm>
              <a:prstGeom prst="rect">
                <a:avLst/>
              </a:prstGeom>
              <a:noFill/>
            </p:spPr>
            <p:txBody>
              <a:bodyPr wrap="none" rtlCol="0">
                <a:spAutoFit/>
              </a:bodyPr>
              <a:lstStyle/>
              <a:p>
                <a:endParaRPr lang="de-DE" dirty="0"/>
              </a:p>
              <a:p>
                <a14:m>
                  <m:oMath xmlns:m="http://schemas.openxmlformats.org/officeDocument/2006/math">
                    <m:sSub>
                      <m:sSubPr>
                        <m:ctrlPr>
                          <a:rPr lang="de-DE" i="1">
                            <a:latin typeface="Cambria Math" panose="02040503050406030204" pitchFamily="18" charset="0"/>
                          </a:rPr>
                        </m:ctrlPr>
                      </m:sSubPr>
                      <m:e>
                        <m:r>
                          <m:rPr>
                            <m:sty m:val="p"/>
                          </m:rPr>
                          <a:rPr lang="de-DE" i="0">
                            <a:latin typeface="Cambria Math" panose="02040503050406030204" pitchFamily="18" charset="0"/>
                          </a:rPr>
                          <m:t>COP</m:t>
                        </m:r>
                      </m:e>
                      <m:sub>
                        <m:r>
                          <a:rPr lang="de-DE" i="1">
                            <a:latin typeface="Cambria Math" panose="02040503050406030204" pitchFamily="18" charset="0"/>
                          </a:rPr>
                          <m:t>𝑚𝑎𝑥</m:t>
                        </m:r>
                      </m:sub>
                    </m:sSub>
                    <m:r>
                      <a:rPr lang="de-DE" i="1">
                        <a:latin typeface="Cambria Math" panose="02040503050406030204" pitchFamily="18" charset="0"/>
                      </a:rPr>
                      <m:t>= </m:t>
                    </m:r>
                    <m:f>
                      <m:fPr>
                        <m:ctrlPr>
                          <a:rPr lang="de-DE" i="1">
                            <a:latin typeface="Cambria Math" panose="02040503050406030204" pitchFamily="18" charset="0"/>
                          </a:rPr>
                        </m:ctrlPr>
                      </m:fPr>
                      <m:num>
                        <m:r>
                          <a:rPr lang="de-DE" i="1">
                            <a:latin typeface="Cambria Math" panose="02040503050406030204" pitchFamily="18" charset="0"/>
                          </a:rPr>
                          <m:t>1</m:t>
                        </m:r>
                      </m:num>
                      <m:den>
                        <m:sSub>
                          <m:sSubPr>
                            <m:ctrlPr>
                              <a:rPr lang="de-DE" i="1">
                                <a:latin typeface="Cambria Math" panose="02040503050406030204" pitchFamily="18" charset="0"/>
                              </a:rPr>
                            </m:ctrlPr>
                          </m:sSubPr>
                          <m:e>
                            <m:r>
                              <m:rPr>
                                <m:sty m:val="p"/>
                              </m:rPr>
                              <a:rPr lang="el-GR" i="1">
                                <a:latin typeface="Cambria Math" panose="02040503050406030204" pitchFamily="18" charset="0"/>
                              </a:rPr>
                              <m:t>η</m:t>
                            </m:r>
                          </m:e>
                          <m:sub>
                            <m:r>
                              <a:rPr lang="de-DE" i="1">
                                <a:latin typeface="Cambria Math" panose="02040503050406030204" pitchFamily="18" charset="0"/>
                              </a:rPr>
                              <m:t>𝐶</m:t>
                            </m:r>
                          </m:sub>
                        </m:sSub>
                      </m:den>
                    </m:f>
                    <m:r>
                      <a:rPr lang="de-DE" i="1">
                        <a:latin typeface="Cambria Math" panose="02040503050406030204" pitchFamily="18" charset="0"/>
                      </a:rPr>
                      <m:t>=</m:t>
                    </m:r>
                    <m:r>
                      <a:rPr lang="de-DE" b="0" i="0" smtClean="0">
                        <a:latin typeface="Cambria Math" panose="02040503050406030204" pitchFamily="18" charset="0"/>
                      </a:rPr>
                      <m:t> </m:t>
                    </m:r>
                    <m:f>
                      <m:fPr>
                        <m:ctrlPr>
                          <a:rPr lang="de-DE" b="0" i="1" smtClean="0">
                            <a:latin typeface="Cambria Math" panose="02040503050406030204" pitchFamily="18" charset="0"/>
                          </a:rPr>
                        </m:ctrlPr>
                      </m:fPr>
                      <m:num>
                        <m:sSub>
                          <m:sSubPr>
                            <m:ctrlPr>
                              <a:rPr lang="de-DE" b="0" i="1" smtClean="0">
                                <a:latin typeface="Cambria Math" panose="02040503050406030204" pitchFamily="18" charset="0"/>
                              </a:rPr>
                            </m:ctrlPr>
                          </m:sSubPr>
                          <m:e>
                            <m:r>
                              <a:rPr lang="de-DE" b="0" i="1" smtClean="0">
                                <a:latin typeface="Cambria Math" panose="02040503050406030204" pitchFamily="18" charset="0"/>
                              </a:rPr>
                              <m:t>𝑇</m:t>
                            </m:r>
                          </m:e>
                          <m:sub>
                            <m:r>
                              <a:rPr lang="de-DE" b="0" i="1" smtClean="0">
                                <a:latin typeface="Cambria Math" panose="02040503050406030204" pitchFamily="18" charset="0"/>
                              </a:rPr>
                              <m:t>𝑤𝑎𝑟𝑚</m:t>
                            </m:r>
                          </m:sub>
                        </m:sSub>
                      </m:num>
                      <m:den>
                        <m:sSub>
                          <m:sSubPr>
                            <m:ctrlPr>
                              <a:rPr lang="de-DE" b="0" i="1" smtClean="0">
                                <a:latin typeface="Cambria Math" panose="02040503050406030204" pitchFamily="18" charset="0"/>
                              </a:rPr>
                            </m:ctrlPr>
                          </m:sSubPr>
                          <m:e>
                            <m:r>
                              <a:rPr lang="de-DE" b="0" i="1" smtClean="0">
                                <a:latin typeface="Cambria Math" panose="02040503050406030204" pitchFamily="18" charset="0"/>
                              </a:rPr>
                              <m:t>𝑇</m:t>
                            </m:r>
                          </m:e>
                          <m:sub>
                            <m:r>
                              <a:rPr lang="de-DE" b="0" i="1" smtClean="0">
                                <a:latin typeface="Cambria Math" panose="02040503050406030204" pitchFamily="18" charset="0"/>
                              </a:rPr>
                              <m:t>𝑤𝑎𝑟𝑚</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𝑇</m:t>
                            </m:r>
                          </m:e>
                          <m:sub>
                            <m:r>
                              <a:rPr lang="de-DE" b="0" i="1" smtClean="0">
                                <a:latin typeface="Cambria Math" panose="02040503050406030204" pitchFamily="18" charset="0"/>
                              </a:rPr>
                              <m:t>𝑘𝑎𝑙𝑡</m:t>
                            </m:r>
                          </m:sub>
                        </m:sSub>
                      </m:den>
                    </m:f>
                  </m:oMath>
                </a14:m>
                <a:r>
                  <a:rPr lang="de-DE" dirty="0"/>
                  <a:t>  </a:t>
                </a:r>
              </a:p>
              <a:p>
                <a:endParaRPr lang="de-DE" dirty="0"/>
              </a:p>
            </p:txBody>
          </p:sp>
        </mc:Choice>
        <mc:Fallback xmlns="">
          <p:sp>
            <p:nvSpPr>
              <p:cNvPr id="5" name="Textfeld 4"/>
              <p:cNvSpPr txBox="1">
                <a:spLocks noRot="1" noChangeAspect="1" noMove="1" noResize="1" noEditPoints="1" noAdjustHandles="1" noChangeArrowheads="1" noChangeShapeType="1" noTextEdit="1"/>
              </p:cNvSpPr>
              <p:nvPr/>
            </p:nvSpPr>
            <p:spPr>
              <a:xfrm>
                <a:off x="3063734" y="3645024"/>
                <a:ext cx="3008516" cy="1074781"/>
              </a:xfrm>
              <a:prstGeom prst="rect">
                <a:avLst/>
              </a:prstGeom>
              <a:blipFill rotWithShape="0">
                <a:blip r:embed="rId2"/>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30369523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Carnot - </a:t>
            </a:r>
            <a:r>
              <a:rPr lang="en-US" dirty="0" err="1"/>
              <a:t>Wirkungsgrad</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340768"/>
                <a:ext cx="8229600" cy="4525963"/>
              </a:xfrm>
            </p:spPr>
            <p:txBody>
              <a:bodyPr>
                <a:normAutofit lnSpcReduction="10000"/>
              </a:bodyPr>
              <a:lstStyle/>
              <a:p>
                <a:pPr marL="0" indent="0">
                  <a:lnSpc>
                    <a:spcPct val="150000"/>
                  </a:lnSpc>
                  <a:buNone/>
                </a:pPr>
                <a:endParaRPr lang="en-US" sz="1600" dirty="0">
                  <a:latin typeface="Arial" panose="020B0604020202020204" pitchFamily="34" charset="0"/>
                  <a:cs typeface="Arial" panose="020B0604020202020204" pitchFamily="34" charset="0"/>
                </a:endParaRPr>
              </a:p>
              <a:p>
                <a:pPr>
                  <a:lnSpc>
                    <a:spcPct val="150000"/>
                  </a:lnSpc>
                </a:pP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a:lnSpc>
                    <a:spcPct val="150000"/>
                  </a:lnSpc>
                </a:pPr>
                <a14:m>
                  <m:oMath xmlns:m="http://schemas.openxmlformats.org/officeDocument/2006/math">
                    <m:sSub>
                      <m:sSubPr>
                        <m:ctrlPr>
                          <a:rPr lang="de-DE" sz="1600" i="1" smtClean="0">
                            <a:latin typeface="Cambria Math" panose="02040503050406030204" pitchFamily="18" charset="0"/>
                          </a:rPr>
                        </m:ctrlPr>
                      </m:sSubPr>
                      <m:e>
                        <m:r>
                          <m:rPr>
                            <m:sty m:val="p"/>
                          </m:rPr>
                          <a:rPr lang="de-DE" sz="1600">
                            <a:latin typeface="Cambria Math" panose="02040503050406030204" pitchFamily="18" charset="0"/>
                          </a:rPr>
                          <m:t>COP</m:t>
                        </m:r>
                      </m:e>
                      <m:sub>
                        <m:r>
                          <a:rPr lang="de-DE" sz="1600" i="1">
                            <a:latin typeface="Cambria Math" panose="02040503050406030204" pitchFamily="18" charset="0"/>
                          </a:rPr>
                          <m:t>𝑚𝑎𝑥</m:t>
                        </m:r>
                      </m:sub>
                    </m:sSub>
                    <m:r>
                      <a:rPr lang="de-DE" sz="1600" i="1">
                        <a:latin typeface="Cambria Math" panose="02040503050406030204" pitchFamily="18" charset="0"/>
                      </a:rPr>
                      <m:t>= </m:t>
                    </m:r>
                    <m:f>
                      <m:fPr>
                        <m:ctrlPr>
                          <a:rPr lang="de-DE" sz="1600" i="1">
                            <a:latin typeface="Cambria Math" panose="02040503050406030204" pitchFamily="18" charset="0"/>
                          </a:rPr>
                        </m:ctrlPr>
                      </m:fPr>
                      <m:num>
                        <m:r>
                          <a:rPr lang="de-DE" sz="1600" i="1">
                            <a:latin typeface="Cambria Math" panose="02040503050406030204" pitchFamily="18" charset="0"/>
                          </a:rPr>
                          <m:t>1</m:t>
                        </m:r>
                      </m:num>
                      <m:den>
                        <m:sSub>
                          <m:sSubPr>
                            <m:ctrlPr>
                              <a:rPr lang="de-DE" sz="1600" i="1">
                                <a:latin typeface="Cambria Math" panose="02040503050406030204" pitchFamily="18" charset="0"/>
                              </a:rPr>
                            </m:ctrlPr>
                          </m:sSubPr>
                          <m:e>
                            <m:r>
                              <m:rPr>
                                <m:sty m:val="p"/>
                              </m:rPr>
                              <a:rPr lang="el-GR" sz="1600" i="1">
                                <a:latin typeface="Cambria Math" panose="02040503050406030204" pitchFamily="18" charset="0"/>
                              </a:rPr>
                              <m:t>η</m:t>
                            </m:r>
                          </m:e>
                          <m:sub>
                            <m:r>
                              <a:rPr lang="de-DE" sz="1600" i="1">
                                <a:latin typeface="Cambria Math" panose="02040503050406030204" pitchFamily="18" charset="0"/>
                              </a:rPr>
                              <m:t>𝐶</m:t>
                            </m:r>
                          </m:sub>
                        </m:sSub>
                      </m:den>
                    </m:f>
                    <m:r>
                      <a:rPr lang="de-DE" sz="1600" i="1">
                        <a:latin typeface="Cambria Math" panose="02040503050406030204" pitchFamily="18" charset="0"/>
                      </a:rPr>
                      <m:t>=</m:t>
                    </m:r>
                    <m:r>
                      <a:rPr lang="de-DE" sz="1600">
                        <a:latin typeface="Cambria Math" panose="02040503050406030204" pitchFamily="18" charset="0"/>
                      </a:rPr>
                      <m:t> </m:t>
                    </m:r>
                    <m:f>
                      <m:fPr>
                        <m:ctrlPr>
                          <a:rPr lang="de-DE" sz="1600" i="1">
                            <a:latin typeface="Cambria Math" panose="02040503050406030204" pitchFamily="18" charset="0"/>
                          </a:rPr>
                        </m:ctrlPr>
                      </m:fPr>
                      <m:num>
                        <m:sSub>
                          <m:sSubPr>
                            <m:ctrlPr>
                              <a:rPr lang="de-DE" sz="1600" i="1">
                                <a:latin typeface="Cambria Math" panose="02040503050406030204" pitchFamily="18" charset="0"/>
                              </a:rPr>
                            </m:ctrlPr>
                          </m:sSubPr>
                          <m:e>
                            <m:r>
                              <a:rPr lang="de-DE" sz="1600" i="1">
                                <a:latin typeface="Cambria Math" panose="02040503050406030204" pitchFamily="18" charset="0"/>
                              </a:rPr>
                              <m:t>𝑇</m:t>
                            </m:r>
                          </m:e>
                          <m:sub>
                            <m:r>
                              <a:rPr lang="de-DE" sz="1600" i="1">
                                <a:latin typeface="Cambria Math" panose="02040503050406030204" pitchFamily="18" charset="0"/>
                              </a:rPr>
                              <m:t>𝑤𝑎𝑟𝑚</m:t>
                            </m:r>
                          </m:sub>
                        </m:sSub>
                      </m:num>
                      <m:den>
                        <m:sSub>
                          <m:sSubPr>
                            <m:ctrlPr>
                              <a:rPr lang="de-DE" sz="1600" i="1">
                                <a:latin typeface="Cambria Math" panose="02040503050406030204" pitchFamily="18" charset="0"/>
                              </a:rPr>
                            </m:ctrlPr>
                          </m:sSubPr>
                          <m:e>
                            <m:r>
                              <a:rPr lang="de-DE" sz="1600" i="1">
                                <a:latin typeface="Cambria Math" panose="02040503050406030204" pitchFamily="18" charset="0"/>
                              </a:rPr>
                              <m:t>𝑇</m:t>
                            </m:r>
                          </m:e>
                          <m:sub>
                            <m:r>
                              <a:rPr lang="de-DE" sz="1600" i="1">
                                <a:latin typeface="Cambria Math" panose="02040503050406030204" pitchFamily="18" charset="0"/>
                              </a:rPr>
                              <m:t>𝑤𝑎𝑟𝑚</m:t>
                            </m:r>
                          </m:sub>
                        </m:sSub>
                        <m:r>
                          <a:rPr lang="de-DE" sz="1600" i="1">
                            <a:latin typeface="Cambria Math" panose="02040503050406030204" pitchFamily="18" charset="0"/>
                          </a:rPr>
                          <m:t>−</m:t>
                        </m:r>
                        <m:sSub>
                          <m:sSubPr>
                            <m:ctrlPr>
                              <a:rPr lang="de-DE" sz="1600" i="1">
                                <a:latin typeface="Cambria Math" panose="02040503050406030204" pitchFamily="18" charset="0"/>
                              </a:rPr>
                            </m:ctrlPr>
                          </m:sSubPr>
                          <m:e>
                            <m:r>
                              <a:rPr lang="de-DE" sz="1600" i="1">
                                <a:latin typeface="Cambria Math" panose="02040503050406030204" pitchFamily="18" charset="0"/>
                              </a:rPr>
                              <m:t>𝑇</m:t>
                            </m:r>
                          </m:e>
                          <m:sub>
                            <m:r>
                              <a:rPr lang="de-DE" sz="1600" b="0" i="1" smtClean="0">
                                <a:latin typeface="Cambria Math" panose="02040503050406030204" pitchFamily="18" charset="0"/>
                              </a:rPr>
                              <m:t>𝑘𝑎𝑙𝑡</m:t>
                            </m:r>
                          </m:sub>
                        </m:sSub>
                      </m:den>
                    </m:f>
                  </m:oMath>
                </a14:m>
                <a:r>
                  <a:rPr lang="de-DE" sz="1600" dirty="0">
                    <a:latin typeface="Arial" panose="020B0604020202020204" pitchFamily="34" charset="0"/>
                    <a:cs typeface="Arial" panose="020B0604020202020204" pitchFamily="34" charset="0"/>
                  </a:rPr>
                  <a:t>  </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Ist die Wärmequelle - das Erdreich - z.B. 5° C (278,15 K)</a:t>
                </a:r>
              </a:p>
              <a:p>
                <a:pPr>
                  <a:lnSpc>
                    <a:spcPct val="150000"/>
                  </a:lnSpc>
                </a:pPr>
                <a:r>
                  <a:rPr lang="de-DE" sz="1600" dirty="0">
                    <a:latin typeface="Arial" panose="020B0604020202020204" pitchFamily="34" charset="0"/>
                    <a:cs typeface="Arial" panose="020B0604020202020204" pitchFamily="34" charset="0"/>
                  </a:rPr>
                  <a:t>und der Wärmesenke - Wärmepufferspeicher - 35°C (308,15 K) </a:t>
                </a:r>
              </a:p>
              <a:p>
                <a:pPr>
                  <a:lnSpc>
                    <a:spcPct val="150000"/>
                  </a:lnSpc>
                </a:pPr>
                <a:r>
                  <a:rPr lang="de-DE" sz="1600" dirty="0">
                    <a:latin typeface="Arial" panose="020B0604020202020204" pitchFamily="34" charset="0"/>
                    <a:cs typeface="Arial" panose="020B0604020202020204" pitchFamily="34" charset="0"/>
                  </a:rPr>
                  <a:t>würde es zu diesem theoretischen maximalen COP führen:</a:t>
                </a:r>
              </a:p>
              <a:p>
                <a:pPr marL="0" indent="0">
                  <a:lnSpc>
                    <a:spcPct val="150000"/>
                  </a:lnSpc>
                  <a:buNone/>
                </a:pPr>
                <a:endParaRPr lang="de-DE" sz="1600" dirty="0">
                  <a:latin typeface="Arial" panose="020B0604020202020204" pitchFamily="34" charset="0"/>
                  <a:cs typeface="Arial" panose="020B0604020202020204" pitchFamily="34" charset="0"/>
                </a:endParaRPr>
              </a:p>
              <a:p>
                <a:pPr>
                  <a:lnSpc>
                    <a:spcPct val="150000"/>
                  </a:lnSpc>
                </a:pPr>
                <a14:m>
                  <m:oMath xmlns:m="http://schemas.openxmlformats.org/officeDocument/2006/math">
                    <m:sSub>
                      <m:sSubPr>
                        <m:ctrlPr>
                          <a:rPr lang="de-DE" sz="1600" i="1">
                            <a:latin typeface="Cambria Math" panose="02040503050406030204" pitchFamily="18" charset="0"/>
                          </a:rPr>
                        </m:ctrlPr>
                      </m:sSubPr>
                      <m:e>
                        <m:r>
                          <a:rPr lang="de-DE" sz="1600" i="1">
                            <a:latin typeface="Cambria Math" panose="02040503050406030204" pitchFamily="18" charset="0"/>
                          </a:rPr>
                          <m:t>𝐶𝑂𝑃</m:t>
                        </m:r>
                      </m:e>
                      <m:sub>
                        <m:r>
                          <a:rPr lang="de-DE" sz="1600" i="1">
                            <a:latin typeface="Cambria Math" panose="02040503050406030204" pitchFamily="18" charset="0"/>
                          </a:rPr>
                          <m:t>𝑚𝑎𝑥</m:t>
                        </m:r>
                      </m:sub>
                    </m:sSub>
                    <m:r>
                      <a:rPr lang="de-DE" sz="1600" i="1">
                        <a:latin typeface="Cambria Math" panose="02040503050406030204" pitchFamily="18" charset="0"/>
                      </a:rPr>
                      <m:t>= </m:t>
                    </m:r>
                    <m:f>
                      <m:fPr>
                        <m:ctrlPr>
                          <a:rPr lang="de-DE" sz="1600" i="1">
                            <a:latin typeface="Cambria Math" panose="02040503050406030204" pitchFamily="18" charset="0"/>
                          </a:rPr>
                        </m:ctrlPr>
                      </m:fPr>
                      <m:num>
                        <m:r>
                          <a:rPr lang="de-DE" sz="1600" i="1">
                            <a:latin typeface="Cambria Math" panose="02040503050406030204" pitchFamily="18" charset="0"/>
                          </a:rPr>
                          <m:t>308,15 </m:t>
                        </m:r>
                      </m:num>
                      <m:den>
                        <m:r>
                          <a:rPr lang="de-DE" sz="1600" i="1">
                            <a:latin typeface="Cambria Math" panose="02040503050406030204" pitchFamily="18" charset="0"/>
                          </a:rPr>
                          <m:t>(308,15  −278,15 ) </m:t>
                        </m:r>
                      </m:den>
                    </m:f>
                    <m:r>
                      <a:rPr lang="de-DE" sz="1600">
                        <a:latin typeface="Cambria Math" panose="02040503050406030204" pitchFamily="18" charset="0"/>
                      </a:rPr>
                      <m:t>= </m:t>
                    </m:r>
                    <m:f>
                      <m:fPr>
                        <m:ctrlPr>
                          <a:rPr lang="de-DE" sz="1600" i="1">
                            <a:latin typeface="Cambria Math" panose="02040503050406030204" pitchFamily="18" charset="0"/>
                          </a:rPr>
                        </m:ctrlPr>
                      </m:fPr>
                      <m:num>
                        <m:r>
                          <a:rPr lang="de-DE" sz="1600" i="1">
                            <a:latin typeface="Cambria Math" panose="02040503050406030204" pitchFamily="18" charset="0"/>
                          </a:rPr>
                          <m:t>308,15 </m:t>
                        </m:r>
                      </m:num>
                      <m:den>
                        <m:r>
                          <a:rPr lang="de-DE" sz="1600" i="1">
                            <a:latin typeface="Cambria Math" panose="02040503050406030204" pitchFamily="18" charset="0"/>
                          </a:rPr>
                          <m:t>30 </m:t>
                        </m:r>
                      </m:den>
                    </m:f>
                    <m:r>
                      <a:rPr lang="de-DE" sz="1600" i="1">
                        <a:latin typeface="Cambria Math" panose="02040503050406030204" pitchFamily="18" charset="0"/>
                      </a:rPr>
                      <m:t>=10,27 </m:t>
                    </m:r>
                    <m:r>
                      <a:rPr lang="de-DE" sz="1600">
                        <a:latin typeface="Cambria Math" panose="02040503050406030204" pitchFamily="18" charset="0"/>
                      </a:rPr>
                      <m:t>  </m:t>
                    </m:r>
                  </m:oMath>
                </a14:m>
                <a:r>
                  <a:rPr lang="de-DE" sz="1600" dirty="0">
                    <a:latin typeface="Arial" panose="020B0604020202020204" pitchFamily="34" charset="0"/>
                    <a:cs typeface="Arial" panose="020B0604020202020204" pitchFamily="34" charset="0"/>
                  </a:rPr>
                  <a:t> </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340768"/>
                <a:ext cx="8229600" cy="4525963"/>
              </a:xfrm>
              <a:blipFill rotWithShape="0">
                <a:blip r:embed="rId3"/>
                <a:stretch>
                  <a:fillRect l="-296"/>
                </a:stretch>
              </a:blipFill>
            </p:spPr>
            <p:txBody>
              <a:bodyPr/>
              <a:lstStyle/>
              <a:p>
                <a:r>
                  <a:rPr lang="de-DE">
                    <a:noFill/>
                  </a:rPr>
                  <a:t> </a:t>
                </a:r>
              </a:p>
            </p:txBody>
          </p:sp>
        </mc:Fallback>
      </mc:AlternateContent>
    </p:spTree>
    <p:extLst>
      <p:ext uri="{BB962C8B-B14F-4D97-AF65-F5344CB8AC3E}">
        <p14:creationId xmlns:p14="http://schemas.microsoft.com/office/powerpoint/2010/main" val="22992198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67544" y="1484784"/>
                <a:ext cx="8229600" cy="4525963"/>
              </a:xfrm>
            </p:spPr>
            <p:txBody>
              <a:bodyPr>
                <a:normAutofit lnSpcReduction="10000"/>
              </a:bodyPr>
              <a:lstStyle/>
              <a:p>
                <a:pPr marL="0" indent="0">
                  <a:lnSpc>
                    <a:spcPct val="150000"/>
                  </a:lnSpc>
                  <a:buNone/>
                </a:pPr>
                <a:endParaRPr lang="en-US" sz="1600" dirty="0">
                  <a:latin typeface="Arial" panose="020B0604020202020204" pitchFamily="34" charset="0"/>
                  <a:cs typeface="Arial" panose="020B0604020202020204" pitchFamily="34" charset="0"/>
                </a:endParaRPr>
              </a:p>
              <a:p>
                <a:pPr marL="0" lvl="0" indent="0">
                  <a:lnSpc>
                    <a:spcPct val="150000"/>
                  </a:lnSpc>
                  <a:spcBef>
                    <a:spcPts val="0"/>
                  </a:spcBef>
                  <a:buNone/>
                </a:pPr>
                <a:r>
                  <a:rPr lang="de-DE" sz="1600" dirty="0">
                    <a:solidFill>
                      <a:prstClr val="black"/>
                    </a:solidFill>
                    <a:latin typeface="Arial" panose="020B0604020202020204" pitchFamily="34" charset="0"/>
                    <a:cs typeface="Arial" panose="020B0604020202020204" pitchFamily="34" charset="0"/>
                  </a:rPr>
                  <a:t>In Wirklichkeit erreichen Wärmepumpen nicht den theoretisch möglichen COP. </a:t>
                </a:r>
              </a:p>
              <a:p>
                <a:pPr marL="0" lvl="0" indent="0">
                  <a:lnSpc>
                    <a:spcPct val="150000"/>
                  </a:lnSpc>
                  <a:spcBef>
                    <a:spcPts val="0"/>
                  </a:spcBef>
                  <a:buNone/>
                </a:pPr>
                <a:r>
                  <a:rPr lang="de-DE" sz="1600" dirty="0">
                    <a:solidFill>
                      <a:prstClr val="black"/>
                    </a:solidFill>
                    <a:latin typeface="Arial" panose="020B0604020202020204" pitchFamily="34" charset="0"/>
                    <a:cs typeface="Arial" panose="020B0604020202020204" pitchFamily="34" charset="0"/>
                  </a:rPr>
                  <a:t>In der Praxis können </a:t>
                </a:r>
                <a:r>
                  <a:rPr lang="de-DE" sz="1600" dirty="0" smtClean="0">
                    <a:solidFill>
                      <a:prstClr val="black"/>
                    </a:solidFill>
                    <a:latin typeface="Arial" panose="020B0604020202020204" pitchFamily="34" charset="0"/>
                    <a:cs typeface="Arial" panose="020B0604020202020204" pitchFamily="34" charset="0"/>
                  </a:rPr>
                  <a:t>Wärmepumpengütegrade </a:t>
                </a:r>
                <a:r>
                  <a:rPr lang="de-DE" sz="1600" dirty="0">
                    <a:solidFill>
                      <a:prstClr val="black"/>
                    </a:solidFill>
                    <a:latin typeface="Arial" panose="020B0604020202020204" pitchFamily="34" charset="0"/>
                    <a:cs typeface="Arial" panose="020B0604020202020204" pitchFamily="34" charset="0"/>
                  </a:rPr>
                  <a:t>von 0,45 bis 0,55 erreicht werden.</a:t>
                </a:r>
              </a:p>
              <a:p>
                <a:pPr marL="0" lvl="0" indent="0">
                  <a:lnSpc>
                    <a:spcPct val="150000"/>
                  </a:lnSpc>
                  <a:spcBef>
                    <a:spcPts val="0"/>
                  </a:spcBef>
                  <a:buNone/>
                </a:pPr>
                <a:r>
                  <a:rPr lang="de-DE" sz="1600" dirty="0">
                    <a:solidFill>
                      <a:prstClr val="black"/>
                    </a:solidFill>
                    <a:latin typeface="Arial" panose="020B0604020202020204" pitchFamily="34" charset="0"/>
                    <a:cs typeface="Arial" panose="020B0604020202020204" pitchFamily="34" charset="0"/>
                  </a:rPr>
                  <a:t>Für den </a:t>
                </a:r>
                <a:r>
                  <a:rPr lang="de-DE" sz="1600" dirty="0" smtClean="0">
                    <a:solidFill>
                      <a:prstClr val="black"/>
                    </a:solidFill>
                    <a:latin typeface="Arial" panose="020B0604020202020204" pitchFamily="34" charset="0"/>
                    <a:cs typeface="Arial" panose="020B0604020202020204" pitchFamily="34" charset="0"/>
                  </a:rPr>
                  <a:t>realen </a:t>
                </a:r>
                <a:r>
                  <a:rPr lang="de-DE" sz="1600" dirty="0">
                    <a:solidFill>
                      <a:prstClr val="black"/>
                    </a:solidFill>
                    <a:latin typeface="Arial" panose="020B0604020202020204" pitchFamily="34" charset="0"/>
                    <a:cs typeface="Arial" panose="020B0604020202020204" pitchFamily="34" charset="0"/>
                  </a:rPr>
                  <a:t>COP gilt: </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				</a:t>
                </a:r>
                <a14:m>
                  <m:oMath xmlns:m="http://schemas.openxmlformats.org/officeDocument/2006/math">
                    <m:sSub>
                      <m:sSubPr>
                        <m:ctrlPr>
                          <a:rPr lang="de-DE" sz="1600" i="1">
                            <a:latin typeface="Cambria Math" panose="02040503050406030204" pitchFamily="18" charset="0"/>
                          </a:rPr>
                        </m:ctrlPr>
                      </m:sSubPr>
                      <m:e>
                        <m:r>
                          <a:rPr lang="de-DE" sz="1600" i="1">
                            <a:latin typeface="Cambria Math" panose="02040503050406030204" pitchFamily="18" charset="0"/>
                            <a:ea typeface="Cambria Math" panose="02040503050406030204" pitchFamily="18" charset="0"/>
                          </a:rPr>
                          <m:t>𝜂</m:t>
                        </m:r>
                      </m:e>
                      <m:sub>
                        <m:r>
                          <a:rPr lang="de-DE" sz="1600" i="1">
                            <a:latin typeface="Cambria Math" panose="02040503050406030204" pitchFamily="18" charset="0"/>
                          </a:rPr>
                          <m:t>𝐻𝑃</m:t>
                        </m:r>
                      </m:sub>
                    </m:sSub>
                    <m:r>
                      <a:rPr lang="de-DE" sz="1600" i="1">
                        <a:latin typeface="Cambria Math" panose="02040503050406030204" pitchFamily="18" charset="0"/>
                      </a:rPr>
                      <m:t>= </m:t>
                    </m:r>
                    <m:f>
                      <m:fPr>
                        <m:ctrlPr>
                          <a:rPr lang="de-DE" sz="1600" i="1">
                            <a:latin typeface="Cambria Math" panose="02040503050406030204" pitchFamily="18" charset="0"/>
                          </a:rPr>
                        </m:ctrlPr>
                      </m:fPr>
                      <m:num>
                        <m:r>
                          <a:rPr lang="de-DE" sz="1600" i="1">
                            <a:latin typeface="Cambria Math" panose="02040503050406030204" pitchFamily="18" charset="0"/>
                          </a:rPr>
                          <m:t>𝐶𝑂𝑃</m:t>
                        </m:r>
                      </m:num>
                      <m:den>
                        <m:sSub>
                          <m:sSubPr>
                            <m:ctrlPr>
                              <a:rPr lang="de-DE" sz="1600" i="1">
                                <a:latin typeface="Cambria Math" panose="02040503050406030204" pitchFamily="18" charset="0"/>
                              </a:rPr>
                            </m:ctrlPr>
                          </m:sSubPr>
                          <m:e>
                            <m:r>
                              <a:rPr lang="de-DE" sz="1600" i="1">
                                <a:latin typeface="Cambria Math" panose="02040503050406030204" pitchFamily="18" charset="0"/>
                              </a:rPr>
                              <m:t>𝐶𝑂𝑃</m:t>
                            </m:r>
                          </m:e>
                          <m:sub>
                            <m:r>
                              <a:rPr lang="de-DE" sz="1600" i="1">
                                <a:latin typeface="Cambria Math" panose="02040503050406030204" pitchFamily="18" charset="0"/>
                              </a:rPr>
                              <m:t>𝑚𝑎𝑥</m:t>
                            </m:r>
                          </m:sub>
                        </m:sSub>
                      </m:den>
                    </m:f>
                  </m:oMath>
                </a14:m>
                <a:endParaRPr lang="de-DE" sz="1600" dirty="0">
                  <a:latin typeface="Arial" panose="020B0604020202020204" pitchFamily="34" charset="0"/>
                  <a:cs typeface="Arial" panose="020B0604020202020204" pitchFamily="34" charset="0"/>
                </a:endParaRP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				</a:t>
                </a:r>
                <a14:m>
                  <m:oMath xmlns:m="http://schemas.openxmlformats.org/officeDocument/2006/math">
                    <m:r>
                      <a:rPr lang="de-DE" sz="1600" i="1">
                        <a:latin typeface="Cambria Math" panose="02040503050406030204" pitchFamily="18" charset="0"/>
                        <a:ea typeface="Cambria Math" panose="02040503050406030204" pitchFamily="18" charset="0"/>
                      </a:rPr>
                      <m:t>⇒</m:t>
                    </m:r>
                    <m:r>
                      <a:rPr lang="de-DE" sz="1600" i="1">
                        <a:latin typeface="Cambria Math" panose="02040503050406030204" pitchFamily="18" charset="0"/>
                        <a:ea typeface="Cambria Math" panose="02040503050406030204" pitchFamily="18" charset="0"/>
                      </a:rPr>
                      <m:t>𝐶𝑂𝑃</m:t>
                    </m:r>
                    <m:r>
                      <a:rPr lang="de-DE" sz="1600" i="1">
                        <a:latin typeface="Cambria Math" panose="02040503050406030204" pitchFamily="18" charset="0"/>
                        <a:ea typeface="Cambria Math" panose="02040503050406030204" pitchFamily="18" charset="0"/>
                      </a:rPr>
                      <m:t>= </m:t>
                    </m:r>
                    <m:sSub>
                      <m:sSubPr>
                        <m:ctrlPr>
                          <a:rPr lang="de-DE" sz="1600" i="1">
                            <a:latin typeface="Cambria Math" panose="02040503050406030204" pitchFamily="18" charset="0"/>
                            <a:ea typeface="Cambria Math" panose="02040503050406030204" pitchFamily="18" charset="0"/>
                          </a:rPr>
                        </m:ctrlPr>
                      </m:sSubPr>
                      <m:e>
                        <m:r>
                          <a:rPr lang="de-DE" sz="1600" i="1">
                            <a:latin typeface="Cambria Math" panose="02040503050406030204" pitchFamily="18" charset="0"/>
                            <a:ea typeface="Cambria Math" panose="02040503050406030204" pitchFamily="18" charset="0"/>
                          </a:rPr>
                          <m:t>𝐶𝑂𝑃</m:t>
                        </m:r>
                      </m:e>
                      <m:sub>
                        <m:r>
                          <a:rPr lang="de-DE" sz="1600" i="1">
                            <a:latin typeface="Cambria Math" panose="02040503050406030204" pitchFamily="18" charset="0"/>
                            <a:ea typeface="Cambria Math" panose="02040503050406030204" pitchFamily="18" charset="0"/>
                          </a:rPr>
                          <m:t>𝑚𝑎𝑥</m:t>
                        </m:r>
                      </m:sub>
                    </m:sSub>
                    <m:r>
                      <a:rPr lang="de-DE" sz="1600" i="1">
                        <a:latin typeface="Cambria Math" panose="02040503050406030204" pitchFamily="18" charset="0"/>
                        <a:ea typeface="Cambria Math" panose="02040503050406030204" pitchFamily="18" charset="0"/>
                      </a:rPr>
                      <m:t>⋅</m:t>
                    </m:r>
                    <m:sSub>
                      <m:sSubPr>
                        <m:ctrlPr>
                          <a:rPr lang="de-DE" sz="1600" i="1">
                            <a:latin typeface="Cambria Math" panose="02040503050406030204" pitchFamily="18" charset="0"/>
                            <a:ea typeface="Cambria Math" panose="02040503050406030204" pitchFamily="18" charset="0"/>
                          </a:rPr>
                        </m:ctrlPr>
                      </m:sSubPr>
                      <m:e>
                        <m:r>
                          <a:rPr lang="de-DE" sz="1600" i="1">
                            <a:latin typeface="Cambria Math" panose="02040503050406030204" pitchFamily="18" charset="0"/>
                            <a:ea typeface="Cambria Math" panose="02040503050406030204" pitchFamily="18" charset="0"/>
                          </a:rPr>
                          <m:t>𝜂</m:t>
                        </m:r>
                      </m:e>
                      <m:sub>
                        <m:r>
                          <a:rPr lang="de-DE" sz="1600" i="1">
                            <a:latin typeface="Cambria Math" panose="02040503050406030204" pitchFamily="18" charset="0"/>
                            <a:ea typeface="Cambria Math" panose="02040503050406030204" pitchFamily="18" charset="0"/>
                          </a:rPr>
                          <m:t>𝐻𝑃</m:t>
                        </m:r>
                      </m:sub>
                    </m:sSub>
                  </m:oMath>
                </a14:m>
                <a:endParaRPr lang="de-DE"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			</a:t>
                </a:r>
              </a:p>
              <a:p>
                <a:pPr marL="0" indent="0">
                  <a:lnSpc>
                    <a:spcPct val="150000"/>
                  </a:lnSpc>
                  <a:buNone/>
                </a:pPr>
                <a:r>
                  <a:rPr lang="de-DE" sz="1600" dirty="0">
                    <a:latin typeface="Arial" panose="020B0604020202020204" pitchFamily="34" charset="0"/>
                    <a:cs typeface="Arial" panose="020B0604020202020204" pitchFamily="34" charset="0"/>
                  </a:rPr>
                  <a:t>		</a:t>
                </a:r>
              </a:p>
              <a:p>
                <a:pPr marL="0" indent="0">
                  <a:lnSpc>
                    <a:spcPct val="150000"/>
                  </a:lnSpc>
                  <a:buNone/>
                </a:pPr>
                <a:r>
                  <a:rPr lang="de-DE" sz="1600" dirty="0">
                    <a:latin typeface="Arial" panose="020B0604020202020204" pitchFamily="34" charset="0"/>
                    <a:cs typeface="Arial" panose="020B0604020202020204" pitchFamily="34" charset="0"/>
                  </a:rPr>
                  <a:t>			Wobei </a:t>
                </a:r>
                <a14:m>
                  <m:oMath xmlns:m="http://schemas.openxmlformats.org/officeDocument/2006/math">
                    <m:sSub>
                      <m:sSubPr>
                        <m:ctrlPr>
                          <a:rPr lang="de-DE" sz="1600" i="1">
                            <a:latin typeface="Cambria Math" panose="02040503050406030204" pitchFamily="18" charset="0"/>
                          </a:rPr>
                        </m:ctrlPr>
                      </m:sSubPr>
                      <m:e>
                        <m:r>
                          <a:rPr lang="de-DE" sz="1600" i="1">
                            <a:latin typeface="Cambria Math" panose="02040503050406030204" pitchFamily="18" charset="0"/>
                            <a:ea typeface="Cambria Math" panose="02040503050406030204" pitchFamily="18" charset="0"/>
                          </a:rPr>
                          <m:t>𝜂</m:t>
                        </m:r>
                      </m:e>
                      <m:sub>
                        <m:r>
                          <a:rPr lang="de-DE" sz="1600" i="1">
                            <a:latin typeface="Cambria Math" panose="02040503050406030204" pitchFamily="18" charset="0"/>
                          </a:rPr>
                          <m:t>𝐻𝑃</m:t>
                        </m:r>
                      </m:sub>
                    </m:sSub>
                  </m:oMath>
                </a14:m>
                <a:r>
                  <a:rPr lang="de-DE" sz="1600" dirty="0">
                    <a:latin typeface="Arial" panose="020B0604020202020204" pitchFamily="34" charset="0"/>
                    <a:cs typeface="Arial" panose="020B0604020202020204" pitchFamily="34" charset="0"/>
                  </a:rPr>
                  <a:t> der Wärmepumpengütegrad entspricht.</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67544" y="1484784"/>
                <a:ext cx="8229600" cy="4525963"/>
              </a:xfrm>
              <a:blipFill>
                <a:blip r:embed="rId2"/>
                <a:stretch>
                  <a:fillRect l="-444"/>
                </a:stretch>
              </a:blipFill>
            </p:spPr>
            <p:txBody>
              <a:bodyPr/>
              <a:lstStyle/>
              <a:p>
                <a:r>
                  <a:rPr lang="de-DE">
                    <a:noFill/>
                  </a:rPr>
                  <a:t> </a:t>
                </a:r>
              </a:p>
            </p:txBody>
          </p:sp>
        </mc:Fallback>
      </mc:AlternateContent>
    </p:spTree>
    <p:extLst>
      <p:ext uri="{BB962C8B-B14F-4D97-AF65-F5344CB8AC3E}">
        <p14:creationId xmlns:p14="http://schemas.microsoft.com/office/powerpoint/2010/main" val="21751811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50000"/>
              </a:lnSpc>
            </a:pPr>
            <a:r>
              <a:rPr lang="de-DE" dirty="0">
                <a:latin typeface="Arial" panose="020B0604020202020204" pitchFamily="34" charset="0"/>
                <a:cs typeface="Arial" panose="020B0604020202020204" pitchFamily="34" charset="0"/>
              </a:rPr>
              <a:t>Wärmepumpengütegrad</a:t>
            </a:r>
          </a:p>
        </p:txBody>
      </p:sp>
      <p:sp>
        <p:nvSpPr>
          <p:cNvPr id="4" name="Textfeld 3"/>
          <p:cNvSpPr txBox="1"/>
          <p:nvPr/>
        </p:nvSpPr>
        <p:spPr>
          <a:xfrm>
            <a:off x="251520" y="1916832"/>
            <a:ext cx="8435280" cy="2308324"/>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Wärmepumpengütegrad</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Der Grad oder Wärmepumpengrad gibt an, welcher Prozentsatz eines theoretisch perfekten Prozesses in der praktischen Umsetzung erreicht werden kann. </a:t>
            </a:r>
          </a:p>
          <a:p>
            <a:pPr>
              <a:lnSpc>
                <a:spcPct val="150000"/>
              </a:lnSpc>
            </a:pPr>
            <a:r>
              <a:rPr lang="de-DE" sz="1600" dirty="0">
                <a:latin typeface="Arial" panose="020B0604020202020204" pitchFamily="34" charset="0"/>
                <a:cs typeface="Arial" panose="020B0604020202020204" pitchFamily="34" charset="0"/>
              </a:rPr>
              <a:t>Wärmepumpen erreichen "nur" ~ 50% des Wirkungsgrades, der in einem perfekten System ohne Verluste möglich wäre. </a:t>
            </a:r>
          </a:p>
        </p:txBody>
      </p:sp>
    </p:spTree>
    <p:extLst>
      <p:ext uri="{BB962C8B-B14F-4D97-AF65-F5344CB8AC3E}">
        <p14:creationId xmlns:p14="http://schemas.microsoft.com/office/powerpoint/2010/main" val="9208858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slide title here</a:t>
            </a:r>
            <a:endParaRPr lang="el-GR" dirty="0"/>
          </a:p>
        </p:txBody>
      </p:sp>
      <mc:AlternateContent xmlns:mc="http://schemas.openxmlformats.org/markup-compatibility/2006" xmlns:a14="http://schemas.microsoft.com/office/drawing/2010/main">
        <mc:Choice Requires="a14">
          <p:sp>
            <p:nvSpPr>
              <p:cNvPr id="5" name="Textfeld 4"/>
              <p:cNvSpPr txBox="1"/>
              <p:nvPr/>
            </p:nvSpPr>
            <p:spPr>
              <a:xfrm>
                <a:off x="1547664" y="1412776"/>
                <a:ext cx="5509072" cy="4737259"/>
              </a:xfrm>
              <a:prstGeom prst="rect">
                <a:avLst/>
              </a:prstGeom>
              <a:noFill/>
            </p:spPr>
            <p:txBody>
              <a:bodyPr wrap="none" rtlCol="0">
                <a:spAutoFit/>
              </a:bodyPr>
              <a:lstStyle/>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Auf das Beispiel angewendet, bedeutet das in der Praxis:</a:t>
                </a:r>
              </a:p>
              <a:p>
                <a:pPr marL="285750" indent="-285750">
                  <a:lnSpc>
                    <a:spcPct val="150000"/>
                  </a:lnSpc>
                  <a:buFontTx/>
                  <a:buChar char="-"/>
                </a:pPr>
                <a:r>
                  <a:rPr lang="de-DE" sz="1600" dirty="0">
                    <a:latin typeface="Arial" panose="020B0604020202020204" pitchFamily="34" charset="0"/>
                    <a:cs typeface="Arial" panose="020B0604020202020204" pitchFamily="34" charset="0"/>
                  </a:rPr>
                  <a:t>Wärmequelle = 278,15 K</a:t>
                </a:r>
              </a:p>
              <a:p>
                <a:pPr marL="285750" indent="-285750">
                  <a:lnSpc>
                    <a:spcPct val="150000"/>
                  </a:lnSpc>
                  <a:buFontTx/>
                  <a:buChar char="-"/>
                </a:pPr>
                <a:r>
                  <a:rPr lang="de-DE" sz="1600" dirty="0">
                    <a:latin typeface="Arial" panose="020B0604020202020204" pitchFamily="34" charset="0"/>
                    <a:cs typeface="Arial" panose="020B0604020202020204" pitchFamily="34" charset="0"/>
                  </a:rPr>
                  <a:t>Wärmesenke = 308, 15 K</a:t>
                </a:r>
              </a:p>
              <a:p>
                <a:pPr marL="285750" indent="-285750">
                  <a:lnSpc>
                    <a:spcPct val="150000"/>
                  </a:lnSpc>
                  <a:buFontTx/>
                  <a:buChar char="-"/>
                </a:pPr>
                <a:r>
                  <a:rPr lang="de-DE" sz="1600" dirty="0">
                    <a:latin typeface="Arial" panose="020B0604020202020204" pitchFamily="34" charset="0"/>
                    <a:cs typeface="Arial" panose="020B0604020202020204" pitchFamily="34" charset="0"/>
                  </a:rPr>
                  <a:t>Wärmepumpengütegrad </a:t>
                </a:r>
                <a14:m>
                  <m:oMath xmlns:m="http://schemas.openxmlformats.org/officeDocument/2006/math">
                    <m:sSub>
                      <m:sSubPr>
                        <m:ctrlPr>
                          <a:rPr lang="de-DE" sz="1600" i="1" smtClean="0">
                            <a:latin typeface="Cambria Math" panose="02040503050406030204" pitchFamily="18" charset="0"/>
                          </a:rPr>
                        </m:ctrlPr>
                      </m:sSubPr>
                      <m:e>
                        <m:r>
                          <a:rPr lang="de-DE" sz="1600" i="1" smtClean="0">
                            <a:latin typeface="Cambria Math" panose="02040503050406030204" pitchFamily="18" charset="0"/>
                            <a:ea typeface="Cambria Math" panose="02040503050406030204" pitchFamily="18" charset="0"/>
                          </a:rPr>
                          <m:t>𝜂</m:t>
                        </m:r>
                      </m:e>
                      <m:sub>
                        <m:r>
                          <a:rPr lang="de-DE" sz="1600" b="0" i="1" smtClean="0">
                            <a:latin typeface="Cambria Math" panose="02040503050406030204" pitchFamily="18" charset="0"/>
                          </a:rPr>
                          <m:t>𝐻𝑃</m:t>
                        </m:r>
                      </m:sub>
                    </m:sSub>
                    <m:r>
                      <a:rPr lang="de-DE" sz="1600" b="0" i="1" smtClean="0">
                        <a:latin typeface="Cambria Math" panose="02040503050406030204" pitchFamily="18" charset="0"/>
                      </a:rPr>
                      <m:t>=50%</m:t>
                    </m:r>
                  </m:oMath>
                </a14:m>
                <a:endParaRPr lang="de-DE" sz="1600" b="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14:m>
                  <m:oMathPara xmlns:m="http://schemas.openxmlformats.org/officeDocument/2006/math">
                    <m:oMathParaPr>
                      <m:jc m:val="centerGroup"/>
                    </m:oMathParaPr>
                    <m:oMath xmlns:m="http://schemas.openxmlformats.org/officeDocument/2006/math">
                      <m:sSub>
                        <m:sSubPr>
                          <m:ctrlPr>
                            <a:rPr lang="de-DE" sz="1600" i="1">
                              <a:latin typeface="Cambria Math" panose="02040503050406030204" pitchFamily="18" charset="0"/>
                            </a:rPr>
                          </m:ctrlPr>
                        </m:sSubPr>
                        <m:e>
                          <m:r>
                            <a:rPr lang="de-DE" sz="1600" i="1">
                              <a:latin typeface="Cambria Math" panose="02040503050406030204" pitchFamily="18" charset="0"/>
                            </a:rPr>
                            <m:t>𝐶𝑂𝑃</m:t>
                          </m:r>
                        </m:e>
                        <m:sub>
                          <m:r>
                            <a:rPr lang="de-DE" sz="1600" i="1">
                              <a:latin typeface="Cambria Math" panose="02040503050406030204" pitchFamily="18" charset="0"/>
                            </a:rPr>
                            <m:t>𝑚𝑎𝑥</m:t>
                          </m:r>
                        </m:sub>
                      </m:sSub>
                      <m:r>
                        <a:rPr lang="de-DE" sz="1600" i="1">
                          <a:latin typeface="Cambria Math" panose="02040503050406030204" pitchFamily="18" charset="0"/>
                        </a:rPr>
                        <m:t>= </m:t>
                      </m:r>
                      <m:f>
                        <m:fPr>
                          <m:ctrlPr>
                            <a:rPr lang="de-DE" sz="1600" i="1">
                              <a:latin typeface="Cambria Math" panose="02040503050406030204" pitchFamily="18" charset="0"/>
                            </a:rPr>
                          </m:ctrlPr>
                        </m:fPr>
                        <m:num>
                          <m:r>
                            <a:rPr lang="de-DE" sz="1600" i="1">
                              <a:latin typeface="Cambria Math" panose="02040503050406030204" pitchFamily="18" charset="0"/>
                            </a:rPr>
                            <m:t>308,15 </m:t>
                          </m:r>
                        </m:num>
                        <m:den>
                          <m:r>
                            <a:rPr lang="de-DE" sz="1600" i="1">
                              <a:latin typeface="Cambria Math" panose="02040503050406030204" pitchFamily="18" charset="0"/>
                            </a:rPr>
                            <m:t>(308,15  −278,15 ) </m:t>
                          </m:r>
                        </m:den>
                      </m:f>
                      <m:r>
                        <a:rPr lang="de-DE" sz="1600">
                          <a:latin typeface="Cambria Math" panose="02040503050406030204" pitchFamily="18" charset="0"/>
                        </a:rPr>
                        <m:t>= </m:t>
                      </m:r>
                      <m:f>
                        <m:fPr>
                          <m:ctrlPr>
                            <a:rPr lang="de-DE" sz="1600" i="1">
                              <a:latin typeface="Cambria Math" panose="02040503050406030204" pitchFamily="18" charset="0"/>
                            </a:rPr>
                          </m:ctrlPr>
                        </m:fPr>
                        <m:num>
                          <m:r>
                            <a:rPr lang="de-DE" sz="1600" i="1">
                              <a:latin typeface="Cambria Math" panose="02040503050406030204" pitchFamily="18" charset="0"/>
                            </a:rPr>
                            <m:t>308,15 </m:t>
                          </m:r>
                        </m:num>
                        <m:den>
                          <m:r>
                            <a:rPr lang="de-DE" sz="1600" i="1">
                              <a:latin typeface="Cambria Math" panose="02040503050406030204" pitchFamily="18" charset="0"/>
                            </a:rPr>
                            <m:t>30 </m:t>
                          </m:r>
                        </m:den>
                      </m:f>
                      <m:r>
                        <a:rPr lang="de-DE" sz="1600" i="1">
                          <a:latin typeface="Cambria Math" panose="02040503050406030204" pitchFamily="18" charset="0"/>
                        </a:rPr>
                        <m:t>=10,27 </m:t>
                      </m:r>
                    </m:oMath>
                  </m:oMathPara>
                </a14:m>
                <a:endParaRPr lang="de-DE" sz="1600" i="1" dirty="0">
                  <a:latin typeface="Arial" panose="020B0604020202020204" pitchFamily="34" charset="0"/>
                  <a:cs typeface="Arial" panose="020B0604020202020204" pitchFamily="34" charset="0"/>
                </a:endParaRPr>
              </a:p>
              <a:p>
                <a:pPr>
                  <a:lnSpc>
                    <a:spcPct val="150000"/>
                  </a:lnSpc>
                </a:pPr>
                <a:endParaRPr lang="de-DE" sz="1600" b="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 </a:t>
                </a:r>
                <a14:m>
                  <m:oMath xmlns:m="http://schemas.openxmlformats.org/officeDocument/2006/math">
                    <m:r>
                      <a:rPr lang="de-DE" sz="1600" i="1">
                        <a:latin typeface="Cambria Math" panose="02040503050406030204" pitchFamily="18" charset="0"/>
                      </a:rPr>
                      <m:t>𝐶𝑂𝑃</m:t>
                    </m:r>
                    <m:r>
                      <a:rPr lang="de-DE" sz="1600" i="1">
                        <a:latin typeface="Cambria Math" panose="02040503050406030204" pitchFamily="18" charset="0"/>
                      </a:rPr>
                      <m:t>=</m:t>
                    </m:r>
                    <m:sSub>
                      <m:sSubPr>
                        <m:ctrlPr>
                          <a:rPr lang="de-DE" sz="1600" i="1">
                            <a:latin typeface="Cambria Math" panose="02040503050406030204" pitchFamily="18" charset="0"/>
                          </a:rPr>
                        </m:ctrlPr>
                      </m:sSubPr>
                      <m:e>
                        <m:r>
                          <a:rPr lang="de-DE" sz="1600" i="1">
                            <a:latin typeface="Cambria Math" panose="02040503050406030204" pitchFamily="18" charset="0"/>
                          </a:rPr>
                          <m:t>𝐶𝑂𝑃</m:t>
                        </m:r>
                      </m:e>
                      <m:sub>
                        <m:r>
                          <a:rPr lang="de-DE" sz="1600" i="1">
                            <a:latin typeface="Cambria Math" panose="02040503050406030204" pitchFamily="18" charset="0"/>
                          </a:rPr>
                          <m:t>𝑚𝑎𝑥</m:t>
                        </m:r>
                      </m:sub>
                    </m:sSub>
                    <m:r>
                      <a:rPr lang="de-DE" sz="1600" i="1">
                        <a:latin typeface="Cambria Math" panose="02040503050406030204" pitchFamily="18" charset="0"/>
                        <a:ea typeface="Cambria Math" panose="02040503050406030204" pitchFamily="18" charset="0"/>
                      </a:rPr>
                      <m:t>⋅  </m:t>
                    </m:r>
                    <m:sSub>
                      <m:sSubPr>
                        <m:ctrlPr>
                          <a:rPr lang="de-DE" sz="1600" i="1">
                            <a:latin typeface="Cambria Math" panose="02040503050406030204" pitchFamily="18" charset="0"/>
                            <a:ea typeface="Cambria Math" panose="02040503050406030204" pitchFamily="18" charset="0"/>
                          </a:rPr>
                        </m:ctrlPr>
                      </m:sSubPr>
                      <m:e>
                        <m:r>
                          <a:rPr lang="de-DE" sz="1600" i="1">
                            <a:latin typeface="Cambria Math" panose="02040503050406030204" pitchFamily="18" charset="0"/>
                            <a:ea typeface="Cambria Math" panose="02040503050406030204" pitchFamily="18" charset="0"/>
                          </a:rPr>
                          <m:t>𝜂</m:t>
                        </m:r>
                      </m:e>
                      <m:sub>
                        <m:r>
                          <a:rPr lang="de-DE" sz="1600" i="1">
                            <a:latin typeface="Cambria Math" panose="02040503050406030204" pitchFamily="18" charset="0"/>
                            <a:ea typeface="Cambria Math" panose="02040503050406030204" pitchFamily="18" charset="0"/>
                          </a:rPr>
                          <m:t>𝐻𝑃</m:t>
                        </m:r>
                      </m:sub>
                    </m:sSub>
                    <m:r>
                      <a:rPr lang="de-DE" sz="1600" i="1">
                        <a:latin typeface="Cambria Math" panose="02040503050406030204" pitchFamily="18" charset="0"/>
                        <a:ea typeface="Cambria Math" panose="02040503050406030204" pitchFamily="18" charset="0"/>
                      </a:rPr>
                      <m:t>=10,27 ⋅0,5=5,14 </m:t>
                    </m:r>
                  </m:oMath>
                </a14:m>
                <a:endParaRPr lang="de-DE" sz="1600" dirty="0">
                  <a:latin typeface="Arial" panose="020B0604020202020204" pitchFamily="34" charset="0"/>
                  <a:cs typeface="Arial" panose="020B0604020202020204" pitchFamily="34" charset="0"/>
                </a:endParaRPr>
              </a:p>
              <a:p>
                <a:endParaRPr lang="de-DE" dirty="0"/>
              </a:p>
              <a:p>
                <a:pPr marL="285750" indent="-285750">
                  <a:buFontTx/>
                  <a:buChar char="-"/>
                </a:pPr>
                <a:endParaRPr lang="de-DE" dirty="0"/>
              </a:p>
            </p:txBody>
          </p:sp>
        </mc:Choice>
        <mc:Fallback xmlns="">
          <p:sp>
            <p:nvSpPr>
              <p:cNvPr id="5" name="Textfeld 4"/>
              <p:cNvSpPr txBox="1">
                <a:spLocks noRot="1" noChangeAspect="1" noMove="1" noResize="1" noEditPoints="1" noAdjustHandles="1" noChangeArrowheads="1" noChangeShapeType="1" noTextEdit="1"/>
              </p:cNvSpPr>
              <p:nvPr/>
            </p:nvSpPr>
            <p:spPr>
              <a:xfrm>
                <a:off x="1547664" y="1412776"/>
                <a:ext cx="5509072" cy="4737259"/>
              </a:xfrm>
              <a:prstGeom prst="rect">
                <a:avLst/>
              </a:prstGeom>
              <a:blipFill rotWithShape="0">
                <a:blip r:embed="rId2"/>
                <a:stretch>
                  <a:fillRect l="-664"/>
                </a:stretch>
              </a:blipFill>
            </p:spPr>
            <p:txBody>
              <a:bodyPr/>
              <a:lstStyle/>
              <a:p>
                <a:r>
                  <a:rPr lang="de-DE">
                    <a:noFill/>
                  </a:rPr>
                  <a:t> </a:t>
                </a:r>
              </a:p>
            </p:txBody>
          </p:sp>
        </mc:Fallback>
      </mc:AlternateContent>
    </p:spTree>
    <p:extLst>
      <p:ext uri="{BB962C8B-B14F-4D97-AF65-F5344CB8AC3E}">
        <p14:creationId xmlns:p14="http://schemas.microsoft.com/office/powerpoint/2010/main" val="20223800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Carnot Wirkungsgrad</a:t>
            </a:r>
          </a:p>
        </p:txBody>
      </p:sp>
      <p:sp>
        <p:nvSpPr>
          <p:cNvPr id="5" name="Textfeld 4"/>
          <p:cNvSpPr txBox="1"/>
          <p:nvPr/>
        </p:nvSpPr>
        <p:spPr>
          <a:xfrm>
            <a:off x="611560" y="1700808"/>
            <a:ext cx="7560840" cy="4524315"/>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Carnot-Wirkungsgrad</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In der Praxis ist die Leistungszahl abhängig von dem Unterschied zwischen Wärmequelle und Wärmesenke. Aufgrund der nicht beeinflussbaren Wärmequelle - dem Erdreich - ist es sehr wichtig, eine optimale Wärmesenke als wesentlichen Teil für den Wirkungsgrad des Wärmepumpensystems auszuwählen. Das bedeutet, dass </a:t>
            </a:r>
            <a:r>
              <a:rPr lang="de-DE" sz="1600" dirty="0" smtClean="0">
                <a:latin typeface="Arial" panose="020B0604020202020204" pitchFamily="34" charset="0"/>
                <a:cs typeface="Arial" panose="020B0604020202020204" pitchFamily="34" charset="0"/>
              </a:rPr>
              <a:t>Wärmeverteilsysteme (Heizverteilsysteme), </a:t>
            </a:r>
            <a:r>
              <a:rPr lang="de-DE" sz="1600" dirty="0">
                <a:latin typeface="Arial" panose="020B0604020202020204" pitchFamily="34" charset="0"/>
                <a:cs typeface="Arial" panose="020B0604020202020204" pitchFamily="34" charset="0"/>
              </a:rPr>
              <a:t>die auf einem niedrigen Temperaturniveau arbeiten, den Wirkungsgrad des Wärmepumpensystems erhöhen. </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Als allgemeine Regel gilt: 1 K Temperaturerhöhung (zwischen Wärmequelle und Wärmesenke) bedeutet 2-3% mehr (elektrische) Arbeit für den Verdichter. </a:t>
            </a:r>
            <a:endParaRPr lang="de-DE" dirty="0"/>
          </a:p>
        </p:txBody>
      </p:sp>
    </p:spTree>
    <p:extLst>
      <p:ext uri="{BB962C8B-B14F-4D97-AF65-F5344CB8AC3E}">
        <p14:creationId xmlns:p14="http://schemas.microsoft.com/office/powerpoint/2010/main" val="29417900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Carnot Wirkungsgrad</a:t>
            </a:r>
          </a:p>
        </p:txBody>
      </p:sp>
      <p:sp>
        <p:nvSpPr>
          <p:cNvPr id="3" name="Content Placeholder 2"/>
          <p:cNvSpPr>
            <a:spLocks noGrp="1"/>
          </p:cNvSpPr>
          <p:nvPr>
            <p:ph idx="1"/>
          </p:nvPr>
        </p:nvSpPr>
        <p:spPr/>
        <p:txBody>
          <a:bodyPr>
            <a:normAutofit/>
          </a:bodyPr>
          <a:lstStyle/>
          <a:p>
            <a:pPr marL="0" indent="0">
              <a:buNone/>
            </a:pPr>
            <a:r>
              <a:rPr lang="de-DE" sz="1600" dirty="0">
                <a:latin typeface="Arial" panose="020B0604020202020204" pitchFamily="34" charset="0"/>
                <a:cs typeface="Arial" panose="020B0604020202020204" pitchFamily="34" charset="0"/>
              </a:rPr>
              <a:t>COP einer Wärmepumpe in Abhängigkeit von Wärmequelle und Wärmesenke mit einer Güte (𝜂</a:t>
            </a:r>
            <a:r>
              <a:rPr lang="de-DE" sz="1600" baseline="-25000" dirty="0">
                <a:latin typeface="Arial" panose="020B0604020202020204" pitchFamily="34" charset="0"/>
                <a:cs typeface="Arial" panose="020B0604020202020204" pitchFamily="34" charset="0"/>
              </a:rPr>
              <a:t>HP</a:t>
            </a:r>
            <a:r>
              <a:rPr lang="de-DE" sz="1600" dirty="0">
                <a:latin typeface="Arial" panose="020B0604020202020204" pitchFamily="34" charset="0"/>
                <a:cs typeface="Arial" panose="020B0604020202020204" pitchFamily="34" charset="0"/>
              </a:rPr>
              <a:t>) von 50%.</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p:txBody>
      </p:sp>
      <p:pic>
        <p:nvPicPr>
          <p:cNvPr id="4" name="Grafik 3"/>
          <p:cNvPicPr>
            <a:picLocks noChangeAspect="1"/>
          </p:cNvPicPr>
          <p:nvPr/>
        </p:nvPicPr>
        <p:blipFill>
          <a:blip r:embed="rId3"/>
          <a:stretch>
            <a:fillRect/>
          </a:stretch>
        </p:blipFill>
        <p:spPr>
          <a:xfrm>
            <a:off x="987524" y="2204864"/>
            <a:ext cx="7168951" cy="4159647"/>
          </a:xfrm>
          <a:prstGeom prst="rect">
            <a:avLst/>
          </a:prstGeom>
        </p:spPr>
      </p:pic>
    </p:spTree>
    <p:extLst>
      <p:ext uri="{BB962C8B-B14F-4D97-AF65-F5344CB8AC3E}">
        <p14:creationId xmlns:p14="http://schemas.microsoft.com/office/powerpoint/2010/main" val="852830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Geschichte der Wärmepumpe</a:t>
            </a:r>
            <a:endParaRPr lang="el-GR" dirty="0">
              <a:latin typeface="Arial" panose="020B0604020202020204" pitchFamily="34" charset="0"/>
              <a:cs typeface="Arial" panose="020B0604020202020204" pitchFamily="34" charset="0"/>
            </a:endParaRPr>
          </a:p>
        </p:txBody>
      </p:sp>
      <p:pic>
        <p:nvPicPr>
          <p:cNvPr id="4" name="Grafik 3"/>
          <p:cNvPicPr>
            <a:picLocks noChangeAspect="1"/>
          </p:cNvPicPr>
          <p:nvPr/>
        </p:nvPicPr>
        <p:blipFill>
          <a:blip r:embed="rId3"/>
          <a:stretch>
            <a:fillRect/>
          </a:stretch>
        </p:blipFill>
        <p:spPr>
          <a:xfrm>
            <a:off x="1362310" y="3212976"/>
            <a:ext cx="6095852" cy="3222692"/>
          </a:xfrm>
          <a:prstGeom prst="rect">
            <a:avLst/>
          </a:prstGeom>
        </p:spPr>
      </p:pic>
      <p:sp>
        <p:nvSpPr>
          <p:cNvPr id="5" name="Textfeld 4"/>
          <p:cNvSpPr txBox="1"/>
          <p:nvPr/>
        </p:nvSpPr>
        <p:spPr>
          <a:xfrm>
            <a:off x="926084" y="1556792"/>
            <a:ext cx="6532078" cy="1815882"/>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Der Marktanteil der Geothermie-Sole-Wärmepumpen betrug rund 30%. </a:t>
            </a:r>
          </a:p>
          <a:p>
            <a:pPr>
              <a:lnSpc>
                <a:spcPct val="150000"/>
              </a:lnSpc>
            </a:pPr>
            <a:r>
              <a:rPr lang="de-DE" sz="1600" dirty="0">
                <a:latin typeface="Arial" panose="020B0604020202020204" pitchFamily="34" charset="0"/>
                <a:cs typeface="Arial" panose="020B0604020202020204" pitchFamily="34" charset="0"/>
              </a:rPr>
              <a:t>Betrachtet man den Bestand an Wärmepumpen in Deutschland, so zeigt sich, dass bereits im Jahr 2016…</a:t>
            </a:r>
          </a:p>
          <a:p>
            <a:r>
              <a:rPr lang="de-DE" sz="1600" dirty="0"/>
              <a:t> </a:t>
            </a:r>
          </a:p>
        </p:txBody>
      </p:sp>
    </p:spTree>
    <p:extLst>
      <p:ext uri="{BB962C8B-B14F-4D97-AF65-F5344CB8AC3E}">
        <p14:creationId xmlns:p14="http://schemas.microsoft.com/office/powerpoint/2010/main" val="16532176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Betriebsarten der Wärmepumpen</a:t>
            </a:r>
          </a:p>
        </p:txBody>
      </p:sp>
      <p:sp>
        <p:nvSpPr>
          <p:cNvPr id="3" name="Content Placeholder 2"/>
          <p:cNvSpPr>
            <a:spLocks noGrp="1"/>
          </p:cNvSpPr>
          <p:nvPr>
            <p:ph idx="1"/>
          </p:nvPr>
        </p:nvSpPr>
        <p:spPr/>
        <p:txBody>
          <a:bodyPr>
            <a:normAutofit/>
          </a:bodyPr>
          <a:lstStyle/>
          <a:p>
            <a:pPr marL="0" indent="0">
              <a:lnSpc>
                <a:spcPct val="150000"/>
              </a:lnSpc>
              <a:buNone/>
            </a:pPr>
            <a:r>
              <a:rPr lang="en-US" sz="1600" dirty="0" err="1">
                <a:latin typeface="Arial" panose="020B0604020202020204" pitchFamily="34" charset="0"/>
                <a:cs typeface="Arial" panose="020B0604020202020204" pitchFamily="34" charset="0"/>
              </a:rPr>
              <a:t>Betriebsarten</a:t>
            </a:r>
            <a:r>
              <a:rPr lang="en-US" sz="1600" dirty="0">
                <a:latin typeface="Arial" panose="020B0604020202020204" pitchFamily="34" charset="0"/>
                <a:cs typeface="Arial" panose="020B0604020202020204" pitchFamily="34" charset="0"/>
              </a:rPr>
              <a:t> von </a:t>
            </a:r>
            <a:r>
              <a:rPr lang="en-US" sz="1600" dirty="0" err="1">
                <a:latin typeface="Arial" panose="020B0604020202020204" pitchFamily="34" charset="0"/>
                <a:cs typeface="Arial" panose="020B0604020202020204" pitchFamily="34" charset="0"/>
              </a:rPr>
              <a:t>Wärmepumpen</a:t>
            </a:r>
            <a:endParaRPr lang="en-US" sz="1600" dirty="0">
              <a:latin typeface="Arial" panose="020B0604020202020204" pitchFamily="34" charset="0"/>
              <a:cs typeface="Arial" panose="020B0604020202020204" pitchFamily="34" charset="0"/>
            </a:endParaRPr>
          </a:p>
        </p:txBody>
      </p:sp>
      <p:pic>
        <p:nvPicPr>
          <p:cNvPr id="5" name="mono bivalen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684" y="1124744"/>
            <a:ext cx="9144000" cy="5143500"/>
          </a:xfrm>
          <a:prstGeom prst="rect">
            <a:avLst/>
          </a:prstGeom>
        </p:spPr>
      </p:pic>
    </p:spTree>
    <p:extLst>
      <p:ext uri="{BB962C8B-B14F-4D97-AF65-F5344CB8AC3E}">
        <p14:creationId xmlns:p14="http://schemas.microsoft.com/office/powerpoint/2010/main" val="15746370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39553" y="1772816"/>
            <a:ext cx="7704856" cy="3046988"/>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Zusammenfassung des Videos:</a:t>
            </a:r>
          </a:p>
          <a:p>
            <a:pPr>
              <a:lnSpc>
                <a:spcPct val="150000"/>
              </a:lnSpc>
            </a:pPr>
            <a:r>
              <a:rPr lang="de-DE" sz="1600" dirty="0">
                <a:latin typeface="Arial" panose="020B0604020202020204" pitchFamily="34" charset="0"/>
                <a:cs typeface="Arial" panose="020B0604020202020204" pitchFamily="34" charset="0"/>
              </a:rPr>
              <a:t>Es gibt verschiedene Betriebsarten von Wärmepumpenheizungen. </a:t>
            </a:r>
          </a:p>
          <a:p>
            <a:pPr>
              <a:lnSpc>
                <a:spcPct val="150000"/>
              </a:lnSpc>
            </a:pPr>
            <a:r>
              <a:rPr lang="de-DE" sz="1600" dirty="0">
                <a:latin typeface="Arial" panose="020B0604020202020204" pitchFamily="34" charset="0"/>
                <a:cs typeface="Arial" panose="020B0604020202020204" pitchFamily="34" charset="0"/>
              </a:rPr>
              <a:t>Abhängig von der Zusammenarbeit der Wärmepumpe mit einem zusätzlichen Wärmeerzeuger kann man unterscheiden zwischen : </a:t>
            </a:r>
          </a:p>
          <a:p>
            <a:pPr>
              <a:lnSpc>
                <a:spcPct val="150000"/>
              </a:lnSpc>
            </a:pPr>
            <a:endParaRPr lang="de-DE" sz="1600" dirty="0">
              <a:latin typeface="Arial" panose="020B0604020202020204" pitchFamily="34" charset="0"/>
              <a:cs typeface="Arial" panose="020B0604020202020204" pitchFamily="34" charset="0"/>
            </a:endParaRPr>
          </a:p>
          <a:p>
            <a:pPr marL="285750" indent="-285750">
              <a:lnSpc>
                <a:spcPct val="150000"/>
              </a:lnSpc>
              <a:buFontTx/>
              <a:buChar char="-"/>
            </a:pPr>
            <a:r>
              <a:rPr lang="de-DE" sz="1600" dirty="0">
                <a:latin typeface="Arial" panose="020B0604020202020204" pitchFamily="34" charset="0"/>
                <a:cs typeface="Arial" panose="020B0604020202020204" pitchFamily="34" charset="0"/>
              </a:rPr>
              <a:t>monovalenter Betrieb</a:t>
            </a:r>
          </a:p>
          <a:p>
            <a:pPr marL="285750" indent="-285750">
              <a:lnSpc>
                <a:spcPct val="150000"/>
              </a:lnSpc>
              <a:buFontTx/>
              <a:buChar char="-"/>
            </a:pPr>
            <a:r>
              <a:rPr lang="de-DE" sz="1600" dirty="0">
                <a:latin typeface="Arial" panose="020B0604020202020204" pitchFamily="34" charset="0"/>
                <a:cs typeface="Arial" panose="020B0604020202020204" pitchFamily="34" charset="0"/>
              </a:rPr>
              <a:t>bivalenter Parallelbetrieb</a:t>
            </a:r>
          </a:p>
          <a:p>
            <a:pPr marL="285750" indent="-285750">
              <a:lnSpc>
                <a:spcPct val="150000"/>
              </a:lnSpc>
              <a:buFontTx/>
              <a:buChar char="-"/>
            </a:pPr>
            <a:r>
              <a:rPr lang="de-DE" sz="1600" dirty="0">
                <a:latin typeface="Arial" panose="020B0604020202020204" pitchFamily="34" charset="0"/>
                <a:cs typeface="Arial" panose="020B0604020202020204" pitchFamily="34" charset="0"/>
              </a:rPr>
              <a:t>bivalenter alternativer Betrieb </a:t>
            </a:r>
          </a:p>
        </p:txBody>
      </p:sp>
    </p:spTree>
    <p:extLst>
      <p:ext uri="{BB962C8B-B14F-4D97-AF65-F5344CB8AC3E}">
        <p14:creationId xmlns:p14="http://schemas.microsoft.com/office/powerpoint/2010/main" val="557836500"/>
      </p:ext>
    </p:extLst>
  </p:cSld>
  <p:clrMapOvr>
    <a:masterClrMapping/>
  </p:clrMapOvr>
  <mc:AlternateContent xmlns:mc="http://schemas.openxmlformats.org/markup-compatibility/2006" xmlns:p14="http://schemas.microsoft.com/office/powerpoint/2010/main">
    <mc:Choice Requires="p14">
      <p:transition spd="slow" p14:dur="2000" advTm="8185"/>
    </mc:Choice>
    <mc:Fallback xmlns="">
      <p:transition spd="slow" advTm="8185"/>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8057" y="4141962"/>
            <a:ext cx="4285943" cy="209535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4875" y="5780112"/>
            <a:ext cx="457200" cy="457200"/>
          </a:xfrm>
          <a:prstGeom prst="rect">
            <a:avLst/>
          </a:prstGeom>
        </p:spPr>
      </p:pic>
      <p:pic>
        <p:nvPicPr>
          <p:cNvPr id="5" name="Grafik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2232" y="4141962"/>
            <a:ext cx="4285943" cy="2095350"/>
          </a:xfrm>
          <a:prstGeom prst="rect">
            <a:avLst/>
          </a:prstGeom>
        </p:spPr>
      </p:pic>
      <p:pic>
        <p:nvPicPr>
          <p:cNvPr id="6" name="Grafik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634658"/>
            <a:ext cx="4308150" cy="2106206"/>
          </a:xfrm>
          <a:prstGeom prst="rect">
            <a:avLst/>
          </a:prstGeom>
        </p:spPr>
      </p:pic>
      <p:sp>
        <p:nvSpPr>
          <p:cNvPr id="7" name="Textfeld 6"/>
          <p:cNvSpPr txBox="1"/>
          <p:nvPr/>
        </p:nvSpPr>
        <p:spPr>
          <a:xfrm>
            <a:off x="762001" y="1444221"/>
            <a:ext cx="2133918" cy="338554"/>
          </a:xfrm>
          <a:prstGeom prst="rect">
            <a:avLst/>
          </a:prstGeom>
          <a:noFill/>
        </p:spPr>
        <p:txBody>
          <a:bodyPr wrap="none" rtlCol="0">
            <a:spAutoFit/>
          </a:bodyPr>
          <a:lstStyle/>
          <a:p>
            <a:r>
              <a:rPr lang="de-DE" sz="1600" dirty="0" err="1">
                <a:latin typeface="Arial" panose="020B0604020202020204" pitchFamily="34" charset="0"/>
                <a:cs typeface="Arial" panose="020B0604020202020204" pitchFamily="34" charset="0"/>
              </a:rPr>
              <a:t>Monovaltener</a:t>
            </a:r>
            <a:r>
              <a:rPr lang="de-DE" sz="1600" dirty="0">
                <a:latin typeface="Arial" panose="020B0604020202020204" pitchFamily="34" charset="0"/>
                <a:cs typeface="Arial" panose="020B0604020202020204" pitchFamily="34" charset="0"/>
              </a:rPr>
              <a:t> Betrieb</a:t>
            </a:r>
          </a:p>
        </p:txBody>
      </p:sp>
      <p:sp>
        <p:nvSpPr>
          <p:cNvPr id="8" name="Textfeld 7"/>
          <p:cNvSpPr txBox="1"/>
          <p:nvPr/>
        </p:nvSpPr>
        <p:spPr>
          <a:xfrm>
            <a:off x="762001" y="3919759"/>
            <a:ext cx="2460930" cy="338554"/>
          </a:xfrm>
          <a:prstGeom prst="rect">
            <a:avLst/>
          </a:prstGeom>
          <a:noFill/>
        </p:spPr>
        <p:txBody>
          <a:bodyPr wrap="none" rtlCol="0">
            <a:spAutoFit/>
          </a:bodyPr>
          <a:lstStyle/>
          <a:p>
            <a:r>
              <a:rPr lang="de-DE" sz="1600" dirty="0">
                <a:latin typeface="Arial" panose="020B0604020202020204" pitchFamily="34" charset="0"/>
                <a:cs typeface="Arial" panose="020B0604020202020204" pitchFamily="34" charset="0"/>
              </a:rPr>
              <a:t>Bivalenter Parallelbetrieb</a:t>
            </a:r>
          </a:p>
        </p:txBody>
      </p:sp>
      <p:sp>
        <p:nvSpPr>
          <p:cNvPr id="9" name="Textfeld 8"/>
          <p:cNvSpPr txBox="1"/>
          <p:nvPr/>
        </p:nvSpPr>
        <p:spPr>
          <a:xfrm>
            <a:off x="5572126" y="3919759"/>
            <a:ext cx="2874505" cy="338554"/>
          </a:xfrm>
          <a:prstGeom prst="rect">
            <a:avLst/>
          </a:prstGeom>
          <a:noFill/>
        </p:spPr>
        <p:txBody>
          <a:bodyPr wrap="none" rtlCol="0">
            <a:spAutoFit/>
          </a:bodyPr>
          <a:lstStyle/>
          <a:p>
            <a:r>
              <a:rPr lang="de-DE" sz="1600" dirty="0" err="1">
                <a:latin typeface="Arial" panose="020B0604020202020204" pitchFamily="34" charset="0"/>
                <a:cs typeface="Arial" panose="020B0604020202020204" pitchFamily="34" charset="0"/>
              </a:rPr>
              <a:t>Bivalanter</a:t>
            </a:r>
            <a:r>
              <a:rPr lang="de-DE" sz="1600" dirty="0">
                <a:latin typeface="Arial" panose="020B0604020202020204" pitchFamily="34" charset="0"/>
                <a:cs typeface="Arial" panose="020B0604020202020204" pitchFamily="34" charset="0"/>
              </a:rPr>
              <a:t> alternativer Betrieb</a:t>
            </a:r>
          </a:p>
        </p:txBody>
      </p:sp>
      <p:pic>
        <p:nvPicPr>
          <p:cNvPr id="10" name="Grafik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776" y="4141962"/>
            <a:ext cx="4285943" cy="2095350"/>
          </a:xfrm>
          <a:prstGeom prst="rect">
            <a:avLst/>
          </a:prstGeom>
        </p:spPr>
      </p:pic>
      <p:pic>
        <p:nvPicPr>
          <p:cNvPr id="11" name="Grafik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56" y="1634658"/>
            <a:ext cx="4308150" cy="2106206"/>
          </a:xfrm>
          <a:prstGeom prst="rect">
            <a:avLst/>
          </a:prstGeom>
        </p:spPr>
      </p:pic>
      <p:sp>
        <p:nvSpPr>
          <p:cNvPr id="12" name="Textfeld 11"/>
          <p:cNvSpPr txBox="1"/>
          <p:nvPr/>
        </p:nvSpPr>
        <p:spPr>
          <a:xfrm>
            <a:off x="754545" y="1444221"/>
            <a:ext cx="2133918" cy="338554"/>
          </a:xfrm>
          <a:prstGeom prst="rect">
            <a:avLst/>
          </a:prstGeom>
          <a:noFill/>
        </p:spPr>
        <p:txBody>
          <a:bodyPr wrap="none" rtlCol="0">
            <a:spAutoFit/>
          </a:bodyPr>
          <a:lstStyle/>
          <a:p>
            <a:r>
              <a:rPr lang="de-DE" sz="1600" dirty="0" err="1">
                <a:latin typeface="Arial" panose="020B0604020202020204" pitchFamily="34" charset="0"/>
                <a:cs typeface="Arial" panose="020B0604020202020204" pitchFamily="34" charset="0"/>
              </a:rPr>
              <a:t>Monovaltener</a:t>
            </a:r>
            <a:r>
              <a:rPr lang="de-DE" sz="1600" dirty="0">
                <a:latin typeface="Arial" panose="020B0604020202020204" pitchFamily="34" charset="0"/>
                <a:cs typeface="Arial" panose="020B0604020202020204" pitchFamily="34" charset="0"/>
              </a:rPr>
              <a:t> Betrieb</a:t>
            </a:r>
          </a:p>
        </p:txBody>
      </p:sp>
      <p:sp>
        <p:nvSpPr>
          <p:cNvPr id="13" name="Textfeld 12"/>
          <p:cNvSpPr txBox="1"/>
          <p:nvPr/>
        </p:nvSpPr>
        <p:spPr>
          <a:xfrm>
            <a:off x="754545" y="3919759"/>
            <a:ext cx="2460930" cy="338554"/>
          </a:xfrm>
          <a:prstGeom prst="rect">
            <a:avLst/>
          </a:prstGeom>
          <a:noFill/>
        </p:spPr>
        <p:txBody>
          <a:bodyPr wrap="none" rtlCol="0">
            <a:spAutoFit/>
          </a:bodyPr>
          <a:lstStyle/>
          <a:p>
            <a:r>
              <a:rPr lang="de-DE" sz="1600" dirty="0">
                <a:latin typeface="Arial" panose="020B0604020202020204" pitchFamily="34" charset="0"/>
                <a:cs typeface="Arial" panose="020B0604020202020204" pitchFamily="34" charset="0"/>
              </a:rPr>
              <a:t>Bivalenter Parallelbetrieb</a:t>
            </a:r>
          </a:p>
        </p:txBody>
      </p:sp>
    </p:spTree>
    <p:extLst>
      <p:ext uri="{BB962C8B-B14F-4D97-AF65-F5344CB8AC3E}">
        <p14:creationId xmlns:p14="http://schemas.microsoft.com/office/powerpoint/2010/main" val="3143908097"/>
      </p:ext>
    </p:extLst>
  </p:cSld>
  <p:clrMapOvr>
    <a:masterClrMapping/>
  </p:clrMapOvr>
  <mc:AlternateContent xmlns:mc="http://schemas.openxmlformats.org/markup-compatibility/2006" xmlns:p14="http://schemas.microsoft.com/office/powerpoint/2010/main">
    <mc:Choice Requires="p14">
      <p:transition spd="slow" p14:dur="2000" advTm="8185"/>
    </mc:Choice>
    <mc:Fallback xmlns="">
      <p:transition spd="slow" advTm="8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50000"/>
              </a:lnSpc>
            </a:pPr>
            <a:r>
              <a:rPr lang="de-DE" dirty="0">
                <a:latin typeface="Arial" panose="020B0604020202020204" pitchFamily="34" charset="0"/>
                <a:cs typeface="Arial" panose="020B0604020202020204" pitchFamily="34" charset="0"/>
              </a:rPr>
              <a:t>Betriebsarten der Wärmepumpen</a:t>
            </a:r>
          </a:p>
        </p:txBody>
      </p:sp>
      <p:sp>
        <p:nvSpPr>
          <p:cNvPr id="3" name="Content Placeholder 2"/>
          <p:cNvSpPr>
            <a:spLocks noGrp="1"/>
          </p:cNvSpPr>
          <p:nvPr>
            <p:ph idx="1"/>
          </p:nvPr>
        </p:nvSpPr>
        <p:spPr/>
        <p:txBody>
          <a:bodyPr>
            <a:normAutofit/>
          </a:bodyPr>
          <a:lstStyle/>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Fossile Brennstoffe (wie Erdgas oder Heizöl) werden häufig in bivalenten Betriebsarten eingesetzt. In kleinen Anlagen sind bivalente Konzepte nur dann relevant, wenn im Zuge einer Modernisierung der Heizungsanlage funktionierende Brenner für die Spitzenlasterzeugung vorhanden sind, die weiter betrieben werden.</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Bei der Planung größerer Anlagen - insbesondere in Nichtwohngebäuden - werden </a:t>
            </a:r>
            <a:r>
              <a:rPr lang="de-DE" sz="1600" dirty="0" smtClean="0">
                <a:latin typeface="Arial" panose="020B0604020202020204" pitchFamily="34" charset="0"/>
                <a:cs typeface="Arial" panose="020B0604020202020204" pitchFamily="34" charset="0"/>
              </a:rPr>
              <a:t>Spitzenlastenerzeuger teilweise in die neuen Anlagen mitintegriert </a:t>
            </a:r>
            <a:endParaRPr lang="de-DE"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Neben Öl- oder Gaskesseln können auch Biomasseanlagen oder Fernwärme genutzt werden. </a:t>
            </a:r>
          </a:p>
        </p:txBody>
      </p:sp>
    </p:spTree>
    <p:extLst>
      <p:ext uri="{BB962C8B-B14F-4D97-AF65-F5344CB8AC3E}">
        <p14:creationId xmlns:p14="http://schemas.microsoft.com/office/powerpoint/2010/main" val="29534627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50000"/>
              </a:lnSpc>
            </a:pPr>
            <a:r>
              <a:rPr lang="de-DE" dirty="0">
                <a:latin typeface="Arial" panose="020B0604020202020204" pitchFamily="34" charset="0"/>
                <a:cs typeface="Arial" panose="020B0604020202020204" pitchFamily="34" charset="0"/>
              </a:rPr>
              <a:t>Betriebsarten der Wärmepumpen</a:t>
            </a:r>
          </a:p>
        </p:txBody>
      </p:sp>
      <p:sp>
        <p:nvSpPr>
          <p:cNvPr id="3" name="Content Placeholder 2"/>
          <p:cNvSpPr>
            <a:spLocks noGrp="1"/>
          </p:cNvSpPr>
          <p:nvPr>
            <p:ph idx="1"/>
          </p:nvPr>
        </p:nvSpPr>
        <p:spPr>
          <a:xfrm>
            <a:off x="179512" y="1848043"/>
            <a:ext cx="4968552" cy="4525963"/>
          </a:xfrm>
        </p:spPr>
        <p:txBody>
          <a:bodyPr>
            <a:normAutofit/>
          </a:bodyPr>
          <a:lstStyle/>
          <a:p>
            <a:pPr marL="0" indent="0">
              <a:lnSpc>
                <a:spcPct val="150000"/>
              </a:lnSpc>
              <a:buNone/>
            </a:pPr>
            <a:r>
              <a:rPr lang="de-DE" sz="1600" dirty="0">
                <a:latin typeface="Arial" panose="020B0604020202020204" pitchFamily="34" charset="0"/>
                <a:cs typeface="Arial" panose="020B0604020202020204" pitchFamily="34" charset="0"/>
              </a:rPr>
              <a:t>Betriebsarten der Wärmepumpen / </a:t>
            </a:r>
          </a:p>
          <a:p>
            <a:pPr marL="0" indent="0">
              <a:lnSpc>
                <a:spcPct val="150000"/>
              </a:lnSpc>
              <a:buNone/>
            </a:pPr>
            <a:r>
              <a:rPr lang="de-DE" sz="1600" dirty="0">
                <a:latin typeface="Arial" panose="020B0604020202020204" pitchFamily="34" charset="0"/>
                <a:cs typeface="Arial" panose="020B0604020202020204" pitchFamily="34" charset="0"/>
              </a:rPr>
              <a:t>Heizungsunterstützung oder Brauchwassererwärmung </a:t>
            </a: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Solarthermie</a:t>
            </a:r>
          </a:p>
          <a:p>
            <a:pPr marL="0" indent="0">
              <a:lnSpc>
                <a:spcPct val="150000"/>
              </a:lnSpc>
              <a:buNone/>
            </a:pPr>
            <a:r>
              <a:rPr lang="de-DE" sz="1600" dirty="0">
                <a:latin typeface="Arial" panose="020B0604020202020204" pitchFamily="34" charset="0"/>
                <a:cs typeface="Arial" panose="020B0604020202020204" pitchFamily="34" charset="0"/>
              </a:rPr>
              <a:t>Komponenten der Solarthermie können in eine Wärmepumpenanlage eingebunden werden. </a:t>
            </a:r>
          </a:p>
          <a:p>
            <a:pPr marL="0" indent="0">
              <a:lnSpc>
                <a:spcPct val="150000"/>
              </a:lnSpc>
              <a:buNone/>
            </a:pPr>
            <a:r>
              <a:rPr lang="de-DE" sz="1600" dirty="0">
                <a:latin typeface="Arial" panose="020B0604020202020204" pitchFamily="34" charset="0"/>
                <a:cs typeface="Arial" panose="020B0604020202020204" pitchFamily="34" charset="0"/>
              </a:rPr>
              <a:t>Die </a:t>
            </a:r>
            <a:r>
              <a:rPr lang="de-DE" sz="1600" dirty="0" smtClean="0">
                <a:latin typeface="Arial" panose="020B0604020202020204" pitchFamily="34" charset="0"/>
                <a:cs typeface="Arial" panose="020B0604020202020204" pitchFamily="34" charset="0"/>
              </a:rPr>
              <a:t>Einbettung </a:t>
            </a:r>
            <a:r>
              <a:rPr lang="de-DE" sz="1600" dirty="0">
                <a:latin typeface="Arial" panose="020B0604020202020204" pitchFamily="34" charset="0"/>
                <a:cs typeface="Arial" panose="020B0604020202020204" pitchFamily="34" charset="0"/>
              </a:rPr>
              <a:t>erfolgt </a:t>
            </a:r>
            <a:r>
              <a:rPr lang="de-DE" sz="1600" dirty="0" smtClean="0">
                <a:latin typeface="Arial" panose="020B0604020202020204" pitchFamily="34" charset="0"/>
                <a:cs typeface="Arial" panose="020B0604020202020204" pitchFamily="34" charset="0"/>
              </a:rPr>
              <a:t>analog zu anderen </a:t>
            </a:r>
            <a:r>
              <a:rPr lang="de-DE" sz="1600" dirty="0">
                <a:latin typeface="Arial" panose="020B0604020202020204" pitchFamily="34" charset="0"/>
                <a:cs typeface="Arial" panose="020B0604020202020204" pitchFamily="34" charset="0"/>
              </a:rPr>
              <a:t>Heizsystemen.  Bei der Dimensionierung der </a:t>
            </a:r>
            <a:r>
              <a:rPr lang="de-DE" sz="1600" dirty="0" err="1">
                <a:latin typeface="Arial" panose="020B0604020202020204" pitchFamily="34" charset="0"/>
                <a:cs typeface="Arial" panose="020B0604020202020204" pitchFamily="34" charset="0"/>
              </a:rPr>
              <a:t>Geothermieanlage</a:t>
            </a:r>
            <a:r>
              <a:rPr lang="de-DE" sz="1600" dirty="0">
                <a:latin typeface="Arial" panose="020B0604020202020204" pitchFamily="34" charset="0"/>
                <a:cs typeface="Arial" panose="020B0604020202020204" pitchFamily="34" charset="0"/>
              </a:rPr>
              <a:t> sind die Komponenten der Solarthermie zu berücksichtigen. </a:t>
            </a:r>
            <a:r>
              <a:rPr lang="en-US" sz="1600" dirty="0">
                <a:latin typeface="Arial" panose="020B0604020202020204" pitchFamily="34" charset="0"/>
                <a:cs typeface="Arial" panose="020B0604020202020204" pitchFamily="34" charset="0"/>
              </a:rPr>
              <a:t>.</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p:txBody>
      </p:sp>
      <p:pic>
        <p:nvPicPr>
          <p:cNvPr id="6146" name="Picture 2" descr="https://upload.wikimedia.org/wikipedia/commons/8/8c/Sonnenkollektor-1.jpg"/>
          <p:cNvPicPr>
            <a:picLocks noChangeAspect="1" noChangeArrowheads="1"/>
          </p:cNvPicPr>
          <p:nvPr/>
        </p:nvPicPr>
        <p:blipFill>
          <a:blip r:embed="rId3">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5114833" y="2095500"/>
            <a:ext cx="528637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5412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slide title here</a:t>
            </a:r>
            <a:endParaRPr lang="el-GR" dirty="0"/>
          </a:p>
        </p:txBody>
      </p:sp>
      <p:sp>
        <p:nvSpPr>
          <p:cNvPr id="3" name="Content Placeholder 2"/>
          <p:cNvSpPr>
            <a:spLocks noGrp="1"/>
          </p:cNvSpPr>
          <p:nvPr>
            <p:ph idx="1"/>
          </p:nvPr>
        </p:nvSpPr>
        <p:spPr/>
        <p:txBody>
          <a:bodyPr>
            <a:normAutofit/>
          </a:bodyPr>
          <a:lstStyle/>
          <a:p>
            <a:pPr marL="0" indent="0">
              <a:lnSpc>
                <a:spcPct val="150000"/>
              </a:lnSpc>
              <a:buNone/>
            </a:pPr>
            <a:endParaRPr lang="en-US" sz="1600" dirty="0">
              <a:latin typeface="Arial" panose="020B0604020202020204" pitchFamily="34" charset="0"/>
              <a:cs typeface="Arial" panose="020B0604020202020204" pitchFamily="34" charset="0"/>
            </a:endParaRPr>
          </a:p>
          <a:p>
            <a:pPr marL="0" lvl="0" indent="0">
              <a:lnSpc>
                <a:spcPct val="150000"/>
              </a:lnSpc>
              <a:spcBef>
                <a:spcPts val="0"/>
              </a:spcBef>
              <a:buNone/>
            </a:pPr>
            <a:r>
              <a:rPr lang="de-DE" sz="1600" dirty="0">
                <a:solidFill>
                  <a:prstClr val="black"/>
                </a:solidFill>
                <a:latin typeface="Arial" panose="020B0604020202020204" pitchFamily="34" charset="0"/>
                <a:cs typeface="Arial" panose="020B0604020202020204" pitchFamily="34" charset="0"/>
              </a:rPr>
              <a:t>Kaminöfen / Einzelraumheizung</a:t>
            </a:r>
          </a:p>
          <a:p>
            <a:pPr marL="0" lvl="0" indent="0">
              <a:lnSpc>
                <a:spcPct val="150000"/>
              </a:lnSpc>
              <a:spcBef>
                <a:spcPts val="0"/>
              </a:spcBef>
              <a:buNone/>
            </a:pPr>
            <a:r>
              <a:rPr lang="de-DE" sz="1600" dirty="0">
                <a:solidFill>
                  <a:prstClr val="black"/>
                </a:solidFill>
                <a:latin typeface="Arial" panose="020B0604020202020204" pitchFamily="34" charset="0"/>
                <a:cs typeface="Arial" panose="020B0604020202020204" pitchFamily="34" charset="0"/>
              </a:rPr>
              <a:t>Eine Kombination aus einer Wärmepumpenanlage und einem Holzofen ist ebenfalls möglich. Der Ofen ist in der Regel nicht an das Heizsystem angeschlossen, so dass keine besonderen Anforderungen an seine Installation gestellt werden. </a:t>
            </a:r>
          </a:p>
          <a:p>
            <a:pPr marL="0" lvl="0" indent="0">
              <a:lnSpc>
                <a:spcPct val="150000"/>
              </a:lnSpc>
              <a:spcBef>
                <a:spcPts val="0"/>
              </a:spcBef>
              <a:buNone/>
            </a:pPr>
            <a:r>
              <a:rPr lang="de-DE" sz="1600" dirty="0">
                <a:solidFill>
                  <a:prstClr val="black"/>
                </a:solidFill>
                <a:latin typeface="Arial" panose="020B0604020202020204" pitchFamily="34" charset="0"/>
                <a:cs typeface="Arial" panose="020B0604020202020204" pitchFamily="34" charset="0"/>
              </a:rPr>
              <a:t>Die Nutzungsintensität und der Nutzungsumfang des Ofens hängen vom Benutzer ab und sind daher bei der Dimensionierung des Systems nicht einfach oder gar nicht zu berücksichtigen.</a:t>
            </a:r>
          </a:p>
        </p:txBody>
      </p:sp>
    </p:spTree>
    <p:extLst>
      <p:ext uri="{BB962C8B-B14F-4D97-AF65-F5344CB8AC3E}">
        <p14:creationId xmlns:p14="http://schemas.microsoft.com/office/powerpoint/2010/main" val="6742933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err="1">
                <a:latin typeface="Arial" panose="020B0604020202020204" pitchFamily="34" charset="0"/>
                <a:cs typeface="Arial" panose="020B0604020202020204" pitchFamily="34" charset="0"/>
              </a:rPr>
              <a:t>Heizstab</a:t>
            </a:r>
            <a:r>
              <a:rPr lang="de-DE" dirty="0">
                <a:latin typeface="Arial" panose="020B0604020202020204" pitchFamily="34" charset="0"/>
                <a:cs typeface="Arial" panose="020B0604020202020204" pitchFamily="34" charset="0"/>
              </a:rPr>
              <a:t> / Heizkartusche</a:t>
            </a:r>
          </a:p>
        </p:txBody>
      </p:sp>
      <p:sp>
        <p:nvSpPr>
          <p:cNvPr id="3" name="Content Placeholder 2"/>
          <p:cNvSpPr>
            <a:spLocks noGrp="1"/>
          </p:cNvSpPr>
          <p:nvPr>
            <p:ph idx="1"/>
          </p:nvPr>
        </p:nvSpPr>
        <p:spPr>
          <a:xfrm>
            <a:off x="457200" y="1556792"/>
            <a:ext cx="8229600" cy="4525963"/>
          </a:xfrm>
        </p:spPr>
        <p:txBody>
          <a:bodyPr>
            <a:normAutofit/>
          </a:bodyPr>
          <a:lstStyle/>
          <a:p>
            <a:pPr marL="0" lvl="0" indent="0">
              <a:lnSpc>
                <a:spcPct val="150000"/>
              </a:lnSpc>
              <a:spcBef>
                <a:spcPts val="0"/>
              </a:spcBef>
              <a:buNone/>
            </a:pPr>
            <a:r>
              <a:rPr lang="de-DE" sz="1600" dirty="0" err="1">
                <a:solidFill>
                  <a:prstClr val="black"/>
                </a:solidFill>
                <a:latin typeface="Arial" panose="020B0604020202020204" pitchFamily="34" charset="0"/>
                <a:cs typeface="Arial" panose="020B0604020202020204" pitchFamily="34" charset="0"/>
              </a:rPr>
              <a:t>Heizstab</a:t>
            </a:r>
            <a:r>
              <a:rPr lang="de-DE" sz="1600" dirty="0">
                <a:solidFill>
                  <a:prstClr val="black"/>
                </a:solidFill>
                <a:latin typeface="Arial" panose="020B0604020202020204" pitchFamily="34" charset="0"/>
                <a:cs typeface="Arial" panose="020B0604020202020204" pitchFamily="34" charset="0"/>
              </a:rPr>
              <a:t> / Heizkartusche</a:t>
            </a:r>
            <a:endParaRPr lang="en-US" sz="1600" dirty="0">
              <a:latin typeface="Arial" panose="020B0604020202020204" pitchFamily="34" charset="0"/>
              <a:cs typeface="Arial" panose="020B0604020202020204" pitchFamily="34" charset="0"/>
            </a:endParaRPr>
          </a:p>
        </p:txBody>
      </p:sp>
      <p:sp>
        <p:nvSpPr>
          <p:cNvPr id="4" name="Textfeld 3"/>
          <p:cNvSpPr txBox="1"/>
          <p:nvPr/>
        </p:nvSpPr>
        <p:spPr>
          <a:xfrm>
            <a:off x="457200" y="1916832"/>
            <a:ext cx="5032147" cy="1846659"/>
          </a:xfrm>
          <a:prstGeom prst="rect">
            <a:avLst/>
          </a:prstGeom>
          <a:noFill/>
        </p:spPr>
        <p:txBody>
          <a:bodyPr wrap="none" rtlCol="0">
            <a:spAutoFit/>
          </a:bodyPr>
          <a:lstStyle/>
          <a:p>
            <a:r>
              <a:rPr lang="de-DE" dirty="0"/>
              <a:t> </a:t>
            </a:r>
          </a:p>
          <a:p>
            <a:pPr marL="285750" indent="-285750">
              <a:lnSpc>
                <a:spcPct val="150000"/>
              </a:lnSpc>
              <a:buFontTx/>
              <a:buChar char="-"/>
            </a:pPr>
            <a:r>
              <a:rPr lang="de-DE" sz="1600" dirty="0">
                <a:latin typeface="Arial" panose="020B0604020202020204" pitchFamily="34" charset="0"/>
                <a:cs typeface="Arial" panose="020B0604020202020204" pitchFamily="34" charset="0"/>
              </a:rPr>
              <a:t>Existieren</a:t>
            </a:r>
          </a:p>
          <a:p>
            <a:pPr marL="285750" indent="-285750">
              <a:lnSpc>
                <a:spcPct val="150000"/>
              </a:lnSpc>
              <a:buFontTx/>
              <a:buChar char="-"/>
            </a:pPr>
            <a:r>
              <a:rPr lang="de-DE" sz="1600" dirty="0">
                <a:latin typeface="Arial" panose="020B0604020202020204" pitchFamily="34" charset="0"/>
                <a:cs typeface="Arial" panose="020B0604020202020204" pitchFamily="34" charset="0"/>
              </a:rPr>
              <a:t>Bei geothermischen Wärmepumpen nicht sinnvoll.</a:t>
            </a:r>
          </a:p>
          <a:p>
            <a:pPr marL="285750" indent="-285750">
              <a:lnSpc>
                <a:spcPct val="150000"/>
              </a:lnSpc>
              <a:buFontTx/>
              <a:buChar char="-"/>
            </a:pPr>
            <a:r>
              <a:rPr lang="de-DE" sz="1600" dirty="0">
                <a:latin typeface="Arial" panose="020B0604020202020204" pitchFamily="34" charset="0"/>
                <a:cs typeface="Arial" panose="020B0604020202020204" pitchFamily="34" charset="0"/>
              </a:rPr>
              <a:t>Geeignet für die Estrichtrocknung</a:t>
            </a:r>
          </a:p>
          <a:p>
            <a:pPr marL="285750" indent="-285750">
              <a:lnSpc>
                <a:spcPct val="150000"/>
              </a:lnSpc>
              <a:buFontTx/>
              <a:buChar char="-"/>
            </a:pPr>
            <a:r>
              <a:rPr lang="de-DE" sz="1600" dirty="0">
                <a:latin typeface="Arial" panose="020B0604020202020204" pitchFamily="34" charset="0"/>
                <a:cs typeface="Arial" panose="020B0604020202020204" pitchFamily="34" charset="0"/>
              </a:rPr>
              <a:t>Am besten trennen oder deaktivieren.</a:t>
            </a:r>
          </a:p>
        </p:txBody>
      </p:sp>
    </p:spTree>
    <p:extLst>
      <p:ext uri="{BB962C8B-B14F-4D97-AF65-F5344CB8AC3E}">
        <p14:creationId xmlns:p14="http://schemas.microsoft.com/office/powerpoint/2010/main" val="312541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Kühlbetrieb</a:t>
            </a:r>
          </a:p>
        </p:txBody>
      </p:sp>
      <p:sp>
        <p:nvSpPr>
          <p:cNvPr id="3" name="Content Placeholder 2"/>
          <p:cNvSpPr>
            <a:spLocks noGrp="1"/>
          </p:cNvSpPr>
          <p:nvPr>
            <p:ph idx="1"/>
          </p:nvPr>
        </p:nvSpPr>
        <p:spPr/>
        <p:txBody>
          <a:bodyPr>
            <a:normAutofit/>
          </a:bodyPr>
          <a:lstStyle/>
          <a:p>
            <a:pPr marL="0" indent="0">
              <a:lnSpc>
                <a:spcPct val="150000"/>
              </a:lnSpc>
              <a:buNone/>
            </a:pPr>
            <a:r>
              <a:rPr lang="de-DE" sz="1600" dirty="0">
                <a:latin typeface="Arial" panose="020B0604020202020204" pitchFamily="34" charset="0"/>
                <a:cs typeface="Arial" panose="020B0604020202020204" pitchFamily="34" charset="0"/>
              </a:rPr>
              <a:t>Ein Wärmepumpensystem kann auch zur Kühlung verwendet werden (z.B. </a:t>
            </a:r>
          </a:p>
          <a:p>
            <a:pPr marL="0" indent="0">
              <a:lnSpc>
                <a:spcPct val="150000"/>
              </a:lnSpc>
              <a:buNone/>
            </a:pPr>
            <a:r>
              <a:rPr lang="de-DE" sz="1600" dirty="0">
                <a:latin typeface="Arial" panose="020B0604020202020204" pitchFamily="34" charset="0"/>
                <a:cs typeface="Arial" panose="020B0604020202020204" pitchFamily="34" charset="0"/>
              </a:rPr>
              <a:t>für die Klimatisierung in den Sommermonaten). In der Regel wird das Wärmeverteilungssystem (Fußbodenheizung) auch als Kälteverteilsystem eingesetzt. </a:t>
            </a:r>
          </a:p>
          <a:p>
            <a:pPr marL="0" indent="0">
              <a:lnSpc>
                <a:spcPct val="150000"/>
              </a:lnSpc>
              <a:buNone/>
            </a:pPr>
            <a:r>
              <a:rPr lang="de-DE" sz="1600" dirty="0">
                <a:latin typeface="Arial" panose="020B0604020202020204" pitchFamily="34" charset="0"/>
                <a:cs typeface="Arial" panose="020B0604020202020204" pitchFamily="34" charset="0"/>
              </a:rPr>
              <a:t>Es gibt verschiedene Arten der Kühlung: </a:t>
            </a:r>
          </a:p>
          <a:p>
            <a:pPr>
              <a:lnSpc>
                <a:spcPct val="150000"/>
              </a:lnSpc>
            </a:pPr>
            <a:endParaRPr lang="en-US" sz="1600" dirty="0">
              <a:latin typeface="Arial" panose="020B0604020202020204" pitchFamily="34" charset="0"/>
              <a:cs typeface="Arial" panose="020B0604020202020204" pitchFamily="34" charset="0"/>
            </a:endParaRPr>
          </a:p>
          <a:p>
            <a:pPr marL="285750" indent="-285750">
              <a:lnSpc>
                <a:spcPct val="150000"/>
              </a:lnSpc>
              <a:buFontTx/>
              <a:buChar char="-"/>
            </a:pPr>
            <a:r>
              <a:rPr lang="en-US" sz="1600" dirty="0">
                <a:latin typeface="Arial" panose="020B0604020202020204" pitchFamily="34" charset="0"/>
                <a:cs typeface="Arial" panose="020B0604020202020204" pitchFamily="34" charset="0"/>
              </a:rPr>
              <a:t>Passive </a:t>
            </a:r>
            <a:r>
              <a:rPr lang="en-US" sz="1600" dirty="0" err="1">
                <a:latin typeface="Arial" panose="020B0604020202020204" pitchFamily="34" charset="0"/>
                <a:cs typeface="Arial" panose="020B0604020202020204" pitchFamily="34" charset="0"/>
              </a:rPr>
              <a:t>Kühlung</a:t>
            </a:r>
            <a:endParaRPr lang="en-US" sz="1600" dirty="0">
              <a:latin typeface="Arial" panose="020B0604020202020204" pitchFamily="34" charset="0"/>
              <a:cs typeface="Arial" panose="020B0604020202020204" pitchFamily="34" charset="0"/>
            </a:endParaRPr>
          </a:p>
          <a:p>
            <a:pPr marL="285750" indent="-285750">
              <a:lnSpc>
                <a:spcPct val="150000"/>
              </a:lnSpc>
              <a:buFontTx/>
              <a:buChar char="-"/>
            </a:pPr>
            <a:r>
              <a:rPr lang="en-US" sz="1600" dirty="0" err="1">
                <a:latin typeface="Arial" panose="020B0604020202020204" pitchFamily="34" charset="0"/>
                <a:cs typeface="Arial" panose="020B0604020202020204" pitchFamily="34" charset="0"/>
              </a:rPr>
              <a:t>Aktive</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Kühlung</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6706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Kühlbetrieb</a:t>
            </a:r>
          </a:p>
        </p:txBody>
      </p:sp>
      <p:sp>
        <p:nvSpPr>
          <p:cNvPr id="3" name="Content Placeholder 2"/>
          <p:cNvSpPr>
            <a:spLocks noGrp="1"/>
          </p:cNvSpPr>
          <p:nvPr>
            <p:ph idx="1"/>
          </p:nvPr>
        </p:nvSpPr>
        <p:spPr/>
        <p:txBody>
          <a:bodyPr>
            <a:normAutofit/>
          </a:bodyPr>
          <a:lstStyle/>
          <a:p>
            <a:pPr marL="0" indent="0">
              <a:lnSpc>
                <a:spcPct val="150000"/>
              </a:lnSpc>
              <a:buNone/>
            </a:pPr>
            <a:r>
              <a:rPr lang="de-DE" sz="1600" b="1" dirty="0">
                <a:latin typeface="Arial" panose="020B0604020202020204" pitchFamily="34" charset="0"/>
                <a:cs typeface="Arial" panose="020B0604020202020204" pitchFamily="34" charset="0"/>
              </a:rPr>
              <a:t>Passive Kühlung</a:t>
            </a:r>
          </a:p>
          <a:p>
            <a:pPr marL="0" indent="0">
              <a:lnSpc>
                <a:spcPct val="150000"/>
              </a:lnSpc>
              <a:buNone/>
            </a:pPr>
            <a:r>
              <a:rPr lang="de-DE" sz="1600" dirty="0">
                <a:latin typeface="Arial" panose="020B0604020202020204" pitchFamily="34" charset="0"/>
                <a:cs typeface="Arial" panose="020B0604020202020204" pitchFamily="34" charset="0"/>
              </a:rPr>
              <a:t>Für die passive (oder natürliche) Kühlung werden die niedrigen Temperaturen der Wärmequelle (z.B. des Erdreichs) direkt zur Kühlung genutzt. </a:t>
            </a:r>
          </a:p>
          <a:p>
            <a:pPr marL="0" indent="0">
              <a:lnSpc>
                <a:spcPct val="150000"/>
              </a:lnSpc>
              <a:buNone/>
            </a:pPr>
            <a:r>
              <a:rPr lang="de-DE" sz="1600" dirty="0">
                <a:latin typeface="Arial" panose="020B0604020202020204" pitchFamily="34" charset="0"/>
                <a:cs typeface="Arial" panose="020B0604020202020204" pitchFamily="34" charset="0"/>
              </a:rPr>
              <a:t>In diesem Fall ist die Wärmepumpe ohne Funktion. Die Implementierung erfolgt über Ventile zwischen Wärmepumpe und Wärmequelle. </a:t>
            </a:r>
          </a:p>
          <a:p>
            <a:pPr marL="0" indent="0">
              <a:lnSpc>
                <a:spcPct val="150000"/>
              </a:lnSpc>
              <a:buNone/>
            </a:pPr>
            <a:r>
              <a:rPr lang="de-DE" sz="1600" dirty="0">
                <a:latin typeface="Arial" panose="020B0604020202020204" pitchFamily="34" charset="0"/>
                <a:cs typeface="Arial" panose="020B0604020202020204" pitchFamily="34" charset="0"/>
              </a:rPr>
              <a:t>Bei der Kühlung ist der COP offensichtlich sehr gut, denn die elektrische Leistung für die Umwälzpumpe ist die einzige notwendige Antriebsenergie.</a:t>
            </a:r>
          </a:p>
          <a:p>
            <a:pPr marL="0" indent="0">
              <a:lnSpc>
                <a:spcPct val="150000"/>
              </a:lnSpc>
              <a:buNone/>
            </a:pPr>
            <a:r>
              <a:rPr lang="de-DE" sz="1600" dirty="0">
                <a:latin typeface="Arial" panose="020B0604020202020204" pitchFamily="34" charset="0"/>
                <a:cs typeface="Arial" panose="020B0604020202020204" pitchFamily="34" charset="0"/>
              </a:rPr>
              <a:t>Eine passive Kühlung ist nur möglich, wenn der Speicher der Wärmequelle genügend niedrige Temperaturen aufweist.   Für die Dimensionierung siehe → </a:t>
            </a:r>
          </a:p>
        </p:txBody>
      </p:sp>
    </p:spTree>
    <p:extLst>
      <p:ext uri="{BB962C8B-B14F-4D97-AF65-F5344CB8AC3E}">
        <p14:creationId xmlns:p14="http://schemas.microsoft.com/office/powerpoint/2010/main" val="34051149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slide title here</a:t>
            </a:r>
            <a:endParaRPr lang="el-GR" dirty="0"/>
          </a:p>
        </p:txBody>
      </p:sp>
      <p:sp>
        <p:nvSpPr>
          <p:cNvPr id="3" name="Content Placeholder 2"/>
          <p:cNvSpPr>
            <a:spLocks noGrp="1"/>
          </p:cNvSpPr>
          <p:nvPr>
            <p:ph idx="1"/>
          </p:nvPr>
        </p:nvSpPr>
        <p:spPr>
          <a:xfrm>
            <a:off x="457200" y="1412776"/>
            <a:ext cx="8229600" cy="4525963"/>
          </a:xfrm>
        </p:spPr>
        <p:txBody>
          <a:bodyPr>
            <a:normAutofit/>
          </a:bodyPr>
          <a:lstStyle/>
          <a:p>
            <a:pPr marL="0" indent="0">
              <a:lnSpc>
                <a:spcPct val="150000"/>
              </a:lnSpc>
              <a:buNone/>
            </a:pPr>
            <a:r>
              <a:rPr lang="de-DE" sz="1600" b="1" dirty="0">
                <a:latin typeface="Arial" panose="020B0604020202020204" pitchFamily="34" charset="0"/>
                <a:cs typeface="Arial" panose="020B0604020202020204" pitchFamily="34" charset="0"/>
              </a:rPr>
              <a:t>Passive Kühlung</a:t>
            </a:r>
          </a:p>
          <a:p>
            <a:pPr marL="0" indent="0">
              <a:lnSpc>
                <a:spcPct val="150000"/>
              </a:lnSpc>
              <a:buNone/>
            </a:pPr>
            <a:endParaRPr lang="en-US" sz="1600" dirty="0">
              <a:latin typeface="Arial" panose="020B0604020202020204" pitchFamily="34" charset="0"/>
              <a:cs typeface="Arial" panose="020B0604020202020204" pitchFamily="34" charset="0"/>
            </a:endParaRPr>
          </a:p>
        </p:txBody>
      </p:sp>
    </p:spTree>
    <p:controls>
      <mc:AlternateContent xmlns:mc="http://schemas.openxmlformats.org/markup-compatibility/2006">
        <mc:Choice xmlns:v="urn:schemas-microsoft-com:vml" Requires="v">
          <p:control spid="8299" name="ShockwaveFlash1" r:id="rId2" imgW="6769080" imgH="4778280"/>
        </mc:Choice>
        <mc:Fallback>
          <p:control name="ShockwaveFlash1" r:id="rId2" imgW="6769080" imgH="4778280">
            <p:pic>
              <p:nvPicPr>
                <p:cNvPr id="4" name="ShockwaveFlash1"/>
                <p:cNvPicPr>
                  <a:picLocks noChangeAspect="1"/>
                </p:cNvPicPr>
                <p:nvPr>
                  <p:custDataLst>
                    <p:tags r:id="rId3"/>
                  </p:custDataLst>
                </p:nvPr>
              </p:nvPicPr>
              <p:blipFill>
                <a:blip r:embed="rId6"/>
                <a:stretch>
                  <a:fillRect/>
                </a:stretch>
              </p:blipFill>
              <p:spPr>
                <a:xfrm>
                  <a:off x="1331640" y="1844824"/>
                  <a:ext cx="6768752" cy="4777943"/>
                </a:xfrm>
                <a:prstGeom prst="rect">
                  <a:avLst/>
                </a:prstGeom>
              </p:spPr>
            </p:pic>
          </p:control>
        </mc:Fallback>
      </mc:AlternateContent>
    </p:controls>
    <p:extLst>
      <p:ext uri="{BB962C8B-B14F-4D97-AF65-F5344CB8AC3E}">
        <p14:creationId xmlns:p14="http://schemas.microsoft.com/office/powerpoint/2010/main" val="1666766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Geschichte der Wärmepumpe</a:t>
            </a:r>
            <a:endParaRPr lang="el-GR" dirty="0">
              <a:latin typeface="Arial" panose="020B0604020202020204" pitchFamily="34" charset="0"/>
              <a:cs typeface="Arial" panose="020B0604020202020204" pitchFamily="34" charset="0"/>
            </a:endParaRPr>
          </a:p>
        </p:txBody>
      </p:sp>
      <p:sp>
        <p:nvSpPr>
          <p:cNvPr id="7" name="Content Placeholder 2"/>
          <p:cNvSpPr txBox="1">
            <a:spLocks/>
          </p:cNvSpPr>
          <p:nvPr/>
        </p:nvSpPr>
        <p:spPr>
          <a:xfrm>
            <a:off x="0" y="2329173"/>
            <a:ext cx="8820472"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endParaRPr lang="en-US" sz="1600" dirty="0">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3"/>
          <a:stretch>
            <a:fillRect/>
          </a:stretch>
        </p:blipFill>
        <p:spPr>
          <a:xfrm>
            <a:off x="683568" y="3863181"/>
            <a:ext cx="6836626" cy="1522400"/>
          </a:xfrm>
          <a:prstGeom prst="rect">
            <a:avLst/>
          </a:prstGeom>
        </p:spPr>
      </p:pic>
      <p:sp>
        <p:nvSpPr>
          <p:cNvPr id="4" name="Textfeld 3"/>
          <p:cNvSpPr txBox="1"/>
          <p:nvPr/>
        </p:nvSpPr>
        <p:spPr>
          <a:xfrm>
            <a:off x="683568" y="1931961"/>
            <a:ext cx="6984776" cy="1200329"/>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…über 700.000 Wärmepumpen </a:t>
            </a:r>
            <a:r>
              <a:rPr lang="de-DE" sz="1600" dirty="0" smtClean="0">
                <a:latin typeface="Arial" panose="020B0604020202020204" pitchFamily="34" charset="0"/>
                <a:cs typeface="Arial" panose="020B0604020202020204" pitchFamily="34" charset="0"/>
              </a:rPr>
              <a:t>erfolgreich </a:t>
            </a:r>
            <a:r>
              <a:rPr lang="de-DE" sz="1600" dirty="0">
                <a:latin typeface="Arial" panose="020B0604020202020204" pitchFamily="34" charset="0"/>
                <a:cs typeface="Arial" panose="020B0604020202020204" pitchFamily="34" charset="0"/>
              </a:rPr>
              <a:t>im </a:t>
            </a:r>
            <a:r>
              <a:rPr lang="de-DE" sz="1600" dirty="0" smtClean="0">
                <a:latin typeface="Arial" panose="020B0604020202020204" pitchFamily="34" charset="0"/>
                <a:cs typeface="Arial" panose="020B0604020202020204" pitchFamily="34" charset="0"/>
              </a:rPr>
              <a:t>Einsatz waren.</a:t>
            </a:r>
            <a:endParaRPr lang="de-DE" sz="160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Bestandsinformationen zu Wärmepumpen in Deutschland (2016) </a:t>
            </a:r>
          </a:p>
        </p:txBody>
      </p:sp>
    </p:spTree>
    <p:extLst>
      <p:ext uri="{BB962C8B-B14F-4D97-AF65-F5344CB8AC3E}">
        <p14:creationId xmlns:p14="http://schemas.microsoft.com/office/powerpoint/2010/main" val="13215405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Kühlbetrieb</a:t>
            </a:r>
          </a:p>
        </p:txBody>
      </p:sp>
      <p:sp>
        <p:nvSpPr>
          <p:cNvPr id="3" name="Content Placeholder 2"/>
          <p:cNvSpPr>
            <a:spLocks noGrp="1"/>
          </p:cNvSpPr>
          <p:nvPr>
            <p:ph idx="1"/>
          </p:nvPr>
        </p:nvSpPr>
        <p:spPr/>
        <p:txBody>
          <a:bodyPr>
            <a:normAutofit/>
          </a:bodyPr>
          <a:lstStyle/>
          <a:p>
            <a:pPr marL="0" indent="0">
              <a:lnSpc>
                <a:spcPct val="150000"/>
              </a:lnSpc>
              <a:buNone/>
            </a:pPr>
            <a:endParaRPr lang="de-DE" sz="1600" b="1" dirty="0">
              <a:latin typeface="Arial" panose="020B0604020202020204" pitchFamily="34" charset="0"/>
              <a:cs typeface="Arial" panose="020B0604020202020204" pitchFamily="34" charset="0"/>
            </a:endParaRPr>
          </a:p>
          <a:p>
            <a:pPr marL="0" indent="0">
              <a:lnSpc>
                <a:spcPct val="150000"/>
              </a:lnSpc>
              <a:buNone/>
            </a:pPr>
            <a:r>
              <a:rPr lang="de-DE" sz="1600" b="1" dirty="0">
                <a:latin typeface="Arial" panose="020B0604020202020204" pitchFamily="34" charset="0"/>
                <a:cs typeface="Arial" panose="020B0604020202020204" pitchFamily="34" charset="0"/>
              </a:rPr>
              <a:t>Aktive Kühlung</a:t>
            </a:r>
          </a:p>
          <a:p>
            <a:pPr marL="0" indent="0">
              <a:lnSpc>
                <a:spcPct val="150000"/>
              </a:lnSpc>
              <a:buNone/>
            </a:pPr>
            <a:r>
              <a:rPr lang="de-DE" sz="1600" dirty="0">
                <a:latin typeface="Arial" panose="020B0604020202020204" pitchFamily="34" charset="0"/>
                <a:cs typeface="Arial" panose="020B0604020202020204" pitchFamily="34" charset="0"/>
              </a:rPr>
              <a:t>Die Wärmepumpe kann zur Kühlung eingesetzt werden, auch wenn die Temperaturen der Wärmequelle für eine passive Kühlung nicht ausreichen oder der Kühlbedarf zu hoch ist. </a:t>
            </a:r>
          </a:p>
          <a:p>
            <a:pPr marL="0" indent="0">
              <a:lnSpc>
                <a:spcPct val="150000"/>
              </a:lnSpc>
              <a:buNone/>
            </a:pPr>
            <a:r>
              <a:rPr lang="de-DE" sz="1600" dirty="0">
                <a:latin typeface="Arial" panose="020B0604020202020204" pitchFamily="34" charset="0"/>
                <a:cs typeface="Arial" panose="020B0604020202020204" pitchFamily="34" charset="0"/>
              </a:rPr>
              <a:t>Dazu muss der Wärmepumpenprozess mit einem 4-Wege-Ventil umgekehrt werden, d.h. die Warm- und Kaltseite (Wärmeaufnahme und Wärmeabgabe) werden vertauscht. Die Förderrichtung des Verdichters bleibt erhalten. </a:t>
            </a:r>
          </a:p>
          <a:p>
            <a:pPr marL="0" indent="0">
              <a:lnSpc>
                <a:spcPct val="150000"/>
              </a:lnSpc>
              <a:buNone/>
            </a:pPr>
            <a:r>
              <a:rPr lang="de-DE" sz="1600" dirty="0">
                <a:latin typeface="Arial" panose="020B0604020202020204" pitchFamily="34" charset="0"/>
                <a:cs typeface="Arial" panose="020B0604020202020204" pitchFamily="34" charset="0"/>
              </a:rPr>
              <a:t>Ein kleiner Nachteil ist die Konstanz - auch im Heizbetrieb - des zusätzlichen Druckverlustes, der zu einem niedrigeren COP im Heizbetrieb führt. </a:t>
            </a:r>
          </a:p>
        </p:txBody>
      </p:sp>
    </p:spTree>
    <p:extLst>
      <p:ext uri="{BB962C8B-B14F-4D97-AF65-F5344CB8AC3E}">
        <p14:creationId xmlns:p14="http://schemas.microsoft.com/office/powerpoint/2010/main" val="522159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94" y="1484784"/>
            <a:ext cx="9023901" cy="4525963"/>
          </a:xfrm>
        </p:spPr>
        <p:txBody>
          <a:bodyPr>
            <a:normAutofit/>
          </a:bodyPr>
          <a:lstStyle/>
          <a:p>
            <a:pPr>
              <a:lnSpc>
                <a:spcPct val="150000"/>
              </a:lnSpc>
            </a:pPr>
            <a:r>
              <a:rPr lang="de-DE" sz="1600" dirty="0">
                <a:latin typeface="Arial" panose="020B0604020202020204" pitchFamily="34" charset="0"/>
                <a:cs typeface="Arial" panose="020B0604020202020204" pitchFamily="34" charset="0"/>
              </a:rPr>
              <a:t>Kühlmodus - aktive Kühlung </a:t>
            </a:r>
          </a:p>
          <a:p>
            <a:pPr>
              <a:lnSpc>
                <a:spcPct val="150000"/>
              </a:lnSpc>
            </a:pPr>
            <a:r>
              <a:rPr lang="de-DE" sz="1600" dirty="0">
                <a:latin typeface="Arial" panose="020B0604020202020204" pitchFamily="34" charset="0"/>
                <a:cs typeface="Arial" panose="020B0604020202020204" pitchFamily="34" charset="0"/>
              </a:rPr>
              <a:t>(die Animation zeigt eine Luft-Wasser-Wärmepumpe, Sole-Wasser-Wärmepumpen-Funktion ist analog dazu)</a:t>
            </a:r>
          </a:p>
          <a:p>
            <a:pPr marL="0" indent="0">
              <a:lnSpc>
                <a:spcPct val="150000"/>
              </a:lnSpc>
              <a:buNone/>
            </a:pPr>
            <a:endParaRPr lang="en-US" sz="1600" dirty="0">
              <a:latin typeface="Arial" panose="020B0604020202020204" pitchFamily="34" charset="0"/>
              <a:cs typeface="Arial" panose="020B0604020202020204" pitchFamily="34" charset="0"/>
            </a:endParaRPr>
          </a:p>
        </p:txBody>
      </p:sp>
    </p:spTree>
    <p:controls>
      <mc:AlternateContent xmlns:mc="http://schemas.openxmlformats.org/markup-compatibility/2006">
        <mc:Choice xmlns:v="urn:schemas-microsoft-com:vml" Requires="v">
          <p:control spid="9324" name="ShockwaveFlash1" r:id="rId2" imgW="5857920" imgH="4392720"/>
        </mc:Choice>
        <mc:Fallback>
          <p:control name="ShockwaveFlash1" r:id="rId2" imgW="5857920" imgH="4392720">
            <p:pic>
              <p:nvPicPr>
                <p:cNvPr id="4" name="ShockwaveFlash1"/>
                <p:cNvPicPr>
                  <a:picLocks noChangeAspect="1"/>
                </p:cNvPicPr>
                <p:nvPr>
                  <p:custDataLst>
                    <p:tags r:id="rId3"/>
                  </p:custDataLst>
                </p:nvPr>
              </p:nvPicPr>
              <p:blipFill>
                <a:blip r:embed="rId6"/>
                <a:stretch>
                  <a:fillRect/>
                </a:stretch>
              </p:blipFill>
              <p:spPr>
                <a:xfrm>
                  <a:off x="2051720" y="2276872"/>
                  <a:ext cx="5856651" cy="4392488"/>
                </a:xfrm>
                <a:prstGeom prst="rect">
                  <a:avLst/>
                </a:prstGeom>
              </p:spPr>
            </p:pic>
          </p:control>
        </mc:Fallback>
      </mc:AlternateContent>
    </p:controls>
    <p:extLst>
      <p:ext uri="{BB962C8B-B14F-4D97-AF65-F5344CB8AC3E}">
        <p14:creationId xmlns:p14="http://schemas.microsoft.com/office/powerpoint/2010/main" val="14046575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Kühlbetrieb</a:t>
            </a:r>
          </a:p>
        </p:txBody>
      </p:sp>
      <p:sp>
        <p:nvSpPr>
          <p:cNvPr id="3" name="Content Placeholder 2"/>
          <p:cNvSpPr>
            <a:spLocks noGrp="1"/>
          </p:cNvSpPr>
          <p:nvPr>
            <p:ph idx="1"/>
          </p:nvPr>
        </p:nvSpPr>
        <p:spPr/>
        <p:txBody>
          <a:bodyPr>
            <a:normAutofit/>
          </a:bodyPr>
          <a:lstStyle/>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lvl="0" indent="0">
              <a:lnSpc>
                <a:spcPct val="150000"/>
              </a:lnSpc>
              <a:spcBef>
                <a:spcPts val="0"/>
              </a:spcBef>
              <a:buNone/>
            </a:pPr>
            <a:r>
              <a:rPr lang="de-DE" sz="1600" dirty="0">
                <a:solidFill>
                  <a:prstClr val="black"/>
                </a:solidFill>
                <a:latin typeface="Arial" panose="020B0604020202020204" pitchFamily="34" charset="0"/>
                <a:cs typeface="Arial" panose="020B0604020202020204" pitchFamily="34" charset="0"/>
              </a:rPr>
              <a:t>Bezüglich der Auswirkungen von Kühl- oder kombinierten Wärme-Kälte-Systemen auf die Wärmequelle siehe Kapitel (...)</a:t>
            </a:r>
          </a:p>
          <a:p>
            <a:pPr marL="0" lvl="0" indent="0">
              <a:lnSpc>
                <a:spcPct val="150000"/>
              </a:lnSpc>
              <a:spcBef>
                <a:spcPts val="0"/>
              </a:spcBef>
              <a:buNone/>
            </a:pPr>
            <a:endParaRPr lang="de-DE" sz="1600" dirty="0">
              <a:solidFill>
                <a:prstClr val="black"/>
              </a:solidFill>
              <a:latin typeface="Arial" panose="020B0604020202020204" pitchFamily="34" charset="0"/>
              <a:cs typeface="Arial" panose="020B0604020202020204" pitchFamily="34" charset="0"/>
            </a:endParaRPr>
          </a:p>
          <a:p>
            <a:pPr marL="0" lvl="0" indent="0">
              <a:lnSpc>
                <a:spcPct val="150000"/>
              </a:lnSpc>
              <a:spcBef>
                <a:spcPts val="0"/>
              </a:spcBef>
              <a:buNone/>
            </a:pPr>
            <a:r>
              <a:rPr lang="de-DE" sz="1600" dirty="0">
                <a:solidFill>
                  <a:prstClr val="black"/>
                </a:solidFill>
                <a:latin typeface="Arial" panose="020B0604020202020204" pitchFamily="34" charset="0"/>
                <a:cs typeface="Arial" panose="020B0604020202020204" pitchFamily="34" charset="0"/>
              </a:rPr>
              <a:t>Bezüglich der Anforderungen (z.B. Taupunktprobleme) an die Heizungsanlage siehe Kapitel (....) </a:t>
            </a:r>
          </a:p>
          <a:p>
            <a:pPr marL="0" indent="0">
              <a:lnSpc>
                <a:spcPct val="150000"/>
              </a:lnSpc>
              <a:buNone/>
            </a:pPr>
            <a:endParaRPr lang="en-US" sz="1600" dirty="0">
              <a:latin typeface="Arial" panose="020B0604020202020204" pitchFamily="34" charset="0"/>
              <a:cs typeface="Arial" panose="020B0604020202020204" pitchFamily="34" charset="0"/>
            </a:endParaRPr>
          </a:p>
        </p:txBody>
      </p:sp>
      <p:sp>
        <p:nvSpPr>
          <p:cNvPr id="4" name="Textfeld 3"/>
          <p:cNvSpPr txBox="1"/>
          <p:nvPr/>
        </p:nvSpPr>
        <p:spPr>
          <a:xfrm>
            <a:off x="179512" y="4509120"/>
            <a:ext cx="184731" cy="646331"/>
          </a:xfrm>
          <a:prstGeom prst="rect">
            <a:avLst/>
          </a:prstGeom>
          <a:noFill/>
        </p:spPr>
        <p:txBody>
          <a:bodyPr wrap="none" rtlCol="0">
            <a:spAutoFit/>
          </a:bodyPr>
          <a:lstStyle/>
          <a:p>
            <a:endParaRPr lang="de-DE" dirty="0"/>
          </a:p>
          <a:p>
            <a:endParaRPr lang="de-DE" dirty="0"/>
          </a:p>
        </p:txBody>
      </p:sp>
    </p:spTree>
    <p:extLst>
      <p:ext uri="{BB962C8B-B14F-4D97-AF65-F5344CB8AC3E}">
        <p14:creationId xmlns:p14="http://schemas.microsoft.com/office/powerpoint/2010/main" val="6051534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83</a:t>
            </a:fld>
            <a:endParaRPr lang="de-DE"/>
          </a:p>
        </p:txBody>
      </p:sp>
      <p:sp>
        <p:nvSpPr>
          <p:cNvPr id="4" name="Titel 3"/>
          <p:cNvSpPr>
            <a:spLocks noGrp="1"/>
          </p:cNvSpPr>
          <p:nvPr>
            <p:ph type="title"/>
          </p:nvPr>
        </p:nvSpPr>
        <p:spPr>
          <a:xfrm>
            <a:off x="323528" y="1571429"/>
            <a:ext cx="4248472" cy="705444"/>
          </a:xfrm>
        </p:spPr>
        <p:txBody>
          <a:bodyPr anchor="t" anchorCtr="0">
            <a:noAutofit/>
          </a:bodyPr>
          <a:lstStyle/>
          <a:p>
            <a:pPr algn="l">
              <a:lnSpc>
                <a:spcPct val="150000"/>
              </a:lnSpc>
            </a:pPr>
            <a:r>
              <a:rPr lang="de-DE" sz="1600" dirty="0">
                <a:latin typeface="Arial" panose="020B0604020202020204" pitchFamily="34" charset="0"/>
                <a:cs typeface="Arial" panose="020B0604020202020204" pitchFamily="34" charset="0"/>
              </a:rPr>
              <a:t>Bauformen und Typen von Wärmepumpen</a:t>
            </a:r>
            <a:br>
              <a:rPr lang="de-DE" sz="1600" dirty="0">
                <a:latin typeface="Arial" panose="020B0604020202020204" pitchFamily="34" charset="0"/>
                <a:cs typeface="Arial" panose="020B0604020202020204" pitchFamily="34" charset="0"/>
              </a:rPr>
            </a:br>
            <a:r>
              <a:rPr lang="de-DE" sz="1600" dirty="0">
                <a:latin typeface="Arial" panose="020B0604020202020204" pitchFamily="34" charset="0"/>
                <a:cs typeface="Arial" panose="020B0604020202020204" pitchFamily="34" charset="0"/>
              </a:rPr>
              <a:t/>
            </a:r>
            <a:br>
              <a:rPr lang="de-DE" sz="1600" dirty="0">
                <a:latin typeface="Arial" panose="020B0604020202020204" pitchFamily="34" charset="0"/>
                <a:cs typeface="Arial" panose="020B0604020202020204" pitchFamily="34" charset="0"/>
              </a:rPr>
            </a:br>
            <a:r>
              <a:rPr lang="de-DE" sz="1600" dirty="0">
                <a:latin typeface="Arial" panose="020B0604020202020204" pitchFamily="34" charset="0"/>
                <a:cs typeface="Arial" panose="020B0604020202020204" pitchFamily="34" charset="0"/>
              </a:rPr>
              <a:t>Dieses Kapitel beschrieb und erklärte bisher nur Kompressions-Wärmepumpen, die elektrische Energie für den Betrieb des Verdichters verwenden, wobei diese Art von Wärmepumpe die häufigste ist. Elektrischer </a:t>
            </a:r>
            <a:r>
              <a:rPr lang="de-DE" sz="1600" dirty="0" err="1">
                <a:latin typeface="Arial" panose="020B0604020202020204" pitchFamily="34" charset="0"/>
                <a:cs typeface="Arial" panose="020B0604020202020204" pitchFamily="34" charset="0"/>
              </a:rPr>
              <a:t>Kompressions</a:t>
            </a:r>
            <a:r>
              <a:rPr lang="de-DE" sz="1600" dirty="0">
                <a:latin typeface="Arial" panose="020B0604020202020204" pitchFamily="34" charset="0"/>
                <a:cs typeface="Arial" panose="020B0604020202020204" pitchFamily="34" charset="0"/>
              </a:rPr>
              <a:t> - Wärmepumpen können auf zwei Arten unterschieden werden: </a:t>
            </a:r>
            <a:br>
              <a:rPr lang="de-DE" sz="1600" dirty="0">
                <a:latin typeface="Arial" panose="020B0604020202020204" pitchFamily="34" charset="0"/>
                <a:cs typeface="Arial" panose="020B0604020202020204" pitchFamily="34" charset="0"/>
              </a:rPr>
            </a:br>
            <a:r>
              <a:rPr lang="de-DE" sz="1600" dirty="0">
                <a:latin typeface="Arial" panose="020B0604020202020204" pitchFamily="34" charset="0"/>
                <a:cs typeface="Arial" panose="020B0604020202020204" pitchFamily="34" charset="0"/>
              </a:rPr>
              <a:t>- Bezogen auf das Medium auf der Seite des Wärmesenke</a:t>
            </a:r>
            <a:br>
              <a:rPr lang="de-DE" sz="1600" dirty="0">
                <a:latin typeface="Arial" panose="020B0604020202020204" pitchFamily="34" charset="0"/>
                <a:cs typeface="Arial" panose="020B0604020202020204" pitchFamily="34" charset="0"/>
              </a:rPr>
            </a:br>
            <a:r>
              <a:rPr lang="de-DE" sz="1600" dirty="0">
                <a:latin typeface="Arial" panose="020B0604020202020204" pitchFamily="34" charset="0"/>
                <a:cs typeface="Arial" panose="020B0604020202020204" pitchFamily="34" charset="0"/>
              </a:rPr>
              <a:t>- Bezogen auf die Art der Wärmequelle.</a:t>
            </a:r>
            <a:r>
              <a:rPr lang="de-DE" sz="1600" dirty="0"/>
              <a:t/>
            </a:r>
            <a:br>
              <a:rPr lang="de-DE" sz="1600" dirty="0"/>
            </a:br>
            <a:r>
              <a:rPr lang="de-DE" sz="1600" dirty="0"/>
              <a:t/>
            </a:r>
            <a:br>
              <a:rPr lang="de-DE" sz="1600" dirty="0"/>
            </a:br>
            <a:r>
              <a:rPr lang="de-DE" sz="1600" dirty="0"/>
              <a:t>-</a:t>
            </a:r>
            <a:br>
              <a:rPr lang="de-DE" sz="1600" dirty="0"/>
            </a:br>
            <a:endParaRPr lang="de-DE" sz="1600" dirty="0"/>
          </a:p>
        </p:txBody>
      </p:sp>
      <p:sp>
        <p:nvSpPr>
          <p:cNvPr id="2" name="AutoShape 2" descr="Luft Wasser Wärmepumpe Außenaufstellung"/>
          <p:cNvSpPr>
            <a:spLocks noChangeAspect="1" noChangeArrowheads="1"/>
          </p:cNvSpPr>
          <p:nvPr/>
        </p:nvSpPr>
        <p:spPr bwMode="auto">
          <a:xfrm>
            <a:off x="63500" y="-136525"/>
            <a:ext cx="5619750" cy="4410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9" name="Grafik 8"/>
          <p:cNvPicPr>
            <a:picLocks noChangeAspect="1"/>
          </p:cNvPicPr>
          <p:nvPr/>
        </p:nvPicPr>
        <p:blipFill>
          <a:blip r:embed="rId3" cstate="print">
            <a:grayscl/>
            <a:extLst>
              <a:ext uri="{BEBA8EAE-BF5A-486C-A8C5-ECC9F3942E4B}">
                <a14:imgProps xmlns:a14="http://schemas.microsoft.com/office/drawing/2010/main">
                  <a14:imgLayer r:embed="rId4">
                    <a14:imgEffect>
                      <a14:colorTemperature colorTemp="9125"/>
                    </a14:imgEffect>
                  </a14:imgLayer>
                </a14:imgProps>
              </a:ext>
              <a:ext uri="{28A0092B-C50C-407E-A947-70E740481C1C}">
                <a14:useLocalDpi xmlns:a14="http://schemas.microsoft.com/office/drawing/2010/main" val="0"/>
              </a:ext>
            </a:extLst>
          </a:blip>
          <a:stretch>
            <a:fillRect/>
          </a:stretch>
        </p:blipFill>
        <p:spPr>
          <a:xfrm>
            <a:off x="4755450" y="-2120901"/>
            <a:ext cx="7647467" cy="11471201"/>
          </a:xfrm>
          <a:prstGeom prst="rect">
            <a:avLst/>
          </a:prstGeom>
        </p:spPr>
      </p:pic>
    </p:spTree>
    <p:extLst>
      <p:ext uri="{BB962C8B-B14F-4D97-AF65-F5344CB8AC3E}">
        <p14:creationId xmlns:p14="http://schemas.microsoft.com/office/powerpoint/2010/main" val="21736097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84</a:t>
            </a:fld>
            <a:endParaRPr lang="de-DE"/>
          </a:p>
        </p:txBody>
      </p:sp>
      <p:sp>
        <p:nvSpPr>
          <p:cNvPr id="4" name="Titel 3"/>
          <p:cNvSpPr>
            <a:spLocks noGrp="1"/>
          </p:cNvSpPr>
          <p:nvPr>
            <p:ph type="title"/>
          </p:nvPr>
        </p:nvSpPr>
        <p:spPr/>
        <p:txBody>
          <a:bodyPr>
            <a:normAutofit/>
          </a:bodyPr>
          <a:lstStyle/>
          <a:p>
            <a:r>
              <a:rPr lang="de-DE" dirty="0">
                <a:latin typeface="Arial" panose="020B0604020202020204" pitchFamily="34" charset="0"/>
                <a:cs typeface="Arial" panose="020B0604020202020204" pitchFamily="34" charset="0"/>
              </a:rPr>
              <a:t>Bauformen von Wärmepumpen</a:t>
            </a: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3584178"/>
            <a:ext cx="1440000" cy="1800000"/>
          </a:xfrm>
          <a:prstGeom prst="rect">
            <a:avLst/>
          </a:prstGeom>
        </p:spPr>
      </p:pic>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0712" y="4581328"/>
            <a:ext cx="1302000" cy="1800000"/>
          </a:xfrm>
          <a:prstGeom prst="rect">
            <a:avLst/>
          </a:prstGeom>
        </p:spPr>
      </p:pic>
      <p:grpSp>
        <p:nvGrpSpPr>
          <p:cNvPr id="7" name="Gruppieren 6"/>
          <p:cNvGrpSpPr/>
          <p:nvPr/>
        </p:nvGrpSpPr>
        <p:grpSpPr>
          <a:xfrm>
            <a:off x="1734830" y="1771180"/>
            <a:ext cx="3485322" cy="1729828"/>
            <a:chOff x="131695" y="1412776"/>
            <a:chExt cx="3485322" cy="1729828"/>
          </a:xfrm>
        </p:grpSpPr>
        <p:pic>
          <p:nvPicPr>
            <p:cNvPr id="9" name="Grafi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695" y="1412776"/>
              <a:ext cx="3263826" cy="1729828"/>
            </a:xfrm>
            <a:prstGeom prst="rect">
              <a:avLst/>
            </a:prstGeom>
          </p:spPr>
        </p:pic>
        <p:sp>
          <p:nvSpPr>
            <p:cNvPr id="10" name="Textfeld 9"/>
            <p:cNvSpPr txBox="1"/>
            <p:nvPr/>
          </p:nvSpPr>
          <p:spPr>
            <a:xfrm>
              <a:off x="1240673" y="1524796"/>
              <a:ext cx="2376344" cy="785343"/>
            </a:xfrm>
            <a:prstGeom prst="rect">
              <a:avLst/>
            </a:prstGeom>
            <a:noFill/>
          </p:spPr>
          <p:txBody>
            <a:bodyPr wrap="square" rtlCol="0">
              <a:spAutoFit/>
            </a:bodyPr>
            <a:lstStyle/>
            <a:p>
              <a:pPr>
                <a:lnSpc>
                  <a:spcPct val="150000"/>
                </a:lnSpc>
              </a:pPr>
              <a:r>
                <a:rPr lang="de-DE" sz="1600" b="1" dirty="0">
                  <a:solidFill>
                    <a:srgbClr val="EB8A1B"/>
                  </a:solidFill>
                  <a:latin typeface="Arial" pitchFamily="34" charset="0"/>
                  <a:ea typeface="+mj-ea"/>
                  <a:cs typeface="Arial" pitchFamily="34" charset="0"/>
                </a:rPr>
                <a:t>Sole/Wasser?</a:t>
              </a:r>
              <a:br>
                <a:rPr lang="de-DE" sz="1600" b="1" dirty="0">
                  <a:solidFill>
                    <a:srgbClr val="EB8A1B"/>
                  </a:solidFill>
                  <a:latin typeface="Arial" pitchFamily="34" charset="0"/>
                  <a:ea typeface="+mj-ea"/>
                  <a:cs typeface="Arial" pitchFamily="34" charset="0"/>
                </a:rPr>
              </a:br>
              <a:r>
                <a:rPr lang="de-DE" sz="1600" b="1" dirty="0">
                  <a:solidFill>
                    <a:srgbClr val="EB8A1B"/>
                  </a:solidFill>
                  <a:latin typeface="Arial" pitchFamily="34" charset="0"/>
                  <a:ea typeface="+mj-ea"/>
                  <a:cs typeface="Arial" pitchFamily="34" charset="0"/>
                </a:rPr>
                <a:t>Luft/Wasser?</a:t>
              </a:r>
            </a:p>
          </p:txBody>
        </p:sp>
      </p:grpSp>
      <p:grpSp>
        <p:nvGrpSpPr>
          <p:cNvPr id="11" name="Gruppieren 10"/>
          <p:cNvGrpSpPr/>
          <p:nvPr/>
        </p:nvGrpSpPr>
        <p:grpSpPr>
          <a:xfrm>
            <a:off x="3779832" y="3043462"/>
            <a:ext cx="3487196" cy="1729828"/>
            <a:chOff x="2344688" y="2691492"/>
            <a:chExt cx="3487196" cy="1729828"/>
          </a:xfrm>
        </p:grpSpPr>
        <p:pic>
          <p:nvPicPr>
            <p:cNvPr id="12" name="Grafik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4688" y="2691492"/>
              <a:ext cx="3263826" cy="1729828"/>
            </a:xfrm>
            <a:prstGeom prst="rect">
              <a:avLst/>
            </a:prstGeom>
          </p:spPr>
        </p:pic>
        <p:sp>
          <p:nvSpPr>
            <p:cNvPr id="13" name="Textfeld 12"/>
            <p:cNvSpPr txBox="1"/>
            <p:nvPr/>
          </p:nvSpPr>
          <p:spPr>
            <a:xfrm>
              <a:off x="3455540" y="2839536"/>
              <a:ext cx="2376344" cy="785343"/>
            </a:xfrm>
            <a:prstGeom prst="rect">
              <a:avLst/>
            </a:prstGeom>
            <a:noFill/>
          </p:spPr>
          <p:txBody>
            <a:bodyPr wrap="square" rtlCol="0">
              <a:spAutoFit/>
            </a:bodyPr>
            <a:lstStyle/>
            <a:p>
              <a:pPr>
                <a:lnSpc>
                  <a:spcPct val="150000"/>
                </a:lnSpc>
              </a:pPr>
              <a:r>
                <a:rPr lang="de-DE" sz="1600" b="1" dirty="0">
                  <a:solidFill>
                    <a:srgbClr val="EB8A1B"/>
                  </a:solidFill>
                  <a:latin typeface="Arial" pitchFamily="34" charset="0"/>
                  <a:ea typeface="+mj-ea"/>
                  <a:cs typeface="Arial" pitchFamily="34" charset="0"/>
                </a:rPr>
                <a:t>Wasser/Luft?</a:t>
              </a:r>
              <a:br>
                <a:rPr lang="de-DE" sz="1600" b="1" dirty="0">
                  <a:solidFill>
                    <a:srgbClr val="EB8A1B"/>
                  </a:solidFill>
                  <a:latin typeface="Arial" pitchFamily="34" charset="0"/>
                  <a:ea typeface="+mj-ea"/>
                  <a:cs typeface="Arial" pitchFamily="34" charset="0"/>
                </a:rPr>
              </a:br>
              <a:r>
                <a:rPr lang="de-DE" sz="1600" b="1" dirty="0">
                  <a:solidFill>
                    <a:srgbClr val="EB8A1B"/>
                  </a:solidFill>
                  <a:latin typeface="Arial" pitchFamily="34" charset="0"/>
                  <a:ea typeface="+mj-ea"/>
                  <a:cs typeface="Arial" pitchFamily="34" charset="0"/>
                </a:rPr>
                <a:t>Luft/Luft?</a:t>
              </a:r>
            </a:p>
          </p:txBody>
        </p:sp>
      </p:grpSp>
    </p:spTree>
    <p:extLst>
      <p:ext uri="{BB962C8B-B14F-4D97-AF65-F5344CB8AC3E}">
        <p14:creationId xmlns:p14="http://schemas.microsoft.com/office/powerpoint/2010/main" val="25090987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85</a:t>
            </a:fld>
            <a:endParaRPr lang="de-DE"/>
          </a:p>
        </p:txBody>
      </p:sp>
      <p:sp>
        <p:nvSpPr>
          <p:cNvPr id="4" name="Titel 3"/>
          <p:cNvSpPr>
            <a:spLocks noGrp="1"/>
          </p:cNvSpPr>
          <p:nvPr>
            <p:ph type="title"/>
          </p:nvPr>
        </p:nvSpPr>
        <p:spPr/>
        <p:txBody>
          <a:bodyPr>
            <a:normAutofit/>
          </a:bodyPr>
          <a:lstStyle/>
          <a:p>
            <a:r>
              <a:rPr lang="de-DE" dirty="0">
                <a:latin typeface="Arial" panose="020B0604020202020204" pitchFamily="34" charset="0"/>
                <a:cs typeface="Arial" panose="020B0604020202020204" pitchFamily="34" charset="0"/>
              </a:rPr>
              <a:t>Bauformen von Wärmepumpen</a:t>
            </a:r>
          </a:p>
        </p:txBody>
      </p:sp>
      <p:sp>
        <p:nvSpPr>
          <p:cNvPr id="8" name="Inhaltsplatzhalter 1"/>
          <p:cNvSpPr>
            <a:spLocks noGrp="1"/>
          </p:cNvSpPr>
          <p:nvPr>
            <p:ph idx="1"/>
          </p:nvPr>
        </p:nvSpPr>
        <p:spPr>
          <a:xfrm>
            <a:off x="539552" y="1544370"/>
            <a:ext cx="8424936" cy="4536504"/>
          </a:xfrm>
        </p:spPr>
        <p:txBody>
          <a:bodyPr>
            <a:normAutofit/>
          </a:bodyPr>
          <a:lstStyle/>
          <a:p>
            <a:pPr marL="0" lvl="0" indent="0">
              <a:lnSpc>
                <a:spcPct val="150000"/>
              </a:lnSpc>
              <a:spcBef>
                <a:spcPts val="0"/>
              </a:spcBef>
              <a:buNone/>
            </a:pPr>
            <a:r>
              <a:rPr lang="de-DE" sz="1600" dirty="0">
                <a:solidFill>
                  <a:prstClr val="black"/>
                </a:solidFill>
                <a:latin typeface="Arial" panose="020B0604020202020204" pitchFamily="34" charset="0"/>
                <a:cs typeface="Arial" panose="020B0604020202020204" pitchFamily="34" charset="0"/>
              </a:rPr>
              <a:t>Auf der Seite des Kühlkörpers sind nur zwei Medien relevant.</a:t>
            </a:r>
          </a:p>
          <a:p>
            <a:pPr marL="0" lvl="0" indent="0">
              <a:lnSpc>
                <a:spcPct val="150000"/>
              </a:lnSpc>
              <a:spcBef>
                <a:spcPts val="0"/>
              </a:spcBef>
              <a:buNone/>
            </a:pPr>
            <a:endParaRPr lang="de-DE" sz="1600" dirty="0">
              <a:solidFill>
                <a:prstClr val="black"/>
              </a:solidFill>
              <a:latin typeface="Arial" panose="020B0604020202020204" pitchFamily="34" charset="0"/>
              <a:cs typeface="Arial" panose="020B0604020202020204" pitchFamily="34" charset="0"/>
            </a:endParaRPr>
          </a:p>
          <a:p>
            <a:pPr>
              <a:lnSpc>
                <a:spcPct val="150000"/>
              </a:lnSpc>
              <a:spcBef>
                <a:spcPts val="0"/>
              </a:spcBef>
            </a:pPr>
            <a:r>
              <a:rPr lang="de-DE" sz="1600" dirty="0">
                <a:solidFill>
                  <a:prstClr val="black"/>
                </a:solidFill>
                <a:latin typeface="Arial" panose="020B0604020202020204" pitchFamily="34" charset="0"/>
                <a:cs typeface="Arial" panose="020B0604020202020204" pitchFamily="34" charset="0"/>
              </a:rPr>
              <a:t>Wasser = wasserbasierte Wärmeverteilung (Kälte): Fußbodenheizung, Heizkörper, Brauchwasser,.....</a:t>
            </a:r>
          </a:p>
          <a:p>
            <a:pPr>
              <a:lnSpc>
                <a:spcPct val="150000"/>
              </a:lnSpc>
              <a:spcBef>
                <a:spcPts val="0"/>
              </a:spcBef>
            </a:pPr>
            <a:r>
              <a:rPr lang="de-DE" sz="1600" dirty="0">
                <a:solidFill>
                  <a:prstClr val="black"/>
                </a:solidFill>
                <a:latin typeface="Arial" panose="020B0604020202020204" pitchFamily="34" charset="0"/>
                <a:cs typeface="Arial" panose="020B0604020202020204" pitchFamily="34" charset="0"/>
              </a:rPr>
              <a:t>Luft = Heizen/Kühlen über eine Lüftungsanlage</a:t>
            </a:r>
          </a:p>
          <a:p>
            <a:pPr>
              <a:lnSpc>
                <a:spcPct val="150000"/>
              </a:lnSpc>
            </a:pPr>
            <a:endParaRPr lang="de-DE"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Werden die Wärmepumpen zum Heizen (oder Kühlen) von Wohnhäusern oder Bürogebäuden eingesetzt, dominieren klassische wasserbasierte Wärmeverteilungssysteme.</a:t>
            </a:r>
          </a:p>
          <a:p>
            <a:pPr marL="0" indent="0">
              <a:buNone/>
            </a:pPr>
            <a:endParaRPr lang="de-DE" sz="1800" dirty="0"/>
          </a:p>
          <a:p>
            <a:pPr marL="0" indent="0">
              <a:buNone/>
            </a:pPr>
            <a:endParaRPr lang="de-DE" sz="1800" dirty="0"/>
          </a:p>
        </p:txBody>
      </p:sp>
      <p:sp>
        <p:nvSpPr>
          <p:cNvPr id="2" name="Textfeld 1"/>
          <p:cNvSpPr txBox="1"/>
          <p:nvPr/>
        </p:nvSpPr>
        <p:spPr>
          <a:xfrm>
            <a:off x="-5451236" y="1574265"/>
            <a:ext cx="5451236" cy="646331"/>
          </a:xfrm>
          <a:prstGeom prst="rect">
            <a:avLst/>
          </a:prstGeom>
          <a:noFill/>
        </p:spPr>
        <p:txBody>
          <a:bodyPr wrap="square" rtlCol="0">
            <a:spAutoFit/>
          </a:bodyPr>
          <a:lstStyle/>
          <a:p>
            <a:endParaRPr lang="de-DE" dirty="0"/>
          </a:p>
          <a:p>
            <a:endParaRPr lang="de-DE" dirty="0"/>
          </a:p>
        </p:txBody>
      </p:sp>
    </p:spTree>
    <p:extLst>
      <p:ext uri="{BB962C8B-B14F-4D97-AF65-F5344CB8AC3E}">
        <p14:creationId xmlns:p14="http://schemas.microsoft.com/office/powerpoint/2010/main" val="37813081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86</a:t>
            </a:fld>
            <a:endParaRPr lang="de-DE"/>
          </a:p>
        </p:txBody>
      </p:sp>
      <p:sp>
        <p:nvSpPr>
          <p:cNvPr id="4" name="Titel 3"/>
          <p:cNvSpPr>
            <a:spLocks noGrp="1"/>
          </p:cNvSpPr>
          <p:nvPr>
            <p:ph type="title"/>
          </p:nvPr>
        </p:nvSpPr>
        <p:spPr/>
        <p:txBody>
          <a:bodyPr>
            <a:normAutofit/>
          </a:bodyPr>
          <a:lstStyle/>
          <a:p>
            <a:r>
              <a:rPr lang="de-DE" dirty="0">
                <a:latin typeface="Arial" panose="020B0604020202020204" pitchFamily="34" charset="0"/>
                <a:cs typeface="Arial" panose="020B0604020202020204" pitchFamily="34" charset="0"/>
              </a:rPr>
              <a:t>Bauformen von Wärmepumpen</a:t>
            </a:r>
          </a:p>
        </p:txBody>
      </p:sp>
      <p:sp>
        <p:nvSpPr>
          <p:cNvPr id="2" name="Textfeld 1"/>
          <p:cNvSpPr txBox="1"/>
          <p:nvPr/>
        </p:nvSpPr>
        <p:spPr>
          <a:xfrm>
            <a:off x="611560" y="1412776"/>
            <a:ext cx="7992888" cy="4847994"/>
          </a:xfrm>
          <a:prstGeom prst="rect">
            <a:avLst/>
          </a:prstGeom>
          <a:noFill/>
        </p:spPr>
        <p:txBody>
          <a:bodyPr wrap="square" rtlCol="0">
            <a:spAutoFit/>
          </a:bodyPr>
          <a:lstStyle/>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Die dominierenden Wärmequellen in Deutschland sind:</a:t>
            </a:r>
          </a:p>
          <a:p>
            <a:pPr marL="285750" indent="-285750">
              <a:lnSpc>
                <a:spcPct val="150000"/>
              </a:lnSpc>
              <a:buFont typeface="Arial" panose="020B0604020202020204" pitchFamily="34" charset="0"/>
              <a:buChar char="•"/>
            </a:pPr>
            <a:r>
              <a:rPr lang="de-DE" sz="1600" dirty="0">
                <a:latin typeface="Arial" panose="020B0604020202020204" pitchFamily="34" charset="0"/>
                <a:cs typeface="Arial" panose="020B0604020202020204" pitchFamily="34" charset="0"/>
              </a:rPr>
              <a:t>Luft (Umgebungsluft / Umgebungsluft)</a:t>
            </a:r>
          </a:p>
          <a:p>
            <a:pPr marL="285750" indent="-285750">
              <a:lnSpc>
                <a:spcPct val="150000"/>
              </a:lnSpc>
              <a:buFont typeface="Arial" panose="020B0604020202020204" pitchFamily="34" charset="0"/>
              <a:buChar char="•"/>
            </a:pPr>
            <a:r>
              <a:rPr lang="de-DE" sz="1600" dirty="0" err="1">
                <a:latin typeface="Arial" panose="020B0604020202020204" pitchFamily="34" charset="0"/>
                <a:cs typeface="Arial" panose="020B0604020202020204" pitchFamily="34" charset="0"/>
              </a:rPr>
              <a:t>Geothermieanlagen</a:t>
            </a:r>
            <a:endParaRPr lang="de-DE" sz="1600" dirty="0">
              <a:latin typeface="Arial" panose="020B0604020202020204" pitchFamily="34" charset="0"/>
              <a:cs typeface="Arial" panose="020B0604020202020204" pitchFamily="34" charset="0"/>
            </a:endParaRPr>
          </a:p>
          <a:p>
            <a:pPr marL="742950" lvl="1" indent="-285750">
              <a:lnSpc>
                <a:spcPct val="150000"/>
              </a:lnSpc>
              <a:buFontTx/>
              <a:buChar char="-"/>
            </a:pPr>
            <a:r>
              <a:rPr lang="de-DE" sz="1600" dirty="0">
                <a:latin typeface="Arial" panose="020B0604020202020204" pitchFamily="34" charset="0"/>
                <a:cs typeface="Arial" panose="020B0604020202020204" pitchFamily="34" charset="0"/>
              </a:rPr>
              <a:t>Solewärmepumpe </a:t>
            </a:r>
            <a:r>
              <a:rPr lang="de-DE" sz="1600" dirty="0">
                <a:latin typeface="Calibri" panose="020F0502020204030204" pitchFamily="34" charset="0"/>
                <a:cs typeface="Calibri" panose="020F0502020204030204" pitchFamily="34" charset="0"/>
              </a:rPr>
              <a:t>→</a:t>
            </a:r>
            <a:r>
              <a:rPr lang="de-DE" sz="1600" dirty="0">
                <a:latin typeface="Arial" panose="020B0604020202020204" pitchFamily="34" charset="0"/>
                <a:cs typeface="Arial" panose="020B0604020202020204" pitchFamily="34" charset="0"/>
              </a:rPr>
              <a:t> Erdwärme wird durch Erdsonden oder Erdwärmekollektoren nutzbar gemacht (Ansicht </a:t>
            </a:r>
            <a:r>
              <a:rPr lang="de-DE" sz="1600" dirty="0" err="1">
                <a:latin typeface="Arial" panose="020B0604020202020204" pitchFamily="34" charset="0"/>
                <a:cs typeface="Arial" panose="020B0604020202020204" pitchFamily="34" charset="0"/>
              </a:rPr>
              <a:t>xyz</a:t>
            </a:r>
            <a:r>
              <a:rPr lang="de-DE" sz="1600" dirty="0">
                <a:latin typeface="Arial" panose="020B0604020202020204" pitchFamily="34" charset="0"/>
                <a:cs typeface="Arial" panose="020B0604020202020204" pitchFamily="34" charset="0"/>
              </a:rPr>
              <a:t>)</a:t>
            </a:r>
          </a:p>
          <a:p>
            <a:pPr marL="742950" lvl="1" indent="-285750">
              <a:lnSpc>
                <a:spcPct val="150000"/>
              </a:lnSpc>
              <a:buFontTx/>
              <a:buChar char="-"/>
            </a:pPr>
            <a:r>
              <a:rPr lang="de-DE" sz="1600" dirty="0">
                <a:latin typeface="Arial" panose="020B0604020202020204" pitchFamily="34" charset="0"/>
                <a:cs typeface="Arial" panose="020B0604020202020204" pitchFamily="34" charset="0"/>
              </a:rPr>
              <a:t>Wasserwärmepumpen </a:t>
            </a:r>
            <a:r>
              <a:rPr lang="de-DE" sz="1600" dirty="0">
                <a:latin typeface="Calibri" panose="020F0502020204030204" pitchFamily="34" charset="0"/>
                <a:cs typeface="Calibri" panose="020F0502020204030204" pitchFamily="34" charset="0"/>
              </a:rPr>
              <a:t>→</a:t>
            </a:r>
            <a:r>
              <a:rPr lang="de-DE" sz="1600" dirty="0">
                <a:latin typeface="Arial" panose="020B0604020202020204" pitchFamily="34" charset="0"/>
                <a:cs typeface="Arial" panose="020B0604020202020204" pitchFamily="34" charset="0"/>
              </a:rPr>
              <a:t> Erdwärme wird über das Grundwasser mittels Brunnen genutzt (Ansicht </a:t>
            </a:r>
            <a:r>
              <a:rPr lang="de-DE" sz="1600" dirty="0" err="1">
                <a:latin typeface="Arial" panose="020B0604020202020204" pitchFamily="34" charset="0"/>
                <a:cs typeface="Arial" panose="020B0604020202020204" pitchFamily="34" charset="0"/>
              </a:rPr>
              <a:t>xyz</a:t>
            </a:r>
            <a:r>
              <a:rPr lang="de-DE" sz="1600" dirty="0">
                <a:latin typeface="Arial" panose="020B0604020202020204" pitchFamily="34" charset="0"/>
                <a:cs typeface="Arial" panose="020B0604020202020204" pitchFamily="34" charset="0"/>
              </a:rPr>
              <a:t>)</a:t>
            </a:r>
          </a:p>
          <a:p>
            <a:pPr lvl="1">
              <a:lnSpc>
                <a:spcPct val="150000"/>
              </a:lnSpc>
            </a:pPr>
            <a:endParaRPr lang="en-US" sz="1600" dirty="0">
              <a:latin typeface="Arial" panose="020B0604020202020204" pitchFamily="34" charset="0"/>
              <a:cs typeface="Arial" panose="020B0604020202020204" pitchFamily="34" charset="0"/>
            </a:endParaRPr>
          </a:p>
          <a:p>
            <a:pPr lvl="1">
              <a:lnSpc>
                <a:spcPct val="150000"/>
              </a:lnSpc>
            </a:pPr>
            <a:r>
              <a:rPr lang="de-DE" sz="1600" dirty="0">
                <a:latin typeface="Arial" panose="020B0604020202020204" pitchFamily="34" charset="0"/>
                <a:cs typeface="Arial" panose="020B0604020202020204" pitchFamily="34" charset="0"/>
              </a:rPr>
              <a:t>Bezogen auf den Umsatz im Jahr 2016 haben Luft - Wärmepumpen einen Marktanteil von 70%, Grundwasserwärmepumpen erreichen nur bis zu ~3%, so dass Geothermie-Sole - Wärmepumpen einen Marktanteil von fast 30% haben. </a:t>
            </a:r>
            <a:r>
              <a:rPr lang="en-US" sz="1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669902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87</a:t>
            </a:fld>
            <a:endParaRPr lang="de-DE"/>
          </a:p>
        </p:txBody>
      </p:sp>
      <p:sp>
        <p:nvSpPr>
          <p:cNvPr id="4" name="Titel 3"/>
          <p:cNvSpPr>
            <a:spLocks noGrp="1"/>
          </p:cNvSpPr>
          <p:nvPr>
            <p:ph type="title"/>
          </p:nvPr>
        </p:nvSpPr>
        <p:spPr/>
        <p:txBody>
          <a:bodyPr>
            <a:normAutofit/>
          </a:bodyPr>
          <a:lstStyle/>
          <a:p>
            <a:r>
              <a:rPr lang="de-DE" dirty="0">
                <a:latin typeface="Arial" panose="020B0604020202020204" pitchFamily="34" charset="0"/>
                <a:cs typeface="Arial" panose="020B0604020202020204" pitchFamily="34" charset="0"/>
              </a:rPr>
              <a:t>Bauformen von Wärmepumpen</a:t>
            </a:r>
          </a:p>
        </p:txBody>
      </p:sp>
      <p:sp>
        <p:nvSpPr>
          <p:cNvPr id="2" name="Textfeld 1"/>
          <p:cNvSpPr txBox="1"/>
          <p:nvPr/>
        </p:nvSpPr>
        <p:spPr>
          <a:xfrm>
            <a:off x="1259632" y="1527935"/>
            <a:ext cx="4608512" cy="1846659"/>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Da die historischen Verkaufszahlen in ihrer Verteilung schwanken, stellt sich der aktive Feldbestand der Wärmepumpen in Deutschland wie folgt dar:</a:t>
            </a:r>
            <a:endParaRPr lang="en-US" dirty="0"/>
          </a:p>
          <a:p>
            <a:endParaRPr lang="de-DE" dirty="0"/>
          </a:p>
        </p:txBody>
      </p:sp>
      <p:graphicFrame>
        <p:nvGraphicFramePr>
          <p:cNvPr id="5" name="Tabelle 4"/>
          <p:cNvGraphicFramePr>
            <a:graphicFrameLocks noGrp="1"/>
          </p:cNvGraphicFramePr>
          <p:nvPr>
            <p:extLst>
              <p:ext uri="{D42A27DB-BD31-4B8C-83A1-F6EECF244321}">
                <p14:modId xmlns:p14="http://schemas.microsoft.com/office/powerpoint/2010/main" val="267944681"/>
              </p:ext>
            </p:extLst>
          </p:nvPr>
        </p:nvGraphicFramePr>
        <p:xfrm>
          <a:off x="1331640" y="3789040"/>
          <a:ext cx="6624735" cy="2286000"/>
        </p:xfrm>
        <a:graphic>
          <a:graphicData uri="http://schemas.openxmlformats.org/drawingml/2006/table">
            <a:tbl>
              <a:tblPr firstRow="1" bandRow="1">
                <a:tableStyleId>{5940675A-B579-460E-94D1-54222C63F5DA}</a:tableStyleId>
              </a:tblPr>
              <a:tblGrid>
                <a:gridCol w="1324947">
                  <a:extLst>
                    <a:ext uri="{9D8B030D-6E8A-4147-A177-3AD203B41FA5}">
                      <a16:colId xmlns:a16="http://schemas.microsoft.com/office/drawing/2014/main" val="20000"/>
                    </a:ext>
                  </a:extLst>
                </a:gridCol>
                <a:gridCol w="1324947">
                  <a:extLst>
                    <a:ext uri="{9D8B030D-6E8A-4147-A177-3AD203B41FA5}">
                      <a16:colId xmlns:a16="http://schemas.microsoft.com/office/drawing/2014/main" val="20001"/>
                    </a:ext>
                  </a:extLst>
                </a:gridCol>
                <a:gridCol w="1324947">
                  <a:extLst>
                    <a:ext uri="{9D8B030D-6E8A-4147-A177-3AD203B41FA5}">
                      <a16:colId xmlns:a16="http://schemas.microsoft.com/office/drawing/2014/main" val="20002"/>
                    </a:ext>
                  </a:extLst>
                </a:gridCol>
                <a:gridCol w="1065719">
                  <a:extLst>
                    <a:ext uri="{9D8B030D-6E8A-4147-A177-3AD203B41FA5}">
                      <a16:colId xmlns:a16="http://schemas.microsoft.com/office/drawing/2014/main" val="20003"/>
                    </a:ext>
                  </a:extLst>
                </a:gridCol>
                <a:gridCol w="1584175">
                  <a:extLst>
                    <a:ext uri="{9D8B030D-6E8A-4147-A177-3AD203B41FA5}">
                      <a16:colId xmlns:a16="http://schemas.microsoft.com/office/drawing/2014/main" val="20004"/>
                    </a:ext>
                  </a:extLst>
                </a:gridCol>
              </a:tblGrid>
              <a:tr h="370840">
                <a:tc>
                  <a:txBody>
                    <a:bodyPr/>
                    <a:lstStyle/>
                    <a:p>
                      <a:pPr>
                        <a:lnSpc>
                          <a:spcPct val="150000"/>
                        </a:lnSpc>
                      </a:pPr>
                      <a:r>
                        <a:rPr lang="de-DE" sz="1600" dirty="0">
                          <a:latin typeface="Arial" panose="020B0604020202020204" pitchFamily="34" charset="0"/>
                          <a:cs typeface="Arial" panose="020B0604020202020204" pitchFamily="34" charset="0"/>
                        </a:rPr>
                        <a:t>Jahr</a:t>
                      </a:r>
                    </a:p>
                  </a:txBody>
                  <a:tcPr/>
                </a:tc>
                <a:tc>
                  <a:txBody>
                    <a:bodyPr/>
                    <a:lstStyle/>
                    <a:p>
                      <a:pPr>
                        <a:lnSpc>
                          <a:spcPct val="150000"/>
                        </a:lnSpc>
                      </a:pPr>
                      <a:r>
                        <a:rPr lang="de-DE" sz="1600" dirty="0">
                          <a:latin typeface="Arial" panose="020B0604020202020204" pitchFamily="34" charset="0"/>
                          <a:cs typeface="Arial" panose="020B0604020202020204" pitchFamily="34" charset="0"/>
                        </a:rPr>
                        <a:t>Total</a:t>
                      </a:r>
                      <a:r>
                        <a:rPr lang="de-DE" sz="1600" baseline="0" dirty="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a:txBody>
                  <a:tcPr/>
                </a:tc>
                <a:tc>
                  <a:txBody>
                    <a:bodyPr/>
                    <a:lstStyle/>
                    <a:p>
                      <a:pPr>
                        <a:lnSpc>
                          <a:spcPct val="150000"/>
                        </a:lnSpc>
                      </a:pPr>
                      <a:r>
                        <a:rPr lang="de-DE" sz="1600" dirty="0">
                          <a:latin typeface="Arial" panose="020B0604020202020204" pitchFamily="34" charset="0"/>
                          <a:cs typeface="Arial" panose="020B0604020202020204" pitchFamily="34" charset="0"/>
                        </a:rPr>
                        <a:t>Luft</a:t>
                      </a:r>
                    </a:p>
                  </a:txBody>
                  <a:tcPr/>
                </a:tc>
                <a:tc>
                  <a:txBody>
                    <a:bodyPr/>
                    <a:lstStyle/>
                    <a:p>
                      <a:pPr>
                        <a:lnSpc>
                          <a:spcPct val="150000"/>
                        </a:lnSpc>
                      </a:pPr>
                      <a:r>
                        <a:rPr lang="de-DE" sz="1600" dirty="0">
                          <a:latin typeface="Arial" panose="020B0604020202020204" pitchFamily="34" charset="0"/>
                          <a:cs typeface="Arial" panose="020B0604020202020204" pitchFamily="34" charset="0"/>
                        </a:rPr>
                        <a:t>Boden</a:t>
                      </a:r>
                    </a:p>
                  </a:txBody>
                  <a:tcPr/>
                </a:tc>
                <a:tc>
                  <a:txBody>
                    <a:bodyPr/>
                    <a:lstStyle/>
                    <a:p>
                      <a:pPr>
                        <a:lnSpc>
                          <a:spcPct val="150000"/>
                        </a:lnSpc>
                      </a:pPr>
                      <a:r>
                        <a:rPr lang="de-DE" sz="1600" dirty="0">
                          <a:latin typeface="Arial" panose="020B0604020202020204" pitchFamily="34" charset="0"/>
                          <a:cs typeface="Arial" panose="020B0604020202020204" pitchFamily="34" charset="0"/>
                        </a:rPr>
                        <a:t>Grundwasser</a:t>
                      </a:r>
                    </a:p>
                  </a:txBody>
                  <a:tcPr/>
                </a:tc>
                <a:extLst>
                  <a:ext uri="{0D108BD9-81ED-4DB2-BD59-A6C34878D82A}">
                    <a16:rowId xmlns:a16="http://schemas.microsoft.com/office/drawing/2014/main" val="10000"/>
                  </a:ext>
                </a:extLst>
              </a:tr>
              <a:tr h="370840">
                <a:tc>
                  <a:txBody>
                    <a:bodyPr/>
                    <a:lstStyle/>
                    <a:p>
                      <a:pPr>
                        <a:lnSpc>
                          <a:spcPct val="150000"/>
                        </a:lnSpc>
                      </a:pPr>
                      <a:r>
                        <a:rPr lang="de-DE" sz="1600" dirty="0">
                          <a:latin typeface="Arial" panose="020B0604020202020204" pitchFamily="34" charset="0"/>
                          <a:cs typeface="Arial" panose="020B0604020202020204" pitchFamily="34" charset="0"/>
                        </a:rPr>
                        <a:t>2013</a:t>
                      </a:r>
                    </a:p>
                  </a:txBody>
                  <a:tcPr/>
                </a:tc>
                <a:tc>
                  <a:txBody>
                    <a:bodyPr/>
                    <a:lstStyle/>
                    <a:p>
                      <a:pPr>
                        <a:lnSpc>
                          <a:spcPct val="150000"/>
                        </a:lnSpc>
                      </a:pPr>
                      <a:r>
                        <a:rPr lang="de-DE" sz="1600" dirty="0">
                          <a:latin typeface="Arial" panose="020B0604020202020204" pitchFamily="34" charset="0"/>
                          <a:cs typeface="Arial" panose="020B0604020202020204" pitchFamily="34" charset="0"/>
                        </a:rPr>
                        <a:t>533.106</a:t>
                      </a:r>
                    </a:p>
                  </a:txBody>
                  <a:tcPr/>
                </a:tc>
                <a:tc>
                  <a:txBody>
                    <a:bodyPr/>
                    <a:lstStyle/>
                    <a:p>
                      <a:pPr>
                        <a:lnSpc>
                          <a:spcPct val="150000"/>
                        </a:lnSpc>
                      </a:pPr>
                      <a:r>
                        <a:rPr lang="de-DE" sz="1600" dirty="0">
                          <a:latin typeface="Arial" panose="020B0604020202020204" pitchFamily="34" charset="0"/>
                          <a:cs typeface="Arial" panose="020B0604020202020204" pitchFamily="34" charset="0"/>
                        </a:rPr>
                        <a:t>245.510</a:t>
                      </a:r>
                    </a:p>
                  </a:txBody>
                  <a:tcPr/>
                </a:tc>
                <a:tc>
                  <a:txBody>
                    <a:bodyPr/>
                    <a:lstStyle/>
                    <a:p>
                      <a:pPr>
                        <a:lnSpc>
                          <a:spcPct val="150000"/>
                        </a:lnSpc>
                      </a:pPr>
                      <a:r>
                        <a:rPr lang="de-DE" sz="1600" dirty="0">
                          <a:latin typeface="Arial" panose="020B0604020202020204" pitchFamily="34" charset="0"/>
                          <a:cs typeface="Arial" panose="020B0604020202020204" pitchFamily="34" charset="0"/>
                        </a:rPr>
                        <a:t>248.513</a:t>
                      </a:r>
                    </a:p>
                  </a:txBody>
                  <a:tcPr/>
                </a:tc>
                <a:tc>
                  <a:txBody>
                    <a:bodyPr/>
                    <a:lstStyle/>
                    <a:p>
                      <a:pPr>
                        <a:lnSpc>
                          <a:spcPct val="150000"/>
                        </a:lnSpc>
                      </a:pPr>
                      <a:r>
                        <a:rPr lang="de-DE" sz="1600" dirty="0">
                          <a:latin typeface="Arial" panose="020B0604020202020204" pitchFamily="34" charset="0"/>
                          <a:cs typeface="Arial" panose="020B0604020202020204" pitchFamily="34" charset="0"/>
                        </a:rPr>
                        <a:t>39.083</a:t>
                      </a:r>
                    </a:p>
                  </a:txBody>
                  <a:tcPr/>
                </a:tc>
                <a:extLst>
                  <a:ext uri="{0D108BD9-81ED-4DB2-BD59-A6C34878D82A}">
                    <a16:rowId xmlns:a16="http://schemas.microsoft.com/office/drawing/2014/main" val="10001"/>
                  </a:ext>
                </a:extLst>
              </a:tr>
              <a:tr h="370840">
                <a:tc>
                  <a:txBody>
                    <a:bodyPr/>
                    <a:lstStyle/>
                    <a:p>
                      <a:pPr>
                        <a:lnSpc>
                          <a:spcPct val="150000"/>
                        </a:lnSpc>
                      </a:pPr>
                      <a:r>
                        <a:rPr lang="de-DE" sz="1600" dirty="0">
                          <a:latin typeface="Arial" panose="020B0604020202020204" pitchFamily="34" charset="0"/>
                          <a:cs typeface="Arial" panose="020B0604020202020204" pitchFamily="34" charset="0"/>
                        </a:rPr>
                        <a:t>2014</a:t>
                      </a:r>
                    </a:p>
                  </a:txBody>
                  <a:tcPr/>
                </a:tc>
                <a:tc>
                  <a:txBody>
                    <a:bodyPr/>
                    <a:lstStyle/>
                    <a:p>
                      <a:pPr>
                        <a:lnSpc>
                          <a:spcPct val="150000"/>
                        </a:lnSpc>
                      </a:pPr>
                      <a:r>
                        <a:rPr lang="de-DE" sz="1600" dirty="0">
                          <a:latin typeface="Arial" panose="020B0604020202020204" pitchFamily="34" charset="0"/>
                          <a:cs typeface="Arial" panose="020B0604020202020204" pitchFamily="34" charset="0"/>
                        </a:rPr>
                        <a:t>589.419</a:t>
                      </a:r>
                    </a:p>
                  </a:txBody>
                  <a:tcPr/>
                </a:tc>
                <a:tc>
                  <a:txBody>
                    <a:bodyPr/>
                    <a:lstStyle/>
                    <a:p>
                      <a:pPr>
                        <a:lnSpc>
                          <a:spcPct val="150000"/>
                        </a:lnSpc>
                      </a:pPr>
                      <a:r>
                        <a:rPr lang="de-DE" sz="1600" dirty="0">
                          <a:latin typeface="Arial" panose="020B0604020202020204" pitchFamily="34" charset="0"/>
                          <a:cs typeface="Arial" panose="020B0604020202020204" pitchFamily="34" charset="0"/>
                        </a:rPr>
                        <a:t>284.460</a:t>
                      </a:r>
                    </a:p>
                  </a:txBody>
                  <a:tcPr/>
                </a:tc>
                <a:tc>
                  <a:txBody>
                    <a:bodyPr/>
                    <a:lstStyle/>
                    <a:p>
                      <a:pPr>
                        <a:lnSpc>
                          <a:spcPct val="150000"/>
                        </a:lnSpc>
                      </a:pPr>
                      <a:r>
                        <a:rPr lang="de-DE" sz="1600" dirty="0">
                          <a:latin typeface="Arial" panose="020B0604020202020204" pitchFamily="34" charset="0"/>
                          <a:cs typeface="Arial" panose="020B0604020202020204" pitchFamily="34" charset="0"/>
                        </a:rPr>
                        <a:t>263.916</a:t>
                      </a:r>
                    </a:p>
                  </a:txBody>
                  <a:tcPr/>
                </a:tc>
                <a:tc>
                  <a:txBody>
                    <a:bodyPr/>
                    <a:lstStyle/>
                    <a:p>
                      <a:pPr>
                        <a:lnSpc>
                          <a:spcPct val="150000"/>
                        </a:lnSpc>
                      </a:pPr>
                      <a:r>
                        <a:rPr lang="de-DE" sz="1600" dirty="0">
                          <a:latin typeface="Arial" panose="020B0604020202020204" pitchFamily="34" charset="0"/>
                          <a:cs typeface="Arial" panose="020B0604020202020204" pitchFamily="34" charset="0"/>
                        </a:rPr>
                        <a:t>41.959</a:t>
                      </a:r>
                    </a:p>
                  </a:txBody>
                  <a:tcPr/>
                </a:tc>
                <a:extLst>
                  <a:ext uri="{0D108BD9-81ED-4DB2-BD59-A6C34878D82A}">
                    <a16:rowId xmlns:a16="http://schemas.microsoft.com/office/drawing/2014/main" val="10002"/>
                  </a:ext>
                </a:extLst>
              </a:tr>
              <a:tr h="370840">
                <a:tc>
                  <a:txBody>
                    <a:bodyPr/>
                    <a:lstStyle/>
                    <a:p>
                      <a:pPr>
                        <a:lnSpc>
                          <a:spcPct val="150000"/>
                        </a:lnSpc>
                      </a:pPr>
                      <a:r>
                        <a:rPr lang="de-DE" sz="1600" dirty="0">
                          <a:latin typeface="Arial" panose="020B0604020202020204" pitchFamily="34" charset="0"/>
                          <a:cs typeface="Arial" panose="020B0604020202020204" pitchFamily="34" charset="0"/>
                        </a:rPr>
                        <a:t>2015</a:t>
                      </a:r>
                    </a:p>
                  </a:txBody>
                  <a:tcPr/>
                </a:tc>
                <a:tc>
                  <a:txBody>
                    <a:bodyPr/>
                    <a:lstStyle/>
                    <a:p>
                      <a:pPr>
                        <a:lnSpc>
                          <a:spcPct val="150000"/>
                        </a:lnSpc>
                      </a:pPr>
                      <a:r>
                        <a:rPr lang="de-DE" sz="1600" dirty="0">
                          <a:latin typeface="Arial" panose="020B0604020202020204" pitchFamily="34" charset="0"/>
                          <a:cs typeface="Arial" panose="020B0604020202020204" pitchFamily="34" charset="0"/>
                        </a:rPr>
                        <a:t>644.644</a:t>
                      </a:r>
                    </a:p>
                  </a:txBody>
                  <a:tcPr/>
                </a:tc>
                <a:tc>
                  <a:txBody>
                    <a:bodyPr/>
                    <a:lstStyle/>
                    <a:p>
                      <a:pPr>
                        <a:lnSpc>
                          <a:spcPct val="150000"/>
                        </a:lnSpc>
                      </a:pPr>
                      <a:r>
                        <a:rPr lang="de-DE" sz="1600" dirty="0">
                          <a:latin typeface="Arial" panose="020B0604020202020204" pitchFamily="34" charset="0"/>
                          <a:cs typeface="Arial" panose="020B0604020202020204" pitchFamily="34" charset="0"/>
                        </a:rPr>
                        <a:t>323.883</a:t>
                      </a:r>
                    </a:p>
                  </a:txBody>
                  <a:tcPr/>
                </a:tc>
                <a:tc>
                  <a:txBody>
                    <a:bodyPr/>
                    <a:lstStyle/>
                    <a:p>
                      <a:pPr>
                        <a:lnSpc>
                          <a:spcPct val="150000"/>
                        </a:lnSpc>
                      </a:pPr>
                      <a:r>
                        <a:rPr lang="de-DE" sz="1600" dirty="0">
                          <a:latin typeface="Arial" panose="020B0604020202020204" pitchFamily="34" charset="0"/>
                          <a:cs typeface="Arial" panose="020B0604020202020204" pitchFamily="34" charset="0"/>
                        </a:rPr>
                        <a:t>277.802</a:t>
                      </a:r>
                    </a:p>
                  </a:txBody>
                  <a:tcPr/>
                </a:tc>
                <a:tc>
                  <a:txBody>
                    <a:bodyPr/>
                    <a:lstStyle/>
                    <a:p>
                      <a:pPr>
                        <a:lnSpc>
                          <a:spcPct val="150000"/>
                        </a:lnSpc>
                      </a:pPr>
                      <a:r>
                        <a:rPr lang="de-DE" sz="1600" dirty="0">
                          <a:latin typeface="Arial" panose="020B0604020202020204" pitchFamily="34" charset="0"/>
                          <a:cs typeface="Arial" panose="020B0604020202020204" pitchFamily="34" charset="0"/>
                        </a:rPr>
                        <a:t>42.959</a:t>
                      </a:r>
                    </a:p>
                  </a:txBody>
                  <a:tcPr/>
                </a:tc>
                <a:extLst>
                  <a:ext uri="{0D108BD9-81ED-4DB2-BD59-A6C34878D82A}">
                    <a16:rowId xmlns:a16="http://schemas.microsoft.com/office/drawing/2014/main" val="10003"/>
                  </a:ext>
                </a:extLst>
              </a:tr>
              <a:tr h="370840">
                <a:tc>
                  <a:txBody>
                    <a:bodyPr/>
                    <a:lstStyle/>
                    <a:p>
                      <a:pPr>
                        <a:lnSpc>
                          <a:spcPct val="150000"/>
                        </a:lnSpc>
                      </a:pPr>
                      <a:r>
                        <a:rPr lang="de-DE" sz="1600" dirty="0">
                          <a:latin typeface="Arial" panose="020B0604020202020204" pitchFamily="34" charset="0"/>
                          <a:cs typeface="Arial" panose="020B0604020202020204" pitchFamily="34" charset="0"/>
                        </a:rPr>
                        <a:t>2016</a:t>
                      </a:r>
                    </a:p>
                  </a:txBody>
                  <a:tcPr/>
                </a:tc>
                <a:tc>
                  <a:txBody>
                    <a:bodyPr/>
                    <a:lstStyle/>
                    <a:p>
                      <a:pPr>
                        <a:lnSpc>
                          <a:spcPct val="150000"/>
                        </a:lnSpc>
                      </a:pPr>
                      <a:r>
                        <a:rPr lang="de-DE" sz="1600" dirty="0">
                          <a:latin typeface="Arial" panose="020B0604020202020204" pitchFamily="34" charset="0"/>
                          <a:cs typeface="Arial" panose="020B0604020202020204" pitchFamily="34" charset="0"/>
                        </a:rPr>
                        <a:t>709.154</a:t>
                      </a:r>
                    </a:p>
                  </a:txBody>
                  <a:tcPr/>
                </a:tc>
                <a:tc>
                  <a:txBody>
                    <a:bodyPr/>
                    <a:lstStyle/>
                    <a:p>
                      <a:pPr>
                        <a:lnSpc>
                          <a:spcPct val="150000"/>
                        </a:lnSpc>
                      </a:pPr>
                      <a:r>
                        <a:rPr lang="de-DE" sz="1600" dirty="0">
                          <a:latin typeface="Arial" panose="020B0604020202020204" pitchFamily="34" charset="0"/>
                          <a:cs typeface="Arial" panose="020B0604020202020204" pitchFamily="34" charset="0"/>
                        </a:rPr>
                        <a:t>369.208</a:t>
                      </a:r>
                    </a:p>
                  </a:txBody>
                  <a:tcPr/>
                </a:tc>
                <a:tc>
                  <a:txBody>
                    <a:bodyPr/>
                    <a:lstStyle/>
                    <a:p>
                      <a:pPr>
                        <a:lnSpc>
                          <a:spcPct val="150000"/>
                        </a:lnSpc>
                      </a:pPr>
                      <a:r>
                        <a:rPr lang="de-DE" sz="1600" dirty="0">
                          <a:latin typeface="Arial" panose="020B0604020202020204" pitchFamily="34" charset="0"/>
                          <a:cs typeface="Arial" panose="020B0604020202020204" pitchFamily="34" charset="0"/>
                        </a:rPr>
                        <a:t>295.099</a:t>
                      </a:r>
                    </a:p>
                  </a:txBody>
                  <a:tcPr/>
                </a:tc>
                <a:tc>
                  <a:txBody>
                    <a:bodyPr/>
                    <a:lstStyle/>
                    <a:p>
                      <a:pPr>
                        <a:lnSpc>
                          <a:spcPct val="150000"/>
                        </a:lnSpc>
                      </a:pPr>
                      <a:r>
                        <a:rPr lang="de-DE" sz="1600" dirty="0">
                          <a:latin typeface="Arial" panose="020B0604020202020204" pitchFamily="34" charset="0"/>
                          <a:cs typeface="Arial" panose="020B0604020202020204" pitchFamily="34" charset="0"/>
                        </a:rPr>
                        <a:t>44.847</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5511665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88</a:t>
            </a:fld>
            <a:endParaRPr lang="de-DE"/>
          </a:p>
        </p:txBody>
      </p:sp>
      <p:sp>
        <p:nvSpPr>
          <p:cNvPr id="4" name="Titel 3"/>
          <p:cNvSpPr>
            <a:spLocks noGrp="1"/>
          </p:cNvSpPr>
          <p:nvPr>
            <p:ph type="title"/>
          </p:nvPr>
        </p:nvSpPr>
        <p:spPr/>
        <p:txBody>
          <a:bodyPr>
            <a:normAutofit/>
          </a:bodyPr>
          <a:lstStyle/>
          <a:p>
            <a:r>
              <a:rPr lang="de-DE" dirty="0">
                <a:latin typeface="Arial" panose="020B0604020202020204" pitchFamily="34" charset="0"/>
                <a:cs typeface="Arial" panose="020B0604020202020204" pitchFamily="34" charset="0"/>
              </a:rPr>
              <a:t>Bauformen von Wärmepumpen</a:t>
            </a:r>
          </a:p>
        </p:txBody>
      </p:sp>
      <p:sp>
        <p:nvSpPr>
          <p:cNvPr id="2" name="Textfeld 1"/>
          <p:cNvSpPr txBox="1"/>
          <p:nvPr/>
        </p:nvSpPr>
        <p:spPr>
          <a:xfrm>
            <a:off x="112168" y="1727306"/>
            <a:ext cx="9031832" cy="4478662"/>
          </a:xfrm>
          <a:prstGeom prst="rect">
            <a:avLst/>
          </a:prstGeom>
          <a:noFill/>
        </p:spPr>
        <p:txBody>
          <a:bodyPr wrap="square" rtlCol="0">
            <a:spAutoFit/>
          </a:bodyPr>
          <a:lstStyle/>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Wärmequelle</a:t>
            </a:r>
          </a:p>
          <a:p>
            <a:pPr>
              <a:lnSpc>
                <a:spcPct val="150000"/>
              </a:lnSpc>
            </a:pPr>
            <a:r>
              <a:rPr lang="de-DE" sz="1600" dirty="0">
                <a:latin typeface="Arial" panose="020B0604020202020204" pitchFamily="34" charset="0"/>
                <a:cs typeface="Arial" panose="020B0604020202020204" pitchFamily="34" charset="0"/>
              </a:rPr>
              <a:t>Neben den üblichen Wärmequellen gibt es verschiedene andere Möglichkeiten, eine nutzbare Wärmequelle für eine Wärmepumpe zu nutzen: </a:t>
            </a:r>
          </a:p>
          <a:p>
            <a:pPr marL="285750" indent="-285750">
              <a:lnSpc>
                <a:spcPct val="150000"/>
              </a:lnSpc>
              <a:buFontTx/>
              <a:buChar char="-"/>
            </a:pPr>
            <a:r>
              <a:rPr lang="de-DE" sz="1600" dirty="0">
                <a:latin typeface="Arial" panose="020B0604020202020204" pitchFamily="34" charset="0"/>
                <a:cs typeface="Arial" panose="020B0604020202020204" pitchFamily="34" charset="0"/>
              </a:rPr>
              <a:t>Oberflächenwasser </a:t>
            </a:r>
          </a:p>
          <a:p>
            <a:pPr marL="742950" lvl="1" indent="-285750">
              <a:lnSpc>
                <a:spcPct val="150000"/>
              </a:lnSpc>
              <a:buFontTx/>
              <a:buChar char="-"/>
            </a:pPr>
            <a:r>
              <a:rPr lang="de-DE" sz="1600" dirty="0">
                <a:latin typeface="Arial" panose="020B0604020202020204" pitchFamily="34" charset="0"/>
                <a:cs typeface="Arial" panose="020B0604020202020204" pitchFamily="34" charset="0"/>
              </a:rPr>
              <a:t> alle Fließgewässer (Flüsse, Kanäle) sowie stehende Gewässer (Seen, Meer)</a:t>
            </a:r>
          </a:p>
          <a:p>
            <a:pPr marL="285750" indent="-285750">
              <a:lnSpc>
                <a:spcPct val="150000"/>
              </a:lnSpc>
              <a:buFontTx/>
              <a:buChar char="-"/>
            </a:pPr>
            <a:r>
              <a:rPr lang="en-US" sz="1600" dirty="0">
                <a:latin typeface="Arial" panose="020B0604020202020204" pitchFamily="34" charset="0"/>
                <a:cs typeface="Arial" panose="020B0604020202020204" pitchFamily="34" charset="0"/>
              </a:rPr>
              <a:t>(</a:t>
            </a:r>
            <a:r>
              <a:rPr lang="en-US" sz="1600" dirty="0" err="1">
                <a:latin typeface="Arial" panose="020B0604020202020204" pitchFamily="34" charset="0"/>
                <a:cs typeface="Arial" panose="020B0604020202020204" pitchFamily="34" charset="0"/>
              </a:rPr>
              <a:t>industrielle</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Abwärme</a:t>
            </a:r>
            <a:endParaRPr lang="en-US" sz="1600" dirty="0">
              <a:latin typeface="Arial" panose="020B0604020202020204" pitchFamily="34" charset="0"/>
              <a:cs typeface="Arial" panose="020B0604020202020204" pitchFamily="34" charset="0"/>
            </a:endParaRPr>
          </a:p>
          <a:p>
            <a:pPr marL="285750" indent="-285750">
              <a:lnSpc>
                <a:spcPct val="150000"/>
              </a:lnSpc>
              <a:buFontTx/>
              <a:buChar char="-"/>
            </a:pPr>
            <a:r>
              <a:rPr lang="en-US" sz="1600" dirty="0" err="1">
                <a:latin typeface="Arial" panose="020B0604020202020204" pitchFamily="34" charset="0"/>
                <a:cs typeface="Arial" panose="020B0604020202020204" pitchFamily="34" charset="0"/>
              </a:rPr>
              <a:t>Abwasser</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Kanalisation</a:t>
            </a:r>
            <a:r>
              <a:rPr lang="en-US" sz="1600" dirty="0">
                <a:latin typeface="Arial" panose="020B0604020202020204" pitchFamily="34" charset="0"/>
                <a:cs typeface="Arial" panose="020B0604020202020204" pitchFamily="34" charset="0"/>
              </a:rPr>
              <a:t>)</a:t>
            </a:r>
          </a:p>
          <a:p>
            <a:pPr>
              <a:lnSpc>
                <a:spcPct val="150000"/>
              </a:lnSpc>
            </a:pPr>
            <a:r>
              <a:rPr lang="de-DE" sz="1600" dirty="0">
                <a:latin typeface="Arial" panose="020B0604020202020204" pitchFamily="34" charset="0"/>
                <a:cs typeface="Arial" panose="020B0604020202020204" pitchFamily="34" charset="0"/>
              </a:rPr>
              <a:t>In Fallbeispielen gibt es alle Möglichkeiten, aber das sind Ausnahmen oder einzelne Einrichtungen bis jetzt.</a:t>
            </a:r>
          </a:p>
          <a:p>
            <a:pPr>
              <a:lnSpc>
                <a:spcPct val="150000"/>
              </a:lnSpc>
            </a:pPr>
            <a:r>
              <a:rPr lang="de-DE" sz="1600" dirty="0">
                <a:latin typeface="Arial" panose="020B0604020202020204" pitchFamily="34" charset="0"/>
                <a:cs typeface="Arial" panose="020B0604020202020204" pitchFamily="34" charset="0"/>
              </a:rPr>
              <a:t>Die verwendeten Wärmepumpen sind in der Regel identisch mit den klassischen Luft-Wärmepumpen / Sole-Wärmepumpen. </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71930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89</a:t>
            </a:fld>
            <a:endParaRPr lang="de-DE"/>
          </a:p>
        </p:txBody>
      </p:sp>
      <p:sp>
        <p:nvSpPr>
          <p:cNvPr id="4" name="Titel 3"/>
          <p:cNvSpPr>
            <a:spLocks noGrp="1"/>
          </p:cNvSpPr>
          <p:nvPr>
            <p:ph type="title"/>
          </p:nvPr>
        </p:nvSpPr>
        <p:spPr/>
        <p:txBody>
          <a:bodyPr>
            <a:normAutofit/>
          </a:bodyPr>
          <a:lstStyle/>
          <a:p>
            <a:r>
              <a:rPr lang="de-DE" dirty="0">
                <a:latin typeface="Arial" panose="020B0604020202020204" pitchFamily="34" charset="0"/>
                <a:cs typeface="Arial" panose="020B0604020202020204" pitchFamily="34" charset="0"/>
              </a:rPr>
              <a:t>Bauformen von Wärmepumpen</a:t>
            </a:r>
          </a:p>
        </p:txBody>
      </p:sp>
      <p:sp>
        <p:nvSpPr>
          <p:cNvPr id="5" name="Textfeld 4"/>
          <p:cNvSpPr txBox="1"/>
          <p:nvPr/>
        </p:nvSpPr>
        <p:spPr>
          <a:xfrm>
            <a:off x="611560" y="1832035"/>
            <a:ext cx="8280920" cy="4109330"/>
          </a:xfrm>
          <a:prstGeom prst="rect">
            <a:avLst/>
          </a:prstGeom>
          <a:noFill/>
        </p:spPr>
        <p:txBody>
          <a:bodyPr wrap="square" rtlCol="0">
            <a:spAutoFit/>
          </a:bodyPr>
          <a:lstStyle/>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Wärmequelle - (Gas-)motorische Kompressor-Wärmepumpen</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Alternativ zum elektrisch betriebenen Kompressor - Wärmepumpen - kann die notwendige Arbeit des Kompressors durch einen Verbrennungsmotor erzeugt werden. Gas- oder ölbefeuerte Motoren führen die notwendigen Arbeiten zum Betrieb der Wärmepumpe durch.  Die entstehende Abwärme der Motoren wird auch in den Systemen genutzt, so dass Gesamtwirkungsgrade von 1,5 bis 1,8 erreicht werden können. </a:t>
            </a:r>
          </a:p>
          <a:p>
            <a:pPr>
              <a:lnSpc>
                <a:spcPct val="150000"/>
              </a:lnSpc>
            </a:pPr>
            <a:r>
              <a:rPr lang="de-DE" sz="1600" dirty="0">
                <a:latin typeface="Arial" panose="020B0604020202020204" pitchFamily="34" charset="0"/>
                <a:cs typeface="Arial" panose="020B0604020202020204" pitchFamily="34" charset="0"/>
              </a:rPr>
              <a:t>Vorsicht! Der thermische Wirkungsgrad ist bei elektrischen Wärmepumpen nicht mit dem COP oder dem JAZ vergleichbar. Ein Vergleich mit herkömmlichen Gas- / Ölheizungen oder Brennwertkesseln wäre möglich. </a:t>
            </a:r>
          </a:p>
        </p:txBody>
      </p:sp>
    </p:spTree>
    <p:extLst>
      <p:ext uri="{BB962C8B-B14F-4D97-AF65-F5344CB8AC3E}">
        <p14:creationId xmlns:p14="http://schemas.microsoft.com/office/powerpoint/2010/main" val="375778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Geschichte der Wärmepumpe</a:t>
            </a:r>
            <a:endParaRPr lang="el-GR" dirty="0">
              <a:latin typeface="Arial" panose="020B0604020202020204" pitchFamily="34" charset="0"/>
              <a:cs typeface="Arial" panose="020B0604020202020204" pitchFamily="34" charset="0"/>
            </a:endParaRPr>
          </a:p>
        </p:txBody>
      </p:sp>
      <p:sp>
        <p:nvSpPr>
          <p:cNvPr id="4" name="Textfeld 3"/>
          <p:cNvSpPr txBox="1"/>
          <p:nvPr/>
        </p:nvSpPr>
        <p:spPr>
          <a:xfrm>
            <a:off x="395536" y="1916832"/>
            <a:ext cx="8218788" cy="4893647"/>
          </a:xfrm>
          <a:prstGeom prst="rect">
            <a:avLst/>
          </a:prstGeom>
          <a:noFill/>
        </p:spPr>
        <p:txBody>
          <a:bodyPr wrap="none" rtlCol="0">
            <a:spAutoFit/>
          </a:bodyPr>
          <a:lstStyle/>
          <a:p>
            <a:pPr>
              <a:lnSpc>
                <a:spcPct val="150000"/>
              </a:lnSpc>
            </a:pPr>
            <a:r>
              <a:rPr lang="de-DE" sz="1600" dirty="0">
                <a:latin typeface="Arial" panose="020B0604020202020204" pitchFamily="34" charset="0"/>
                <a:cs typeface="Arial" panose="020B0604020202020204" pitchFamily="34" charset="0"/>
              </a:rPr>
              <a:t>Die Anzahl der geothermischen Wärmepumpen, die 2015 in ausgewählten europäischen</a:t>
            </a:r>
          </a:p>
          <a:p>
            <a:pPr>
              <a:lnSpc>
                <a:spcPct val="150000"/>
              </a:lnSpc>
            </a:pPr>
            <a:r>
              <a:rPr lang="de-DE" sz="1600" dirty="0">
                <a:latin typeface="Arial" panose="020B0604020202020204" pitchFamily="34" charset="0"/>
                <a:cs typeface="Arial" panose="020B0604020202020204" pitchFamily="34" charset="0"/>
              </a:rPr>
              <a:t>Ländern installiert wurden:</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Schweden: </a:t>
            </a:r>
            <a:r>
              <a:rPr lang="de-DE" sz="1600" dirty="0" smtClean="0">
                <a:latin typeface="Arial" panose="020B0604020202020204" pitchFamily="34" charset="0"/>
                <a:cs typeface="Arial" panose="020B0604020202020204" pitchFamily="34" charset="0"/>
              </a:rPr>
              <a:t>	~ </a:t>
            </a:r>
            <a:r>
              <a:rPr lang="de-DE" sz="1600" dirty="0">
                <a:latin typeface="Arial" panose="020B0604020202020204" pitchFamily="34" charset="0"/>
                <a:cs typeface="Arial" panose="020B0604020202020204" pitchFamily="34" charset="0"/>
              </a:rPr>
              <a:t>500.000</a:t>
            </a:r>
          </a:p>
          <a:p>
            <a:pPr>
              <a:lnSpc>
                <a:spcPct val="150000"/>
              </a:lnSpc>
            </a:pPr>
            <a:r>
              <a:rPr lang="de-DE" sz="1600" dirty="0">
                <a:latin typeface="Arial" panose="020B0604020202020204" pitchFamily="34" charset="0"/>
                <a:cs typeface="Arial" panose="020B0604020202020204" pitchFamily="34" charset="0"/>
              </a:rPr>
              <a:t>Frankreich: 	 ~ 150.000	</a:t>
            </a:r>
          </a:p>
          <a:p>
            <a:pPr>
              <a:lnSpc>
                <a:spcPct val="150000"/>
              </a:lnSpc>
            </a:pPr>
            <a:r>
              <a:rPr lang="de-DE" sz="1600" dirty="0">
                <a:latin typeface="Arial" panose="020B0604020202020204" pitchFamily="34" charset="0"/>
                <a:cs typeface="Arial" panose="020B0604020202020204" pitchFamily="34" charset="0"/>
              </a:rPr>
              <a:t>Bulgarien: </a:t>
            </a:r>
            <a:r>
              <a:rPr lang="de-DE" sz="1600" dirty="0" smtClean="0">
                <a:latin typeface="Arial" panose="020B0604020202020204" pitchFamily="34" charset="0"/>
                <a:cs typeface="Arial" panose="020B0604020202020204" pitchFamily="34" charset="0"/>
              </a:rPr>
              <a:t>	~ </a:t>
            </a:r>
            <a:r>
              <a:rPr lang="de-DE" sz="1600" dirty="0">
                <a:latin typeface="Arial" panose="020B0604020202020204" pitchFamily="34" charset="0"/>
                <a:cs typeface="Arial" panose="020B0604020202020204" pitchFamily="34" charset="0"/>
              </a:rPr>
              <a:t>5.000</a:t>
            </a:r>
          </a:p>
          <a:p>
            <a:pPr>
              <a:lnSpc>
                <a:spcPct val="150000"/>
              </a:lnSpc>
            </a:pPr>
            <a:r>
              <a:rPr lang="de-DE" sz="1600" dirty="0">
                <a:latin typeface="Arial" panose="020B0604020202020204" pitchFamily="34" charset="0"/>
                <a:cs typeface="Arial" panose="020B0604020202020204" pitchFamily="34" charset="0"/>
              </a:rPr>
              <a:t>Spanien: </a:t>
            </a:r>
            <a:r>
              <a:rPr lang="de-DE" sz="1600" dirty="0" smtClean="0">
                <a:latin typeface="Arial" panose="020B0604020202020204" pitchFamily="34" charset="0"/>
                <a:cs typeface="Arial" panose="020B0604020202020204" pitchFamily="34" charset="0"/>
              </a:rPr>
              <a:t>		~ </a:t>
            </a:r>
            <a:r>
              <a:rPr lang="de-DE" sz="1600" dirty="0">
                <a:latin typeface="Arial" panose="020B0604020202020204" pitchFamily="34" charset="0"/>
                <a:cs typeface="Arial" panose="020B0604020202020204" pitchFamily="34" charset="0"/>
              </a:rPr>
              <a:t>1.1000</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Eine detaillierte Übersicht finden Sie im " Wärmepumpenbarometer 2016". </a:t>
            </a:r>
          </a:p>
          <a:p>
            <a:pPr>
              <a:lnSpc>
                <a:spcPct val="150000"/>
              </a:lnSpc>
            </a:pPr>
            <a:r>
              <a:rPr lang="de-DE" sz="1600" dirty="0">
                <a:latin typeface="Arial" panose="020B0604020202020204" pitchFamily="34" charset="0"/>
                <a:cs typeface="Arial" panose="020B0604020202020204" pitchFamily="34" charset="0"/>
              </a:rPr>
              <a:t>veröffentlicht von </a:t>
            </a:r>
            <a:r>
              <a:rPr lang="de-DE" sz="1600" dirty="0" err="1">
                <a:latin typeface="Arial" panose="020B0604020202020204" pitchFamily="34" charset="0"/>
                <a:cs typeface="Arial" panose="020B0604020202020204" pitchFamily="34" charset="0"/>
              </a:rPr>
              <a:t>EurObserv'ER</a:t>
            </a: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Downloadlink: https://www.eurobserv-er.org/heat-pumps-barometer-2016/</a:t>
            </a:r>
          </a:p>
          <a:p>
            <a:pPr>
              <a:lnSpc>
                <a:spcPct val="150000"/>
              </a:lnSpc>
            </a:pPr>
            <a:r>
              <a:rPr lang="de-DE" sz="1600" dirty="0">
                <a:latin typeface="Arial" panose="020B0604020202020204" pitchFamily="34" charset="0"/>
                <a:cs typeface="Arial" panose="020B0604020202020204" pitchFamily="34" charset="0"/>
              </a:rPr>
              <a:t>(deutsch/englisch/französisch)</a:t>
            </a:r>
          </a:p>
          <a:p>
            <a:pPr>
              <a:lnSpc>
                <a:spcPct val="150000"/>
              </a:lnSpc>
            </a:pP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23780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90</a:t>
            </a:fld>
            <a:endParaRPr lang="de-DE"/>
          </a:p>
        </p:txBody>
      </p:sp>
      <p:sp>
        <p:nvSpPr>
          <p:cNvPr id="4" name="Titel 3"/>
          <p:cNvSpPr>
            <a:spLocks noGrp="1"/>
          </p:cNvSpPr>
          <p:nvPr>
            <p:ph type="title"/>
          </p:nvPr>
        </p:nvSpPr>
        <p:spPr/>
        <p:txBody>
          <a:bodyPr>
            <a:normAutofit/>
          </a:bodyPr>
          <a:lstStyle/>
          <a:p>
            <a:r>
              <a:rPr lang="de-DE" dirty="0">
                <a:latin typeface="Arial" panose="020B0604020202020204" pitchFamily="34" charset="0"/>
                <a:cs typeface="Arial" panose="020B0604020202020204" pitchFamily="34" charset="0"/>
              </a:rPr>
              <a:t>Bauformen von Wärmepumpen</a:t>
            </a:r>
          </a:p>
        </p:txBody>
      </p:sp>
      <p:sp>
        <p:nvSpPr>
          <p:cNvPr id="2" name="Textfeld 1"/>
          <p:cNvSpPr txBox="1"/>
          <p:nvPr/>
        </p:nvSpPr>
        <p:spPr>
          <a:xfrm>
            <a:off x="179223" y="1412776"/>
            <a:ext cx="8928992" cy="4109330"/>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Wärmequelle - (Gas-)motorische Kompressor-Wärmepumpen</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Die Vorteile fossil befeuerter Wärmepumpen liegen zum einen in der Möglichkeit, höhere Wärmevorlauftemperaturen zu realisieren, die energetisch sinnvoll sind (aufgrund des Temperaturniveaus der Abwärme), zum anderen in der Nutzung der vorhandenen Infrastruktur (Schornstein, Gasanschlüsse) in bestehenden Wärmesystemen. </a:t>
            </a:r>
          </a:p>
          <a:p>
            <a:pPr>
              <a:lnSpc>
                <a:spcPct val="150000"/>
              </a:lnSpc>
            </a:pPr>
            <a:r>
              <a:rPr lang="de-DE" sz="1600" dirty="0">
                <a:latin typeface="Arial" panose="020B0604020202020204" pitchFamily="34" charset="0"/>
                <a:cs typeface="Arial" panose="020B0604020202020204" pitchFamily="34" charset="0"/>
              </a:rPr>
              <a:t>Nachteilig aus technischer Sicht ist der hohe Wartungs- und Investitionsaufwand, insbesondere aus energetischer Sicht, da fossile Brennstoffe weiterhin als Primärenergieträger genutzt werden. </a:t>
            </a:r>
          </a:p>
          <a:p>
            <a:pPr>
              <a:lnSpc>
                <a:spcPct val="150000"/>
              </a:lnSpc>
            </a:pPr>
            <a:endParaRPr lang="en-US"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Die geringe Marktrelevanz zeigt einen aktiven Feldbestand von rund 1.000 Gasmotoren-Wärmepumpen in Deutschland (31.12.2016). Ölbetriebene Systeme gibt es nur gelegentlich. </a:t>
            </a:r>
          </a:p>
        </p:txBody>
      </p:sp>
    </p:spTree>
    <p:extLst>
      <p:ext uri="{BB962C8B-B14F-4D97-AF65-F5344CB8AC3E}">
        <p14:creationId xmlns:p14="http://schemas.microsoft.com/office/powerpoint/2010/main" val="23591893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91</a:t>
            </a:fld>
            <a:endParaRPr lang="de-DE"/>
          </a:p>
        </p:txBody>
      </p:sp>
      <p:sp>
        <p:nvSpPr>
          <p:cNvPr id="4" name="Titel 3"/>
          <p:cNvSpPr>
            <a:spLocks noGrp="1"/>
          </p:cNvSpPr>
          <p:nvPr>
            <p:ph type="title"/>
          </p:nvPr>
        </p:nvSpPr>
        <p:spPr/>
        <p:txBody>
          <a:bodyPr>
            <a:normAutofit/>
          </a:bodyPr>
          <a:lstStyle/>
          <a:p>
            <a:r>
              <a:rPr lang="de-DE" dirty="0">
                <a:latin typeface="Arial" panose="020B0604020202020204" pitchFamily="34" charset="0"/>
                <a:cs typeface="Arial" panose="020B0604020202020204" pitchFamily="34" charset="0"/>
              </a:rPr>
              <a:t>Bauformen von Wärmepumpen</a:t>
            </a:r>
          </a:p>
        </p:txBody>
      </p:sp>
      <p:sp>
        <p:nvSpPr>
          <p:cNvPr id="2" name="Textfeld 1"/>
          <p:cNvSpPr txBox="1"/>
          <p:nvPr/>
        </p:nvSpPr>
        <p:spPr>
          <a:xfrm>
            <a:off x="323528" y="2132856"/>
            <a:ext cx="8136904" cy="1569660"/>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Wärmequelle - (Gas-)motorische Kompressor-Wärmepumpen</a:t>
            </a:r>
          </a:p>
          <a:p>
            <a:pPr>
              <a:lnSpc>
                <a:spcPct val="150000"/>
              </a:lnSpc>
            </a:pPr>
            <a:r>
              <a:rPr lang="de-DE" sz="1600" dirty="0">
                <a:latin typeface="Arial" panose="020B0604020202020204" pitchFamily="34" charset="0"/>
                <a:cs typeface="Arial" panose="020B0604020202020204" pitchFamily="34" charset="0"/>
              </a:rPr>
              <a:t>Gasmotor-Wärmepumpen können die gleichen Wärmequellen nutzen wie elektrische Kompressor-Wärmepumpen, es gibt keine Unterschiede oder Einschränkungen hinsichtlich der Betriebsbereiche. </a:t>
            </a:r>
          </a:p>
        </p:txBody>
      </p:sp>
    </p:spTree>
    <p:extLst>
      <p:ext uri="{BB962C8B-B14F-4D97-AF65-F5344CB8AC3E}">
        <p14:creationId xmlns:p14="http://schemas.microsoft.com/office/powerpoint/2010/main" val="29909740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92</a:t>
            </a:fld>
            <a:endParaRPr lang="de-DE"/>
          </a:p>
        </p:txBody>
      </p:sp>
      <p:sp>
        <p:nvSpPr>
          <p:cNvPr id="8" name="Inhaltsplatzhalter 1"/>
          <p:cNvSpPr>
            <a:spLocks noGrp="1"/>
          </p:cNvSpPr>
          <p:nvPr>
            <p:ph idx="1"/>
          </p:nvPr>
        </p:nvSpPr>
        <p:spPr>
          <a:xfrm>
            <a:off x="539552" y="1544370"/>
            <a:ext cx="8856984" cy="4536504"/>
          </a:xfrm>
        </p:spPr>
        <p:txBody>
          <a:bodyPr>
            <a:normAutofit/>
          </a:bodyPr>
          <a:lstStyle/>
          <a:p>
            <a:pPr marL="0" indent="0">
              <a:lnSpc>
                <a:spcPct val="150000"/>
              </a:lnSpc>
              <a:buNone/>
            </a:pPr>
            <a:r>
              <a:rPr lang="de-DE" sz="1600" dirty="0">
                <a:latin typeface="Arial" panose="020B0604020202020204" pitchFamily="34" charset="0"/>
                <a:cs typeface="Arial" panose="020B0604020202020204" pitchFamily="34" charset="0"/>
              </a:rPr>
              <a:t>Erstes Medium kennzeichnet die Wärmequelle:</a:t>
            </a:r>
          </a:p>
          <a:p>
            <a:pPr>
              <a:lnSpc>
                <a:spcPct val="150000"/>
              </a:lnSpc>
            </a:pPr>
            <a:r>
              <a:rPr lang="de-DE" sz="1600" b="1" dirty="0" err="1">
                <a:latin typeface="Arial" panose="020B0604020202020204" pitchFamily="34" charset="0"/>
                <a:cs typeface="Arial" panose="020B0604020202020204" pitchFamily="34" charset="0"/>
              </a:rPr>
              <a:t>B</a:t>
            </a:r>
            <a:r>
              <a:rPr lang="de-DE" sz="1600" dirty="0" err="1">
                <a:latin typeface="Arial" panose="020B0604020202020204" pitchFamily="34" charset="0"/>
                <a:cs typeface="Arial" panose="020B0604020202020204" pitchFamily="34" charset="0"/>
              </a:rPr>
              <a:t>rine</a:t>
            </a:r>
            <a:r>
              <a:rPr lang="de-DE" sz="1600" dirty="0">
                <a:latin typeface="Arial" panose="020B0604020202020204" pitchFamily="34" charset="0"/>
                <a:cs typeface="Arial" panose="020B0604020202020204" pitchFamily="34" charset="0"/>
              </a:rPr>
              <a:t> (Sole) = Erdwärmenutzung durch geschlossene Kreisläufe</a:t>
            </a:r>
          </a:p>
          <a:p>
            <a:pPr>
              <a:lnSpc>
                <a:spcPct val="150000"/>
              </a:lnSpc>
            </a:pPr>
            <a:r>
              <a:rPr lang="de-DE" sz="1600" b="1" dirty="0" err="1">
                <a:latin typeface="Arial" panose="020B0604020202020204" pitchFamily="34" charset="0"/>
                <a:cs typeface="Arial" panose="020B0604020202020204" pitchFamily="34" charset="0"/>
              </a:rPr>
              <a:t>W</a:t>
            </a:r>
            <a:r>
              <a:rPr lang="de-DE" sz="1600" dirty="0" err="1">
                <a:latin typeface="Arial" panose="020B0604020202020204" pitchFamily="34" charset="0"/>
                <a:cs typeface="Arial" panose="020B0604020202020204" pitchFamily="34" charset="0"/>
              </a:rPr>
              <a:t>ater</a:t>
            </a:r>
            <a:r>
              <a:rPr lang="de-DE" sz="1600" dirty="0">
                <a:latin typeface="Arial" panose="020B0604020202020204" pitchFamily="34" charset="0"/>
                <a:cs typeface="Arial" panose="020B0604020202020204" pitchFamily="34" charset="0"/>
              </a:rPr>
              <a:t> (Wasser) = Grundwasser, das mit Hilfe von Brunnen genutzt wird</a:t>
            </a:r>
          </a:p>
          <a:p>
            <a:pPr>
              <a:lnSpc>
                <a:spcPct val="150000"/>
              </a:lnSpc>
            </a:pPr>
            <a:r>
              <a:rPr lang="de-DE" sz="1600" b="1" dirty="0">
                <a:latin typeface="Arial" panose="020B0604020202020204" pitchFamily="34" charset="0"/>
                <a:cs typeface="Arial" panose="020B0604020202020204" pitchFamily="34" charset="0"/>
              </a:rPr>
              <a:t>A</a:t>
            </a:r>
            <a:r>
              <a:rPr lang="de-DE" sz="1600" dirty="0">
                <a:latin typeface="Arial" panose="020B0604020202020204" pitchFamily="34" charset="0"/>
                <a:cs typeface="Arial" panose="020B0604020202020204" pitchFamily="34" charset="0"/>
              </a:rPr>
              <a:t>ir (Luft) = Umgebungsluft, Abluft </a:t>
            </a:r>
          </a:p>
          <a:p>
            <a:pPr>
              <a:lnSpc>
                <a:spcPct val="150000"/>
              </a:lnSpc>
            </a:pPr>
            <a:r>
              <a:rPr lang="de-DE" sz="1600" dirty="0">
                <a:latin typeface="Arial" panose="020B0604020202020204" pitchFamily="34" charset="0"/>
                <a:cs typeface="Arial" panose="020B0604020202020204" pitchFamily="34" charset="0"/>
              </a:rPr>
              <a:t>(Andere Quellen: Abwasser, Flüsse, thermische Eisspeicherung, ….)</a:t>
            </a:r>
          </a:p>
          <a:p>
            <a:pPr>
              <a:lnSpc>
                <a:spcPct val="150000"/>
              </a:lnSpc>
            </a:pPr>
            <a:endParaRPr lang="de-DE"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Zweites Medium kennzeichnet die Wärmesenke:</a:t>
            </a:r>
          </a:p>
          <a:p>
            <a:pPr>
              <a:lnSpc>
                <a:spcPct val="150000"/>
              </a:lnSpc>
            </a:pPr>
            <a:r>
              <a:rPr lang="de-DE" sz="1600" dirty="0" err="1">
                <a:latin typeface="Arial" panose="020B0604020202020204" pitchFamily="34" charset="0"/>
                <a:cs typeface="Arial" panose="020B0604020202020204" pitchFamily="34" charset="0"/>
              </a:rPr>
              <a:t>Water</a:t>
            </a:r>
            <a:r>
              <a:rPr lang="de-DE" sz="1600" dirty="0">
                <a:latin typeface="Arial" panose="020B0604020202020204" pitchFamily="34" charset="0"/>
                <a:cs typeface="Arial" panose="020B0604020202020204" pitchFamily="34" charset="0"/>
              </a:rPr>
              <a:t> = Wasserbasierte Wärmeverteilung: Fußbodenheizung, Heizkörper</a:t>
            </a:r>
          </a:p>
          <a:p>
            <a:pPr>
              <a:lnSpc>
                <a:spcPct val="150000"/>
              </a:lnSpc>
            </a:pPr>
            <a:r>
              <a:rPr lang="de-DE" sz="1600" dirty="0">
                <a:latin typeface="Arial" panose="020B0604020202020204" pitchFamily="34" charset="0"/>
                <a:cs typeface="Arial" panose="020B0604020202020204" pitchFamily="34" charset="0"/>
              </a:rPr>
              <a:t>Air  = Heizen / Kühlen über Lüftungsanlage</a:t>
            </a:r>
            <a:endParaRPr lang="de-DE" sz="1800" dirty="0"/>
          </a:p>
          <a:p>
            <a:pPr marL="0" indent="0">
              <a:buNone/>
            </a:pPr>
            <a:endParaRPr lang="de-DE" sz="1800" dirty="0"/>
          </a:p>
        </p:txBody>
      </p:sp>
      <p:sp>
        <p:nvSpPr>
          <p:cNvPr id="6" name="Titel 3"/>
          <p:cNvSpPr>
            <a:spLocks noGrp="1"/>
          </p:cNvSpPr>
          <p:nvPr>
            <p:ph type="title"/>
          </p:nvPr>
        </p:nvSpPr>
        <p:spPr>
          <a:xfrm>
            <a:off x="457200" y="332656"/>
            <a:ext cx="8229600" cy="504825"/>
          </a:xfrm>
        </p:spPr>
        <p:txBody>
          <a:bodyPr/>
          <a:lstStyle/>
          <a:p>
            <a:r>
              <a:rPr lang="en-US" altLang="de-DE" dirty="0" err="1">
                <a:latin typeface="Arial" panose="020B0604020202020204" pitchFamily="34" charset="0"/>
                <a:cs typeface="Arial" panose="020B0604020202020204" pitchFamily="34" charset="0"/>
              </a:rPr>
              <a:t>Formen</a:t>
            </a:r>
            <a:r>
              <a:rPr lang="en-US" altLang="de-DE" dirty="0">
                <a:latin typeface="Arial" panose="020B0604020202020204" pitchFamily="34" charset="0"/>
                <a:cs typeface="Arial" panose="020B0604020202020204" pitchFamily="34" charset="0"/>
              </a:rPr>
              <a:t> von </a:t>
            </a:r>
            <a:r>
              <a:rPr lang="en-US" altLang="de-DE" dirty="0" err="1">
                <a:latin typeface="Arial" panose="020B0604020202020204" pitchFamily="34" charset="0"/>
                <a:cs typeface="Arial" panose="020B0604020202020204" pitchFamily="34" charset="0"/>
              </a:rPr>
              <a:t>Wärmepumpen</a:t>
            </a:r>
            <a:endParaRPr lang="en-US" alt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215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1" nodeType="clickEffect">
                                  <p:stCondLst>
                                    <p:cond delay="0"/>
                                  </p:stCondLst>
                                  <p:iterate type="lt">
                                    <p:tmAbs val="0"/>
                                  </p:iterate>
                                  <p:childTnLst>
                                    <p:set>
                                      <p:cBhvr override="childStyle">
                                        <p:cTn id="6" dur="indefinite"/>
                                        <p:tgtEl>
                                          <p:spTgt spid="8">
                                            <p:txEl>
                                              <p:pRg st="0" end="0"/>
                                            </p:txEl>
                                          </p:spTgt>
                                        </p:tgtEl>
                                        <p:attrNameLst>
                                          <p:attrName>style.color</p:attrName>
                                        </p:attrNameLst>
                                      </p:cBhvr>
                                      <p:to>
                                        <p:clrVal>
                                          <a:srgbClr val="FF0000"/>
                                        </p:clrVal>
                                      </p:to>
                                    </p:set>
                                  </p:childTnLst>
                                </p:cTn>
                              </p:par>
                            </p:childTnLst>
                          </p:cTn>
                        </p:par>
                      </p:childTnLst>
                    </p:cTn>
                  </p:par>
                  <p:par>
                    <p:cTn id="7" fill="hold">
                      <p:stCondLst>
                        <p:cond delay="indefinite"/>
                      </p:stCondLst>
                      <p:childTnLst>
                        <p:par>
                          <p:cTn id="8" fill="hold">
                            <p:stCondLst>
                              <p:cond delay="0"/>
                            </p:stCondLst>
                            <p:childTnLst>
                              <p:par>
                                <p:cTn id="9" presetID="3" presetClass="emph" presetSubtype="1" nodeType="clickEffect">
                                  <p:stCondLst>
                                    <p:cond delay="0"/>
                                  </p:stCondLst>
                                  <p:iterate type="lt">
                                    <p:tmAbs val="0"/>
                                  </p:iterate>
                                  <p:childTnLst>
                                    <p:set>
                                      <p:cBhvr override="childStyle">
                                        <p:cTn id="10" dur="indefinite"/>
                                        <p:tgtEl>
                                          <p:spTgt spid="8">
                                            <p:txEl>
                                              <p:pRg st="1" end="1"/>
                                            </p:txEl>
                                          </p:spTgt>
                                        </p:tgtEl>
                                        <p:attrNameLst>
                                          <p:attrName>style.color</p:attrName>
                                        </p:attrNameLst>
                                      </p:cBhvr>
                                      <p:to>
                                        <p:clrVal>
                                          <a:srgbClr val="FF0000"/>
                                        </p:clrVal>
                                      </p:to>
                                    </p:set>
                                  </p:childTnLst>
                                </p:cTn>
                              </p:par>
                            </p:childTnLst>
                          </p:cTn>
                        </p:par>
                      </p:childTnLst>
                    </p:cTn>
                  </p:par>
                  <p:par>
                    <p:cTn id="11" fill="hold">
                      <p:stCondLst>
                        <p:cond delay="indefinite"/>
                      </p:stCondLst>
                      <p:childTnLst>
                        <p:par>
                          <p:cTn id="12" fill="hold">
                            <p:stCondLst>
                              <p:cond delay="0"/>
                            </p:stCondLst>
                            <p:childTnLst>
                              <p:par>
                                <p:cTn id="13" presetID="3" presetClass="emph" presetSubtype="1" nodeType="clickEffect">
                                  <p:stCondLst>
                                    <p:cond delay="0"/>
                                  </p:stCondLst>
                                  <p:iterate type="lt">
                                    <p:tmAbs val="0"/>
                                  </p:iterate>
                                  <p:childTnLst>
                                    <p:set>
                                      <p:cBhvr override="childStyle">
                                        <p:cTn id="14" dur="indefinite"/>
                                        <p:tgtEl>
                                          <p:spTgt spid="8">
                                            <p:txEl>
                                              <p:pRg st="2" end="2"/>
                                            </p:txEl>
                                          </p:spTgt>
                                        </p:tgtEl>
                                        <p:attrNameLst>
                                          <p:attrName>style.color</p:attrName>
                                        </p:attrNameLst>
                                      </p:cBhvr>
                                      <p:to>
                                        <p:clrVal>
                                          <a:srgbClr val="FF0000"/>
                                        </p:clrVal>
                                      </p:to>
                                    </p:set>
                                  </p:childTnLst>
                                </p:cTn>
                              </p:par>
                            </p:childTnLst>
                          </p:cTn>
                        </p:par>
                      </p:childTnLst>
                    </p:cTn>
                  </p:par>
                  <p:par>
                    <p:cTn id="15" fill="hold">
                      <p:stCondLst>
                        <p:cond delay="indefinite"/>
                      </p:stCondLst>
                      <p:childTnLst>
                        <p:par>
                          <p:cTn id="16" fill="hold">
                            <p:stCondLst>
                              <p:cond delay="0"/>
                            </p:stCondLst>
                            <p:childTnLst>
                              <p:par>
                                <p:cTn id="17" presetID="3" presetClass="emph" presetSubtype="1" nodeType="clickEffect">
                                  <p:stCondLst>
                                    <p:cond delay="0"/>
                                  </p:stCondLst>
                                  <p:iterate type="lt">
                                    <p:tmAbs val="0"/>
                                  </p:iterate>
                                  <p:childTnLst>
                                    <p:set>
                                      <p:cBhvr override="childStyle">
                                        <p:cTn id="18" dur="indefinite"/>
                                        <p:tgtEl>
                                          <p:spTgt spid="8">
                                            <p:txEl>
                                              <p:pRg st="3" end="3"/>
                                            </p:txEl>
                                          </p:spTgt>
                                        </p:tgtEl>
                                        <p:attrNameLst>
                                          <p:attrName>style.color</p:attrName>
                                        </p:attrNameLst>
                                      </p:cBhvr>
                                      <p:to>
                                        <p:clrVal>
                                          <a:srgbClr val="FF0000"/>
                                        </p:clrVal>
                                      </p:to>
                                    </p:set>
                                  </p:childTnLst>
                                </p:cTn>
                              </p:par>
                            </p:childTnLst>
                          </p:cTn>
                        </p:par>
                      </p:childTnLst>
                    </p:cTn>
                  </p:par>
                  <p:par>
                    <p:cTn id="19" fill="hold">
                      <p:stCondLst>
                        <p:cond delay="indefinite"/>
                      </p:stCondLst>
                      <p:childTnLst>
                        <p:par>
                          <p:cTn id="20" fill="hold">
                            <p:stCondLst>
                              <p:cond delay="0"/>
                            </p:stCondLst>
                            <p:childTnLst>
                              <p:par>
                                <p:cTn id="21" presetID="3" presetClass="emph" presetSubtype="1" nodeType="clickEffect">
                                  <p:stCondLst>
                                    <p:cond delay="0"/>
                                  </p:stCondLst>
                                  <p:iterate type="lt">
                                    <p:tmAbs val="0"/>
                                  </p:iterate>
                                  <p:childTnLst>
                                    <p:set>
                                      <p:cBhvr override="childStyle">
                                        <p:cTn id="22" dur="indefinite"/>
                                        <p:tgtEl>
                                          <p:spTgt spid="8">
                                            <p:txEl>
                                              <p:pRg st="4" end="4"/>
                                            </p:txEl>
                                          </p:spTgt>
                                        </p:tgtEl>
                                        <p:attrNameLst>
                                          <p:attrName>style.color</p:attrName>
                                        </p:attrNameLst>
                                      </p:cBhvr>
                                      <p:to>
                                        <p:clrVal>
                                          <a:srgbClr val="FF0000"/>
                                        </p:clrVal>
                                      </p:to>
                                    </p:set>
                                  </p:childTnLst>
                                </p:cTn>
                              </p:par>
                              <p:par>
                                <p:cTn id="23" presetID="15" presetClass="emph" presetSubtype="0" nodeType="withEffect">
                                  <p:stCondLst>
                                    <p:cond delay="0"/>
                                  </p:stCondLst>
                                  <p:iterate type="lt">
                                    <p:tmAbs val="0"/>
                                  </p:iterate>
                                  <p:childTnLst>
                                    <p:set>
                                      <p:cBhvr override="childStyle">
                                        <p:cTn id="24" dur="indefinite"/>
                                        <p:tgtEl>
                                          <p:spTgt spid="8">
                                            <p:txEl>
                                              <p:pRg st="0" end="0"/>
                                            </p:txEl>
                                          </p:spTgt>
                                        </p:tgtEl>
                                        <p:attrNameLst>
                                          <p:attrName>style.fontWeight</p:attrName>
                                        </p:attrNameLst>
                                      </p:cBhvr>
                                      <p:to>
                                        <p:strVal val="bold"/>
                                      </p:to>
                                    </p:set>
                                  </p:childTnLst>
                                </p:cTn>
                              </p:par>
                              <p:par>
                                <p:cTn id="25" presetID="15" presetClass="emph" presetSubtype="0" nodeType="withEffect">
                                  <p:stCondLst>
                                    <p:cond delay="0"/>
                                  </p:stCondLst>
                                  <p:iterate type="lt">
                                    <p:tmAbs val="0"/>
                                  </p:iterate>
                                  <p:childTnLst>
                                    <p:set>
                                      <p:cBhvr override="childStyle">
                                        <p:cTn id="26" dur="indefinite"/>
                                        <p:tgtEl>
                                          <p:spTgt spid="8">
                                            <p:txEl>
                                              <p:pRg st="1" end="1"/>
                                            </p:txEl>
                                          </p:spTgt>
                                        </p:tgtEl>
                                        <p:attrNameLst>
                                          <p:attrName>style.fontWeight</p:attrName>
                                        </p:attrNameLst>
                                      </p:cBhvr>
                                      <p:to>
                                        <p:strVal val="bold"/>
                                      </p:to>
                                    </p:set>
                                  </p:childTnLst>
                                </p:cTn>
                              </p:par>
                              <p:par>
                                <p:cTn id="27" presetID="15" presetClass="emph" presetSubtype="0" nodeType="withEffect">
                                  <p:stCondLst>
                                    <p:cond delay="0"/>
                                  </p:stCondLst>
                                  <p:iterate type="lt">
                                    <p:tmAbs val="0"/>
                                  </p:iterate>
                                  <p:childTnLst>
                                    <p:set>
                                      <p:cBhvr override="childStyle">
                                        <p:cTn id="28" dur="indefinite"/>
                                        <p:tgtEl>
                                          <p:spTgt spid="8">
                                            <p:txEl>
                                              <p:pRg st="2" end="2"/>
                                            </p:txEl>
                                          </p:spTgt>
                                        </p:tgtEl>
                                        <p:attrNameLst>
                                          <p:attrName>style.fontWeight</p:attrName>
                                        </p:attrNameLst>
                                      </p:cBhvr>
                                      <p:to>
                                        <p:strVal val="bold"/>
                                      </p:to>
                                    </p:set>
                                  </p:childTnLst>
                                </p:cTn>
                              </p:par>
                              <p:par>
                                <p:cTn id="29" presetID="15" presetClass="emph" presetSubtype="0" nodeType="withEffect">
                                  <p:stCondLst>
                                    <p:cond delay="0"/>
                                  </p:stCondLst>
                                  <p:iterate type="lt">
                                    <p:tmAbs val="0"/>
                                  </p:iterate>
                                  <p:childTnLst>
                                    <p:set>
                                      <p:cBhvr override="childStyle">
                                        <p:cTn id="30" dur="indefinite"/>
                                        <p:tgtEl>
                                          <p:spTgt spid="8">
                                            <p:txEl>
                                              <p:pRg st="3" end="3"/>
                                            </p:txEl>
                                          </p:spTgt>
                                        </p:tgtEl>
                                        <p:attrNameLst>
                                          <p:attrName>style.fontWeight</p:attrName>
                                        </p:attrNameLst>
                                      </p:cBhvr>
                                      <p:to>
                                        <p:strVal val="bold"/>
                                      </p:to>
                                    </p:set>
                                  </p:childTnLst>
                                </p:cTn>
                              </p:par>
                              <p:par>
                                <p:cTn id="31" presetID="15" presetClass="emph" presetSubtype="0" nodeType="withEffect">
                                  <p:stCondLst>
                                    <p:cond delay="0"/>
                                  </p:stCondLst>
                                  <p:iterate type="lt">
                                    <p:tmAbs val="0"/>
                                  </p:iterate>
                                  <p:childTnLst>
                                    <p:set>
                                      <p:cBhvr override="childStyle">
                                        <p:cTn id="32" dur="indefinite"/>
                                        <p:tgtEl>
                                          <p:spTgt spid="8">
                                            <p:txEl>
                                              <p:pRg st="4" end="4"/>
                                            </p:txEl>
                                          </p:spTgt>
                                        </p:tgtEl>
                                        <p:attrNameLst>
                                          <p:attrName>style.fontWeight</p:attrName>
                                        </p:attrNameLst>
                                      </p:cBhvr>
                                      <p:to>
                                        <p:strVal val="bold"/>
                                      </p:to>
                                    </p:set>
                                  </p:childTnLst>
                                </p:cTn>
                              </p:par>
                              <p:par>
                                <p:cTn id="33" presetID="15" presetClass="emph" presetSubtype="0" nodeType="withEffect">
                                  <p:stCondLst>
                                    <p:cond delay="0"/>
                                  </p:stCondLst>
                                  <p:iterate type="lt">
                                    <p:tmAbs val="0"/>
                                  </p:iterate>
                                  <p:childTnLst>
                                    <p:set>
                                      <p:cBhvr override="childStyle">
                                        <p:cTn id="34" dur="indefinite"/>
                                        <p:tgtEl>
                                          <p:spTgt spid="8">
                                            <p:txEl>
                                              <p:pRg st="7" end="7"/>
                                            </p:txEl>
                                          </p:spTgt>
                                        </p:tgtEl>
                                        <p:attrNameLst>
                                          <p:attrName>style.fontWeight</p:attrName>
                                        </p:attrNameLst>
                                      </p:cBhvr>
                                      <p:to>
                                        <p:strVal val="bold"/>
                                      </p:to>
                                    </p:set>
                                  </p:childTnLst>
                                </p:cTn>
                              </p:par>
                              <p:par>
                                <p:cTn id="35" presetID="15" presetClass="emph" presetSubtype="0" nodeType="withEffect">
                                  <p:stCondLst>
                                    <p:cond delay="0"/>
                                  </p:stCondLst>
                                  <p:iterate type="lt">
                                    <p:tmAbs val="0"/>
                                  </p:iterate>
                                  <p:childTnLst>
                                    <p:set>
                                      <p:cBhvr override="childStyle">
                                        <p:cTn id="36" dur="indefinite"/>
                                        <p:tgtEl>
                                          <p:spTgt spid="8">
                                            <p:txEl>
                                              <p:pRg st="8" end="8"/>
                                            </p:txEl>
                                          </p:spTgt>
                                        </p:tgtEl>
                                        <p:attrNameLst>
                                          <p:attrName>style.fontWeight</p:attrName>
                                        </p:attrNameLst>
                                      </p:cBhvr>
                                      <p:to>
                                        <p:strVal val="bold"/>
                                      </p:to>
                                    </p:set>
                                  </p:childTnLst>
                                </p:cTn>
                              </p:par>
                              <p:par>
                                <p:cTn id="37" presetID="3" presetClass="emph" presetSubtype="1" nodeType="withEffect">
                                  <p:stCondLst>
                                    <p:cond delay="0"/>
                                  </p:stCondLst>
                                  <p:iterate type="lt">
                                    <p:tmAbs val="0"/>
                                  </p:iterate>
                                  <p:childTnLst>
                                    <p:set>
                                      <p:cBhvr override="childStyle">
                                        <p:cTn id="38" dur="indefinite"/>
                                        <p:tgtEl>
                                          <p:spTgt spid="8">
                                            <p:txEl>
                                              <p:pRg st="7" end="7"/>
                                            </p:txEl>
                                          </p:spTgt>
                                        </p:tgtEl>
                                        <p:attrNameLst>
                                          <p:attrName>style.color</p:attrName>
                                        </p:attrNameLst>
                                      </p:cBhvr>
                                      <p:to>
                                        <p:clrVal>
                                          <a:srgbClr val="FF0000"/>
                                        </p:clrVal>
                                      </p:to>
                                    </p:set>
                                  </p:childTnLst>
                                </p:cTn>
                              </p:par>
                              <p:par>
                                <p:cTn id="39" presetID="3" presetClass="emph" presetSubtype="1" nodeType="withEffect">
                                  <p:stCondLst>
                                    <p:cond delay="0"/>
                                  </p:stCondLst>
                                  <p:iterate type="lt">
                                    <p:tmAbs val="0"/>
                                  </p:iterate>
                                  <p:childTnLst>
                                    <p:set>
                                      <p:cBhvr override="childStyle">
                                        <p:cTn id="40" dur="indefinite"/>
                                        <p:tgtEl>
                                          <p:spTgt spid="8">
                                            <p:txEl>
                                              <p:pRg st="8" end="8"/>
                                            </p:txEl>
                                          </p:spTgt>
                                        </p:tgtEl>
                                        <p:attrNameLst>
                                          <p:attrName>style.color</p:attrName>
                                        </p:attrNameLst>
                                      </p:cBhvr>
                                      <p:to>
                                        <p:clrVal>
                                          <a:srgbClr val="FF0000"/>
                                        </p:clrVal>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93</a:t>
            </a:fld>
            <a:endParaRPr lang="de-DE"/>
          </a:p>
        </p:txBody>
      </p:sp>
      <p:sp>
        <p:nvSpPr>
          <p:cNvPr id="8" name="Inhaltsplatzhalter 1"/>
          <p:cNvSpPr>
            <a:spLocks noGrp="1"/>
          </p:cNvSpPr>
          <p:nvPr>
            <p:ph idx="1"/>
          </p:nvPr>
        </p:nvSpPr>
        <p:spPr>
          <a:xfrm>
            <a:off x="539552" y="1544370"/>
            <a:ext cx="8229600" cy="4536504"/>
          </a:xfrm>
        </p:spPr>
        <p:txBody>
          <a:bodyPr>
            <a:normAutofit/>
          </a:bodyPr>
          <a:lstStyle/>
          <a:p>
            <a:pPr marL="0" indent="0">
              <a:lnSpc>
                <a:spcPct val="150000"/>
              </a:lnSpc>
              <a:buNone/>
            </a:pPr>
            <a:r>
              <a:rPr lang="de-DE" sz="1600" dirty="0">
                <a:latin typeface="Arial" panose="020B0604020202020204" pitchFamily="34" charset="0"/>
                <a:cs typeface="Arial" panose="020B0604020202020204" pitchFamily="34" charset="0"/>
              </a:rPr>
              <a:t>Sole / Sole</a:t>
            </a:r>
          </a:p>
          <a:p>
            <a:pPr marL="0" indent="0">
              <a:lnSpc>
                <a:spcPct val="150000"/>
              </a:lnSpc>
              <a:buNone/>
            </a:pPr>
            <a:r>
              <a:rPr lang="de-DE" sz="1600" dirty="0">
                <a:latin typeface="Arial" panose="020B0604020202020204" pitchFamily="34" charset="0"/>
                <a:cs typeface="Arial" panose="020B0604020202020204" pitchFamily="34" charset="0"/>
              </a:rPr>
              <a:t>Sole ist eine hochkonzentrierte Lösung von Salz in </a:t>
            </a:r>
            <a:r>
              <a:rPr lang="de-DE" sz="1600" dirty="0" err="1">
                <a:latin typeface="Arial" panose="020B0604020202020204" pitchFamily="34" charset="0"/>
                <a:cs typeface="Arial" panose="020B0604020202020204" pitchFamily="34" charset="0"/>
              </a:rPr>
              <a:t>Wasser.Von</a:t>
            </a:r>
            <a:r>
              <a:rPr lang="de-DE" sz="1600" dirty="0">
                <a:latin typeface="Arial" panose="020B0604020202020204" pitchFamily="34" charset="0"/>
                <a:cs typeface="Arial" panose="020B0604020202020204" pitchFamily="34" charset="0"/>
              </a:rPr>
              <a:t> 3,5% Meerwasser bis zu ca. 26% (eine typische gesättigte Lösung)</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 Keine Gemeinsamkeiten mit Sole bei Wärmepumpen !!!!!!</a:t>
            </a:r>
          </a:p>
          <a:p>
            <a:pPr marL="0" indent="0">
              <a:lnSpc>
                <a:spcPct val="150000"/>
              </a:lnSpc>
              <a:buNone/>
            </a:pPr>
            <a:r>
              <a:rPr lang="de-DE" sz="1600" dirty="0">
                <a:latin typeface="Arial" panose="020B0604020202020204" pitchFamily="34" charset="0"/>
                <a:cs typeface="Arial" panose="020B0604020202020204" pitchFamily="34" charset="0"/>
              </a:rPr>
              <a:t>Sole / Sole: Mischung aus Wasser (~75%) und Frostschutzmittel (~25%, z.B. Ethylenglykol)</a:t>
            </a:r>
            <a:endParaRPr lang="de-DE" sz="1800" dirty="0"/>
          </a:p>
        </p:txBody>
      </p:sp>
      <p:sp>
        <p:nvSpPr>
          <p:cNvPr id="6" name="Titel 3"/>
          <p:cNvSpPr>
            <a:spLocks noGrp="1"/>
          </p:cNvSpPr>
          <p:nvPr>
            <p:ph type="title"/>
          </p:nvPr>
        </p:nvSpPr>
        <p:spPr>
          <a:xfrm>
            <a:off x="457200" y="332656"/>
            <a:ext cx="8229600" cy="504825"/>
          </a:xfrm>
        </p:spPr>
        <p:txBody>
          <a:bodyPr/>
          <a:lstStyle/>
          <a:p>
            <a:r>
              <a:rPr lang="en-US" altLang="de-DE" dirty="0" err="1">
                <a:latin typeface="Arial" panose="020B0604020202020204" pitchFamily="34" charset="0"/>
                <a:cs typeface="Arial" panose="020B0604020202020204" pitchFamily="34" charset="0"/>
              </a:rPr>
              <a:t>Formen</a:t>
            </a:r>
            <a:r>
              <a:rPr lang="en-US" altLang="de-DE" dirty="0">
                <a:latin typeface="Arial" panose="020B0604020202020204" pitchFamily="34" charset="0"/>
                <a:cs typeface="Arial" panose="020B0604020202020204" pitchFamily="34" charset="0"/>
              </a:rPr>
              <a:t> von </a:t>
            </a:r>
            <a:r>
              <a:rPr lang="en-US" altLang="de-DE" dirty="0" err="1">
                <a:latin typeface="Arial" panose="020B0604020202020204" pitchFamily="34" charset="0"/>
                <a:cs typeface="Arial" panose="020B0604020202020204" pitchFamily="34" charset="0"/>
              </a:rPr>
              <a:t>Wärmepumpen</a:t>
            </a:r>
            <a:endParaRPr lang="en-US" alt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14148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94</a:t>
            </a:fld>
            <a:endParaRPr lang="de-DE"/>
          </a:p>
        </p:txBody>
      </p:sp>
      <p:sp>
        <p:nvSpPr>
          <p:cNvPr id="8" name="Inhaltsplatzhalter 1"/>
          <p:cNvSpPr>
            <a:spLocks noGrp="1"/>
          </p:cNvSpPr>
          <p:nvPr>
            <p:ph idx="1"/>
          </p:nvPr>
        </p:nvSpPr>
        <p:spPr>
          <a:xfrm>
            <a:off x="539552" y="1544370"/>
            <a:ext cx="8856984" cy="4536504"/>
          </a:xfrm>
        </p:spPr>
        <p:txBody>
          <a:bodyPr>
            <a:normAutofit/>
          </a:bodyPr>
          <a:lstStyle/>
          <a:p>
            <a:pPr>
              <a:lnSpc>
                <a:spcPct val="150000"/>
              </a:lnSpc>
              <a:buFont typeface="Wingdings" panose="05000000000000000000" pitchFamily="2" charset="2"/>
              <a:buChar char="§"/>
            </a:pPr>
            <a:r>
              <a:rPr lang="de-DE" sz="1600" dirty="0">
                <a:latin typeface="Arial" panose="020B0604020202020204" pitchFamily="34" charset="0"/>
                <a:cs typeface="Arial" panose="020B0604020202020204" pitchFamily="34" charset="0"/>
              </a:rPr>
              <a:t>Unterschiedliche Medien für die Wärmequelle</a:t>
            </a:r>
          </a:p>
          <a:p>
            <a:pPr>
              <a:lnSpc>
                <a:spcPct val="150000"/>
              </a:lnSpc>
              <a:buFont typeface="Wingdings" panose="05000000000000000000" pitchFamily="2" charset="2"/>
              <a:buChar char="§"/>
            </a:pPr>
            <a:r>
              <a:rPr lang="de-DE" sz="1600" dirty="0">
                <a:latin typeface="Arial" panose="020B0604020202020204" pitchFamily="34" charset="0"/>
                <a:cs typeface="Arial" panose="020B0604020202020204" pitchFamily="34" charset="0"/>
              </a:rPr>
              <a:t>Verschiedene Medien für die Wärmesenke</a:t>
            </a:r>
          </a:p>
          <a:p>
            <a:pPr marL="0" indent="0">
              <a:lnSpc>
                <a:spcPct val="150000"/>
              </a:lnSpc>
              <a:buNone/>
            </a:pPr>
            <a:endParaRPr lang="de-DE" sz="1600" dirty="0">
              <a:latin typeface="Arial" panose="020B0604020202020204" pitchFamily="34" charset="0"/>
              <a:cs typeface="Arial" panose="020B0604020202020204" pitchFamily="34" charset="0"/>
            </a:endParaRPr>
          </a:p>
          <a:p>
            <a:pPr>
              <a:lnSpc>
                <a:spcPct val="150000"/>
              </a:lnSpc>
              <a:buFont typeface="Wingdings" panose="05000000000000000000" pitchFamily="2" charset="2"/>
              <a:buChar char="§"/>
            </a:pPr>
            <a:r>
              <a:rPr lang="de-DE" sz="1600" dirty="0">
                <a:latin typeface="Arial" panose="020B0604020202020204" pitchFamily="34" charset="0"/>
                <a:cs typeface="Arial" panose="020B0604020202020204" pitchFamily="34" charset="0"/>
              </a:rPr>
              <a:t>Luftwärmepumpen</a:t>
            </a:r>
          </a:p>
          <a:p>
            <a:pPr lvl="1">
              <a:lnSpc>
                <a:spcPct val="150000"/>
              </a:lnSpc>
              <a:buFont typeface="Wingdings" panose="05000000000000000000" pitchFamily="2" charset="2"/>
              <a:buChar char="§"/>
            </a:pPr>
            <a:r>
              <a:rPr lang="de-DE" sz="1600" dirty="0">
                <a:latin typeface="Arial" panose="020B0604020202020204" pitchFamily="34" charset="0"/>
                <a:cs typeface="Arial" panose="020B0604020202020204" pitchFamily="34" charset="0"/>
              </a:rPr>
              <a:t>Geteilte Vorrichtungen</a:t>
            </a:r>
            <a:r>
              <a:rPr lang="de-DE" sz="1600" dirty="0">
                <a:latin typeface="Arial" panose="020B0604020202020204" pitchFamily="34" charset="0"/>
                <a:cs typeface="Arial" panose="020B0604020202020204" pitchFamily="34" charset="0"/>
                <a:sym typeface="Wingdings" panose="05000000000000000000" pitchFamily="2" charset="2"/>
              </a:rPr>
              <a:t> Einzelvorrichtungen</a:t>
            </a:r>
          </a:p>
          <a:p>
            <a:pPr marL="457200" lvl="1" indent="0">
              <a:lnSpc>
                <a:spcPct val="150000"/>
              </a:lnSpc>
              <a:buNone/>
            </a:pPr>
            <a:endParaRPr lang="de-DE" sz="1600" dirty="0">
              <a:latin typeface="Arial" panose="020B0604020202020204" pitchFamily="34" charset="0"/>
              <a:cs typeface="Arial" panose="020B0604020202020204" pitchFamily="34" charset="0"/>
              <a:sym typeface="Wingdings" panose="05000000000000000000" pitchFamily="2" charset="2"/>
            </a:endParaRPr>
          </a:p>
          <a:p>
            <a:pPr lvl="1">
              <a:lnSpc>
                <a:spcPct val="150000"/>
              </a:lnSpc>
              <a:buFont typeface="Wingdings" panose="05000000000000000000" pitchFamily="2" charset="2"/>
              <a:buChar char="§"/>
            </a:pPr>
            <a:r>
              <a:rPr lang="de-DE" sz="1600" b="1" dirty="0">
                <a:latin typeface="Arial" panose="020B0604020202020204" pitchFamily="34" charset="0"/>
                <a:cs typeface="Arial" panose="020B0604020202020204" pitchFamily="34" charset="0"/>
                <a:sym typeface="Wingdings" panose="05000000000000000000" pitchFamily="2" charset="2"/>
              </a:rPr>
              <a:t>!!!</a:t>
            </a:r>
            <a:r>
              <a:rPr lang="de-DE" sz="1600" dirty="0">
                <a:latin typeface="Arial" panose="020B0604020202020204" pitchFamily="34" charset="0"/>
                <a:cs typeface="Arial" panose="020B0604020202020204" pitchFamily="34" charset="0"/>
                <a:sym typeface="Wingdings" panose="05000000000000000000" pitchFamily="2" charset="2"/>
              </a:rPr>
              <a:t> Schallemissionen !!!!! des Ventilators </a:t>
            </a:r>
            <a:endParaRPr lang="de-DE" sz="1600" dirty="0">
              <a:latin typeface="Arial" panose="020B0604020202020204" pitchFamily="34" charset="0"/>
              <a:cs typeface="Arial" panose="020B0604020202020204" pitchFamily="34" charset="0"/>
            </a:endParaRPr>
          </a:p>
          <a:p>
            <a:pPr lvl="1">
              <a:lnSpc>
                <a:spcPct val="150000"/>
              </a:lnSpc>
              <a:buFont typeface="Wingdings" panose="05000000000000000000" pitchFamily="2" charset="2"/>
              <a:buChar char="§"/>
            </a:pPr>
            <a:r>
              <a:rPr lang="de-DE" sz="1600" b="1" dirty="0">
                <a:latin typeface="Arial" panose="020B0604020202020204" pitchFamily="34" charset="0"/>
                <a:cs typeface="Arial" panose="020B0604020202020204" pitchFamily="34" charset="0"/>
                <a:sym typeface="Wingdings" panose="05000000000000000000" pitchFamily="2" charset="2"/>
              </a:rPr>
              <a:t>!!! </a:t>
            </a:r>
            <a:r>
              <a:rPr lang="de-DE" sz="1600" dirty="0">
                <a:latin typeface="Arial" panose="020B0604020202020204" pitchFamily="34" charset="0"/>
                <a:cs typeface="Arial" panose="020B0604020202020204" pitchFamily="34" charset="0"/>
              </a:rPr>
              <a:t>Einfrieren des Wärmetauschers </a:t>
            </a:r>
            <a:r>
              <a:rPr lang="de-DE" sz="1600" b="1" dirty="0">
                <a:latin typeface="Arial" panose="020B0604020202020204" pitchFamily="34" charset="0"/>
                <a:cs typeface="Arial" panose="020B0604020202020204" pitchFamily="34" charset="0"/>
                <a:sym typeface="Wingdings" panose="05000000000000000000" pitchFamily="2" charset="2"/>
              </a:rPr>
              <a:t>!!!</a:t>
            </a:r>
            <a:endParaRPr lang="de-DE" sz="1600" b="1" dirty="0">
              <a:latin typeface="Arial" panose="020B0604020202020204" pitchFamily="34" charset="0"/>
              <a:cs typeface="Arial" panose="020B0604020202020204" pitchFamily="34" charset="0"/>
            </a:endParaRPr>
          </a:p>
          <a:p>
            <a:pPr marL="0" indent="0">
              <a:buNone/>
            </a:pPr>
            <a:endParaRPr lang="de-DE" sz="1800" dirty="0"/>
          </a:p>
          <a:p>
            <a:pPr marL="0" indent="0">
              <a:buNone/>
            </a:pPr>
            <a:endParaRPr lang="de-DE" sz="1800" dirty="0"/>
          </a:p>
        </p:txBody>
      </p:sp>
      <p:sp>
        <p:nvSpPr>
          <p:cNvPr id="6" name="Titel 3"/>
          <p:cNvSpPr>
            <a:spLocks noGrp="1"/>
          </p:cNvSpPr>
          <p:nvPr>
            <p:ph type="title"/>
          </p:nvPr>
        </p:nvSpPr>
        <p:spPr>
          <a:xfrm>
            <a:off x="457200" y="332656"/>
            <a:ext cx="8229600" cy="504825"/>
          </a:xfrm>
        </p:spPr>
        <p:txBody>
          <a:bodyPr/>
          <a:lstStyle/>
          <a:p>
            <a:r>
              <a:rPr lang="en-US" altLang="de-DE" dirty="0" err="1">
                <a:latin typeface="Arial" panose="020B0604020202020204" pitchFamily="34" charset="0"/>
                <a:cs typeface="Arial" panose="020B0604020202020204" pitchFamily="34" charset="0"/>
              </a:rPr>
              <a:t>Nomenklatur</a:t>
            </a:r>
            <a:r>
              <a:rPr lang="en-US" altLang="de-DE" dirty="0">
                <a:latin typeface="Arial" panose="020B0604020202020204" pitchFamily="34" charset="0"/>
                <a:cs typeface="Arial" panose="020B0604020202020204" pitchFamily="34" charset="0"/>
              </a:rPr>
              <a:t> der </a:t>
            </a:r>
            <a:r>
              <a:rPr lang="en-US" altLang="de-DE" dirty="0" err="1">
                <a:latin typeface="Arial" panose="020B0604020202020204" pitchFamily="34" charset="0"/>
                <a:cs typeface="Arial" panose="020B0604020202020204" pitchFamily="34" charset="0"/>
              </a:rPr>
              <a:t>Wärmepumpen</a:t>
            </a:r>
            <a:endParaRPr lang="en-US" altLang="de-DE" dirty="0">
              <a:latin typeface="Arial" panose="020B0604020202020204" pitchFamily="34" charset="0"/>
              <a:cs typeface="Arial" panose="020B0604020202020204" pitchFamily="34" charset="0"/>
            </a:endParaRPr>
          </a:p>
        </p:txBody>
      </p:sp>
      <p:pic>
        <p:nvPicPr>
          <p:cNvPr id="9218" name="Picture 2" descr="Gerade in Neubaugebieten sind LuftwÃ¤rmepumpen nicht mehr zu Ã¼bersehen (hier: LuftwÃ¤rmepumpe von Stiebel Eltron). Sie sorgen fÃ¼r gÃ¼nstige Heizkosten und schonen die Umwelt durch geringe CO2-Emissionen. (Foto: energie-experten.o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0133" y="3647553"/>
            <a:ext cx="4021972" cy="2877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0357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95</a:t>
            </a:fld>
            <a:endParaRPr lang="de-DE"/>
          </a:p>
        </p:txBody>
      </p:sp>
      <p:sp>
        <p:nvSpPr>
          <p:cNvPr id="8" name="Inhaltsplatzhalter 1"/>
          <p:cNvSpPr>
            <a:spLocks noGrp="1"/>
          </p:cNvSpPr>
          <p:nvPr>
            <p:ph idx="1"/>
          </p:nvPr>
        </p:nvSpPr>
        <p:spPr>
          <a:xfrm>
            <a:off x="539552" y="1544370"/>
            <a:ext cx="8856984" cy="4536504"/>
          </a:xfrm>
        </p:spPr>
        <p:txBody>
          <a:bodyPr>
            <a:normAutofit/>
          </a:bodyPr>
          <a:lstStyle/>
          <a:p>
            <a:pPr>
              <a:lnSpc>
                <a:spcPct val="150000"/>
              </a:lnSpc>
              <a:buFont typeface="Wingdings" panose="05000000000000000000" pitchFamily="2" charset="2"/>
              <a:buChar char="§"/>
            </a:pPr>
            <a:r>
              <a:rPr lang="de-DE" sz="1600" dirty="0">
                <a:latin typeface="Arial" panose="020B0604020202020204" pitchFamily="34" charset="0"/>
                <a:cs typeface="Arial" panose="020B0604020202020204" pitchFamily="34" charset="0"/>
              </a:rPr>
              <a:t>Elektrische Kompressor-Wärmepumpen</a:t>
            </a:r>
          </a:p>
          <a:p>
            <a:pPr>
              <a:lnSpc>
                <a:spcPct val="150000"/>
              </a:lnSpc>
              <a:buFont typeface="Wingdings" panose="05000000000000000000" pitchFamily="2" charset="2"/>
              <a:buChar char="§"/>
            </a:pPr>
            <a:endParaRPr lang="de-DE" sz="1600" dirty="0">
              <a:latin typeface="Arial" panose="020B0604020202020204" pitchFamily="34" charset="0"/>
              <a:cs typeface="Arial" panose="020B0604020202020204" pitchFamily="34" charset="0"/>
            </a:endParaRPr>
          </a:p>
          <a:p>
            <a:pPr>
              <a:lnSpc>
                <a:spcPct val="150000"/>
              </a:lnSpc>
              <a:buFont typeface="Wingdings" panose="05000000000000000000" pitchFamily="2" charset="2"/>
              <a:buChar char="§"/>
            </a:pPr>
            <a:r>
              <a:rPr lang="de-DE" sz="1600" dirty="0">
                <a:latin typeface="Arial" panose="020B0604020202020204" pitchFamily="34" charset="0"/>
                <a:cs typeface="Arial" panose="020B0604020202020204" pitchFamily="34" charset="0"/>
              </a:rPr>
              <a:t>Motorbetriebene Wärmepumpen</a:t>
            </a:r>
          </a:p>
          <a:p>
            <a:pPr lvl="1">
              <a:lnSpc>
                <a:spcPct val="150000"/>
              </a:lnSpc>
              <a:buFont typeface="Wingdings" panose="05000000000000000000" pitchFamily="2" charset="2"/>
              <a:buChar char="§"/>
            </a:pPr>
            <a:r>
              <a:rPr lang="de-DE" sz="1600" dirty="0">
                <a:latin typeface="Arial" panose="020B0604020202020204" pitchFamily="34" charset="0"/>
                <a:cs typeface="Arial" panose="020B0604020202020204" pitchFamily="34" charset="0"/>
              </a:rPr>
              <a:t>Erdgas</a:t>
            </a:r>
          </a:p>
          <a:p>
            <a:pPr lvl="1">
              <a:lnSpc>
                <a:spcPct val="150000"/>
              </a:lnSpc>
              <a:buFont typeface="Wingdings" panose="05000000000000000000" pitchFamily="2" charset="2"/>
              <a:buChar char="§"/>
            </a:pPr>
            <a:r>
              <a:rPr lang="de-DE" sz="1600" dirty="0">
                <a:latin typeface="Arial" panose="020B0604020202020204" pitchFamily="34" charset="0"/>
                <a:cs typeface="Arial" panose="020B0604020202020204" pitchFamily="34" charset="0"/>
              </a:rPr>
              <a:t>Flüssiggas </a:t>
            </a:r>
          </a:p>
          <a:p>
            <a:pPr lvl="1">
              <a:lnSpc>
                <a:spcPct val="150000"/>
              </a:lnSpc>
              <a:buFont typeface="Wingdings" panose="05000000000000000000" pitchFamily="2" charset="2"/>
              <a:buChar char="§"/>
            </a:pPr>
            <a:endParaRPr lang="de-DE" sz="1600" dirty="0">
              <a:latin typeface="Arial" panose="020B0604020202020204" pitchFamily="34" charset="0"/>
              <a:cs typeface="Arial" panose="020B0604020202020204" pitchFamily="34" charset="0"/>
            </a:endParaRPr>
          </a:p>
          <a:p>
            <a:pPr>
              <a:lnSpc>
                <a:spcPct val="150000"/>
              </a:lnSpc>
              <a:buFont typeface="Wingdings" panose="05000000000000000000" pitchFamily="2" charset="2"/>
              <a:buChar char="§"/>
            </a:pPr>
            <a:r>
              <a:rPr lang="de-DE" sz="1600" dirty="0">
                <a:latin typeface="Arial" panose="020B0604020202020204" pitchFamily="34" charset="0"/>
                <a:cs typeface="Arial" panose="020B0604020202020204" pitchFamily="34" charset="0"/>
              </a:rPr>
              <a:t>Absorptionswärmepumpen (Absorption und Verdampfung eines Kältemittels)</a:t>
            </a:r>
          </a:p>
          <a:p>
            <a:pPr lvl="1">
              <a:lnSpc>
                <a:spcPct val="150000"/>
              </a:lnSpc>
              <a:buFont typeface="Wingdings" panose="05000000000000000000" pitchFamily="2" charset="2"/>
              <a:buChar char="§"/>
            </a:pPr>
            <a:r>
              <a:rPr lang="en-US" sz="1600" dirty="0" err="1">
                <a:latin typeface="Arial" panose="020B0604020202020204" pitchFamily="34" charset="0"/>
                <a:cs typeface="Arial" panose="020B0604020202020204" pitchFamily="34" charset="0"/>
              </a:rPr>
              <a:t>Gasbetrieben</a:t>
            </a:r>
            <a:endParaRPr lang="en-US" sz="1600" dirty="0">
              <a:latin typeface="Arial" panose="020B0604020202020204" pitchFamily="34" charset="0"/>
              <a:cs typeface="Arial" panose="020B0604020202020204" pitchFamily="34" charset="0"/>
            </a:endParaRPr>
          </a:p>
          <a:p>
            <a:pPr lvl="1">
              <a:lnSpc>
                <a:spcPct val="150000"/>
              </a:lnSpc>
              <a:buFont typeface="Wingdings" panose="05000000000000000000" pitchFamily="2" charset="2"/>
              <a:buChar char="§"/>
            </a:pPr>
            <a:r>
              <a:rPr lang="en-US" sz="1600" dirty="0" err="1">
                <a:latin typeface="Arial" panose="020B0604020202020204" pitchFamily="34" charset="0"/>
                <a:cs typeface="Arial" panose="020B0604020202020204" pitchFamily="34" charset="0"/>
              </a:rPr>
              <a:t>Dampfbetrieben</a:t>
            </a:r>
            <a:endParaRPr lang="de-DE" sz="1800" dirty="0"/>
          </a:p>
          <a:p>
            <a:pPr marL="0" indent="0">
              <a:buNone/>
            </a:pPr>
            <a:endParaRPr lang="de-DE" sz="1800" dirty="0"/>
          </a:p>
          <a:p>
            <a:pPr marL="0" indent="0">
              <a:buNone/>
            </a:pPr>
            <a:endParaRPr lang="de-DE" sz="1800" dirty="0"/>
          </a:p>
        </p:txBody>
      </p:sp>
      <p:sp>
        <p:nvSpPr>
          <p:cNvPr id="6" name="Titel 3"/>
          <p:cNvSpPr>
            <a:spLocks noGrp="1"/>
          </p:cNvSpPr>
          <p:nvPr>
            <p:ph type="title"/>
          </p:nvPr>
        </p:nvSpPr>
        <p:spPr>
          <a:xfrm>
            <a:off x="457200" y="332656"/>
            <a:ext cx="8229600" cy="504825"/>
          </a:xfrm>
        </p:spPr>
        <p:txBody>
          <a:bodyPr/>
          <a:lstStyle/>
          <a:p>
            <a:r>
              <a:rPr lang="en-US" altLang="de-DE" dirty="0" err="1">
                <a:latin typeface="Arial" panose="020B0604020202020204" pitchFamily="34" charset="0"/>
                <a:cs typeface="Arial" panose="020B0604020202020204" pitchFamily="34" charset="0"/>
              </a:rPr>
              <a:t>Nomenklatur</a:t>
            </a:r>
            <a:r>
              <a:rPr lang="en-US" altLang="de-DE" dirty="0">
                <a:latin typeface="Arial" panose="020B0604020202020204" pitchFamily="34" charset="0"/>
                <a:cs typeface="Arial" panose="020B0604020202020204" pitchFamily="34" charset="0"/>
              </a:rPr>
              <a:t> der </a:t>
            </a:r>
            <a:r>
              <a:rPr lang="en-US" altLang="de-DE" dirty="0" err="1">
                <a:latin typeface="Arial" panose="020B0604020202020204" pitchFamily="34" charset="0"/>
                <a:cs typeface="Arial" panose="020B0604020202020204" pitchFamily="34" charset="0"/>
              </a:rPr>
              <a:t>Wärmepumpen</a:t>
            </a:r>
            <a:endParaRPr lang="en-US" alt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447740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96</a:t>
            </a:fld>
            <a:endParaRPr lang="de-DE"/>
          </a:p>
        </p:txBody>
      </p:sp>
      <p:sp>
        <p:nvSpPr>
          <p:cNvPr id="8" name="Inhaltsplatzhalter 1"/>
          <p:cNvSpPr>
            <a:spLocks noGrp="1"/>
          </p:cNvSpPr>
          <p:nvPr>
            <p:ph idx="1"/>
          </p:nvPr>
        </p:nvSpPr>
        <p:spPr>
          <a:xfrm>
            <a:off x="539552" y="1544370"/>
            <a:ext cx="8856984" cy="4536504"/>
          </a:xfrm>
        </p:spPr>
        <p:txBody>
          <a:bodyPr>
            <a:normAutofit/>
          </a:bodyPr>
          <a:lstStyle/>
          <a:p>
            <a:pPr>
              <a:lnSpc>
                <a:spcPct val="150000"/>
              </a:lnSpc>
              <a:buFont typeface="Wingdings" panose="05000000000000000000" pitchFamily="2" charset="2"/>
              <a:buChar char="§"/>
            </a:pPr>
            <a:r>
              <a:rPr lang="de-DE" sz="1600" dirty="0">
                <a:latin typeface="Arial" panose="020B0604020202020204" pitchFamily="34" charset="0"/>
                <a:cs typeface="Arial" panose="020B0604020202020204" pitchFamily="34" charset="0"/>
              </a:rPr>
              <a:t>Erdwärmepumpe (GSHP)</a:t>
            </a:r>
          </a:p>
          <a:p>
            <a:pPr>
              <a:lnSpc>
                <a:spcPct val="150000"/>
              </a:lnSpc>
              <a:buFont typeface="Wingdings" panose="05000000000000000000" pitchFamily="2" charset="2"/>
              <a:buChar char="§"/>
            </a:pPr>
            <a:r>
              <a:rPr lang="de-DE" sz="1600" dirty="0">
                <a:latin typeface="Arial" panose="020B0604020202020204" pitchFamily="34" charset="0"/>
                <a:cs typeface="Arial" panose="020B0604020202020204" pitchFamily="34" charset="0"/>
              </a:rPr>
              <a:t>Erdgekoppelte Wärmepumpe (GCHP)</a:t>
            </a:r>
          </a:p>
          <a:p>
            <a:pPr>
              <a:lnSpc>
                <a:spcPct val="150000"/>
              </a:lnSpc>
              <a:buFont typeface="Wingdings" panose="05000000000000000000" pitchFamily="2" charset="2"/>
              <a:buChar char="§"/>
            </a:pPr>
            <a:r>
              <a:rPr lang="de-DE" sz="1600" dirty="0">
                <a:latin typeface="Arial" panose="020B0604020202020204" pitchFamily="34" charset="0"/>
                <a:cs typeface="Arial" panose="020B0604020202020204" pitchFamily="34" charset="0"/>
              </a:rPr>
              <a:t>Geothermische Wärmepumpe</a:t>
            </a:r>
          </a:p>
          <a:p>
            <a:pPr>
              <a:lnSpc>
                <a:spcPct val="150000"/>
              </a:lnSpc>
              <a:buFont typeface="Wingdings" panose="05000000000000000000" pitchFamily="2" charset="2"/>
              <a:buChar char="§"/>
            </a:pPr>
            <a:r>
              <a:rPr lang="de-DE" sz="1600" dirty="0">
                <a:latin typeface="Arial" panose="020B0604020202020204" pitchFamily="34" charset="0"/>
                <a:cs typeface="Arial" panose="020B0604020202020204" pitchFamily="34" charset="0"/>
              </a:rPr>
              <a:t>Vertikal-Bohrloch GCHP</a:t>
            </a:r>
          </a:p>
          <a:p>
            <a:pPr>
              <a:lnSpc>
                <a:spcPct val="150000"/>
              </a:lnSpc>
              <a:buFont typeface="Wingdings" panose="05000000000000000000" pitchFamily="2" charset="2"/>
              <a:buChar char="§"/>
            </a:pPr>
            <a:r>
              <a:rPr lang="de-DE" sz="1600" dirty="0" err="1">
                <a:latin typeface="Arial" panose="020B0604020202020204" pitchFamily="34" charset="0"/>
                <a:cs typeface="Arial" panose="020B0604020202020204" pitchFamily="34" charset="0"/>
              </a:rPr>
              <a:t>Brine-Water</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heat</a:t>
            </a:r>
            <a:r>
              <a:rPr lang="de-DE" sz="1600" dirty="0">
                <a:latin typeface="Arial" panose="020B0604020202020204" pitchFamily="34" charset="0"/>
                <a:cs typeface="Arial" panose="020B0604020202020204" pitchFamily="34" charset="0"/>
              </a:rPr>
              <a:t> pump</a:t>
            </a:r>
          </a:p>
          <a:p>
            <a:pPr>
              <a:lnSpc>
                <a:spcPct val="150000"/>
              </a:lnSpc>
              <a:buFont typeface="Wingdings" panose="05000000000000000000" pitchFamily="2" charset="2"/>
              <a:buChar char="§"/>
            </a:pPr>
            <a:endParaRPr lang="de-DE" sz="1600" dirty="0">
              <a:latin typeface="Arial" panose="020B0604020202020204" pitchFamily="34" charset="0"/>
              <a:cs typeface="Arial" panose="020B0604020202020204" pitchFamily="34" charset="0"/>
            </a:endParaRPr>
          </a:p>
          <a:p>
            <a:pPr>
              <a:lnSpc>
                <a:spcPct val="150000"/>
              </a:lnSpc>
              <a:buFont typeface="Wingdings" panose="05000000000000000000" pitchFamily="2" charset="2"/>
              <a:buChar char="§"/>
            </a:pPr>
            <a:r>
              <a:rPr lang="de-DE" sz="1600" dirty="0">
                <a:latin typeface="Arial" panose="020B0604020202020204" pitchFamily="34" charset="0"/>
                <a:cs typeface="Arial" panose="020B0604020202020204" pitchFamily="34" charset="0"/>
              </a:rPr>
              <a:t>Erdwärmesonden</a:t>
            </a:r>
          </a:p>
          <a:p>
            <a:pPr>
              <a:lnSpc>
                <a:spcPct val="150000"/>
              </a:lnSpc>
              <a:buFont typeface="Wingdings" panose="05000000000000000000" pitchFamily="2" charset="2"/>
              <a:buChar char="§"/>
            </a:pPr>
            <a:r>
              <a:rPr lang="de-DE" sz="1600" dirty="0">
                <a:latin typeface="Arial" panose="020B0604020202020204" pitchFamily="34" charset="0"/>
                <a:cs typeface="Arial" panose="020B0604020202020204" pitchFamily="34" charset="0"/>
              </a:rPr>
              <a:t>Erdgekoppelte </a:t>
            </a:r>
            <a:r>
              <a:rPr lang="de-DE" sz="1600" dirty="0" err="1">
                <a:latin typeface="Arial" panose="020B0604020202020204" pitchFamily="34" charset="0"/>
                <a:cs typeface="Arial" panose="020B0604020202020204" pitchFamily="34" charset="0"/>
              </a:rPr>
              <a:t>wärmesonden</a:t>
            </a:r>
            <a:endParaRPr lang="de-DE" sz="1600" dirty="0">
              <a:latin typeface="Arial" panose="020B0604020202020204" pitchFamily="34" charset="0"/>
              <a:cs typeface="Arial" panose="020B0604020202020204" pitchFamily="34" charset="0"/>
            </a:endParaRPr>
          </a:p>
          <a:p>
            <a:pPr>
              <a:lnSpc>
                <a:spcPct val="150000"/>
              </a:lnSpc>
              <a:buFont typeface="Wingdings" panose="05000000000000000000" pitchFamily="2" charset="2"/>
              <a:buChar char="§"/>
            </a:pPr>
            <a:r>
              <a:rPr lang="de-DE" sz="1600" dirty="0">
                <a:latin typeface="Arial" panose="020B0604020202020204" pitchFamily="34" charset="0"/>
                <a:cs typeface="Arial" panose="020B0604020202020204" pitchFamily="34" charset="0"/>
              </a:rPr>
              <a:t>Geothermie-Kreislauf</a:t>
            </a:r>
            <a:endParaRPr lang="de-DE" sz="1800" dirty="0"/>
          </a:p>
          <a:p>
            <a:pPr marL="0" indent="0">
              <a:buNone/>
            </a:pPr>
            <a:endParaRPr lang="de-DE" sz="1800" dirty="0"/>
          </a:p>
          <a:p>
            <a:pPr marL="0" indent="0">
              <a:buNone/>
            </a:pPr>
            <a:endParaRPr lang="de-DE" sz="1800" dirty="0"/>
          </a:p>
        </p:txBody>
      </p:sp>
      <p:sp>
        <p:nvSpPr>
          <p:cNvPr id="6" name="Titel 3"/>
          <p:cNvSpPr>
            <a:spLocks noGrp="1"/>
          </p:cNvSpPr>
          <p:nvPr>
            <p:ph type="title"/>
          </p:nvPr>
        </p:nvSpPr>
        <p:spPr>
          <a:xfrm>
            <a:off x="459106" y="332656"/>
            <a:ext cx="8229600" cy="504825"/>
          </a:xfrm>
        </p:spPr>
        <p:txBody>
          <a:bodyPr/>
          <a:lstStyle/>
          <a:p>
            <a:r>
              <a:rPr lang="en-US" altLang="de-DE" dirty="0" err="1">
                <a:latin typeface="Arial" panose="020B0604020202020204" pitchFamily="34" charset="0"/>
                <a:cs typeface="Arial" panose="020B0604020202020204" pitchFamily="34" charset="0"/>
              </a:rPr>
              <a:t>Nomenklatur</a:t>
            </a:r>
            <a:r>
              <a:rPr lang="en-US" altLang="de-DE" dirty="0">
                <a:latin typeface="Arial" panose="020B0604020202020204" pitchFamily="34" charset="0"/>
                <a:cs typeface="Arial" panose="020B0604020202020204" pitchFamily="34" charset="0"/>
              </a:rPr>
              <a:t> der </a:t>
            </a:r>
            <a:r>
              <a:rPr lang="en-US" altLang="de-DE" dirty="0" err="1">
                <a:latin typeface="Arial" panose="020B0604020202020204" pitchFamily="34" charset="0"/>
                <a:cs typeface="Arial" panose="020B0604020202020204" pitchFamily="34" charset="0"/>
              </a:rPr>
              <a:t>Wärmepumpen</a:t>
            </a:r>
            <a:endParaRPr lang="en-US" alt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21857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Betriebsbereiche von Wärmepumpen</a:t>
            </a:r>
          </a:p>
        </p:txBody>
      </p:sp>
      <p:pic>
        <p:nvPicPr>
          <p:cNvPr id="10242" name="Picture 2" descr="Modern residential complex for young families,3D render, 3D illustration; 300 dp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0550" y="4115734"/>
            <a:ext cx="4286250" cy="2486026"/>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784308" y="1530411"/>
            <a:ext cx="7902491" cy="2308324"/>
          </a:xfrm>
          <a:prstGeom prst="rect">
            <a:avLst/>
          </a:prstGeom>
          <a:noFill/>
        </p:spPr>
        <p:txBody>
          <a:bodyPr wrap="square" rtlCol="0">
            <a:spAutoFit/>
          </a:bodyPr>
          <a:lstStyle/>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Wärmepumpen können vielfältig eingesetzt werden. </a:t>
            </a:r>
          </a:p>
          <a:p>
            <a:pPr>
              <a:lnSpc>
                <a:spcPct val="150000"/>
              </a:lnSpc>
            </a:pPr>
            <a:r>
              <a:rPr lang="de-DE" sz="1600" dirty="0">
                <a:latin typeface="Arial" panose="020B0604020202020204" pitchFamily="34" charset="0"/>
                <a:cs typeface="Arial" panose="020B0604020202020204" pitchFamily="34" charset="0"/>
              </a:rPr>
              <a:t>Sie können zum Heizen und (oder) Kühlen von Wohnhäusern sowie in Neu- und Bestandsgebäuden eingesetzt werden. Zusätzlich können sie die Versorgung mit warmem Brauchwasser sicherstellen. Die Bandbreite reicht vom klassischen Einfamilienhaus bis zur riesigen Wohnanlage.</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81108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Betriebsbereiche von Wärmepumpen</a:t>
            </a:r>
          </a:p>
        </p:txBody>
      </p:sp>
      <p:sp>
        <p:nvSpPr>
          <p:cNvPr id="3" name="Content Placeholder 2"/>
          <p:cNvSpPr>
            <a:spLocks noGrp="1"/>
          </p:cNvSpPr>
          <p:nvPr>
            <p:ph idx="1"/>
          </p:nvPr>
        </p:nvSpPr>
        <p:spPr>
          <a:xfrm>
            <a:off x="610401" y="1484784"/>
            <a:ext cx="8229600" cy="4525963"/>
          </a:xfrm>
        </p:spPr>
        <p:txBody>
          <a:bodyPr>
            <a:normAutofit/>
          </a:bodyPr>
          <a:lstStyle/>
          <a:p>
            <a:pPr>
              <a:lnSpc>
                <a:spcPct val="150000"/>
              </a:lnSpc>
            </a:pPr>
            <a:endParaRPr lang="de-DE"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Neben Wohngebäuden sind Wärmepumpen auch in Büro- und Geschäftsgebäuden einsetzbar. Ihr Vorteil, heizen und kühlen zu können, kommt hier zum Tragen. Darüber hinaus gibt es spezielle Implementierungen, z.B. für Schwimmbäder oder Prozesswärme. </a:t>
            </a:r>
          </a:p>
        </p:txBody>
      </p:sp>
      <p:pic>
        <p:nvPicPr>
          <p:cNvPr id="12290" name="Picture 2" descr="modern business center in hongk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3751" y="3429000"/>
            <a:ext cx="4286250" cy="3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6048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Betriebsbereiche von Wärmepumpen</a:t>
            </a:r>
          </a:p>
        </p:txBody>
      </p:sp>
      <p:sp>
        <p:nvSpPr>
          <p:cNvPr id="3" name="Content Placeholder 2"/>
          <p:cNvSpPr>
            <a:spLocks noGrp="1"/>
          </p:cNvSpPr>
          <p:nvPr>
            <p:ph idx="1"/>
          </p:nvPr>
        </p:nvSpPr>
        <p:spPr/>
        <p:txBody>
          <a:bodyPr>
            <a:normAutofit/>
          </a:bodyPr>
          <a:lstStyle/>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Heute sind Wärmepumpen in der Leistungsklasse von 2kW bis über 2.000kW auf dem Markt. </a:t>
            </a:r>
          </a:p>
          <a:p>
            <a:pPr marL="0" indent="0">
              <a:lnSpc>
                <a:spcPct val="150000"/>
              </a:lnSpc>
              <a:buNone/>
            </a:pPr>
            <a:endParaRPr lang="en-US" sz="1600" dirty="0">
              <a:latin typeface="Arial" panose="020B0604020202020204" pitchFamily="34" charset="0"/>
              <a:cs typeface="Arial" panose="020B0604020202020204" pitchFamily="34" charset="0"/>
            </a:endParaRPr>
          </a:p>
          <a:p>
            <a:pPr marL="400050" lvl="1" indent="0">
              <a:lnSpc>
                <a:spcPct val="150000"/>
              </a:lnSpc>
              <a:buNone/>
            </a:pPr>
            <a:r>
              <a:rPr lang="en-US" sz="1600" b="1" dirty="0">
                <a:latin typeface="Arial" panose="020B0604020202020204" pitchFamily="34" charset="0"/>
                <a:cs typeface="Arial" panose="020B0604020202020204" pitchFamily="34" charset="0"/>
              </a:rPr>
              <a:t>2 kW </a:t>
            </a:r>
          </a:p>
          <a:p>
            <a:pPr marL="400050" lvl="1" indent="0">
              <a:lnSpc>
                <a:spcPct val="150000"/>
              </a:lnSpc>
              <a:buNone/>
            </a:pPr>
            <a:r>
              <a:rPr lang="en-US" sz="1600" b="1" dirty="0" err="1">
                <a:latin typeface="Arial" panose="020B0604020202020204" pitchFamily="34" charset="0"/>
                <a:cs typeface="Arial" panose="020B0604020202020204" pitchFamily="34" charset="0"/>
              </a:rPr>
              <a:t>bis</a:t>
            </a:r>
            <a:r>
              <a:rPr lang="en-US" sz="1600" b="1" dirty="0">
                <a:latin typeface="Arial" panose="020B0604020202020204" pitchFamily="34" charset="0"/>
                <a:cs typeface="Arial" panose="020B0604020202020204" pitchFamily="34" charset="0"/>
              </a:rPr>
              <a:t> </a:t>
            </a:r>
          </a:p>
          <a:p>
            <a:pPr marL="400050" lvl="1" indent="0">
              <a:lnSpc>
                <a:spcPct val="150000"/>
              </a:lnSpc>
              <a:buNone/>
            </a:pPr>
            <a:r>
              <a:rPr lang="en-US" sz="1600" b="1" dirty="0" err="1">
                <a:latin typeface="Arial" panose="020B0604020202020204" pitchFamily="34" charset="0"/>
                <a:cs typeface="Arial" panose="020B0604020202020204" pitchFamily="34" charset="0"/>
              </a:rPr>
              <a:t>Über</a:t>
            </a:r>
            <a:r>
              <a:rPr lang="en-US" sz="1600" b="1" dirty="0">
                <a:latin typeface="Arial" panose="020B0604020202020204" pitchFamily="34" charset="0"/>
                <a:cs typeface="Arial" panose="020B0604020202020204" pitchFamily="34" charset="0"/>
              </a:rPr>
              <a:t> 2.000 kW</a:t>
            </a:r>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5896" y="2943314"/>
            <a:ext cx="5220072" cy="3914686"/>
          </a:xfrm>
          <a:prstGeom prst="rect">
            <a:avLst/>
          </a:prstGeom>
        </p:spPr>
      </p:pic>
    </p:spTree>
    <p:extLst>
      <p:ext uri="{BB962C8B-B14F-4D97-AF65-F5344CB8AC3E}">
        <p14:creationId xmlns:p14="http://schemas.microsoft.com/office/powerpoint/2010/main" val="32098230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MANAGE_ASSETS" val="FALSE"/>
  <p:tag name="MMPROD_IS_H264" val="0"/>
</p:tagLst>
</file>

<file path=ppt/tags/tag2.xml><?xml version="1.0" encoding="utf-8"?>
<p:tagLst xmlns:a="http://schemas.openxmlformats.org/drawingml/2006/main" xmlns:r="http://schemas.openxmlformats.org/officeDocument/2006/relationships" xmlns:p="http://schemas.openxmlformats.org/presentationml/2006/main">
  <p:tag name="MMPROD_MANAGE_ASSETS" val="FALSE"/>
  <p:tag name="MMPROD_IS_H264" val="0"/>
</p:tagLst>
</file>

<file path=ppt/tags/tag3.xml><?xml version="1.0" encoding="utf-8"?>
<p:tagLst xmlns:a="http://schemas.openxmlformats.org/drawingml/2006/main" xmlns:r="http://schemas.openxmlformats.org/officeDocument/2006/relationships" xmlns:p="http://schemas.openxmlformats.org/presentationml/2006/main">
  <p:tag name="MMPROD_MANAGE_ASSETS" val="FALSE"/>
  <p:tag name="MMPROD_IS_H264" val="0"/>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6143</Words>
  <Application>Microsoft Office PowerPoint</Application>
  <PresentationFormat>Bildschirmpräsentation (4:3)</PresentationFormat>
  <Paragraphs>1044</Paragraphs>
  <Slides>122</Slides>
  <Notes>77</Notes>
  <HiddenSlides>0</HiddenSlides>
  <MMClips>3</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122</vt:i4>
      </vt:variant>
    </vt:vector>
  </HeadingPairs>
  <TitlesOfParts>
    <vt:vector size="128" baseType="lpstr">
      <vt:lpstr>Arial</vt:lpstr>
      <vt:lpstr>Calibri</vt:lpstr>
      <vt:lpstr>Cambria Math</vt:lpstr>
      <vt:lpstr>Symbol</vt:lpstr>
      <vt:lpstr>Wingdings</vt:lpstr>
      <vt:lpstr>2_Office Theme</vt:lpstr>
      <vt:lpstr>Geothermische Wärmepumpen</vt:lpstr>
      <vt:lpstr>Module Objectives</vt:lpstr>
      <vt:lpstr>Einleitung</vt:lpstr>
      <vt:lpstr>Einleitung</vt:lpstr>
      <vt:lpstr>Geschichte der Wärmepumpe</vt:lpstr>
      <vt:lpstr>Geschichte der Wärmepumpe</vt:lpstr>
      <vt:lpstr>Geschichte der Wärmepumpe</vt:lpstr>
      <vt:lpstr>Geschichte der Wärmepumpe</vt:lpstr>
      <vt:lpstr>Geschichte der Wärmepumpe</vt:lpstr>
      <vt:lpstr>Grundfunktion einer Wärmepumpe</vt:lpstr>
      <vt:lpstr>Grundfunktion einer Wärmepumpe</vt:lpstr>
      <vt:lpstr>Wärmepumpe - erneuerbare Energie </vt:lpstr>
      <vt:lpstr>Wärmepumpe - erneuerbare Energie </vt:lpstr>
      <vt:lpstr>Wärmepumpe - erneuerbare Energie </vt:lpstr>
      <vt:lpstr>Aufbau einer Kompressionswärmepumpe</vt:lpstr>
      <vt:lpstr>Aufbau einer Kompressionswärmepumpe</vt:lpstr>
      <vt:lpstr>Aufbau einer Kompressionswärmepumpe</vt:lpstr>
      <vt:lpstr>Funktionsprinzip der Wärmepumpen</vt:lpstr>
      <vt:lpstr>Funktionsprinzip der Wärmepumpen</vt:lpstr>
      <vt:lpstr>Funktionsprinzip der Wärmepumpen</vt:lpstr>
      <vt:lpstr>Funktionsprinzip der Wärmepumpen</vt:lpstr>
      <vt:lpstr>Funktionsprinzip der Wärmepumpen</vt:lpstr>
      <vt:lpstr>Funktionsprinzip der Wärmepumpen</vt:lpstr>
      <vt:lpstr>Funktionsprinzip der Wärmepumpen</vt:lpstr>
      <vt:lpstr>Funktionsprinzip der Wärmepumpen</vt:lpstr>
      <vt:lpstr>Funktionsprinzip der Wärmepumpen</vt:lpstr>
      <vt:lpstr>Funktionsprinzip der Wärmepumpen</vt:lpstr>
      <vt:lpstr>Funktionsprinzip der Wärmepumpen</vt:lpstr>
      <vt:lpstr>PowerPoint-Präsentation</vt:lpstr>
      <vt:lpstr>Die grundlegenden Komponenten einer Wärmepumpe </vt:lpstr>
      <vt:lpstr>Die grundlegenden Komponenten einer Wärmepumpe </vt:lpstr>
      <vt:lpstr>Die grundlegenden Komponenten einer Wärmepumpe </vt:lpstr>
      <vt:lpstr>Die grundlegenden Komponenten einer Wärmepumpe </vt:lpstr>
      <vt:lpstr>Die grundlegenden Komponenten einer Wärmepumpe </vt:lpstr>
      <vt:lpstr>Die grundlegenden Komponenten einer Wärmepumpe </vt:lpstr>
      <vt:lpstr>Die grundlegenden Komponenten einer Wärmepumpe </vt:lpstr>
      <vt:lpstr>Die grundlegenden Komponenten einer Wärmepumpe </vt:lpstr>
      <vt:lpstr>PowerPoint-Präsentation</vt:lpstr>
      <vt:lpstr>Die grundlegenden Komponenten einer Wärmepumpe </vt:lpstr>
      <vt:lpstr>Die grundlegenden Komponenten einer Wärmepumpe </vt:lpstr>
      <vt:lpstr>Die grundlegenden Komponenten einer Wärmepumpe </vt:lpstr>
      <vt:lpstr>Die grundlegenden Komponenten einer Wärmepumpe </vt:lpstr>
      <vt:lpstr>Die grundlegenden Komponenten einer Wärmepumpe </vt:lpstr>
      <vt:lpstr>Die grundlegenden Komponenten einer Wärmepumpe </vt:lpstr>
      <vt:lpstr>Effizienz einer Wärmepumpe</vt:lpstr>
      <vt:lpstr>Leistungszahl - Definition</vt:lpstr>
      <vt:lpstr>Leistungszahl - Definition</vt:lpstr>
      <vt:lpstr>COP - Definition</vt:lpstr>
      <vt:lpstr>COP - Definition</vt:lpstr>
      <vt:lpstr>COP - Definition</vt:lpstr>
      <vt:lpstr>COP- Definition</vt:lpstr>
      <vt:lpstr>COP- Definition</vt:lpstr>
      <vt:lpstr>COP- Definition</vt:lpstr>
      <vt:lpstr>COP- Definition</vt:lpstr>
      <vt:lpstr>PowerPoint-Präsentation</vt:lpstr>
      <vt:lpstr>JAZ - Jahresarbeitszahl</vt:lpstr>
      <vt:lpstr>PowerPoint-Präsentation</vt:lpstr>
      <vt:lpstr>JAZ</vt:lpstr>
      <vt:lpstr>JAZ</vt:lpstr>
      <vt:lpstr>Carnot - Wirkungsgrad</vt:lpstr>
      <vt:lpstr>Carnot-Wirkungsgrad</vt:lpstr>
      <vt:lpstr>Carnot Wirkungsgrad</vt:lpstr>
      <vt:lpstr>Carnot - Wirkungsgrad</vt:lpstr>
      <vt:lpstr>Carnot - Wirkungsgrad</vt:lpstr>
      <vt:lpstr>PowerPoint-Präsentation</vt:lpstr>
      <vt:lpstr>Wärmepumpengütegrad</vt:lpstr>
      <vt:lpstr>Add slide title here</vt:lpstr>
      <vt:lpstr>Carnot Wirkungsgrad</vt:lpstr>
      <vt:lpstr>Carnot Wirkungsgrad</vt:lpstr>
      <vt:lpstr>Betriebsarten der Wärmepumpen</vt:lpstr>
      <vt:lpstr>PowerPoint-Präsentation</vt:lpstr>
      <vt:lpstr>PowerPoint-Präsentation</vt:lpstr>
      <vt:lpstr>Betriebsarten der Wärmepumpen</vt:lpstr>
      <vt:lpstr>Betriebsarten der Wärmepumpen</vt:lpstr>
      <vt:lpstr>Add slide title here</vt:lpstr>
      <vt:lpstr>Heizstab / Heizkartusche</vt:lpstr>
      <vt:lpstr>Kühlbetrieb</vt:lpstr>
      <vt:lpstr>Kühlbetrieb</vt:lpstr>
      <vt:lpstr>Add slide title here</vt:lpstr>
      <vt:lpstr>Kühlbetrieb</vt:lpstr>
      <vt:lpstr>PowerPoint-Präsentation</vt:lpstr>
      <vt:lpstr>Kühlbetrieb</vt:lpstr>
      <vt:lpstr>Bauformen und Typen von Wärmepumpen  Dieses Kapitel beschrieb und erklärte bisher nur Kompressions-Wärmepumpen, die elektrische Energie für den Betrieb des Verdichters verwenden, wobei diese Art von Wärmepumpe die häufigste ist. Elektrischer Kompressions - Wärmepumpen können auf zwei Arten unterschieden werden:  - Bezogen auf das Medium auf der Seite des Wärmesenke - Bezogen auf die Art der Wärmequelle.  - </vt:lpstr>
      <vt:lpstr>Bauformen von Wärmepumpen</vt:lpstr>
      <vt:lpstr>Bauformen von Wärmepumpen</vt:lpstr>
      <vt:lpstr>Bauformen von Wärmepumpen</vt:lpstr>
      <vt:lpstr>Bauformen von Wärmepumpen</vt:lpstr>
      <vt:lpstr>Bauformen von Wärmepumpen</vt:lpstr>
      <vt:lpstr>Bauformen von Wärmepumpen</vt:lpstr>
      <vt:lpstr>Bauformen von Wärmepumpen</vt:lpstr>
      <vt:lpstr>Bauformen von Wärmepumpen</vt:lpstr>
      <vt:lpstr>Formen von Wärmepumpen</vt:lpstr>
      <vt:lpstr>Formen von Wärmepumpen</vt:lpstr>
      <vt:lpstr>Nomenklatur der Wärmepumpen</vt:lpstr>
      <vt:lpstr>Nomenklatur der Wärmepumpen</vt:lpstr>
      <vt:lpstr>Nomenklatur der Wärmepumpen</vt:lpstr>
      <vt:lpstr>Betriebsbereiche von Wärmepumpen</vt:lpstr>
      <vt:lpstr>Betriebsbereiche von Wärmepumpen</vt:lpstr>
      <vt:lpstr>Betriebsbereiche von Wärmepumpen</vt:lpstr>
      <vt:lpstr>Add slide title here</vt:lpstr>
      <vt:lpstr>Heizstab / elektrische Heizung</vt:lpstr>
      <vt:lpstr>Wärmepumpen-Komponenten</vt:lpstr>
      <vt:lpstr>Wärmepumpen-Komponenten</vt:lpstr>
      <vt:lpstr>Wärmepumpen-Komponenten</vt:lpstr>
      <vt:lpstr>Wärmepumpen-Komponenten</vt:lpstr>
      <vt:lpstr>Wärmepumpen-Komponenten</vt:lpstr>
      <vt:lpstr>Wärmepumpen-Komponenten</vt:lpstr>
      <vt:lpstr>Wärmepumpen-Komponenten</vt:lpstr>
      <vt:lpstr>Wärmepumpen-Komponenten</vt:lpstr>
      <vt:lpstr>Wärmepumpen-Komponenten</vt:lpstr>
      <vt:lpstr>Wärmepumpen-Komponenten</vt:lpstr>
      <vt:lpstr>EHPA - Europäisches Qualitätssiegel für Wärmepumpen</vt:lpstr>
      <vt:lpstr>Add slide title here</vt:lpstr>
      <vt:lpstr>Add slide title here</vt:lpstr>
      <vt:lpstr>Add slide title here</vt:lpstr>
      <vt:lpstr>Energieausweis </vt:lpstr>
      <vt:lpstr>Add slide title here</vt:lpstr>
      <vt:lpstr>Energieausweis</vt:lpstr>
      <vt:lpstr>Add slide title here</vt:lpstr>
      <vt:lpstr>Add slide title here</vt:lpstr>
      <vt:lpstr>Ende des Moduls</vt:lpstr>
      <vt:lpstr>End of Module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ptsimpoukli</dc:creator>
  <cp:lastModifiedBy>Windows-Benutzer</cp:lastModifiedBy>
  <cp:revision>382</cp:revision>
  <cp:lastPrinted>2018-10-31T08:44:01Z</cp:lastPrinted>
  <dcterms:created xsi:type="dcterms:W3CDTF">2017-12-11T10:59:29Z</dcterms:created>
  <dcterms:modified xsi:type="dcterms:W3CDTF">2019-12-18T15:52:18Z</dcterms:modified>
</cp:coreProperties>
</file>