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4"/>
  </p:notesMasterIdLst>
  <p:sldIdLst>
    <p:sldId id="288" r:id="rId2"/>
    <p:sldId id="364" r:id="rId3"/>
    <p:sldId id="261" r:id="rId4"/>
    <p:sldId id="262" r:id="rId5"/>
    <p:sldId id="284" r:id="rId6"/>
    <p:sldId id="283" r:id="rId7"/>
    <p:sldId id="263" r:id="rId8"/>
    <p:sldId id="264" r:id="rId9"/>
    <p:sldId id="285" r:id="rId10"/>
    <p:sldId id="286" r:id="rId11"/>
    <p:sldId id="289" r:id="rId12"/>
    <p:sldId id="265" r:id="rId13"/>
    <p:sldId id="303" r:id="rId14"/>
    <p:sldId id="266" r:id="rId15"/>
    <p:sldId id="267" r:id="rId16"/>
    <p:sldId id="268" r:id="rId17"/>
    <p:sldId id="281" r:id="rId18"/>
    <p:sldId id="269" r:id="rId19"/>
    <p:sldId id="287" r:id="rId20"/>
    <p:sldId id="277" r:id="rId21"/>
    <p:sldId id="302" r:id="rId22"/>
    <p:sldId id="301" r:id="rId23"/>
    <p:sldId id="361" r:id="rId24"/>
    <p:sldId id="278" r:id="rId25"/>
    <p:sldId id="282" r:id="rId26"/>
    <p:sldId id="300" r:id="rId27"/>
    <p:sldId id="273" r:id="rId28"/>
    <p:sldId id="270" r:id="rId29"/>
    <p:sldId id="271" r:id="rId30"/>
    <p:sldId id="272" r:id="rId31"/>
    <p:sldId id="274" r:id="rId32"/>
    <p:sldId id="291" r:id="rId33"/>
    <p:sldId id="298" r:id="rId34"/>
    <p:sldId id="293" r:id="rId35"/>
    <p:sldId id="292" r:id="rId36"/>
    <p:sldId id="299" r:id="rId37"/>
    <p:sldId id="342" r:id="rId38"/>
    <p:sldId id="343" r:id="rId39"/>
    <p:sldId id="307" r:id="rId40"/>
    <p:sldId id="308" r:id="rId41"/>
    <p:sldId id="330" r:id="rId42"/>
    <p:sldId id="357" r:id="rId43"/>
    <p:sldId id="309" r:id="rId44"/>
    <p:sldId id="332" r:id="rId45"/>
    <p:sldId id="358" r:id="rId46"/>
    <p:sldId id="359" r:id="rId47"/>
    <p:sldId id="362" r:id="rId48"/>
    <p:sldId id="360" r:id="rId49"/>
    <p:sldId id="363" r:id="rId50"/>
    <p:sldId id="333" r:id="rId51"/>
    <p:sldId id="337" r:id="rId52"/>
    <p:sldId id="327" r:id="rId53"/>
    <p:sldId id="328" r:id="rId54"/>
    <p:sldId id="329" r:id="rId55"/>
    <p:sldId id="324" r:id="rId56"/>
    <p:sldId id="325" r:id="rId57"/>
    <p:sldId id="344" r:id="rId58"/>
    <p:sldId id="345" r:id="rId59"/>
    <p:sldId id="294" r:id="rId60"/>
    <p:sldId id="317" r:id="rId61"/>
    <p:sldId id="318" r:id="rId62"/>
    <p:sldId id="312" r:id="rId63"/>
    <p:sldId id="319" r:id="rId64"/>
    <p:sldId id="311" r:id="rId65"/>
    <p:sldId id="304" r:id="rId66"/>
    <p:sldId id="305" r:id="rId67"/>
    <p:sldId id="320" r:id="rId68"/>
    <p:sldId id="306" r:id="rId69"/>
    <p:sldId id="321" r:id="rId70"/>
    <p:sldId id="314" r:id="rId71"/>
    <p:sldId id="315" r:id="rId72"/>
    <p:sldId id="313" r:id="rId73"/>
    <p:sldId id="316" r:id="rId74"/>
    <p:sldId id="366" r:id="rId75"/>
    <p:sldId id="367" r:id="rId76"/>
    <p:sldId id="368" r:id="rId77"/>
    <p:sldId id="369" r:id="rId78"/>
    <p:sldId id="370" r:id="rId79"/>
    <p:sldId id="276" r:id="rId80"/>
    <p:sldId id="346" r:id="rId81"/>
    <p:sldId id="355" r:id="rId82"/>
    <p:sldId id="356" r:id="rId83"/>
    <p:sldId id="354" r:id="rId84"/>
    <p:sldId id="290" r:id="rId85"/>
    <p:sldId id="347" r:id="rId86"/>
    <p:sldId id="350" r:id="rId87"/>
    <p:sldId id="351" r:id="rId88"/>
    <p:sldId id="352" r:id="rId89"/>
    <p:sldId id="353" r:id="rId90"/>
    <p:sldId id="348" r:id="rId91"/>
    <p:sldId id="365" r:id="rId92"/>
    <p:sldId id="260" r:id="rId9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9610" autoAdjust="0"/>
  </p:normalViewPr>
  <p:slideViewPr>
    <p:cSldViewPr>
      <p:cViewPr varScale="1">
        <p:scale>
          <a:sx n="66" d="100"/>
          <a:sy n="66" d="100"/>
        </p:scale>
        <p:origin x="60" y="1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C10A0-F87B-4BFF-AD3A-8310E448460F}" type="datetimeFigureOut">
              <a:rPr lang="el-GR" smtClean="0"/>
              <a:pPr/>
              <a:t>20/12/2019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933F7-9C1D-42A8-B27F-F697341C8CBF}" type="slidenum">
              <a:rPr lang="el-GR" smtClean="0"/>
              <a:pPr/>
              <a:t>‹Nr.›</a:t>
            </a:fld>
            <a:endParaRPr lang="el-GR"/>
          </a:p>
        </p:txBody>
      </p:sp>
    </p:spTree>
    <p:extLst>
      <p:ext uri="{BB962C8B-B14F-4D97-AF65-F5344CB8AC3E}">
        <p14:creationId xmlns:p14="http://schemas.microsoft.com/office/powerpoint/2010/main" val="13197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extLst>
      <p:ext uri="{BB962C8B-B14F-4D97-AF65-F5344CB8AC3E}">
        <p14:creationId xmlns:p14="http://schemas.microsoft.com/office/powerpoint/2010/main" val="59543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91</a:t>
            </a:fld>
            <a:endParaRPr lang="el-GR"/>
          </a:p>
        </p:txBody>
      </p:sp>
    </p:spTree>
    <p:extLst>
      <p:ext uri="{BB962C8B-B14F-4D97-AF65-F5344CB8AC3E}">
        <p14:creationId xmlns:p14="http://schemas.microsoft.com/office/powerpoint/2010/main" val="1838142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20/12/2019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olardat.uoregon.edu/SunChartProgram.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portal.tee.gr/portal/page/portal/SCIENTIFIC_WORK/GR_ENERGEIAS/kenak/files/TOTEE_20701-3_2010_TEE_3nd_Edition.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wmf"/></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beta.ivc.no/wiki/index.php/File:Solar_panel_controller.jpg"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5896" y="1988840"/>
            <a:ext cx="5182344" cy="1470025"/>
          </a:xfrm>
        </p:spPr>
        <p:txBody>
          <a:bodyPr anchor="b"/>
          <a:lstStyle/>
          <a:p>
            <a:r>
              <a:rPr lang="de-DE" dirty="0"/>
              <a:t>MODUL 1: EINFÜHRUNG IN DIE PHOTOVOLTAIK-TECHNIK</a:t>
            </a:r>
            <a:endParaRPr lang="el-GR" dirty="0"/>
          </a:p>
        </p:txBody>
      </p:sp>
      <p:sp>
        <p:nvSpPr>
          <p:cNvPr id="3" name="Title 1"/>
          <p:cNvSpPr txBox="1">
            <a:spLocks/>
          </p:cNvSpPr>
          <p:nvPr/>
        </p:nvSpPr>
        <p:spPr>
          <a:xfrm>
            <a:off x="4211960" y="3573016"/>
            <a:ext cx="4822304" cy="1470025"/>
          </a:xfrm>
          <a:prstGeom prst="rect">
            <a:avLst/>
          </a:prstGeom>
        </p:spPr>
        <p:txBody>
          <a:bodyPr vert="horz" lIns="91440" tIns="45720" rIns="91440" bIns="45720" rtlCol="0" anchor="b">
            <a:normAutofit/>
          </a:bodyPr>
          <a:lstStyle>
            <a:lvl1pPr algn="r" defTabSz="914400" rtl="0" eaLnBrk="1" latinLnBrk="0" hangingPunct="1">
              <a:spcBef>
                <a:spcPct val="0"/>
              </a:spcBef>
              <a:buNone/>
              <a:defRPr sz="2800" kern="1200">
                <a:solidFill>
                  <a:schemeClr val="tx1"/>
                </a:solidFill>
                <a:latin typeface="+mj-lt"/>
                <a:ea typeface="+mj-ea"/>
                <a:cs typeface="+mj-cs"/>
              </a:defRPr>
            </a:lvl1pPr>
          </a:lstStyle>
          <a:p>
            <a:r>
              <a:rPr lang="en-US" sz="2000" dirty="0" err="1"/>
              <a:t>Technologisches</a:t>
            </a:r>
            <a:r>
              <a:rPr lang="en-US" sz="2000" dirty="0"/>
              <a:t> </a:t>
            </a:r>
            <a:r>
              <a:rPr lang="en-US" sz="2000" dirty="0" err="1"/>
              <a:t>Bildungsinstitut</a:t>
            </a:r>
            <a:r>
              <a:rPr lang="en-US" sz="2000" dirty="0"/>
              <a:t> </a:t>
            </a:r>
            <a:r>
              <a:rPr lang="en-US" sz="2000" dirty="0" err="1"/>
              <a:t>Kreta</a:t>
            </a:r>
            <a:endParaRPr lang="el-GR" sz="2000" dirty="0"/>
          </a:p>
        </p:txBody>
      </p:sp>
      <p:sp>
        <p:nvSpPr>
          <p:cNvPr id="4" name="Title 1"/>
          <p:cNvSpPr txBox="1">
            <a:spLocks/>
          </p:cNvSpPr>
          <p:nvPr/>
        </p:nvSpPr>
        <p:spPr>
          <a:xfrm>
            <a:off x="3422104" y="3429000"/>
            <a:ext cx="5686400" cy="677937"/>
          </a:xfrm>
          <a:prstGeom prst="rect">
            <a:avLst/>
          </a:prstGeom>
        </p:spPr>
        <p:txBody>
          <a:bodyPr vert="horz" lIns="91440" tIns="45720" rIns="91440" bIns="45720" rtlCol="0" anchor="b">
            <a:normAutofit/>
          </a:bodyPr>
          <a:lstStyle>
            <a:lvl1pPr algn="r" defTabSz="914400" rtl="0" eaLnBrk="1" latinLnBrk="0" hangingPunct="1">
              <a:spcBef>
                <a:spcPct val="0"/>
              </a:spcBef>
              <a:buNone/>
              <a:defRPr sz="2800" kern="1200">
                <a:solidFill>
                  <a:schemeClr val="tx1"/>
                </a:solidFill>
                <a:latin typeface="+mj-lt"/>
                <a:ea typeface="+mj-ea"/>
                <a:cs typeface="+mj-cs"/>
              </a:defRPr>
            </a:lvl1pPr>
          </a:lstStyle>
          <a:p>
            <a:r>
              <a:rPr lang="en-US" sz="2550" dirty="0" err="1"/>
              <a:t>Grundlagen</a:t>
            </a:r>
            <a:r>
              <a:rPr lang="en-US" sz="2550" dirty="0"/>
              <a:t> der </a:t>
            </a:r>
            <a:r>
              <a:rPr lang="en-US" sz="2550" dirty="0" err="1"/>
              <a:t>Solartechnik</a:t>
            </a:r>
            <a:r>
              <a:rPr lang="en-US" sz="2550" dirty="0"/>
              <a:t> verstehen</a:t>
            </a:r>
            <a:endParaRPr lang="el-GR" sz="2550"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Station zur Messung aller Arten von Sonneneinstrahlung </a:t>
            </a:r>
            <a:endParaRPr lang="el-GR" dirty="0"/>
          </a:p>
        </p:txBody>
      </p:sp>
      <p:pic>
        <p:nvPicPr>
          <p:cNvPr id="38915" name="Picture 3"/>
          <p:cNvPicPr>
            <a:picLocks noChangeAspect="1" noChangeArrowheads="1"/>
          </p:cNvPicPr>
          <p:nvPr/>
        </p:nvPicPr>
        <p:blipFill>
          <a:blip r:embed="rId2" cstate="print"/>
          <a:srcRect/>
          <a:stretch>
            <a:fillRect/>
          </a:stretch>
        </p:blipFill>
        <p:spPr bwMode="auto">
          <a:xfrm>
            <a:off x="1835696" y="1629280"/>
            <a:ext cx="5760000"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a:bodyPr>
          <a:lstStyle/>
          <a:p>
            <a:r>
              <a:rPr lang="de-DE" sz="2200" dirty="0"/>
              <a:t>Arten der Sonneneinstrahlung auf einer betitelten Fläche </a:t>
            </a:r>
            <a:endParaRPr lang="el-GR" sz="2200" dirty="0"/>
          </a:p>
        </p:txBody>
      </p:sp>
      <p:sp>
        <p:nvSpPr>
          <p:cNvPr id="3" name="Content Placeholder 2"/>
          <p:cNvSpPr>
            <a:spLocks noGrp="1"/>
          </p:cNvSpPr>
          <p:nvPr>
            <p:ph idx="1"/>
          </p:nvPr>
        </p:nvSpPr>
        <p:spPr>
          <a:xfrm>
            <a:off x="457200" y="1600201"/>
            <a:ext cx="8229600" cy="1396751"/>
          </a:xfrm>
        </p:spPr>
        <p:txBody>
          <a:bodyPr>
            <a:normAutofit fontScale="92500"/>
          </a:bodyPr>
          <a:lstStyle/>
          <a:p>
            <a:endParaRPr lang="de-DE" sz="1600" dirty="0"/>
          </a:p>
          <a:p>
            <a:r>
              <a:rPr lang="de-DE" sz="1600" dirty="0"/>
              <a:t>Auf einer Fläche gibt es neben dem Strahl (oder der direkten) und der diffusen Strahlung noch eine weitere Komponente: die vom Boden reflektierte Strahlung. </a:t>
            </a:r>
          </a:p>
          <a:p>
            <a:r>
              <a:rPr lang="de-DE" sz="1600" dirty="0"/>
              <a:t>Der Wert der reflektierten Strahlung hängt von der Globalstrahlung G, dem Neigungswinkel β, der benannten Oberfläche und der Reflexion des Bodenmaterials (das auch Albedo genannt wird) ab.</a:t>
            </a:r>
            <a:endParaRPr lang="en-US" sz="1600" dirty="0"/>
          </a:p>
        </p:txBody>
      </p:sp>
      <p:pic>
        <p:nvPicPr>
          <p:cNvPr id="39938" name="Picture 2"/>
          <p:cNvPicPr>
            <a:picLocks noChangeAspect="1" noChangeArrowheads="1"/>
          </p:cNvPicPr>
          <p:nvPr/>
        </p:nvPicPr>
        <p:blipFill>
          <a:blip r:embed="rId2" cstate="print"/>
          <a:srcRect/>
          <a:stretch>
            <a:fillRect/>
          </a:stretch>
        </p:blipFill>
        <p:spPr bwMode="auto">
          <a:xfrm>
            <a:off x="251520" y="3010568"/>
            <a:ext cx="8640000" cy="2938712"/>
          </a:xfrm>
          <a:prstGeom prst="rect">
            <a:avLst/>
          </a:prstGeom>
          <a:noFill/>
          <a:ln w="9525">
            <a:noFill/>
            <a:miter lim="800000"/>
            <a:headEnd/>
            <a:tailEnd/>
          </a:ln>
        </p:spPr>
      </p:pic>
      <p:sp>
        <p:nvSpPr>
          <p:cNvPr id="4" name="Textfeld 3">
            <a:extLst>
              <a:ext uri="{FF2B5EF4-FFF2-40B4-BE49-F238E27FC236}">
                <a16:creationId xmlns:a16="http://schemas.microsoft.com/office/drawing/2014/main" id="{56C108B3-6D02-42DA-8FF3-07309B1AC26E}"/>
              </a:ext>
            </a:extLst>
          </p:cNvPr>
          <p:cNvSpPr txBox="1"/>
          <p:nvPr/>
        </p:nvSpPr>
        <p:spPr>
          <a:xfrm>
            <a:off x="1043608" y="5373216"/>
            <a:ext cx="872355" cy="400110"/>
          </a:xfrm>
          <a:prstGeom prst="rect">
            <a:avLst/>
          </a:prstGeom>
          <a:solidFill>
            <a:schemeClr val="bg1"/>
          </a:solidFill>
        </p:spPr>
        <p:txBody>
          <a:bodyPr wrap="none" rtlCol="0">
            <a:spAutoFit/>
          </a:bodyPr>
          <a:lstStyle/>
          <a:p>
            <a:r>
              <a:rPr lang="de-DE" sz="2000" b="1" dirty="0"/>
              <a:t>Boden</a:t>
            </a:r>
          </a:p>
        </p:txBody>
      </p:sp>
      <p:sp>
        <p:nvSpPr>
          <p:cNvPr id="5" name="Textfeld 4">
            <a:extLst>
              <a:ext uri="{FF2B5EF4-FFF2-40B4-BE49-F238E27FC236}">
                <a16:creationId xmlns:a16="http://schemas.microsoft.com/office/drawing/2014/main" id="{D2B5F4DF-2DD5-42E3-8E7F-996974E9C024}"/>
              </a:ext>
            </a:extLst>
          </p:cNvPr>
          <p:cNvSpPr txBox="1"/>
          <p:nvPr/>
        </p:nvSpPr>
        <p:spPr>
          <a:xfrm>
            <a:off x="2853748" y="3356992"/>
            <a:ext cx="1204945" cy="707886"/>
          </a:xfrm>
          <a:prstGeom prst="rect">
            <a:avLst/>
          </a:prstGeom>
          <a:solidFill>
            <a:schemeClr val="bg1"/>
          </a:solidFill>
        </p:spPr>
        <p:txBody>
          <a:bodyPr wrap="none" rtlCol="0">
            <a:spAutoFit/>
          </a:bodyPr>
          <a:lstStyle/>
          <a:p>
            <a:pPr algn="ctr"/>
            <a:r>
              <a:rPr lang="de-DE" sz="2000" b="1" dirty="0"/>
              <a:t>Direkte</a:t>
            </a:r>
          </a:p>
          <a:p>
            <a:r>
              <a:rPr lang="de-DE" sz="2000" b="1" dirty="0"/>
              <a:t>Strahlung</a:t>
            </a:r>
          </a:p>
        </p:txBody>
      </p:sp>
      <p:sp>
        <p:nvSpPr>
          <p:cNvPr id="6" name="Textfeld 5">
            <a:extLst>
              <a:ext uri="{FF2B5EF4-FFF2-40B4-BE49-F238E27FC236}">
                <a16:creationId xmlns:a16="http://schemas.microsoft.com/office/drawing/2014/main" id="{129FDD57-E9E4-404C-A3AF-1682B102C6AE}"/>
              </a:ext>
            </a:extLst>
          </p:cNvPr>
          <p:cNvSpPr txBox="1"/>
          <p:nvPr/>
        </p:nvSpPr>
        <p:spPr>
          <a:xfrm>
            <a:off x="4355976" y="3228945"/>
            <a:ext cx="2020874" cy="400110"/>
          </a:xfrm>
          <a:prstGeom prst="rect">
            <a:avLst/>
          </a:prstGeom>
          <a:solidFill>
            <a:schemeClr val="bg1"/>
          </a:solidFill>
        </p:spPr>
        <p:txBody>
          <a:bodyPr wrap="none" rtlCol="0">
            <a:spAutoFit/>
          </a:bodyPr>
          <a:lstStyle/>
          <a:p>
            <a:r>
              <a:rPr lang="de-DE" sz="2000" b="1" dirty="0"/>
              <a:t>Diffuse Strahlung</a:t>
            </a:r>
          </a:p>
        </p:txBody>
      </p:sp>
      <p:sp>
        <p:nvSpPr>
          <p:cNvPr id="7" name="Textfeld 6">
            <a:extLst>
              <a:ext uri="{FF2B5EF4-FFF2-40B4-BE49-F238E27FC236}">
                <a16:creationId xmlns:a16="http://schemas.microsoft.com/office/drawing/2014/main" id="{285174E5-53F8-4DB3-9E4D-BD7328D5D66F}"/>
              </a:ext>
            </a:extLst>
          </p:cNvPr>
          <p:cNvSpPr txBox="1"/>
          <p:nvPr/>
        </p:nvSpPr>
        <p:spPr>
          <a:xfrm>
            <a:off x="2944966" y="4806993"/>
            <a:ext cx="1436162" cy="707886"/>
          </a:xfrm>
          <a:prstGeom prst="rect">
            <a:avLst/>
          </a:prstGeom>
          <a:solidFill>
            <a:schemeClr val="bg1"/>
          </a:solidFill>
        </p:spPr>
        <p:txBody>
          <a:bodyPr wrap="none" rtlCol="0">
            <a:spAutoFit/>
          </a:bodyPr>
          <a:lstStyle/>
          <a:p>
            <a:r>
              <a:rPr lang="de-DE" sz="2000" b="1" dirty="0"/>
              <a:t>Reflektierte</a:t>
            </a:r>
          </a:p>
          <a:p>
            <a:r>
              <a:rPr lang="de-DE" sz="2000" b="1" dirty="0"/>
              <a:t> Strahlung</a:t>
            </a:r>
          </a:p>
        </p:txBody>
      </p:sp>
      <p:sp>
        <p:nvSpPr>
          <p:cNvPr id="8" name="Textfeld 7">
            <a:extLst>
              <a:ext uri="{FF2B5EF4-FFF2-40B4-BE49-F238E27FC236}">
                <a16:creationId xmlns:a16="http://schemas.microsoft.com/office/drawing/2014/main" id="{3009FEDD-AA19-425B-B552-97293C887980}"/>
              </a:ext>
            </a:extLst>
          </p:cNvPr>
          <p:cNvSpPr txBox="1"/>
          <p:nvPr/>
        </p:nvSpPr>
        <p:spPr>
          <a:xfrm>
            <a:off x="5940152" y="5373216"/>
            <a:ext cx="2664296" cy="400110"/>
          </a:xfrm>
          <a:prstGeom prst="rect">
            <a:avLst/>
          </a:prstGeom>
          <a:solidFill>
            <a:schemeClr val="bg1"/>
          </a:solidFill>
        </p:spPr>
        <p:txBody>
          <a:bodyPr wrap="square" rtlCol="0">
            <a:spAutoFit/>
          </a:bodyPr>
          <a:lstStyle/>
          <a:p>
            <a:r>
              <a:rPr lang="de-DE" sz="2000" b="1" dirty="0"/>
              <a:t>Geneigter Solaranlage</a:t>
            </a:r>
          </a:p>
        </p:txBody>
      </p:sp>
    </p:spTree>
    <p:extLst>
      <p:ext uri="{BB962C8B-B14F-4D97-AF65-F5344CB8AC3E}">
        <p14:creationId xmlns:p14="http://schemas.microsoft.com/office/powerpoint/2010/main" val="3031965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e-DE" dirty="0"/>
              <a:t>Sonneneinstrahlung an einem sonnigen und einem bewölkten Tag</a:t>
            </a:r>
            <a:endParaRPr lang="el-GR" dirty="0"/>
          </a:p>
        </p:txBody>
      </p:sp>
      <p:pic>
        <p:nvPicPr>
          <p:cNvPr id="14337" name="Picture 1"/>
          <p:cNvPicPr>
            <a:picLocks noChangeAspect="1" noChangeArrowheads="1"/>
          </p:cNvPicPr>
          <p:nvPr/>
        </p:nvPicPr>
        <p:blipFill>
          <a:blip r:embed="rId2" cstate="print"/>
          <a:srcRect/>
          <a:stretch>
            <a:fillRect/>
          </a:stretch>
        </p:blipFill>
        <p:spPr bwMode="auto">
          <a:xfrm>
            <a:off x="612440" y="2348880"/>
            <a:ext cx="7920000" cy="3625352"/>
          </a:xfrm>
          <a:prstGeom prst="rect">
            <a:avLst/>
          </a:prstGeom>
          <a:noFill/>
          <a:ln w="9525">
            <a:noFill/>
            <a:miter lim="800000"/>
            <a:headEnd/>
            <a:tailEnd/>
          </a:ln>
        </p:spPr>
      </p:pic>
      <p:sp>
        <p:nvSpPr>
          <p:cNvPr id="4" name="Content Placeholder 2"/>
          <p:cNvSpPr>
            <a:spLocks noGrp="1"/>
          </p:cNvSpPr>
          <p:nvPr>
            <p:ph idx="1"/>
          </p:nvPr>
        </p:nvSpPr>
        <p:spPr>
          <a:xfrm>
            <a:off x="457200" y="1600201"/>
            <a:ext cx="8229600" cy="676672"/>
          </a:xfrm>
        </p:spPr>
        <p:txBody>
          <a:bodyPr>
            <a:normAutofit/>
          </a:bodyPr>
          <a:lstStyle/>
          <a:p>
            <a:r>
              <a:rPr lang="de-DE" sz="1600" dirty="0"/>
              <a:t>Die Sonneneinstrahlung ist die von der Sonne empfangene Energie pro Flächeneinheit und wird gemessen in </a:t>
            </a:r>
            <a:r>
              <a:rPr lang="en-US" sz="1600" dirty="0" err="1"/>
              <a:t>Wh</a:t>
            </a:r>
            <a:r>
              <a:rPr lang="en-US" sz="1600" dirty="0"/>
              <a:t>/m</a:t>
            </a:r>
            <a:r>
              <a:rPr lang="en-US" sz="1600" baseline="30000" dirty="0"/>
              <a:t>2</a:t>
            </a:r>
            <a:r>
              <a:rPr lang="en-US" sz="1600" dirty="0"/>
              <a:t> </a:t>
            </a:r>
            <a:r>
              <a:rPr lang="en-US" sz="1600" dirty="0" err="1"/>
              <a:t>oder</a:t>
            </a:r>
            <a:r>
              <a:rPr lang="en-US" sz="1600" dirty="0"/>
              <a:t> kWh/m</a:t>
            </a:r>
            <a:r>
              <a:rPr lang="en-US" sz="1600" baseline="30000" dirty="0"/>
              <a:t>2</a:t>
            </a:r>
            <a:endParaRPr lang="en-US" sz="1600" dirty="0"/>
          </a:p>
          <a:p>
            <a:endParaRPr lang="en-US" sz="1600" dirty="0"/>
          </a:p>
          <a:p>
            <a:endParaRPr lang="en-US" sz="1600" dirty="0"/>
          </a:p>
        </p:txBody>
      </p:sp>
      <p:sp>
        <p:nvSpPr>
          <p:cNvPr id="3" name="Textfeld 2">
            <a:extLst>
              <a:ext uri="{FF2B5EF4-FFF2-40B4-BE49-F238E27FC236}">
                <a16:creationId xmlns:a16="http://schemas.microsoft.com/office/drawing/2014/main" id="{04756A61-A2DF-4FFE-B2C1-BB82791FD1A2}"/>
              </a:ext>
            </a:extLst>
          </p:cNvPr>
          <p:cNvSpPr txBox="1"/>
          <p:nvPr/>
        </p:nvSpPr>
        <p:spPr>
          <a:xfrm>
            <a:off x="2123728" y="5679010"/>
            <a:ext cx="1438342" cy="338554"/>
          </a:xfrm>
          <a:prstGeom prst="rect">
            <a:avLst/>
          </a:prstGeom>
          <a:solidFill>
            <a:schemeClr val="bg1"/>
          </a:solidFill>
        </p:spPr>
        <p:txBody>
          <a:bodyPr wrap="none" rtlCol="0">
            <a:spAutoFit/>
          </a:bodyPr>
          <a:lstStyle/>
          <a:p>
            <a:r>
              <a:rPr lang="de-DE" sz="1600" dirty="0"/>
              <a:t>Zeit in Stunden</a:t>
            </a:r>
          </a:p>
        </p:txBody>
      </p:sp>
      <p:sp>
        <p:nvSpPr>
          <p:cNvPr id="6" name="Textfeld 5">
            <a:extLst>
              <a:ext uri="{FF2B5EF4-FFF2-40B4-BE49-F238E27FC236}">
                <a16:creationId xmlns:a16="http://schemas.microsoft.com/office/drawing/2014/main" id="{B3EEC751-51CA-411F-90A9-C7B3D3D1A184}"/>
              </a:ext>
            </a:extLst>
          </p:cNvPr>
          <p:cNvSpPr txBox="1"/>
          <p:nvPr/>
        </p:nvSpPr>
        <p:spPr>
          <a:xfrm>
            <a:off x="6301101" y="5657344"/>
            <a:ext cx="1438342" cy="338554"/>
          </a:xfrm>
          <a:prstGeom prst="rect">
            <a:avLst/>
          </a:prstGeom>
          <a:solidFill>
            <a:schemeClr val="bg1"/>
          </a:solidFill>
        </p:spPr>
        <p:txBody>
          <a:bodyPr wrap="none" rtlCol="0">
            <a:spAutoFit/>
          </a:bodyPr>
          <a:lstStyle/>
          <a:p>
            <a:r>
              <a:rPr lang="de-DE" sz="1600" dirty="0"/>
              <a:t>Zeit in Stunden</a:t>
            </a:r>
          </a:p>
        </p:txBody>
      </p:sp>
      <p:sp>
        <p:nvSpPr>
          <p:cNvPr id="5" name="Textfeld 4">
            <a:extLst>
              <a:ext uri="{FF2B5EF4-FFF2-40B4-BE49-F238E27FC236}">
                <a16:creationId xmlns:a16="http://schemas.microsoft.com/office/drawing/2014/main" id="{061388D0-CA60-49FA-A310-3E8959901488}"/>
              </a:ext>
            </a:extLst>
          </p:cNvPr>
          <p:cNvSpPr txBox="1"/>
          <p:nvPr/>
        </p:nvSpPr>
        <p:spPr>
          <a:xfrm>
            <a:off x="2093020" y="2429273"/>
            <a:ext cx="2010359" cy="338554"/>
          </a:xfrm>
          <a:prstGeom prst="rect">
            <a:avLst/>
          </a:prstGeom>
          <a:solidFill>
            <a:schemeClr val="bg1"/>
          </a:solidFill>
        </p:spPr>
        <p:txBody>
          <a:bodyPr wrap="none" rtlCol="0">
            <a:spAutoFit/>
          </a:bodyPr>
          <a:lstStyle/>
          <a:p>
            <a:r>
              <a:rPr lang="de-DE" sz="1600" dirty="0"/>
              <a:t>Sonniger Sommer-Tag</a:t>
            </a:r>
          </a:p>
        </p:txBody>
      </p:sp>
      <p:sp>
        <p:nvSpPr>
          <p:cNvPr id="7" name="Textfeld 6">
            <a:extLst>
              <a:ext uri="{FF2B5EF4-FFF2-40B4-BE49-F238E27FC236}">
                <a16:creationId xmlns:a16="http://schemas.microsoft.com/office/drawing/2014/main" id="{F0AAE1E8-F739-4481-8BAB-E7E69124B8CA}"/>
              </a:ext>
            </a:extLst>
          </p:cNvPr>
          <p:cNvSpPr txBox="1"/>
          <p:nvPr/>
        </p:nvSpPr>
        <p:spPr>
          <a:xfrm>
            <a:off x="5796136" y="2348880"/>
            <a:ext cx="2124556" cy="338554"/>
          </a:xfrm>
          <a:prstGeom prst="rect">
            <a:avLst/>
          </a:prstGeom>
          <a:solidFill>
            <a:schemeClr val="bg1"/>
          </a:solidFill>
        </p:spPr>
        <p:txBody>
          <a:bodyPr wrap="none" rtlCol="0">
            <a:spAutoFit/>
          </a:bodyPr>
          <a:lstStyle/>
          <a:p>
            <a:r>
              <a:rPr lang="de-DE" sz="1600" dirty="0"/>
              <a:t>Bewölkter Sommer-Tag</a:t>
            </a:r>
          </a:p>
        </p:txBody>
      </p:sp>
      <p:sp>
        <p:nvSpPr>
          <p:cNvPr id="8" name="Textfeld 7">
            <a:extLst>
              <a:ext uri="{FF2B5EF4-FFF2-40B4-BE49-F238E27FC236}">
                <a16:creationId xmlns:a16="http://schemas.microsoft.com/office/drawing/2014/main" id="{C7EF7D0A-E4EE-4788-90ED-9D7E0E6669B4}"/>
              </a:ext>
            </a:extLst>
          </p:cNvPr>
          <p:cNvSpPr txBox="1"/>
          <p:nvPr/>
        </p:nvSpPr>
        <p:spPr>
          <a:xfrm rot="16200000">
            <a:off x="316735" y="4613183"/>
            <a:ext cx="978729" cy="338554"/>
          </a:xfrm>
          <a:prstGeom prst="rect">
            <a:avLst/>
          </a:prstGeom>
          <a:solidFill>
            <a:schemeClr val="bg1"/>
          </a:solidFill>
        </p:spPr>
        <p:txBody>
          <a:bodyPr wrap="none" rtlCol="0">
            <a:spAutoFit/>
          </a:bodyPr>
          <a:lstStyle/>
          <a:p>
            <a:r>
              <a:rPr lang="de-DE" sz="1600" dirty="0"/>
              <a:t>Strahlung</a:t>
            </a:r>
          </a:p>
        </p:txBody>
      </p:sp>
      <p:sp>
        <p:nvSpPr>
          <p:cNvPr id="10" name="Textfeld 9">
            <a:extLst>
              <a:ext uri="{FF2B5EF4-FFF2-40B4-BE49-F238E27FC236}">
                <a16:creationId xmlns:a16="http://schemas.microsoft.com/office/drawing/2014/main" id="{39990417-A5CE-44D9-969F-3975C1110F68}"/>
              </a:ext>
            </a:extLst>
          </p:cNvPr>
          <p:cNvSpPr txBox="1"/>
          <p:nvPr/>
        </p:nvSpPr>
        <p:spPr>
          <a:xfrm rot="16200000">
            <a:off x="4179905" y="4541175"/>
            <a:ext cx="978729" cy="338554"/>
          </a:xfrm>
          <a:prstGeom prst="rect">
            <a:avLst/>
          </a:prstGeom>
          <a:solidFill>
            <a:schemeClr val="bg1"/>
          </a:solidFill>
        </p:spPr>
        <p:txBody>
          <a:bodyPr wrap="none" rtlCol="0">
            <a:spAutoFit/>
          </a:bodyPr>
          <a:lstStyle/>
          <a:p>
            <a:r>
              <a:rPr lang="de-DE" sz="1600" dirty="0"/>
              <a:t>Strahlung</a:t>
            </a:r>
          </a:p>
        </p:txBody>
      </p:sp>
    </p:spTree>
    <p:extLst>
      <p:ext uri="{BB962C8B-B14F-4D97-AF65-F5344CB8AC3E}">
        <p14:creationId xmlns:p14="http://schemas.microsoft.com/office/powerpoint/2010/main" val="3031965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de-DE" dirty="0"/>
              <a:t>Berechnung der täglichen Sonneneinstrahlung aus der Bestrahlungsstärke</a:t>
            </a:r>
            <a:endParaRPr lang="el-GR" dirty="0"/>
          </a:p>
        </p:txBody>
      </p:sp>
      <p:pic>
        <p:nvPicPr>
          <p:cNvPr id="56323" name="Picture 3"/>
          <p:cNvPicPr>
            <a:picLocks noChangeAspect="1" noChangeArrowheads="1"/>
          </p:cNvPicPr>
          <p:nvPr/>
        </p:nvPicPr>
        <p:blipFill>
          <a:blip r:embed="rId2" cstate="print"/>
          <a:srcRect/>
          <a:stretch>
            <a:fillRect/>
          </a:stretch>
        </p:blipFill>
        <p:spPr bwMode="auto">
          <a:xfrm>
            <a:off x="1547664" y="2709320"/>
            <a:ext cx="5991696" cy="3600000"/>
          </a:xfrm>
          <a:prstGeom prst="rect">
            <a:avLst/>
          </a:prstGeom>
          <a:noFill/>
          <a:ln w="9525">
            <a:noFill/>
            <a:miter lim="800000"/>
            <a:headEnd/>
            <a:tailEnd/>
          </a:ln>
          <a:effectLst/>
        </p:spPr>
      </p:pic>
      <p:sp>
        <p:nvSpPr>
          <p:cNvPr id="8" name="Content Placeholder 2"/>
          <p:cNvSpPr txBox="1">
            <a:spLocks/>
          </p:cNvSpPr>
          <p:nvPr/>
        </p:nvSpPr>
        <p:spPr>
          <a:xfrm>
            <a:off x="457200" y="1600200"/>
            <a:ext cx="8229600" cy="1036712"/>
          </a:xfrm>
          <a:prstGeom prst="rect">
            <a:avLst/>
          </a:prstGeom>
        </p:spPr>
        <p:txBody>
          <a:bodyPr vert="horz" lIns="91440" tIns="45720" rIns="91440" bIns="45720" rtlCol="0">
            <a:normAutofit fontScale="92500" lnSpcReduction="10000"/>
          </a:bodyPr>
          <a:lstStyle/>
          <a:p>
            <a:pPr marL="342900" indent="-342900">
              <a:spcBef>
                <a:spcPct val="20000"/>
              </a:spcBef>
              <a:buFont typeface="Arial" panose="020B0604020202020204" pitchFamily="34" charset="0"/>
              <a:buChar char="•"/>
            </a:pPr>
            <a:r>
              <a:rPr lang="de-DE" sz="1600" dirty="0"/>
              <a:t>Im typischen Fall der Kenntnis von mittleren Stundenwerten der Sonneneinstrahlung </a:t>
            </a:r>
            <a:r>
              <a:rPr lang="en-US" sz="1600" dirty="0"/>
              <a:t>(in </a:t>
            </a:r>
            <a:r>
              <a:rPr lang="en-US" sz="1600" b="1" u="sng" dirty="0"/>
              <a:t>W</a:t>
            </a:r>
            <a:r>
              <a:rPr lang="en-US" sz="1600" dirty="0"/>
              <a:t>/m</a:t>
            </a:r>
            <a:r>
              <a:rPr lang="en-US" sz="1600" baseline="30000" dirty="0"/>
              <a:t>2</a:t>
            </a:r>
            <a:r>
              <a:rPr lang="en-US" sz="1600" dirty="0"/>
              <a:t>), </a:t>
            </a:r>
            <a:r>
              <a:rPr lang="en-US" sz="1600" dirty="0" err="1"/>
              <a:t>kann</a:t>
            </a:r>
            <a:r>
              <a:rPr lang="en-US" sz="1600" dirty="0"/>
              <a:t> die </a:t>
            </a:r>
            <a:r>
              <a:rPr lang="en-US" sz="1600" dirty="0" err="1"/>
              <a:t>tägliche</a:t>
            </a:r>
            <a:r>
              <a:rPr lang="en-US" sz="1600" dirty="0"/>
              <a:t> </a:t>
            </a:r>
            <a:r>
              <a:rPr lang="en-US" sz="1600" dirty="0" err="1"/>
              <a:t>Sonneneinstrahlung</a:t>
            </a:r>
            <a:r>
              <a:rPr lang="en-US" sz="1600" dirty="0"/>
              <a:t> (in </a:t>
            </a:r>
            <a:r>
              <a:rPr lang="en-US" sz="1600" b="1" u="sng" dirty="0" err="1"/>
              <a:t>Wh</a:t>
            </a:r>
            <a:r>
              <a:rPr lang="en-US" sz="1600" dirty="0"/>
              <a:t>/m</a:t>
            </a:r>
            <a:r>
              <a:rPr lang="en-US" sz="1600" baseline="30000" dirty="0"/>
              <a:t>2</a:t>
            </a:r>
            <a:r>
              <a:rPr lang="en-US" sz="1600" dirty="0"/>
              <a:t>) </a:t>
            </a:r>
            <a:r>
              <a:rPr lang="de-DE" sz="1600" dirty="0"/>
              <a:t>durch Summierung der Strahlungswerte berechnet werden</a:t>
            </a:r>
            <a:endParaRPr lang="en-US" sz="1600" dirty="0"/>
          </a:p>
          <a:p>
            <a:pPr marL="342900" indent="-342900">
              <a:spcBef>
                <a:spcPct val="20000"/>
              </a:spcBef>
              <a:buFont typeface="Arial" panose="020B0604020202020204" pitchFamily="34" charset="0"/>
              <a:buChar char="•"/>
            </a:pPr>
            <a:r>
              <a:rPr lang="de-DE" sz="1600" dirty="0"/>
              <a:t>In der folgenden Grafik ist das Ergebnis der täglichen Summierung </a:t>
            </a:r>
            <a:r>
              <a:rPr lang="en-US" sz="1600" dirty="0"/>
              <a:t>6708 </a:t>
            </a:r>
            <a:r>
              <a:rPr lang="en-US" sz="1600" b="1" u="sng" dirty="0" err="1"/>
              <a:t>Wh</a:t>
            </a:r>
            <a:r>
              <a:rPr lang="en-US" sz="1600" dirty="0"/>
              <a:t>/m</a:t>
            </a:r>
            <a:r>
              <a:rPr lang="en-US" sz="1600" baseline="30000" dirty="0"/>
              <a:t>2</a:t>
            </a:r>
            <a:r>
              <a:rPr lang="en-US" sz="1600" dirty="0"/>
              <a:t> = 6.708 </a:t>
            </a:r>
            <a:r>
              <a:rPr lang="en-US" sz="1600" b="1" u="sng" dirty="0"/>
              <a:t>kWh</a:t>
            </a:r>
            <a:r>
              <a:rPr lang="en-US" sz="1600" dirty="0"/>
              <a:t>/m</a:t>
            </a:r>
            <a:r>
              <a:rPr lang="en-US" sz="1600" baseline="30000" dirty="0"/>
              <a:t>2</a:t>
            </a:r>
            <a:r>
              <a:rPr lang="en-US" sz="1600" dirty="0"/>
              <a:t> </a:t>
            </a:r>
          </a:p>
          <a:p>
            <a:endParaRPr lang="en-US" sz="1600" dirty="0"/>
          </a:p>
          <a:p>
            <a:endParaRPr lang="en-US" sz="1600"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feld 2">
            <a:extLst>
              <a:ext uri="{FF2B5EF4-FFF2-40B4-BE49-F238E27FC236}">
                <a16:creationId xmlns:a16="http://schemas.microsoft.com/office/drawing/2014/main" id="{31C3E9D3-627E-4ED9-8E99-EC1B8513FC3E}"/>
              </a:ext>
            </a:extLst>
          </p:cNvPr>
          <p:cNvSpPr txBox="1"/>
          <p:nvPr/>
        </p:nvSpPr>
        <p:spPr>
          <a:xfrm>
            <a:off x="4211960" y="5877272"/>
            <a:ext cx="1456361" cy="307777"/>
          </a:xfrm>
          <a:prstGeom prst="rect">
            <a:avLst/>
          </a:prstGeom>
          <a:solidFill>
            <a:schemeClr val="bg1"/>
          </a:solidFill>
        </p:spPr>
        <p:txBody>
          <a:bodyPr wrap="none" rtlCol="0">
            <a:spAutoFit/>
          </a:bodyPr>
          <a:lstStyle/>
          <a:p>
            <a:r>
              <a:rPr lang="de-DE" sz="1400" b="1" dirty="0"/>
              <a:t>Stunde des Tages</a:t>
            </a:r>
          </a:p>
        </p:txBody>
      </p:sp>
    </p:spTree>
    <p:extLst>
      <p:ext uri="{BB962C8B-B14F-4D97-AF65-F5344CB8AC3E}">
        <p14:creationId xmlns:p14="http://schemas.microsoft.com/office/powerpoint/2010/main" val="3031965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Globale</a:t>
            </a:r>
            <a:r>
              <a:rPr lang="en-US" dirty="0"/>
              <a:t> </a:t>
            </a:r>
            <a:r>
              <a:rPr lang="en-US" dirty="0" err="1"/>
              <a:t>horizontale</a:t>
            </a:r>
            <a:r>
              <a:rPr lang="en-US" dirty="0"/>
              <a:t> </a:t>
            </a:r>
            <a:r>
              <a:rPr lang="en-US" dirty="0" err="1"/>
              <a:t>Bestrahlungsstärke</a:t>
            </a:r>
            <a:r>
              <a:rPr lang="en-US" dirty="0"/>
              <a:t> - Europa</a:t>
            </a:r>
            <a:endParaRPr lang="el-GR" dirty="0"/>
          </a:p>
        </p:txBody>
      </p:sp>
      <p:pic>
        <p:nvPicPr>
          <p:cNvPr id="13314" name="Picture 2" descr="ÎÏÎ¿ÏÎ­Î»ÎµÏÎ¼Î± ÎµÎ¹ÎºÏÎ½Î±Ï Î³Î¹Î± global horizontal radiation europe"/>
          <p:cNvPicPr>
            <a:picLocks noChangeAspect="1" noChangeArrowheads="1"/>
          </p:cNvPicPr>
          <p:nvPr/>
        </p:nvPicPr>
        <p:blipFill>
          <a:blip r:embed="rId2" cstate="print"/>
          <a:srcRect/>
          <a:stretch>
            <a:fillRect/>
          </a:stretch>
        </p:blipFill>
        <p:spPr bwMode="auto">
          <a:xfrm>
            <a:off x="1327481" y="1484784"/>
            <a:ext cx="6628895" cy="46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Auslegung der Photovoltaikmodule - Standard Testbedingungen (STC)</a:t>
            </a:r>
            <a:endParaRPr lang="el-GR" dirty="0"/>
          </a:p>
        </p:txBody>
      </p:sp>
      <p:sp>
        <p:nvSpPr>
          <p:cNvPr id="3" name="Content Placeholder 2"/>
          <p:cNvSpPr>
            <a:spLocks noGrp="1"/>
          </p:cNvSpPr>
          <p:nvPr>
            <p:ph idx="1"/>
          </p:nvPr>
        </p:nvSpPr>
        <p:spPr/>
        <p:txBody>
          <a:bodyPr>
            <a:normAutofit/>
          </a:bodyPr>
          <a:lstStyle/>
          <a:p>
            <a:r>
              <a:rPr lang="de-DE" sz="1600" dirty="0"/>
              <a:t>Die Leistung eines Photovoltaikmoduls (PV) wird gemäß den Standard-Testbedingungen (STC) gemessen und durch drei Randbedingungen definiert:</a:t>
            </a:r>
          </a:p>
          <a:p>
            <a:r>
              <a:rPr lang="en-US" sz="1600" dirty="0" err="1"/>
              <a:t>Volle</a:t>
            </a:r>
            <a:r>
              <a:rPr lang="en-US" sz="1600" dirty="0"/>
              <a:t> </a:t>
            </a:r>
            <a:r>
              <a:rPr lang="en-US" sz="1600" dirty="0" err="1"/>
              <a:t>Sonneneinstrahlung</a:t>
            </a:r>
            <a:r>
              <a:rPr lang="en-US" sz="1600" dirty="0"/>
              <a:t> (</a:t>
            </a:r>
            <a:r>
              <a:rPr lang="en-US" sz="1600" i="1" dirty="0"/>
              <a:t>G</a:t>
            </a:r>
            <a:r>
              <a:rPr lang="en-US" sz="1600" dirty="0"/>
              <a:t>=</a:t>
            </a:r>
            <a:r>
              <a:rPr lang="en-US" sz="1600" i="1" dirty="0"/>
              <a:t>G</a:t>
            </a:r>
            <a:r>
              <a:rPr lang="en-US" sz="1600" i="1" baseline="-25000" dirty="0"/>
              <a:t>STC</a:t>
            </a:r>
            <a:r>
              <a:rPr lang="en-US" sz="1600" dirty="0"/>
              <a:t>=1000 W/m</a:t>
            </a:r>
            <a:r>
              <a:rPr lang="en-US" sz="1600" baseline="30000" dirty="0"/>
              <a:t>2</a:t>
            </a:r>
            <a:r>
              <a:rPr lang="en-US" sz="1600" dirty="0"/>
              <a:t>)</a:t>
            </a:r>
          </a:p>
          <a:p>
            <a:pPr lvl="1"/>
            <a:r>
              <a:rPr lang="de-DE" sz="1600" dirty="0"/>
              <a:t>Die Temperatur des Solarmoduls entspricht </a:t>
            </a:r>
            <a:r>
              <a:rPr lang="en-US" sz="1600" dirty="0"/>
              <a:t>25°C</a:t>
            </a:r>
          </a:p>
          <a:p>
            <a:pPr lvl="1"/>
            <a:r>
              <a:rPr lang="en-US" sz="1600" dirty="0"/>
              <a:t>Standard-</a:t>
            </a:r>
            <a:r>
              <a:rPr lang="en-US" sz="1600" dirty="0" err="1"/>
              <a:t>Lichtspektrum</a:t>
            </a:r>
            <a:r>
              <a:rPr lang="en-US" sz="1600" dirty="0"/>
              <a:t> AM 1.5</a:t>
            </a:r>
          </a:p>
          <a:p>
            <a:r>
              <a:rPr lang="de-DE" sz="1600" dirty="0"/>
              <a:t>Die Kapazität des PV-Moduls unter diesen Bedingungen ist die Nennleistung des Moduls</a:t>
            </a:r>
          </a:p>
          <a:p>
            <a:r>
              <a:rPr lang="de-DE" sz="1600" dirty="0"/>
              <a:t>Sie wird in Watt-Peak angegeben </a:t>
            </a:r>
            <a:r>
              <a:rPr lang="en-US" sz="1600" dirty="0"/>
              <a:t>(W</a:t>
            </a:r>
            <a:r>
              <a:rPr lang="en-US" sz="1600" baseline="-25000" dirty="0"/>
              <a:t>p</a:t>
            </a:r>
            <a:r>
              <a:rPr lang="de-DE" sz="1600" dirty="0"/>
              <a:t>), wie sie tatsächlich die Spitzenleistung des Moduls unter optimalen Bedingungen beschreibt</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Berechnung</a:t>
            </a:r>
            <a:r>
              <a:rPr lang="en-US" dirty="0"/>
              <a:t> des </a:t>
            </a:r>
            <a:r>
              <a:rPr lang="en-US" dirty="0" err="1"/>
              <a:t>Sonnenstandes</a:t>
            </a:r>
            <a:endParaRPr lang="el-GR" dirty="0"/>
          </a:p>
        </p:txBody>
      </p:sp>
      <p:sp>
        <p:nvSpPr>
          <p:cNvPr id="3" name="Content Placeholder 2"/>
          <p:cNvSpPr>
            <a:spLocks noGrp="1"/>
          </p:cNvSpPr>
          <p:nvPr>
            <p:ph idx="1"/>
          </p:nvPr>
        </p:nvSpPr>
        <p:spPr/>
        <p:txBody>
          <a:bodyPr>
            <a:normAutofit/>
          </a:bodyPr>
          <a:lstStyle/>
          <a:p>
            <a:r>
              <a:rPr lang="de-DE" sz="1600" dirty="0"/>
              <a:t>Die Erde dreht sich um die Sonne in einer elliptischen Ebene</a:t>
            </a:r>
          </a:p>
          <a:p>
            <a:r>
              <a:rPr lang="de-DE" sz="1600" dirty="0"/>
              <a:t>Die Neigung der Erddrehachse in Bezug auf die </a:t>
            </a:r>
            <a:r>
              <a:rPr lang="de-DE" sz="1600" dirty="0" err="1"/>
              <a:t>Ekliptikebene</a:t>
            </a:r>
            <a:r>
              <a:rPr lang="de-DE" sz="1600" dirty="0"/>
              <a:t> verursacht die vier Jahreszeiten</a:t>
            </a:r>
            <a:endParaRPr lang="en-US" sz="1600" dirty="0"/>
          </a:p>
        </p:txBody>
      </p:sp>
      <p:pic>
        <p:nvPicPr>
          <p:cNvPr id="13314" name="Picture 2"/>
          <p:cNvPicPr>
            <a:picLocks noChangeAspect="1" noChangeArrowheads="1"/>
          </p:cNvPicPr>
          <p:nvPr/>
        </p:nvPicPr>
        <p:blipFill>
          <a:blip r:embed="rId2" cstate="print"/>
          <a:srcRect/>
          <a:stretch>
            <a:fillRect/>
          </a:stretch>
        </p:blipFill>
        <p:spPr bwMode="auto">
          <a:xfrm>
            <a:off x="899592" y="2636912"/>
            <a:ext cx="7200000" cy="3197516"/>
          </a:xfrm>
          <a:prstGeom prst="rect">
            <a:avLst/>
          </a:prstGeom>
          <a:noFill/>
          <a:ln w="9525">
            <a:noFill/>
            <a:miter lim="800000"/>
            <a:headEnd/>
            <a:tailEnd/>
          </a:ln>
        </p:spPr>
      </p:pic>
      <p:sp>
        <p:nvSpPr>
          <p:cNvPr id="4" name="Textfeld 3">
            <a:extLst>
              <a:ext uri="{FF2B5EF4-FFF2-40B4-BE49-F238E27FC236}">
                <a16:creationId xmlns:a16="http://schemas.microsoft.com/office/drawing/2014/main" id="{D9B98877-DEAD-4CC2-B8A5-B1232D3106F0}"/>
              </a:ext>
            </a:extLst>
          </p:cNvPr>
          <p:cNvSpPr txBox="1"/>
          <p:nvPr/>
        </p:nvSpPr>
        <p:spPr>
          <a:xfrm>
            <a:off x="755576" y="4077072"/>
            <a:ext cx="889987" cy="1077218"/>
          </a:xfrm>
          <a:prstGeom prst="rect">
            <a:avLst/>
          </a:prstGeom>
          <a:solidFill>
            <a:schemeClr val="bg1"/>
          </a:solidFill>
        </p:spPr>
        <p:txBody>
          <a:bodyPr wrap="none" rtlCol="0">
            <a:spAutoFit/>
          </a:bodyPr>
          <a:lstStyle/>
          <a:p>
            <a:r>
              <a:rPr lang="de-DE" sz="1600" dirty="0"/>
              <a:t>Sommer</a:t>
            </a:r>
          </a:p>
          <a:p>
            <a:r>
              <a:rPr lang="de-DE" sz="1600" dirty="0"/>
              <a:t>Sonnen-</a:t>
            </a:r>
          </a:p>
          <a:p>
            <a:r>
              <a:rPr lang="de-DE" sz="1600" dirty="0"/>
              <a:t>wende</a:t>
            </a:r>
          </a:p>
          <a:p>
            <a:r>
              <a:rPr lang="de-DE" sz="1600" dirty="0"/>
              <a:t>Juni 21</a:t>
            </a:r>
          </a:p>
        </p:txBody>
      </p:sp>
      <p:sp>
        <p:nvSpPr>
          <p:cNvPr id="5" name="Textfeld 4">
            <a:extLst>
              <a:ext uri="{FF2B5EF4-FFF2-40B4-BE49-F238E27FC236}">
                <a16:creationId xmlns:a16="http://schemas.microsoft.com/office/drawing/2014/main" id="{00CA54D6-7F40-4F0A-9CD1-13D2B4930A11}"/>
              </a:ext>
            </a:extLst>
          </p:cNvPr>
          <p:cNvSpPr txBox="1"/>
          <p:nvPr/>
        </p:nvSpPr>
        <p:spPr>
          <a:xfrm>
            <a:off x="1907704" y="5249653"/>
            <a:ext cx="864096" cy="584775"/>
          </a:xfrm>
          <a:prstGeom prst="rect">
            <a:avLst/>
          </a:prstGeom>
          <a:solidFill>
            <a:schemeClr val="bg1"/>
          </a:solidFill>
        </p:spPr>
        <p:txBody>
          <a:bodyPr wrap="square" rtlCol="0">
            <a:spAutoFit/>
          </a:bodyPr>
          <a:lstStyle/>
          <a:p>
            <a:r>
              <a:rPr lang="de-DE" sz="1600" dirty="0"/>
              <a:t>Ekliptik-</a:t>
            </a:r>
          </a:p>
          <a:p>
            <a:r>
              <a:rPr lang="de-DE" sz="1600" dirty="0"/>
              <a:t>ebene</a:t>
            </a:r>
          </a:p>
        </p:txBody>
      </p:sp>
      <p:sp>
        <p:nvSpPr>
          <p:cNvPr id="6" name="Textfeld 5">
            <a:extLst>
              <a:ext uri="{FF2B5EF4-FFF2-40B4-BE49-F238E27FC236}">
                <a16:creationId xmlns:a16="http://schemas.microsoft.com/office/drawing/2014/main" id="{93E58F1D-AE01-4D79-8B76-4D193818FF56}"/>
              </a:ext>
            </a:extLst>
          </p:cNvPr>
          <p:cNvSpPr txBox="1"/>
          <p:nvPr/>
        </p:nvSpPr>
        <p:spPr>
          <a:xfrm>
            <a:off x="2987824" y="2492896"/>
            <a:ext cx="1642116" cy="738664"/>
          </a:xfrm>
          <a:prstGeom prst="rect">
            <a:avLst/>
          </a:prstGeom>
          <a:solidFill>
            <a:schemeClr val="bg1"/>
          </a:solidFill>
        </p:spPr>
        <p:txBody>
          <a:bodyPr wrap="none" rtlCol="0">
            <a:spAutoFit/>
          </a:bodyPr>
          <a:lstStyle/>
          <a:p>
            <a:r>
              <a:rPr lang="de-DE" sz="1400" dirty="0"/>
              <a:t>Frühlings-</a:t>
            </a:r>
          </a:p>
          <a:p>
            <a:r>
              <a:rPr lang="de-DE" sz="1400" dirty="0"/>
              <a:t>Tagundnachtgleiche</a:t>
            </a:r>
          </a:p>
          <a:p>
            <a:r>
              <a:rPr lang="de-DE" sz="1400" dirty="0"/>
              <a:t>März 21</a:t>
            </a:r>
          </a:p>
        </p:txBody>
      </p:sp>
      <p:sp>
        <p:nvSpPr>
          <p:cNvPr id="7" name="Textfeld 6">
            <a:extLst>
              <a:ext uri="{FF2B5EF4-FFF2-40B4-BE49-F238E27FC236}">
                <a16:creationId xmlns:a16="http://schemas.microsoft.com/office/drawing/2014/main" id="{C8C09C8E-E734-4D43-AED6-5C475EFA19A2}"/>
              </a:ext>
            </a:extLst>
          </p:cNvPr>
          <p:cNvSpPr txBox="1"/>
          <p:nvPr/>
        </p:nvSpPr>
        <p:spPr>
          <a:xfrm>
            <a:off x="3635896" y="3071480"/>
            <a:ext cx="576064" cy="369332"/>
          </a:xfrm>
          <a:prstGeom prst="rect">
            <a:avLst/>
          </a:prstGeom>
          <a:solidFill>
            <a:schemeClr val="bg1"/>
          </a:solidFill>
        </p:spPr>
        <p:txBody>
          <a:bodyPr wrap="square" rtlCol="0">
            <a:spAutoFit/>
          </a:bodyPr>
          <a:lstStyle/>
          <a:p>
            <a:endParaRPr lang="de-DE" dirty="0"/>
          </a:p>
        </p:txBody>
      </p:sp>
      <p:sp>
        <p:nvSpPr>
          <p:cNvPr id="8" name="Textfeld 7">
            <a:extLst>
              <a:ext uri="{FF2B5EF4-FFF2-40B4-BE49-F238E27FC236}">
                <a16:creationId xmlns:a16="http://schemas.microsoft.com/office/drawing/2014/main" id="{DFCC4DAA-8389-4354-A0BD-3B6F6E067614}"/>
              </a:ext>
            </a:extLst>
          </p:cNvPr>
          <p:cNvSpPr txBox="1"/>
          <p:nvPr/>
        </p:nvSpPr>
        <p:spPr>
          <a:xfrm>
            <a:off x="7368047" y="4005064"/>
            <a:ext cx="875561" cy="1077218"/>
          </a:xfrm>
          <a:prstGeom prst="rect">
            <a:avLst/>
          </a:prstGeom>
          <a:solidFill>
            <a:schemeClr val="bg1"/>
          </a:solidFill>
        </p:spPr>
        <p:txBody>
          <a:bodyPr wrap="none" rtlCol="0">
            <a:spAutoFit/>
          </a:bodyPr>
          <a:lstStyle/>
          <a:p>
            <a:r>
              <a:rPr lang="de-DE" sz="1600" dirty="0"/>
              <a:t>Winter</a:t>
            </a:r>
          </a:p>
          <a:p>
            <a:r>
              <a:rPr lang="de-DE" sz="1600" dirty="0"/>
              <a:t>Sonnen-</a:t>
            </a:r>
          </a:p>
          <a:p>
            <a:r>
              <a:rPr lang="de-DE" sz="1600" dirty="0"/>
              <a:t>Wende</a:t>
            </a:r>
          </a:p>
          <a:p>
            <a:r>
              <a:rPr lang="de-DE" sz="1600" dirty="0"/>
              <a:t>Dez 21</a:t>
            </a:r>
          </a:p>
        </p:txBody>
      </p:sp>
      <p:sp>
        <p:nvSpPr>
          <p:cNvPr id="9" name="Textfeld 8">
            <a:extLst>
              <a:ext uri="{FF2B5EF4-FFF2-40B4-BE49-F238E27FC236}">
                <a16:creationId xmlns:a16="http://schemas.microsoft.com/office/drawing/2014/main" id="{70F695F9-DBD4-4228-97C3-2E36429465B1}"/>
              </a:ext>
            </a:extLst>
          </p:cNvPr>
          <p:cNvSpPr txBox="1"/>
          <p:nvPr/>
        </p:nvSpPr>
        <p:spPr>
          <a:xfrm>
            <a:off x="3424610" y="5154290"/>
            <a:ext cx="768544" cy="1169551"/>
          </a:xfrm>
          <a:prstGeom prst="rect">
            <a:avLst/>
          </a:prstGeom>
          <a:solidFill>
            <a:schemeClr val="bg1"/>
          </a:solidFill>
        </p:spPr>
        <p:txBody>
          <a:bodyPr wrap="none" rtlCol="0">
            <a:spAutoFit/>
          </a:bodyPr>
          <a:lstStyle/>
          <a:p>
            <a:r>
              <a:rPr lang="de-DE" sz="1400" dirty="0"/>
              <a:t>Herbst-</a:t>
            </a:r>
          </a:p>
          <a:p>
            <a:r>
              <a:rPr lang="de-DE" sz="1400" dirty="0" err="1"/>
              <a:t>Tagund</a:t>
            </a:r>
            <a:r>
              <a:rPr lang="de-DE" sz="1400" dirty="0"/>
              <a:t>-</a:t>
            </a:r>
          </a:p>
          <a:p>
            <a:r>
              <a:rPr lang="de-DE" sz="1400" dirty="0"/>
              <a:t>Nacht-</a:t>
            </a:r>
          </a:p>
          <a:p>
            <a:r>
              <a:rPr lang="de-DE" sz="1400" dirty="0"/>
              <a:t>gleiche </a:t>
            </a:r>
          </a:p>
          <a:p>
            <a:r>
              <a:rPr lang="de-DE" sz="1400" dirty="0"/>
              <a:t>Sept 21</a:t>
            </a:r>
          </a:p>
        </p:txBody>
      </p:sp>
    </p:spTree>
    <p:extLst>
      <p:ext uri="{BB962C8B-B14F-4D97-AF65-F5344CB8AC3E}">
        <p14:creationId xmlns:p14="http://schemas.microsoft.com/office/powerpoint/2010/main" val="3031965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Sonnenwinkel</a:t>
            </a:r>
            <a:endParaRPr lang="el-GR" dirty="0"/>
          </a:p>
        </p:txBody>
      </p:sp>
      <p:sp>
        <p:nvSpPr>
          <p:cNvPr id="3" name="Content Placeholder 2"/>
          <p:cNvSpPr>
            <a:spLocks noGrp="1"/>
          </p:cNvSpPr>
          <p:nvPr>
            <p:ph idx="1"/>
          </p:nvPr>
        </p:nvSpPr>
        <p:spPr/>
        <p:txBody>
          <a:bodyPr>
            <a:normAutofit/>
          </a:bodyPr>
          <a:lstStyle/>
          <a:p>
            <a:pPr>
              <a:buNone/>
            </a:pPr>
            <a:r>
              <a:rPr lang="de-DE" sz="1600" dirty="0"/>
              <a:t>Die Position der Sonne in Bezug auf eine Ebene (z.B. PV) wird durch mehrere Winkel beschrieben</a:t>
            </a:r>
            <a:r>
              <a:rPr lang="en-US" sz="1600" dirty="0"/>
              <a:t>:</a:t>
            </a:r>
          </a:p>
          <a:p>
            <a:r>
              <a:rPr lang="en-US" sz="1600" dirty="0" err="1"/>
              <a:t>Breitengrad</a:t>
            </a:r>
            <a:r>
              <a:rPr lang="en-US" sz="1600" dirty="0"/>
              <a:t> </a:t>
            </a:r>
            <a:r>
              <a:rPr lang="el-GR" sz="1600" i="1" dirty="0"/>
              <a:t>φ</a:t>
            </a:r>
            <a:endParaRPr lang="en-US" sz="1600" i="1" dirty="0"/>
          </a:p>
          <a:p>
            <a:r>
              <a:rPr lang="en-US" sz="1600" dirty="0" err="1"/>
              <a:t>Sonnendeklination</a:t>
            </a:r>
            <a:r>
              <a:rPr lang="en-US" sz="1600" dirty="0"/>
              <a:t> </a:t>
            </a:r>
            <a:r>
              <a:rPr lang="el-GR" sz="1600" i="1" dirty="0"/>
              <a:t>δ</a:t>
            </a:r>
            <a:endParaRPr lang="en-US" sz="1600" i="1" dirty="0"/>
          </a:p>
          <a:p>
            <a:r>
              <a:rPr lang="en-US" sz="1600" dirty="0" err="1"/>
              <a:t>Stundenwinkel</a:t>
            </a:r>
            <a:r>
              <a:rPr lang="en-US" sz="1600" dirty="0"/>
              <a:t> </a:t>
            </a:r>
            <a:r>
              <a:rPr lang="el-GR" sz="1600" i="1" dirty="0"/>
              <a:t>ω</a:t>
            </a:r>
            <a:endParaRPr lang="en-US" sz="1600" i="1" dirty="0"/>
          </a:p>
          <a:p>
            <a:r>
              <a:rPr lang="en-US" sz="1600" dirty="0" err="1"/>
              <a:t>Steigung</a:t>
            </a:r>
            <a:r>
              <a:rPr lang="en-US" sz="1600" dirty="0"/>
              <a:t> </a:t>
            </a:r>
            <a:r>
              <a:rPr lang="el-GR" sz="1600" i="1" dirty="0"/>
              <a:t>β</a:t>
            </a:r>
            <a:endParaRPr lang="en-US" sz="1600" i="1" dirty="0"/>
          </a:p>
          <a:p>
            <a:r>
              <a:rPr lang="en-US" sz="1600" dirty="0" err="1"/>
              <a:t>Einfallswinkel</a:t>
            </a:r>
            <a:r>
              <a:rPr lang="en-US" sz="1600" dirty="0"/>
              <a:t> </a:t>
            </a:r>
            <a:r>
              <a:rPr lang="el-GR" sz="1600" i="1" dirty="0"/>
              <a:t>θ</a:t>
            </a:r>
            <a:endParaRPr lang="en-US" sz="1600" i="1" dirty="0"/>
          </a:p>
          <a:p>
            <a:r>
              <a:rPr lang="en-US" sz="1600" dirty="0" err="1"/>
              <a:t>Oberflächen-Azimutwinkel</a:t>
            </a:r>
            <a:r>
              <a:rPr lang="en-US" sz="1600" dirty="0"/>
              <a:t> </a:t>
            </a:r>
            <a:r>
              <a:rPr lang="el-GR" sz="1600" i="1" dirty="0"/>
              <a:t>γ</a:t>
            </a:r>
            <a:endParaRPr lang="en-US" sz="1600" i="1" dirty="0"/>
          </a:p>
          <a:p>
            <a:r>
              <a:rPr lang="en-US" sz="1600" dirty="0" err="1"/>
              <a:t>Zenitwinkel</a:t>
            </a:r>
            <a:r>
              <a:rPr lang="en-US" sz="1600" dirty="0"/>
              <a:t> </a:t>
            </a:r>
            <a:r>
              <a:rPr lang="el-GR" sz="1600" i="1" dirty="0"/>
              <a:t>θ</a:t>
            </a:r>
            <a:r>
              <a:rPr lang="en-US" sz="1600" i="1" baseline="-25000" dirty="0"/>
              <a:t>z</a:t>
            </a:r>
          </a:p>
          <a:p>
            <a:r>
              <a:rPr lang="en-US" sz="1600" dirty="0" err="1"/>
              <a:t>Sonnenhöhenwinkel</a:t>
            </a:r>
            <a:r>
              <a:rPr lang="en-US" sz="1600" dirty="0"/>
              <a:t> </a:t>
            </a:r>
            <a:r>
              <a:rPr lang="el-GR" sz="1600" i="1" dirty="0"/>
              <a:t>α</a:t>
            </a:r>
            <a:r>
              <a:rPr lang="en-US" sz="1600" i="1" baseline="-25000" dirty="0"/>
              <a:t>s</a:t>
            </a:r>
          </a:p>
          <a:p>
            <a:r>
              <a:rPr lang="en-US" sz="1600" dirty="0" err="1"/>
              <a:t>Azimutwinkel</a:t>
            </a:r>
            <a:r>
              <a:rPr lang="en-US" sz="1600" dirty="0"/>
              <a:t> der </a:t>
            </a:r>
            <a:r>
              <a:rPr lang="en-US" sz="1600" dirty="0" err="1"/>
              <a:t>Sonne</a:t>
            </a:r>
            <a:r>
              <a:rPr lang="en-US" sz="1600" dirty="0"/>
              <a:t> </a:t>
            </a:r>
            <a:r>
              <a:rPr lang="el-GR" sz="1600" i="1" dirty="0"/>
              <a:t>γ</a:t>
            </a:r>
            <a:r>
              <a:rPr lang="en-US" sz="1600" i="1" baseline="-25000" dirty="0"/>
              <a:t>s</a:t>
            </a:r>
          </a:p>
        </p:txBody>
      </p:sp>
    </p:spTree>
    <p:extLst>
      <p:ext uri="{BB962C8B-B14F-4D97-AF65-F5344CB8AC3E}">
        <p14:creationId xmlns:p14="http://schemas.microsoft.com/office/powerpoint/2010/main" val="3031965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Breitengrad</a:t>
            </a:r>
            <a:r>
              <a:rPr lang="en-US" dirty="0"/>
              <a:t> und </a:t>
            </a:r>
            <a:r>
              <a:rPr lang="en-US" dirty="0" err="1"/>
              <a:t>Sonnenneigung</a:t>
            </a:r>
            <a:endParaRPr lang="el-GR" dirty="0"/>
          </a:p>
        </p:txBody>
      </p:sp>
      <p:sp>
        <p:nvSpPr>
          <p:cNvPr id="3" name="Content Placeholder 2"/>
          <p:cNvSpPr>
            <a:spLocks noGrp="1"/>
          </p:cNvSpPr>
          <p:nvPr>
            <p:ph idx="1"/>
          </p:nvPr>
        </p:nvSpPr>
        <p:spPr/>
        <p:txBody>
          <a:bodyPr>
            <a:normAutofit/>
          </a:bodyPr>
          <a:lstStyle/>
          <a:p>
            <a:r>
              <a:rPr lang="en-US" sz="1600" dirty="0"/>
              <a:t>Der </a:t>
            </a:r>
            <a:r>
              <a:rPr lang="en-US" sz="1600" dirty="0" err="1"/>
              <a:t>Breitengrad</a:t>
            </a:r>
            <a:r>
              <a:rPr lang="en-US" sz="1600" dirty="0"/>
              <a:t> </a:t>
            </a:r>
            <a:r>
              <a:rPr lang="el-GR" sz="1600" i="1" dirty="0"/>
              <a:t>φ</a:t>
            </a:r>
            <a:r>
              <a:rPr lang="el-GR" sz="1600" dirty="0"/>
              <a:t> </a:t>
            </a:r>
            <a:r>
              <a:rPr lang="de-DE" sz="1600" dirty="0"/>
              <a:t>ist die Winkelposition nördlich oder südlich des Äquators (nördlich =  positiv) - variiert zwischen ± 90° und hängt von der Position ab</a:t>
            </a:r>
            <a:endParaRPr lang="en-US" sz="1600" dirty="0"/>
          </a:p>
          <a:p>
            <a:r>
              <a:rPr lang="de-DE" sz="1600" dirty="0"/>
              <a:t>Wenn wir eine fixierte Erde und eine Sonne, die sich auf und ab bewegt, betrachten, wird der Winkel zwischen Sonne und Äquator als Sonnendeklination bezeichnet</a:t>
            </a:r>
            <a:r>
              <a:rPr lang="en-US" sz="1600" dirty="0"/>
              <a:t> </a:t>
            </a:r>
            <a:r>
              <a:rPr lang="en-US" sz="1600" i="1" dirty="0"/>
              <a:t>δ</a:t>
            </a:r>
            <a:r>
              <a:rPr lang="en-US" sz="1600" dirty="0"/>
              <a:t> </a:t>
            </a:r>
            <a:r>
              <a:rPr lang="de-DE" sz="1600" dirty="0"/>
              <a:t>(Nord = positiv) - variiert zwischen ± 23,45° und ist abhängig vom Tag des Jahres</a:t>
            </a:r>
            <a:endParaRPr lang="en-US" sz="1600" dirty="0"/>
          </a:p>
        </p:txBody>
      </p:sp>
      <p:pic>
        <p:nvPicPr>
          <p:cNvPr id="13314" name="Picture 2"/>
          <p:cNvPicPr>
            <a:picLocks noChangeAspect="1" noChangeArrowheads="1"/>
          </p:cNvPicPr>
          <p:nvPr/>
        </p:nvPicPr>
        <p:blipFill>
          <a:blip r:embed="rId2" cstate="print"/>
          <a:srcRect/>
          <a:stretch>
            <a:fillRect/>
          </a:stretch>
        </p:blipFill>
        <p:spPr bwMode="auto">
          <a:xfrm>
            <a:off x="1187624" y="2975570"/>
            <a:ext cx="7019925" cy="333375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Schematische Darstellung der grundlegenden Sonnenwinkel auf einer Fläche </a:t>
            </a:r>
            <a:endParaRPr lang="el-GR" dirty="0"/>
          </a:p>
        </p:txBody>
      </p:sp>
      <p:pic>
        <p:nvPicPr>
          <p:cNvPr id="23553" name="Picture 1"/>
          <p:cNvPicPr>
            <a:picLocks noChangeAspect="1" noChangeArrowheads="1"/>
          </p:cNvPicPr>
          <p:nvPr/>
        </p:nvPicPr>
        <p:blipFill>
          <a:blip r:embed="rId2" cstate="print"/>
          <a:srcRect/>
          <a:stretch>
            <a:fillRect/>
          </a:stretch>
        </p:blipFill>
        <p:spPr bwMode="auto">
          <a:xfrm>
            <a:off x="971600" y="1701288"/>
            <a:ext cx="7437526" cy="4320000"/>
          </a:xfrm>
          <a:prstGeom prst="rect">
            <a:avLst/>
          </a:prstGeom>
          <a:noFill/>
          <a:ln w="9525">
            <a:noFill/>
            <a:miter lim="800000"/>
            <a:headEnd/>
            <a:tailEnd/>
          </a:ln>
        </p:spPr>
      </p:pic>
      <p:sp>
        <p:nvSpPr>
          <p:cNvPr id="3" name="Textfeld 2">
            <a:extLst>
              <a:ext uri="{FF2B5EF4-FFF2-40B4-BE49-F238E27FC236}">
                <a16:creationId xmlns:a16="http://schemas.microsoft.com/office/drawing/2014/main" id="{6395C983-3873-49FE-890A-C394EFF1E400}"/>
              </a:ext>
            </a:extLst>
          </p:cNvPr>
          <p:cNvSpPr txBox="1"/>
          <p:nvPr/>
        </p:nvSpPr>
        <p:spPr>
          <a:xfrm>
            <a:off x="2915816" y="1556792"/>
            <a:ext cx="655692" cy="369332"/>
          </a:xfrm>
          <a:prstGeom prst="rect">
            <a:avLst/>
          </a:prstGeom>
          <a:solidFill>
            <a:schemeClr val="bg1"/>
          </a:solidFill>
        </p:spPr>
        <p:txBody>
          <a:bodyPr wrap="none" rtlCol="0">
            <a:spAutoFit/>
          </a:bodyPr>
          <a:lstStyle/>
          <a:p>
            <a:r>
              <a:rPr lang="de-DE" dirty="0"/>
              <a:t>Zenit</a:t>
            </a:r>
          </a:p>
        </p:txBody>
      </p:sp>
      <p:sp>
        <p:nvSpPr>
          <p:cNvPr id="4" name="Textfeld 3">
            <a:extLst>
              <a:ext uri="{FF2B5EF4-FFF2-40B4-BE49-F238E27FC236}">
                <a16:creationId xmlns:a16="http://schemas.microsoft.com/office/drawing/2014/main" id="{D30381D5-3093-4D31-9B08-404461FA3BAB}"/>
              </a:ext>
            </a:extLst>
          </p:cNvPr>
          <p:cNvSpPr txBox="1"/>
          <p:nvPr/>
        </p:nvSpPr>
        <p:spPr>
          <a:xfrm>
            <a:off x="3275856" y="2276872"/>
            <a:ext cx="2373470" cy="584775"/>
          </a:xfrm>
          <a:prstGeom prst="rect">
            <a:avLst/>
          </a:prstGeom>
          <a:solidFill>
            <a:schemeClr val="bg1"/>
          </a:solidFill>
        </p:spPr>
        <p:txBody>
          <a:bodyPr wrap="none" rtlCol="0">
            <a:spAutoFit/>
          </a:bodyPr>
          <a:lstStyle/>
          <a:p>
            <a:r>
              <a:rPr lang="de-DE" sz="1600" dirty="0"/>
              <a:t>Normale </a:t>
            </a:r>
          </a:p>
          <a:p>
            <a:r>
              <a:rPr lang="de-DE" sz="1600" dirty="0"/>
              <a:t>bis horizontale Oberfläche</a:t>
            </a:r>
          </a:p>
        </p:txBody>
      </p:sp>
    </p:spTree>
    <p:extLst>
      <p:ext uri="{BB962C8B-B14F-4D97-AF65-F5344CB8AC3E}">
        <p14:creationId xmlns:p14="http://schemas.microsoft.com/office/powerpoint/2010/main" val="303196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a:t>Modulziele</a:t>
            </a:r>
            <a:endParaRPr lang="el-GR" b="1" dirty="0"/>
          </a:p>
        </p:txBody>
      </p:sp>
      <p:sp>
        <p:nvSpPr>
          <p:cNvPr id="9" name="Content Placeholder 8"/>
          <p:cNvSpPr>
            <a:spLocks noGrp="1"/>
          </p:cNvSpPr>
          <p:nvPr>
            <p:ph idx="1"/>
          </p:nvPr>
        </p:nvSpPr>
        <p:spPr>
          <a:xfrm>
            <a:off x="261758" y="1628774"/>
            <a:ext cx="8280000" cy="4248225"/>
          </a:xfrm>
        </p:spPr>
        <p:txBody>
          <a:bodyPr>
            <a:noAutofit/>
          </a:bodyPr>
          <a:lstStyle/>
          <a:p>
            <a:pPr marL="0" indent="0" algn="just">
              <a:buNone/>
            </a:pPr>
            <a:endParaRPr lang="en-US" dirty="0">
              <a:latin typeface="+mj-lt"/>
              <a:cs typeface="Arial" pitchFamily="34" charset="0"/>
            </a:endParaRPr>
          </a:p>
          <a:p>
            <a:pPr marL="0" indent="0" algn="just">
              <a:buNone/>
            </a:pPr>
            <a:r>
              <a:rPr lang="de-DE" dirty="0">
                <a:latin typeface="+mj-lt"/>
                <a:cs typeface="Arial" pitchFamily="34" charset="0"/>
              </a:rPr>
              <a:t>Am Ende dieser Einheit werden Sie:</a:t>
            </a:r>
          </a:p>
          <a:p>
            <a:pPr marL="0" indent="0" algn="just">
              <a:buNone/>
            </a:pPr>
            <a:endParaRPr lang="en-US" sz="1600" dirty="0">
              <a:latin typeface="Arial" pitchFamily="34" charset="0"/>
              <a:cs typeface="Arial" pitchFamily="34" charset="0"/>
            </a:endParaRPr>
          </a:p>
          <a:p>
            <a:pPr lvl="1">
              <a:buFont typeface="+mj-lt"/>
              <a:buAutoNum type="arabicPeriod"/>
            </a:pPr>
            <a:r>
              <a:rPr lang="de-DE" b="1" dirty="0"/>
              <a:t>die grundlegenden Konzepte von solar verknüpften Themen verstehen</a:t>
            </a:r>
          </a:p>
          <a:p>
            <a:pPr lvl="1">
              <a:buFont typeface="+mj-lt"/>
              <a:buAutoNum type="arabicPeriod"/>
            </a:pPr>
            <a:r>
              <a:rPr lang="en-US" b="1" dirty="0" err="1"/>
              <a:t>vertraut</a:t>
            </a:r>
            <a:r>
              <a:rPr lang="en-US" b="1" dirty="0"/>
              <a:t> </a:t>
            </a:r>
            <a:r>
              <a:rPr lang="en-US" b="1" dirty="0" err="1"/>
              <a:t>mit</a:t>
            </a:r>
            <a:r>
              <a:rPr lang="en-US" b="1" dirty="0"/>
              <a:t> den </a:t>
            </a:r>
            <a:r>
              <a:rPr lang="en-US" b="1" dirty="0" err="1"/>
              <a:t>neuesten</a:t>
            </a:r>
            <a:r>
              <a:rPr lang="en-US" b="1" dirty="0"/>
              <a:t> </a:t>
            </a:r>
            <a:r>
              <a:rPr lang="en-US" b="1" dirty="0" err="1"/>
              <a:t>Photovoltaik-Technologien</a:t>
            </a:r>
            <a:r>
              <a:rPr lang="en-US" b="1" dirty="0"/>
              <a:t> sein</a:t>
            </a:r>
          </a:p>
          <a:p>
            <a:pPr lvl="1">
              <a:buFont typeface="+mj-lt"/>
              <a:buAutoNum type="arabicPeriod"/>
            </a:pPr>
            <a:r>
              <a:rPr lang="de-DE" b="1" dirty="0"/>
              <a:t>den Einsatz aller Komponenten in einem PV-System verstehen</a:t>
            </a:r>
          </a:p>
          <a:p>
            <a:pPr lvl="1">
              <a:buFont typeface="+mj-lt"/>
              <a:buAutoNum type="arabicPeriod"/>
            </a:pPr>
            <a:r>
              <a:rPr lang="de-DE" b="1" dirty="0"/>
              <a:t>elektrische Messungen in realen PV-Systemen durchführen können</a:t>
            </a:r>
            <a:endParaRPr lang="en-US" b="1" dirty="0"/>
          </a:p>
        </p:txBody>
      </p:sp>
    </p:spTree>
    <p:extLst>
      <p:ext uri="{BB962C8B-B14F-4D97-AF65-F5344CB8AC3E}">
        <p14:creationId xmlns:p14="http://schemas.microsoft.com/office/powerpoint/2010/main" val="3818156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Theoretisch Optimaler Neigungswinkel eines Kollektors </a:t>
            </a:r>
            <a:endParaRPr lang="el-GR" dirty="0"/>
          </a:p>
        </p:txBody>
      </p:sp>
      <p:sp>
        <p:nvSpPr>
          <p:cNvPr id="3" name="Content Placeholder 2"/>
          <p:cNvSpPr>
            <a:spLocks noGrp="1"/>
          </p:cNvSpPr>
          <p:nvPr>
            <p:ph idx="1"/>
          </p:nvPr>
        </p:nvSpPr>
        <p:spPr/>
        <p:txBody>
          <a:bodyPr>
            <a:normAutofit/>
          </a:bodyPr>
          <a:lstStyle/>
          <a:p>
            <a:r>
              <a:rPr lang="de-DE" sz="1600" dirty="0"/>
              <a:t>Wenn ein nach Süden ausgerichteter Kollektor auf der Erdoberfläche in einem Winkel gekippt wird, der dem lokalen Breitengrad </a:t>
            </a:r>
            <a:r>
              <a:rPr lang="el-GR" sz="1600" i="1" dirty="0"/>
              <a:t>φ </a:t>
            </a:r>
            <a:r>
              <a:rPr lang="de-DE" sz="1600" dirty="0"/>
              <a:t>entspricht</a:t>
            </a:r>
            <a:r>
              <a:rPr lang="en-US" sz="1600" dirty="0"/>
              <a:t>, </a:t>
            </a:r>
            <a:r>
              <a:rPr lang="en-US" sz="1600" dirty="0" err="1"/>
              <a:t>ist</a:t>
            </a:r>
            <a:r>
              <a:rPr lang="en-US" sz="1600" dirty="0"/>
              <a:t> </a:t>
            </a:r>
            <a:r>
              <a:rPr lang="de-DE" sz="1600" dirty="0"/>
              <a:t>dieser Neigungswinkel des Kollektors parallel zur Erdachse</a:t>
            </a:r>
          </a:p>
          <a:p>
            <a:r>
              <a:rPr lang="de-DE" sz="1600" dirty="0"/>
              <a:t>Bei einer Tagundnachtgleiche, bei der die Sonne direkt über dem lokalen Meridian (Sonnenmittag) steht, treffen die Sonnenstrahlen auf den Kollektor im bestmöglichen Winkel, d.h. sie stehen senkrecht zur Kollektorfläche</a:t>
            </a:r>
          </a:p>
          <a:p>
            <a:r>
              <a:rPr lang="de-DE" sz="1600" dirty="0"/>
              <a:t>Zu anderen Zeiten des Jahres ist die Sonne für den normalen Einfall etwas hoch oder etwas niedrig, aber im Durchschnitt scheint es ein guter Neigungswinkel zu sein</a:t>
            </a:r>
            <a:endParaRPr lang="en-US" sz="1600" dirty="0"/>
          </a:p>
        </p:txBody>
      </p:sp>
      <p:pic>
        <p:nvPicPr>
          <p:cNvPr id="13315" name="Picture 3"/>
          <p:cNvPicPr>
            <a:picLocks noChangeAspect="1" noChangeArrowheads="1"/>
          </p:cNvPicPr>
          <p:nvPr/>
        </p:nvPicPr>
        <p:blipFill>
          <a:blip r:embed="rId2" cstate="print"/>
          <a:srcRect/>
          <a:stretch>
            <a:fillRect/>
          </a:stretch>
        </p:blipFill>
        <p:spPr bwMode="auto">
          <a:xfrm>
            <a:off x="2538412" y="3717032"/>
            <a:ext cx="4067175" cy="272415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rmAutofit fontScale="90000"/>
          </a:bodyPr>
          <a:lstStyle/>
          <a:p>
            <a:r>
              <a:rPr lang="de-DE" dirty="0"/>
              <a:t>Globalstrahlung und Solarstrompotenzial für horizontal montierte Photovoltaikmodule in Griechenland</a:t>
            </a:r>
            <a:endParaRPr lang="el-GR" dirty="0"/>
          </a:p>
        </p:txBody>
      </p:sp>
      <p:pic>
        <p:nvPicPr>
          <p:cNvPr id="49154" name="Picture 2" descr="http://re.jrc.ec.europa.eu/pvg_download/map_pdfs/G_hor_GR.png"/>
          <p:cNvPicPr>
            <a:picLocks noChangeAspect="1" noChangeArrowheads="1"/>
          </p:cNvPicPr>
          <p:nvPr/>
        </p:nvPicPr>
        <p:blipFill>
          <a:blip r:embed="rId2" cstate="print"/>
          <a:srcRect t="6715" b="7025"/>
          <a:stretch>
            <a:fillRect/>
          </a:stretch>
        </p:blipFill>
        <p:spPr bwMode="auto">
          <a:xfrm>
            <a:off x="2643174" y="1500174"/>
            <a:ext cx="3957899" cy="482593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fontScale="90000"/>
          </a:bodyPr>
          <a:lstStyle/>
          <a:p>
            <a:r>
              <a:rPr lang="de-DE" dirty="0"/>
              <a:t>Globales Einstrahlungs- und Solarstrompotenzial für optimal geneigte Photovoltaikmodule in Griechenland</a:t>
            </a:r>
            <a:endParaRPr lang="el-GR" dirty="0"/>
          </a:p>
        </p:txBody>
      </p:sp>
      <p:pic>
        <p:nvPicPr>
          <p:cNvPr id="50178" name="Picture 2" descr="http://re.jrc.ec.europa.eu/pvg_download/map_pdfs/G_opt_GR.png"/>
          <p:cNvPicPr>
            <a:picLocks noChangeAspect="1" noChangeArrowheads="1"/>
          </p:cNvPicPr>
          <p:nvPr/>
        </p:nvPicPr>
        <p:blipFill>
          <a:blip r:embed="rId2" cstate="print"/>
          <a:srcRect t="6251" b="7490"/>
          <a:stretch>
            <a:fillRect/>
          </a:stretch>
        </p:blipFill>
        <p:spPr bwMode="auto">
          <a:xfrm>
            <a:off x="2627785" y="1499750"/>
            <a:ext cx="3944480" cy="4809569"/>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a:bodyPr>
          <a:lstStyle/>
          <a:p>
            <a:r>
              <a:rPr lang="en-US" dirty="0"/>
              <a:t>Variation der </a:t>
            </a:r>
            <a:r>
              <a:rPr lang="en-US" dirty="0" err="1"/>
              <a:t>Strahlung</a:t>
            </a:r>
            <a:endParaRPr lang="el-GR" dirty="0"/>
          </a:p>
        </p:txBody>
      </p:sp>
      <p:pic>
        <p:nvPicPr>
          <p:cNvPr id="4" name="Picture 3"/>
          <p:cNvPicPr>
            <a:picLocks noChangeAspect="1"/>
          </p:cNvPicPr>
          <p:nvPr/>
        </p:nvPicPr>
        <p:blipFill>
          <a:blip r:embed="rId2"/>
          <a:stretch>
            <a:fillRect/>
          </a:stretch>
        </p:blipFill>
        <p:spPr>
          <a:xfrm>
            <a:off x="469124" y="2255758"/>
            <a:ext cx="3960000" cy="2887754"/>
          </a:xfrm>
          <a:prstGeom prst="rect">
            <a:avLst/>
          </a:prstGeom>
        </p:spPr>
      </p:pic>
      <p:pic>
        <p:nvPicPr>
          <p:cNvPr id="5" name="Picture 4"/>
          <p:cNvPicPr>
            <a:picLocks noChangeAspect="1"/>
          </p:cNvPicPr>
          <p:nvPr/>
        </p:nvPicPr>
        <p:blipFill>
          <a:blip r:embed="rId3"/>
          <a:stretch>
            <a:fillRect/>
          </a:stretch>
        </p:blipFill>
        <p:spPr>
          <a:xfrm>
            <a:off x="4612528" y="2214554"/>
            <a:ext cx="3960000" cy="2887754"/>
          </a:xfrm>
          <a:prstGeom prst="rect">
            <a:avLst/>
          </a:prstGeom>
        </p:spPr>
      </p:pic>
    </p:spTree>
    <p:extLst>
      <p:ext uri="{BB962C8B-B14F-4D97-AF65-F5344CB8AC3E}">
        <p14:creationId xmlns:p14="http://schemas.microsoft.com/office/powerpoint/2010/main" val="3031965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Minimaler und maximaler Jahreswinkel der Sonne (Nordhalbkugel)</a:t>
            </a:r>
            <a:endParaRPr lang="el-GR" dirty="0"/>
          </a:p>
        </p:txBody>
      </p:sp>
      <p:sp>
        <p:nvSpPr>
          <p:cNvPr id="3" name="Content Placeholder 2"/>
          <p:cNvSpPr>
            <a:spLocks noGrp="1"/>
          </p:cNvSpPr>
          <p:nvPr>
            <p:ph idx="1"/>
          </p:nvPr>
        </p:nvSpPr>
        <p:spPr/>
        <p:txBody>
          <a:bodyPr>
            <a:normAutofit/>
          </a:bodyPr>
          <a:lstStyle/>
          <a:p>
            <a:r>
              <a:rPr lang="de-DE" sz="1600" dirty="0"/>
              <a:t>In der nördlichen Hemisphäre geht die Sonne im Osten auf, kulminiert im Süden und geht im Westen unter</a:t>
            </a:r>
          </a:p>
          <a:p>
            <a:r>
              <a:rPr lang="de-DE" sz="1600" dirty="0"/>
              <a:t>Im Sommer ist der Nordpol zur Sonne geneigt, sodass eine große Sonnenhöhe, bezeichnet als</a:t>
            </a:r>
            <a:r>
              <a:rPr lang="en-US" sz="1600" dirty="0"/>
              <a:t> </a:t>
            </a:r>
            <a:r>
              <a:rPr lang="el-GR" sz="1600" i="1" dirty="0"/>
              <a:t>α</a:t>
            </a:r>
            <a:r>
              <a:rPr lang="en-US" sz="1600" i="1" baseline="-25000" dirty="0"/>
              <a:t>s</a:t>
            </a:r>
            <a:r>
              <a:rPr lang="en-US" sz="1600" dirty="0"/>
              <a:t> , </a:t>
            </a:r>
            <a:r>
              <a:rPr lang="en-US" sz="1600" dirty="0" err="1"/>
              <a:t>existiert</a:t>
            </a:r>
            <a:r>
              <a:rPr lang="en-US" sz="1600" dirty="0"/>
              <a:t> </a:t>
            </a:r>
          </a:p>
          <a:p>
            <a:r>
              <a:rPr lang="en-US" sz="1600" dirty="0"/>
              <a:t>Die </a:t>
            </a:r>
            <a:r>
              <a:rPr lang="en-US" sz="1600" dirty="0" err="1"/>
              <a:t>maximale</a:t>
            </a:r>
            <a:r>
              <a:rPr lang="en-US" sz="1600" dirty="0"/>
              <a:t> </a:t>
            </a:r>
            <a:r>
              <a:rPr lang="en-US" sz="1600" dirty="0" err="1"/>
              <a:t>Sonnenhöhe</a:t>
            </a:r>
            <a:r>
              <a:rPr lang="en-US" sz="1600" dirty="0"/>
              <a:t> </a:t>
            </a:r>
            <a:r>
              <a:rPr lang="en-US" sz="1600" i="1" dirty="0" err="1"/>
              <a:t>a</a:t>
            </a:r>
            <a:r>
              <a:rPr lang="en-US" sz="1600" i="1" baseline="-25000" dirty="0" err="1"/>
              <a:t>s</a:t>
            </a:r>
            <a:r>
              <a:rPr lang="en-US" sz="1600" baseline="-25000" dirty="0" err="1"/>
              <a:t>_max</a:t>
            </a:r>
            <a:r>
              <a:rPr lang="en-US" sz="1600" dirty="0"/>
              <a:t> (</a:t>
            </a:r>
            <a:r>
              <a:rPr lang="de-DE" sz="1600" dirty="0"/>
              <a:t>am Sonnenmittag) findet bei der Sommersonnenwende (21. Juni) statt und kann wie folgt bestimmt werden:</a:t>
            </a:r>
            <a:endParaRPr lang="en-US" sz="1600" dirty="0"/>
          </a:p>
          <a:p>
            <a:pPr>
              <a:buNone/>
            </a:pPr>
            <a:r>
              <a:rPr lang="en-US" sz="1600" i="1" dirty="0"/>
              <a:t>	</a:t>
            </a:r>
            <a:r>
              <a:rPr lang="en-US" sz="1600" i="1" dirty="0" err="1"/>
              <a:t>a</a:t>
            </a:r>
            <a:r>
              <a:rPr lang="en-US" sz="1600" i="1" baseline="-25000" dirty="0" err="1"/>
              <a:t>s</a:t>
            </a:r>
            <a:r>
              <a:rPr lang="en-US" sz="1600" baseline="-25000" dirty="0" err="1"/>
              <a:t>_max</a:t>
            </a:r>
            <a:r>
              <a:rPr lang="en-US" sz="1600" dirty="0"/>
              <a:t> = 113.5° </a:t>
            </a:r>
            <a:r>
              <a:rPr lang="el-GR" sz="1600" dirty="0"/>
              <a:t>– </a:t>
            </a:r>
            <a:r>
              <a:rPr lang="el-GR" sz="1600" i="1" dirty="0"/>
              <a:t>φ , </a:t>
            </a:r>
            <a:r>
              <a:rPr lang="de-DE" sz="1600" dirty="0"/>
              <a:t>wobei</a:t>
            </a:r>
            <a:r>
              <a:rPr lang="en-US" sz="1600" dirty="0"/>
              <a:t> </a:t>
            </a:r>
            <a:r>
              <a:rPr lang="el-GR" sz="1600" i="1" dirty="0"/>
              <a:t>φ</a:t>
            </a:r>
            <a:r>
              <a:rPr lang="en-US" sz="1600" dirty="0"/>
              <a:t> d</a:t>
            </a:r>
            <a:r>
              <a:rPr lang="de-DE" sz="1600" dirty="0" err="1"/>
              <a:t>ie</a:t>
            </a:r>
            <a:r>
              <a:rPr lang="de-DE" sz="1600" dirty="0"/>
              <a:t> Breite des ausgewählten Standorts beschreibt</a:t>
            </a:r>
            <a:endParaRPr lang="el-GR" sz="1600" dirty="0"/>
          </a:p>
          <a:p>
            <a:r>
              <a:rPr lang="de-DE" sz="1600" dirty="0"/>
              <a:t>Für die Wintersonnenwende (21. Dezember) geschieht genau das Gegenteil, da die Erdachse von der Sonne wegfällt und es daher nur eine Mittagssonne gibt:</a:t>
            </a:r>
          </a:p>
          <a:p>
            <a:pPr marL="0" indent="0">
              <a:buNone/>
            </a:pPr>
            <a:r>
              <a:rPr lang="en-US" sz="1600" i="1" dirty="0"/>
              <a:t>        </a:t>
            </a:r>
            <a:r>
              <a:rPr lang="en-US" sz="1600" i="1" dirty="0" err="1"/>
              <a:t>a</a:t>
            </a:r>
            <a:r>
              <a:rPr lang="en-US" sz="1600" i="1" baseline="-25000" dirty="0" err="1"/>
              <a:t>s</a:t>
            </a:r>
            <a:r>
              <a:rPr lang="en-US" sz="1600" baseline="-25000" dirty="0" err="1"/>
              <a:t>_min</a:t>
            </a:r>
            <a:r>
              <a:rPr lang="en-US" sz="1600" dirty="0"/>
              <a:t> = 66.5° </a:t>
            </a:r>
            <a:r>
              <a:rPr lang="el-GR" sz="1600" dirty="0"/>
              <a:t>– </a:t>
            </a:r>
            <a:r>
              <a:rPr lang="el-GR" sz="1600" i="1" dirty="0"/>
              <a:t>φ </a:t>
            </a:r>
            <a:endParaRPr lang="en-US" sz="1600" i="1" dirty="0"/>
          </a:p>
          <a:p>
            <a:r>
              <a:rPr lang="de-DE" sz="1600" dirty="0"/>
              <a:t>In Bezug auf die Sonneneinstrahlung geschieht in der südlichen Hemisphäre genau das Gegenteil: Die maximale Sonnenhöhe findet zur Wintersonnenwende statt, während die minimale Sonnenhöhe zur Sommersonnenwende stattfindet</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Sonnenweggeometrie für die nördliche Hemisphäre und den Äquator</a:t>
            </a:r>
            <a:endParaRPr lang="el-GR" dirty="0"/>
          </a:p>
        </p:txBody>
      </p:sp>
      <p:pic>
        <p:nvPicPr>
          <p:cNvPr id="24577" name="Picture 1"/>
          <p:cNvPicPr>
            <a:picLocks noChangeAspect="1" noChangeArrowheads="1"/>
          </p:cNvPicPr>
          <p:nvPr/>
        </p:nvPicPr>
        <p:blipFill>
          <a:blip r:embed="rId2" cstate="print"/>
          <a:srcRect/>
          <a:stretch>
            <a:fillRect/>
          </a:stretch>
        </p:blipFill>
        <p:spPr bwMode="auto">
          <a:xfrm>
            <a:off x="251520" y="2061232"/>
            <a:ext cx="8640000" cy="3456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Optimale Neigung für ein Photovoltaikmodul mit Festwinkelmontage</a:t>
            </a:r>
            <a:endParaRPr lang="el-GR" dirty="0"/>
          </a:p>
        </p:txBody>
      </p:sp>
      <p:sp>
        <p:nvSpPr>
          <p:cNvPr id="3" name="Content Placeholder 2"/>
          <p:cNvSpPr>
            <a:spLocks noGrp="1"/>
          </p:cNvSpPr>
          <p:nvPr>
            <p:ph idx="1"/>
          </p:nvPr>
        </p:nvSpPr>
        <p:spPr/>
        <p:txBody>
          <a:bodyPr>
            <a:normAutofit/>
          </a:bodyPr>
          <a:lstStyle/>
          <a:p>
            <a:r>
              <a:rPr lang="de-DE" sz="1600" dirty="0"/>
              <a:t>Theoretisch sollte der optimale Neigungswinkel das ganze Jahr über gleich der Breite des Standortes sein</a:t>
            </a:r>
          </a:p>
          <a:p>
            <a:r>
              <a:rPr lang="de-DE" sz="1600" dirty="0"/>
              <a:t>Da jedoch für ein Land der nördlichen Hemisphäre die Sonneneinstrahlung im Sommer höher ist als im Winter, sollte der optimale Neigungswinkel für die maximale jährliche Einstrahlung kleiner sein als der Breitengrad des Standorts (für Griechenland: 7-10° niedriger)</a:t>
            </a:r>
          </a:p>
          <a:p>
            <a:r>
              <a:rPr lang="de-DE" sz="1600" dirty="0"/>
              <a:t>Während der Sommersaison sollte der optimale Neigungswinkel für Griechenland etwa 10-15° niedriger sein als der Breitengrad des Standortes</a:t>
            </a:r>
          </a:p>
          <a:p>
            <a:r>
              <a:rPr lang="de-DE" sz="1600" dirty="0"/>
              <a:t>In der Wintersaison sollte der optimale Neigungswinkel für Griechenland etwa 10-15° höher sein als der Breitengrad des Standortes</a:t>
            </a:r>
          </a:p>
          <a:p>
            <a:r>
              <a:rPr lang="de-DE" sz="1600" dirty="0"/>
              <a:t>Wenn in diesem Fall der Reflexionsgrad (Albedo) des Grundmaterials signifikant ist (z.B. Schnee), ist eine noch höhere Steigung erforderlich</a:t>
            </a:r>
          </a:p>
          <a:p>
            <a:r>
              <a:rPr lang="de-DE" sz="1600" dirty="0"/>
              <a:t>Die optimale Ausrichtung (Azimut) des Moduls ist südlich, während die Abweichung von 20°-30° vom Süden wenig Einfluss auf die jährlich gesammelte Energie hat</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Sonnenpfade</a:t>
            </a:r>
            <a:r>
              <a:rPr lang="en-US" dirty="0"/>
              <a:t> der </a:t>
            </a:r>
            <a:r>
              <a:rPr lang="en-US" dirty="0" err="1"/>
              <a:t>Tagesbewegung</a:t>
            </a:r>
            <a:r>
              <a:rPr lang="en-US" dirty="0"/>
              <a:t> (Budapest)</a:t>
            </a:r>
            <a:endParaRPr lang="el-GR" dirty="0"/>
          </a:p>
        </p:txBody>
      </p:sp>
      <p:pic>
        <p:nvPicPr>
          <p:cNvPr id="19458" name="Picture 2" descr="https://upload.wikimedia.org/wikipedia/commons/thumb/f/f1/Solargraph_from_Sashegy_-_Budapest%2C_2014.01.01_-_2014.12.31_%281%29.jpg/800px-Solargraph_from_Sashegy_-_Budapest%2C_2014.01.01_-_2014.12.31_%281%29.jpg"/>
          <p:cNvPicPr>
            <a:picLocks noChangeAspect="1" noChangeArrowheads="1"/>
          </p:cNvPicPr>
          <p:nvPr/>
        </p:nvPicPr>
        <p:blipFill>
          <a:blip r:embed="rId2" cstate="print"/>
          <a:srcRect/>
          <a:stretch>
            <a:fillRect/>
          </a:stretch>
        </p:blipFill>
        <p:spPr bwMode="auto">
          <a:xfrm>
            <a:off x="2740769" y="1557312"/>
            <a:ext cx="3991471" cy="46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Sonnenpfaddiagramme</a:t>
            </a:r>
            <a:endParaRPr lang="el-GR" dirty="0"/>
          </a:p>
        </p:txBody>
      </p:sp>
      <p:sp>
        <p:nvSpPr>
          <p:cNvPr id="3" name="Content Placeholder 2"/>
          <p:cNvSpPr>
            <a:spLocks noGrp="1"/>
          </p:cNvSpPr>
          <p:nvPr>
            <p:ph idx="1"/>
          </p:nvPr>
        </p:nvSpPr>
        <p:spPr/>
        <p:txBody>
          <a:bodyPr>
            <a:normAutofit/>
          </a:bodyPr>
          <a:lstStyle/>
          <a:p>
            <a:r>
              <a:rPr lang="de-DE" sz="1600" dirty="0"/>
              <a:t>Sonnenpfaddiagramme liefern Informationen über die Platzierung der Sonne im Laufe des Jahres</a:t>
            </a:r>
          </a:p>
          <a:p>
            <a:r>
              <a:rPr lang="de-DE" sz="1600" dirty="0"/>
              <a:t>Sie zeigen den Sonnenhöhenwinkel bezogen auf den </a:t>
            </a:r>
            <a:r>
              <a:rPr lang="de-DE" sz="1600" dirty="0" err="1"/>
              <a:t>Sonnenazimutwinkel</a:t>
            </a:r>
            <a:r>
              <a:rPr lang="de-DE" sz="1600" dirty="0"/>
              <a:t> für einen bestimmten Standort</a:t>
            </a:r>
          </a:p>
          <a:p>
            <a:r>
              <a:rPr lang="de-DE" sz="1600" dirty="0"/>
              <a:t>Sie haben auch eine sehr praktische Anwendung, wenn es darum geht, Schattierungsmuster an einem Standort vorherzusagen</a:t>
            </a:r>
          </a:p>
          <a:p>
            <a:r>
              <a:rPr lang="de-DE" sz="1600" dirty="0"/>
              <a:t>Dies ist ein sehr wichtiger Aspekt bei PVs, die sehr schattenempfindlich sind</a:t>
            </a:r>
          </a:p>
          <a:p>
            <a:r>
              <a:rPr lang="de-DE" sz="1600" dirty="0"/>
              <a:t>Die Hindernisse (Bäume, Gebäude und andere Hindernisse entlang des Südhorizonts) werden durch Skizzieren ihrer Azimut- und Höhenwinkel eingefügt</a:t>
            </a:r>
          </a:p>
          <a:p>
            <a:r>
              <a:rPr lang="de-DE" sz="1600" dirty="0"/>
              <a:t>Abschnitte des Sonnenpfaddiagramms, die von den Hindernissen abgedeckt sind, geben Zeiträume an, in denen die Sonne hinter dem Hindernis steht und der Standort beschattet wird</a:t>
            </a:r>
          </a:p>
          <a:p>
            <a:r>
              <a:rPr lang="de-DE" sz="1600" dirty="0"/>
              <a:t>Sonnenpfaddiagramme für einen bestimmten Standort sind erhältlich bei: </a:t>
            </a:r>
            <a:r>
              <a:rPr lang="en-US" sz="1600" dirty="0">
                <a:hlinkClick r:id="rId2"/>
              </a:rPr>
              <a:t>http://solardat.uoregon.edu/SunChartProgram.html</a:t>
            </a:r>
            <a:r>
              <a:rPr lang="en-US" sz="1600" dirty="0"/>
              <a:t> </a:t>
            </a:r>
          </a:p>
        </p:txBody>
      </p:sp>
    </p:spTree>
    <p:extLst>
      <p:ext uri="{BB962C8B-B14F-4D97-AF65-F5344CB8AC3E}">
        <p14:creationId xmlns:p14="http://schemas.microsoft.com/office/powerpoint/2010/main" val="3031965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Sonnenweg-Diagramm für einen bestimmten Breitengrad</a:t>
            </a:r>
            <a:endParaRPr lang="el-GR" dirty="0"/>
          </a:p>
        </p:txBody>
      </p:sp>
      <p:pic>
        <p:nvPicPr>
          <p:cNvPr id="13314" name="Picture 2"/>
          <p:cNvPicPr>
            <a:picLocks noChangeAspect="1" noChangeArrowheads="1"/>
          </p:cNvPicPr>
          <p:nvPr/>
        </p:nvPicPr>
        <p:blipFill>
          <a:blip r:embed="rId2" cstate="print"/>
          <a:srcRect/>
          <a:stretch>
            <a:fillRect/>
          </a:stretch>
        </p:blipFill>
        <p:spPr bwMode="auto">
          <a:xfrm>
            <a:off x="1354892" y="1484784"/>
            <a:ext cx="6673492"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Sonneneinstrahlung</a:t>
            </a:r>
            <a:r>
              <a:rPr lang="en-US" dirty="0"/>
              <a:t> - </a:t>
            </a:r>
            <a:r>
              <a:rPr lang="en-US" dirty="0" err="1"/>
              <a:t>Sonnenkonstante</a:t>
            </a:r>
            <a:endParaRPr lang="el-GR" dirty="0"/>
          </a:p>
        </p:txBody>
      </p:sp>
      <p:sp>
        <p:nvSpPr>
          <p:cNvPr id="3" name="Content Placeholder 2"/>
          <p:cNvSpPr>
            <a:spLocks noGrp="1"/>
          </p:cNvSpPr>
          <p:nvPr>
            <p:ph idx="1"/>
          </p:nvPr>
        </p:nvSpPr>
        <p:spPr/>
        <p:txBody>
          <a:bodyPr>
            <a:normAutofit/>
          </a:bodyPr>
          <a:lstStyle/>
          <a:p>
            <a:r>
              <a:rPr lang="de-DE" sz="1600" dirty="0"/>
              <a:t>Seit Milliarden von Jahren produziert die Sonne Energie durch Kernfusion, die bei Temperaturen von rund 15 Millionen Grad Celsius Wasserstoffkerne in Heliumkerne umwandelt</a:t>
            </a:r>
          </a:p>
          <a:p>
            <a:r>
              <a:rPr lang="de-DE" sz="1600" dirty="0"/>
              <a:t>Die freigesetzte Energie wird in Form von Strahlung in den Raum abgegeben</a:t>
            </a:r>
          </a:p>
          <a:p>
            <a:r>
              <a:rPr lang="de-DE" sz="1600" dirty="0"/>
              <a:t>Die Sonne strahlt kontinuierlich eine Menge von 3,845∙1026 W in alle Richtungen aus, von denen die Erde nur einen kleinen Teil erhält</a:t>
            </a:r>
          </a:p>
          <a:p>
            <a:r>
              <a:rPr lang="de-DE" sz="1600" dirty="0"/>
              <a:t>Am Standort Erde haben wir eine Bestrahlungsstärke von 1367W/m², die als Solarkonstante </a:t>
            </a:r>
            <a:r>
              <a:rPr lang="en-US" sz="1600" i="1" dirty="0" err="1"/>
              <a:t>G</a:t>
            </a:r>
            <a:r>
              <a:rPr lang="en-US" sz="1600" i="1" baseline="-25000" dirty="0" err="1"/>
              <a:t>sc</a:t>
            </a:r>
            <a:r>
              <a:rPr lang="de-DE" sz="1600" dirty="0"/>
              <a:t> bezeichnet wird</a:t>
            </a:r>
          </a:p>
          <a:p>
            <a:r>
              <a:rPr lang="en-US" sz="1600" i="1" dirty="0" err="1"/>
              <a:t>G</a:t>
            </a:r>
            <a:r>
              <a:rPr lang="en-US" sz="1600" i="1" baseline="-25000" dirty="0" err="1"/>
              <a:t>sc</a:t>
            </a:r>
            <a:r>
              <a:rPr lang="de-DE" sz="1600" i="1" dirty="0"/>
              <a:t> </a:t>
            </a:r>
            <a:r>
              <a:rPr lang="de-DE" sz="1600" dirty="0"/>
              <a:t>bezeichnet die Bestrahlungsstärke außerhalb der Erdatmosphäre</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Sonnenwegdiagramm</a:t>
            </a:r>
            <a:r>
              <a:rPr lang="en-US" dirty="0"/>
              <a:t> </a:t>
            </a:r>
            <a:r>
              <a:rPr lang="en-US" dirty="0" err="1"/>
              <a:t>mit</a:t>
            </a:r>
            <a:r>
              <a:rPr lang="en-US" dirty="0"/>
              <a:t> </a:t>
            </a:r>
            <a:r>
              <a:rPr lang="en-US" dirty="0" err="1"/>
              <a:t>überlagerten</a:t>
            </a:r>
            <a:r>
              <a:rPr lang="en-US" dirty="0"/>
              <a:t> </a:t>
            </a:r>
            <a:r>
              <a:rPr lang="en-US" dirty="0" err="1"/>
              <a:t>Hindernissen</a:t>
            </a:r>
            <a:endParaRPr lang="el-GR" dirty="0"/>
          </a:p>
        </p:txBody>
      </p:sp>
      <p:pic>
        <p:nvPicPr>
          <p:cNvPr id="14338" name="Picture 2"/>
          <p:cNvPicPr>
            <a:picLocks noChangeAspect="1" noChangeArrowheads="1"/>
          </p:cNvPicPr>
          <p:nvPr/>
        </p:nvPicPr>
        <p:blipFill>
          <a:blip r:embed="rId2" cstate="print"/>
          <a:srcRect/>
          <a:stretch>
            <a:fillRect/>
          </a:stretch>
        </p:blipFill>
        <p:spPr bwMode="auto">
          <a:xfrm>
            <a:off x="1363481" y="1485304"/>
            <a:ext cx="6664903"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t>Mittlere monatliche Bestrahlungsstärke auf horizontaler Ebene für verschiedene Orte</a:t>
            </a:r>
            <a:r>
              <a:rPr lang="en-US" dirty="0"/>
              <a:t> (kWh/(m</a:t>
            </a:r>
            <a:r>
              <a:rPr lang="en-US" baseline="30000" dirty="0"/>
              <a:t>2</a:t>
            </a:r>
            <a:r>
              <a:rPr lang="en-US" dirty="0"/>
              <a:t>∙d))</a:t>
            </a:r>
            <a:endParaRPr lang="el-GR" dirty="0"/>
          </a:p>
        </p:txBody>
      </p:sp>
      <p:pic>
        <p:nvPicPr>
          <p:cNvPr id="18433" name="Picture 1"/>
          <p:cNvPicPr>
            <a:picLocks noChangeAspect="1" noChangeArrowheads="1"/>
          </p:cNvPicPr>
          <p:nvPr/>
        </p:nvPicPr>
        <p:blipFill>
          <a:blip r:embed="rId2" cstate="print"/>
          <a:srcRect/>
          <a:stretch>
            <a:fillRect/>
          </a:stretch>
        </p:blipFill>
        <p:spPr bwMode="auto">
          <a:xfrm>
            <a:off x="1141971" y="1412776"/>
            <a:ext cx="6886413" cy="48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Breiten- und Längengrad für eine Reihe von griechischen Standorten (1/2) </a:t>
            </a:r>
            <a:endParaRPr lang="el-GR" dirty="0"/>
          </a:p>
        </p:txBody>
      </p:sp>
      <p:pic>
        <p:nvPicPr>
          <p:cNvPr id="47106" name="Picture 2"/>
          <p:cNvPicPr>
            <a:picLocks noChangeAspect="1" noChangeArrowheads="1"/>
          </p:cNvPicPr>
          <p:nvPr/>
        </p:nvPicPr>
        <p:blipFill>
          <a:blip r:embed="rId2" cstate="print"/>
          <a:srcRect/>
          <a:stretch>
            <a:fillRect/>
          </a:stretch>
        </p:blipFill>
        <p:spPr bwMode="auto">
          <a:xfrm>
            <a:off x="2195736" y="1449320"/>
            <a:ext cx="4643224" cy="48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Breiten- und Längengrad für eine Reihe von griechischen Standorten (2/2) </a:t>
            </a:r>
            <a:endParaRPr lang="el-GR" dirty="0"/>
          </a:p>
        </p:txBody>
      </p:sp>
      <p:pic>
        <p:nvPicPr>
          <p:cNvPr id="48130" name="Picture 2"/>
          <p:cNvPicPr>
            <a:picLocks noChangeAspect="1" noChangeArrowheads="1"/>
          </p:cNvPicPr>
          <p:nvPr/>
        </p:nvPicPr>
        <p:blipFill>
          <a:blip r:embed="rId2" cstate="print"/>
          <a:srcRect/>
          <a:stretch>
            <a:fillRect/>
          </a:stretch>
        </p:blipFill>
        <p:spPr bwMode="auto">
          <a:xfrm>
            <a:off x="2051720" y="1449320"/>
            <a:ext cx="5019477" cy="48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rmAutofit fontScale="90000"/>
          </a:bodyPr>
          <a:lstStyle/>
          <a:p>
            <a:r>
              <a:rPr lang="de-DE" dirty="0"/>
              <a:t>Gesamte monatliche Bestrahlungsstärke für verschiedene Neigungswinkel und Orientierungen </a:t>
            </a:r>
            <a:r>
              <a:rPr lang="en-US" dirty="0"/>
              <a:t>(kWh/m</a:t>
            </a:r>
            <a:r>
              <a:rPr lang="en-US" baseline="30000" dirty="0"/>
              <a:t>2</a:t>
            </a:r>
            <a:r>
              <a:rPr lang="en-US" dirty="0"/>
              <a:t>) – </a:t>
            </a:r>
            <a:r>
              <a:rPr lang="en-US" dirty="0" err="1"/>
              <a:t>Südgriechenland</a:t>
            </a:r>
            <a:r>
              <a:rPr lang="en-US" dirty="0"/>
              <a:t> (Heraklion)</a:t>
            </a:r>
            <a:endParaRPr lang="el-GR" dirty="0"/>
          </a:p>
        </p:txBody>
      </p:sp>
      <p:pic>
        <p:nvPicPr>
          <p:cNvPr id="45058" name="Picture 2"/>
          <p:cNvPicPr>
            <a:picLocks noChangeAspect="1" noChangeArrowheads="1"/>
          </p:cNvPicPr>
          <p:nvPr/>
        </p:nvPicPr>
        <p:blipFill>
          <a:blip r:embed="rId2" cstate="print"/>
          <a:srcRect/>
          <a:stretch>
            <a:fillRect/>
          </a:stretch>
        </p:blipFill>
        <p:spPr bwMode="auto">
          <a:xfrm>
            <a:off x="179512" y="2028545"/>
            <a:ext cx="8820000" cy="3848727"/>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t>Gesamte monatliche Bestrahlungsstärke für verschiedene Neigungswinkel und Orientierungen </a:t>
            </a:r>
            <a:r>
              <a:rPr lang="en-US" dirty="0"/>
              <a:t>(kWh/m</a:t>
            </a:r>
            <a:r>
              <a:rPr lang="en-US" baseline="30000" dirty="0"/>
              <a:t>2</a:t>
            </a:r>
            <a:r>
              <a:rPr lang="en-US" dirty="0"/>
              <a:t>) – </a:t>
            </a:r>
            <a:r>
              <a:rPr lang="en-US" dirty="0" err="1"/>
              <a:t>Zentralgriechenland</a:t>
            </a:r>
            <a:r>
              <a:rPr lang="en-US" dirty="0"/>
              <a:t> (</a:t>
            </a:r>
            <a:r>
              <a:rPr lang="en-US" dirty="0" err="1"/>
              <a:t>Athen</a:t>
            </a:r>
            <a:r>
              <a:rPr lang="en-US" dirty="0"/>
              <a:t>) </a:t>
            </a:r>
            <a:endParaRPr lang="el-GR" dirty="0"/>
          </a:p>
        </p:txBody>
      </p:sp>
      <p:pic>
        <p:nvPicPr>
          <p:cNvPr id="44034" name="Picture 2"/>
          <p:cNvPicPr>
            <a:picLocks noChangeAspect="1" noChangeArrowheads="1"/>
          </p:cNvPicPr>
          <p:nvPr/>
        </p:nvPicPr>
        <p:blipFill>
          <a:blip r:embed="rId2" cstate="print"/>
          <a:srcRect/>
          <a:stretch>
            <a:fillRect/>
          </a:stretch>
        </p:blipFill>
        <p:spPr bwMode="auto">
          <a:xfrm>
            <a:off x="144488" y="1988840"/>
            <a:ext cx="8820000" cy="384265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rmAutofit fontScale="90000"/>
          </a:bodyPr>
          <a:lstStyle/>
          <a:p>
            <a:r>
              <a:rPr lang="de-DE" dirty="0"/>
              <a:t>Gesamte monatliche Bestrahlungsstärke für verschiedene Neigungswinkel und Orientierungen </a:t>
            </a:r>
            <a:r>
              <a:rPr lang="en-US" dirty="0"/>
              <a:t>(kWh/m</a:t>
            </a:r>
            <a:r>
              <a:rPr lang="en-US" baseline="30000" dirty="0"/>
              <a:t>2</a:t>
            </a:r>
            <a:r>
              <a:rPr lang="en-US" dirty="0"/>
              <a:t>) – </a:t>
            </a:r>
            <a:r>
              <a:rPr lang="en-US" dirty="0" err="1"/>
              <a:t>Südgriechenland</a:t>
            </a:r>
            <a:r>
              <a:rPr lang="en-US" dirty="0"/>
              <a:t> (Salonica)</a:t>
            </a:r>
            <a:endParaRPr lang="el-GR" dirty="0"/>
          </a:p>
        </p:txBody>
      </p:sp>
      <p:pic>
        <p:nvPicPr>
          <p:cNvPr id="46082" name="Picture 2"/>
          <p:cNvPicPr>
            <a:picLocks noChangeAspect="1" noChangeArrowheads="1"/>
          </p:cNvPicPr>
          <p:nvPr/>
        </p:nvPicPr>
        <p:blipFill>
          <a:blip r:embed="rId2" cstate="print"/>
          <a:srcRect/>
          <a:stretch>
            <a:fillRect/>
          </a:stretch>
        </p:blipFill>
        <p:spPr bwMode="auto">
          <a:xfrm>
            <a:off x="179512" y="1700808"/>
            <a:ext cx="8820000" cy="3849613"/>
          </a:xfrm>
          <a:prstGeom prst="rect">
            <a:avLst/>
          </a:prstGeom>
          <a:noFill/>
          <a:ln w="9525">
            <a:noFill/>
            <a:miter lim="800000"/>
            <a:headEnd/>
            <a:tailEnd/>
          </a:ln>
        </p:spPr>
      </p:pic>
      <p:sp>
        <p:nvSpPr>
          <p:cNvPr id="5" name="Content Placeholder 2"/>
          <p:cNvSpPr>
            <a:spLocks noGrp="1"/>
          </p:cNvSpPr>
          <p:nvPr>
            <p:ph idx="1"/>
          </p:nvPr>
        </p:nvSpPr>
        <p:spPr>
          <a:xfrm>
            <a:off x="179512" y="5661248"/>
            <a:ext cx="8784976" cy="464915"/>
          </a:xfrm>
        </p:spPr>
        <p:txBody>
          <a:bodyPr>
            <a:normAutofit fontScale="77500" lnSpcReduction="20000"/>
          </a:bodyPr>
          <a:lstStyle/>
          <a:p>
            <a:r>
              <a:rPr lang="de-DE" sz="1600" dirty="0"/>
              <a:t>Daten für andere griechische Standorte finden Sie unter:</a:t>
            </a:r>
            <a:r>
              <a:rPr lang="en-US" sz="1600" dirty="0"/>
              <a:t> </a:t>
            </a:r>
          </a:p>
          <a:p>
            <a:pPr>
              <a:buNone/>
            </a:pPr>
            <a:r>
              <a:rPr lang="en-US" sz="1600" dirty="0">
                <a:hlinkClick r:id="rId3"/>
              </a:rPr>
              <a:t>http://portal.tee.gr/portal/page/portal/SCIENTIFIC_WORK/GR_ENERGEIAS/kenak/files/TOTEE_20701-3_2010_TEE_3nd_Edition.pdf</a:t>
            </a:r>
            <a:r>
              <a:rPr lang="en-US" sz="1600" dirty="0"/>
              <a:t> </a:t>
            </a:r>
          </a:p>
        </p:txBody>
      </p:sp>
    </p:spTree>
    <p:extLst>
      <p:ext uri="{BB962C8B-B14F-4D97-AF65-F5344CB8AC3E}">
        <p14:creationId xmlns:p14="http://schemas.microsoft.com/office/powerpoint/2010/main" val="3031965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Einführung</a:t>
            </a:r>
            <a:r>
              <a:rPr lang="en-US" dirty="0"/>
              <a:t> in die </a:t>
            </a:r>
            <a:r>
              <a:rPr lang="en-US" dirty="0" err="1"/>
              <a:t>Photovoltaik</a:t>
            </a:r>
            <a:endParaRPr lang="el-GR" dirty="0"/>
          </a:p>
        </p:txBody>
      </p:sp>
      <p:sp>
        <p:nvSpPr>
          <p:cNvPr id="3" name="Content Placeholder 2"/>
          <p:cNvSpPr>
            <a:spLocks noGrp="1"/>
          </p:cNvSpPr>
          <p:nvPr>
            <p:ph idx="1"/>
          </p:nvPr>
        </p:nvSpPr>
        <p:spPr/>
        <p:txBody>
          <a:bodyPr>
            <a:normAutofit/>
          </a:bodyPr>
          <a:lstStyle/>
          <a:p>
            <a:r>
              <a:rPr lang="de-DE" sz="1600" dirty="0"/>
              <a:t>Die photovoltaische (PV) Nutzung der Sonnenenergie besteht darin, direkt abgestrahltes Licht in Strom umzuwandeln</a:t>
            </a:r>
          </a:p>
          <a:p>
            <a:r>
              <a:rPr lang="de-DE" sz="1600" dirty="0"/>
              <a:t>Diese Energieumwandlung erfolgt mit PV-Modulen oder Modulen aus Solarzellen</a:t>
            </a:r>
          </a:p>
          <a:p>
            <a:r>
              <a:rPr lang="de-DE" sz="1600" dirty="0"/>
              <a:t>Solarzellen bestehen aus halbleitenden Materialien</a:t>
            </a:r>
          </a:p>
          <a:p>
            <a:r>
              <a:rPr lang="de-DE" sz="1600" dirty="0"/>
              <a:t>Obwohl jede Lichtquelle in Strom umgewandelt werden kann, da die Sonne die intensivste Quelle in unserer Umwelt ist, ist die Produktion unter Sonnenlicht immer besser</a:t>
            </a:r>
          </a:p>
          <a:p>
            <a:r>
              <a:rPr lang="de-DE" sz="1600" dirty="0"/>
              <a:t>Solarzellen und PV-Module erzeugen Strom aus Gleichstrom (DC), wie Batterien, und nicht aus dem Wechselstrom (AC) des Netzes</a:t>
            </a:r>
          </a:p>
          <a:p>
            <a:r>
              <a:rPr lang="de-DE" sz="1600" dirty="0"/>
              <a:t>Um Geräte in Wechselstrom zu versorgen oder an das Netz anzuschließen und Strom aus PV-Energie einzuspeisen, sind daher DC/AC-Wandler erforderlich, die Wechselstrom aus Gleichstrom erzeugen (Wechselrichter)</a:t>
            </a:r>
          </a:p>
          <a:p>
            <a:r>
              <a:rPr lang="de-DE" sz="1600" dirty="0"/>
              <a:t>Die PV-Stromerzeugung hängt hauptsächlich von der Sonneneinstrahlung und der Temperatur der Solarzellen ab</a:t>
            </a:r>
          </a:p>
          <a:p>
            <a:r>
              <a:rPr lang="de-DE" sz="1600" dirty="0"/>
              <a:t>Auf jährlicher Basis wird die Stromproduktion eines 1 </a:t>
            </a:r>
            <a:r>
              <a:rPr lang="en-US" sz="1600" dirty="0" err="1"/>
              <a:t>kW</a:t>
            </a:r>
            <a:r>
              <a:rPr lang="en-US" sz="1600" baseline="-25000" dirty="0" err="1"/>
              <a:t>p</a:t>
            </a:r>
            <a:r>
              <a:rPr lang="en-US" sz="1600" baseline="-25000" dirty="0"/>
              <a:t> </a:t>
            </a:r>
            <a:r>
              <a:rPr lang="de-DE" sz="1600" dirty="0"/>
              <a:t>Die PV-Anlage kann von 500 kWh (Nordeuropa) bis über 1500 kWh (Südeuropa) variieren</a:t>
            </a:r>
            <a:r>
              <a:rPr lang="en-US" sz="1600" dirty="0"/>
              <a:t> </a:t>
            </a:r>
          </a:p>
        </p:txBody>
      </p:sp>
    </p:spTree>
    <p:extLst>
      <p:ext uri="{BB962C8B-B14F-4D97-AF65-F5344CB8AC3E}">
        <p14:creationId xmlns:p14="http://schemas.microsoft.com/office/powerpoint/2010/main" val="3031965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a:bodyPr>
          <a:lstStyle/>
          <a:p>
            <a:r>
              <a:rPr lang="de-DE" dirty="0"/>
              <a:t>Photovoltaisches Solarstrompotenzial in europäischen Ländern</a:t>
            </a:r>
            <a:endParaRPr lang="el-GR" dirty="0"/>
          </a:p>
        </p:txBody>
      </p:sp>
      <p:pic>
        <p:nvPicPr>
          <p:cNvPr id="84994" name="Picture 2" descr="http://re.jrc.ec.europa.eu/pvg_download/map_pdfs/PVGIS_EU_2012_presentation.png"/>
          <p:cNvPicPr>
            <a:picLocks noChangeAspect="1" noChangeArrowheads="1"/>
          </p:cNvPicPr>
          <p:nvPr/>
        </p:nvPicPr>
        <p:blipFill>
          <a:blip r:embed="rId2" cstate="print"/>
          <a:srcRect t="7144" b="1418"/>
          <a:stretch>
            <a:fillRect/>
          </a:stretch>
        </p:blipFill>
        <p:spPr bwMode="auto">
          <a:xfrm>
            <a:off x="1835696" y="1412776"/>
            <a:ext cx="5840772" cy="4896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Wichtigste</a:t>
            </a:r>
            <a:r>
              <a:rPr lang="en-US" dirty="0"/>
              <a:t> </a:t>
            </a:r>
            <a:r>
              <a:rPr lang="en-US" dirty="0" err="1"/>
              <a:t>Solarzellentechnologien</a:t>
            </a:r>
            <a:endParaRPr lang="el-GR" dirty="0"/>
          </a:p>
        </p:txBody>
      </p:sp>
      <p:sp>
        <p:nvSpPr>
          <p:cNvPr id="3" name="Content Placeholder 2"/>
          <p:cNvSpPr>
            <a:spLocks noGrp="1"/>
          </p:cNvSpPr>
          <p:nvPr>
            <p:ph idx="1"/>
          </p:nvPr>
        </p:nvSpPr>
        <p:spPr/>
        <p:txBody>
          <a:bodyPr>
            <a:normAutofit/>
          </a:bodyPr>
          <a:lstStyle/>
          <a:p>
            <a:r>
              <a:rPr lang="en-US" sz="1600" dirty="0"/>
              <a:t>1. </a:t>
            </a:r>
            <a:r>
              <a:rPr lang="de-DE" sz="1600" dirty="0"/>
              <a:t>Generation- oder kristalline Silizium(c-Si)-Solarzellen, einschließlich:</a:t>
            </a:r>
            <a:r>
              <a:rPr lang="en-US" sz="1600" dirty="0"/>
              <a:t>generation or crystalline silicon (c-Si) solar cells, including:</a:t>
            </a:r>
          </a:p>
          <a:p>
            <a:pPr lvl="1"/>
            <a:r>
              <a:rPr lang="en-US" sz="1600" dirty="0" err="1"/>
              <a:t>Monokristallines</a:t>
            </a:r>
            <a:r>
              <a:rPr lang="en-US" sz="1600" dirty="0"/>
              <a:t> </a:t>
            </a:r>
            <a:r>
              <a:rPr lang="en-US" sz="1600" dirty="0" err="1"/>
              <a:t>Silizium</a:t>
            </a:r>
            <a:r>
              <a:rPr lang="en-US" sz="1600" dirty="0"/>
              <a:t> (mono-Si) </a:t>
            </a:r>
          </a:p>
          <a:p>
            <a:pPr lvl="1"/>
            <a:r>
              <a:rPr lang="en-US" sz="1600" dirty="0" err="1"/>
              <a:t>Polykristallines</a:t>
            </a:r>
            <a:r>
              <a:rPr lang="en-US" sz="1600" dirty="0"/>
              <a:t> </a:t>
            </a:r>
            <a:r>
              <a:rPr lang="en-US" sz="1600" dirty="0" err="1"/>
              <a:t>Silizium</a:t>
            </a:r>
            <a:r>
              <a:rPr lang="en-US" sz="1600" dirty="0"/>
              <a:t> (Poly-Si)</a:t>
            </a:r>
          </a:p>
          <a:p>
            <a:r>
              <a:rPr lang="en-US" sz="1600" dirty="0"/>
              <a:t>2. Generation- </a:t>
            </a:r>
            <a:r>
              <a:rPr lang="en-US" sz="1600" dirty="0" err="1"/>
              <a:t>oder</a:t>
            </a:r>
            <a:r>
              <a:rPr lang="en-US" sz="1600" dirty="0"/>
              <a:t> </a:t>
            </a:r>
            <a:r>
              <a:rPr lang="en-US" sz="1600" dirty="0" err="1"/>
              <a:t>Dünnschichtsolarzellen</a:t>
            </a:r>
            <a:r>
              <a:rPr lang="en-US" sz="1600" dirty="0"/>
              <a:t>, </a:t>
            </a:r>
            <a:r>
              <a:rPr lang="en-US" sz="1600" dirty="0" err="1"/>
              <a:t>einschließlich</a:t>
            </a:r>
            <a:r>
              <a:rPr lang="en-US" sz="1600" dirty="0"/>
              <a:t>:</a:t>
            </a:r>
          </a:p>
          <a:p>
            <a:pPr lvl="1"/>
            <a:r>
              <a:rPr lang="en-US" sz="1600" dirty="0" err="1"/>
              <a:t>Amorphes</a:t>
            </a:r>
            <a:r>
              <a:rPr lang="en-US" sz="1600" dirty="0"/>
              <a:t> </a:t>
            </a:r>
            <a:r>
              <a:rPr lang="en-US" sz="1600" dirty="0" err="1"/>
              <a:t>Silizium</a:t>
            </a:r>
            <a:r>
              <a:rPr lang="en-US" sz="1600" dirty="0"/>
              <a:t> (a-Si) </a:t>
            </a:r>
          </a:p>
          <a:p>
            <a:pPr lvl="1"/>
            <a:r>
              <a:rPr lang="en-US" sz="1600" dirty="0" err="1"/>
              <a:t>Cadmiumtellurid</a:t>
            </a:r>
            <a:r>
              <a:rPr lang="en-US" sz="1600" dirty="0"/>
              <a:t> (</a:t>
            </a:r>
            <a:r>
              <a:rPr lang="en-US" sz="1600" dirty="0" err="1"/>
              <a:t>CdTe</a:t>
            </a:r>
            <a:r>
              <a:rPr lang="en-US" sz="1600" dirty="0"/>
              <a:t>); </a:t>
            </a:r>
          </a:p>
          <a:p>
            <a:pPr lvl="1"/>
            <a:r>
              <a:rPr lang="en-US" sz="1600" dirty="0"/>
              <a:t>Kupfer-Indium-</a:t>
            </a:r>
            <a:r>
              <a:rPr lang="en-US" sz="1600" dirty="0" err="1"/>
              <a:t>Selenid</a:t>
            </a:r>
            <a:r>
              <a:rPr lang="en-US" sz="1600" dirty="0"/>
              <a:t> (CIS) </a:t>
            </a:r>
            <a:r>
              <a:rPr lang="en-US" sz="1600" dirty="0" err="1"/>
              <a:t>oder</a:t>
            </a:r>
            <a:r>
              <a:rPr lang="en-US" sz="1600" dirty="0"/>
              <a:t> Kupfer-Indium-Gallium-</a:t>
            </a:r>
            <a:r>
              <a:rPr lang="en-US" sz="1600" dirty="0" err="1"/>
              <a:t>Selenid</a:t>
            </a:r>
            <a:r>
              <a:rPr lang="en-US" sz="1600" dirty="0"/>
              <a:t> (CIGS) </a:t>
            </a:r>
          </a:p>
          <a:p>
            <a:r>
              <a:rPr lang="en-US" dirty="0" err="1"/>
              <a:t>Andere</a:t>
            </a:r>
            <a:r>
              <a:rPr lang="en-US" dirty="0"/>
              <a:t> </a:t>
            </a:r>
            <a:r>
              <a:rPr lang="en-US" dirty="0" err="1"/>
              <a:t>Technologien</a:t>
            </a:r>
            <a:r>
              <a:rPr lang="en-US" dirty="0"/>
              <a:t>, </a:t>
            </a:r>
            <a:r>
              <a:rPr lang="en-US" dirty="0" err="1"/>
              <a:t>einschließlich</a:t>
            </a:r>
            <a:r>
              <a:rPr lang="en-US" dirty="0"/>
              <a:t>:</a:t>
            </a:r>
            <a:endParaRPr lang="en-US" sz="1600" dirty="0"/>
          </a:p>
          <a:p>
            <a:pPr lvl="1"/>
            <a:r>
              <a:rPr lang="en-US" sz="1600" dirty="0" err="1"/>
              <a:t>Multifunktionszellen</a:t>
            </a:r>
            <a:r>
              <a:rPr lang="en-US" sz="1600" dirty="0"/>
              <a:t>, die </a:t>
            </a:r>
            <a:r>
              <a:rPr lang="en-US" sz="1600" dirty="0" err="1"/>
              <a:t>zunehmend</a:t>
            </a:r>
            <a:r>
              <a:rPr lang="en-US" sz="1600" dirty="0"/>
              <a:t> in </a:t>
            </a:r>
            <a:r>
              <a:rPr lang="en-US" sz="1600" dirty="0" err="1"/>
              <a:t>Konzentrator-Photovoltaiksystemen</a:t>
            </a:r>
            <a:r>
              <a:rPr lang="en-US" sz="1600" dirty="0"/>
              <a:t> (CPV) </a:t>
            </a:r>
            <a:r>
              <a:rPr lang="en-US" sz="1600" dirty="0" err="1"/>
              <a:t>eingesetzt</a:t>
            </a:r>
            <a:r>
              <a:rPr lang="en-US" sz="1600" dirty="0"/>
              <a:t> </a:t>
            </a:r>
            <a:r>
              <a:rPr lang="en-US" sz="1600" dirty="0" err="1"/>
              <a:t>werden</a:t>
            </a:r>
            <a:r>
              <a:rPr lang="en-US" sz="1600" dirty="0"/>
              <a:t>.</a:t>
            </a:r>
          </a:p>
          <a:p>
            <a:pPr lvl="1"/>
            <a:r>
              <a:rPr lang="en-US" sz="1600" dirty="0" err="1"/>
              <a:t>Farbstoffsensibilisiert</a:t>
            </a:r>
            <a:endParaRPr lang="en-US" sz="1600" dirty="0"/>
          </a:p>
          <a:p>
            <a:pPr lvl="1"/>
            <a:r>
              <a:rPr lang="en-US" sz="1600" dirty="0" err="1"/>
              <a:t>Organisch</a:t>
            </a:r>
            <a:r>
              <a:rPr lang="en-US" sz="1600" dirty="0"/>
              <a:t>/Polymer</a:t>
            </a:r>
          </a:p>
          <a:p>
            <a:pPr lvl="1"/>
            <a:r>
              <a:rPr lang="en-US" sz="1600" dirty="0" err="1"/>
              <a:t>Perowskit</a:t>
            </a:r>
            <a:endParaRPr lang="en-US" sz="1600" dirty="0"/>
          </a:p>
          <a:p>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Spektrum außerhalb und innerhalb der Atmosphäre</a:t>
            </a:r>
            <a:endParaRPr lang="el-GR" dirty="0"/>
          </a:p>
        </p:txBody>
      </p:sp>
      <p:pic>
        <p:nvPicPr>
          <p:cNvPr id="1026" name="Picture 2"/>
          <p:cNvPicPr>
            <a:picLocks noChangeAspect="1" noChangeArrowheads="1"/>
          </p:cNvPicPr>
          <p:nvPr/>
        </p:nvPicPr>
        <p:blipFill>
          <a:blip r:embed="rId2" cstate="print"/>
          <a:srcRect/>
          <a:stretch>
            <a:fillRect/>
          </a:stretch>
        </p:blipFill>
        <p:spPr bwMode="auto">
          <a:xfrm>
            <a:off x="612440" y="1700808"/>
            <a:ext cx="7920000" cy="4247363"/>
          </a:xfrm>
          <a:prstGeom prst="rect">
            <a:avLst/>
          </a:prstGeom>
          <a:noFill/>
          <a:ln w="9525">
            <a:noFill/>
            <a:miter lim="800000"/>
            <a:headEnd/>
            <a:tailEnd/>
          </a:ln>
        </p:spPr>
      </p:pic>
      <p:sp>
        <p:nvSpPr>
          <p:cNvPr id="3" name="Textfeld 2">
            <a:extLst>
              <a:ext uri="{FF2B5EF4-FFF2-40B4-BE49-F238E27FC236}">
                <a16:creationId xmlns:a16="http://schemas.microsoft.com/office/drawing/2014/main" id="{4846D993-0E8D-461A-9CB2-F40AF551B09D}"/>
              </a:ext>
            </a:extLst>
          </p:cNvPr>
          <p:cNvSpPr txBox="1"/>
          <p:nvPr/>
        </p:nvSpPr>
        <p:spPr>
          <a:xfrm rot="16200000">
            <a:off x="-815077" y="3631502"/>
            <a:ext cx="3449086" cy="307777"/>
          </a:xfrm>
          <a:prstGeom prst="rect">
            <a:avLst/>
          </a:prstGeom>
          <a:solidFill>
            <a:schemeClr val="bg1"/>
          </a:solidFill>
        </p:spPr>
        <p:txBody>
          <a:bodyPr wrap="none" rtlCol="0">
            <a:spAutoFit/>
          </a:bodyPr>
          <a:lstStyle/>
          <a:p>
            <a:r>
              <a:rPr lang="de-DE" sz="1400" dirty="0"/>
              <a:t>Spektrale Bestrahlungsstärke in W/(m² x </a:t>
            </a:r>
            <a:r>
              <a:rPr lang="de-DE" sz="1400" dirty="0" err="1"/>
              <a:t>nm</a:t>
            </a:r>
            <a:r>
              <a:rPr lang="de-DE" sz="1400" dirty="0"/>
              <a:t>)</a:t>
            </a:r>
          </a:p>
        </p:txBody>
      </p:sp>
      <p:sp>
        <p:nvSpPr>
          <p:cNvPr id="4" name="Textfeld 3">
            <a:extLst>
              <a:ext uri="{FF2B5EF4-FFF2-40B4-BE49-F238E27FC236}">
                <a16:creationId xmlns:a16="http://schemas.microsoft.com/office/drawing/2014/main" id="{9D42D90C-DD5E-471F-A09C-92405C6A7539}"/>
              </a:ext>
            </a:extLst>
          </p:cNvPr>
          <p:cNvSpPr txBox="1"/>
          <p:nvPr/>
        </p:nvSpPr>
        <p:spPr>
          <a:xfrm>
            <a:off x="3491880" y="1876181"/>
            <a:ext cx="3422925" cy="307777"/>
          </a:xfrm>
          <a:prstGeom prst="rect">
            <a:avLst/>
          </a:prstGeom>
          <a:solidFill>
            <a:schemeClr val="bg1"/>
          </a:solidFill>
        </p:spPr>
        <p:txBody>
          <a:bodyPr wrap="none" rtlCol="0">
            <a:spAutoFit/>
          </a:bodyPr>
          <a:lstStyle/>
          <a:p>
            <a:r>
              <a:rPr lang="de-DE" sz="1400" dirty="0"/>
              <a:t>AM 0 - Spektrum außerhalb der Atmosphäre</a:t>
            </a:r>
          </a:p>
        </p:txBody>
      </p:sp>
      <p:sp>
        <p:nvSpPr>
          <p:cNvPr id="5" name="Textfeld 4">
            <a:extLst>
              <a:ext uri="{FF2B5EF4-FFF2-40B4-BE49-F238E27FC236}">
                <a16:creationId xmlns:a16="http://schemas.microsoft.com/office/drawing/2014/main" id="{8504F96E-E17D-49DD-9C9D-79967525824E}"/>
              </a:ext>
            </a:extLst>
          </p:cNvPr>
          <p:cNvSpPr txBox="1"/>
          <p:nvPr/>
        </p:nvSpPr>
        <p:spPr>
          <a:xfrm>
            <a:off x="3773495" y="2389816"/>
            <a:ext cx="2859694" cy="307777"/>
          </a:xfrm>
          <a:prstGeom prst="rect">
            <a:avLst/>
          </a:prstGeom>
          <a:solidFill>
            <a:schemeClr val="bg1"/>
          </a:solidFill>
        </p:spPr>
        <p:txBody>
          <a:bodyPr wrap="none" rtlCol="0">
            <a:spAutoFit/>
          </a:bodyPr>
          <a:lstStyle/>
          <a:p>
            <a:r>
              <a:rPr lang="de-DE" sz="1400" dirty="0"/>
              <a:t>Schwarzkörperspektrum (T = 5778 K)</a:t>
            </a:r>
          </a:p>
        </p:txBody>
      </p:sp>
      <p:sp>
        <p:nvSpPr>
          <p:cNvPr id="6" name="Textfeld 5">
            <a:extLst>
              <a:ext uri="{FF2B5EF4-FFF2-40B4-BE49-F238E27FC236}">
                <a16:creationId xmlns:a16="http://schemas.microsoft.com/office/drawing/2014/main" id="{CC8BC7AC-281B-4F75-A924-E4436A6E20B7}"/>
              </a:ext>
            </a:extLst>
          </p:cNvPr>
          <p:cNvSpPr txBox="1"/>
          <p:nvPr/>
        </p:nvSpPr>
        <p:spPr>
          <a:xfrm>
            <a:off x="4211960" y="3212976"/>
            <a:ext cx="3477042" cy="307777"/>
          </a:xfrm>
          <a:prstGeom prst="rect">
            <a:avLst/>
          </a:prstGeom>
          <a:solidFill>
            <a:schemeClr val="bg1"/>
          </a:solidFill>
        </p:spPr>
        <p:txBody>
          <a:bodyPr wrap="none" rtlCol="0">
            <a:spAutoFit/>
          </a:bodyPr>
          <a:lstStyle/>
          <a:p>
            <a:r>
              <a:rPr lang="de-DE" sz="1400" dirty="0"/>
              <a:t>AM 1.5 Spektrum innerhalb der Atmosphäre</a:t>
            </a:r>
          </a:p>
        </p:txBody>
      </p:sp>
      <p:sp>
        <p:nvSpPr>
          <p:cNvPr id="7" name="Textfeld 6">
            <a:extLst>
              <a:ext uri="{FF2B5EF4-FFF2-40B4-BE49-F238E27FC236}">
                <a16:creationId xmlns:a16="http://schemas.microsoft.com/office/drawing/2014/main" id="{253D450C-6F08-4C9C-BA49-A59DB7B6EBD3}"/>
              </a:ext>
            </a:extLst>
          </p:cNvPr>
          <p:cNvSpPr txBox="1"/>
          <p:nvPr/>
        </p:nvSpPr>
        <p:spPr>
          <a:xfrm>
            <a:off x="5203342" y="3653116"/>
            <a:ext cx="1967975" cy="307777"/>
          </a:xfrm>
          <a:prstGeom prst="rect">
            <a:avLst/>
          </a:prstGeom>
          <a:solidFill>
            <a:schemeClr val="bg1"/>
          </a:solidFill>
        </p:spPr>
        <p:txBody>
          <a:bodyPr wrap="none" rtlCol="0">
            <a:spAutoFit/>
          </a:bodyPr>
          <a:lstStyle/>
          <a:p>
            <a:r>
              <a:rPr lang="de-DE" sz="1400" dirty="0"/>
              <a:t>Wasserdampfaufnahme </a:t>
            </a:r>
          </a:p>
        </p:txBody>
      </p:sp>
      <p:sp>
        <p:nvSpPr>
          <p:cNvPr id="8" name="Textfeld 7">
            <a:extLst>
              <a:ext uri="{FF2B5EF4-FFF2-40B4-BE49-F238E27FC236}">
                <a16:creationId xmlns:a16="http://schemas.microsoft.com/office/drawing/2014/main" id="{5C0AB9DA-0DBD-4BE3-AC16-C29611F2FF33}"/>
              </a:ext>
            </a:extLst>
          </p:cNvPr>
          <p:cNvSpPr txBox="1"/>
          <p:nvPr/>
        </p:nvSpPr>
        <p:spPr>
          <a:xfrm>
            <a:off x="2843808" y="5521046"/>
            <a:ext cx="769698" cy="307777"/>
          </a:xfrm>
          <a:prstGeom prst="rect">
            <a:avLst/>
          </a:prstGeom>
          <a:solidFill>
            <a:schemeClr val="bg1"/>
          </a:solidFill>
        </p:spPr>
        <p:txBody>
          <a:bodyPr wrap="none" rtlCol="0">
            <a:spAutoFit/>
          </a:bodyPr>
          <a:lstStyle/>
          <a:p>
            <a:r>
              <a:rPr lang="de-DE" sz="1400" dirty="0"/>
              <a:t>sichtbar</a:t>
            </a:r>
          </a:p>
        </p:txBody>
      </p:sp>
      <p:sp>
        <p:nvSpPr>
          <p:cNvPr id="9" name="Textfeld 8">
            <a:extLst>
              <a:ext uri="{FF2B5EF4-FFF2-40B4-BE49-F238E27FC236}">
                <a16:creationId xmlns:a16="http://schemas.microsoft.com/office/drawing/2014/main" id="{1E062C7E-AD7C-43C8-B4AA-9901A81F276E}"/>
              </a:ext>
            </a:extLst>
          </p:cNvPr>
          <p:cNvSpPr txBox="1"/>
          <p:nvPr/>
        </p:nvSpPr>
        <p:spPr>
          <a:xfrm>
            <a:off x="6516216" y="5523635"/>
            <a:ext cx="1545551" cy="307777"/>
          </a:xfrm>
          <a:prstGeom prst="rect">
            <a:avLst/>
          </a:prstGeom>
          <a:solidFill>
            <a:schemeClr val="bg1"/>
          </a:solidFill>
        </p:spPr>
        <p:txBody>
          <a:bodyPr wrap="none" rtlCol="0">
            <a:spAutoFit/>
          </a:bodyPr>
          <a:lstStyle/>
          <a:p>
            <a:r>
              <a:rPr lang="de-DE" sz="1400" dirty="0"/>
              <a:t>Wellenlänge in </a:t>
            </a:r>
            <a:r>
              <a:rPr lang="de-DE" sz="1400" dirty="0" err="1"/>
              <a:t>nm</a:t>
            </a:r>
            <a:endParaRPr lang="de-DE" sz="1400" dirty="0"/>
          </a:p>
        </p:txBody>
      </p:sp>
    </p:spTree>
    <p:extLst>
      <p:ext uri="{BB962C8B-B14F-4D97-AF65-F5344CB8AC3E}">
        <p14:creationId xmlns:p14="http://schemas.microsoft.com/office/powerpoint/2010/main" val="3031965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Monokristalline</a:t>
            </a:r>
            <a:r>
              <a:rPr lang="en-US" dirty="0"/>
              <a:t> </a:t>
            </a:r>
            <a:r>
              <a:rPr lang="en-US" dirty="0" err="1"/>
              <a:t>Silizium-Solarzellen</a:t>
            </a:r>
            <a:endParaRPr lang="el-GR" dirty="0"/>
          </a:p>
        </p:txBody>
      </p:sp>
      <p:sp>
        <p:nvSpPr>
          <p:cNvPr id="3" name="Content Placeholder 2"/>
          <p:cNvSpPr>
            <a:spLocks noGrp="1"/>
          </p:cNvSpPr>
          <p:nvPr>
            <p:ph idx="1"/>
          </p:nvPr>
        </p:nvSpPr>
        <p:spPr/>
        <p:txBody>
          <a:bodyPr>
            <a:normAutofit/>
          </a:bodyPr>
          <a:lstStyle/>
          <a:p>
            <a:r>
              <a:rPr lang="de-DE" sz="1600" dirty="0"/>
              <a:t>Monokristalline Silizium (Mono-Si) PV-Module sind eine der ältesten und zuverlässigsten Möglichkeiten, Strom aus Sonnenenergie zu erzeugen</a:t>
            </a:r>
          </a:p>
          <a:p>
            <a:r>
              <a:rPr lang="de-DE" sz="1600" dirty="0"/>
              <a:t>Jede Solarzelle wird aus einem einzigen Siliziumkristall in einem recht komplizierten Herstellungsprozess produziert</a:t>
            </a:r>
          </a:p>
          <a:p>
            <a:r>
              <a:rPr lang="de-DE" sz="1600" dirty="0"/>
              <a:t>Der Wirkungsgrad der PV-Module liegt etwa zwischen 15%-20%, während im Labor Wirkungsgrade von bis zu 24,4% gemessen wurden</a:t>
            </a:r>
            <a:endParaRPr lang="en-US" sz="1600" dirty="0"/>
          </a:p>
          <a:p>
            <a:r>
              <a:rPr lang="de-DE" sz="1600" dirty="0"/>
              <a:t>Ihre Lebensdauer kann 25-30 Jahre überschreiten</a:t>
            </a:r>
          </a:p>
          <a:p>
            <a:r>
              <a:rPr lang="de-DE" sz="1600" dirty="0"/>
              <a:t>Die typische Farbe der Mono-Si-Solarzelle ist schwarz oder irisierend blau</a:t>
            </a:r>
          </a:p>
          <a:p>
            <a:r>
              <a:rPr lang="de-DE" sz="1600" dirty="0"/>
              <a:t>Ihre Kosten wurden in den letzten zehn Jahren deutlich gesenkt</a:t>
            </a:r>
            <a:endParaRPr lang="en-US" sz="1600" dirty="0"/>
          </a:p>
        </p:txBody>
      </p:sp>
      <p:pic>
        <p:nvPicPr>
          <p:cNvPr id="28674" name="Picture 2" descr="ÎÏÎ¿ÏÎ­Î»ÎµÏÎ¼Î± ÎµÎ¹ÎºÏÎ½Î±Ï Î³Î¹Î± mono si module"/>
          <p:cNvPicPr>
            <a:picLocks noChangeAspect="1" noChangeArrowheads="1"/>
          </p:cNvPicPr>
          <p:nvPr/>
        </p:nvPicPr>
        <p:blipFill>
          <a:blip r:embed="rId2" cstate="print"/>
          <a:srcRect/>
          <a:stretch>
            <a:fillRect/>
          </a:stretch>
        </p:blipFill>
        <p:spPr bwMode="auto">
          <a:xfrm>
            <a:off x="4788024" y="3459460"/>
            <a:ext cx="2148000" cy="3600000"/>
          </a:xfrm>
          <a:prstGeom prst="rect">
            <a:avLst/>
          </a:prstGeom>
          <a:noFill/>
          <a:scene3d>
            <a:camera prst="orthographicFront">
              <a:rot lat="0" lon="0" rev="5400000"/>
            </a:camera>
            <a:lightRig rig="threePt" dir="t"/>
          </a:scene3d>
        </p:spPr>
      </p:pic>
    </p:spTree>
    <p:extLst>
      <p:ext uri="{BB962C8B-B14F-4D97-AF65-F5344CB8AC3E}">
        <p14:creationId xmlns:p14="http://schemas.microsoft.com/office/powerpoint/2010/main" val="3031965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Polykristalline</a:t>
            </a:r>
            <a:r>
              <a:rPr lang="en-US" dirty="0"/>
              <a:t> </a:t>
            </a:r>
            <a:r>
              <a:rPr lang="en-US" dirty="0" err="1"/>
              <a:t>Silizium-Solarzellen</a:t>
            </a:r>
            <a:endParaRPr lang="el-GR" dirty="0"/>
          </a:p>
        </p:txBody>
      </p:sp>
      <p:sp>
        <p:nvSpPr>
          <p:cNvPr id="3" name="Content Placeholder 2"/>
          <p:cNvSpPr>
            <a:spLocks noGrp="1"/>
          </p:cNvSpPr>
          <p:nvPr>
            <p:ph idx="1"/>
          </p:nvPr>
        </p:nvSpPr>
        <p:spPr>
          <a:xfrm>
            <a:off x="457200" y="1600201"/>
            <a:ext cx="8229600" cy="2548880"/>
          </a:xfrm>
        </p:spPr>
        <p:txBody>
          <a:bodyPr>
            <a:normAutofit fontScale="92500" lnSpcReduction="10000"/>
          </a:bodyPr>
          <a:lstStyle/>
          <a:p>
            <a:r>
              <a:rPr lang="de-DE" sz="1600" dirty="0"/>
              <a:t>Bis vor kurzem stellten polykristalline Silizium-(Poly-Si)-Module die PV-Technologie mit dem höchsten Weltmarktanteil dar (mehr als 60% im Jahr 2017). In den kommenden Jahren dürften jedoch monokristalline Silizium (Mono-Si)-Module den Markt dominieren.</a:t>
            </a:r>
          </a:p>
          <a:p>
            <a:r>
              <a:rPr lang="de-DE" sz="1600" dirty="0"/>
              <a:t>Der Produktionsprozess ist einfach, kostengünstig und reduziert den Siliziumabfall im Vergleich zu </a:t>
            </a:r>
            <a:r>
              <a:rPr lang="de-DE" sz="1600" dirty="0" err="1"/>
              <a:t>Einkristallplatten</a:t>
            </a:r>
            <a:endParaRPr lang="de-DE" sz="1600" dirty="0"/>
          </a:p>
          <a:p>
            <a:r>
              <a:rPr lang="de-DE" sz="1600" dirty="0"/>
              <a:t>Dadurch sind ihre Kosten im Vergleich zu Mono-Si bisher geringer und die Zuverlässigkeit nicht beeinträchtigt.</a:t>
            </a:r>
          </a:p>
          <a:p>
            <a:r>
              <a:rPr lang="de-DE" sz="1600" dirty="0"/>
              <a:t>Der Wirkungsgrad der PV-Module liegt zwischen 13%-16% (im Labor wurden Wirkungsgrade von bis zu 20% gemessen) aufgrund ihrer geringeren Siliziumreinheit, was bedeutet, dass sie bei gleicher installierter Leistung etwas mehr Fläche benötigen als Mono-Si.</a:t>
            </a:r>
          </a:p>
          <a:p>
            <a:r>
              <a:rPr lang="de-DE" sz="1600" dirty="0"/>
              <a:t>Ihre Farbe ist blau gesprenkelt, da in einer Solarzelle mehrere Kristalle vorhanden sind.</a:t>
            </a:r>
            <a:endParaRPr lang="en-US" sz="1600" dirty="0"/>
          </a:p>
        </p:txBody>
      </p:sp>
      <p:pic>
        <p:nvPicPr>
          <p:cNvPr id="72706" name="Picture 2" descr="https://www.azocleantech.com/images/Article_Images/ImageForArticle_603(2).jpg"/>
          <p:cNvPicPr>
            <a:picLocks noChangeAspect="1" noChangeArrowheads="1"/>
          </p:cNvPicPr>
          <p:nvPr/>
        </p:nvPicPr>
        <p:blipFill>
          <a:blip r:embed="rId2" cstate="print"/>
          <a:srcRect t="57359"/>
          <a:stretch>
            <a:fillRect/>
          </a:stretch>
        </p:blipFill>
        <p:spPr bwMode="auto">
          <a:xfrm>
            <a:off x="1115616" y="4149623"/>
            <a:ext cx="7200000" cy="2087689"/>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Effizienzvergleich</a:t>
            </a:r>
            <a:r>
              <a:rPr lang="en-US" dirty="0"/>
              <a:t> von </a:t>
            </a:r>
            <a:r>
              <a:rPr lang="en-US" dirty="0" err="1"/>
              <a:t>Technologien</a:t>
            </a:r>
            <a:endParaRPr lang="el-GR" dirty="0"/>
          </a:p>
        </p:txBody>
      </p:sp>
      <p:pic>
        <p:nvPicPr>
          <p:cNvPr id="12290" name="Picture 2"/>
          <p:cNvPicPr>
            <a:picLocks noChangeAspect="1" noChangeArrowheads="1"/>
          </p:cNvPicPr>
          <p:nvPr/>
        </p:nvPicPr>
        <p:blipFill>
          <a:blip r:embed="rId2"/>
          <a:srcRect/>
          <a:stretch>
            <a:fillRect/>
          </a:stretch>
        </p:blipFill>
        <p:spPr bwMode="auto">
          <a:xfrm>
            <a:off x="1357290" y="1571612"/>
            <a:ext cx="6480000" cy="4695054"/>
          </a:xfrm>
          <a:prstGeom prst="rect">
            <a:avLst/>
          </a:prstGeom>
          <a:noFill/>
          <a:ln w="9525">
            <a:noFill/>
            <a:miter lim="800000"/>
            <a:headEnd/>
            <a:tailEnd/>
          </a:ln>
          <a:effectLst/>
        </p:spPr>
      </p:pic>
    </p:spTree>
    <p:extLst>
      <p:ext uri="{BB962C8B-B14F-4D97-AF65-F5344CB8AC3E}">
        <p14:creationId xmlns:p14="http://schemas.microsoft.com/office/powerpoint/2010/main" val="3031965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Hierarchie</a:t>
            </a:r>
            <a:r>
              <a:rPr lang="en-US" dirty="0"/>
              <a:t> der </a:t>
            </a:r>
            <a:r>
              <a:rPr lang="en-US" dirty="0" err="1"/>
              <a:t>kristallinen</a:t>
            </a:r>
            <a:r>
              <a:rPr lang="en-US" dirty="0"/>
              <a:t> </a:t>
            </a:r>
            <a:r>
              <a:rPr lang="en-US" dirty="0" err="1"/>
              <a:t>Silizium</a:t>
            </a:r>
            <a:r>
              <a:rPr lang="en-US" dirty="0"/>
              <a:t>-PV-</a:t>
            </a:r>
            <a:r>
              <a:rPr lang="en-US" dirty="0" err="1"/>
              <a:t>Systeme</a:t>
            </a:r>
            <a:endParaRPr lang="el-GR" dirty="0"/>
          </a:p>
        </p:txBody>
      </p:sp>
      <p:pic>
        <p:nvPicPr>
          <p:cNvPr id="27649" name="Picture 1"/>
          <p:cNvPicPr>
            <a:picLocks noChangeAspect="1" noChangeArrowheads="1"/>
          </p:cNvPicPr>
          <p:nvPr/>
        </p:nvPicPr>
        <p:blipFill>
          <a:blip r:embed="rId2" cstate="print"/>
          <a:srcRect/>
          <a:stretch>
            <a:fillRect/>
          </a:stretch>
        </p:blipFill>
        <p:spPr bwMode="auto">
          <a:xfrm>
            <a:off x="252480" y="2132856"/>
            <a:ext cx="8640000" cy="3477181"/>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Prozentsatz der PV-Technologie an der globalen Jahresproduktion</a:t>
            </a:r>
            <a:endParaRPr lang="el-GR" dirty="0"/>
          </a:p>
        </p:txBody>
      </p:sp>
      <p:pic>
        <p:nvPicPr>
          <p:cNvPr id="70657" name="Picture 1"/>
          <p:cNvPicPr>
            <a:picLocks noChangeAspect="1" noChangeArrowheads="1"/>
          </p:cNvPicPr>
          <p:nvPr/>
        </p:nvPicPr>
        <p:blipFill>
          <a:blip r:embed="rId2" cstate="print"/>
          <a:srcRect r="27378"/>
          <a:stretch>
            <a:fillRect/>
          </a:stretch>
        </p:blipFill>
        <p:spPr bwMode="auto">
          <a:xfrm>
            <a:off x="1043608" y="1484784"/>
            <a:ext cx="7063551" cy="4320000"/>
          </a:xfrm>
          <a:prstGeom prst="rect">
            <a:avLst/>
          </a:prstGeom>
          <a:noFill/>
          <a:ln w="9525">
            <a:noFill/>
            <a:miter lim="800000"/>
            <a:headEnd/>
            <a:tailEnd/>
          </a:ln>
        </p:spPr>
      </p:pic>
      <p:sp>
        <p:nvSpPr>
          <p:cNvPr id="6" name="Content Placeholder 2"/>
          <p:cNvSpPr>
            <a:spLocks noGrp="1"/>
          </p:cNvSpPr>
          <p:nvPr>
            <p:ph idx="1"/>
          </p:nvPr>
        </p:nvSpPr>
        <p:spPr>
          <a:xfrm>
            <a:off x="179512" y="5844405"/>
            <a:ext cx="8784976" cy="392907"/>
          </a:xfrm>
        </p:spPr>
        <p:txBody>
          <a:bodyPr>
            <a:normAutofit/>
          </a:bodyPr>
          <a:lstStyle/>
          <a:p>
            <a:pPr algn="ctr">
              <a:buNone/>
            </a:pPr>
            <a:r>
              <a:rPr lang="en-US" sz="1600" dirty="0"/>
              <a:t>Year 2017 production: poly-Si 60.8 </a:t>
            </a:r>
            <a:r>
              <a:rPr lang="en-US" sz="1600" dirty="0" err="1"/>
              <a:t>GW</a:t>
            </a:r>
            <a:r>
              <a:rPr lang="en-US" sz="1600" baseline="-25000" dirty="0" err="1"/>
              <a:t>p</a:t>
            </a:r>
            <a:r>
              <a:rPr lang="en-US" sz="1600" dirty="0"/>
              <a:t>, mono-Si 32.2 </a:t>
            </a:r>
            <a:r>
              <a:rPr lang="en-US" sz="1600" dirty="0" err="1"/>
              <a:t>GW</a:t>
            </a:r>
            <a:r>
              <a:rPr lang="en-US" sz="1600" baseline="-25000" dirty="0" err="1"/>
              <a:t>p</a:t>
            </a:r>
            <a:r>
              <a:rPr lang="en-US" sz="1600" dirty="0"/>
              <a:t>, thin-film 4.5 </a:t>
            </a:r>
            <a:r>
              <a:rPr lang="en-US" sz="1600" dirty="0" err="1"/>
              <a:t>GW</a:t>
            </a:r>
            <a:r>
              <a:rPr lang="en-US" sz="1600" baseline="-25000" dirty="0" err="1"/>
              <a:t>p</a:t>
            </a:r>
            <a:r>
              <a:rPr lang="en-US" sz="1600" dirty="0"/>
              <a:t> </a:t>
            </a:r>
          </a:p>
        </p:txBody>
      </p:sp>
    </p:spTree>
    <p:extLst>
      <p:ext uri="{BB962C8B-B14F-4D97-AF65-F5344CB8AC3E}">
        <p14:creationId xmlns:p14="http://schemas.microsoft.com/office/powerpoint/2010/main" val="3031965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Neue Trends im Markt - </a:t>
            </a:r>
            <a:r>
              <a:rPr lang="de-DE" dirty="0" err="1"/>
              <a:t>Bifacial</a:t>
            </a:r>
            <a:r>
              <a:rPr lang="de-DE" dirty="0"/>
              <a:t>-Module</a:t>
            </a:r>
            <a:endParaRPr lang="el-GR"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1714488"/>
            <a:ext cx="6329381" cy="435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965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Neue Trends im Markt - Halb- und Viertelzellen</a:t>
            </a:r>
            <a:endParaRPr lang="el-G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1785926"/>
            <a:ext cx="6229368" cy="425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965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Neue Trends im Markt - Verschiedene Modulgrößen</a:t>
            </a:r>
            <a:endParaRPr lang="el-G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290" y="1785926"/>
            <a:ext cx="6386532" cy="440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965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Neue Trends im Markt - maximale Spannung von 1500V</a:t>
            </a:r>
            <a:endParaRPr lang="el-G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66" y="1714488"/>
            <a:ext cx="6224606" cy="43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965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Neue Trends im Markt - Tracking-Systeme</a:t>
            </a:r>
            <a:endParaRPr lang="el-G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28" y="1714488"/>
            <a:ext cx="6181743" cy="435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965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Durchschnittliche Sonneneinstrahlung auf der sonnenzugewandten Fläche der Erde</a:t>
            </a:r>
            <a:endParaRPr lang="el-GR" dirty="0"/>
          </a:p>
        </p:txBody>
      </p:sp>
      <p:pic>
        <p:nvPicPr>
          <p:cNvPr id="35842" name="Picture 2" descr="Figure 2.8: Radiation estimation."/>
          <p:cNvPicPr>
            <a:picLocks noChangeAspect="1" noChangeArrowheads="1"/>
          </p:cNvPicPr>
          <p:nvPr/>
        </p:nvPicPr>
        <p:blipFill>
          <a:blip r:embed="rId2" cstate="print"/>
          <a:srcRect/>
          <a:stretch>
            <a:fillRect/>
          </a:stretch>
        </p:blipFill>
        <p:spPr bwMode="auto">
          <a:xfrm>
            <a:off x="2195736" y="1628800"/>
            <a:ext cx="5156127" cy="4320000"/>
          </a:xfrm>
          <a:prstGeom prst="rect">
            <a:avLst/>
          </a:prstGeom>
          <a:noFill/>
        </p:spPr>
      </p:pic>
      <p:sp>
        <p:nvSpPr>
          <p:cNvPr id="3" name="Textfeld 2">
            <a:extLst>
              <a:ext uri="{FF2B5EF4-FFF2-40B4-BE49-F238E27FC236}">
                <a16:creationId xmlns:a16="http://schemas.microsoft.com/office/drawing/2014/main" id="{A98B84EB-4E45-4D23-9EE3-17A75B803E4A}"/>
              </a:ext>
            </a:extLst>
          </p:cNvPr>
          <p:cNvSpPr txBox="1"/>
          <p:nvPr/>
        </p:nvSpPr>
        <p:spPr>
          <a:xfrm>
            <a:off x="5076056" y="5301208"/>
            <a:ext cx="1226939" cy="769441"/>
          </a:xfrm>
          <a:prstGeom prst="rect">
            <a:avLst/>
          </a:prstGeom>
          <a:solidFill>
            <a:schemeClr val="bg1"/>
          </a:solidFill>
        </p:spPr>
        <p:txBody>
          <a:bodyPr wrap="none" rtlCol="0">
            <a:spAutoFit/>
          </a:bodyPr>
          <a:lstStyle/>
          <a:p>
            <a:r>
              <a:rPr lang="de-DE" sz="4400" dirty="0"/>
              <a:t>Erde</a:t>
            </a:r>
          </a:p>
        </p:txBody>
      </p:sp>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Zweite Generation von Solarzellen: Dünnfilme</a:t>
            </a:r>
            <a:endParaRPr lang="el-GR" dirty="0"/>
          </a:p>
        </p:txBody>
      </p:sp>
      <p:sp>
        <p:nvSpPr>
          <p:cNvPr id="3" name="Content Placeholder 2"/>
          <p:cNvSpPr>
            <a:spLocks noGrp="1"/>
          </p:cNvSpPr>
          <p:nvPr>
            <p:ph idx="1"/>
          </p:nvPr>
        </p:nvSpPr>
        <p:spPr/>
        <p:txBody>
          <a:bodyPr>
            <a:normAutofit/>
          </a:bodyPr>
          <a:lstStyle/>
          <a:p>
            <a:r>
              <a:rPr lang="de-DE" sz="1600" dirty="0"/>
              <a:t>Eine Dünnschichtsolarzelle wird hergestellt, indem eine oder mehrere dünne Schichten aus Photovoltaikmaterial auf ein Substrat wie Glas, Kunststoff oder Metall aufgebracht werden</a:t>
            </a:r>
          </a:p>
          <a:p>
            <a:r>
              <a:rPr lang="de-DE" sz="1600" dirty="0"/>
              <a:t>Dünnschichtsolarzellen werden in verschiedenen Technologien kommerziell eingesetzt, darunter in folgenden Bereichen </a:t>
            </a:r>
            <a:r>
              <a:rPr lang="en-US" sz="1600" dirty="0"/>
              <a:t>:</a:t>
            </a:r>
          </a:p>
          <a:p>
            <a:pPr lvl="1"/>
            <a:r>
              <a:rPr lang="en-US" sz="1600" dirty="0" err="1"/>
              <a:t>Amorphes</a:t>
            </a:r>
            <a:r>
              <a:rPr lang="en-US" sz="1600" dirty="0"/>
              <a:t> </a:t>
            </a:r>
            <a:r>
              <a:rPr lang="en-US" sz="1600" dirty="0" err="1"/>
              <a:t>Silizium</a:t>
            </a:r>
            <a:r>
              <a:rPr lang="en-US" sz="1600" dirty="0"/>
              <a:t> (a-Si) </a:t>
            </a:r>
          </a:p>
          <a:p>
            <a:pPr lvl="1"/>
            <a:r>
              <a:rPr lang="en-US" sz="1600" dirty="0" err="1"/>
              <a:t>Cadmiumtellurid</a:t>
            </a:r>
            <a:r>
              <a:rPr lang="en-US" sz="1600" dirty="0"/>
              <a:t> (</a:t>
            </a:r>
            <a:r>
              <a:rPr lang="en-US" sz="1600" dirty="0" err="1"/>
              <a:t>CdTe</a:t>
            </a:r>
            <a:r>
              <a:rPr lang="en-US" sz="1600" dirty="0"/>
              <a:t>)</a:t>
            </a:r>
          </a:p>
          <a:p>
            <a:pPr lvl="1"/>
            <a:r>
              <a:rPr lang="en-US" sz="1600" dirty="0"/>
              <a:t>Kupfer-Indium-</a:t>
            </a:r>
            <a:r>
              <a:rPr lang="en-US" sz="1600" dirty="0" err="1"/>
              <a:t>Selenid</a:t>
            </a:r>
            <a:r>
              <a:rPr lang="en-US" sz="1600" dirty="0"/>
              <a:t> (CIS) </a:t>
            </a:r>
            <a:r>
              <a:rPr lang="en-US" sz="1600" dirty="0" err="1"/>
              <a:t>oder</a:t>
            </a:r>
            <a:r>
              <a:rPr lang="en-US" sz="1600" dirty="0"/>
              <a:t> Kupfer-Indium-Gallium-</a:t>
            </a:r>
            <a:r>
              <a:rPr lang="en-US" sz="1600" dirty="0" err="1"/>
              <a:t>Selenid</a:t>
            </a:r>
            <a:r>
              <a:rPr lang="en-US" sz="1600" dirty="0"/>
              <a:t> (CIGS)</a:t>
            </a:r>
          </a:p>
          <a:p>
            <a:r>
              <a:rPr lang="de-DE" sz="1600" dirty="0"/>
              <a:t>In diesen Solarzellen ist die Schichtdicke wesentlich geringer als bei herkömmlichen kristallinen Silizium(c-Si)-Solarzellen der 1. Generation</a:t>
            </a:r>
          </a:p>
          <a:p>
            <a:r>
              <a:rPr lang="de-DE" sz="1600" dirty="0"/>
              <a:t>Dadurch sind Dünnschichtzellen flexibel und gewichtsreduziert</a:t>
            </a:r>
          </a:p>
          <a:p>
            <a:r>
              <a:rPr lang="de-DE" sz="1600" dirty="0"/>
              <a:t>Sie werden in gebäudeintegrierten PVs und als semitransparentes PV-Verglasungsmaterial eingesetzt, das auf Fenster laminiert werden kann</a:t>
            </a:r>
          </a:p>
          <a:p>
            <a:r>
              <a:rPr lang="de-DE" sz="1600" dirty="0"/>
              <a:t>Weitere kommerzielle Anwendungen sind starre Dünnschichtsolarzellen (zwischen zwei Glasscheiben angeordnet) in einigen der weltweit größten Photovoltaik-Kraftwerke</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Marktanteil</a:t>
            </a:r>
            <a:r>
              <a:rPr lang="en-US" dirty="0"/>
              <a:t> der </a:t>
            </a:r>
            <a:r>
              <a:rPr lang="en-US" dirty="0" err="1"/>
              <a:t>Dünnschichttechnologien</a:t>
            </a:r>
            <a:endParaRPr lang="el-GR" dirty="0"/>
          </a:p>
        </p:txBody>
      </p:sp>
      <p:pic>
        <p:nvPicPr>
          <p:cNvPr id="76801" name="Picture 1"/>
          <p:cNvPicPr>
            <a:picLocks noChangeAspect="1" noChangeArrowheads="1"/>
          </p:cNvPicPr>
          <p:nvPr/>
        </p:nvPicPr>
        <p:blipFill>
          <a:blip r:embed="rId2" cstate="print"/>
          <a:srcRect/>
          <a:stretch>
            <a:fillRect/>
          </a:stretch>
        </p:blipFill>
        <p:spPr bwMode="auto">
          <a:xfrm>
            <a:off x="261938" y="1700808"/>
            <a:ext cx="8620125" cy="436245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Solarzellen</a:t>
            </a:r>
            <a:r>
              <a:rPr lang="en-US" dirty="0"/>
              <a:t> </a:t>
            </a:r>
            <a:r>
              <a:rPr lang="en-US" dirty="0" err="1"/>
              <a:t>aus</a:t>
            </a:r>
            <a:r>
              <a:rPr lang="en-US" dirty="0"/>
              <a:t> </a:t>
            </a:r>
            <a:r>
              <a:rPr lang="en-US" dirty="0" err="1"/>
              <a:t>amorphem</a:t>
            </a:r>
            <a:r>
              <a:rPr lang="en-US" dirty="0"/>
              <a:t> </a:t>
            </a:r>
            <a:r>
              <a:rPr lang="en-US" dirty="0" err="1"/>
              <a:t>Silizium</a:t>
            </a:r>
            <a:endParaRPr lang="el-GR" dirty="0"/>
          </a:p>
        </p:txBody>
      </p:sp>
      <p:sp>
        <p:nvSpPr>
          <p:cNvPr id="3" name="Content Placeholder 2"/>
          <p:cNvSpPr>
            <a:spLocks noGrp="1"/>
          </p:cNvSpPr>
          <p:nvPr>
            <p:ph idx="1"/>
          </p:nvPr>
        </p:nvSpPr>
        <p:spPr>
          <a:xfrm>
            <a:off x="457200" y="1556792"/>
            <a:ext cx="5338936" cy="4968552"/>
          </a:xfrm>
        </p:spPr>
        <p:txBody>
          <a:bodyPr>
            <a:normAutofit lnSpcReduction="10000"/>
          </a:bodyPr>
          <a:lstStyle/>
          <a:p>
            <a:r>
              <a:rPr lang="de-DE" sz="1600" dirty="0"/>
              <a:t>Amorphe Silizium (a-Si)-Solarzellen bieten niedrige Kosten und einfache Herstellung</a:t>
            </a:r>
          </a:p>
          <a:p>
            <a:r>
              <a:rPr lang="de-DE" sz="1600" dirty="0"/>
              <a:t>Sie können in einer Vielzahl von Formen und Größen hergestellt werden</a:t>
            </a:r>
          </a:p>
          <a:p>
            <a:r>
              <a:rPr lang="de-DE" sz="1600" dirty="0"/>
              <a:t>Die typischen Wirkungsgrade liegen zwischen 6% und 10%: Das bedeutet, dass sie bei gleicher Leistung im Vergleich zu kristallinen Silizium (c-Si)-Modulen deutlich mehr Fläche und höhere Installationskosten benötigen</a:t>
            </a:r>
          </a:p>
          <a:p>
            <a:r>
              <a:rPr lang="de-DE" sz="1600" dirty="0"/>
              <a:t>Ihre Leistung bei schwachem oder diffusem Licht ist oft besser als bei c-Si-Modulen</a:t>
            </a:r>
          </a:p>
          <a:p>
            <a:r>
              <a:rPr lang="de-DE" sz="1600" dirty="0"/>
              <a:t>Außerdem werden sie weniger von hohen Temperaturen beeinflusst</a:t>
            </a:r>
          </a:p>
          <a:p>
            <a:r>
              <a:rPr lang="de-DE" sz="1600" dirty="0"/>
              <a:t>Ihre Effizienz sinkt in den ersten sechs Monaten des Betriebs deutlich um etwa 10-30% und stabilisiert sich dann</a:t>
            </a:r>
          </a:p>
          <a:p>
            <a:r>
              <a:rPr lang="de-DE" sz="1600" dirty="0"/>
              <a:t>Die erwartete Lebensdauer amorpher Zellen ist kürzer als die Lebensdauer kristalliner Zellen (typischerweise 15-25 Jahre), obwohl es schwierig ist zu bestimmen, wie viel kürzer sie sind, zumal sich die Technologie weiterentwickelt</a:t>
            </a:r>
            <a:endParaRPr lang="en-US" sz="1600" dirty="0"/>
          </a:p>
        </p:txBody>
      </p:sp>
      <p:pic>
        <p:nvPicPr>
          <p:cNvPr id="68610" name="Picture 2"/>
          <p:cNvPicPr>
            <a:picLocks noChangeAspect="1" noChangeArrowheads="1"/>
          </p:cNvPicPr>
          <p:nvPr/>
        </p:nvPicPr>
        <p:blipFill>
          <a:blip r:embed="rId2" cstate="print"/>
          <a:srcRect/>
          <a:stretch>
            <a:fillRect/>
          </a:stretch>
        </p:blipFill>
        <p:spPr bwMode="auto">
          <a:xfrm>
            <a:off x="5818303" y="1629280"/>
            <a:ext cx="3218193"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Cadmium-</a:t>
            </a:r>
            <a:r>
              <a:rPr lang="en-US" dirty="0" err="1"/>
              <a:t>Tellurid</a:t>
            </a:r>
            <a:r>
              <a:rPr lang="en-US" dirty="0"/>
              <a:t>-</a:t>
            </a:r>
            <a:r>
              <a:rPr lang="en-US" dirty="0" err="1"/>
              <a:t>Solarzellen</a:t>
            </a:r>
            <a:endParaRPr lang="el-GR" dirty="0"/>
          </a:p>
        </p:txBody>
      </p:sp>
      <p:sp>
        <p:nvSpPr>
          <p:cNvPr id="3" name="Content Placeholder 2"/>
          <p:cNvSpPr>
            <a:spLocks noGrp="1"/>
          </p:cNvSpPr>
          <p:nvPr>
            <p:ph idx="1"/>
          </p:nvPr>
        </p:nvSpPr>
        <p:spPr>
          <a:xfrm>
            <a:off x="457200" y="1600201"/>
            <a:ext cx="8229600" cy="2764904"/>
          </a:xfrm>
        </p:spPr>
        <p:txBody>
          <a:bodyPr>
            <a:normAutofit lnSpcReduction="10000"/>
          </a:bodyPr>
          <a:lstStyle/>
          <a:p>
            <a:r>
              <a:rPr lang="en-US" sz="1600" dirty="0" err="1"/>
              <a:t>Cadmiumtellurid</a:t>
            </a:r>
            <a:r>
              <a:rPr lang="en-US" sz="1600" dirty="0"/>
              <a:t> (</a:t>
            </a:r>
            <a:r>
              <a:rPr lang="en-US" sz="1600" dirty="0" err="1"/>
              <a:t>CdTe</a:t>
            </a:r>
            <a:r>
              <a:rPr lang="en-US" sz="1600" dirty="0"/>
              <a:t>) PV </a:t>
            </a:r>
            <a:r>
              <a:rPr lang="en-US" sz="1600" dirty="0" err="1"/>
              <a:t>ist</a:t>
            </a:r>
            <a:r>
              <a:rPr lang="en-US" sz="1600" dirty="0"/>
              <a:t> die </a:t>
            </a:r>
            <a:r>
              <a:rPr lang="en-US" sz="1600" dirty="0" err="1"/>
              <a:t>einzige</a:t>
            </a:r>
            <a:r>
              <a:rPr lang="en-US" sz="1600" dirty="0"/>
              <a:t> </a:t>
            </a:r>
            <a:r>
              <a:rPr lang="en-US" sz="1600" dirty="0" err="1"/>
              <a:t>Dünnschichttechnologie</a:t>
            </a:r>
            <a:r>
              <a:rPr lang="en-US" sz="1600" dirty="0"/>
              <a:t> </a:t>
            </a:r>
            <a:r>
              <a:rPr lang="en-US" sz="1600" dirty="0" err="1"/>
              <a:t>mit</a:t>
            </a:r>
            <a:r>
              <a:rPr lang="en-US" sz="1600" dirty="0"/>
              <a:t> </a:t>
            </a:r>
            <a:r>
              <a:rPr lang="en-US" sz="1600" dirty="0" err="1"/>
              <a:t>geringeren</a:t>
            </a:r>
            <a:r>
              <a:rPr lang="en-US" sz="1600" dirty="0"/>
              <a:t> </a:t>
            </a:r>
            <a:r>
              <a:rPr lang="en-US" sz="1600" dirty="0" err="1"/>
              <a:t>Kosten</a:t>
            </a:r>
            <a:r>
              <a:rPr lang="en-US" sz="1600" dirty="0"/>
              <a:t> </a:t>
            </a:r>
            <a:r>
              <a:rPr lang="en-US" sz="1600" dirty="0" err="1"/>
              <a:t>als</a:t>
            </a:r>
            <a:r>
              <a:rPr lang="en-US" sz="1600" dirty="0"/>
              <a:t> </a:t>
            </a:r>
            <a:r>
              <a:rPr lang="en-US" sz="1600" dirty="0" err="1"/>
              <a:t>herkömmliche</a:t>
            </a:r>
            <a:r>
              <a:rPr lang="en-US" sz="1600" dirty="0"/>
              <a:t> </a:t>
            </a:r>
            <a:r>
              <a:rPr lang="en-US" sz="1600" dirty="0" err="1"/>
              <a:t>Solarzellen</a:t>
            </a:r>
            <a:r>
              <a:rPr lang="en-US" sz="1600" dirty="0"/>
              <a:t> </a:t>
            </a:r>
            <a:r>
              <a:rPr lang="en-US" sz="1600" dirty="0" err="1"/>
              <a:t>aus</a:t>
            </a:r>
            <a:r>
              <a:rPr lang="en-US" sz="1600" dirty="0"/>
              <a:t> </a:t>
            </a:r>
            <a:r>
              <a:rPr lang="en-US" sz="1600" dirty="0" err="1"/>
              <a:t>kristallinem</a:t>
            </a:r>
            <a:r>
              <a:rPr lang="en-US" sz="1600" dirty="0"/>
              <a:t> </a:t>
            </a:r>
            <a:r>
              <a:rPr lang="en-US" sz="1600" dirty="0" err="1"/>
              <a:t>Silizium</a:t>
            </a:r>
            <a:r>
              <a:rPr lang="en-US" sz="1600" dirty="0"/>
              <a:t> in Multi-Kilowatt-</a:t>
            </a:r>
            <a:r>
              <a:rPr lang="en-US" sz="1600" dirty="0" err="1"/>
              <a:t>Systemen</a:t>
            </a:r>
            <a:endParaRPr lang="en-US" sz="1600" dirty="0"/>
          </a:p>
          <a:p>
            <a:r>
              <a:rPr lang="de-DE" sz="1600" dirty="0" err="1"/>
              <a:t>CdTe</a:t>
            </a:r>
            <a:r>
              <a:rPr lang="de-DE" sz="1600" dirty="0"/>
              <a:t> PV hat den geringsten CO2-Fußabdruck, den geringsten Wasserverbrauch und die kürzeste Energierückgewinnungszeit (d.h. die Zeitspanne, die eine PV-Anlage benötigt, um die gleiche Energiemenge zu erzeugen, die für ihre Herstellung und Installation verwendet wurde) aller Solartechnologien - kann an bestimmten Standorten weniger als ein Jahr betragen</a:t>
            </a:r>
          </a:p>
          <a:p>
            <a:r>
              <a:rPr lang="de-DE" sz="1600" dirty="0"/>
              <a:t>Der Wirkungsgrad der PV-Module kann 15% übersteigen</a:t>
            </a:r>
          </a:p>
          <a:p>
            <a:r>
              <a:rPr lang="de-DE" sz="1600" dirty="0" err="1"/>
              <a:t>CdTe</a:t>
            </a:r>
            <a:r>
              <a:rPr lang="de-DE" sz="1600" dirty="0"/>
              <a:t> Module haben den größten Marktanteil aller Dünnschichttechnologien</a:t>
            </a:r>
          </a:p>
          <a:p>
            <a:r>
              <a:rPr lang="de-DE" sz="1600" dirty="0"/>
              <a:t>Wesentliche Nachteile dieser Technologie liegen in der Toxizität von Cadmium und der Seltenheit von Tellur</a:t>
            </a:r>
            <a:endParaRPr lang="en-US" sz="1600" dirty="0"/>
          </a:p>
        </p:txBody>
      </p:sp>
      <p:pic>
        <p:nvPicPr>
          <p:cNvPr id="74754" name="Picture 2" descr="Î£ÏÎµÏÎ¹ÎºÎ® ÎµÎ¹ÎºÏÎ½Î±"/>
          <p:cNvPicPr>
            <a:picLocks noChangeAspect="1" noChangeArrowheads="1"/>
          </p:cNvPicPr>
          <p:nvPr/>
        </p:nvPicPr>
        <p:blipFill>
          <a:blip r:embed="rId2" cstate="print"/>
          <a:srcRect t="37799"/>
          <a:stretch>
            <a:fillRect/>
          </a:stretch>
        </p:blipFill>
        <p:spPr bwMode="auto">
          <a:xfrm>
            <a:off x="2339752" y="4365104"/>
            <a:ext cx="4360092" cy="180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Kupfer-Indium (Gallium) </a:t>
            </a:r>
            <a:r>
              <a:rPr lang="en-US" dirty="0" err="1"/>
              <a:t>Selenid</a:t>
            </a:r>
            <a:r>
              <a:rPr lang="en-US" dirty="0"/>
              <a:t> - CI(G)S </a:t>
            </a:r>
            <a:r>
              <a:rPr lang="en-US" dirty="0" err="1"/>
              <a:t>Solarzellen</a:t>
            </a:r>
            <a:endParaRPr lang="el-GR" dirty="0"/>
          </a:p>
        </p:txBody>
      </p:sp>
      <p:sp>
        <p:nvSpPr>
          <p:cNvPr id="3" name="Content Placeholder 2"/>
          <p:cNvSpPr>
            <a:spLocks noGrp="1"/>
          </p:cNvSpPr>
          <p:nvPr>
            <p:ph idx="1"/>
          </p:nvPr>
        </p:nvSpPr>
        <p:spPr>
          <a:xfrm>
            <a:off x="457200" y="1600200"/>
            <a:ext cx="8229600" cy="2188840"/>
          </a:xfrm>
        </p:spPr>
        <p:txBody>
          <a:bodyPr>
            <a:normAutofit lnSpcReduction="10000"/>
          </a:bodyPr>
          <a:lstStyle/>
          <a:p>
            <a:pPr marL="342900" lvl="1" indent="-342900">
              <a:buFont typeface="Arial" panose="020B0604020202020204" pitchFamily="34" charset="0"/>
              <a:buChar char="•"/>
            </a:pPr>
            <a:r>
              <a:rPr lang="en-US" sz="1600" dirty="0"/>
              <a:t>Kupfer-Indium-</a:t>
            </a:r>
            <a:r>
              <a:rPr lang="en-US" sz="1600" dirty="0" err="1"/>
              <a:t>Selenid</a:t>
            </a:r>
            <a:r>
              <a:rPr lang="en-US" sz="1600" dirty="0"/>
              <a:t> (CIS) </a:t>
            </a:r>
            <a:r>
              <a:rPr lang="en-US" sz="1600" dirty="0" err="1"/>
              <a:t>oder</a:t>
            </a:r>
            <a:r>
              <a:rPr lang="en-US" sz="1600" dirty="0"/>
              <a:t> Kupfer-Indium-Gallium-</a:t>
            </a:r>
            <a:r>
              <a:rPr lang="en-US" sz="1600" dirty="0" err="1"/>
              <a:t>Selenid</a:t>
            </a:r>
            <a:r>
              <a:rPr lang="en-US" sz="1600" dirty="0"/>
              <a:t> (CIGS) </a:t>
            </a:r>
            <a:r>
              <a:rPr lang="en-US" sz="1600" dirty="0" err="1"/>
              <a:t>Solarzellen</a:t>
            </a:r>
            <a:r>
              <a:rPr lang="en-US" sz="1600" dirty="0"/>
              <a:t> </a:t>
            </a:r>
          </a:p>
          <a:p>
            <a:pPr marL="342900" lvl="1" indent="-342900">
              <a:buFont typeface="Arial" panose="020B0604020202020204" pitchFamily="34" charset="0"/>
              <a:buChar char="•"/>
            </a:pPr>
            <a:r>
              <a:rPr lang="de-DE" sz="1600" dirty="0"/>
              <a:t>Obwohl CI(G)S-Zellen in der Regel Cadmium enthalten, ist die Konzentration im Vergleich zu Cadmiumtellurid-Zellen deutlich geringer</a:t>
            </a:r>
          </a:p>
          <a:p>
            <a:pPr marL="342900" lvl="1" indent="-342900">
              <a:buFont typeface="Arial" panose="020B0604020202020204" pitchFamily="34" charset="0"/>
              <a:buChar char="•"/>
            </a:pPr>
            <a:r>
              <a:rPr lang="de-DE" sz="1600" dirty="0"/>
              <a:t>Der Wirkungsgrad der PV-Module kann 15% übersteigen</a:t>
            </a:r>
          </a:p>
          <a:p>
            <a:pPr marL="342900" lvl="1" indent="-342900">
              <a:buFont typeface="Arial" panose="020B0604020202020204" pitchFamily="34" charset="0"/>
              <a:buChar char="•"/>
            </a:pPr>
            <a:r>
              <a:rPr lang="de-DE" sz="1600" dirty="0"/>
              <a:t>Bislang können ihre Preise nicht mit polykristallinen oder Cadmium-Tellurid-Solarzellen konkurrieren</a:t>
            </a:r>
          </a:p>
          <a:p>
            <a:pPr marL="342900" lvl="1" indent="-342900">
              <a:buFont typeface="Arial" panose="020B0604020202020204" pitchFamily="34" charset="0"/>
              <a:buChar char="•"/>
            </a:pPr>
            <a:r>
              <a:rPr lang="de-DE" sz="1600" dirty="0"/>
              <a:t>Es wird jedoch erwartet, dass die CI(G)S-Technologie in den kommenden Jahren erhebliche Fortschritte bei der wirtschaftlichen Produktion von Dünnschichtmodulen machen wird</a:t>
            </a:r>
            <a:endParaRPr lang="en-US" sz="1600" dirty="0"/>
          </a:p>
        </p:txBody>
      </p:sp>
      <p:pic>
        <p:nvPicPr>
          <p:cNvPr id="73730" name="Picture 2" descr="Î£ÏÎµÏÎ¹ÎºÎ® ÎµÎ¹ÎºÏÎ½Î±"/>
          <p:cNvPicPr>
            <a:picLocks noChangeAspect="1" noChangeArrowheads="1"/>
          </p:cNvPicPr>
          <p:nvPr/>
        </p:nvPicPr>
        <p:blipFill>
          <a:blip r:embed="rId2" cstate="print"/>
          <a:srcRect/>
          <a:stretch>
            <a:fillRect/>
          </a:stretch>
        </p:blipFill>
        <p:spPr bwMode="auto">
          <a:xfrm>
            <a:off x="2915816" y="3573016"/>
            <a:ext cx="3491395" cy="252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Konzentrator-Solarzellen</a:t>
            </a:r>
            <a:endParaRPr lang="el-GR" dirty="0"/>
          </a:p>
        </p:txBody>
      </p:sp>
      <p:pic>
        <p:nvPicPr>
          <p:cNvPr id="67586" name="Picture 2"/>
          <p:cNvPicPr>
            <a:picLocks noChangeAspect="1" noChangeArrowheads="1"/>
          </p:cNvPicPr>
          <p:nvPr/>
        </p:nvPicPr>
        <p:blipFill>
          <a:blip r:embed="rId2" cstate="print"/>
          <a:srcRect/>
          <a:stretch>
            <a:fillRect/>
          </a:stretch>
        </p:blipFill>
        <p:spPr bwMode="auto">
          <a:xfrm>
            <a:off x="1835696" y="3645024"/>
            <a:ext cx="6252245" cy="2520000"/>
          </a:xfrm>
          <a:prstGeom prst="rect">
            <a:avLst/>
          </a:prstGeom>
          <a:noFill/>
          <a:ln w="9525">
            <a:noFill/>
            <a:miter lim="800000"/>
            <a:headEnd/>
            <a:tailEnd/>
          </a:ln>
        </p:spPr>
      </p:pic>
      <p:sp>
        <p:nvSpPr>
          <p:cNvPr id="6" name="Content Placeholder 2"/>
          <p:cNvSpPr>
            <a:spLocks noGrp="1"/>
          </p:cNvSpPr>
          <p:nvPr>
            <p:ph idx="1"/>
          </p:nvPr>
        </p:nvSpPr>
        <p:spPr>
          <a:xfrm>
            <a:off x="457200" y="1600201"/>
            <a:ext cx="8229600" cy="2116832"/>
          </a:xfrm>
        </p:spPr>
        <p:txBody>
          <a:bodyPr>
            <a:normAutofit/>
          </a:bodyPr>
          <a:lstStyle/>
          <a:p>
            <a:r>
              <a:rPr lang="de-DE" sz="1600" dirty="0" err="1"/>
              <a:t>Concentrator</a:t>
            </a:r>
            <a:r>
              <a:rPr lang="de-DE" sz="1600" dirty="0"/>
              <a:t> </a:t>
            </a:r>
            <a:r>
              <a:rPr lang="de-DE" sz="1600" dirty="0" err="1"/>
              <a:t>Photovoltaics</a:t>
            </a:r>
            <a:r>
              <a:rPr lang="de-DE" sz="1600" dirty="0"/>
              <a:t> (CPVs) verwenden Fresnellinsen oder Parabolspiegel, um das Sonnenlicht auf kleine aber hocheffiziente Mehrfachsolarzellen zu konzentrieren</a:t>
            </a:r>
          </a:p>
          <a:p>
            <a:r>
              <a:rPr lang="de-DE" sz="1600" dirty="0" err="1"/>
              <a:t>Konzentratorsysteme</a:t>
            </a:r>
            <a:r>
              <a:rPr lang="de-DE" sz="1600" dirty="0"/>
              <a:t> können nur direkte Strahlung verwenden - diffuse Strahlung kann nicht auf der Solarzelle gebündelt werden</a:t>
            </a:r>
          </a:p>
          <a:p>
            <a:r>
              <a:rPr lang="de-DE" sz="1600" dirty="0"/>
              <a:t>Darüber hinaus verwenden CPV-Systeme fast immer Solar-Tracker und manchmal auch ein Kühlsystem, um ihren Wirkungsgrad weiter zu erhöhen</a:t>
            </a:r>
          </a:p>
          <a:p>
            <a:r>
              <a:rPr lang="de-DE" sz="1600" dirty="0"/>
              <a:t>CPVs halten den Rekord für höchste momentane Effizienz: 46% im Jahr 2015</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Beispiele</a:t>
            </a:r>
            <a:r>
              <a:rPr lang="en-US" dirty="0"/>
              <a:t> </a:t>
            </a:r>
            <a:r>
              <a:rPr lang="en-US" dirty="0" err="1"/>
              <a:t>für</a:t>
            </a:r>
            <a:r>
              <a:rPr lang="en-US" dirty="0"/>
              <a:t> </a:t>
            </a:r>
            <a:r>
              <a:rPr lang="en-US" dirty="0" err="1"/>
              <a:t>Konzentratorsysteme</a:t>
            </a:r>
            <a:endParaRPr lang="el-GR" dirty="0"/>
          </a:p>
        </p:txBody>
      </p:sp>
      <p:pic>
        <p:nvPicPr>
          <p:cNvPr id="66562" name="Picture 2"/>
          <p:cNvPicPr>
            <a:picLocks noChangeAspect="1" noChangeArrowheads="1"/>
          </p:cNvPicPr>
          <p:nvPr/>
        </p:nvPicPr>
        <p:blipFill>
          <a:blip r:embed="rId2" cstate="print"/>
          <a:srcRect/>
          <a:stretch>
            <a:fillRect/>
          </a:stretch>
        </p:blipFill>
        <p:spPr bwMode="auto">
          <a:xfrm>
            <a:off x="205669" y="2296640"/>
            <a:ext cx="8686811" cy="324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Photovoltaisch</a:t>
            </a:r>
            <a:r>
              <a:rPr lang="en-US" dirty="0"/>
              <a:t> </a:t>
            </a:r>
            <a:r>
              <a:rPr lang="en-US" dirty="0" err="1"/>
              <a:t>thermische</a:t>
            </a:r>
            <a:r>
              <a:rPr lang="en-US" dirty="0"/>
              <a:t> Hybrid-</a:t>
            </a:r>
            <a:r>
              <a:rPr lang="en-US" dirty="0" err="1"/>
              <a:t>Sonnenkollektoren</a:t>
            </a:r>
            <a:endParaRPr lang="el-GR" dirty="0"/>
          </a:p>
        </p:txBody>
      </p:sp>
      <p:sp>
        <p:nvSpPr>
          <p:cNvPr id="3" name="Content Placeholder 2"/>
          <p:cNvSpPr>
            <a:spLocks noGrp="1"/>
          </p:cNvSpPr>
          <p:nvPr>
            <p:ph idx="1"/>
          </p:nvPr>
        </p:nvSpPr>
        <p:spPr/>
        <p:txBody>
          <a:bodyPr>
            <a:normAutofit/>
          </a:bodyPr>
          <a:lstStyle/>
          <a:p>
            <a:r>
              <a:rPr lang="de-DE" sz="1600" dirty="0"/>
              <a:t>Photovoltaisch thermische (PV/T) Hybrid-Sonnenkollektoren sind Systeme, die Sonnenstrahlung in thermische und elektrische Energie umwandeln</a:t>
            </a:r>
          </a:p>
          <a:p>
            <a:r>
              <a:rPr lang="de-DE" sz="1600" dirty="0"/>
              <a:t>Diese Systeme kombinieren eine Solarzelle, die Sonnenlicht in Strom umwandelt, mit einem </a:t>
            </a:r>
            <a:r>
              <a:rPr lang="de-DE" sz="1600" dirty="0" err="1"/>
              <a:t>Solarthermiekollektor</a:t>
            </a:r>
            <a:r>
              <a:rPr lang="de-DE" sz="1600" dirty="0"/>
              <a:t>, der die verbleibende Energie auffängt und Abwärme aus dem PV-Modul ableitet und somit insgesamt energieeffizienter ist als eine Solar-PV oder solarthermische Anlage allein</a:t>
            </a:r>
          </a:p>
          <a:p>
            <a:r>
              <a:rPr lang="de-DE" sz="1600" dirty="0"/>
              <a:t>Obwohl dies eine effektive Methode ist, führt sie dazu, dass die thermische Komponente im Vergleich zu einem </a:t>
            </a:r>
            <a:r>
              <a:rPr lang="de-DE" sz="1600" dirty="0" err="1"/>
              <a:t>Solarthermiekollektor</a:t>
            </a:r>
            <a:r>
              <a:rPr lang="de-DE" sz="1600" dirty="0"/>
              <a:t> zu wenig leistet</a:t>
            </a:r>
          </a:p>
          <a:p>
            <a:r>
              <a:rPr lang="de-DE" sz="1600" dirty="0"/>
              <a:t>Eine Reihe von PV/T-Kollektoren in verschiedenen Kategorien sind im Handel erhältlich und können in die folgenden Kategorien unterteilt werden</a:t>
            </a:r>
            <a:r>
              <a:rPr lang="en-US" sz="1600" dirty="0"/>
              <a:t>:</a:t>
            </a:r>
          </a:p>
          <a:p>
            <a:pPr lvl="1"/>
            <a:r>
              <a:rPr lang="en-US" sz="1600" dirty="0"/>
              <a:t>PV/T </a:t>
            </a:r>
            <a:r>
              <a:rPr lang="en-US" sz="1600" dirty="0" err="1"/>
              <a:t>Flüssigkeitssammler</a:t>
            </a:r>
            <a:endParaRPr lang="en-US" sz="1600" dirty="0"/>
          </a:p>
          <a:p>
            <a:pPr lvl="1"/>
            <a:r>
              <a:rPr lang="en-US" sz="1600" dirty="0"/>
              <a:t>PV/T </a:t>
            </a:r>
            <a:r>
              <a:rPr lang="en-US" sz="1600" dirty="0" err="1"/>
              <a:t>Luftkollektor</a:t>
            </a:r>
            <a:endParaRPr lang="en-US" sz="1600" dirty="0"/>
          </a:p>
          <a:p>
            <a:pPr lvl="1"/>
            <a:r>
              <a:rPr lang="de-DE" sz="1600" dirty="0"/>
              <a:t>PV/T Flüssigkeits- und Luftsammler</a:t>
            </a:r>
          </a:p>
          <a:p>
            <a:pPr lvl="1"/>
            <a:r>
              <a:rPr lang="en-US" sz="1600" dirty="0"/>
              <a:t>PV/T-</a:t>
            </a:r>
            <a:r>
              <a:rPr lang="en-US" sz="1600" dirty="0" err="1"/>
              <a:t>Konzentrator</a:t>
            </a:r>
            <a:r>
              <a:rPr lang="en-US" sz="1600" dirty="0"/>
              <a:t> (CPVT)</a:t>
            </a:r>
          </a:p>
          <a:p>
            <a:pPr marL="342900" lvl="1" indent="-342900">
              <a:buFont typeface="Arial" panose="020B0604020202020204" pitchFamily="34" charset="0"/>
              <a:buChar char="•"/>
            </a:pPr>
            <a:r>
              <a:rPr lang="de-DE" sz="1600" dirty="0"/>
              <a:t>Ihre Kosten sind hoch und ihre Nutzung ist begrenzt, wenn Strom und Wärme benötigt werden, verbunden mit erheblichen Einschränkungen des Installationsbereichs</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Photovoltaisches</a:t>
            </a:r>
            <a:r>
              <a:rPr lang="en-US" dirty="0"/>
              <a:t> </a:t>
            </a:r>
            <a:r>
              <a:rPr lang="en-US" dirty="0" err="1"/>
              <a:t>thermisches</a:t>
            </a:r>
            <a:r>
              <a:rPr lang="en-US" dirty="0"/>
              <a:t> </a:t>
            </a:r>
            <a:r>
              <a:rPr lang="en-US" dirty="0" err="1"/>
              <a:t>Hybridsystem</a:t>
            </a:r>
            <a:endParaRPr lang="el-GR" dirty="0"/>
          </a:p>
        </p:txBody>
      </p:sp>
      <p:pic>
        <p:nvPicPr>
          <p:cNvPr id="90116" name="Picture 4"/>
          <p:cNvPicPr>
            <a:picLocks noChangeAspect="1" noChangeArrowheads="1"/>
          </p:cNvPicPr>
          <p:nvPr/>
        </p:nvPicPr>
        <p:blipFill>
          <a:blip r:embed="rId2" cstate="print"/>
          <a:srcRect/>
          <a:stretch>
            <a:fillRect/>
          </a:stretch>
        </p:blipFill>
        <p:spPr bwMode="auto">
          <a:xfrm>
            <a:off x="611560" y="1845264"/>
            <a:ext cx="8040610" cy="39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I-V- und P-V-Charakteristik einer Solarzelle</a:t>
            </a:r>
            <a:br>
              <a:rPr lang="en-US" dirty="0"/>
            </a:br>
            <a:r>
              <a:rPr lang="en-US" dirty="0"/>
              <a:t>(MPP: Maximum Power Point)</a:t>
            </a:r>
            <a:endParaRPr lang="el-GR" dirty="0"/>
          </a:p>
        </p:txBody>
      </p:sp>
      <p:pic>
        <p:nvPicPr>
          <p:cNvPr id="14338" name="Picture 2"/>
          <p:cNvPicPr>
            <a:picLocks noChangeAspect="1" noChangeArrowheads="1"/>
          </p:cNvPicPr>
          <p:nvPr/>
        </p:nvPicPr>
        <p:blipFill>
          <a:blip r:embed="rId2" cstate="print"/>
          <a:srcRect/>
          <a:stretch>
            <a:fillRect/>
          </a:stretch>
        </p:blipFill>
        <p:spPr bwMode="auto">
          <a:xfrm>
            <a:off x="1187624" y="1484784"/>
            <a:ext cx="7162336"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Einfluss der Atmosphäre auf die extraterrestrische Sonneneinstrahlung</a:t>
            </a:r>
            <a:endParaRPr lang="el-GR" dirty="0"/>
          </a:p>
        </p:txBody>
      </p:sp>
      <p:pic>
        <p:nvPicPr>
          <p:cNvPr id="3073" name="Picture 1" descr="C:\Users\user\Desktop\Untitled.png"/>
          <p:cNvPicPr>
            <a:picLocks noChangeAspect="1" noChangeArrowheads="1"/>
          </p:cNvPicPr>
          <p:nvPr/>
        </p:nvPicPr>
        <p:blipFill>
          <a:blip r:embed="rId2"/>
          <a:srcRect/>
          <a:stretch>
            <a:fillRect/>
          </a:stretch>
        </p:blipFill>
        <p:spPr bwMode="auto">
          <a:xfrm>
            <a:off x="864795" y="1736741"/>
            <a:ext cx="7261225" cy="4335463"/>
          </a:xfrm>
          <a:prstGeom prst="rect">
            <a:avLst/>
          </a:prstGeom>
          <a:noFill/>
        </p:spPr>
      </p:pic>
      <p:sp>
        <p:nvSpPr>
          <p:cNvPr id="3" name="Textfeld 2">
            <a:extLst>
              <a:ext uri="{FF2B5EF4-FFF2-40B4-BE49-F238E27FC236}">
                <a16:creationId xmlns:a16="http://schemas.microsoft.com/office/drawing/2014/main" id="{A387ECDB-DD5E-40E0-AA88-24AB99791FAC}"/>
              </a:ext>
            </a:extLst>
          </p:cNvPr>
          <p:cNvSpPr txBox="1"/>
          <p:nvPr/>
        </p:nvSpPr>
        <p:spPr>
          <a:xfrm>
            <a:off x="1043608" y="3121223"/>
            <a:ext cx="1078629" cy="307777"/>
          </a:xfrm>
          <a:prstGeom prst="rect">
            <a:avLst/>
          </a:prstGeom>
          <a:solidFill>
            <a:schemeClr val="bg1"/>
          </a:solidFill>
        </p:spPr>
        <p:txBody>
          <a:bodyPr wrap="none" rtlCol="0">
            <a:spAutoFit/>
          </a:bodyPr>
          <a:lstStyle/>
          <a:p>
            <a:r>
              <a:rPr lang="de-DE" sz="1400" dirty="0"/>
              <a:t>Atmosphäre</a:t>
            </a:r>
          </a:p>
        </p:txBody>
      </p:sp>
      <p:sp>
        <p:nvSpPr>
          <p:cNvPr id="4" name="Textfeld 3">
            <a:extLst>
              <a:ext uri="{FF2B5EF4-FFF2-40B4-BE49-F238E27FC236}">
                <a16:creationId xmlns:a16="http://schemas.microsoft.com/office/drawing/2014/main" id="{AE27D50E-C7AB-4A56-9F2C-2464ABA43DA6}"/>
              </a:ext>
            </a:extLst>
          </p:cNvPr>
          <p:cNvSpPr txBox="1"/>
          <p:nvPr/>
        </p:nvSpPr>
        <p:spPr>
          <a:xfrm rot="19034090">
            <a:off x="2164004" y="2225060"/>
            <a:ext cx="2484655" cy="307777"/>
          </a:xfrm>
          <a:prstGeom prst="rect">
            <a:avLst/>
          </a:prstGeom>
          <a:solidFill>
            <a:schemeClr val="bg1"/>
          </a:solidFill>
        </p:spPr>
        <p:txBody>
          <a:bodyPr wrap="none" rtlCol="0">
            <a:spAutoFit/>
          </a:bodyPr>
          <a:lstStyle/>
          <a:p>
            <a:r>
              <a:rPr lang="de-DE" sz="1400" dirty="0"/>
              <a:t>Extraterrestrische Strahlung (I₀)</a:t>
            </a:r>
          </a:p>
        </p:txBody>
      </p:sp>
      <p:sp>
        <p:nvSpPr>
          <p:cNvPr id="5" name="Textfeld 4">
            <a:extLst>
              <a:ext uri="{FF2B5EF4-FFF2-40B4-BE49-F238E27FC236}">
                <a16:creationId xmlns:a16="http://schemas.microsoft.com/office/drawing/2014/main" id="{21A1350C-7264-45E2-A451-7D6F50224280}"/>
              </a:ext>
            </a:extLst>
          </p:cNvPr>
          <p:cNvSpPr txBox="1"/>
          <p:nvPr/>
        </p:nvSpPr>
        <p:spPr>
          <a:xfrm>
            <a:off x="5724128" y="2492896"/>
            <a:ext cx="1804148" cy="523220"/>
          </a:xfrm>
          <a:prstGeom prst="rect">
            <a:avLst/>
          </a:prstGeom>
          <a:solidFill>
            <a:schemeClr val="bg1"/>
          </a:solidFill>
        </p:spPr>
        <p:txBody>
          <a:bodyPr wrap="none" rtlCol="0">
            <a:spAutoFit/>
          </a:bodyPr>
          <a:lstStyle/>
          <a:p>
            <a:r>
              <a:rPr lang="de-DE" sz="1400" dirty="0"/>
              <a:t>1,6-11% verstreut sich</a:t>
            </a:r>
          </a:p>
          <a:p>
            <a:pPr algn="ctr"/>
            <a:r>
              <a:rPr lang="de-DE" sz="1400" dirty="0"/>
              <a:t> im Weltraum</a:t>
            </a:r>
          </a:p>
        </p:txBody>
      </p:sp>
      <p:sp>
        <p:nvSpPr>
          <p:cNvPr id="6" name="Textfeld 5">
            <a:extLst>
              <a:ext uri="{FF2B5EF4-FFF2-40B4-BE49-F238E27FC236}">
                <a16:creationId xmlns:a16="http://schemas.microsoft.com/office/drawing/2014/main" id="{0156523C-16ED-4259-B095-C871D322D3E9}"/>
              </a:ext>
            </a:extLst>
          </p:cNvPr>
          <p:cNvSpPr txBox="1"/>
          <p:nvPr/>
        </p:nvSpPr>
        <p:spPr>
          <a:xfrm>
            <a:off x="4842925" y="3673641"/>
            <a:ext cx="1057534" cy="461665"/>
          </a:xfrm>
          <a:prstGeom prst="rect">
            <a:avLst/>
          </a:prstGeom>
          <a:solidFill>
            <a:schemeClr val="bg1"/>
          </a:solidFill>
        </p:spPr>
        <p:txBody>
          <a:bodyPr wrap="none" rtlCol="0">
            <a:spAutoFit/>
          </a:bodyPr>
          <a:lstStyle/>
          <a:p>
            <a:r>
              <a:rPr lang="de-DE" sz="1200" dirty="0"/>
              <a:t>Absorbiert      </a:t>
            </a:r>
          </a:p>
          <a:p>
            <a:r>
              <a:rPr lang="de-DE" sz="1200" dirty="0"/>
              <a:t>11-30%</a:t>
            </a:r>
          </a:p>
        </p:txBody>
      </p:sp>
      <p:sp>
        <p:nvSpPr>
          <p:cNvPr id="7" name="Textfeld 6">
            <a:extLst>
              <a:ext uri="{FF2B5EF4-FFF2-40B4-BE49-F238E27FC236}">
                <a16:creationId xmlns:a16="http://schemas.microsoft.com/office/drawing/2014/main" id="{F5255A57-50E5-4D7A-96D9-39ADFD56910F}"/>
              </a:ext>
            </a:extLst>
          </p:cNvPr>
          <p:cNvSpPr txBox="1"/>
          <p:nvPr/>
        </p:nvSpPr>
        <p:spPr>
          <a:xfrm>
            <a:off x="6012161" y="4068132"/>
            <a:ext cx="2088232" cy="738664"/>
          </a:xfrm>
          <a:prstGeom prst="rect">
            <a:avLst/>
          </a:prstGeom>
          <a:solidFill>
            <a:schemeClr val="bg1"/>
          </a:solidFill>
        </p:spPr>
        <p:txBody>
          <a:bodyPr wrap="square" rtlCol="0">
            <a:spAutoFit/>
          </a:bodyPr>
          <a:lstStyle/>
          <a:p>
            <a:r>
              <a:rPr lang="de-DE" sz="1400" dirty="0"/>
              <a:t>auf die Erde gestreut</a:t>
            </a:r>
          </a:p>
          <a:p>
            <a:r>
              <a:rPr lang="de-DE" sz="1400" dirty="0"/>
              <a:t> 5-26% (Diffuse Isolierung)</a:t>
            </a:r>
          </a:p>
          <a:p>
            <a:endParaRPr lang="de-DE" sz="1400" dirty="0"/>
          </a:p>
        </p:txBody>
      </p:sp>
      <p:sp>
        <p:nvSpPr>
          <p:cNvPr id="8" name="Textfeld 7">
            <a:extLst>
              <a:ext uri="{FF2B5EF4-FFF2-40B4-BE49-F238E27FC236}">
                <a16:creationId xmlns:a16="http://schemas.microsoft.com/office/drawing/2014/main" id="{1B98551A-DAB6-4780-8D19-1122441AF397}"/>
              </a:ext>
            </a:extLst>
          </p:cNvPr>
          <p:cNvSpPr txBox="1"/>
          <p:nvPr/>
        </p:nvSpPr>
        <p:spPr>
          <a:xfrm>
            <a:off x="899592" y="5733256"/>
            <a:ext cx="1152128" cy="292388"/>
          </a:xfrm>
          <a:prstGeom prst="rect">
            <a:avLst/>
          </a:prstGeom>
          <a:solidFill>
            <a:schemeClr val="bg1"/>
          </a:solidFill>
        </p:spPr>
        <p:txBody>
          <a:bodyPr wrap="square" rtlCol="0">
            <a:spAutoFit/>
          </a:bodyPr>
          <a:lstStyle/>
          <a:p>
            <a:r>
              <a:rPr lang="de-DE" sz="1300" dirty="0"/>
              <a:t>Erdoberfläche</a:t>
            </a:r>
          </a:p>
        </p:txBody>
      </p:sp>
      <p:sp>
        <p:nvSpPr>
          <p:cNvPr id="9" name="Textfeld 8">
            <a:extLst>
              <a:ext uri="{FF2B5EF4-FFF2-40B4-BE49-F238E27FC236}">
                <a16:creationId xmlns:a16="http://schemas.microsoft.com/office/drawing/2014/main" id="{6B0CFE3D-C10C-4FF1-8342-B9DCD4C0B8A1}"/>
              </a:ext>
            </a:extLst>
          </p:cNvPr>
          <p:cNvSpPr txBox="1"/>
          <p:nvPr/>
        </p:nvSpPr>
        <p:spPr>
          <a:xfrm>
            <a:off x="4005836" y="5013176"/>
            <a:ext cx="837089" cy="461665"/>
          </a:xfrm>
          <a:prstGeom prst="rect">
            <a:avLst/>
          </a:prstGeom>
          <a:solidFill>
            <a:schemeClr val="bg1"/>
          </a:solidFill>
        </p:spPr>
        <p:txBody>
          <a:bodyPr wrap="none" rtlCol="0">
            <a:spAutoFit/>
          </a:bodyPr>
          <a:lstStyle/>
          <a:p>
            <a:r>
              <a:rPr lang="de-DE" sz="1200" dirty="0"/>
              <a:t>Reflektiert</a:t>
            </a:r>
          </a:p>
          <a:p>
            <a:r>
              <a:rPr lang="de-DE" sz="1200" dirty="0"/>
              <a:t>(</a:t>
            </a:r>
            <a:r>
              <a:rPr lang="de-DE" sz="1200" dirty="0" err="1"/>
              <a:t>albedo</a:t>
            </a:r>
            <a:r>
              <a:rPr lang="de-DE" sz="1200" dirty="0"/>
              <a:t>)</a:t>
            </a:r>
          </a:p>
        </p:txBody>
      </p:sp>
      <p:sp>
        <p:nvSpPr>
          <p:cNvPr id="10" name="Textfeld 9">
            <a:extLst>
              <a:ext uri="{FF2B5EF4-FFF2-40B4-BE49-F238E27FC236}">
                <a16:creationId xmlns:a16="http://schemas.microsoft.com/office/drawing/2014/main" id="{EF330DFC-C165-46E1-A068-E72DFB778D8B}"/>
              </a:ext>
            </a:extLst>
          </p:cNvPr>
          <p:cNvSpPr txBox="1"/>
          <p:nvPr/>
        </p:nvSpPr>
        <p:spPr>
          <a:xfrm>
            <a:off x="6228184" y="5013176"/>
            <a:ext cx="184731" cy="369332"/>
          </a:xfrm>
          <a:prstGeom prst="rect">
            <a:avLst/>
          </a:prstGeom>
          <a:noFill/>
        </p:spPr>
        <p:txBody>
          <a:bodyPr wrap="none" rtlCol="0">
            <a:spAutoFit/>
          </a:bodyPr>
          <a:lstStyle/>
          <a:p>
            <a:endParaRPr lang="de-DE" dirty="0"/>
          </a:p>
        </p:txBody>
      </p:sp>
      <p:sp>
        <p:nvSpPr>
          <p:cNvPr id="11" name="Textfeld 10">
            <a:extLst>
              <a:ext uri="{FF2B5EF4-FFF2-40B4-BE49-F238E27FC236}">
                <a16:creationId xmlns:a16="http://schemas.microsoft.com/office/drawing/2014/main" id="{BC616DFB-071C-43F5-9D75-9348E1639A31}"/>
              </a:ext>
            </a:extLst>
          </p:cNvPr>
          <p:cNvSpPr txBox="1"/>
          <p:nvPr/>
        </p:nvSpPr>
        <p:spPr>
          <a:xfrm>
            <a:off x="6225009" y="4751566"/>
            <a:ext cx="1648978" cy="523220"/>
          </a:xfrm>
          <a:prstGeom prst="rect">
            <a:avLst/>
          </a:prstGeom>
          <a:solidFill>
            <a:schemeClr val="bg1"/>
          </a:solidFill>
        </p:spPr>
        <p:txBody>
          <a:bodyPr wrap="none" rtlCol="0">
            <a:spAutoFit/>
          </a:bodyPr>
          <a:lstStyle/>
          <a:p>
            <a:r>
              <a:rPr lang="de-DE" sz="1400" dirty="0"/>
              <a:t>Ebene senkrecht zu </a:t>
            </a:r>
          </a:p>
          <a:p>
            <a:r>
              <a:rPr lang="de-DE" sz="1400" dirty="0"/>
              <a:t>den Sonnenstrahlen</a:t>
            </a:r>
          </a:p>
        </p:txBody>
      </p:sp>
      <p:sp>
        <p:nvSpPr>
          <p:cNvPr id="12" name="Textfeld 11">
            <a:extLst>
              <a:ext uri="{FF2B5EF4-FFF2-40B4-BE49-F238E27FC236}">
                <a16:creationId xmlns:a16="http://schemas.microsoft.com/office/drawing/2014/main" id="{B3199031-4AA4-4C06-AE04-440A57AE9F61}"/>
              </a:ext>
            </a:extLst>
          </p:cNvPr>
          <p:cNvSpPr txBox="1"/>
          <p:nvPr/>
        </p:nvSpPr>
        <p:spPr>
          <a:xfrm>
            <a:off x="4283968" y="5693038"/>
            <a:ext cx="1245748" cy="261610"/>
          </a:xfrm>
          <a:prstGeom prst="rect">
            <a:avLst/>
          </a:prstGeom>
          <a:solidFill>
            <a:schemeClr val="bg1"/>
          </a:solidFill>
        </p:spPr>
        <p:txBody>
          <a:bodyPr wrap="square" rtlCol="0">
            <a:spAutoFit/>
          </a:bodyPr>
          <a:lstStyle/>
          <a:p>
            <a:r>
              <a:rPr lang="de-DE" sz="1100" dirty="0"/>
              <a:t>Horizontale Ebene</a:t>
            </a:r>
          </a:p>
        </p:txBody>
      </p:sp>
      <p:sp>
        <p:nvSpPr>
          <p:cNvPr id="13" name="Textfeld 12">
            <a:extLst>
              <a:ext uri="{FF2B5EF4-FFF2-40B4-BE49-F238E27FC236}">
                <a16:creationId xmlns:a16="http://schemas.microsoft.com/office/drawing/2014/main" id="{49D42527-83EF-4BD9-A885-234B8CDF8588}"/>
              </a:ext>
            </a:extLst>
          </p:cNvPr>
          <p:cNvSpPr txBox="1"/>
          <p:nvPr/>
        </p:nvSpPr>
        <p:spPr>
          <a:xfrm>
            <a:off x="6874254" y="5485507"/>
            <a:ext cx="1822422" cy="523220"/>
          </a:xfrm>
          <a:prstGeom prst="rect">
            <a:avLst/>
          </a:prstGeom>
          <a:solidFill>
            <a:schemeClr val="bg1"/>
          </a:solidFill>
        </p:spPr>
        <p:txBody>
          <a:bodyPr wrap="none" rtlCol="0">
            <a:spAutoFit/>
          </a:bodyPr>
          <a:lstStyle/>
          <a:p>
            <a:r>
              <a:rPr lang="de-DE" sz="1400" dirty="0"/>
              <a:t>direkt zur Erde </a:t>
            </a:r>
          </a:p>
          <a:p>
            <a:r>
              <a:rPr lang="de-DE" sz="1400" dirty="0"/>
              <a:t>83-33% Strahlisolation</a:t>
            </a:r>
          </a:p>
        </p:txBody>
      </p:sp>
    </p:spTree>
    <p:extLst>
      <p:ext uri="{BB962C8B-B14F-4D97-AF65-F5344CB8AC3E}">
        <p14:creationId xmlns:p14="http://schemas.microsoft.com/office/powerpoint/2010/main" val="3031965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Messung der Leerlaufspannung eines PV-Moduls mit einem Multimeter</a:t>
            </a:r>
            <a:endParaRPr lang="el-GR" dirty="0"/>
          </a:p>
        </p:txBody>
      </p:sp>
      <p:pic>
        <p:nvPicPr>
          <p:cNvPr id="12290" name="Picture 2"/>
          <p:cNvPicPr>
            <a:picLocks noChangeAspect="1" noChangeArrowheads="1"/>
          </p:cNvPicPr>
          <p:nvPr/>
        </p:nvPicPr>
        <p:blipFill>
          <a:blip r:embed="rId2" cstate="print"/>
          <a:srcRect/>
          <a:stretch>
            <a:fillRect/>
          </a:stretch>
        </p:blipFill>
        <p:spPr bwMode="auto">
          <a:xfrm>
            <a:off x="2123728" y="1485304"/>
            <a:ext cx="5055832"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Messen des Kurzschlussstroms eines PV-Moduls mit einem Multimeter</a:t>
            </a:r>
            <a:endParaRPr lang="el-GR" dirty="0"/>
          </a:p>
        </p:txBody>
      </p:sp>
      <p:pic>
        <p:nvPicPr>
          <p:cNvPr id="13314" name="Picture 2"/>
          <p:cNvPicPr>
            <a:picLocks noChangeAspect="1" noChangeArrowheads="1"/>
          </p:cNvPicPr>
          <p:nvPr/>
        </p:nvPicPr>
        <p:blipFill>
          <a:blip r:embed="rId2" cstate="print"/>
          <a:srcRect/>
          <a:stretch>
            <a:fillRect/>
          </a:stretch>
        </p:blipFill>
        <p:spPr bwMode="auto">
          <a:xfrm>
            <a:off x="2160153" y="1485304"/>
            <a:ext cx="5076143"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Einstrahlungsabhängigkeit</a:t>
            </a:r>
            <a:r>
              <a:rPr lang="en-US" dirty="0"/>
              <a:t> von V</a:t>
            </a:r>
            <a:r>
              <a:rPr lang="en-US" baseline="-25000" dirty="0"/>
              <a:t>OC</a:t>
            </a:r>
            <a:r>
              <a:rPr lang="en-US" dirty="0"/>
              <a:t> und I</a:t>
            </a:r>
            <a:r>
              <a:rPr lang="en-US" baseline="-25000" dirty="0"/>
              <a:t>SC</a:t>
            </a:r>
            <a:r>
              <a:rPr lang="en-US" dirty="0"/>
              <a:t> </a:t>
            </a:r>
            <a:r>
              <a:rPr lang="en-US" dirty="0" err="1"/>
              <a:t>einer</a:t>
            </a:r>
            <a:r>
              <a:rPr lang="en-US" dirty="0"/>
              <a:t> </a:t>
            </a:r>
            <a:r>
              <a:rPr lang="en-US" dirty="0" err="1"/>
              <a:t>Silizium-Solarzelle</a:t>
            </a:r>
            <a:endParaRPr lang="el-GR" dirty="0"/>
          </a:p>
        </p:txBody>
      </p:sp>
      <p:pic>
        <p:nvPicPr>
          <p:cNvPr id="19459" name="Picture 3"/>
          <p:cNvPicPr>
            <a:picLocks noChangeAspect="1" noChangeArrowheads="1"/>
          </p:cNvPicPr>
          <p:nvPr/>
        </p:nvPicPr>
        <p:blipFill>
          <a:blip r:embed="rId2" cstate="print"/>
          <a:srcRect/>
          <a:stretch>
            <a:fillRect/>
          </a:stretch>
        </p:blipFill>
        <p:spPr bwMode="auto">
          <a:xfrm>
            <a:off x="1166589" y="1844824"/>
            <a:ext cx="6861795" cy="39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Autofit/>
          </a:bodyPr>
          <a:lstStyle/>
          <a:p>
            <a:r>
              <a:rPr lang="en-US" dirty="0" err="1"/>
              <a:t>Kennlinien</a:t>
            </a:r>
            <a:r>
              <a:rPr lang="en-US" dirty="0"/>
              <a:t> I-V in 1000 W/m</a:t>
            </a:r>
            <a:r>
              <a:rPr lang="en-US" baseline="30000" dirty="0"/>
              <a:t>2</a:t>
            </a:r>
            <a:r>
              <a:rPr lang="en-US" dirty="0"/>
              <a:t> </a:t>
            </a:r>
            <a:r>
              <a:rPr lang="en-US" dirty="0" err="1"/>
              <a:t>Bestrahlungsstärke</a:t>
            </a:r>
            <a:r>
              <a:rPr lang="en-US" dirty="0"/>
              <a:t> von </a:t>
            </a:r>
            <a:r>
              <a:rPr lang="en-US" dirty="0" err="1"/>
              <a:t>vier</a:t>
            </a:r>
            <a:r>
              <a:rPr lang="en-US" dirty="0"/>
              <a:t> 75 W</a:t>
            </a:r>
            <a:r>
              <a:rPr lang="en-US" baseline="-25000" dirty="0"/>
              <a:t>p</a:t>
            </a:r>
            <a:r>
              <a:rPr lang="en-US" dirty="0"/>
              <a:t> </a:t>
            </a:r>
            <a:r>
              <a:rPr lang="en-US" dirty="0" err="1"/>
              <a:t>Modulen</a:t>
            </a:r>
            <a:endParaRPr lang="el-GR" dirty="0"/>
          </a:p>
        </p:txBody>
      </p:sp>
      <p:pic>
        <p:nvPicPr>
          <p:cNvPr id="3" name="Picture 7"/>
          <p:cNvPicPr>
            <a:picLocks noChangeAspect="1" noChangeArrowheads="1"/>
          </p:cNvPicPr>
          <p:nvPr/>
        </p:nvPicPr>
        <p:blipFill>
          <a:blip r:embed="rId2" cstate="print"/>
          <a:srcRect/>
          <a:stretch>
            <a:fillRect/>
          </a:stretch>
        </p:blipFill>
        <p:spPr bwMode="auto">
          <a:xfrm>
            <a:off x="755576" y="1700808"/>
            <a:ext cx="7676471"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Eigenschaften I-V einer monokristallinen Silizium-Solarzelle bei 25°C</a:t>
            </a:r>
            <a:endParaRPr lang="el-GR" dirty="0"/>
          </a:p>
        </p:txBody>
      </p:sp>
      <p:pic>
        <p:nvPicPr>
          <p:cNvPr id="15363" name="Picture 3"/>
          <p:cNvPicPr>
            <a:picLocks noChangeAspect="1" noChangeArrowheads="1"/>
          </p:cNvPicPr>
          <p:nvPr/>
        </p:nvPicPr>
        <p:blipFill>
          <a:blip r:embed="rId2" cstate="print"/>
          <a:srcRect/>
          <a:stretch>
            <a:fillRect/>
          </a:stretch>
        </p:blipFill>
        <p:spPr bwMode="auto">
          <a:xfrm>
            <a:off x="1014345" y="1530820"/>
            <a:ext cx="7230063"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Kennlinien I-V für die Bestrahlungsstärke </a:t>
            </a:r>
            <a:r>
              <a:rPr lang="en-US" dirty="0"/>
              <a:t>1000 W/m</a:t>
            </a:r>
            <a:r>
              <a:rPr lang="en-US" baseline="30000" dirty="0"/>
              <a:t>2</a:t>
            </a:r>
            <a:r>
              <a:rPr lang="en-US" dirty="0"/>
              <a:t> </a:t>
            </a:r>
            <a:r>
              <a:rPr lang="en-US" dirty="0" err="1"/>
              <a:t>mit</a:t>
            </a:r>
            <a:r>
              <a:rPr lang="en-US" dirty="0"/>
              <a:t> </a:t>
            </a:r>
            <a:r>
              <a:rPr lang="en-US" dirty="0" err="1"/>
              <a:t>Zellentemperatur</a:t>
            </a:r>
            <a:r>
              <a:rPr lang="en-US" dirty="0"/>
              <a:t> </a:t>
            </a:r>
            <a:r>
              <a:rPr lang="en-US" dirty="0" err="1"/>
              <a:t>als</a:t>
            </a:r>
            <a:r>
              <a:rPr lang="en-US" dirty="0"/>
              <a:t> Parameter</a:t>
            </a:r>
            <a:endParaRPr lang="el-GR" dirty="0"/>
          </a:p>
        </p:txBody>
      </p:sp>
      <p:pic>
        <p:nvPicPr>
          <p:cNvPr id="16386" name="Picture 2"/>
          <p:cNvPicPr>
            <a:picLocks noChangeAspect="1" noChangeArrowheads="1"/>
          </p:cNvPicPr>
          <p:nvPr/>
        </p:nvPicPr>
        <p:blipFill>
          <a:blip r:embed="rId2" cstate="print"/>
          <a:srcRect/>
          <a:stretch>
            <a:fillRect/>
          </a:stretch>
        </p:blipFill>
        <p:spPr bwMode="auto">
          <a:xfrm>
            <a:off x="1503536" y="1484784"/>
            <a:ext cx="6308824"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Temperaturabhängigkeit</a:t>
            </a:r>
            <a:r>
              <a:rPr lang="en-US" dirty="0"/>
              <a:t> von V</a:t>
            </a:r>
            <a:r>
              <a:rPr lang="en-US" baseline="-25000" dirty="0"/>
              <a:t>OC</a:t>
            </a:r>
            <a:r>
              <a:rPr lang="en-US" dirty="0"/>
              <a:t>, I</a:t>
            </a:r>
            <a:r>
              <a:rPr lang="en-US" baseline="-25000" dirty="0"/>
              <a:t>SC</a:t>
            </a:r>
            <a:r>
              <a:rPr lang="en-US" dirty="0"/>
              <a:t> und </a:t>
            </a:r>
            <a:r>
              <a:rPr lang="en-US" dirty="0" err="1"/>
              <a:t>P</a:t>
            </a:r>
            <a:r>
              <a:rPr lang="en-US" baseline="-25000" dirty="0" err="1"/>
              <a:t>max</a:t>
            </a:r>
            <a:r>
              <a:rPr lang="en-US" dirty="0"/>
              <a:t> </a:t>
            </a:r>
            <a:r>
              <a:rPr lang="en-US" dirty="0" err="1"/>
              <a:t>einer</a:t>
            </a:r>
            <a:r>
              <a:rPr lang="en-US" dirty="0"/>
              <a:t> </a:t>
            </a:r>
            <a:r>
              <a:rPr lang="en-US" dirty="0" err="1"/>
              <a:t>Silizium-Solarzelle</a:t>
            </a:r>
            <a:endParaRPr lang="el-GR" dirty="0"/>
          </a:p>
        </p:txBody>
      </p:sp>
      <p:pic>
        <p:nvPicPr>
          <p:cNvPr id="17410" name="Picture 2"/>
          <p:cNvPicPr>
            <a:picLocks noChangeAspect="1" noChangeArrowheads="1"/>
          </p:cNvPicPr>
          <p:nvPr/>
        </p:nvPicPr>
        <p:blipFill>
          <a:blip r:embed="rId2" cstate="print"/>
          <a:srcRect/>
          <a:stretch>
            <a:fillRect/>
          </a:stretch>
        </p:blipFill>
        <p:spPr bwMode="auto">
          <a:xfrm>
            <a:off x="895350" y="1485304"/>
            <a:ext cx="7803369"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Temperatur- und Strahlungsabhängigkeit einer Solarzellen-P-V-Charakteristik</a:t>
            </a:r>
            <a:endParaRPr lang="el-GR" dirty="0"/>
          </a:p>
        </p:txBody>
      </p:sp>
      <p:pic>
        <p:nvPicPr>
          <p:cNvPr id="3" name="Picture 6"/>
          <p:cNvPicPr>
            <a:picLocks noChangeAspect="1" noChangeArrowheads="1"/>
          </p:cNvPicPr>
          <p:nvPr/>
        </p:nvPicPr>
        <p:blipFill>
          <a:blip r:embed="rId2" cstate="print"/>
          <a:srcRect/>
          <a:stretch>
            <a:fillRect/>
          </a:stretch>
        </p:blipFill>
        <p:spPr bwMode="auto">
          <a:xfrm>
            <a:off x="381000" y="1916335"/>
            <a:ext cx="8534400" cy="3744913"/>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Effizienz einer kristallinen Silizium-Solarzelle im Vergleich zur Bestrahlungsstärke</a:t>
            </a:r>
            <a:endParaRPr lang="el-GR" dirty="0"/>
          </a:p>
        </p:txBody>
      </p:sp>
      <p:pic>
        <p:nvPicPr>
          <p:cNvPr id="18434" name="Picture 2"/>
          <p:cNvPicPr>
            <a:picLocks noChangeAspect="1" noChangeArrowheads="1"/>
          </p:cNvPicPr>
          <p:nvPr/>
        </p:nvPicPr>
        <p:blipFill>
          <a:blip r:embed="rId2" cstate="print"/>
          <a:srcRect/>
          <a:stretch>
            <a:fillRect/>
          </a:stretch>
        </p:blipFill>
        <p:spPr bwMode="auto">
          <a:xfrm>
            <a:off x="1259632" y="1701288"/>
            <a:ext cx="7077235"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STC- und NOCT-</a:t>
            </a:r>
            <a:r>
              <a:rPr lang="en-US" dirty="0" err="1"/>
              <a:t>Bedingungen</a:t>
            </a:r>
            <a:endParaRPr lang="el-GR" dirty="0"/>
          </a:p>
        </p:txBody>
      </p:sp>
      <p:sp>
        <p:nvSpPr>
          <p:cNvPr id="3" name="Content Placeholder 2"/>
          <p:cNvSpPr>
            <a:spLocks noGrp="1"/>
          </p:cNvSpPr>
          <p:nvPr>
            <p:ph idx="1"/>
          </p:nvPr>
        </p:nvSpPr>
        <p:spPr/>
        <p:txBody>
          <a:bodyPr>
            <a:normAutofit/>
          </a:bodyPr>
          <a:lstStyle/>
          <a:p>
            <a:r>
              <a:rPr lang="de-DE" sz="1600" dirty="0"/>
              <a:t>Ein PV-Modul wird typischerweise bewertet </a:t>
            </a:r>
            <a:r>
              <a:rPr lang="en-US" sz="1600" dirty="0"/>
              <a:t>(in W</a:t>
            </a:r>
            <a:r>
              <a:rPr lang="en-US" sz="1600" baseline="-25000" dirty="0"/>
              <a:t>p</a:t>
            </a:r>
            <a:r>
              <a:rPr lang="en-US" sz="1600" dirty="0"/>
              <a:t>) </a:t>
            </a:r>
            <a:r>
              <a:rPr lang="en-US" sz="1600" dirty="0" err="1"/>
              <a:t>bei</a:t>
            </a:r>
            <a:r>
              <a:rPr lang="en-US" sz="1600" dirty="0"/>
              <a:t> Standard-</a:t>
            </a:r>
            <a:r>
              <a:rPr lang="en-US" sz="1600" dirty="0" err="1"/>
              <a:t>Testbedingungen</a:t>
            </a:r>
            <a:r>
              <a:rPr lang="en-US" sz="1600" dirty="0"/>
              <a:t> (STC): </a:t>
            </a:r>
            <a:r>
              <a:rPr lang="en-US" sz="1600" i="1" dirty="0"/>
              <a:t>G</a:t>
            </a:r>
            <a:r>
              <a:rPr lang="en-US" sz="1600" dirty="0"/>
              <a:t>=1000 W/m</a:t>
            </a:r>
            <a:r>
              <a:rPr lang="en-US" sz="1600" baseline="30000" dirty="0"/>
              <a:t>2</a:t>
            </a:r>
            <a:r>
              <a:rPr lang="en-US" sz="1600" dirty="0"/>
              <a:t>, </a:t>
            </a:r>
            <a:r>
              <a:rPr lang="en-US" sz="1600" dirty="0" err="1"/>
              <a:t>Zellentemperatur</a:t>
            </a:r>
            <a:r>
              <a:rPr lang="en-US" sz="1600" dirty="0"/>
              <a:t> = 25°C, AM 1.5</a:t>
            </a:r>
          </a:p>
          <a:p>
            <a:r>
              <a:rPr lang="de-DE" sz="1600" dirty="0"/>
              <a:t>Im Feldeinsatz arbeiten PV-Module typischerweise bei höheren Temperaturen und geringerer Bestrahlungsstärke</a:t>
            </a:r>
          </a:p>
          <a:p>
            <a:r>
              <a:rPr lang="de-DE" sz="1600" dirty="0"/>
              <a:t>Um die Leistungsabgabe der Solarzelle zu bestimmen, ist es wichtig, die erwartete Betriebstemperatur des PV-Moduls zu bestimmen</a:t>
            </a:r>
          </a:p>
          <a:p>
            <a:r>
              <a:rPr lang="de-DE" sz="1600" dirty="0"/>
              <a:t>Die nominale Betriebszellentemperatur (NOCT) ist definiert als die Temperatur, die von offenen Zellen in einem Modul unter den folgenden Bedingungen erreicht wird: </a:t>
            </a:r>
          </a:p>
          <a:p>
            <a:pPr lvl="1"/>
            <a:r>
              <a:rPr lang="de-DE" sz="1600" dirty="0"/>
              <a:t>Bestrahlungsstärke auf der Zelloberfläche gleich</a:t>
            </a:r>
            <a:r>
              <a:rPr lang="en-US" sz="1600" dirty="0"/>
              <a:t> 800 W/m²</a:t>
            </a:r>
          </a:p>
          <a:p>
            <a:pPr lvl="1"/>
            <a:r>
              <a:rPr lang="en-US" sz="1600" dirty="0" err="1"/>
              <a:t>Lufttemperatur</a:t>
            </a:r>
            <a:r>
              <a:rPr lang="en-US" sz="1600" dirty="0"/>
              <a:t> </a:t>
            </a:r>
            <a:r>
              <a:rPr lang="en-US" sz="1600" dirty="0" err="1"/>
              <a:t>gleich</a:t>
            </a:r>
            <a:r>
              <a:rPr lang="en-US" sz="1600" dirty="0"/>
              <a:t> 20°C</a:t>
            </a:r>
          </a:p>
          <a:p>
            <a:pPr lvl="1"/>
            <a:r>
              <a:rPr lang="de-DE" sz="1600" dirty="0"/>
              <a:t>Windgeschwindigkeit gleich 1 m/s</a:t>
            </a:r>
          </a:p>
          <a:p>
            <a:pPr lvl="1"/>
            <a:r>
              <a:rPr lang="en-US" sz="1600" dirty="0"/>
              <a:t>Montage: </a:t>
            </a:r>
            <a:r>
              <a:rPr lang="en-US" sz="1600" dirty="0" err="1"/>
              <a:t>offene</a:t>
            </a:r>
            <a:r>
              <a:rPr lang="en-US" sz="1600" dirty="0"/>
              <a:t> </a:t>
            </a:r>
            <a:r>
              <a:rPr lang="en-US" sz="1600" dirty="0" err="1"/>
              <a:t>Rückseite</a:t>
            </a:r>
            <a:endParaRPr lang="en-US" sz="1600" dirty="0"/>
          </a:p>
          <a:p>
            <a:r>
              <a:rPr lang="de-DE" sz="1600" dirty="0"/>
              <a:t>Typische Werte für NOCT liegen zwischen 43 - 48°C: Je niedriger der NOCT, desto besser</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Luftmasse</a:t>
            </a:r>
            <a:r>
              <a:rPr lang="en-US" dirty="0"/>
              <a:t> (AM)</a:t>
            </a:r>
            <a:endParaRPr lang="el-GR" dirty="0"/>
          </a:p>
        </p:txBody>
      </p:sp>
      <p:sp>
        <p:nvSpPr>
          <p:cNvPr id="3" name="Content Placeholder 2"/>
          <p:cNvSpPr>
            <a:spLocks noGrp="1"/>
          </p:cNvSpPr>
          <p:nvPr>
            <p:ph idx="1"/>
          </p:nvPr>
        </p:nvSpPr>
        <p:spPr>
          <a:xfrm>
            <a:off x="457200" y="1600200"/>
            <a:ext cx="4618856" cy="4525963"/>
          </a:xfrm>
        </p:spPr>
        <p:txBody>
          <a:bodyPr>
            <a:normAutofit/>
          </a:bodyPr>
          <a:lstStyle/>
          <a:p>
            <a:r>
              <a:rPr lang="de-DE" sz="1600" dirty="0"/>
              <a:t>Das Spektrum ändert sich beim Durchgang durch die Atmosphäre. </a:t>
            </a:r>
          </a:p>
          <a:p>
            <a:r>
              <a:rPr lang="de-DE" sz="1600" dirty="0"/>
              <a:t>Je länger der Weg des Lichts, desto größer ist die Wirkung</a:t>
            </a:r>
          </a:p>
          <a:p>
            <a:r>
              <a:rPr lang="de-DE" sz="1600" dirty="0"/>
              <a:t>AM 1.5: Das Licht hat die 1,5-fache Entfernung im Vergleich zum vertikalen Weg durch die Atmosphäre zurückgelegt</a:t>
            </a:r>
          </a:p>
          <a:p>
            <a:r>
              <a:rPr lang="de-DE" sz="1600" dirty="0"/>
              <a:t>Bei einem bekannten </a:t>
            </a:r>
            <a:r>
              <a:rPr lang="de-DE" sz="1600" dirty="0" err="1"/>
              <a:t>Zenitwinkel</a:t>
            </a:r>
            <a:r>
              <a:rPr lang="de-DE" sz="1600" dirty="0"/>
              <a:t> </a:t>
            </a:r>
            <a:r>
              <a:rPr lang="de-DE" sz="1600" dirty="0" err="1"/>
              <a:t>θz</a:t>
            </a:r>
            <a:r>
              <a:rPr lang="de-DE" sz="1600" dirty="0"/>
              <a:t> der Sonne gibt der AM-Wert an: </a:t>
            </a:r>
          </a:p>
          <a:p>
            <a:pPr>
              <a:buNone/>
            </a:pPr>
            <a:endParaRPr lang="en-US" sz="1600" dirty="0"/>
          </a:p>
          <a:p>
            <a:pPr>
              <a:buNone/>
            </a:pPr>
            <a:r>
              <a:rPr lang="en-US" sz="1600" dirty="0"/>
              <a:t>	</a:t>
            </a:r>
          </a:p>
          <a:p>
            <a:r>
              <a:rPr lang="de-DE" sz="1600" dirty="0"/>
              <a:t>Das Standardspektrum zur Messung von Solarmodulen hat sich bei der Ankunft im Frühjahr und Herbst im AM 1,5 Spektrum etabliert und kann als durchschnittliches Jahresspektrum betrachtet werden</a:t>
            </a:r>
            <a:endParaRPr lang="en-US" sz="1600" dirty="0"/>
          </a:p>
        </p:txBody>
      </p:sp>
      <p:graphicFrame>
        <p:nvGraphicFramePr>
          <p:cNvPr id="4" name="3 - Αντικείμενο"/>
          <p:cNvGraphicFramePr>
            <a:graphicFrameLocks noChangeAspect="1"/>
          </p:cNvGraphicFramePr>
          <p:nvPr/>
        </p:nvGraphicFramePr>
        <p:xfrm>
          <a:off x="2035894" y="4028678"/>
          <a:ext cx="1023938" cy="552450"/>
        </p:xfrm>
        <a:graphic>
          <a:graphicData uri="http://schemas.openxmlformats.org/presentationml/2006/ole">
            <mc:AlternateContent xmlns:mc="http://schemas.openxmlformats.org/markup-compatibility/2006">
              <mc:Choice xmlns:v="urn:schemas-microsoft-com:vml" Requires="v">
                <p:oleObj spid="_x0000_s2234" name="Εξίσωση" r:id="rId3" imgW="799920" imgH="431640" progId="Equation.3">
                  <p:embed/>
                </p:oleObj>
              </mc:Choice>
              <mc:Fallback>
                <p:oleObj name="Εξίσωση" r:id="rId3" imgW="799920" imgH="431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5894" y="4028678"/>
                        <a:ext cx="1023938"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1" name="Picture 3"/>
          <p:cNvPicPr>
            <a:picLocks noChangeAspect="1" noChangeArrowheads="1"/>
          </p:cNvPicPr>
          <p:nvPr/>
        </p:nvPicPr>
        <p:blipFill>
          <a:blip r:embed="rId5" cstate="print"/>
          <a:srcRect/>
          <a:stretch>
            <a:fillRect/>
          </a:stretch>
        </p:blipFill>
        <p:spPr bwMode="auto">
          <a:xfrm>
            <a:off x="5004048" y="2109192"/>
            <a:ext cx="3895725" cy="3048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Vergleich von I-V-Kennlinien für STC- und NOCT-Bedingungen</a:t>
            </a:r>
            <a:endParaRPr lang="el-GR" dirty="0"/>
          </a:p>
        </p:txBody>
      </p:sp>
      <p:pic>
        <p:nvPicPr>
          <p:cNvPr id="24578" name="Picture 2" descr="ÎÏÎ¿ÏÎ­Î»ÎµÏÎ¼Î± ÎµÎ¹ÎºÏÎ½Î±Ï Î³Î¹Î± pv voc isc with irradiance"/>
          <p:cNvPicPr>
            <a:picLocks noChangeAspect="1" noChangeArrowheads="1"/>
          </p:cNvPicPr>
          <p:nvPr/>
        </p:nvPicPr>
        <p:blipFill>
          <a:blip r:embed="rId2" cstate="print"/>
          <a:srcRect b="25706"/>
          <a:stretch>
            <a:fillRect/>
          </a:stretch>
        </p:blipFill>
        <p:spPr bwMode="auto">
          <a:xfrm>
            <a:off x="1619672" y="1484784"/>
            <a:ext cx="6157674" cy="46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Anschluss eines PV-Moduls mit der Last </a:t>
            </a:r>
            <a:endParaRPr lang="el-GR" dirty="0"/>
          </a:p>
        </p:txBody>
      </p:sp>
      <p:sp>
        <p:nvSpPr>
          <p:cNvPr id="3" name="Content Placeholder 2"/>
          <p:cNvSpPr>
            <a:spLocks noGrp="1"/>
          </p:cNvSpPr>
          <p:nvPr>
            <p:ph idx="1"/>
          </p:nvPr>
        </p:nvSpPr>
        <p:spPr/>
        <p:txBody>
          <a:bodyPr>
            <a:normAutofit lnSpcReduction="10000"/>
          </a:bodyPr>
          <a:lstStyle/>
          <a:p>
            <a:r>
              <a:rPr lang="de-DE" sz="1600" dirty="0"/>
              <a:t>Eine typische kristalline Silizium-Solarzelle hat eine Leerlaufspannung von etwa 0,57 Volt bei 25°C</a:t>
            </a:r>
          </a:p>
          <a:p>
            <a:r>
              <a:rPr lang="de-DE" sz="1600" dirty="0"/>
              <a:t>Beim Anschluss an eine Last (z.B. eine Batterie) sinkt die Ausgangsspannung der einzelnen Zelle bei 25°C auf ca. 0,46 Volt, da der erzeugte Strom fließt</a:t>
            </a:r>
          </a:p>
          <a:p>
            <a:r>
              <a:rPr lang="de-DE" sz="1600" dirty="0"/>
              <a:t>Diese Spannung bleibt ca. bei diesem Wert, unabhängig von der Intensität der Sonne oder der Strommenge, die die Zelle erzeugt</a:t>
            </a:r>
          </a:p>
          <a:p>
            <a:r>
              <a:rPr lang="de-DE" sz="1600" dirty="0"/>
              <a:t>Andererseits hängt die Höhe des nutzbaren Ausgangsstroms, den eine Zelle erzeugt, davon ab, wie intensiv das Sonnenlicht auf die Zelloberfläche scheint, und auch von der Spannungsdifferenz zwischen der Zelle und der Last</a:t>
            </a:r>
          </a:p>
          <a:p>
            <a:r>
              <a:rPr lang="de-DE" sz="1600" dirty="0"/>
              <a:t>Wenn einzelne Solarzellen zu PV-Modulen zusammengesetzt werden, werden sie in der Regel in Reihe geschaltet, sodass ihre Spannungen addiert werden</a:t>
            </a:r>
          </a:p>
          <a:p>
            <a:r>
              <a:rPr lang="de-DE" sz="1600" dirty="0"/>
              <a:t>Die Betriebsspannung einer typischen 12 V Blei-Säure-Batterie liegt im Bereich von 10,5-14 V. Wenn wir also in Serie 36 Zellen anschließen, haben wir eine Betriebsspannung von 16,7 Volt, und das ist mehr als genug, um die Batterie zu laden</a:t>
            </a:r>
          </a:p>
          <a:p>
            <a:r>
              <a:rPr lang="de-DE" sz="1600" dirty="0"/>
              <a:t>In diesem Fall (wir betrachten keine Zellabschattung) bleibt der von einem PV-Modul mit insgesamt 36 Zellen erzeugte Ausgangsstrom gleich dem von einer einzelnen Zelle erzeugten Strom</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PV-Modul mit 36 in Reihe geschalteten Solarzellen</a:t>
            </a:r>
            <a:endParaRPr lang="el-GR" dirty="0"/>
          </a:p>
        </p:txBody>
      </p:sp>
      <p:pic>
        <p:nvPicPr>
          <p:cNvPr id="25602" name="Picture 2" descr="Î£ÏÎµÏÎ¹ÎºÎ® ÎµÎ¹ÎºÏÎ½Î±"/>
          <p:cNvPicPr>
            <a:picLocks noChangeAspect="1" noChangeArrowheads="1"/>
          </p:cNvPicPr>
          <p:nvPr/>
        </p:nvPicPr>
        <p:blipFill>
          <a:blip r:embed="rId2" cstate="print"/>
          <a:srcRect t="12453"/>
          <a:stretch>
            <a:fillRect/>
          </a:stretch>
        </p:blipFill>
        <p:spPr bwMode="auto">
          <a:xfrm>
            <a:off x="324488" y="1988840"/>
            <a:ext cx="8640000" cy="3543644"/>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Abhängigkeit von Lastspannung und Anzahl der Solarzellen in einem PV-Modul</a:t>
            </a:r>
            <a:endParaRPr lang="el-GR" dirty="0"/>
          </a:p>
        </p:txBody>
      </p:sp>
      <p:graphicFrame>
        <p:nvGraphicFramePr>
          <p:cNvPr id="5" name="4 - Θέση περιεχομένου"/>
          <p:cNvGraphicFramePr>
            <a:graphicFrameLocks noGrp="1"/>
          </p:cNvGraphicFramePr>
          <p:nvPr>
            <p:ph idx="1"/>
          </p:nvPr>
        </p:nvGraphicFramePr>
        <p:xfrm>
          <a:off x="457200" y="2572112"/>
          <a:ext cx="8229600" cy="2494280"/>
        </p:xfrm>
        <a:graphic>
          <a:graphicData uri="http://schemas.openxmlformats.org/drawingml/2006/table">
            <a:tbl>
              <a:tblPr firstRow="1" bandRow="1">
                <a:tableStyleId>{073A0DAA-6AF3-43AB-8588-CEC1D06C72B9}</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gn="ctr"/>
                      <a:r>
                        <a:rPr lang="en-US" dirty="0"/>
                        <a:t>Load Voltage (V)</a:t>
                      </a:r>
                    </a:p>
                    <a:p>
                      <a:pPr algn="ctr"/>
                      <a:r>
                        <a:rPr lang="en-US" dirty="0"/>
                        <a:t>(e.g., battery)</a:t>
                      </a:r>
                      <a:endParaRPr lang="el-GR" dirty="0"/>
                    </a:p>
                  </a:txBody>
                  <a:tcPr/>
                </a:tc>
                <a:tc>
                  <a:txBody>
                    <a:bodyPr/>
                    <a:lstStyle/>
                    <a:p>
                      <a:pPr algn="ctr"/>
                      <a:r>
                        <a:rPr lang="en-US" dirty="0"/>
                        <a:t>Typical V</a:t>
                      </a:r>
                      <a:r>
                        <a:rPr lang="en-US" baseline="-25000" dirty="0"/>
                        <a:t>OC</a:t>
                      </a:r>
                      <a:r>
                        <a:rPr lang="en-US" dirty="0"/>
                        <a:t> value (V)</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Typical V</a:t>
                      </a:r>
                      <a:r>
                        <a:rPr lang="en-US" baseline="-25000" dirty="0"/>
                        <a:t>MPP</a:t>
                      </a:r>
                      <a:r>
                        <a:rPr lang="en-US" dirty="0"/>
                        <a:t> value (V)</a:t>
                      </a:r>
                      <a:endParaRPr lang="el-GR" dirty="0"/>
                    </a:p>
                  </a:txBody>
                  <a:tcPr/>
                </a:tc>
                <a:tc>
                  <a:txBody>
                    <a:bodyPr/>
                    <a:lstStyle/>
                    <a:p>
                      <a:pPr algn="ctr"/>
                      <a:r>
                        <a:rPr lang="en-US" dirty="0"/>
                        <a:t>Number of cells in series</a:t>
                      </a:r>
                      <a:endParaRPr lang="el-GR" dirty="0"/>
                    </a:p>
                  </a:txBody>
                  <a:tcPr/>
                </a:tc>
                <a:extLst>
                  <a:ext uri="{0D108BD9-81ED-4DB2-BD59-A6C34878D82A}">
                    <a16:rowId xmlns:a16="http://schemas.microsoft.com/office/drawing/2014/main" val="10000"/>
                  </a:ext>
                </a:extLst>
              </a:tr>
              <a:tr h="370840">
                <a:tc>
                  <a:txBody>
                    <a:bodyPr/>
                    <a:lstStyle/>
                    <a:p>
                      <a:pPr algn="ctr"/>
                      <a:r>
                        <a:rPr lang="en-US" dirty="0"/>
                        <a:t>12</a:t>
                      </a:r>
                      <a:endParaRPr lang="el-GR" dirty="0"/>
                    </a:p>
                  </a:txBody>
                  <a:tcPr/>
                </a:tc>
                <a:tc>
                  <a:txBody>
                    <a:bodyPr/>
                    <a:lstStyle/>
                    <a:p>
                      <a:pPr algn="ctr"/>
                      <a:r>
                        <a:rPr lang="en-US" dirty="0"/>
                        <a:t>21</a:t>
                      </a:r>
                    </a:p>
                  </a:txBody>
                  <a:tcPr/>
                </a:tc>
                <a:tc>
                  <a:txBody>
                    <a:bodyPr/>
                    <a:lstStyle/>
                    <a:p>
                      <a:pPr algn="ctr"/>
                      <a:r>
                        <a:rPr lang="en-US" dirty="0"/>
                        <a:t>17</a:t>
                      </a:r>
                      <a:endParaRPr lang="el-GR" dirty="0"/>
                    </a:p>
                  </a:txBody>
                  <a:tcPr/>
                </a:tc>
                <a:tc>
                  <a:txBody>
                    <a:bodyPr/>
                    <a:lstStyle/>
                    <a:p>
                      <a:pPr algn="ctr"/>
                      <a:r>
                        <a:rPr lang="en-US" dirty="0"/>
                        <a:t>36</a:t>
                      </a:r>
                      <a:endParaRPr lang="el-GR" dirty="0"/>
                    </a:p>
                  </a:txBody>
                  <a:tcPr/>
                </a:tc>
                <a:extLst>
                  <a:ext uri="{0D108BD9-81ED-4DB2-BD59-A6C34878D82A}">
                    <a16:rowId xmlns:a16="http://schemas.microsoft.com/office/drawing/2014/main" val="10001"/>
                  </a:ext>
                </a:extLst>
              </a:tr>
              <a:tr h="370840">
                <a:tc>
                  <a:txBody>
                    <a:bodyPr/>
                    <a:lstStyle/>
                    <a:p>
                      <a:pPr algn="ctr"/>
                      <a:r>
                        <a:rPr lang="en-US" dirty="0"/>
                        <a:t>18</a:t>
                      </a:r>
                      <a:endParaRPr lang="el-GR" dirty="0"/>
                    </a:p>
                  </a:txBody>
                  <a:tcPr/>
                </a:tc>
                <a:tc>
                  <a:txBody>
                    <a:bodyPr/>
                    <a:lstStyle/>
                    <a:p>
                      <a:pPr algn="ctr"/>
                      <a:r>
                        <a:rPr lang="en-US" dirty="0"/>
                        <a:t>30</a:t>
                      </a:r>
                      <a:endParaRPr lang="el-GR" dirty="0"/>
                    </a:p>
                  </a:txBody>
                  <a:tcPr/>
                </a:tc>
                <a:tc>
                  <a:txBody>
                    <a:bodyPr/>
                    <a:lstStyle/>
                    <a:p>
                      <a:pPr algn="ctr"/>
                      <a:r>
                        <a:rPr lang="en-US" dirty="0"/>
                        <a:t>24</a:t>
                      </a:r>
                      <a:endParaRPr lang="el-GR" dirty="0"/>
                    </a:p>
                  </a:txBody>
                  <a:tcPr/>
                </a:tc>
                <a:tc>
                  <a:txBody>
                    <a:bodyPr/>
                    <a:lstStyle/>
                    <a:p>
                      <a:pPr algn="ctr"/>
                      <a:r>
                        <a:rPr lang="en-US" dirty="0"/>
                        <a:t>48</a:t>
                      </a:r>
                      <a:endParaRPr lang="el-GR" dirty="0"/>
                    </a:p>
                  </a:txBody>
                  <a:tcPr/>
                </a:tc>
                <a:extLst>
                  <a:ext uri="{0D108BD9-81ED-4DB2-BD59-A6C34878D82A}">
                    <a16:rowId xmlns:a16="http://schemas.microsoft.com/office/drawing/2014/main" val="10002"/>
                  </a:ext>
                </a:extLst>
              </a:tr>
              <a:tr h="370840">
                <a:tc>
                  <a:txBody>
                    <a:bodyPr/>
                    <a:lstStyle/>
                    <a:p>
                      <a:pPr algn="ctr"/>
                      <a:r>
                        <a:rPr lang="en-US"/>
                        <a:t>18</a:t>
                      </a:r>
                      <a:endParaRPr lang="el-GR" dirty="0"/>
                    </a:p>
                  </a:txBody>
                  <a:tcPr/>
                </a:tc>
                <a:tc>
                  <a:txBody>
                    <a:bodyPr/>
                    <a:lstStyle/>
                    <a:p>
                      <a:pPr algn="ctr"/>
                      <a:r>
                        <a:rPr lang="en-US" dirty="0"/>
                        <a:t>33</a:t>
                      </a:r>
                      <a:endParaRPr lang="el-GR" dirty="0"/>
                    </a:p>
                  </a:txBody>
                  <a:tcPr/>
                </a:tc>
                <a:tc>
                  <a:txBody>
                    <a:bodyPr/>
                    <a:lstStyle/>
                    <a:p>
                      <a:pPr algn="ctr"/>
                      <a:r>
                        <a:rPr lang="en-US" dirty="0"/>
                        <a:t>26</a:t>
                      </a:r>
                      <a:endParaRPr lang="el-GR" dirty="0"/>
                    </a:p>
                  </a:txBody>
                  <a:tcPr/>
                </a:tc>
                <a:tc>
                  <a:txBody>
                    <a:bodyPr/>
                    <a:lstStyle/>
                    <a:p>
                      <a:pPr algn="ctr"/>
                      <a:r>
                        <a:rPr lang="en-US" dirty="0"/>
                        <a:t>54</a:t>
                      </a:r>
                      <a:endParaRPr lang="el-GR" dirty="0"/>
                    </a:p>
                  </a:txBody>
                  <a:tcPr/>
                </a:tc>
                <a:extLst>
                  <a:ext uri="{0D108BD9-81ED-4DB2-BD59-A6C34878D82A}">
                    <a16:rowId xmlns:a16="http://schemas.microsoft.com/office/drawing/2014/main" val="10003"/>
                  </a:ext>
                </a:extLst>
              </a:tr>
              <a:tr h="370840">
                <a:tc>
                  <a:txBody>
                    <a:bodyPr/>
                    <a:lstStyle/>
                    <a:p>
                      <a:pPr algn="ctr"/>
                      <a:r>
                        <a:rPr lang="en-US"/>
                        <a:t>20</a:t>
                      </a:r>
                      <a:endParaRPr lang="el-GR" dirty="0"/>
                    </a:p>
                  </a:txBody>
                  <a:tcPr/>
                </a:tc>
                <a:tc>
                  <a:txBody>
                    <a:bodyPr/>
                    <a:lstStyle/>
                    <a:p>
                      <a:pPr algn="ctr"/>
                      <a:r>
                        <a:rPr lang="en-US" dirty="0"/>
                        <a:t>36</a:t>
                      </a:r>
                      <a:endParaRPr lang="el-GR" dirty="0"/>
                    </a:p>
                  </a:txBody>
                  <a:tcPr/>
                </a:tc>
                <a:tc>
                  <a:txBody>
                    <a:bodyPr/>
                    <a:lstStyle/>
                    <a:p>
                      <a:pPr algn="ctr"/>
                      <a:r>
                        <a:rPr lang="en-US" dirty="0"/>
                        <a:t>29</a:t>
                      </a:r>
                      <a:endParaRPr lang="el-GR" dirty="0"/>
                    </a:p>
                  </a:txBody>
                  <a:tcPr/>
                </a:tc>
                <a:tc>
                  <a:txBody>
                    <a:bodyPr/>
                    <a:lstStyle/>
                    <a:p>
                      <a:pPr algn="ctr"/>
                      <a:r>
                        <a:rPr lang="en-US" dirty="0"/>
                        <a:t>60</a:t>
                      </a:r>
                      <a:endParaRPr lang="el-GR" dirty="0"/>
                    </a:p>
                  </a:txBody>
                  <a:tcPr/>
                </a:tc>
                <a:extLst>
                  <a:ext uri="{0D108BD9-81ED-4DB2-BD59-A6C34878D82A}">
                    <a16:rowId xmlns:a16="http://schemas.microsoft.com/office/drawing/2014/main" val="10004"/>
                  </a:ext>
                </a:extLst>
              </a:tr>
              <a:tr h="370840">
                <a:tc>
                  <a:txBody>
                    <a:bodyPr/>
                    <a:lstStyle/>
                    <a:p>
                      <a:pPr algn="ctr"/>
                      <a:r>
                        <a:rPr lang="en-US"/>
                        <a:t>24</a:t>
                      </a:r>
                      <a:endParaRPr lang="el-GR" dirty="0"/>
                    </a:p>
                  </a:txBody>
                  <a:tcPr/>
                </a:tc>
                <a:tc>
                  <a:txBody>
                    <a:bodyPr/>
                    <a:lstStyle/>
                    <a:p>
                      <a:pPr algn="ctr"/>
                      <a:r>
                        <a:rPr lang="en-US" dirty="0"/>
                        <a:t>42</a:t>
                      </a:r>
                      <a:endParaRPr lang="el-GR" dirty="0"/>
                    </a:p>
                  </a:txBody>
                  <a:tcPr/>
                </a:tc>
                <a:tc>
                  <a:txBody>
                    <a:bodyPr/>
                    <a:lstStyle/>
                    <a:p>
                      <a:pPr algn="ctr"/>
                      <a:r>
                        <a:rPr lang="en-US" dirty="0"/>
                        <a:t>35</a:t>
                      </a:r>
                      <a:endParaRPr lang="el-GR" dirty="0"/>
                    </a:p>
                  </a:txBody>
                  <a:tcPr/>
                </a:tc>
                <a:tc>
                  <a:txBody>
                    <a:bodyPr/>
                    <a:lstStyle/>
                    <a:p>
                      <a:pPr algn="ctr"/>
                      <a:r>
                        <a:rPr lang="en-US" dirty="0"/>
                        <a:t>72</a:t>
                      </a:r>
                      <a:endParaRPr lang="el-GR"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31965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PV-Anlagenkategorien und Betrieb</a:t>
            </a:r>
            <a:endParaRPr lang="el-GR" dirty="0"/>
          </a:p>
        </p:txBody>
      </p:sp>
      <p:grpSp>
        <p:nvGrpSpPr>
          <p:cNvPr id="12318" name="Group 30"/>
          <p:cNvGrpSpPr>
            <a:grpSpLocks noChangeAspect="1"/>
          </p:cNvGrpSpPr>
          <p:nvPr/>
        </p:nvGrpSpPr>
        <p:grpSpPr bwMode="auto">
          <a:xfrm>
            <a:off x="1676654" y="1412776"/>
            <a:ext cx="5589934" cy="4824000"/>
            <a:chOff x="2130" y="1259"/>
            <a:chExt cx="10036" cy="8661"/>
          </a:xfrm>
        </p:grpSpPr>
        <p:sp>
          <p:nvSpPr>
            <p:cNvPr id="12319" name="Text Box 31"/>
            <p:cNvSpPr txBox="1">
              <a:spLocks noChangeArrowheads="1"/>
            </p:cNvSpPr>
            <p:nvPr/>
          </p:nvSpPr>
          <p:spPr bwMode="auto">
            <a:xfrm>
              <a:off x="2130" y="579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PV-Systeme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20" name="Text Box 32"/>
            <p:cNvSpPr txBox="1">
              <a:spLocks noChangeArrowheads="1"/>
            </p:cNvSpPr>
            <p:nvPr/>
          </p:nvSpPr>
          <p:spPr bwMode="auto">
            <a:xfrm>
              <a:off x="3930" y="7257"/>
              <a:ext cx="1701"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Raster </a:t>
              </a: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verbunden</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21" name="Text Box 33"/>
            <p:cNvSpPr txBox="1">
              <a:spLocks noChangeArrowheads="1"/>
            </p:cNvSpPr>
            <p:nvPr/>
          </p:nvSpPr>
          <p:spPr bwMode="auto">
            <a:xfrm>
              <a:off x="3930" y="3777"/>
              <a:ext cx="1701"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000" b="0" i="0" u="none" strike="noStrike" cap="none" normalizeH="0" baseline="0" dirty="0" err="1">
                  <a:ln>
                    <a:noFill/>
                  </a:ln>
                  <a:solidFill>
                    <a:schemeClr val="tx1"/>
                  </a:solidFill>
                  <a:effectLst/>
                  <a:latin typeface="Times New Roman" pitchFamily="18" charset="0"/>
                  <a:cs typeface="Arial" pitchFamily="34" charset="0"/>
                </a:rPr>
                <a:t>Netzunabhängig</a:t>
              </a:r>
              <a:r>
                <a:rPr kumimoji="0" lang="en-US" sz="1000" b="0" i="0" u="none" strike="noStrike" cap="none" normalizeH="0" baseline="0" dirty="0">
                  <a:ln>
                    <a:noFill/>
                  </a:ln>
                  <a:solidFill>
                    <a:schemeClr val="tx1"/>
                  </a:solidFill>
                  <a:effectLst/>
                  <a:latin typeface="Times New Roman" pitchFamily="18" charset="0"/>
                  <a:cs typeface="Arial" pitchFamily="34" charset="0"/>
                </a:rPr>
                <a:t> </a:t>
              </a:r>
              <a:r>
                <a:rPr kumimoji="0" lang="en-US" sz="1000" b="0" i="0" u="none" strike="noStrike" cap="none" normalizeH="0" baseline="0" dirty="0" err="1">
                  <a:ln>
                    <a:noFill/>
                  </a:ln>
                  <a:solidFill>
                    <a:schemeClr val="tx1"/>
                  </a:solidFill>
                  <a:effectLst/>
                  <a:latin typeface="Times New Roman" pitchFamily="18" charset="0"/>
                  <a:cs typeface="Arial" pitchFamily="34" charset="0"/>
                </a:rPr>
                <a:t>oder</a:t>
              </a:r>
              <a:r>
                <a:rPr kumimoji="0" lang="en-US" sz="1000" b="0" i="0" u="none" strike="noStrike" cap="none" normalizeH="0" baseline="0" dirty="0">
                  <a:ln>
                    <a:noFill/>
                  </a:ln>
                  <a:solidFill>
                    <a:schemeClr val="tx1"/>
                  </a:solidFill>
                  <a:effectLst/>
                  <a:latin typeface="Times New Roman" pitchFamily="18" charset="0"/>
                  <a:cs typeface="Arial" pitchFamily="34" charset="0"/>
                </a:rPr>
                <a:t> </a:t>
              </a: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000" b="0" i="0" u="none" strike="noStrike" cap="none" normalizeH="0" baseline="0" dirty="0" err="1">
                  <a:ln>
                    <a:noFill/>
                  </a:ln>
                  <a:solidFill>
                    <a:schemeClr val="tx1"/>
                  </a:solidFill>
                  <a:effectLst/>
                  <a:latin typeface="Times New Roman" pitchFamily="18" charset="0"/>
                  <a:cs typeface="Arial" pitchFamily="34" charset="0"/>
                </a:rPr>
                <a:t>eigenständig</a:t>
              </a:r>
              <a:endParaRPr kumimoji="0" lang="el-GR" sz="1000" b="0" i="0" u="none" strike="noStrike" cap="none" normalizeH="0" baseline="0" dirty="0">
                <a:ln>
                  <a:noFill/>
                </a:ln>
                <a:solidFill>
                  <a:schemeClr val="tx1"/>
                </a:solidFill>
                <a:effectLst/>
                <a:latin typeface="Arial" pitchFamily="34" charset="0"/>
                <a:cs typeface="Arial" pitchFamily="34" charset="0"/>
              </a:endParaRPr>
            </a:p>
          </p:txBody>
        </p:sp>
        <p:sp>
          <p:nvSpPr>
            <p:cNvPr id="12322" name="Text Box 34"/>
            <p:cNvSpPr txBox="1">
              <a:spLocks noChangeArrowheads="1"/>
            </p:cNvSpPr>
            <p:nvPr/>
          </p:nvSpPr>
          <p:spPr bwMode="auto">
            <a:xfrm>
              <a:off x="6015" y="305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Autonom</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23" name="Text Box 35"/>
            <p:cNvSpPr txBox="1">
              <a:spLocks noChangeArrowheads="1"/>
            </p:cNvSpPr>
            <p:nvPr/>
          </p:nvSpPr>
          <p:spPr bwMode="auto">
            <a:xfrm>
              <a:off x="5976" y="5325"/>
              <a:ext cx="1800"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Hybride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24" name="Text Box 36"/>
            <p:cNvSpPr txBox="1">
              <a:spLocks noChangeArrowheads="1"/>
            </p:cNvSpPr>
            <p:nvPr/>
          </p:nvSpPr>
          <p:spPr bwMode="auto">
            <a:xfrm>
              <a:off x="9466" y="237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Ohne Lagerung</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25" name="Text Box 37"/>
            <p:cNvSpPr txBox="1">
              <a:spLocks noChangeArrowheads="1"/>
            </p:cNvSpPr>
            <p:nvPr/>
          </p:nvSpPr>
          <p:spPr bwMode="auto">
            <a:xfrm>
              <a:off x="9466" y="369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000" b="0" i="0" u="none" strike="noStrike" cap="none" normalizeH="0" baseline="0" dirty="0" err="1">
                  <a:ln>
                    <a:noFill/>
                  </a:ln>
                  <a:solidFill>
                    <a:schemeClr val="tx1"/>
                  </a:solidFill>
                  <a:effectLst/>
                  <a:latin typeface="Times New Roman" pitchFamily="18" charset="0"/>
                  <a:cs typeface="Arial" pitchFamily="34" charset="0"/>
                </a:rPr>
                <a:t>Mit</a:t>
              </a:r>
              <a:r>
                <a:rPr kumimoji="0" lang="en-US" sz="1000" b="0" i="0" u="none" strike="noStrike" cap="none" normalizeH="0" baseline="0" dirty="0">
                  <a:ln>
                    <a:noFill/>
                  </a:ln>
                  <a:solidFill>
                    <a:schemeClr val="tx1"/>
                  </a:solidFill>
                  <a:effectLst/>
                  <a:latin typeface="Times New Roman" pitchFamily="18" charset="0"/>
                  <a:cs typeface="Arial" pitchFamily="34" charset="0"/>
                </a:rPr>
                <a:t> </a:t>
              </a:r>
              <a:r>
                <a:rPr kumimoji="0" lang="en-US" sz="1000" b="0" i="0" u="none" strike="noStrike" cap="none" normalizeH="0" baseline="0" dirty="0" err="1">
                  <a:ln>
                    <a:noFill/>
                  </a:ln>
                  <a:solidFill>
                    <a:schemeClr val="tx1"/>
                  </a:solidFill>
                  <a:effectLst/>
                  <a:latin typeface="Times New Roman" pitchFamily="18" charset="0"/>
                  <a:cs typeface="Arial" pitchFamily="34" charset="0"/>
                </a:rPr>
                <a:t>Aufbewahrung</a:t>
              </a:r>
              <a:endParaRPr kumimoji="0" lang="el-GR" sz="1000" b="0" i="0" u="none" strike="noStrike" cap="none" normalizeH="0" baseline="0" dirty="0">
                <a:ln>
                  <a:noFill/>
                </a:ln>
                <a:solidFill>
                  <a:schemeClr val="tx1"/>
                </a:solidFill>
                <a:effectLst/>
                <a:latin typeface="Arial" pitchFamily="34" charset="0"/>
                <a:cs typeface="Arial" pitchFamily="34" charset="0"/>
              </a:endParaRPr>
            </a:p>
          </p:txBody>
        </p:sp>
        <p:sp>
          <p:nvSpPr>
            <p:cNvPr id="12326" name="Text Box 38"/>
            <p:cNvSpPr txBox="1">
              <a:spLocks noChangeArrowheads="1"/>
            </p:cNvSpPr>
            <p:nvPr/>
          </p:nvSpPr>
          <p:spPr bwMode="auto">
            <a:xfrm>
              <a:off x="9466" y="506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Dezentralisiert</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27" name="Text Box 39"/>
            <p:cNvSpPr txBox="1">
              <a:spLocks noChangeArrowheads="1"/>
            </p:cNvSpPr>
            <p:nvPr/>
          </p:nvSpPr>
          <p:spPr bwMode="auto">
            <a:xfrm>
              <a:off x="9466" y="647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Zentralisiert</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28" name="Text Box 40"/>
            <p:cNvSpPr txBox="1">
              <a:spLocks noChangeArrowheads="1"/>
            </p:cNvSpPr>
            <p:nvPr/>
          </p:nvSpPr>
          <p:spPr bwMode="auto">
            <a:xfrm>
              <a:off x="9466" y="786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Verteilt</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29" name="Text Box 41"/>
            <p:cNvSpPr txBox="1">
              <a:spLocks noChangeArrowheads="1"/>
            </p:cNvSpPr>
            <p:nvPr/>
          </p:nvSpPr>
          <p:spPr bwMode="auto">
            <a:xfrm>
              <a:off x="7765" y="924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Raster interaktiv</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30" name="Text Box 42"/>
            <p:cNvSpPr txBox="1">
              <a:spLocks noChangeArrowheads="1"/>
            </p:cNvSpPr>
            <p:nvPr/>
          </p:nvSpPr>
          <p:spPr bwMode="auto">
            <a:xfrm>
              <a:off x="10465" y="924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Netzsicherung</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cxnSp>
          <p:nvCxnSpPr>
            <p:cNvPr id="12331" name="AutoShape 43"/>
            <p:cNvCxnSpPr>
              <a:cxnSpLocks noChangeShapeType="1"/>
            </p:cNvCxnSpPr>
            <p:nvPr/>
          </p:nvCxnSpPr>
          <p:spPr bwMode="auto">
            <a:xfrm flipV="1">
              <a:off x="2880" y="4370"/>
              <a:ext cx="1050" cy="1420"/>
            </a:xfrm>
            <a:prstGeom prst="straightConnector1">
              <a:avLst/>
            </a:prstGeom>
            <a:noFill/>
            <a:ln w="9525">
              <a:solidFill>
                <a:srgbClr val="000000"/>
              </a:solidFill>
              <a:round/>
              <a:headEnd/>
              <a:tailEnd type="triangle" w="med" len="med"/>
            </a:ln>
          </p:spPr>
        </p:cxnSp>
        <p:cxnSp>
          <p:nvCxnSpPr>
            <p:cNvPr id="12332" name="AutoShape 44"/>
            <p:cNvCxnSpPr>
              <a:cxnSpLocks noChangeShapeType="1"/>
            </p:cNvCxnSpPr>
            <p:nvPr/>
          </p:nvCxnSpPr>
          <p:spPr bwMode="auto">
            <a:xfrm>
              <a:off x="2880" y="6470"/>
              <a:ext cx="1050" cy="1394"/>
            </a:xfrm>
            <a:prstGeom prst="straightConnector1">
              <a:avLst/>
            </a:prstGeom>
            <a:noFill/>
            <a:ln w="9525">
              <a:solidFill>
                <a:srgbClr val="000000"/>
              </a:solidFill>
              <a:round/>
              <a:headEnd/>
              <a:tailEnd type="triangle" w="med" len="med"/>
            </a:ln>
          </p:spPr>
        </p:cxnSp>
        <p:cxnSp>
          <p:nvCxnSpPr>
            <p:cNvPr id="12333" name="AutoShape 45"/>
            <p:cNvCxnSpPr>
              <a:cxnSpLocks noChangeShapeType="1"/>
            </p:cNvCxnSpPr>
            <p:nvPr/>
          </p:nvCxnSpPr>
          <p:spPr bwMode="auto">
            <a:xfrm flipV="1">
              <a:off x="7716" y="2730"/>
              <a:ext cx="1750" cy="524"/>
            </a:xfrm>
            <a:prstGeom prst="straightConnector1">
              <a:avLst/>
            </a:prstGeom>
            <a:noFill/>
            <a:ln w="9525">
              <a:solidFill>
                <a:srgbClr val="000000"/>
              </a:solidFill>
              <a:round/>
              <a:headEnd/>
              <a:tailEnd type="triangle" w="med" len="med"/>
            </a:ln>
          </p:spPr>
        </p:cxnSp>
        <p:cxnSp>
          <p:nvCxnSpPr>
            <p:cNvPr id="12334" name="AutoShape 46"/>
            <p:cNvCxnSpPr>
              <a:cxnSpLocks noChangeShapeType="1"/>
            </p:cNvCxnSpPr>
            <p:nvPr/>
          </p:nvCxnSpPr>
          <p:spPr bwMode="auto">
            <a:xfrm>
              <a:off x="7716" y="3535"/>
              <a:ext cx="1750" cy="486"/>
            </a:xfrm>
            <a:prstGeom prst="straightConnector1">
              <a:avLst/>
            </a:prstGeom>
            <a:noFill/>
            <a:ln w="9525">
              <a:solidFill>
                <a:srgbClr val="000000"/>
              </a:solidFill>
              <a:round/>
              <a:headEnd/>
              <a:tailEnd type="triangle" w="med" len="med"/>
            </a:ln>
          </p:spPr>
        </p:cxnSp>
        <p:cxnSp>
          <p:nvCxnSpPr>
            <p:cNvPr id="12335" name="AutoShape 47"/>
            <p:cNvCxnSpPr>
              <a:cxnSpLocks noChangeShapeType="1"/>
            </p:cNvCxnSpPr>
            <p:nvPr/>
          </p:nvCxnSpPr>
          <p:spPr bwMode="auto">
            <a:xfrm flipV="1">
              <a:off x="7776" y="4226"/>
              <a:ext cx="1690" cy="1328"/>
            </a:xfrm>
            <a:prstGeom prst="straightConnector1">
              <a:avLst/>
            </a:prstGeom>
            <a:noFill/>
            <a:ln w="9525">
              <a:solidFill>
                <a:srgbClr val="000000"/>
              </a:solidFill>
              <a:round/>
              <a:headEnd/>
              <a:tailEnd type="triangle" w="med" len="med"/>
            </a:ln>
          </p:spPr>
        </p:cxnSp>
        <p:cxnSp>
          <p:nvCxnSpPr>
            <p:cNvPr id="12336" name="AutoShape 48"/>
            <p:cNvCxnSpPr>
              <a:cxnSpLocks noChangeShapeType="1"/>
            </p:cNvCxnSpPr>
            <p:nvPr/>
          </p:nvCxnSpPr>
          <p:spPr bwMode="auto">
            <a:xfrm flipV="1">
              <a:off x="7765" y="5442"/>
              <a:ext cx="1701" cy="302"/>
            </a:xfrm>
            <a:prstGeom prst="straightConnector1">
              <a:avLst/>
            </a:prstGeom>
            <a:noFill/>
            <a:ln w="9525">
              <a:solidFill>
                <a:srgbClr val="000000"/>
              </a:solidFill>
              <a:round/>
              <a:headEnd/>
              <a:tailEnd type="triangle" w="med" len="med"/>
            </a:ln>
          </p:spPr>
        </p:cxnSp>
        <p:cxnSp>
          <p:nvCxnSpPr>
            <p:cNvPr id="12337" name="AutoShape 49"/>
            <p:cNvCxnSpPr>
              <a:cxnSpLocks noChangeShapeType="1"/>
            </p:cNvCxnSpPr>
            <p:nvPr/>
          </p:nvCxnSpPr>
          <p:spPr bwMode="auto">
            <a:xfrm>
              <a:off x="7765" y="6005"/>
              <a:ext cx="1701" cy="671"/>
            </a:xfrm>
            <a:prstGeom prst="straightConnector1">
              <a:avLst/>
            </a:prstGeom>
            <a:noFill/>
            <a:ln w="9525">
              <a:solidFill>
                <a:srgbClr val="000000"/>
              </a:solidFill>
              <a:round/>
              <a:headEnd/>
              <a:tailEnd type="triangle" w="med" len="med"/>
            </a:ln>
          </p:spPr>
        </p:cxnSp>
        <p:cxnSp>
          <p:nvCxnSpPr>
            <p:cNvPr id="12338" name="AutoShape 50"/>
            <p:cNvCxnSpPr>
              <a:cxnSpLocks noChangeShapeType="1"/>
            </p:cNvCxnSpPr>
            <p:nvPr/>
          </p:nvCxnSpPr>
          <p:spPr bwMode="auto">
            <a:xfrm flipV="1">
              <a:off x="5631" y="6938"/>
              <a:ext cx="3835" cy="730"/>
            </a:xfrm>
            <a:prstGeom prst="straightConnector1">
              <a:avLst/>
            </a:prstGeom>
            <a:noFill/>
            <a:ln w="9525">
              <a:solidFill>
                <a:srgbClr val="000000"/>
              </a:solidFill>
              <a:round/>
              <a:headEnd/>
              <a:tailEnd type="triangle" w="med" len="med"/>
            </a:ln>
          </p:spPr>
        </p:cxnSp>
        <p:cxnSp>
          <p:nvCxnSpPr>
            <p:cNvPr id="12339" name="AutoShape 51"/>
            <p:cNvCxnSpPr>
              <a:cxnSpLocks noChangeShapeType="1"/>
            </p:cNvCxnSpPr>
            <p:nvPr/>
          </p:nvCxnSpPr>
          <p:spPr bwMode="auto">
            <a:xfrm>
              <a:off x="5631" y="7864"/>
              <a:ext cx="3835" cy="308"/>
            </a:xfrm>
            <a:prstGeom prst="straightConnector1">
              <a:avLst/>
            </a:prstGeom>
            <a:noFill/>
            <a:ln w="9525">
              <a:solidFill>
                <a:srgbClr val="000000"/>
              </a:solidFill>
              <a:round/>
              <a:headEnd/>
              <a:tailEnd type="triangle" w="med" len="med"/>
            </a:ln>
          </p:spPr>
        </p:cxnSp>
        <p:cxnSp>
          <p:nvCxnSpPr>
            <p:cNvPr id="12340" name="AutoShape 52"/>
            <p:cNvCxnSpPr>
              <a:cxnSpLocks noChangeShapeType="1"/>
            </p:cNvCxnSpPr>
            <p:nvPr/>
          </p:nvCxnSpPr>
          <p:spPr bwMode="auto">
            <a:xfrm flipH="1">
              <a:off x="8808" y="8544"/>
              <a:ext cx="1160" cy="696"/>
            </a:xfrm>
            <a:prstGeom prst="straightConnector1">
              <a:avLst/>
            </a:prstGeom>
            <a:noFill/>
            <a:ln w="9525">
              <a:solidFill>
                <a:srgbClr val="000000"/>
              </a:solidFill>
              <a:round/>
              <a:headEnd/>
              <a:tailEnd type="triangle" w="med" len="med"/>
            </a:ln>
          </p:spPr>
        </p:cxnSp>
        <p:cxnSp>
          <p:nvCxnSpPr>
            <p:cNvPr id="12341" name="AutoShape 53"/>
            <p:cNvCxnSpPr>
              <a:cxnSpLocks noChangeShapeType="1"/>
            </p:cNvCxnSpPr>
            <p:nvPr/>
          </p:nvCxnSpPr>
          <p:spPr bwMode="auto">
            <a:xfrm>
              <a:off x="10566" y="8544"/>
              <a:ext cx="860" cy="696"/>
            </a:xfrm>
            <a:prstGeom prst="straightConnector1">
              <a:avLst/>
            </a:prstGeom>
            <a:noFill/>
            <a:ln w="9525">
              <a:solidFill>
                <a:srgbClr val="000000"/>
              </a:solidFill>
              <a:round/>
              <a:headEnd/>
              <a:tailEnd type="triangle" w="med" len="med"/>
            </a:ln>
          </p:spPr>
        </p:cxnSp>
        <p:sp>
          <p:nvSpPr>
            <p:cNvPr id="12342" name="Text Box 54"/>
            <p:cNvSpPr txBox="1">
              <a:spLocks noChangeArrowheads="1"/>
            </p:cNvSpPr>
            <p:nvPr/>
          </p:nvSpPr>
          <p:spPr bwMode="auto">
            <a:xfrm>
              <a:off x="9478" y="1259"/>
              <a:ext cx="1701" cy="680"/>
            </a:xfrm>
            <a:prstGeom prst="rect">
              <a:avLst/>
            </a:prstGeom>
            <a:solidFill>
              <a:srgbClr val="D8D8D8"/>
            </a:solidFill>
            <a:ln w="9525">
              <a:solidFill>
                <a:srgbClr val="000000"/>
              </a:solidFill>
              <a:miter lim="800000"/>
              <a:headEnd/>
              <a:tailEnd/>
            </a:ln>
          </p:spPr>
          <p:txBody>
            <a:bodyPr vert="horz" wrap="square" lIns="18000" tIns="0" rIns="1800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Arial" pitchFamily="34" charset="0"/>
                </a:rPr>
                <a:t>Betrieb</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2343" name="Text Box 55"/>
            <p:cNvSpPr txBox="1">
              <a:spLocks noChangeArrowheads="1"/>
            </p:cNvSpPr>
            <p:nvPr/>
          </p:nvSpPr>
          <p:spPr bwMode="auto">
            <a:xfrm>
              <a:off x="3930" y="1271"/>
              <a:ext cx="3860" cy="680"/>
            </a:xfrm>
            <a:prstGeom prst="rect">
              <a:avLst/>
            </a:prstGeom>
            <a:solidFill>
              <a:srgbClr val="D8D8D8"/>
            </a:solidFill>
            <a:ln w="9525">
              <a:solidFill>
                <a:srgbClr val="000000"/>
              </a:solidFill>
              <a:miter lim="800000"/>
              <a:headEnd/>
              <a:tailEnd/>
            </a:ln>
          </p:spPr>
          <p:txBody>
            <a:bodyPr vert="horz" wrap="square" lIns="18000" tIns="0" rIns="1800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1" i="0" u="none" strike="noStrike" cap="none" normalizeH="0" baseline="0">
                  <a:ln>
                    <a:noFill/>
                  </a:ln>
                  <a:solidFill>
                    <a:schemeClr val="tx1"/>
                  </a:solidFill>
                  <a:effectLst/>
                  <a:latin typeface="Times New Roman" pitchFamily="18" charset="0"/>
                  <a:cs typeface="Arial" pitchFamily="34" charset="0"/>
                </a:rPr>
                <a:t>Kategorien von PV-Systemen</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cxnSp>
          <p:nvCxnSpPr>
            <p:cNvPr id="12344" name="AutoShape 56"/>
            <p:cNvCxnSpPr>
              <a:cxnSpLocks noChangeShapeType="1"/>
            </p:cNvCxnSpPr>
            <p:nvPr/>
          </p:nvCxnSpPr>
          <p:spPr bwMode="auto">
            <a:xfrm flipV="1">
              <a:off x="4965" y="3396"/>
              <a:ext cx="1050" cy="381"/>
            </a:xfrm>
            <a:prstGeom prst="straightConnector1">
              <a:avLst/>
            </a:prstGeom>
            <a:noFill/>
            <a:ln w="9525">
              <a:solidFill>
                <a:srgbClr val="000000"/>
              </a:solidFill>
              <a:round/>
              <a:headEnd/>
              <a:tailEnd type="triangle" w="med" len="med"/>
            </a:ln>
          </p:spPr>
        </p:cxnSp>
        <p:cxnSp>
          <p:nvCxnSpPr>
            <p:cNvPr id="12345" name="AutoShape 57"/>
            <p:cNvCxnSpPr>
              <a:cxnSpLocks noChangeShapeType="1"/>
            </p:cNvCxnSpPr>
            <p:nvPr/>
          </p:nvCxnSpPr>
          <p:spPr bwMode="auto">
            <a:xfrm>
              <a:off x="4850" y="4911"/>
              <a:ext cx="1126" cy="727"/>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42114226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Hauptkategorien von PV-Systemen</a:t>
            </a:r>
            <a:endParaRPr lang="el-GR" dirty="0"/>
          </a:p>
        </p:txBody>
      </p:sp>
      <p:sp>
        <p:nvSpPr>
          <p:cNvPr id="3" name="Content Placeholder 2"/>
          <p:cNvSpPr>
            <a:spLocks noGrp="1"/>
          </p:cNvSpPr>
          <p:nvPr>
            <p:ph idx="1"/>
          </p:nvPr>
        </p:nvSpPr>
        <p:spPr>
          <a:xfrm>
            <a:off x="457200" y="1600201"/>
            <a:ext cx="8229600" cy="1396752"/>
          </a:xfrm>
        </p:spPr>
        <p:txBody>
          <a:bodyPr>
            <a:normAutofit/>
          </a:bodyPr>
          <a:lstStyle/>
          <a:p>
            <a:r>
              <a:rPr lang="en-US" sz="1600" dirty="0"/>
              <a:t>Autonome PV-Systeme, die direkt an die DC-Last </a:t>
            </a:r>
            <a:r>
              <a:rPr lang="en-US" sz="1600" dirty="0" err="1"/>
              <a:t>angeschlossen</a:t>
            </a:r>
            <a:r>
              <a:rPr lang="en-US" sz="1600" dirty="0"/>
              <a:t> </a:t>
            </a:r>
            <a:r>
              <a:rPr lang="en-US" sz="1600" dirty="0" err="1"/>
              <a:t>sind</a:t>
            </a:r>
            <a:endParaRPr lang="en-US" sz="1600" dirty="0"/>
          </a:p>
          <a:p>
            <a:r>
              <a:rPr lang="en-US" sz="1600" dirty="0"/>
              <a:t>Autonome PV-Systeme mit Energiespeicher, die an DC- und AC-Lasten </a:t>
            </a:r>
            <a:r>
              <a:rPr lang="en-US" sz="1600" dirty="0" err="1"/>
              <a:t>angeschlossen</a:t>
            </a:r>
            <a:r>
              <a:rPr lang="en-US" sz="1600" dirty="0"/>
              <a:t> </a:t>
            </a:r>
            <a:r>
              <a:rPr lang="en-US" sz="1600" dirty="0" err="1"/>
              <a:t>sind</a:t>
            </a:r>
            <a:endParaRPr lang="en-US" sz="1600" dirty="0"/>
          </a:p>
          <a:p>
            <a:r>
              <a:rPr lang="en-US" sz="1600" dirty="0"/>
              <a:t>Autonome PV-Hybridsysteme</a:t>
            </a:r>
          </a:p>
          <a:p>
            <a:r>
              <a:rPr lang="en-US" sz="1600" dirty="0"/>
              <a:t>Netzgekoppelte PV-Anlagen</a:t>
            </a:r>
          </a:p>
        </p:txBody>
      </p:sp>
      <p:sp>
        <p:nvSpPr>
          <p:cNvPr id="4" name="Content Placeholder 2"/>
          <p:cNvSpPr txBox="1">
            <a:spLocks/>
          </p:cNvSpPr>
          <p:nvPr/>
        </p:nvSpPr>
        <p:spPr>
          <a:xfrm>
            <a:off x="467544" y="3688432"/>
            <a:ext cx="8229600" cy="46064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1600" b="1" i="1" u="none" strike="noStrike" kern="1200" cap="none" spc="0" normalizeH="0" baseline="0" noProof="0" dirty="0">
                <a:ln>
                  <a:noFill/>
                </a:ln>
                <a:solidFill>
                  <a:schemeClr val="tx1"/>
                </a:solidFill>
                <a:effectLst/>
                <a:uLnTx/>
                <a:uFillTx/>
                <a:latin typeface="+mn-lt"/>
                <a:ea typeface="+mn-ea"/>
                <a:cs typeface="+mn-cs"/>
              </a:rPr>
              <a:t>Autonome PV-Systeme, die direkt an die DC-Last angeschlossen sind.</a:t>
            </a:r>
          </a:p>
        </p:txBody>
      </p:sp>
      <p:grpSp>
        <p:nvGrpSpPr>
          <p:cNvPr id="13314" name="Group 2"/>
          <p:cNvGrpSpPr>
            <a:grpSpLocks noChangeAspect="1"/>
          </p:cNvGrpSpPr>
          <p:nvPr/>
        </p:nvGrpSpPr>
        <p:grpSpPr bwMode="auto">
          <a:xfrm>
            <a:off x="2915816" y="4509120"/>
            <a:ext cx="3271838" cy="458788"/>
            <a:chOff x="6255" y="2575"/>
            <a:chExt cx="5152" cy="722"/>
          </a:xfrm>
        </p:grpSpPr>
        <p:sp>
          <p:nvSpPr>
            <p:cNvPr id="13315" name="Text Box 3"/>
            <p:cNvSpPr txBox="1">
              <a:spLocks noChangeArrowheads="1"/>
            </p:cNvSpPr>
            <p:nvPr/>
          </p:nvSpPr>
          <p:spPr bwMode="auto">
            <a:xfrm>
              <a:off x="6255" y="261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PV-Anlage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3316" name="Text Box 4"/>
            <p:cNvSpPr txBox="1">
              <a:spLocks noChangeArrowheads="1"/>
            </p:cNvSpPr>
            <p:nvPr/>
          </p:nvSpPr>
          <p:spPr bwMode="auto">
            <a:xfrm>
              <a:off x="9706" y="2575"/>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DC-Last</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cxnSp>
          <p:nvCxnSpPr>
            <p:cNvPr id="13317" name="AutoShape 5"/>
            <p:cNvCxnSpPr>
              <a:cxnSpLocks noChangeShapeType="1"/>
            </p:cNvCxnSpPr>
            <p:nvPr/>
          </p:nvCxnSpPr>
          <p:spPr bwMode="auto">
            <a:xfrm>
              <a:off x="7956" y="2970"/>
              <a:ext cx="1750" cy="0"/>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14107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Autonome PV-Systeme mit Energiespeicher, die an DC- und AC-Lasten angeschlossen sind.</a:t>
            </a:r>
            <a:endParaRPr lang="el-GR" dirty="0"/>
          </a:p>
        </p:txBody>
      </p:sp>
      <p:grpSp>
        <p:nvGrpSpPr>
          <p:cNvPr id="14338" name="Group 2"/>
          <p:cNvGrpSpPr>
            <a:grpSpLocks noChangeAspect="1"/>
          </p:cNvGrpSpPr>
          <p:nvPr/>
        </p:nvGrpSpPr>
        <p:grpSpPr bwMode="auto">
          <a:xfrm>
            <a:off x="1763688" y="2348879"/>
            <a:ext cx="6005706" cy="2880000"/>
            <a:chOff x="5234" y="5094"/>
            <a:chExt cx="7456" cy="3577"/>
          </a:xfrm>
        </p:grpSpPr>
        <p:sp>
          <p:nvSpPr>
            <p:cNvPr id="14339" name="Text Box 3"/>
            <p:cNvSpPr txBox="1">
              <a:spLocks noChangeArrowheads="1"/>
            </p:cNvSpPr>
            <p:nvPr/>
          </p:nvSpPr>
          <p:spPr bwMode="auto">
            <a:xfrm>
              <a:off x="5234"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PV-Anlage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4340" name="Text Box 4"/>
            <p:cNvSpPr txBox="1">
              <a:spLocks noChangeArrowheads="1"/>
            </p:cNvSpPr>
            <p:nvPr/>
          </p:nvSpPr>
          <p:spPr bwMode="auto">
            <a:xfrm>
              <a:off x="10989" y="7991"/>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AC-Lasten</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4341" name="Text Box 5"/>
            <p:cNvSpPr txBox="1">
              <a:spLocks noChangeArrowheads="1"/>
            </p:cNvSpPr>
            <p:nvPr/>
          </p:nvSpPr>
          <p:spPr bwMode="auto">
            <a:xfrm>
              <a:off x="8160"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Laderegler</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4342" name="Text Box 6"/>
            <p:cNvSpPr txBox="1">
              <a:spLocks noChangeArrowheads="1"/>
            </p:cNvSpPr>
            <p:nvPr/>
          </p:nvSpPr>
          <p:spPr bwMode="auto">
            <a:xfrm>
              <a:off x="10947"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DC-Lasten</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4343" name="Text Box 7"/>
            <p:cNvSpPr txBox="1">
              <a:spLocks noChangeArrowheads="1"/>
            </p:cNvSpPr>
            <p:nvPr/>
          </p:nvSpPr>
          <p:spPr bwMode="auto">
            <a:xfrm>
              <a:off x="10989" y="655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Wechselrichter</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4344" name="Text Box 8"/>
            <p:cNvSpPr txBox="1">
              <a:spLocks noChangeArrowheads="1"/>
            </p:cNvSpPr>
            <p:nvPr/>
          </p:nvSpPr>
          <p:spPr bwMode="auto">
            <a:xfrm>
              <a:off x="8160" y="6569"/>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Batterie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cxnSp>
          <p:nvCxnSpPr>
            <p:cNvPr id="14345" name="AutoShape 9"/>
            <p:cNvCxnSpPr>
              <a:cxnSpLocks noChangeShapeType="1"/>
            </p:cNvCxnSpPr>
            <p:nvPr/>
          </p:nvCxnSpPr>
          <p:spPr bwMode="auto">
            <a:xfrm>
              <a:off x="6935" y="5434"/>
              <a:ext cx="1225" cy="0"/>
            </a:xfrm>
            <a:prstGeom prst="straightConnector1">
              <a:avLst/>
            </a:prstGeom>
            <a:noFill/>
            <a:ln w="9525">
              <a:solidFill>
                <a:srgbClr val="000000"/>
              </a:solidFill>
              <a:round/>
              <a:headEnd/>
              <a:tailEnd type="triangle" w="med" len="med"/>
            </a:ln>
          </p:spPr>
        </p:cxnSp>
        <p:cxnSp>
          <p:nvCxnSpPr>
            <p:cNvPr id="14346" name="AutoShape 10"/>
            <p:cNvCxnSpPr>
              <a:cxnSpLocks noChangeShapeType="1"/>
            </p:cNvCxnSpPr>
            <p:nvPr/>
          </p:nvCxnSpPr>
          <p:spPr bwMode="auto">
            <a:xfrm>
              <a:off x="9861" y="5434"/>
              <a:ext cx="1086" cy="0"/>
            </a:xfrm>
            <a:prstGeom prst="straightConnector1">
              <a:avLst/>
            </a:prstGeom>
            <a:noFill/>
            <a:ln w="9525">
              <a:solidFill>
                <a:srgbClr val="000000"/>
              </a:solidFill>
              <a:round/>
              <a:headEnd/>
              <a:tailEnd type="triangle" w="med" len="med"/>
            </a:ln>
          </p:spPr>
        </p:cxnSp>
        <p:cxnSp>
          <p:nvCxnSpPr>
            <p:cNvPr id="14347" name="AutoShape 11"/>
            <p:cNvCxnSpPr>
              <a:cxnSpLocks noChangeShapeType="1"/>
            </p:cNvCxnSpPr>
            <p:nvPr/>
          </p:nvCxnSpPr>
          <p:spPr bwMode="auto">
            <a:xfrm>
              <a:off x="9021" y="5774"/>
              <a:ext cx="0" cy="795"/>
            </a:xfrm>
            <a:prstGeom prst="straightConnector1">
              <a:avLst/>
            </a:prstGeom>
            <a:noFill/>
            <a:ln w="9525">
              <a:solidFill>
                <a:srgbClr val="000000"/>
              </a:solidFill>
              <a:round/>
              <a:headEnd type="triangle" w="med" len="med"/>
              <a:tailEnd type="triangle" w="med" len="med"/>
            </a:ln>
          </p:spPr>
        </p:cxnSp>
        <p:cxnSp>
          <p:nvCxnSpPr>
            <p:cNvPr id="14348" name="AutoShape 12"/>
            <p:cNvCxnSpPr>
              <a:cxnSpLocks noChangeShapeType="1"/>
            </p:cNvCxnSpPr>
            <p:nvPr/>
          </p:nvCxnSpPr>
          <p:spPr bwMode="auto">
            <a:xfrm>
              <a:off x="9861" y="6920"/>
              <a:ext cx="1086" cy="0"/>
            </a:xfrm>
            <a:prstGeom prst="straightConnector1">
              <a:avLst/>
            </a:prstGeom>
            <a:noFill/>
            <a:ln w="9525">
              <a:solidFill>
                <a:srgbClr val="000000"/>
              </a:solidFill>
              <a:round/>
              <a:headEnd/>
              <a:tailEnd type="triangle" w="med" len="med"/>
            </a:ln>
          </p:spPr>
        </p:cxnSp>
        <p:cxnSp>
          <p:nvCxnSpPr>
            <p:cNvPr id="14349" name="AutoShape 13"/>
            <p:cNvCxnSpPr>
              <a:cxnSpLocks noChangeShapeType="1"/>
            </p:cNvCxnSpPr>
            <p:nvPr/>
          </p:nvCxnSpPr>
          <p:spPr bwMode="auto">
            <a:xfrm>
              <a:off x="11884" y="7237"/>
              <a:ext cx="0" cy="754"/>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436452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Autonome PV-Hybridsysteme</a:t>
            </a:r>
          </a:p>
        </p:txBody>
      </p:sp>
      <p:grpSp>
        <p:nvGrpSpPr>
          <p:cNvPr id="15378" name="Group 18"/>
          <p:cNvGrpSpPr>
            <a:grpSpLocks noChangeAspect="1"/>
          </p:cNvGrpSpPr>
          <p:nvPr/>
        </p:nvGrpSpPr>
        <p:grpSpPr bwMode="auto">
          <a:xfrm>
            <a:off x="1835696" y="2204864"/>
            <a:ext cx="5827290" cy="2880000"/>
            <a:chOff x="5183" y="3263"/>
            <a:chExt cx="7576" cy="3746"/>
          </a:xfrm>
        </p:grpSpPr>
        <p:sp>
          <p:nvSpPr>
            <p:cNvPr id="15379" name="Text Box 19"/>
            <p:cNvSpPr txBox="1">
              <a:spLocks noChangeArrowheads="1"/>
            </p:cNvSpPr>
            <p:nvPr/>
          </p:nvSpPr>
          <p:spPr bwMode="auto">
            <a:xfrm>
              <a:off x="5303"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PV-Anlage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5380" name="Text Box 20"/>
            <p:cNvSpPr txBox="1">
              <a:spLocks noChangeArrowheads="1"/>
            </p:cNvSpPr>
            <p:nvPr/>
          </p:nvSpPr>
          <p:spPr bwMode="auto">
            <a:xfrm>
              <a:off x="11058" y="616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AC-Lasten</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5381" name="Text Box 21"/>
            <p:cNvSpPr txBox="1">
              <a:spLocks noChangeArrowheads="1"/>
            </p:cNvSpPr>
            <p:nvPr/>
          </p:nvSpPr>
          <p:spPr bwMode="auto">
            <a:xfrm>
              <a:off x="8229"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Laderegler</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5382" name="Text Box 22"/>
            <p:cNvSpPr txBox="1">
              <a:spLocks noChangeArrowheads="1"/>
            </p:cNvSpPr>
            <p:nvPr/>
          </p:nvSpPr>
          <p:spPr bwMode="auto">
            <a:xfrm>
              <a:off x="11016"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DC-Lasten</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5383" name="Text Box 23"/>
            <p:cNvSpPr txBox="1">
              <a:spLocks noChangeArrowheads="1"/>
            </p:cNvSpPr>
            <p:nvPr/>
          </p:nvSpPr>
          <p:spPr bwMode="auto">
            <a:xfrm>
              <a:off x="11058" y="4726"/>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Wechselrichter</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5384" name="Text Box 24"/>
            <p:cNvSpPr txBox="1">
              <a:spLocks noChangeArrowheads="1"/>
            </p:cNvSpPr>
            <p:nvPr/>
          </p:nvSpPr>
          <p:spPr bwMode="auto">
            <a:xfrm>
              <a:off x="8229" y="4738"/>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Batterie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cxnSp>
          <p:nvCxnSpPr>
            <p:cNvPr id="15385" name="AutoShape 25"/>
            <p:cNvCxnSpPr>
              <a:cxnSpLocks noChangeShapeType="1"/>
            </p:cNvCxnSpPr>
            <p:nvPr/>
          </p:nvCxnSpPr>
          <p:spPr bwMode="auto">
            <a:xfrm>
              <a:off x="7004" y="3603"/>
              <a:ext cx="1225" cy="0"/>
            </a:xfrm>
            <a:prstGeom prst="straightConnector1">
              <a:avLst/>
            </a:prstGeom>
            <a:noFill/>
            <a:ln w="9525">
              <a:solidFill>
                <a:srgbClr val="000000"/>
              </a:solidFill>
              <a:round/>
              <a:headEnd/>
              <a:tailEnd type="triangle" w="med" len="med"/>
            </a:ln>
          </p:spPr>
        </p:cxnSp>
        <p:cxnSp>
          <p:nvCxnSpPr>
            <p:cNvPr id="15386" name="AutoShape 26"/>
            <p:cNvCxnSpPr>
              <a:cxnSpLocks noChangeShapeType="1"/>
            </p:cNvCxnSpPr>
            <p:nvPr/>
          </p:nvCxnSpPr>
          <p:spPr bwMode="auto">
            <a:xfrm>
              <a:off x="9930" y="3603"/>
              <a:ext cx="1086" cy="0"/>
            </a:xfrm>
            <a:prstGeom prst="straightConnector1">
              <a:avLst/>
            </a:prstGeom>
            <a:noFill/>
            <a:ln w="9525">
              <a:solidFill>
                <a:srgbClr val="000000"/>
              </a:solidFill>
              <a:round/>
              <a:headEnd/>
              <a:tailEnd type="triangle" w="med" len="med"/>
            </a:ln>
          </p:spPr>
        </p:cxnSp>
        <p:cxnSp>
          <p:nvCxnSpPr>
            <p:cNvPr id="15387" name="AutoShape 27"/>
            <p:cNvCxnSpPr>
              <a:cxnSpLocks noChangeShapeType="1"/>
            </p:cNvCxnSpPr>
            <p:nvPr/>
          </p:nvCxnSpPr>
          <p:spPr bwMode="auto">
            <a:xfrm>
              <a:off x="9090" y="3943"/>
              <a:ext cx="0" cy="795"/>
            </a:xfrm>
            <a:prstGeom prst="straightConnector1">
              <a:avLst/>
            </a:prstGeom>
            <a:noFill/>
            <a:ln w="9525">
              <a:solidFill>
                <a:srgbClr val="000000"/>
              </a:solidFill>
              <a:round/>
              <a:headEnd type="triangle" w="med" len="med"/>
              <a:tailEnd type="triangle" w="med" len="med"/>
            </a:ln>
          </p:spPr>
        </p:cxnSp>
        <p:cxnSp>
          <p:nvCxnSpPr>
            <p:cNvPr id="15388" name="AutoShape 28"/>
            <p:cNvCxnSpPr>
              <a:cxnSpLocks noChangeShapeType="1"/>
            </p:cNvCxnSpPr>
            <p:nvPr/>
          </p:nvCxnSpPr>
          <p:spPr bwMode="auto">
            <a:xfrm>
              <a:off x="9930" y="5089"/>
              <a:ext cx="1086" cy="0"/>
            </a:xfrm>
            <a:prstGeom prst="straightConnector1">
              <a:avLst/>
            </a:prstGeom>
            <a:noFill/>
            <a:ln w="9525">
              <a:solidFill>
                <a:srgbClr val="000000"/>
              </a:solidFill>
              <a:round/>
              <a:headEnd/>
              <a:tailEnd type="triangle" w="med" len="med"/>
            </a:ln>
          </p:spPr>
        </p:cxnSp>
        <p:cxnSp>
          <p:nvCxnSpPr>
            <p:cNvPr id="15389" name="AutoShape 29"/>
            <p:cNvCxnSpPr>
              <a:cxnSpLocks noChangeShapeType="1"/>
            </p:cNvCxnSpPr>
            <p:nvPr/>
          </p:nvCxnSpPr>
          <p:spPr bwMode="auto">
            <a:xfrm>
              <a:off x="11953" y="5406"/>
              <a:ext cx="0" cy="754"/>
            </a:xfrm>
            <a:prstGeom prst="straightConnector1">
              <a:avLst/>
            </a:prstGeom>
            <a:noFill/>
            <a:ln w="9525">
              <a:solidFill>
                <a:srgbClr val="000000"/>
              </a:solidFill>
              <a:round/>
              <a:headEnd/>
              <a:tailEnd type="triangle" w="med" len="med"/>
            </a:ln>
          </p:spPr>
        </p:cxnSp>
        <p:sp>
          <p:nvSpPr>
            <p:cNvPr id="15390" name="Text Box 30"/>
            <p:cNvSpPr txBox="1">
              <a:spLocks noChangeArrowheads="1"/>
            </p:cNvSpPr>
            <p:nvPr/>
          </p:nvSpPr>
          <p:spPr bwMode="auto">
            <a:xfrm>
              <a:off x="5303" y="4726"/>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Gleichrichter</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5391" name="Text Box 31"/>
            <p:cNvSpPr txBox="1">
              <a:spLocks noChangeArrowheads="1"/>
            </p:cNvSpPr>
            <p:nvPr/>
          </p:nvSpPr>
          <p:spPr bwMode="auto">
            <a:xfrm>
              <a:off x="5183" y="5875"/>
              <a:ext cx="1882"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Zusatzversorgung</a:t>
              </a:r>
            </a:p>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(Dieselgenerator, Windkraftanlage)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cxnSp>
          <p:nvCxnSpPr>
            <p:cNvPr id="15392" name="AutoShape 32"/>
            <p:cNvCxnSpPr>
              <a:cxnSpLocks noChangeShapeType="1"/>
            </p:cNvCxnSpPr>
            <p:nvPr/>
          </p:nvCxnSpPr>
          <p:spPr bwMode="auto">
            <a:xfrm flipV="1">
              <a:off x="6135" y="5418"/>
              <a:ext cx="0" cy="457"/>
            </a:xfrm>
            <a:prstGeom prst="straightConnector1">
              <a:avLst/>
            </a:prstGeom>
            <a:noFill/>
            <a:ln w="9525">
              <a:solidFill>
                <a:srgbClr val="000000"/>
              </a:solidFill>
              <a:round/>
              <a:headEnd/>
              <a:tailEnd type="triangle" w="med" len="med"/>
            </a:ln>
          </p:spPr>
        </p:cxnSp>
        <p:cxnSp>
          <p:nvCxnSpPr>
            <p:cNvPr id="15393" name="AutoShape 33"/>
            <p:cNvCxnSpPr>
              <a:cxnSpLocks noChangeShapeType="1"/>
            </p:cNvCxnSpPr>
            <p:nvPr/>
          </p:nvCxnSpPr>
          <p:spPr bwMode="auto">
            <a:xfrm>
              <a:off x="7004" y="5089"/>
              <a:ext cx="1225" cy="0"/>
            </a:xfrm>
            <a:prstGeom prst="straightConnector1">
              <a:avLst/>
            </a:prstGeom>
            <a:noFill/>
            <a:ln w="9525">
              <a:solidFill>
                <a:srgbClr val="000000"/>
              </a:solidFill>
              <a:round/>
              <a:headEnd/>
              <a:tailEnd type="triangle" w="med" len="med"/>
            </a:ln>
          </p:spPr>
        </p:cxnSp>
        <p:cxnSp>
          <p:nvCxnSpPr>
            <p:cNvPr id="15394" name="AutoShape 34"/>
            <p:cNvCxnSpPr>
              <a:cxnSpLocks noChangeShapeType="1"/>
            </p:cNvCxnSpPr>
            <p:nvPr/>
          </p:nvCxnSpPr>
          <p:spPr bwMode="auto">
            <a:xfrm>
              <a:off x="7065" y="6495"/>
              <a:ext cx="3993" cy="0"/>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2809532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Netzgekoppelte PV-Anlagen</a:t>
            </a:r>
            <a:endParaRPr lang="el-GR" dirty="0"/>
          </a:p>
        </p:txBody>
      </p:sp>
      <p:grpSp>
        <p:nvGrpSpPr>
          <p:cNvPr id="16386" name="Group 2"/>
          <p:cNvGrpSpPr>
            <a:grpSpLocks noChangeAspect="1"/>
          </p:cNvGrpSpPr>
          <p:nvPr/>
        </p:nvGrpSpPr>
        <p:grpSpPr bwMode="auto">
          <a:xfrm>
            <a:off x="1691680" y="2276872"/>
            <a:ext cx="6331448" cy="2700000"/>
            <a:chOff x="5261" y="6664"/>
            <a:chExt cx="7883" cy="3364"/>
          </a:xfrm>
        </p:grpSpPr>
        <p:sp>
          <p:nvSpPr>
            <p:cNvPr id="16387" name="Text Box 3"/>
            <p:cNvSpPr txBox="1">
              <a:spLocks noChangeArrowheads="1"/>
            </p:cNvSpPr>
            <p:nvPr/>
          </p:nvSpPr>
          <p:spPr bwMode="auto">
            <a:xfrm>
              <a:off x="5261" y="798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PV-Anlage</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6388" name="Text Box 4"/>
            <p:cNvSpPr txBox="1">
              <a:spLocks noChangeArrowheads="1"/>
            </p:cNvSpPr>
            <p:nvPr/>
          </p:nvSpPr>
          <p:spPr bwMode="auto">
            <a:xfrm>
              <a:off x="8389" y="7942"/>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Wechselrichter</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cxnSp>
          <p:nvCxnSpPr>
            <p:cNvPr id="16389" name="AutoShape 5"/>
            <p:cNvCxnSpPr>
              <a:cxnSpLocks noChangeShapeType="1"/>
            </p:cNvCxnSpPr>
            <p:nvPr/>
          </p:nvCxnSpPr>
          <p:spPr bwMode="auto">
            <a:xfrm>
              <a:off x="6962" y="8320"/>
              <a:ext cx="1427" cy="0"/>
            </a:xfrm>
            <a:prstGeom prst="straightConnector1">
              <a:avLst/>
            </a:prstGeom>
            <a:noFill/>
            <a:ln w="9525">
              <a:solidFill>
                <a:srgbClr val="000000"/>
              </a:solidFill>
              <a:round/>
              <a:headEnd/>
              <a:tailEnd type="triangle" w="med" len="med"/>
            </a:ln>
          </p:spPr>
        </p:cxnSp>
        <p:sp>
          <p:nvSpPr>
            <p:cNvPr id="16390" name="Text Box 6"/>
            <p:cNvSpPr txBox="1">
              <a:spLocks noChangeArrowheads="1"/>
            </p:cNvSpPr>
            <p:nvPr/>
          </p:nvSpPr>
          <p:spPr bwMode="auto">
            <a:xfrm>
              <a:off x="11443" y="7925"/>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Verteilerkasten</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6391" name="Text Box 7"/>
            <p:cNvSpPr txBox="1">
              <a:spLocks noChangeArrowheads="1"/>
            </p:cNvSpPr>
            <p:nvPr/>
          </p:nvSpPr>
          <p:spPr bwMode="auto">
            <a:xfrm>
              <a:off x="11443" y="666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AC-Lasten</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16392" name="Text Box 8"/>
            <p:cNvSpPr txBox="1">
              <a:spLocks noChangeArrowheads="1"/>
            </p:cNvSpPr>
            <p:nvPr/>
          </p:nvSpPr>
          <p:spPr bwMode="auto">
            <a:xfrm>
              <a:off x="11443" y="9348"/>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1200" b="0" i="0" u="none" strike="noStrike" cap="none" normalizeH="0" baseline="0">
                  <a:ln>
                    <a:noFill/>
                  </a:ln>
                  <a:solidFill>
                    <a:schemeClr val="tx1"/>
                  </a:solidFill>
                  <a:effectLst/>
                  <a:latin typeface="Times New Roman" pitchFamily="18" charset="0"/>
                  <a:cs typeface="Arial" pitchFamily="34" charset="0"/>
                </a:rPr>
                <a:t>Stromnetz</a:t>
              </a:r>
              <a:endParaRPr kumimoji="0" lang="el-GR" sz="1800" b="0" i="0" u="none" strike="noStrike" cap="none" normalizeH="0" baseline="0">
                <a:ln>
                  <a:noFill/>
                </a:ln>
                <a:solidFill>
                  <a:schemeClr val="tx1"/>
                </a:solidFill>
                <a:effectLst/>
                <a:latin typeface="Arial" pitchFamily="34" charset="0"/>
                <a:cs typeface="Arial" pitchFamily="34" charset="0"/>
              </a:endParaRPr>
            </a:p>
          </p:txBody>
        </p:sp>
        <p:cxnSp>
          <p:nvCxnSpPr>
            <p:cNvPr id="16393" name="AutoShape 9"/>
            <p:cNvCxnSpPr>
              <a:cxnSpLocks noChangeShapeType="1"/>
            </p:cNvCxnSpPr>
            <p:nvPr/>
          </p:nvCxnSpPr>
          <p:spPr bwMode="auto">
            <a:xfrm>
              <a:off x="10090" y="8290"/>
              <a:ext cx="1353" cy="0"/>
            </a:xfrm>
            <a:prstGeom prst="straightConnector1">
              <a:avLst/>
            </a:prstGeom>
            <a:noFill/>
            <a:ln w="9525">
              <a:solidFill>
                <a:srgbClr val="000000"/>
              </a:solidFill>
              <a:round/>
              <a:headEnd/>
              <a:tailEnd type="triangle" w="med" len="med"/>
            </a:ln>
          </p:spPr>
        </p:cxnSp>
        <p:cxnSp>
          <p:nvCxnSpPr>
            <p:cNvPr id="16394" name="AutoShape 10"/>
            <p:cNvCxnSpPr>
              <a:cxnSpLocks noChangeShapeType="1"/>
            </p:cNvCxnSpPr>
            <p:nvPr/>
          </p:nvCxnSpPr>
          <p:spPr bwMode="auto">
            <a:xfrm flipV="1">
              <a:off x="12285" y="8605"/>
              <a:ext cx="0" cy="743"/>
            </a:xfrm>
            <a:prstGeom prst="straightConnector1">
              <a:avLst/>
            </a:prstGeom>
            <a:noFill/>
            <a:ln w="9525">
              <a:solidFill>
                <a:srgbClr val="000000"/>
              </a:solidFill>
              <a:round/>
              <a:headEnd type="triangle" w="med" len="med"/>
              <a:tailEnd type="triangle" w="med" len="med"/>
            </a:ln>
          </p:spPr>
        </p:cxnSp>
        <p:cxnSp>
          <p:nvCxnSpPr>
            <p:cNvPr id="16395" name="AutoShape 11"/>
            <p:cNvCxnSpPr>
              <a:cxnSpLocks noChangeShapeType="1"/>
            </p:cNvCxnSpPr>
            <p:nvPr/>
          </p:nvCxnSpPr>
          <p:spPr bwMode="auto">
            <a:xfrm flipV="1">
              <a:off x="12285" y="7344"/>
              <a:ext cx="0" cy="581"/>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1855917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Autonome</a:t>
            </a:r>
            <a:r>
              <a:rPr lang="en-US" dirty="0"/>
              <a:t> PV-</a:t>
            </a:r>
            <a:r>
              <a:rPr lang="en-US" dirty="0" err="1"/>
              <a:t>Hybridsysteme</a:t>
            </a:r>
            <a:endParaRPr lang="el-GR" dirty="0"/>
          </a:p>
        </p:txBody>
      </p:sp>
      <p:sp>
        <p:nvSpPr>
          <p:cNvPr id="3" name="Content Placeholder 2"/>
          <p:cNvSpPr>
            <a:spLocks noGrp="1"/>
          </p:cNvSpPr>
          <p:nvPr>
            <p:ph idx="1"/>
          </p:nvPr>
        </p:nvSpPr>
        <p:spPr/>
        <p:txBody>
          <a:bodyPr>
            <a:normAutofit/>
          </a:bodyPr>
          <a:lstStyle/>
          <a:p>
            <a:r>
              <a:rPr lang="de-DE" sz="1600" dirty="0"/>
              <a:t>PV-Anlage</a:t>
            </a:r>
          </a:p>
          <a:p>
            <a:r>
              <a:rPr lang="de-DE" sz="1600" dirty="0"/>
              <a:t>Batterien</a:t>
            </a:r>
          </a:p>
          <a:p>
            <a:r>
              <a:rPr lang="de-DE" sz="1600" dirty="0"/>
              <a:t>Laderegler</a:t>
            </a:r>
          </a:p>
          <a:p>
            <a:r>
              <a:rPr lang="de-DE" sz="1600" dirty="0"/>
              <a:t>Wechselrichter</a:t>
            </a:r>
          </a:p>
          <a:p>
            <a:r>
              <a:rPr lang="de-DE" sz="1600" dirty="0"/>
              <a:t>Gleichrichter</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Arten</a:t>
            </a:r>
            <a:r>
              <a:rPr lang="en-US" dirty="0"/>
              <a:t> der </a:t>
            </a:r>
            <a:r>
              <a:rPr lang="en-US" dirty="0" err="1"/>
              <a:t>Sonneneinstrahlung</a:t>
            </a:r>
            <a:r>
              <a:rPr lang="en-US" dirty="0"/>
              <a:t> </a:t>
            </a:r>
            <a:endParaRPr lang="el-GR" dirty="0"/>
          </a:p>
        </p:txBody>
      </p:sp>
      <p:sp>
        <p:nvSpPr>
          <p:cNvPr id="3" name="Content Placeholder 2"/>
          <p:cNvSpPr>
            <a:spLocks noGrp="1"/>
          </p:cNvSpPr>
          <p:nvPr>
            <p:ph idx="1"/>
          </p:nvPr>
        </p:nvSpPr>
        <p:spPr/>
        <p:txBody>
          <a:bodyPr>
            <a:normAutofit/>
          </a:bodyPr>
          <a:lstStyle/>
          <a:p>
            <a:r>
              <a:rPr lang="de-DE" sz="1600" dirty="0"/>
              <a:t>Die Sonneneinstrahlung ist die von der Sonne empfangene Leistung pro Flächeneinheit und wird in W/m² gemessen</a:t>
            </a:r>
          </a:p>
          <a:p>
            <a:r>
              <a:rPr lang="de-DE" sz="1600" dirty="0"/>
              <a:t>direkte horizontale Bestrahlung (BHI): Wird verwendet, um die Bestrahlungsstärke zu beschreiben, die auf einer geraden Linie von der Sonne bis zur Erdoberfläche verläuft</a:t>
            </a:r>
          </a:p>
          <a:p>
            <a:r>
              <a:rPr lang="de-DE" sz="1600" dirty="0"/>
              <a:t>Diffuse Bestrahlungsstärke (D): Anteil der Globalstrahlung, der durch die Streuung des Lichts in der Atmosphäre entsteht</a:t>
            </a:r>
          </a:p>
          <a:p>
            <a:r>
              <a:rPr lang="de-DE" sz="1600" dirty="0"/>
              <a:t>Globale Bestrahlungsstärke (G): Summe aus direkter und diffuser Bestrahlungsstärke: G = BHI + D</a:t>
            </a:r>
          </a:p>
          <a:p>
            <a:r>
              <a:rPr lang="de-DE" sz="1600" dirty="0"/>
              <a:t>An einem klaren Sommertag ist es möglich, auf einer Fläche </a:t>
            </a:r>
          </a:p>
          <a:p>
            <a:pPr marL="0" indent="0">
              <a:buNone/>
            </a:pPr>
            <a:r>
              <a:rPr lang="de-DE" sz="1600" dirty="0"/>
              <a:t>       senkrecht zur Sonneneinstrahlung einen Globalstrahlungswert von </a:t>
            </a:r>
          </a:p>
          <a:p>
            <a:pPr marL="0" indent="0">
              <a:buNone/>
            </a:pPr>
            <a:r>
              <a:rPr lang="de-DE" sz="1600" dirty="0"/>
              <a:t>        G = 1000 W/m² zu messen</a:t>
            </a:r>
          </a:p>
          <a:p>
            <a:r>
              <a:rPr lang="de-DE" sz="1600" dirty="0"/>
              <a:t>Die globale Bestrahlungsstärke an einer bestimmten Oberfläche wird mit dem Pyranometer per Pyranometer gemessen (siehe Abb. rechts)</a:t>
            </a:r>
            <a:endParaRPr lang="en-US" sz="1600" dirty="0"/>
          </a:p>
        </p:txBody>
      </p:sp>
      <p:pic>
        <p:nvPicPr>
          <p:cNvPr id="34820" name="Picture 4" descr="ÎÏÎ¿ÏÎ­Î»ÎµÏÎ¼Î± ÎµÎ¹ÎºÏÎ½Î±Ï Î³Î¹Î± pyranometer pv"/>
          <p:cNvPicPr>
            <a:picLocks noChangeAspect="1" noChangeArrowheads="1"/>
          </p:cNvPicPr>
          <p:nvPr/>
        </p:nvPicPr>
        <p:blipFill>
          <a:blip r:embed="rId2" cstate="print"/>
          <a:srcRect/>
          <a:stretch>
            <a:fillRect/>
          </a:stretch>
        </p:blipFill>
        <p:spPr bwMode="auto">
          <a:xfrm>
            <a:off x="6588224" y="3861048"/>
            <a:ext cx="2159999" cy="216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Batterien</a:t>
            </a:r>
            <a:endParaRPr lang="en-US" dirty="0"/>
          </a:p>
        </p:txBody>
      </p:sp>
      <p:sp>
        <p:nvSpPr>
          <p:cNvPr id="3" name="Content Placeholder 2"/>
          <p:cNvSpPr>
            <a:spLocks noGrp="1"/>
          </p:cNvSpPr>
          <p:nvPr>
            <p:ph idx="1"/>
          </p:nvPr>
        </p:nvSpPr>
        <p:spPr/>
        <p:txBody>
          <a:bodyPr>
            <a:normAutofit fontScale="92500" lnSpcReduction="10000"/>
          </a:bodyPr>
          <a:lstStyle/>
          <a:p>
            <a:r>
              <a:rPr lang="de-DE" sz="1600" dirty="0"/>
              <a:t>Batterien speichern Energie auf praktische und kostengünstige Weise und werden hauptsächlich in netzunabhängigen PV-Systemen eingesetzt, wenn die PV-Anlage nicht die gesamte Energie bereitstellen kann, die für die Verbraucher zu einem bestimmten Zeitpunkt benötigt wird (bewölktes Wetter, Nachtzeit oder wenn mehrere Verbraucher während des Tages laufen)</a:t>
            </a:r>
          </a:p>
          <a:p>
            <a:r>
              <a:rPr lang="de-DE" sz="1600" dirty="0"/>
              <a:t>Sie arbeiten im Gleichstrom (DC), der die gleiche Form des von PV-Arrays gelieferten Stroms ist, so dass sie direkt von einer PV-Quelle mit minimalen Verlusten geladen werden können</a:t>
            </a:r>
          </a:p>
          <a:p>
            <a:r>
              <a:rPr lang="de-DE" sz="1600" dirty="0"/>
              <a:t>Die beiden wichtigsten Parameter der Batterien sind ihre Kapazität (in Ah) und die Spannung</a:t>
            </a:r>
          </a:p>
          <a:p>
            <a:r>
              <a:rPr lang="de-DE" sz="1600" dirty="0"/>
              <a:t>Normalerweise haben einzelne Batterien nicht die erforderlichen Spannungs- und Kapazitätswerte, die für eine gesamte PV-Anlage erforderlich sind, also müssen sie verbunden werden, um eine Batteriebank zu erstellen</a:t>
            </a:r>
          </a:p>
          <a:p>
            <a:r>
              <a:rPr lang="de-DE" sz="1600" dirty="0"/>
              <a:t>Typische Spannungen für Batteriebänke sind 12 V, 24 V oder 48 V</a:t>
            </a:r>
          </a:p>
          <a:p>
            <a:r>
              <a:rPr lang="de-DE" sz="1600" dirty="0"/>
              <a:t>Die angegebene Stromkapazität einer Batterie wird in Amperestunden (Ah) angegeben und ist im Allgemeinen größer als die tatsächliche nutzbare Kapazität der Batterie, da</a:t>
            </a:r>
          </a:p>
          <a:p>
            <a:r>
              <a:rPr lang="de-DE" sz="1600" dirty="0"/>
              <a:t>Mehrere Batterietypen können in netzunabhängigen PV-Systemen mit unterschiedlichen Betriebseigenschaften und Kosten verwendet werden, einschließlich</a:t>
            </a:r>
            <a:r>
              <a:rPr lang="en-US" sz="1600" dirty="0"/>
              <a:t>:</a:t>
            </a:r>
          </a:p>
          <a:p>
            <a:pPr lvl="1"/>
            <a:r>
              <a:rPr lang="en-US" sz="1600" dirty="0" err="1"/>
              <a:t>Blei-Säure-Batterien</a:t>
            </a:r>
            <a:r>
              <a:rPr lang="en-US" sz="1600" dirty="0"/>
              <a:t> (</a:t>
            </a:r>
            <a:r>
              <a:rPr lang="en-US" sz="1600" dirty="0" err="1"/>
              <a:t>geflutet</a:t>
            </a:r>
            <a:r>
              <a:rPr lang="en-US" sz="1600" dirty="0"/>
              <a:t> </a:t>
            </a:r>
            <a:r>
              <a:rPr lang="en-US" sz="1600" dirty="0" err="1"/>
              <a:t>oder</a:t>
            </a:r>
            <a:r>
              <a:rPr lang="en-US" sz="1600" dirty="0"/>
              <a:t> </a:t>
            </a:r>
            <a:r>
              <a:rPr lang="en-US" sz="1600" dirty="0" err="1"/>
              <a:t>ventilgeregelt</a:t>
            </a:r>
            <a:r>
              <a:rPr lang="en-US" sz="1600" dirty="0"/>
              <a:t>)</a:t>
            </a:r>
          </a:p>
          <a:p>
            <a:pPr lvl="1"/>
            <a:r>
              <a:rPr lang="en-US" sz="1600" dirty="0"/>
              <a:t>Lithium-</a:t>
            </a:r>
            <a:r>
              <a:rPr lang="en-US" sz="1600" dirty="0" err="1"/>
              <a:t>Ionen</a:t>
            </a:r>
            <a:r>
              <a:rPr lang="en-US" sz="1600" dirty="0"/>
              <a:t>-</a:t>
            </a:r>
            <a:r>
              <a:rPr lang="en-US" sz="1600" dirty="0" err="1"/>
              <a:t>Akkus</a:t>
            </a:r>
            <a:endParaRPr lang="en-US" sz="1600" dirty="0"/>
          </a:p>
          <a:p>
            <a:pPr lvl="1"/>
            <a:r>
              <a:rPr lang="en-US" sz="1600" dirty="0"/>
              <a:t>Nickel-Cadmium-</a:t>
            </a:r>
            <a:r>
              <a:rPr lang="en-US" sz="1600" dirty="0" err="1"/>
              <a:t>Batterien</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Blei-Säure-Batterien</a:t>
            </a:r>
            <a:r>
              <a:rPr lang="en-US" dirty="0"/>
              <a:t> (</a:t>
            </a:r>
            <a:r>
              <a:rPr lang="en-US" dirty="0" err="1"/>
              <a:t>geflutet</a:t>
            </a:r>
            <a:r>
              <a:rPr lang="en-US" dirty="0"/>
              <a:t> und </a:t>
            </a:r>
            <a:r>
              <a:rPr lang="en-US" dirty="0" err="1"/>
              <a:t>ventilgeregelt</a:t>
            </a:r>
            <a:r>
              <a:rPr lang="en-US" dirty="0"/>
              <a:t>)</a:t>
            </a:r>
            <a:endParaRPr lang="el-GR" dirty="0"/>
          </a:p>
        </p:txBody>
      </p:sp>
      <p:sp>
        <p:nvSpPr>
          <p:cNvPr id="3" name="Content Placeholder 2"/>
          <p:cNvSpPr>
            <a:spLocks noGrp="1"/>
          </p:cNvSpPr>
          <p:nvPr>
            <p:ph idx="1"/>
          </p:nvPr>
        </p:nvSpPr>
        <p:spPr>
          <a:xfrm>
            <a:off x="457200" y="5733256"/>
            <a:ext cx="8229600" cy="392907"/>
          </a:xfrm>
        </p:spPr>
        <p:txBody>
          <a:bodyPr>
            <a:normAutofit/>
          </a:bodyPr>
          <a:lstStyle/>
          <a:p>
            <a:pPr algn="ctr">
              <a:buNone/>
            </a:pPr>
            <a:r>
              <a:rPr lang="en-US" sz="1600" dirty="0" err="1"/>
              <a:t>geflutet</a:t>
            </a:r>
            <a:r>
              <a:rPr lang="en-US" sz="1600" dirty="0"/>
              <a:t>                                                                                             </a:t>
            </a:r>
            <a:r>
              <a:rPr lang="en-US" sz="1600" dirty="0" err="1"/>
              <a:t>ventilgeregelt</a:t>
            </a:r>
            <a:endParaRPr lang="el-GR" sz="1600" dirty="0"/>
          </a:p>
        </p:txBody>
      </p:sp>
      <p:pic>
        <p:nvPicPr>
          <p:cNvPr id="89090" name="Picture 2" descr="Î£ÏÎµÏÎ¹ÎºÎ® ÎµÎ¹ÎºÏÎ½Î±"/>
          <p:cNvPicPr>
            <a:picLocks noChangeAspect="1" noChangeArrowheads="1"/>
          </p:cNvPicPr>
          <p:nvPr/>
        </p:nvPicPr>
        <p:blipFill>
          <a:blip r:embed="rId2" cstate="print"/>
          <a:srcRect/>
          <a:stretch>
            <a:fillRect/>
          </a:stretch>
        </p:blipFill>
        <p:spPr bwMode="auto">
          <a:xfrm>
            <a:off x="467544" y="1989200"/>
            <a:ext cx="3117102" cy="3240000"/>
          </a:xfrm>
          <a:prstGeom prst="rect">
            <a:avLst/>
          </a:prstGeom>
          <a:noFill/>
        </p:spPr>
      </p:pic>
      <p:pic>
        <p:nvPicPr>
          <p:cNvPr id="89092" name="Picture 4" descr="ÎÏÎ¿ÏÎ­Î»ÎµÏÎ¼Î± ÎµÎ¹ÎºÏÎ½Î±Ï Î³Î¹Î± Lead-acid batteries vrla"/>
          <p:cNvPicPr>
            <a:picLocks noChangeAspect="1" noChangeArrowheads="1"/>
          </p:cNvPicPr>
          <p:nvPr/>
        </p:nvPicPr>
        <p:blipFill>
          <a:blip r:embed="rId3" cstate="print"/>
          <a:srcRect/>
          <a:stretch>
            <a:fillRect/>
          </a:stretch>
        </p:blipFill>
        <p:spPr bwMode="auto">
          <a:xfrm>
            <a:off x="5364088" y="2132856"/>
            <a:ext cx="2953846"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r" rtl="0">
              <a:spcBef>
                <a:spcPct val="0"/>
              </a:spcBef>
            </a:pPr>
            <a:r>
              <a:rPr lang="en-US" sz="2400" kern="1200" dirty="0">
                <a:solidFill>
                  <a:schemeClr val="tx1"/>
                </a:solidFill>
                <a:latin typeface="+mj-lt"/>
                <a:ea typeface="+mj-ea"/>
                <a:cs typeface="+mj-cs"/>
              </a:rPr>
              <a:t>Lithium-</a:t>
            </a:r>
            <a:r>
              <a:rPr lang="en-US" sz="2400" kern="1200" dirty="0" err="1">
                <a:solidFill>
                  <a:schemeClr val="tx1"/>
                </a:solidFill>
                <a:latin typeface="+mj-lt"/>
                <a:ea typeface="+mj-ea"/>
                <a:cs typeface="+mj-cs"/>
              </a:rPr>
              <a:t>Ionen</a:t>
            </a:r>
            <a:r>
              <a:rPr lang="en-US" sz="2400" kern="1200" dirty="0">
                <a:solidFill>
                  <a:schemeClr val="tx1"/>
                </a:solidFill>
                <a:latin typeface="+mj-lt"/>
                <a:ea typeface="+mj-ea"/>
                <a:cs typeface="+mj-cs"/>
              </a:rPr>
              <a:t>- und Nickel-Cadmium-</a:t>
            </a:r>
            <a:r>
              <a:rPr lang="en-US" sz="2400" kern="1200" dirty="0" err="1">
                <a:solidFill>
                  <a:schemeClr val="tx1"/>
                </a:solidFill>
                <a:latin typeface="+mj-lt"/>
                <a:ea typeface="+mj-ea"/>
                <a:cs typeface="+mj-cs"/>
              </a:rPr>
              <a:t>Batterien</a:t>
            </a:r>
            <a:endParaRPr lang="en-US" sz="2400" kern="1200" dirty="0">
              <a:solidFill>
                <a:schemeClr val="tx1"/>
              </a:solidFill>
              <a:latin typeface="+mj-lt"/>
              <a:ea typeface="+mj-ea"/>
              <a:cs typeface="+mj-cs"/>
            </a:endParaRPr>
          </a:p>
        </p:txBody>
      </p:sp>
      <p:sp>
        <p:nvSpPr>
          <p:cNvPr id="3" name="Content Placeholder 2"/>
          <p:cNvSpPr>
            <a:spLocks noGrp="1"/>
          </p:cNvSpPr>
          <p:nvPr>
            <p:ph idx="1"/>
          </p:nvPr>
        </p:nvSpPr>
        <p:spPr>
          <a:xfrm>
            <a:off x="457200" y="5733256"/>
            <a:ext cx="8229600" cy="392907"/>
          </a:xfrm>
        </p:spPr>
        <p:txBody>
          <a:bodyPr>
            <a:normAutofit/>
          </a:bodyPr>
          <a:lstStyle/>
          <a:p>
            <a:pPr algn="ctr">
              <a:buNone/>
            </a:pPr>
            <a:r>
              <a:rPr lang="en-US" sz="1600" dirty="0"/>
              <a:t>Lithium-ion                                                                   Nickel-cadmium</a:t>
            </a:r>
            <a:endParaRPr lang="el-GR" sz="1600" dirty="0"/>
          </a:p>
        </p:txBody>
      </p:sp>
      <p:pic>
        <p:nvPicPr>
          <p:cNvPr id="91138" name="Picture 2" descr="ÎÏÎ¿ÏÎ­Î»ÎµÏÎ¼Î± ÎµÎ¹ÎºÏÎ½Î±Ï Î³Î¹Î± tesla powerwall 2"/>
          <p:cNvPicPr>
            <a:picLocks noChangeAspect="1" noChangeArrowheads="1"/>
          </p:cNvPicPr>
          <p:nvPr/>
        </p:nvPicPr>
        <p:blipFill>
          <a:blip r:embed="rId2" cstate="print"/>
          <a:srcRect l="18495" r="22552"/>
          <a:stretch>
            <a:fillRect/>
          </a:stretch>
        </p:blipFill>
        <p:spPr bwMode="auto">
          <a:xfrm>
            <a:off x="889411" y="2133216"/>
            <a:ext cx="3394557" cy="3240000"/>
          </a:xfrm>
          <a:prstGeom prst="rect">
            <a:avLst/>
          </a:prstGeom>
          <a:noFill/>
        </p:spPr>
      </p:pic>
      <p:pic>
        <p:nvPicPr>
          <p:cNvPr id="91140" name="Picture 4" descr="ÎÏÎ¿ÏÎ­Î»ÎµÏÎ¼Î± ÎµÎ¹ÎºÏÎ½Î±Ï Î³Î¹Î± Nickel-cadmium batteries for pv systems"/>
          <p:cNvPicPr>
            <a:picLocks noChangeAspect="1" noChangeArrowheads="1"/>
          </p:cNvPicPr>
          <p:nvPr/>
        </p:nvPicPr>
        <p:blipFill>
          <a:blip r:embed="rId3" cstate="print"/>
          <a:srcRect/>
          <a:stretch>
            <a:fillRect/>
          </a:stretch>
        </p:blipFill>
        <p:spPr bwMode="auto">
          <a:xfrm>
            <a:off x="4716016" y="2132856"/>
            <a:ext cx="3240000" cy="324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Laderegler</a:t>
            </a:r>
            <a:endParaRPr lang="en-US" dirty="0"/>
          </a:p>
        </p:txBody>
      </p:sp>
      <p:sp>
        <p:nvSpPr>
          <p:cNvPr id="3" name="Content Placeholder 2"/>
          <p:cNvSpPr>
            <a:spLocks noGrp="1"/>
          </p:cNvSpPr>
          <p:nvPr>
            <p:ph idx="1"/>
          </p:nvPr>
        </p:nvSpPr>
        <p:spPr/>
        <p:txBody>
          <a:bodyPr>
            <a:normAutofit/>
          </a:bodyPr>
          <a:lstStyle/>
          <a:p>
            <a:r>
              <a:rPr lang="de-DE" sz="1600" dirty="0"/>
              <a:t>Laderegler werden zwischen dem PV-Array und der Batteriebank platziert.</a:t>
            </a:r>
          </a:p>
          <a:p>
            <a:r>
              <a:rPr lang="de-DE" sz="1600" dirty="0"/>
              <a:t>Ihre Hauptfunktion ist die Steuerung der Ladung, die von der PV-Anlage in die Batteriebank gelangt.</a:t>
            </a:r>
          </a:p>
          <a:p>
            <a:r>
              <a:rPr lang="de-DE" sz="1600" dirty="0"/>
              <a:t>Laderegler sind das "Gehirn" des Systems und koordinieren die Hauptkomponenten eines jeden netzfernen Systems: PV-Anlage, Batterien und Verbraucher</a:t>
            </a:r>
          </a:p>
          <a:p>
            <a:r>
              <a:rPr lang="de-DE" sz="1600" dirty="0"/>
              <a:t>Die üblichen Spannungen in netzfernen Systemen sind 12 V, 24 V und 48 V, die der Spannung der Systembatterien entsprechen.</a:t>
            </a:r>
          </a:p>
          <a:p>
            <a:r>
              <a:rPr lang="de-DE" sz="1600" dirty="0"/>
              <a:t>Die beiden Haupttypen von Ladereglern sind: PWM und MPPT</a:t>
            </a:r>
          </a:p>
          <a:p>
            <a:r>
              <a:rPr lang="de-DE" sz="1600" dirty="0"/>
              <a:t>PWM (Pulse Wide Modulation) Laderegler reduzieren die Spannung vom PV-Modul auf die der Batterie, was zu einer Verringerung des Wirkungsgrades führt.</a:t>
            </a:r>
          </a:p>
          <a:p>
            <a:r>
              <a:rPr lang="de-DE" sz="1600" dirty="0"/>
              <a:t>MPPT (Maximum Power Point Tracking) Laderegler ermöglichen es PV-Modulen, bei unterschiedlichen Lichtverhältnissen mit ihrer höheren optimalen Spannung zu arbeiten.</a:t>
            </a:r>
          </a:p>
          <a:p>
            <a:r>
              <a:rPr lang="de-DE" sz="1600" dirty="0"/>
              <a:t>Im Vergleich zum PWM-Betrieb können MPPT-Laderegler die Leistung um bis zu 30% verbessern, jedoch zu höheren Kosten</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PWM- und MPPT-</a:t>
            </a:r>
            <a:r>
              <a:rPr lang="en-US" dirty="0" err="1"/>
              <a:t>Laderegler</a:t>
            </a:r>
            <a:endParaRPr lang="en-US" dirty="0"/>
          </a:p>
        </p:txBody>
      </p:sp>
      <p:sp>
        <p:nvSpPr>
          <p:cNvPr id="3" name="Content Placeholder 2"/>
          <p:cNvSpPr>
            <a:spLocks noGrp="1"/>
          </p:cNvSpPr>
          <p:nvPr>
            <p:ph idx="1"/>
          </p:nvPr>
        </p:nvSpPr>
        <p:spPr>
          <a:xfrm>
            <a:off x="467544" y="5373216"/>
            <a:ext cx="8229600" cy="536923"/>
          </a:xfrm>
        </p:spPr>
        <p:txBody>
          <a:bodyPr>
            <a:normAutofit/>
          </a:bodyPr>
          <a:lstStyle/>
          <a:p>
            <a:pPr algn="ctr">
              <a:buNone/>
            </a:pPr>
            <a:r>
              <a:rPr lang="en-US" sz="1600" dirty="0"/>
              <a:t>PWM-</a:t>
            </a:r>
            <a:r>
              <a:rPr lang="en-US" sz="1600" dirty="0" err="1"/>
              <a:t>Ladecontroller</a:t>
            </a:r>
            <a:r>
              <a:rPr lang="en-US" sz="1600" dirty="0"/>
              <a:t>                                                        MPPT-</a:t>
            </a:r>
            <a:r>
              <a:rPr lang="en-US" sz="1600" dirty="0" err="1"/>
              <a:t>Ladecontroller</a:t>
            </a:r>
            <a:endParaRPr lang="en-US" sz="1600" dirty="0"/>
          </a:p>
        </p:txBody>
      </p:sp>
      <p:pic>
        <p:nvPicPr>
          <p:cNvPr id="4" name="3 - Εικόνα" descr="Solar panel controller.jpg">
            <a:hlinkClick r:id="rId2"/>
          </p:cNvPr>
          <p:cNvPicPr>
            <a:picLocks noChangeAspect="1"/>
          </p:cNvPicPr>
          <p:nvPr/>
        </p:nvPicPr>
        <p:blipFill>
          <a:blip r:embed="rId3" cstate="print"/>
          <a:srcRect/>
          <a:stretch>
            <a:fillRect/>
          </a:stretch>
        </p:blipFill>
        <p:spPr bwMode="auto">
          <a:xfrm>
            <a:off x="4596259" y="2348880"/>
            <a:ext cx="3720157" cy="2520000"/>
          </a:xfrm>
          <a:prstGeom prst="rect">
            <a:avLst/>
          </a:prstGeom>
          <a:noFill/>
          <a:ln w="9525">
            <a:noFill/>
            <a:miter lim="800000"/>
            <a:headEnd/>
            <a:tailEnd/>
          </a:ln>
        </p:spPr>
      </p:pic>
      <p:pic>
        <p:nvPicPr>
          <p:cNvPr id="25601" name="Picture 1"/>
          <p:cNvPicPr>
            <a:picLocks noChangeAspect="1" noChangeArrowheads="1"/>
          </p:cNvPicPr>
          <p:nvPr/>
        </p:nvPicPr>
        <p:blipFill>
          <a:blip r:embed="rId4" cstate="print"/>
          <a:srcRect/>
          <a:stretch>
            <a:fillRect/>
          </a:stretch>
        </p:blipFill>
        <p:spPr bwMode="auto">
          <a:xfrm>
            <a:off x="752603" y="2349160"/>
            <a:ext cx="3387349" cy="25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Wechselrichter</a:t>
            </a:r>
            <a:endParaRPr lang="el-GR" dirty="0"/>
          </a:p>
        </p:txBody>
      </p:sp>
      <p:sp>
        <p:nvSpPr>
          <p:cNvPr id="3" name="Content Placeholder 2"/>
          <p:cNvSpPr>
            <a:spLocks noGrp="1"/>
          </p:cNvSpPr>
          <p:nvPr>
            <p:ph idx="1"/>
          </p:nvPr>
        </p:nvSpPr>
        <p:spPr/>
        <p:txBody>
          <a:bodyPr>
            <a:normAutofit/>
          </a:bodyPr>
          <a:lstStyle/>
          <a:p>
            <a:r>
              <a:rPr lang="de-DE" sz="1600" dirty="0"/>
              <a:t>Wechselrichter wandeln den Gleichstrom (DC) der PV-Module in netzkonformen Wechselstrom (AC) um und speisen diesen entweder in das öffentliche Stromnetz oder in lokale AC-Lasten ein</a:t>
            </a:r>
          </a:p>
          <a:p>
            <a:r>
              <a:rPr lang="de-DE" sz="1600" dirty="0"/>
              <a:t>Gleichzeitig steuern und überwachen sie die gesamte Anlage und stellen sicher, dass die PV-Module immer an ihrem strahlungs- und temperaturabhängigen Maximum Power Point (MPP) arbeiten, während sie auch das Stromnetz kontinuierlich überwachen (wenn die Anlage angeschlossen ist) und für die Einhaltung verschiedener Sicherheitskriterien verantwortlich sind</a:t>
            </a:r>
          </a:p>
          <a:p>
            <a:r>
              <a:rPr lang="de-DE" sz="1600" dirty="0"/>
              <a:t>Ihre Effizienz bei hochmodernen Markenprodukten kann 98% übersteigen</a:t>
            </a:r>
          </a:p>
          <a:p>
            <a:r>
              <a:rPr lang="de-DE" sz="1600" dirty="0"/>
              <a:t>Wechselrichter können in die folgenden Kategorien eingeteilt werden</a:t>
            </a:r>
            <a:r>
              <a:rPr lang="en-US" sz="1600" dirty="0"/>
              <a:t>:</a:t>
            </a:r>
          </a:p>
          <a:p>
            <a:pPr lvl="1"/>
            <a:r>
              <a:rPr lang="de-DE" sz="1600" dirty="0" err="1"/>
              <a:t>Stringwechselrichter</a:t>
            </a:r>
            <a:endParaRPr lang="de-DE" sz="1600" dirty="0"/>
          </a:p>
          <a:p>
            <a:pPr lvl="1"/>
            <a:r>
              <a:rPr lang="de-DE" sz="1600" dirty="0"/>
              <a:t>Zentralwechselrichter</a:t>
            </a:r>
          </a:p>
          <a:p>
            <a:pPr lvl="1"/>
            <a:r>
              <a:rPr lang="de-DE" sz="1600" dirty="0"/>
              <a:t>Mikro-Wechselrichter </a:t>
            </a:r>
          </a:p>
          <a:p>
            <a:pPr lvl="1"/>
            <a:r>
              <a:rPr lang="de-DE" sz="1600" dirty="0"/>
              <a:t>Batteriebetriebener Wechselrichter/Ladegeräte</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r" rtl="0">
              <a:spcBef>
                <a:spcPct val="0"/>
              </a:spcBef>
            </a:pPr>
            <a:r>
              <a:rPr lang="en-US" sz="2400" kern="1200" dirty="0" err="1">
                <a:solidFill>
                  <a:schemeClr val="tx1"/>
                </a:solidFill>
                <a:latin typeface="+mj-lt"/>
                <a:ea typeface="+mj-ea"/>
                <a:cs typeface="+mj-cs"/>
              </a:rPr>
              <a:t>Stringwechselrichter</a:t>
            </a:r>
            <a:endParaRPr lang="el-GR" sz="2400" kern="1200" dirty="0">
              <a:solidFill>
                <a:schemeClr val="tx1"/>
              </a:solidFill>
              <a:latin typeface="+mj-lt"/>
              <a:ea typeface="+mj-ea"/>
              <a:cs typeface="+mj-cs"/>
            </a:endParaRPr>
          </a:p>
        </p:txBody>
      </p:sp>
      <p:sp>
        <p:nvSpPr>
          <p:cNvPr id="3" name="Content Placeholder 2"/>
          <p:cNvSpPr>
            <a:spLocks noGrp="1"/>
          </p:cNvSpPr>
          <p:nvPr>
            <p:ph idx="1"/>
          </p:nvPr>
        </p:nvSpPr>
        <p:spPr>
          <a:xfrm>
            <a:off x="457200" y="1600200"/>
            <a:ext cx="8229600" cy="1540768"/>
          </a:xfrm>
        </p:spPr>
        <p:txBody>
          <a:bodyPr>
            <a:normAutofit/>
          </a:bodyPr>
          <a:lstStyle/>
          <a:p>
            <a:pPr marL="342900" lvl="1" indent="-342900">
              <a:buFont typeface="Arial" panose="020B0604020202020204" pitchFamily="34" charset="0"/>
              <a:buChar char="•"/>
            </a:pPr>
            <a:r>
              <a:rPr lang="de-DE" sz="1600" dirty="0"/>
              <a:t>Diese Wechselrichter werden hauptsächlich in privaten, kleinen und mittleren gewerblichen Anwendungen in PV-Systemen bis 80</a:t>
            </a:r>
            <a:r>
              <a:rPr lang="en-US" sz="1600" dirty="0"/>
              <a:t> </a:t>
            </a:r>
            <a:r>
              <a:rPr lang="en-US" sz="1600" dirty="0" err="1"/>
              <a:t>kW</a:t>
            </a:r>
            <a:r>
              <a:rPr lang="en-US" sz="1600" baseline="-25000" dirty="0" err="1"/>
              <a:t>p</a:t>
            </a:r>
            <a:r>
              <a:rPr lang="en-US" sz="1600" baseline="-25000" dirty="0"/>
              <a:t> </a:t>
            </a:r>
            <a:r>
              <a:rPr lang="en-US" sz="1600" dirty="0" err="1"/>
              <a:t>eingesetzt</a:t>
            </a:r>
            <a:endParaRPr lang="en-US" sz="1600" baseline="-25000" dirty="0"/>
          </a:p>
          <a:p>
            <a:pPr marL="342900" lvl="1" indent="-342900">
              <a:buFont typeface="Arial" panose="020B0604020202020204" pitchFamily="34" charset="0"/>
              <a:buChar char="•"/>
            </a:pPr>
            <a:r>
              <a:rPr lang="de-DE" sz="1600" dirty="0"/>
              <a:t>In diesen Wechselrichtern werden PV-Module in Reihen (Strings) installiert - mehrere Stränge werden an einen </a:t>
            </a:r>
            <a:r>
              <a:rPr lang="de-DE" sz="1600" dirty="0" err="1"/>
              <a:t>Stringwechselrichter</a:t>
            </a:r>
            <a:r>
              <a:rPr lang="de-DE" sz="1600" dirty="0"/>
              <a:t> angeschlossen</a:t>
            </a:r>
          </a:p>
          <a:p>
            <a:pPr marL="342900" lvl="1" indent="-342900">
              <a:buFont typeface="Arial" panose="020B0604020202020204" pitchFamily="34" charset="0"/>
              <a:buChar char="•"/>
            </a:pPr>
            <a:r>
              <a:rPr lang="de-DE" sz="1600" dirty="0"/>
              <a:t>Ihr Marktanteil beträgt 52% (2017)</a:t>
            </a:r>
            <a:endParaRPr lang="en-US" sz="1600" dirty="0"/>
          </a:p>
        </p:txBody>
      </p:sp>
      <p:pic>
        <p:nvPicPr>
          <p:cNvPr id="19458" name="Picture 2" descr="ÎÏÎ¿ÏÎ­Î»ÎµÏÎ¼Î± ÎµÎ¹ÎºÏÎ½Î±Ï Î³Î¹Î± String inverter"/>
          <p:cNvPicPr>
            <a:picLocks noChangeAspect="1" noChangeArrowheads="1"/>
          </p:cNvPicPr>
          <p:nvPr/>
        </p:nvPicPr>
        <p:blipFill>
          <a:blip r:embed="rId2" cstate="print"/>
          <a:srcRect/>
          <a:stretch>
            <a:fillRect/>
          </a:stretch>
        </p:blipFill>
        <p:spPr bwMode="auto">
          <a:xfrm>
            <a:off x="2771800" y="3213296"/>
            <a:ext cx="3442231"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Zentralwechselrichter</a:t>
            </a:r>
            <a:endParaRPr lang="el-GR" dirty="0"/>
          </a:p>
        </p:txBody>
      </p:sp>
      <p:sp>
        <p:nvSpPr>
          <p:cNvPr id="3" name="Content Placeholder 2"/>
          <p:cNvSpPr>
            <a:spLocks noGrp="1"/>
          </p:cNvSpPr>
          <p:nvPr>
            <p:ph idx="1"/>
          </p:nvPr>
        </p:nvSpPr>
        <p:spPr>
          <a:xfrm>
            <a:off x="457200" y="1600201"/>
            <a:ext cx="8229600" cy="1612776"/>
          </a:xfrm>
        </p:spPr>
        <p:txBody>
          <a:bodyPr>
            <a:normAutofit/>
          </a:bodyPr>
          <a:lstStyle/>
          <a:p>
            <a:pPr marL="342900" lvl="1" indent="-342900">
              <a:buFont typeface="Arial" panose="020B0604020202020204" pitchFamily="34" charset="0"/>
              <a:buChar char="•"/>
            </a:pPr>
            <a:r>
              <a:rPr lang="de-DE" sz="1600" dirty="0"/>
              <a:t>Zentralwechselrichter sind ähnlich wie </a:t>
            </a:r>
            <a:r>
              <a:rPr lang="de-DE" sz="1600" dirty="0" err="1"/>
              <a:t>Stringwechselrichter</a:t>
            </a:r>
            <a:r>
              <a:rPr lang="de-DE" sz="1600" dirty="0"/>
              <a:t>, aber sie sind viel größer und können mehr Stränge von Panels unterstützen</a:t>
            </a:r>
          </a:p>
          <a:p>
            <a:pPr marL="342900" lvl="1" indent="-342900">
              <a:buFont typeface="Arial" panose="020B0604020202020204" pitchFamily="34" charset="0"/>
              <a:buChar char="•"/>
            </a:pPr>
            <a:r>
              <a:rPr lang="de-DE" sz="1600" dirty="0"/>
              <a:t>Sie werden in großen kommerziellen und großtechnischen PV-Anlagen installiert</a:t>
            </a:r>
          </a:p>
          <a:p>
            <a:pPr marL="342900" lvl="1" indent="-342900">
              <a:buFont typeface="Arial" panose="020B0604020202020204" pitchFamily="34" charset="0"/>
              <a:buChar char="•"/>
            </a:pPr>
            <a:r>
              <a:rPr lang="de-DE" sz="1600" dirty="0"/>
              <a:t>Ihr Marktanteil beträgt 44% (2017)</a:t>
            </a:r>
            <a:endParaRPr lang="en-US" sz="1600" dirty="0"/>
          </a:p>
        </p:txBody>
      </p:sp>
      <p:pic>
        <p:nvPicPr>
          <p:cNvPr id="18434" name="Picture 2" descr="TMEIC central inverter"/>
          <p:cNvPicPr>
            <a:picLocks noChangeAspect="1" noChangeArrowheads="1"/>
          </p:cNvPicPr>
          <p:nvPr/>
        </p:nvPicPr>
        <p:blipFill>
          <a:blip r:embed="rId2" cstate="print"/>
          <a:srcRect/>
          <a:stretch>
            <a:fillRect/>
          </a:stretch>
        </p:blipFill>
        <p:spPr bwMode="auto">
          <a:xfrm>
            <a:off x="1800132" y="3140968"/>
            <a:ext cx="5148132"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Mikro-Wechselrichter</a:t>
            </a:r>
            <a:endParaRPr lang="el-GR" dirty="0"/>
          </a:p>
        </p:txBody>
      </p:sp>
      <p:sp>
        <p:nvSpPr>
          <p:cNvPr id="3" name="Content Placeholder 2"/>
          <p:cNvSpPr>
            <a:spLocks noGrp="1"/>
          </p:cNvSpPr>
          <p:nvPr>
            <p:ph idx="1"/>
          </p:nvPr>
        </p:nvSpPr>
        <p:spPr>
          <a:xfrm>
            <a:off x="457200" y="1600200"/>
            <a:ext cx="8229600" cy="1612775"/>
          </a:xfrm>
        </p:spPr>
        <p:txBody>
          <a:bodyPr>
            <a:noAutofit/>
          </a:bodyPr>
          <a:lstStyle/>
          <a:p>
            <a:pPr marL="342900" lvl="1" indent="-342900">
              <a:buFont typeface="Arial" panose="020B0604020202020204" pitchFamily="34" charset="0"/>
              <a:buChar char="•"/>
            </a:pPr>
            <a:r>
              <a:rPr lang="de-DE" sz="1600" dirty="0"/>
              <a:t>Mikro-Wechselrichter sind Elektronik auf Modulebene, sodass einer auf jedem Panel installiert ist</a:t>
            </a:r>
          </a:p>
          <a:p>
            <a:pPr marL="342900" lvl="1" indent="-342900">
              <a:buFont typeface="Arial" panose="020B0604020202020204" pitchFamily="34" charset="0"/>
              <a:buChar char="•"/>
            </a:pPr>
            <a:r>
              <a:rPr lang="de-DE" sz="1600" dirty="0"/>
              <a:t>Sie wandeln Gleichstrom in Wechselstrom direkt am Panel um und benötigen daher keinen </a:t>
            </a:r>
            <a:r>
              <a:rPr lang="de-DE" sz="1600" dirty="0" err="1"/>
              <a:t>Stringwechselrichter</a:t>
            </a:r>
            <a:endParaRPr lang="de-DE" sz="1600" dirty="0"/>
          </a:p>
          <a:p>
            <a:pPr marL="342900" lvl="1" indent="-342900">
              <a:buFont typeface="Arial" panose="020B0604020202020204" pitchFamily="34" charset="0"/>
              <a:buChar char="•"/>
            </a:pPr>
            <a:r>
              <a:rPr lang="de-DE" sz="1600" dirty="0"/>
              <a:t>Sie können auch über PV-Modulhersteller verkauft werden, die bereits in das Modul integriert sind</a:t>
            </a:r>
            <a:endParaRPr lang="en-US" sz="1600" dirty="0"/>
          </a:p>
        </p:txBody>
      </p:sp>
      <p:pic>
        <p:nvPicPr>
          <p:cNvPr id="17410" name="Picture 2" descr="Darfon microinverter"/>
          <p:cNvPicPr>
            <a:picLocks noChangeAspect="1" noChangeArrowheads="1"/>
          </p:cNvPicPr>
          <p:nvPr/>
        </p:nvPicPr>
        <p:blipFill>
          <a:blip r:embed="rId2" cstate="print"/>
          <a:srcRect/>
          <a:stretch>
            <a:fillRect/>
          </a:stretch>
        </p:blipFill>
        <p:spPr bwMode="auto">
          <a:xfrm>
            <a:off x="2003670" y="3212975"/>
            <a:ext cx="5475283"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r" rtl="0">
              <a:spcBef>
                <a:spcPct val="0"/>
              </a:spcBef>
            </a:pPr>
            <a:r>
              <a:rPr lang="en-US" sz="2400" kern="1200" dirty="0" err="1">
                <a:solidFill>
                  <a:schemeClr val="tx1"/>
                </a:solidFill>
                <a:latin typeface="+mj-lt"/>
                <a:ea typeface="+mj-ea"/>
                <a:cs typeface="+mj-cs"/>
              </a:rPr>
              <a:t>Batteriebetriebener</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Wechselrichter</a:t>
            </a:r>
            <a:r>
              <a:rPr lang="en-US" sz="2400" kern="1200" dirty="0">
                <a:solidFill>
                  <a:schemeClr val="tx1"/>
                </a:solidFill>
                <a:latin typeface="+mj-lt"/>
                <a:ea typeface="+mj-ea"/>
                <a:cs typeface="+mj-cs"/>
              </a:rPr>
              <a:t>/</a:t>
            </a:r>
            <a:r>
              <a:rPr lang="en-US" sz="2400" kern="1200" dirty="0" err="1">
                <a:solidFill>
                  <a:schemeClr val="tx1"/>
                </a:solidFill>
                <a:latin typeface="+mj-lt"/>
                <a:ea typeface="+mj-ea"/>
                <a:cs typeface="+mj-cs"/>
              </a:rPr>
              <a:t>Ladegeräte</a:t>
            </a:r>
            <a:endParaRPr lang="el-GR" sz="2400" kern="1200" dirty="0">
              <a:solidFill>
                <a:schemeClr val="tx1"/>
              </a:solidFill>
              <a:latin typeface="+mj-lt"/>
              <a:ea typeface="+mj-ea"/>
              <a:cs typeface="+mj-cs"/>
            </a:endParaRPr>
          </a:p>
        </p:txBody>
      </p:sp>
      <p:sp>
        <p:nvSpPr>
          <p:cNvPr id="3" name="Content Placeholder 2"/>
          <p:cNvSpPr>
            <a:spLocks noGrp="1"/>
          </p:cNvSpPr>
          <p:nvPr>
            <p:ph idx="1"/>
          </p:nvPr>
        </p:nvSpPr>
        <p:spPr>
          <a:xfrm>
            <a:off x="457200" y="1600201"/>
            <a:ext cx="8229600" cy="1900808"/>
          </a:xfrm>
        </p:spPr>
        <p:txBody>
          <a:bodyPr>
            <a:normAutofit/>
          </a:bodyPr>
          <a:lstStyle/>
          <a:p>
            <a:pPr marL="342900" lvl="1" indent="-342900">
              <a:buFont typeface="Arial" panose="020B0604020202020204" pitchFamily="34" charset="0"/>
              <a:buChar char="•"/>
            </a:pPr>
            <a:r>
              <a:rPr lang="de-DE" sz="1600" dirty="0"/>
              <a:t>Batteriebasierte Wechselrichter/Ladegeräte sind bidirektional aufgebaut und beinhalten sowohl ein Batterieladegerät als auch einen Wechselrichter</a:t>
            </a:r>
          </a:p>
          <a:p>
            <a:pPr marL="342900" lvl="1" indent="-342900">
              <a:buFont typeface="Arial" panose="020B0604020202020204" pitchFamily="34" charset="0"/>
              <a:buChar char="•"/>
            </a:pPr>
            <a:r>
              <a:rPr lang="de-DE" sz="1600" dirty="0"/>
              <a:t>Sie benötigen eine Batterie, um zu funktionieren</a:t>
            </a:r>
          </a:p>
          <a:p>
            <a:pPr marL="342900" lvl="1" indent="-342900">
              <a:buFont typeface="Arial" panose="020B0604020202020204" pitchFamily="34" charset="0"/>
              <a:buChar char="•"/>
            </a:pPr>
            <a:r>
              <a:rPr lang="de-DE" sz="1600" dirty="0"/>
              <a:t>Sie können </a:t>
            </a:r>
            <a:r>
              <a:rPr lang="de-DE" sz="1600" dirty="0" err="1"/>
              <a:t>grid</a:t>
            </a:r>
            <a:r>
              <a:rPr lang="de-DE" sz="1600" dirty="0"/>
              <a:t>-interaktiv, eigenständig netzgekoppelt oder </a:t>
            </a:r>
            <a:r>
              <a:rPr lang="de-DE" sz="1600" dirty="0" err="1"/>
              <a:t>netzfern</a:t>
            </a:r>
            <a:r>
              <a:rPr lang="de-DE" sz="1600" dirty="0"/>
              <a:t> sein</a:t>
            </a:r>
          </a:p>
          <a:p>
            <a:pPr marL="342900" lvl="1" indent="-342900">
              <a:buFont typeface="Arial" panose="020B0604020202020204" pitchFamily="34" charset="0"/>
              <a:buChar char="•"/>
            </a:pPr>
            <a:r>
              <a:rPr lang="de-DE" sz="1600" dirty="0"/>
              <a:t>Sie ermöglichen den kontinuierlichen Betrieb kritischer Lasten unabhängig von der Anwesenheit oder dem Zustand des Netzes</a:t>
            </a:r>
            <a:endParaRPr lang="en-US" sz="1600" dirty="0"/>
          </a:p>
        </p:txBody>
      </p:sp>
      <p:pic>
        <p:nvPicPr>
          <p:cNvPr id="88066" name="Picture 2" descr="Magnum Energy inverter/charger"/>
          <p:cNvPicPr>
            <a:picLocks noChangeAspect="1" noChangeArrowheads="1"/>
          </p:cNvPicPr>
          <p:nvPr/>
        </p:nvPicPr>
        <p:blipFill>
          <a:blip r:embed="rId2" cstate="print"/>
          <a:srcRect/>
          <a:stretch>
            <a:fillRect/>
          </a:stretch>
        </p:blipFill>
        <p:spPr bwMode="auto">
          <a:xfrm>
            <a:off x="2627784" y="3357312"/>
            <a:ext cx="3860590"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Arten</a:t>
            </a:r>
            <a:r>
              <a:rPr lang="en-US" dirty="0"/>
              <a:t> der </a:t>
            </a:r>
            <a:r>
              <a:rPr lang="en-US" dirty="0" err="1"/>
              <a:t>Sonneneinstrahlung</a:t>
            </a:r>
            <a:r>
              <a:rPr lang="en-US" dirty="0"/>
              <a:t> </a:t>
            </a:r>
            <a:endParaRPr lang="el-GR" dirty="0"/>
          </a:p>
        </p:txBody>
      </p:sp>
      <p:sp>
        <p:nvSpPr>
          <p:cNvPr id="3" name="Content Placeholder 2"/>
          <p:cNvSpPr>
            <a:spLocks noGrp="1"/>
          </p:cNvSpPr>
          <p:nvPr>
            <p:ph idx="1"/>
          </p:nvPr>
        </p:nvSpPr>
        <p:spPr>
          <a:xfrm>
            <a:off x="457200" y="1600200"/>
            <a:ext cx="5987008" cy="4525963"/>
          </a:xfrm>
        </p:spPr>
        <p:txBody>
          <a:bodyPr>
            <a:normAutofit/>
          </a:bodyPr>
          <a:lstStyle/>
          <a:p>
            <a:endParaRPr lang="en-US" sz="1600" dirty="0"/>
          </a:p>
          <a:p>
            <a:endParaRPr lang="en-US" sz="1600" dirty="0"/>
          </a:p>
          <a:p>
            <a:endParaRPr lang="en-US" sz="1600" dirty="0"/>
          </a:p>
          <a:p>
            <a:r>
              <a:rPr lang="de-DE" sz="1600" dirty="0"/>
              <a:t>Die diffuse Bestrahlungsstärke kann mit einem Pyranometer mit </a:t>
            </a:r>
            <a:r>
              <a:rPr lang="de-DE" sz="1600" dirty="0" err="1"/>
              <a:t>Schattierring</a:t>
            </a:r>
            <a:r>
              <a:rPr lang="de-DE" sz="1600" dirty="0"/>
              <a:t> oder Scheibe gemessen werden:</a:t>
            </a:r>
            <a:endParaRPr lang="en-US" sz="1600" dirty="0"/>
          </a:p>
          <a:p>
            <a:endParaRPr lang="en-US" sz="1600" dirty="0"/>
          </a:p>
          <a:p>
            <a:endParaRPr lang="en-US" sz="1600" dirty="0"/>
          </a:p>
          <a:p>
            <a:endParaRPr lang="en-US" sz="1600" dirty="0"/>
          </a:p>
          <a:p>
            <a:endParaRPr lang="en-US" sz="1600" dirty="0"/>
          </a:p>
          <a:p>
            <a:endParaRPr lang="en-US" sz="1600" dirty="0"/>
          </a:p>
          <a:p>
            <a:r>
              <a:rPr lang="de-DE" sz="1600" dirty="0"/>
              <a:t>Die direkte Bestrahlungsstärke kann mit einem </a:t>
            </a:r>
            <a:r>
              <a:rPr lang="de-DE" sz="1600" dirty="0" err="1"/>
              <a:t>Pyrheliometer</a:t>
            </a:r>
            <a:r>
              <a:rPr lang="de-DE" sz="1600" dirty="0"/>
              <a:t> gemessen werden:</a:t>
            </a:r>
            <a:endParaRPr lang="en-US" sz="1600" dirty="0"/>
          </a:p>
        </p:txBody>
      </p:sp>
      <p:pic>
        <p:nvPicPr>
          <p:cNvPr id="37890" name="Picture 2"/>
          <p:cNvPicPr>
            <a:picLocks noChangeAspect="1" noChangeArrowheads="1"/>
          </p:cNvPicPr>
          <p:nvPr/>
        </p:nvPicPr>
        <p:blipFill>
          <a:blip r:embed="rId2" cstate="print"/>
          <a:srcRect/>
          <a:stretch>
            <a:fillRect/>
          </a:stretch>
        </p:blipFill>
        <p:spPr bwMode="auto">
          <a:xfrm>
            <a:off x="6678218" y="1484784"/>
            <a:ext cx="1980000" cy="2497000"/>
          </a:xfrm>
          <a:prstGeom prst="rect">
            <a:avLst/>
          </a:prstGeom>
          <a:noFill/>
          <a:ln w="9525">
            <a:noFill/>
            <a:miter lim="800000"/>
            <a:headEnd/>
            <a:tailEnd/>
          </a:ln>
        </p:spPr>
      </p:pic>
      <p:pic>
        <p:nvPicPr>
          <p:cNvPr id="37900" name="Picture 12" descr="ÎÏÎ¿ÏÎ­Î»ÎµÏÎ¼Î± ÎµÎ¹ÎºÏÎ½Î±Ï Î³Î¹Î± pyrheliometer"/>
          <p:cNvPicPr>
            <a:picLocks noChangeAspect="1" noChangeArrowheads="1"/>
          </p:cNvPicPr>
          <p:nvPr/>
        </p:nvPicPr>
        <p:blipFill>
          <a:blip r:embed="rId3" cstate="print"/>
          <a:srcRect/>
          <a:stretch>
            <a:fillRect/>
          </a:stretch>
        </p:blipFill>
        <p:spPr bwMode="auto">
          <a:xfrm>
            <a:off x="6696456" y="4077072"/>
            <a:ext cx="1980000" cy="1980001"/>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Gleichrichter</a:t>
            </a:r>
            <a:endParaRPr lang="el-GR" dirty="0"/>
          </a:p>
        </p:txBody>
      </p:sp>
      <p:sp>
        <p:nvSpPr>
          <p:cNvPr id="3" name="Content Placeholder 2"/>
          <p:cNvSpPr>
            <a:spLocks noGrp="1"/>
          </p:cNvSpPr>
          <p:nvPr>
            <p:ph idx="1"/>
          </p:nvPr>
        </p:nvSpPr>
        <p:spPr>
          <a:xfrm>
            <a:off x="457200" y="1600201"/>
            <a:ext cx="8229600" cy="1108719"/>
          </a:xfrm>
        </p:spPr>
        <p:txBody>
          <a:bodyPr>
            <a:normAutofit lnSpcReduction="10000"/>
          </a:bodyPr>
          <a:lstStyle/>
          <a:p>
            <a:r>
              <a:rPr lang="de-DE" sz="1600" dirty="0"/>
              <a:t>Sie wandeln Wechselstrom (AC) in Gleichstrom (DC) um</a:t>
            </a:r>
          </a:p>
          <a:p>
            <a:r>
              <a:rPr lang="de-DE" sz="1600" dirty="0"/>
              <a:t>In PV-Systemen werden sie in der Regel an Dieselgeneratoren angeschlossen und zum Aufladen der Batterien verwendet, um die Kontinuität des elektrischen Betriebs für die Verbraucher sicherzustellen</a:t>
            </a:r>
            <a:endParaRPr lang="en-US" sz="1600" dirty="0"/>
          </a:p>
        </p:txBody>
      </p:sp>
      <p:pic>
        <p:nvPicPr>
          <p:cNvPr id="4" name="Picture 2"/>
          <p:cNvPicPr>
            <a:picLocks noChangeAspect="1" noChangeArrowheads="1"/>
          </p:cNvPicPr>
          <p:nvPr/>
        </p:nvPicPr>
        <p:blipFill>
          <a:blip r:embed="rId2" cstate="print"/>
          <a:srcRect/>
          <a:stretch>
            <a:fillRect/>
          </a:stretch>
        </p:blipFill>
        <p:spPr bwMode="auto">
          <a:xfrm>
            <a:off x="1521642" y="2924944"/>
            <a:ext cx="6362726" cy="2520000"/>
          </a:xfrm>
          <a:prstGeom prst="rect">
            <a:avLst/>
          </a:prstGeom>
          <a:noFill/>
          <a:ln w="9525">
            <a:noFill/>
            <a:miter lim="800000"/>
            <a:headEnd/>
            <a:tailEnd/>
          </a:ln>
          <a:effectLst/>
        </p:spPr>
      </p:pic>
    </p:spTree>
    <p:extLst>
      <p:ext uri="{BB962C8B-B14F-4D97-AF65-F5344CB8AC3E}">
        <p14:creationId xmlns:p14="http://schemas.microsoft.com/office/powerpoint/2010/main" val="3031965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a:t>Modulziele</a:t>
            </a:r>
            <a:endParaRPr lang="el-GR" b="1" dirty="0"/>
          </a:p>
        </p:txBody>
      </p:sp>
      <p:sp>
        <p:nvSpPr>
          <p:cNvPr id="9" name="Content Placeholder 8"/>
          <p:cNvSpPr>
            <a:spLocks noGrp="1"/>
          </p:cNvSpPr>
          <p:nvPr>
            <p:ph idx="1"/>
          </p:nvPr>
        </p:nvSpPr>
        <p:spPr>
          <a:xfrm>
            <a:off x="261758" y="1628774"/>
            <a:ext cx="8280000" cy="4248225"/>
          </a:xfrm>
        </p:spPr>
        <p:txBody>
          <a:bodyPr>
            <a:noAutofit/>
          </a:bodyPr>
          <a:lstStyle/>
          <a:p>
            <a:pPr marL="0" indent="0" algn="just">
              <a:buNone/>
            </a:pPr>
            <a:endParaRPr lang="en-US" dirty="0">
              <a:latin typeface="+mj-lt"/>
              <a:cs typeface="Arial" pitchFamily="34" charset="0"/>
            </a:endParaRPr>
          </a:p>
          <a:p>
            <a:pPr marL="0" indent="0" algn="just">
              <a:buNone/>
            </a:pPr>
            <a:r>
              <a:rPr lang="de-DE" dirty="0">
                <a:latin typeface="+mj-lt"/>
                <a:cs typeface="Arial" pitchFamily="34" charset="0"/>
              </a:rPr>
              <a:t>Sie haben nun das Modul 1.1 "Grundlagen der Solartechnik verstehen" abgeschlossen und sind in der Lage:</a:t>
            </a:r>
          </a:p>
          <a:p>
            <a:pPr marL="0" indent="0" algn="just">
              <a:buNone/>
            </a:pPr>
            <a:endParaRPr lang="en-US" sz="1600" dirty="0">
              <a:latin typeface="Arial" pitchFamily="34" charset="0"/>
              <a:cs typeface="Arial" pitchFamily="34" charset="0"/>
            </a:endParaRPr>
          </a:p>
          <a:p>
            <a:pPr lvl="1">
              <a:buFont typeface="+mj-lt"/>
              <a:buAutoNum type="arabicPeriod"/>
            </a:pPr>
            <a:r>
              <a:rPr lang="de-DE" b="1" dirty="0"/>
              <a:t>die grundlegenden Konzepte von solaren Themen zu verstehen</a:t>
            </a:r>
          </a:p>
          <a:p>
            <a:pPr lvl="1">
              <a:buFont typeface="+mj-lt"/>
              <a:buAutoNum type="arabicPeriod"/>
            </a:pPr>
            <a:r>
              <a:rPr lang="en-US" b="1" dirty="0"/>
              <a:t>die </a:t>
            </a:r>
            <a:r>
              <a:rPr lang="en-US" b="1" dirty="0" err="1"/>
              <a:t>neuesten</a:t>
            </a:r>
            <a:r>
              <a:rPr lang="en-US" b="1" dirty="0"/>
              <a:t> </a:t>
            </a:r>
            <a:r>
              <a:rPr lang="en-US" b="1" dirty="0" err="1"/>
              <a:t>Photovoltaik-Technologien</a:t>
            </a:r>
            <a:r>
              <a:rPr lang="en-US" b="1" dirty="0"/>
              <a:t> </a:t>
            </a:r>
            <a:r>
              <a:rPr lang="en-US" b="1" dirty="0" err="1"/>
              <a:t>zu</a:t>
            </a:r>
            <a:r>
              <a:rPr lang="en-US" b="1" dirty="0"/>
              <a:t> verstehen</a:t>
            </a:r>
          </a:p>
          <a:p>
            <a:pPr lvl="1">
              <a:buFont typeface="+mj-lt"/>
              <a:buAutoNum type="arabicPeriod"/>
            </a:pPr>
            <a:r>
              <a:rPr lang="de-DE" b="1" dirty="0"/>
              <a:t>den Einsatz aller Komponenten in einem PV-System zu verstehen</a:t>
            </a:r>
          </a:p>
          <a:p>
            <a:pPr lvl="1">
              <a:buFont typeface="+mj-lt"/>
              <a:buAutoNum type="arabicPeriod"/>
            </a:pPr>
            <a:r>
              <a:rPr lang="de-DE" b="1" dirty="0"/>
              <a:t>elektrischen Messungen in realen PV-Systemen durchzuführen</a:t>
            </a:r>
            <a:endParaRPr lang="en-US" b="1" dirty="0"/>
          </a:p>
        </p:txBody>
      </p:sp>
    </p:spTree>
    <p:extLst>
      <p:ext uri="{BB962C8B-B14F-4D97-AF65-F5344CB8AC3E}">
        <p14:creationId xmlns:p14="http://schemas.microsoft.com/office/powerpoint/2010/main" val="749079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de-DE" dirty="0"/>
              <a:t>Vielen Dank für Ihre Aufmerksamkeit</a:t>
            </a:r>
            <a:endParaRPr lang="el-GR"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922070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4636</Words>
  <Application>Microsoft Office PowerPoint</Application>
  <PresentationFormat>Bildschirmpräsentation (4:3)</PresentationFormat>
  <Paragraphs>492</Paragraphs>
  <Slides>92</Slides>
  <Notes>2</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92</vt:i4>
      </vt:variant>
    </vt:vector>
  </HeadingPairs>
  <TitlesOfParts>
    <vt:vector size="98" baseType="lpstr">
      <vt:lpstr>Arial</vt:lpstr>
      <vt:lpstr>Calibri</vt:lpstr>
      <vt:lpstr>Times New Roman</vt:lpstr>
      <vt:lpstr>Wingdings</vt:lpstr>
      <vt:lpstr>2_Office Theme</vt:lpstr>
      <vt:lpstr>Εξίσωση</vt:lpstr>
      <vt:lpstr>MODUL 1: EINFÜHRUNG IN DIE PHOTOVOLTAIK-TECHNIK</vt:lpstr>
      <vt:lpstr>Modulziele</vt:lpstr>
      <vt:lpstr>Sonneneinstrahlung - Sonnenkonstante</vt:lpstr>
      <vt:lpstr>Spektrum außerhalb und innerhalb der Atmosphäre</vt:lpstr>
      <vt:lpstr>Durchschnittliche Sonneneinstrahlung auf der sonnenzugewandten Fläche der Erde</vt:lpstr>
      <vt:lpstr>Einfluss der Atmosphäre auf die extraterrestrische Sonneneinstrahlung</vt:lpstr>
      <vt:lpstr>Luftmasse (AM)</vt:lpstr>
      <vt:lpstr>Arten der Sonneneinstrahlung </vt:lpstr>
      <vt:lpstr>Arten der Sonneneinstrahlung </vt:lpstr>
      <vt:lpstr>Station zur Messung aller Arten von Sonneneinstrahlung </vt:lpstr>
      <vt:lpstr>Arten der Sonneneinstrahlung auf einer betitelten Fläche </vt:lpstr>
      <vt:lpstr>Sonneneinstrahlung an einem sonnigen und einem bewölkten Tag</vt:lpstr>
      <vt:lpstr>Berechnung der täglichen Sonneneinstrahlung aus der Bestrahlungsstärke</vt:lpstr>
      <vt:lpstr>Globale horizontale Bestrahlungsstärke - Europa</vt:lpstr>
      <vt:lpstr>Auslegung der Photovoltaikmodule - Standard Testbedingungen (STC)</vt:lpstr>
      <vt:lpstr>Berechnung des Sonnenstandes</vt:lpstr>
      <vt:lpstr>Sonnenwinkel</vt:lpstr>
      <vt:lpstr>Breitengrad und Sonnenneigung</vt:lpstr>
      <vt:lpstr>Schematische Darstellung der grundlegenden Sonnenwinkel auf einer Fläche </vt:lpstr>
      <vt:lpstr>Theoretisch Optimaler Neigungswinkel eines Kollektors </vt:lpstr>
      <vt:lpstr>Globalstrahlung und Solarstrompotenzial für horizontal montierte Photovoltaikmodule in Griechenland</vt:lpstr>
      <vt:lpstr>Globales Einstrahlungs- und Solarstrompotenzial für optimal geneigte Photovoltaikmodule in Griechenland</vt:lpstr>
      <vt:lpstr>Variation der Strahlung</vt:lpstr>
      <vt:lpstr>Minimaler und maximaler Jahreswinkel der Sonne (Nordhalbkugel)</vt:lpstr>
      <vt:lpstr>Sonnenweggeometrie für die nördliche Hemisphäre und den Äquator</vt:lpstr>
      <vt:lpstr>Optimale Neigung für ein Photovoltaikmodul mit Festwinkelmontage</vt:lpstr>
      <vt:lpstr>Sonnenpfade der Tagesbewegung (Budapest)</vt:lpstr>
      <vt:lpstr>Sonnenpfaddiagramme</vt:lpstr>
      <vt:lpstr>Sonnenweg-Diagramm für einen bestimmten Breitengrad</vt:lpstr>
      <vt:lpstr>Sonnenwegdiagramm mit überlagerten Hindernissen</vt:lpstr>
      <vt:lpstr>Mittlere monatliche Bestrahlungsstärke auf horizontaler Ebene für verschiedene Orte (kWh/(m2∙d))</vt:lpstr>
      <vt:lpstr>Breiten- und Längengrad für eine Reihe von griechischen Standorten (1/2) </vt:lpstr>
      <vt:lpstr>Breiten- und Längengrad für eine Reihe von griechischen Standorten (2/2) </vt:lpstr>
      <vt:lpstr>Gesamte monatliche Bestrahlungsstärke für verschiedene Neigungswinkel und Orientierungen (kWh/m2) – Südgriechenland (Heraklion)</vt:lpstr>
      <vt:lpstr>Gesamte monatliche Bestrahlungsstärke für verschiedene Neigungswinkel und Orientierungen (kWh/m2) – Zentralgriechenland (Athen) </vt:lpstr>
      <vt:lpstr>Gesamte monatliche Bestrahlungsstärke für verschiedene Neigungswinkel und Orientierungen (kWh/m2) – Südgriechenland (Salonica)</vt:lpstr>
      <vt:lpstr>Einführung in die Photovoltaik</vt:lpstr>
      <vt:lpstr>Photovoltaisches Solarstrompotenzial in europäischen Ländern</vt:lpstr>
      <vt:lpstr>Wichtigste Solarzellentechnologien</vt:lpstr>
      <vt:lpstr>Monokristalline Silizium-Solarzellen</vt:lpstr>
      <vt:lpstr>Polykristalline Silizium-Solarzellen</vt:lpstr>
      <vt:lpstr>Effizienzvergleich von Technologien</vt:lpstr>
      <vt:lpstr>Hierarchie der kristallinen Silizium-PV-Systeme</vt:lpstr>
      <vt:lpstr>Prozentsatz der PV-Technologie an der globalen Jahresproduktion</vt:lpstr>
      <vt:lpstr>Neue Trends im Markt - Bifacial-Module</vt:lpstr>
      <vt:lpstr>Neue Trends im Markt - Halb- und Viertelzellen</vt:lpstr>
      <vt:lpstr>Neue Trends im Markt - Verschiedene Modulgrößen</vt:lpstr>
      <vt:lpstr>Neue Trends im Markt - maximale Spannung von 1500V</vt:lpstr>
      <vt:lpstr>Neue Trends im Markt - Tracking-Systeme</vt:lpstr>
      <vt:lpstr>Zweite Generation von Solarzellen: Dünnfilme</vt:lpstr>
      <vt:lpstr>Marktanteil der Dünnschichttechnologien</vt:lpstr>
      <vt:lpstr>Solarzellen aus amorphem Silizium</vt:lpstr>
      <vt:lpstr>Cadmium-Tellurid-Solarzellen</vt:lpstr>
      <vt:lpstr>Kupfer-Indium (Gallium) Selenid - CI(G)S Solarzellen</vt:lpstr>
      <vt:lpstr>Konzentrator-Solarzellen</vt:lpstr>
      <vt:lpstr>Beispiele für Konzentratorsysteme</vt:lpstr>
      <vt:lpstr>Photovoltaisch thermische Hybrid-Sonnenkollektoren</vt:lpstr>
      <vt:lpstr>Photovoltaisches thermisches Hybridsystem</vt:lpstr>
      <vt:lpstr>I-V- und P-V-Charakteristik einer Solarzelle (MPP: Maximum Power Point)</vt:lpstr>
      <vt:lpstr>Messung der Leerlaufspannung eines PV-Moduls mit einem Multimeter</vt:lpstr>
      <vt:lpstr>Messen des Kurzschlussstroms eines PV-Moduls mit einem Multimeter</vt:lpstr>
      <vt:lpstr>Einstrahlungsabhängigkeit von VOC und ISC einer Silizium-Solarzelle</vt:lpstr>
      <vt:lpstr>Kennlinien I-V in 1000 W/m2 Bestrahlungsstärke von vier 75 Wp Modulen</vt:lpstr>
      <vt:lpstr>Eigenschaften I-V einer monokristallinen Silizium-Solarzelle bei 25°C</vt:lpstr>
      <vt:lpstr>Kennlinien I-V für die Bestrahlungsstärke 1000 W/m2 mit Zellentemperatur als Parameter</vt:lpstr>
      <vt:lpstr>Temperaturabhängigkeit von VOC, ISC und Pmax einer Silizium-Solarzelle</vt:lpstr>
      <vt:lpstr>Temperatur- und Strahlungsabhängigkeit einer Solarzellen-P-V-Charakteristik</vt:lpstr>
      <vt:lpstr>Effizienz einer kristallinen Silizium-Solarzelle im Vergleich zur Bestrahlungsstärke</vt:lpstr>
      <vt:lpstr>STC- und NOCT-Bedingungen</vt:lpstr>
      <vt:lpstr>Vergleich von I-V-Kennlinien für STC- und NOCT-Bedingungen</vt:lpstr>
      <vt:lpstr>Anschluss eines PV-Moduls mit der Last </vt:lpstr>
      <vt:lpstr>PV-Modul mit 36 in Reihe geschalteten Solarzellen</vt:lpstr>
      <vt:lpstr>Abhängigkeit von Lastspannung und Anzahl der Solarzellen in einem PV-Modul</vt:lpstr>
      <vt:lpstr>PV-Anlagenkategorien und Betrieb</vt:lpstr>
      <vt:lpstr>Hauptkategorien von PV-Systemen</vt:lpstr>
      <vt:lpstr>Autonome PV-Systeme mit Energiespeicher, die an DC- und AC-Lasten angeschlossen sind.</vt:lpstr>
      <vt:lpstr>Autonome PV-Hybridsysteme</vt:lpstr>
      <vt:lpstr>Netzgekoppelte PV-Anlagen</vt:lpstr>
      <vt:lpstr>Autonome PV-Hybridsysteme</vt:lpstr>
      <vt:lpstr>Batterien</vt:lpstr>
      <vt:lpstr>Blei-Säure-Batterien (geflutet und ventilgeregelt)</vt:lpstr>
      <vt:lpstr>Lithium-Ionen- und Nickel-Cadmium-Batterien</vt:lpstr>
      <vt:lpstr>Laderegler</vt:lpstr>
      <vt:lpstr>PWM- und MPPT-Laderegler</vt:lpstr>
      <vt:lpstr>Wechselrichter</vt:lpstr>
      <vt:lpstr>Stringwechselrichter</vt:lpstr>
      <vt:lpstr>Zentralwechselrichter</vt:lpstr>
      <vt:lpstr>Mikro-Wechselrichter</vt:lpstr>
      <vt:lpstr>Batteriebetriebener Wechselrichter/Ladegeräte</vt:lpstr>
      <vt:lpstr>Gleichrichter</vt:lpstr>
      <vt:lpstr>Modulziele</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Jolanda Kaufhold</cp:lastModifiedBy>
  <cp:revision>791</cp:revision>
  <dcterms:created xsi:type="dcterms:W3CDTF">2017-12-11T10:59:29Z</dcterms:created>
  <dcterms:modified xsi:type="dcterms:W3CDTF">2019-12-20T13:06:07Z</dcterms:modified>
</cp:coreProperties>
</file>