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56" r:id="rId2"/>
    <p:sldId id="257" r:id="rId3"/>
    <p:sldId id="261" r:id="rId4"/>
    <p:sldId id="258" r:id="rId5"/>
    <p:sldId id="268" r:id="rId6"/>
    <p:sldId id="269" r:id="rId7"/>
    <p:sldId id="263" r:id="rId8"/>
    <p:sldId id="262" r:id="rId9"/>
    <p:sldId id="270" r:id="rId10"/>
    <p:sldId id="271" r:id="rId11"/>
    <p:sldId id="265" r:id="rId12"/>
    <p:sldId id="266" r:id="rId13"/>
    <p:sldId id="272" r:id="rId14"/>
    <p:sldId id="273" r:id="rId15"/>
    <p:sldId id="274" r:id="rId16"/>
    <p:sldId id="264" r:id="rId17"/>
    <p:sldId id="275" r:id="rId18"/>
    <p:sldId id="276" r:id="rId19"/>
    <p:sldId id="277" r:id="rId20"/>
    <p:sldId id="278" r:id="rId21"/>
    <p:sldId id="279" r:id="rId22"/>
    <p:sldId id="280" r:id="rId23"/>
    <p:sldId id="281" r:id="rId24"/>
    <p:sldId id="282" r:id="rId25"/>
    <p:sldId id="292" r:id="rId26"/>
    <p:sldId id="294" r:id="rId27"/>
    <p:sldId id="293" r:id="rId28"/>
    <p:sldId id="295" r:id="rId29"/>
    <p:sldId id="296" r:id="rId30"/>
    <p:sldId id="297" r:id="rId31"/>
    <p:sldId id="299" r:id="rId32"/>
    <p:sldId id="298" r:id="rId33"/>
    <p:sldId id="267" r:id="rId34"/>
    <p:sldId id="283" r:id="rId35"/>
    <p:sldId id="285" r:id="rId36"/>
    <p:sldId id="284" r:id="rId37"/>
    <p:sldId id="286" r:id="rId38"/>
    <p:sldId id="288" r:id="rId39"/>
    <p:sldId id="287" r:id="rId40"/>
    <p:sldId id="289" r:id="rId41"/>
    <p:sldId id="290" r:id="rId42"/>
    <p:sldId id="291" r:id="rId43"/>
    <p:sldId id="259" r:id="rId44"/>
    <p:sldId id="260" r:id="rId4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3486" autoAdjust="0"/>
  </p:normalViewPr>
  <p:slideViewPr>
    <p:cSldViewPr>
      <p:cViewPr varScale="1">
        <p:scale>
          <a:sx n="90" d="100"/>
          <a:sy n="90" d="100"/>
        </p:scale>
        <p:origin x="1268" y="68"/>
      </p:cViewPr>
      <p:guideLst>
        <p:guide orient="horz"/>
        <p:guide pos="575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11/2/2020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a:t>
            </a:fld>
            <a:endParaRPr lang="el-GR"/>
          </a:p>
        </p:txBody>
      </p:sp>
    </p:spTree>
    <p:extLst>
      <p:ext uri="{BB962C8B-B14F-4D97-AF65-F5344CB8AC3E}">
        <p14:creationId xmlns:p14="http://schemas.microsoft.com/office/powerpoint/2010/main" val="285885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a:t>
            </a:r>
            <a:r>
              <a:rPr lang="en-US" sz="1200" b="1" kern="1200" dirty="0" err="1">
                <a:solidFill>
                  <a:schemeClr val="tx1"/>
                </a:solidFill>
                <a:latin typeface="+mn-lt"/>
                <a:ea typeface="+mn-ea"/>
                <a:cs typeface="+mn-cs"/>
              </a:rPr>
              <a:t>ppt</a:t>
            </a:r>
            <a:r>
              <a:rPr lang="en-US" sz="1200" b="1" kern="1200" dirty="0">
                <a:solidFill>
                  <a:schemeClr val="tx1"/>
                </a:solidFill>
                <a:latin typeface="+mn-lt"/>
                <a:ea typeface="+mn-ea"/>
                <a:cs typeface="+mn-cs"/>
              </a:rPr>
              <a:t> slides </a:t>
            </a:r>
            <a:r>
              <a:rPr lang="en-US" sz="1200" kern="1200" dirty="0">
                <a:solidFill>
                  <a:schemeClr val="tx1"/>
                </a:solidFill>
                <a:latin typeface="+mn-lt"/>
                <a:ea typeface="+mn-ea"/>
                <a:cs typeface="+mn-cs"/>
              </a:rPr>
              <a:t>for one (1</a:t>
            </a:r>
            <a:r>
              <a:rPr lang="en-US" sz="1200" kern="1200">
                <a:solidFill>
                  <a:schemeClr val="tx1"/>
                </a:solidFill>
                <a:latin typeface="+mn-lt"/>
                <a:ea typeface="+mn-ea"/>
                <a:cs typeface="+mn-cs"/>
              </a:rPr>
              <a:t>) hour </a:t>
            </a:r>
            <a:r>
              <a:rPr lang="en-US" sz="1200" kern="1200" dirty="0">
                <a:solidFill>
                  <a:schemeClr val="tx1"/>
                </a:solidFill>
                <a:latin typeface="+mn-lt"/>
                <a:ea typeface="+mn-ea"/>
                <a:cs typeface="+mn-cs"/>
              </a:rPr>
              <a:t>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425574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1892771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11/2/2020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normAutofit/>
          </a:bodyPr>
          <a:lstStyle/>
          <a:p>
            <a:r>
              <a:rPr lang="el-GR" dirty="0" err="1"/>
              <a:t>Ηλιοθερμικές</a:t>
            </a:r>
            <a:r>
              <a:rPr lang="el-GR" dirty="0"/>
              <a:t> εγκαταστάσεις για ΖΝΧ και θέρμανση μονοκατοικίας</a:t>
            </a:r>
          </a:p>
        </p:txBody>
      </p:sp>
      <p:sp>
        <p:nvSpPr>
          <p:cNvPr id="3" name="Subtitle 2"/>
          <p:cNvSpPr>
            <a:spLocks noGrp="1"/>
          </p:cNvSpPr>
          <p:nvPr>
            <p:ph type="subTitle" idx="1"/>
          </p:nvPr>
        </p:nvSpPr>
        <p:spPr/>
        <p:txBody>
          <a:bodyPr/>
          <a:lstStyle/>
          <a:p>
            <a:r>
              <a:rPr lang="el-GR" dirty="0" smtClean="0"/>
              <a:t>Έναρξη </a:t>
            </a:r>
            <a:r>
              <a:rPr lang="el-GR" dirty="0" smtClean="0"/>
              <a:t>των </a:t>
            </a:r>
            <a:r>
              <a:rPr lang="el-GR" dirty="0"/>
              <a:t>ηλιοθερμικών συστημάτων</a:t>
            </a:r>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l-GR" dirty="0">
                <a:cs typeface="Arial" panose="020B0604020202020204" pitchFamily="34" charset="0"/>
              </a:rPr>
              <a:t>Πλήρωση με το υγρό μέσο θερμότητας και εκκίνηση των αντλιών και του ελεγκτή </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2.1. </a:t>
            </a:r>
            <a:r>
              <a:rPr lang="el-GR" sz="1600" dirty="0">
                <a:cs typeface="Arial" panose="020B0604020202020204" pitchFamily="34" charset="0"/>
              </a:rPr>
              <a:t>Πλήρωση με υγρό μέσο</a:t>
            </a:r>
          </a:p>
          <a:p>
            <a:pPr marL="0" indent="0">
              <a:buNone/>
            </a:pPr>
            <a:endParaRPr lang="en-US" sz="1600" dirty="0">
              <a:cs typeface="Arial" panose="020B0604020202020204" pitchFamily="34" charset="0"/>
            </a:endParaRPr>
          </a:p>
          <a:p>
            <a:pPr marL="0" indent="0">
              <a:buNone/>
            </a:pPr>
            <a:r>
              <a:rPr lang="el-GR" sz="1600" dirty="0">
                <a:cs typeface="Arial" panose="020B0604020202020204" pitchFamily="34" charset="0"/>
              </a:rPr>
              <a:t>Μία εναλλακτική εξαέρωση του δίκτυο  μπορεί να γίνει όταν δεν απαιτείται </a:t>
            </a:r>
            <a:r>
              <a:rPr lang="el-GR" sz="1600" dirty="0" err="1">
                <a:cs typeface="Arial" panose="020B0604020202020204" pitchFamily="34" charset="0"/>
              </a:rPr>
              <a:t>εξαεριστικό</a:t>
            </a:r>
            <a:r>
              <a:rPr lang="el-GR" sz="1600" dirty="0">
                <a:cs typeface="Arial" panose="020B0604020202020204" pitchFamily="34" charset="0"/>
              </a:rPr>
              <a:t> κορυφής.</a:t>
            </a:r>
            <a:r>
              <a:rPr lang="en-US" sz="1600" dirty="0">
                <a:cs typeface="Arial" panose="020B0604020202020204" pitchFamily="34" charset="0"/>
              </a:rPr>
              <a:t> </a:t>
            </a:r>
            <a:r>
              <a:rPr lang="el-GR" sz="1600" dirty="0">
                <a:cs typeface="Arial" panose="020B0604020202020204" pitchFamily="34" charset="0"/>
              </a:rPr>
              <a:t>Η μεγάλη ροή παίρνει μαζί της τις φυσαλίδες. Το σύστημα εξαερώνεται μέσω μίας φιάλης εξαερισμού, η οποία είναι ενσωματωμένη στη γραμμή τροφοδοσίας του ηλιακού σταθμού. Σε αυτή τη φιάλη η ροή των </a:t>
            </a:r>
            <a:r>
              <a:rPr lang="en-US" sz="1600" dirty="0">
                <a:cs typeface="Arial" panose="020B0604020202020204" pitchFamily="34" charset="0"/>
              </a:rPr>
              <a:t>60 l/m</a:t>
            </a:r>
            <a:r>
              <a:rPr lang="en-US" sz="1600" baseline="30000" dirty="0">
                <a:cs typeface="Arial" panose="020B0604020202020204" pitchFamily="34" charset="0"/>
              </a:rPr>
              <a:t>2</a:t>
            </a:r>
            <a:r>
              <a:rPr lang="en-US" sz="1600" dirty="0">
                <a:cs typeface="Arial" panose="020B0604020202020204" pitchFamily="34" charset="0"/>
              </a:rPr>
              <a:t>h </a:t>
            </a:r>
            <a:r>
              <a:rPr lang="el-GR" sz="1600" dirty="0">
                <a:cs typeface="Arial" panose="020B0604020202020204" pitchFamily="34" charset="0"/>
              </a:rPr>
              <a:t>μειώνεται σημαντικά εξαιτίας της αύξησης της διατομής. Ο αέρας που συγκεντρώνεται μέσα στη φιάλη απελευθερώνεται χειροκίνητα. </a:t>
            </a:r>
            <a:endParaRPr lang="en-US" sz="1600" dirty="0">
              <a:cs typeface="Arial" panose="020B0604020202020204" pitchFamily="34" charset="0"/>
            </a:endParaRPr>
          </a:p>
          <a:p>
            <a:pPr marL="0" indent="0">
              <a:buNone/>
            </a:pPr>
            <a:r>
              <a:rPr lang="el-GR" sz="1600" dirty="0">
                <a:cs typeface="Arial" panose="020B0604020202020204" pitchFamily="34" charset="0"/>
              </a:rPr>
              <a:t>Αν η πίεση πέσει κάτω από την πίεση λειτουργίας εξαιτίας διαρροών τότε πρέπει να προστεθεί υγρό. </a:t>
            </a:r>
            <a:endParaRPr lang="en-US" sz="1600" dirty="0">
              <a:cs typeface="Arial" panose="020B0604020202020204" pitchFamily="34" charset="0"/>
            </a:endParaRPr>
          </a:p>
        </p:txBody>
      </p:sp>
    </p:spTree>
    <p:extLst>
      <p:ext uri="{BB962C8B-B14F-4D97-AF65-F5344CB8AC3E}">
        <p14:creationId xmlns:p14="http://schemas.microsoft.com/office/powerpoint/2010/main" val="224739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l-GR" dirty="0">
                <a:cs typeface="Arial" panose="020B0604020202020204" pitchFamily="34" charset="0"/>
              </a:rPr>
              <a:t>Πλήρωση με το υγρό μέσο θερμότητας και εκκίνηση των αντλιών και του ελεγκτή </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2.2. </a:t>
            </a:r>
            <a:r>
              <a:rPr lang="el-GR" sz="1600" dirty="0">
                <a:cs typeface="Arial" panose="020B0604020202020204" pitchFamily="34" charset="0"/>
              </a:rPr>
              <a:t>Ρύθμιση των αντλιών και του ελεγκτή. </a:t>
            </a:r>
            <a:endParaRPr lang="en-US" sz="1600"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r>
              <a:rPr lang="el-GR" sz="1600" dirty="0">
                <a:cs typeface="Arial" panose="020B0604020202020204" pitchFamily="34" charset="0"/>
              </a:rPr>
              <a:t>Η ροή στα μικρά συστήματα είναι περίπου</a:t>
            </a:r>
            <a:r>
              <a:rPr lang="en-US" sz="1600" dirty="0">
                <a:cs typeface="Arial" panose="020B0604020202020204" pitchFamily="34" charset="0"/>
              </a:rPr>
              <a:t> 40 l/m</a:t>
            </a:r>
            <a:r>
              <a:rPr lang="en-US" sz="1600" baseline="30000" dirty="0">
                <a:cs typeface="Arial" panose="020B0604020202020204" pitchFamily="34" charset="0"/>
              </a:rPr>
              <a:t>2</a:t>
            </a:r>
            <a:r>
              <a:rPr lang="en-US" sz="1600" dirty="0">
                <a:cs typeface="Arial" panose="020B0604020202020204" pitchFamily="34" charset="0"/>
              </a:rPr>
              <a:t>h (</a:t>
            </a:r>
            <a:r>
              <a:rPr lang="el-GR" sz="1600" dirty="0">
                <a:cs typeface="Arial" panose="020B0604020202020204" pitchFamily="34" charset="0"/>
              </a:rPr>
              <a:t>λειτουργία υψηλής ροής</a:t>
            </a:r>
            <a:r>
              <a:rPr lang="en-US" sz="1600" dirty="0">
                <a:cs typeface="Arial" panose="020B0604020202020204" pitchFamily="34" charset="0"/>
              </a:rPr>
              <a:t>); </a:t>
            </a:r>
            <a:r>
              <a:rPr lang="el-GR" sz="1600" dirty="0">
                <a:cs typeface="Arial" panose="020B0604020202020204" pitchFamily="34" charset="0"/>
              </a:rPr>
              <a:t>Στα συστήματα με αποθήκευση διαστρωμάτωσης </a:t>
            </a:r>
            <a:r>
              <a:rPr lang="en-US" sz="1600" dirty="0">
                <a:cs typeface="Arial" panose="020B0604020202020204" pitchFamily="34" charset="0"/>
              </a:rPr>
              <a:t> </a:t>
            </a:r>
            <a:r>
              <a:rPr lang="el-GR" sz="1600" dirty="0">
                <a:cs typeface="Arial" panose="020B0604020202020204" pitchFamily="34" charset="0"/>
              </a:rPr>
              <a:t>είναι </a:t>
            </a:r>
            <a:r>
              <a:rPr lang="en-US" sz="1600" dirty="0">
                <a:cs typeface="Arial" panose="020B0604020202020204" pitchFamily="34" charset="0"/>
              </a:rPr>
              <a:t>15 l/m</a:t>
            </a:r>
            <a:r>
              <a:rPr lang="en-US" sz="1600" baseline="30000" dirty="0">
                <a:cs typeface="Arial" panose="020B0604020202020204" pitchFamily="34" charset="0"/>
              </a:rPr>
              <a:t>2</a:t>
            </a:r>
            <a:r>
              <a:rPr lang="en-US" sz="1600" dirty="0">
                <a:cs typeface="Arial" panose="020B0604020202020204" pitchFamily="34" charset="0"/>
              </a:rPr>
              <a:t>h (</a:t>
            </a:r>
            <a:r>
              <a:rPr lang="el-GR" sz="1600" dirty="0">
                <a:cs typeface="Arial" panose="020B0604020202020204" pitchFamily="34" charset="0"/>
              </a:rPr>
              <a:t>λειτουργία χαμηλής ροής</a:t>
            </a:r>
            <a:r>
              <a:rPr lang="en-US" sz="1600" dirty="0">
                <a:cs typeface="Arial" panose="020B0604020202020204" pitchFamily="34" charset="0"/>
              </a:rPr>
              <a:t>). </a:t>
            </a:r>
            <a:r>
              <a:rPr lang="el-GR" sz="1600" dirty="0">
                <a:cs typeface="Arial" panose="020B0604020202020204" pitchFamily="34" charset="0"/>
              </a:rPr>
              <a:t>Η αντλία πρέπει να είναι σε θέση να αποδώσει τις πιέσεις που απαιτούνται  στη μέση λειτουργία. Με πλήρη ακτινοβολία, έχουμε μια θερμοκρασιακή διαφορά στην </a:t>
            </a:r>
            <a:r>
              <a:rPr lang="el-GR" sz="1600" dirty="0" err="1">
                <a:cs typeface="Arial" panose="020B0604020202020204" pitchFamily="34" charset="0"/>
              </a:rPr>
              <a:t>έισοδο</a:t>
            </a:r>
            <a:r>
              <a:rPr lang="el-GR" sz="1600" dirty="0">
                <a:cs typeface="Arial" panose="020B0604020202020204" pitchFamily="34" charset="0"/>
              </a:rPr>
              <a:t> και την έξοδο </a:t>
            </a:r>
            <a:r>
              <a:rPr lang="en-US" sz="1600" dirty="0">
                <a:cs typeface="Arial" panose="020B0604020202020204" pitchFamily="34" charset="0"/>
              </a:rPr>
              <a:t> 10–15 °C </a:t>
            </a:r>
            <a:r>
              <a:rPr lang="el-GR" sz="1600" dirty="0">
                <a:cs typeface="Arial" panose="020B0604020202020204" pitchFamily="34" charset="0"/>
              </a:rPr>
              <a:t>στην υψηλή ροή λειτουργίας και  </a:t>
            </a:r>
            <a:r>
              <a:rPr lang="en-US" sz="1600" dirty="0">
                <a:cs typeface="Arial" panose="020B0604020202020204" pitchFamily="34" charset="0"/>
              </a:rPr>
              <a:t>30–50 °C </a:t>
            </a:r>
            <a:r>
              <a:rPr lang="el-GR" sz="1600" dirty="0">
                <a:cs typeface="Arial" panose="020B0604020202020204" pitchFamily="34" charset="0"/>
              </a:rPr>
              <a:t>στη χαμηλή</a:t>
            </a:r>
            <a:r>
              <a:rPr lang="en-US" sz="1600" dirty="0">
                <a:cs typeface="Arial" panose="020B0604020202020204" pitchFamily="34" charset="0"/>
              </a:rPr>
              <a:t>.</a:t>
            </a:r>
            <a:r>
              <a:rPr lang="el-GR" sz="1600" dirty="0">
                <a:cs typeface="Arial" panose="020B0604020202020204" pitchFamily="34" charset="0"/>
              </a:rPr>
              <a:t> Η πραγματική ροή μπορεί να </a:t>
            </a:r>
            <a:r>
              <a:rPr lang="el-GR" sz="1600" dirty="0" err="1">
                <a:cs typeface="Arial" panose="020B0604020202020204" pitchFamily="34" charset="0"/>
              </a:rPr>
              <a:t>εεγχθεί</a:t>
            </a:r>
            <a:r>
              <a:rPr lang="el-GR" sz="1600" dirty="0">
                <a:cs typeface="Arial" panose="020B0604020202020204" pitchFamily="34" charset="0"/>
              </a:rPr>
              <a:t> με ένα ροόμετρο. </a:t>
            </a:r>
            <a:r>
              <a:rPr lang="en-US" sz="1600" dirty="0">
                <a:cs typeface="Arial" panose="020B0604020202020204" pitchFamily="34" charset="0"/>
              </a:rPr>
              <a:t> </a:t>
            </a:r>
          </a:p>
          <a:p>
            <a:pPr marL="0" indent="0">
              <a:buNone/>
            </a:pPr>
            <a:r>
              <a:rPr lang="el-GR" sz="1600" dirty="0">
                <a:cs typeface="Arial" panose="020B0604020202020204" pitchFamily="34" charset="0"/>
              </a:rPr>
              <a:t>Το άνοιγμα σε θερμοκρασιακές διαφορές των 5</a:t>
            </a:r>
            <a:r>
              <a:rPr lang="en-US" sz="1600" dirty="0">
                <a:cs typeface="Arial" panose="020B0604020202020204" pitchFamily="34" charset="0"/>
              </a:rPr>
              <a:t>–10 °C</a:t>
            </a:r>
            <a:r>
              <a:rPr lang="el-GR" sz="1600" dirty="0">
                <a:cs typeface="Arial" panose="020B0604020202020204" pitchFamily="34" charset="0"/>
              </a:rPr>
              <a:t> και το κλείσιμο σε των </a:t>
            </a:r>
            <a:r>
              <a:rPr lang="en-US" sz="1600" dirty="0">
                <a:cs typeface="Arial" panose="020B0604020202020204" pitchFamily="34" charset="0"/>
              </a:rPr>
              <a:t>2 °C </a:t>
            </a:r>
            <a:r>
              <a:rPr lang="el-GR" sz="1600" dirty="0">
                <a:cs typeface="Arial" panose="020B0604020202020204" pitchFamily="34" charset="0"/>
              </a:rPr>
              <a:t>πρέπει να ρυθμιστούν  στον ελεγκτή. Στην μία </a:t>
            </a:r>
            <a:r>
              <a:rPr lang="el-GR" sz="1600" dirty="0" err="1">
                <a:cs typeface="Arial" panose="020B0604020202020204" pitchFamily="34" charset="0"/>
              </a:rPr>
              <a:t>περίτπωση</a:t>
            </a:r>
            <a:r>
              <a:rPr lang="el-GR" sz="1600" dirty="0">
                <a:cs typeface="Arial" panose="020B0604020202020204" pitchFamily="34" charset="0"/>
              </a:rPr>
              <a:t> η θερμότητα που συλλέγεται στους συλλέκτες μεταφέρεται προ αποθήκευση ενώ στην άλλη περίπτωση δεν γίνεται σπατάλη ενέργειας.</a:t>
            </a:r>
            <a:r>
              <a:rPr lang="en-US" sz="1600" dirty="0">
                <a:cs typeface="Arial" panose="020B0604020202020204" pitchFamily="34" charset="0"/>
              </a:rPr>
              <a:t>.</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97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l-GR" dirty="0">
                <a:cs typeface="Arial" panose="020B0604020202020204" pitchFamily="34" charset="0"/>
              </a:rPr>
              <a:t>Πλήρωση με το υγρό μέσο θερμότητας και εκκίνηση των αντλιών και του ελεγκτή </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2.3. </a:t>
            </a:r>
            <a:r>
              <a:rPr lang="el-GR" sz="1600" dirty="0">
                <a:cs typeface="Arial" panose="020B0604020202020204" pitchFamily="34" charset="0"/>
              </a:rPr>
              <a:t>Συντήρηση</a:t>
            </a:r>
            <a:endParaRPr lang="en-US" sz="1600" dirty="0">
              <a:cs typeface="Arial" panose="020B0604020202020204" pitchFamily="34" charset="0"/>
            </a:endParaRPr>
          </a:p>
          <a:p>
            <a:pPr marL="0" indent="0">
              <a:buNone/>
            </a:pPr>
            <a:endParaRPr lang="en-US" sz="1600" dirty="0">
              <a:cs typeface="Arial" panose="020B0604020202020204" pitchFamily="34" charset="0"/>
            </a:endParaRPr>
          </a:p>
          <a:p>
            <a:pPr marL="0" indent="0" algn="just">
              <a:buNone/>
            </a:pPr>
            <a:r>
              <a:rPr lang="el-GR" sz="1600" dirty="0">
                <a:cs typeface="Arial" panose="020B0604020202020204" pitchFamily="34" charset="0"/>
              </a:rPr>
              <a:t>Το σύστημα απαιτεί πολύ μικρή συντήρηση , αλλά συνιστώνται τακτικοί έλεγχοι</a:t>
            </a:r>
            <a:r>
              <a:rPr lang="en-US" sz="1600" dirty="0">
                <a:cs typeface="Arial" panose="020B0604020202020204" pitchFamily="34" charset="0"/>
              </a:rPr>
              <a:t>.</a:t>
            </a:r>
            <a:r>
              <a:rPr lang="el-GR" sz="1600" dirty="0">
                <a:cs typeface="Arial" panose="020B0604020202020204" pitchFamily="34" charset="0"/>
              </a:rPr>
              <a:t> Η εργασία συντήρησης καταγράφεται σε ένα έγγραφο συντήρησης και περιλαμβάνει: </a:t>
            </a:r>
            <a:r>
              <a:rPr lang="en-US" sz="1600" dirty="0">
                <a:cs typeface="Arial" panose="020B0604020202020204" pitchFamily="34" charset="0"/>
              </a:rPr>
              <a:t> :</a:t>
            </a:r>
          </a:p>
          <a:p>
            <a:pPr marL="0" indent="0">
              <a:buNone/>
            </a:pPr>
            <a:r>
              <a:rPr lang="en-US" sz="1600" dirty="0">
                <a:cs typeface="Arial" panose="020B0604020202020204" pitchFamily="34" charset="0"/>
              </a:rPr>
              <a:t> The maintenance work is described in a maintenance report, and should contain the following in detail:</a:t>
            </a:r>
          </a:p>
          <a:p>
            <a:pPr marL="0" indent="0">
              <a:buNone/>
            </a:pPr>
            <a:endParaRPr lang="en-US" sz="1600" dirty="0">
              <a:cs typeface="Arial" panose="020B0604020202020204" pitchFamily="34" charset="0"/>
            </a:endParaRPr>
          </a:p>
          <a:p>
            <a:pPr marL="0" indent="0" algn="just">
              <a:buNone/>
            </a:pPr>
            <a:r>
              <a:rPr lang="el-GR" sz="1600" b="1" dirty="0"/>
              <a:t>Οπτικός έλεγχος</a:t>
            </a:r>
            <a:endParaRPr lang="en-US" sz="1600" b="1" dirty="0"/>
          </a:p>
          <a:p>
            <a:pPr marL="0" indent="0" algn="just">
              <a:buNone/>
            </a:pPr>
            <a:r>
              <a:rPr lang="el-GR" sz="1600" dirty="0">
                <a:cs typeface="Arial" panose="020B0604020202020204" pitchFamily="34" charset="0"/>
              </a:rPr>
              <a:t>Ο οπτικός έλεγχος περιλαμβάνει:</a:t>
            </a:r>
            <a:endParaRPr lang="en-US" sz="1600" dirty="0">
              <a:cs typeface="Arial" panose="020B0604020202020204" pitchFamily="34" charset="0"/>
            </a:endParaRPr>
          </a:p>
          <a:p>
            <a:pPr marL="0" indent="0" algn="just">
              <a:buNone/>
            </a:pPr>
            <a:endParaRPr lang="en-US" sz="1600" dirty="0">
              <a:cs typeface="Arial" panose="020B0604020202020204" pitchFamily="34" charset="0"/>
            </a:endParaRPr>
          </a:p>
          <a:p>
            <a:pPr marL="0" indent="0" algn="just">
              <a:buFont typeface="Wingdings" pitchFamily="2" charset="2"/>
              <a:buChar char="Ø"/>
            </a:pPr>
            <a:r>
              <a:rPr lang="en-US" sz="1600" dirty="0"/>
              <a:t> </a:t>
            </a:r>
            <a:r>
              <a:rPr lang="el-GR" sz="1600" dirty="0">
                <a:cs typeface="Arial" panose="020B0604020202020204" pitchFamily="34" charset="0"/>
              </a:rPr>
              <a:t>συλλέκτες</a:t>
            </a:r>
            <a:r>
              <a:rPr lang="en-US" sz="1600" dirty="0">
                <a:cs typeface="Arial" panose="020B0604020202020204" pitchFamily="34" charset="0"/>
              </a:rPr>
              <a:t>: </a:t>
            </a:r>
            <a:r>
              <a:rPr lang="el-GR" sz="1600" dirty="0">
                <a:cs typeface="Arial" panose="020B0604020202020204" pitchFamily="34" charset="0"/>
              </a:rPr>
              <a:t>μόλυνση</a:t>
            </a:r>
            <a:r>
              <a:rPr lang="en-US" sz="1600" dirty="0">
                <a:cs typeface="Arial" panose="020B0604020202020204" pitchFamily="34" charset="0"/>
              </a:rPr>
              <a:t>, </a:t>
            </a:r>
            <a:r>
              <a:rPr lang="el-GR" sz="1600" dirty="0">
                <a:cs typeface="Arial" panose="020B0604020202020204" pitchFamily="34" charset="0"/>
              </a:rPr>
              <a:t>στηρίγματα </a:t>
            </a:r>
            <a:r>
              <a:rPr lang="en-US" sz="1600" dirty="0">
                <a:cs typeface="Arial" panose="020B0604020202020204" pitchFamily="34" charset="0"/>
              </a:rPr>
              <a:t>, </a:t>
            </a:r>
            <a:r>
              <a:rPr lang="el-GR" sz="1600" dirty="0">
                <a:cs typeface="Arial" panose="020B0604020202020204" pitchFamily="34" charset="0"/>
              </a:rPr>
              <a:t>συνδέσεις </a:t>
            </a:r>
            <a:r>
              <a:rPr lang="en-US" sz="1600" dirty="0">
                <a:cs typeface="Arial" panose="020B0604020202020204" pitchFamily="34" charset="0"/>
              </a:rPr>
              <a:t>, </a:t>
            </a:r>
            <a:r>
              <a:rPr lang="el-GR" sz="1600" dirty="0">
                <a:cs typeface="Arial" panose="020B0604020202020204" pitchFamily="34" charset="0"/>
              </a:rPr>
              <a:t>διαρροές , σπασμένα γυαλιά</a:t>
            </a:r>
            <a:r>
              <a:rPr lang="en-US" sz="1600" dirty="0">
                <a:cs typeface="Arial" panose="020B0604020202020204" pitchFamily="34" charset="0"/>
              </a:rPr>
              <a:t>, </a:t>
            </a:r>
            <a:r>
              <a:rPr lang="el-GR" sz="1600" dirty="0">
                <a:cs typeface="Arial" panose="020B0604020202020204" pitchFamily="34" charset="0"/>
              </a:rPr>
              <a:t>κατεστραμμένες σωλήνες </a:t>
            </a:r>
            <a:endParaRPr lang="en-US" sz="1600" dirty="0">
              <a:cs typeface="Arial" panose="020B0604020202020204" pitchFamily="34" charset="0"/>
            </a:endParaRPr>
          </a:p>
          <a:p>
            <a:pPr marL="0" indent="0" algn="just">
              <a:buFont typeface="Wingdings" pitchFamily="2" charset="2"/>
              <a:buChar char="Ø"/>
            </a:pPr>
            <a:endParaRPr lang="en-US" sz="1600" dirty="0"/>
          </a:p>
          <a:p>
            <a:pPr marL="0" indent="0" algn="just">
              <a:buFont typeface="Wingdings" pitchFamily="2" charset="2"/>
              <a:buChar char="Ø"/>
            </a:pPr>
            <a:r>
              <a:rPr lang="en-US" sz="1600" dirty="0"/>
              <a:t> </a:t>
            </a:r>
            <a:r>
              <a:rPr lang="el-GR" sz="1600" dirty="0">
                <a:cs typeface="Arial" panose="020B0604020202020204" pitchFamily="34" charset="0"/>
              </a:rPr>
              <a:t>δίκτυο και δοχείο</a:t>
            </a:r>
            <a:r>
              <a:rPr lang="en-US" sz="1600" dirty="0">
                <a:cs typeface="Arial" panose="020B0604020202020204" pitchFamily="34" charset="0"/>
              </a:rPr>
              <a:t>: </a:t>
            </a:r>
            <a:r>
              <a:rPr lang="el-GR" sz="1600" dirty="0">
                <a:cs typeface="Arial" panose="020B0604020202020204" pitchFamily="34" charset="0"/>
              </a:rPr>
              <a:t>μόνωση , </a:t>
            </a:r>
            <a:r>
              <a:rPr lang="el-GR" sz="1600" dirty="0" err="1">
                <a:cs typeface="Arial" panose="020B0604020202020204" pitchFamily="34" charset="0"/>
              </a:rPr>
              <a:t>διαρροές,καθαρότητα</a:t>
            </a:r>
            <a:r>
              <a:rPr lang="el-GR" sz="1600" dirty="0">
                <a:cs typeface="Arial" panose="020B0604020202020204" pitchFamily="34" charset="0"/>
              </a:rPr>
              <a:t>, πίεση, επίπεδο πλήρωσης</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83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l-GR" dirty="0">
                <a:cs typeface="Arial" panose="020B0604020202020204" pitchFamily="34" charset="0"/>
              </a:rPr>
              <a:t>Πλήρωση με το υγρό μέσο θερμότητας και εκκίνηση των αντλιών και του ελεγκτή </a:t>
            </a:r>
            <a:endParaRPr lang="en-US" dirty="0"/>
          </a:p>
        </p:txBody>
      </p:sp>
      <p:sp>
        <p:nvSpPr>
          <p:cNvPr id="5" name="Content Placeholder 2"/>
          <p:cNvSpPr>
            <a:spLocks noGrp="1"/>
          </p:cNvSpPr>
          <p:nvPr>
            <p:ph idx="1"/>
          </p:nvPr>
        </p:nvSpPr>
        <p:spPr>
          <a:xfrm>
            <a:off x="323528" y="1556792"/>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2.3. </a:t>
            </a:r>
            <a:r>
              <a:rPr lang="el-GR" sz="1600" dirty="0">
                <a:cs typeface="Arial" panose="020B0604020202020204" pitchFamily="34" charset="0"/>
              </a:rPr>
              <a:t>Συντήρηση</a:t>
            </a:r>
            <a:endParaRPr lang="en-US" sz="1600" dirty="0">
              <a:cs typeface="Arial" panose="020B0604020202020204" pitchFamily="34" charset="0"/>
            </a:endParaRPr>
          </a:p>
          <a:p>
            <a:pPr marL="0" indent="0" algn="just">
              <a:buNone/>
            </a:pPr>
            <a:r>
              <a:rPr lang="el-GR" sz="1600" b="1" dirty="0">
                <a:cs typeface="Arial" panose="020B0604020202020204" pitchFamily="34" charset="0"/>
              </a:rPr>
              <a:t>Έλεγχος για την προστασία ψύξης </a:t>
            </a:r>
            <a:endParaRPr lang="en-US" sz="1600" dirty="0">
              <a:cs typeface="Arial" panose="020B0604020202020204" pitchFamily="34" charset="0"/>
            </a:endParaRPr>
          </a:p>
          <a:p>
            <a:pPr marL="0" indent="0" algn="just">
              <a:buNone/>
            </a:pPr>
            <a:endParaRPr lang="en-US" sz="1600" dirty="0">
              <a:cs typeface="Arial" panose="020B0604020202020204" pitchFamily="34" charset="0"/>
            </a:endParaRPr>
          </a:p>
          <a:p>
            <a:pPr marL="0" indent="0" algn="just">
              <a:buNone/>
            </a:pPr>
            <a:r>
              <a:rPr lang="el-GR" sz="1600" dirty="0">
                <a:cs typeface="Arial" panose="020B0604020202020204" pitchFamily="34" charset="0"/>
              </a:rPr>
              <a:t>Η προστασία ψύξης από το αντιψυκτικό υγρό ελέγχεται με ένα υγρόμετρο. Για το σκοπό αυτό μια μικρή ποσότητα υγρού αφαιρείται. Μετριέται είτε η θερμοκρασία του συστήματος ή η πυκνότητα του υγρού. Αυτό επιτρέπει τον υπολογισμό του πραγματικού περιεχομένου του μείγματος από ένα διάγραμμα πυκνότητας- συγκέντρωσης , αρά και του σημείου ψύξης</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33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l-GR" dirty="0">
                <a:cs typeface="Arial" panose="020B0604020202020204" pitchFamily="34" charset="0"/>
              </a:rPr>
              <a:t>Πλήρωση με το υγρό μέσο θερμότητας και εκκίνηση των αντλιών και του ελεγκτή </a:t>
            </a:r>
            <a:endParaRPr lang="en-US" dirty="0"/>
          </a:p>
        </p:txBody>
      </p:sp>
      <p:sp>
        <p:nvSpPr>
          <p:cNvPr id="5" name="Content Placeholder 2"/>
          <p:cNvSpPr>
            <a:spLocks noGrp="1"/>
          </p:cNvSpPr>
          <p:nvPr>
            <p:ph idx="1"/>
          </p:nvPr>
        </p:nvSpPr>
        <p:spPr>
          <a:xfrm>
            <a:off x="457200" y="1484784"/>
            <a:ext cx="8229600" cy="4392488"/>
          </a:xfrm>
        </p:spPr>
        <p:txBody>
          <a:bodyPr>
            <a:noAutofit/>
          </a:bodyPr>
          <a:lstStyle/>
          <a:p>
            <a:pPr marL="0" indent="0">
              <a:buNone/>
            </a:pPr>
            <a:r>
              <a:rPr lang="en-US" sz="1600" dirty="0">
                <a:latin typeface="Arial" panose="020B0604020202020204" pitchFamily="34" charset="0"/>
                <a:cs typeface="Arial" panose="020B0604020202020204" pitchFamily="34" charset="0"/>
              </a:rPr>
              <a:t>2.3. </a:t>
            </a:r>
            <a:r>
              <a:rPr lang="el-GR" sz="1600" dirty="0">
                <a:cs typeface="Arial" panose="020B0604020202020204" pitchFamily="34" charset="0"/>
              </a:rPr>
              <a:t>Συντήρηση</a:t>
            </a:r>
            <a:endParaRPr lang="en-US" sz="1600" dirty="0">
              <a:cs typeface="Arial" panose="020B0604020202020204" pitchFamily="34" charset="0"/>
            </a:endParaRPr>
          </a:p>
          <a:p>
            <a:pPr marL="0" indent="0">
              <a:buNone/>
            </a:pPr>
            <a:endParaRPr lang="en-US" sz="1600" b="1" dirty="0">
              <a:cs typeface="Arial" panose="020B0604020202020204" pitchFamily="34" charset="0"/>
            </a:endParaRPr>
          </a:p>
          <a:p>
            <a:pPr marL="0" indent="0" algn="just">
              <a:buNone/>
            </a:pPr>
            <a:r>
              <a:rPr lang="el-GR" sz="1600" b="1" dirty="0">
                <a:cs typeface="Arial" panose="020B0604020202020204" pitchFamily="34" charset="0"/>
              </a:rPr>
              <a:t>Έλεγχος για προστασία από τη διάβρωση</a:t>
            </a:r>
          </a:p>
          <a:p>
            <a:pPr marL="0" indent="0" algn="just">
              <a:buNone/>
            </a:pPr>
            <a:endParaRPr lang="en-US" sz="1600" b="1" dirty="0">
              <a:cs typeface="Arial" panose="020B0604020202020204" pitchFamily="34" charset="0"/>
            </a:endParaRPr>
          </a:p>
          <a:p>
            <a:pPr marL="0" indent="0" algn="just">
              <a:buNone/>
            </a:pPr>
            <a:r>
              <a:rPr lang="el-GR" sz="1600" b="1" dirty="0">
                <a:cs typeface="Arial" panose="020B0604020202020204" pitchFamily="34" charset="0"/>
              </a:rPr>
              <a:t>Ηλιακό κύκλωμα</a:t>
            </a:r>
            <a:endParaRPr lang="en-US" sz="1600" b="1" dirty="0">
              <a:cs typeface="Arial" panose="020B0604020202020204" pitchFamily="34" charset="0"/>
            </a:endParaRPr>
          </a:p>
          <a:p>
            <a:pPr marL="0" indent="0" algn="just">
              <a:buNone/>
            </a:pPr>
            <a:r>
              <a:rPr lang="el-GR" sz="1600" dirty="0">
                <a:cs typeface="Arial" panose="020B0604020202020204" pitchFamily="34" charset="0"/>
              </a:rPr>
              <a:t>Ο έλεγχος της διάβρωσης γίνεται έμμεσα με τη μέτρηση του </a:t>
            </a:r>
            <a:r>
              <a:rPr lang="en-US" sz="1600" dirty="0" err="1">
                <a:cs typeface="Arial" panose="020B0604020202020204" pitchFamily="34" charset="0"/>
              </a:rPr>
              <a:t>pH.</a:t>
            </a:r>
            <a:r>
              <a:rPr lang="el-GR" sz="1600" dirty="0">
                <a:cs typeface="Arial" panose="020B0604020202020204" pitchFamily="34" charset="0"/>
              </a:rPr>
              <a:t> Ταινίες ελέγχου είναι ιδανικές για αυτό τον έλεγχο. Αν η τιμή του </a:t>
            </a:r>
            <a:r>
              <a:rPr lang="en-US" sz="1600" dirty="0">
                <a:cs typeface="Arial" panose="020B0604020202020204" pitchFamily="34" charset="0"/>
              </a:rPr>
              <a:t>pH </a:t>
            </a:r>
            <a:r>
              <a:rPr lang="el-GR" sz="1600" dirty="0">
                <a:cs typeface="Arial" panose="020B0604020202020204" pitchFamily="34" charset="0"/>
              </a:rPr>
              <a:t>πέσει κάτω από το 7 το μείγμα πρέπει να αντικατασταθεί. </a:t>
            </a:r>
          </a:p>
          <a:p>
            <a:pPr marL="0" indent="0" algn="just">
              <a:buNone/>
            </a:pPr>
            <a:endParaRPr lang="en-US" sz="1600" dirty="0">
              <a:cs typeface="Arial" panose="020B0604020202020204" pitchFamily="34" charset="0"/>
            </a:endParaRPr>
          </a:p>
          <a:p>
            <a:pPr marL="0" indent="0" algn="just">
              <a:buNone/>
            </a:pPr>
            <a:r>
              <a:rPr lang="el-GR" sz="1600" b="1" dirty="0">
                <a:cs typeface="Arial" panose="020B0604020202020204" pitchFamily="34" charset="0"/>
              </a:rPr>
              <a:t>Δοχείο αποθήκευση</a:t>
            </a:r>
            <a:r>
              <a:rPr lang="en-US" sz="1600" b="1" dirty="0">
                <a:cs typeface="Arial" panose="020B0604020202020204" pitchFamily="34" charset="0"/>
              </a:rPr>
              <a:t>(</a:t>
            </a:r>
            <a:r>
              <a:rPr lang="el-GR" sz="1600" b="1" dirty="0">
                <a:cs typeface="Arial" panose="020B0604020202020204" pitchFamily="34" charset="0"/>
              </a:rPr>
              <a:t>μόνο για δοχεία με </a:t>
            </a:r>
            <a:r>
              <a:rPr lang="el-GR" sz="1600" b="1" dirty="0" err="1">
                <a:cs typeface="Arial" panose="020B0604020202020204" pitchFamily="34" charset="0"/>
              </a:rPr>
              <a:t>ανόδια</a:t>
            </a:r>
            <a:r>
              <a:rPr lang="en-US" sz="1600" b="1" dirty="0">
                <a:cs typeface="Arial" panose="020B0604020202020204" pitchFamily="34" charset="0"/>
              </a:rPr>
              <a:t>)</a:t>
            </a:r>
          </a:p>
          <a:p>
            <a:pPr marL="0" indent="0" algn="just">
              <a:buNone/>
            </a:pPr>
            <a:r>
              <a:rPr lang="el-GR" sz="1600" dirty="0">
                <a:cs typeface="Arial" panose="020B0604020202020204" pitchFamily="34" charset="0"/>
              </a:rPr>
              <a:t>Η ράβδος μαγνησίου μπορεί να ελεγχθεί με μέτρηση του ρεύματος μεταξύ του αποσυνδεδεμένου καλωδίου και του </a:t>
            </a:r>
            <a:r>
              <a:rPr lang="el-GR" sz="1600" dirty="0" err="1">
                <a:cs typeface="Arial" panose="020B0604020202020204" pitchFamily="34" charset="0"/>
              </a:rPr>
              <a:t>ανοδίου</a:t>
            </a:r>
            <a:r>
              <a:rPr lang="el-GR" sz="1600" dirty="0">
                <a:cs typeface="Arial" panose="020B0604020202020204" pitchFamily="34" charset="0"/>
              </a:rPr>
              <a:t>. Αν το ρεύμα είναι πάνω από </a:t>
            </a:r>
            <a:r>
              <a:rPr lang="en-US" sz="1600" dirty="0">
                <a:cs typeface="Arial" panose="020B0604020202020204" pitchFamily="34" charset="0"/>
              </a:rPr>
              <a:t> 0.5 amps, </a:t>
            </a:r>
            <a:r>
              <a:rPr lang="el-GR" sz="1600" dirty="0">
                <a:cs typeface="Arial" panose="020B0604020202020204" pitchFamily="34" charset="0"/>
              </a:rPr>
              <a:t>δεν χρειάζεται να αντικατασταθεί το </a:t>
            </a:r>
            <a:r>
              <a:rPr lang="el-GR" sz="1600" dirty="0" err="1">
                <a:cs typeface="Arial" panose="020B0604020202020204" pitchFamily="34" charset="0"/>
              </a:rPr>
              <a:t>ανόδιο</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11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l-GR" dirty="0">
                <a:cs typeface="Arial" panose="020B0604020202020204" pitchFamily="34" charset="0"/>
              </a:rPr>
              <a:t>Πλήρωση με το υγρό μέσο θερμότητας και εκκίνηση των αντλιών και του ελεγκτή </a:t>
            </a:r>
            <a:endParaRPr lang="en-US" dirty="0"/>
          </a:p>
        </p:txBody>
      </p:sp>
      <p:sp>
        <p:nvSpPr>
          <p:cNvPr id="5" name="Content Placeholder 2"/>
          <p:cNvSpPr>
            <a:spLocks noGrp="1"/>
          </p:cNvSpPr>
          <p:nvPr>
            <p:ph idx="1"/>
          </p:nvPr>
        </p:nvSpPr>
        <p:spPr>
          <a:xfrm>
            <a:off x="457200" y="1484784"/>
            <a:ext cx="8363272" cy="4464496"/>
          </a:xfrm>
        </p:spPr>
        <p:txBody>
          <a:bodyPr>
            <a:noAutofit/>
          </a:bodyPr>
          <a:lstStyle/>
          <a:p>
            <a:pPr marL="0" indent="0">
              <a:buNone/>
            </a:pPr>
            <a:r>
              <a:rPr lang="en-US" sz="1600" dirty="0">
                <a:latin typeface="Arial" panose="020B0604020202020204" pitchFamily="34" charset="0"/>
                <a:cs typeface="Arial" panose="020B0604020202020204" pitchFamily="34" charset="0"/>
              </a:rPr>
              <a:t>2.3. </a:t>
            </a:r>
            <a:r>
              <a:rPr lang="el-GR" sz="1600" dirty="0">
                <a:cs typeface="Arial" panose="020B0604020202020204" pitchFamily="34" charset="0"/>
              </a:rPr>
              <a:t>Συντήρηση</a:t>
            </a:r>
          </a:p>
          <a:p>
            <a:pPr marL="0" indent="0" algn="just">
              <a:buNone/>
            </a:pPr>
            <a:r>
              <a:rPr lang="el-GR" sz="1600" b="1" dirty="0"/>
              <a:t>Παρακολούθηση των παραμέτρων του συστήματος</a:t>
            </a:r>
            <a:endParaRPr lang="en-US" sz="1600" b="1" dirty="0"/>
          </a:p>
          <a:p>
            <a:pPr marL="0" indent="0" algn="just">
              <a:buNone/>
            </a:pPr>
            <a:r>
              <a:rPr lang="el-GR" sz="1600" dirty="0">
                <a:cs typeface="Arial" panose="020B0604020202020204" pitchFamily="34" charset="0"/>
              </a:rPr>
              <a:t>Η πίεση και η θερμοκρασία και οι ρυθμίσεις του ελεγκτή πρέπει να ελέγχονται. Η θερμοκρασία και η πίεση μεταβάλλονται κατά τη διάρκεια της ημέρας. Η πίεση δεν πρέπει να μεταβάλλεται περισσότερο από 0,3</a:t>
            </a:r>
            <a:r>
              <a:rPr lang="en-GB" sz="1600" dirty="0">
                <a:cs typeface="Arial" panose="020B0604020202020204" pitchFamily="34" charset="0"/>
              </a:rPr>
              <a:t>bar</a:t>
            </a:r>
            <a:r>
              <a:rPr lang="el-GR" sz="1600" dirty="0">
                <a:cs typeface="Arial" panose="020B0604020202020204" pitchFamily="34" charset="0"/>
              </a:rPr>
              <a:t> και να μην πέφτει από το σημείο εισόδου του δοχείο διαστολής. Ενώ η διαφορά θερμοκρασίας να μην πέφτει κάτω από τους </a:t>
            </a:r>
            <a:r>
              <a:rPr lang="en-US" sz="1600" dirty="0">
                <a:cs typeface="Arial" panose="020B0604020202020204" pitchFamily="34" charset="0"/>
              </a:rPr>
              <a:t>5 °C</a:t>
            </a:r>
            <a:r>
              <a:rPr lang="el-GR" sz="1600" dirty="0">
                <a:cs typeface="Arial" panose="020B0604020202020204" pitchFamily="34" charset="0"/>
              </a:rPr>
              <a:t> και να μην ξεπερνάει τους </a:t>
            </a:r>
            <a:r>
              <a:rPr lang="en-US" sz="1600" dirty="0">
                <a:cs typeface="Arial" panose="020B0604020202020204" pitchFamily="34" charset="0"/>
              </a:rPr>
              <a:t>20 °C</a:t>
            </a:r>
            <a:r>
              <a:rPr lang="el-GR" sz="1600" dirty="0">
                <a:cs typeface="Arial" panose="020B0604020202020204" pitchFamily="34" charset="0"/>
              </a:rPr>
              <a:t>  Οι ρυθμίσεις  και οι λειτουργίες του ελεγκτή πρέπει να ελεγχθούν. Ένα υπάρχει δυνατότητα τα δεδομένα για τη λειτουργία του συστήματος μπορούν να καταγραφούν. Όπως</a:t>
            </a:r>
            <a:r>
              <a:rPr lang="en-US" sz="1600" dirty="0">
                <a:cs typeface="Arial" panose="020B0604020202020204" pitchFamily="34" charset="0"/>
              </a:rPr>
              <a:t>:</a:t>
            </a:r>
          </a:p>
          <a:p>
            <a:pPr marL="0" indent="0" algn="just">
              <a:buFont typeface="Wingdings" pitchFamily="2" charset="2"/>
              <a:buChar char="Ø"/>
            </a:pPr>
            <a:r>
              <a:rPr lang="en-US" sz="1600" dirty="0"/>
              <a:t> </a:t>
            </a:r>
            <a:r>
              <a:rPr lang="el-GR" sz="1600" dirty="0">
                <a:cs typeface="Arial" panose="020B0604020202020204" pitchFamily="34" charset="0"/>
              </a:rPr>
              <a:t>ώρες λειτουργίας των αντλιών</a:t>
            </a:r>
            <a:endParaRPr lang="en-US" sz="1600" dirty="0">
              <a:cs typeface="Arial" panose="020B0604020202020204" pitchFamily="34" charset="0"/>
            </a:endParaRPr>
          </a:p>
          <a:p>
            <a:pPr marL="0" indent="0" algn="just">
              <a:buFont typeface="Wingdings" pitchFamily="2" charset="2"/>
              <a:buChar char="Ø"/>
            </a:pPr>
            <a:r>
              <a:rPr lang="en-US" sz="1600" dirty="0"/>
              <a:t> </a:t>
            </a:r>
            <a:r>
              <a:rPr lang="el-GR" sz="1600" dirty="0">
                <a:cs typeface="Arial" panose="020B0604020202020204" pitchFamily="34" charset="0"/>
              </a:rPr>
              <a:t>Απόδοση</a:t>
            </a:r>
            <a:r>
              <a:rPr lang="en-US" sz="1600" dirty="0">
                <a:cs typeface="Arial" panose="020B0604020202020204" pitchFamily="34" charset="0"/>
              </a:rPr>
              <a:t>.</a:t>
            </a:r>
          </a:p>
          <a:p>
            <a:pPr marL="0" indent="0" algn="just">
              <a:buNone/>
            </a:pPr>
            <a:r>
              <a:rPr lang="el-GR" sz="1600" dirty="0">
                <a:cs typeface="Arial" panose="020B0604020202020204" pitchFamily="34" charset="0"/>
              </a:rPr>
              <a:t>Οι αντλίες πρέπει να έχουν ένα ετήσιο χρόνο λειτουργίας σύμφωνα με τις ώρες ηλιοφάνειας.( παράδειγμα</a:t>
            </a:r>
            <a:r>
              <a:rPr lang="en-US" sz="1600" dirty="0">
                <a:cs typeface="Arial" panose="020B0604020202020204" pitchFamily="34" charset="0"/>
              </a:rPr>
              <a:t>: </a:t>
            </a:r>
            <a:r>
              <a:rPr lang="el-GR" sz="1600" dirty="0">
                <a:cs typeface="Arial" panose="020B0604020202020204" pitchFamily="34" charset="0"/>
              </a:rPr>
              <a:t>Λονδίνο</a:t>
            </a:r>
            <a:r>
              <a:rPr lang="en-US" sz="1600" dirty="0">
                <a:cs typeface="Arial" panose="020B0604020202020204" pitchFamily="34" charset="0"/>
              </a:rPr>
              <a:t> 1700 hours).</a:t>
            </a:r>
          </a:p>
          <a:p>
            <a:pPr marL="0" indent="0" algn="just">
              <a:buNone/>
            </a:pP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717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latin typeface="+mn-lt"/>
                <a:cs typeface="Arial" panose="020B0604020202020204" pitchFamily="34" charset="0"/>
              </a:rPr>
              <a:t>Ανίχνευση και διόρθωση των σφαλμάτων </a:t>
            </a:r>
            <a:endParaRPr lang="en-US" dirty="0">
              <a:latin typeface="+mn-lt"/>
            </a:endParaRPr>
          </a:p>
        </p:txBody>
      </p:sp>
      <p:sp>
        <p:nvSpPr>
          <p:cNvPr id="5" name="Content Placeholder 2"/>
          <p:cNvSpPr>
            <a:spLocks noGrp="1"/>
          </p:cNvSpPr>
          <p:nvPr>
            <p:ph idx="1"/>
          </p:nvPr>
        </p:nvSpPr>
        <p:spPr>
          <a:xfrm>
            <a:off x="457200" y="1484784"/>
            <a:ext cx="8229600" cy="1224136"/>
          </a:xfrm>
        </p:spPr>
        <p:txBody>
          <a:bodyPr>
            <a:noAutofit/>
          </a:bodyPr>
          <a:lstStyle/>
          <a:p>
            <a:pPr marL="0" indent="0">
              <a:buNone/>
            </a:pPr>
            <a:r>
              <a:rPr lang="en-US" sz="1600" dirty="0">
                <a:latin typeface="Arial" panose="020B0604020202020204" pitchFamily="34" charset="0"/>
                <a:cs typeface="Arial" panose="020B0604020202020204" pitchFamily="34" charset="0"/>
              </a:rPr>
              <a:t>3.1</a:t>
            </a:r>
            <a:r>
              <a:rPr lang="el-GR" sz="1600" dirty="0">
                <a:latin typeface="Arial" panose="020B0604020202020204" pitchFamily="34" charset="0"/>
                <a:cs typeface="Arial" panose="020B0604020202020204" pitchFamily="34" charset="0"/>
              </a:rPr>
              <a:t>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r>
              <a:rPr lang="el-GR" sz="1600" dirty="0">
                <a:cs typeface="Arial" panose="020B0604020202020204" pitchFamily="34" charset="0"/>
              </a:rPr>
              <a:t>Τα ακόλουθα είναι τα πιο συνηθισμένα λάθη κατά τη συναρμολόγηση</a:t>
            </a:r>
            <a:r>
              <a:rPr lang="en-US" sz="1600" dirty="0">
                <a:cs typeface="Arial" panose="020B0604020202020204" pitchFamily="34" charset="0"/>
              </a:rPr>
              <a:t>. </a:t>
            </a:r>
            <a:r>
              <a:rPr lang="el-GR" sz="1600" dirty="0">
                <a:cs typeface="Arial" panose="020B0604020202020204" pitchFamily="34" charset="0"/>
              </a:rPr>
              <a:t>Εκτός της σχεδίασης </a:t>
            </a:r>
            <a:r>
              <a:rPr lang="en-US" sz="1600" dirty="0">
                <a:cs typeface="Arial" panose="020B0604020202020204" pitchFamily="34" charset="0"/>
              </a:rPr>
              <a:t>,</a:t>
            </a:r>
            <a:r>
              <a:rPr lang="el-GR" sz="1600" dirty="0">
                <a:cs typeface="Arial" panose="020B0604020202020204" pitchFamily="34" charset="0"/>
              </a:rPr>
              <a:t>οι πηγές των σφαλμάτων προέρχονται κυρίως από την εγκατάσταση. </a:t>
            </a:r>
            <a:r>
              <a:rPr lang="en-US" sz="1600" dirty="0">
                <a:cs typeface="Arial" panose="020B0604020202020204" pitchFamily="34" charset="0"/>
              </a:rPr>
              <a:t>(39%)</a:t>
            </a:r>
          </a:p>
        </p:txBody>
      </p:sp>
      <p:sp>
        <p:nvSpPr>
          <p:cNvPr id="3" name="Rectangle 2"/>
          <p:cNvSpPr/>
          <p:nvPr/>
        </p:nvSpPr>
        <p:spPr>
          <a:xfrm>
            <a:off x="593812" y="5689758"/>
            <a:ext cx="4572000" cy="338554"/>
          </a:xfrm>
          <a:prstGeom prst="rect">
            <a:avLst/>
          </a:prstGeom>
        </p:spPr>
        <p:txBody>
          <a:bodyPr>
            <a:spAutoFit/>
          </a:bodyPr>
          <a:lstStyle/>
          <a:p>
            <a:r>
              <a:rPr lang="el-GR" sz="1600" dirty="0">
                <a:latin typeface="Arial" panose="020B0604020202020204" pitchFamily="34" charset="0"/>
                <a:cs typeface="Arial" panose="020B0604020202020204" pitchFamily="34" charset="0"/>
              </a:rPr>
              <a:t>Παραγωγή, σχεδίαση και συναρμολόγηση</a:t>
            </a:r>
            <a:endParaRPr lang="en-US" sz="1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95736"/>
            <a:ext cx="3102604" cy="279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60032" y="5686912"/>
            <a:ext cx="3888432" cy="338554"/>
          </a:xfrm>
          <a:prstGeom prst="rect">
            <a:avLst/>
          </a:prstGeom>
        </p:spPr>
        <p:txBody>
          <a:bodyPr wrap="square">
            <a:spAutoFit/>
          </a:bodyPr>
          <a:lstStyle/>
          <a:p>
            <a:r>
              <a:rPr lang="el-GR" sz="1600" dirty="0">
                <a:latin typeface="Arial" panose="020B0604020202020204" pitchFamily="34" charset="0"/>
                <a:cs typeface="Arial" panose="020B0604020202020204" pitchFamily="34" charset="0"/>
              </a:rPr>
              <a:t>Εξαρτήματα και λειτουργία</a:t>
            </a:r>
            <a:endParaRPr lang="en-US" sz="16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812" y="2999362"/>
            <a:ext cx="3312368" cy="2435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526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77152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r>
              <a:rPr lang="el-GR" sz="1600" dirty="0">
                <a:cs typeface="Arial" panose="020B0604020202020204" pitchFamily="34" charset="0"/>
              </a:rPr>
              <a:t>¨Όσον αφορά τα εξαρτήματα τα υδραυλικά και η εξαρτήματα ελέγχου και μέτρησης κυριαρχούν στα στατιστικά στοιχεία ελαττωμάτων</a:t>
            </a:r>
            <a:endParaRPr lang="en-US" sz="1600" dirty="0">
              <a:cs typeface="Arial" panose="020B0604020202020204" pitchFamily="34" charset="0"/>
            </a:endParaRPr>
          </a:p>
          <a:p>
            <a:pPr marL="0" indent="0">
              <a:buNone/>
            </a:pPr>
            <a:r>
              <a:rPr lang="el-GR" sz="1600" dirty="0">
                <a:cs typeface="Arial" panose="020B0604020202020204" pitchFamily="34" charset="0"/>
              </a:rPr>
              <a:t>Η κύρια αιτία είναι η έλλειψη συνειδητοποίησης των λίγων αλλά ουσιαστικών διαφορών μεταξύ της συμβατικής θερμοδυναμικής και των </a:t>
            </a:r>
            <a:r>
              <a:rPr lang="el-GR" sz="1600" dirty="0" err="1">
                <a:cs typeface="Arial" panose="020B0604020202020204" pitchFamily="34" charset="0"/>
              </a:rPr>
              <a:t>ηλιοθερμικών</a:t>
            </a:r>
            <a:r>
              <a:rPr lang="el-GR" sz="1600" dirty="0">
                <a:cs typeface="Arial" panose="020B0604020202020204" pitchFamily="34" charset="0"/>
              </a:rPr>
              <a:t> τεχνικών.</a:t>
            </a:r>
            <a:r>
              <a:rPr lang="en-US" sz="1600" dirty="0">
                <a:cs typeface="Arial" panose="020B0604020202020204" pitchFamily="34" charset="0"/>
              </a:rPr>
              <a:t> </a:t>
            </a:r>
          </a:p>
          <a:p>
            <a:pPr marL="0" indent="0">
              <a:buNone/>
            </a:pPr>
            <a:r>
              <a:rPr lang="el-GR" sz="1600" dirty="0">
                <a:cs typeface="Arial" panose="020B0604020202020204" pitchFamily="34" charset="0"/>
              </a:rPr>
              <a:t>Αυτές οι διαφορές υποτιμώνται ειδικά στη σχεδίαση και στη χειρωνακτική πρακτική. </a:t>
            </a:r>
            <a:r>
              <a:rPr lang="en-US" sz="1600" dirty="0">
                <a:cs typeface="Arial" panose="020B0604020202020204" pitchFamily="34" charset="0"/>
              </a:rPr>
              <a:t>:</a:t>
            </a:r>
          </a:p>
          <a:p>
            <a:pPr marL="0" indent="0">
              <a:buNone/>
            </a:pPr>
            <a:r>
              <a:rPr lang="en-US" sz="1600" dirty="0">
                <a:cs typeface="Arial" panose="020B0604020202020204" pitchFamily="34" charset="0"/>
              </a:rPr>
              <a:t>■ </a:t>
            </a:r>
            <a:r>
              <a:rPr lang="el-GR" sz="1600" dirty="0">
                <a:cs typeface="Arial" panose="020B0604020202020204" pitchFamily="34" charset="0"/>
              </a:rPr>
              <a:t>Θερμοκρασία λειτουργίας περίπου</a:t>
            </a:r>
            <a:r>
              <a:rPr lang="en-US" sz="1600" dirty="0">
                <a:cs typeface="Arial" panose="020B0604020202020204" pitchFamily="34" charset="0"/>
              </a:rPr>
              <a:t>. –30°C to 250°C</a:t>
            </a:r>
          </a:p>
          <a:p>
            <a:pPr marL="0" indent="0">
              <a:buNone/>
            </a:pPr>
            <a:r>
              <a:rPr lang="en-US" sz="1600" dirty="0">
                <a:cs typeface="Arial" panose="020B0604020202020204" pitchFamily="34" charset="0"/>
              </a:rPr>
              <a:t>■ </a:t>
            </a:r>
            <a:r>
              <a:rPr lang="el-GR" sz="1600" dirty="0">
                <a:cs typeface="Arial" panose="020B0604020202020204" pitchFamily="34" charset="0"/>
              </a:rPr>
              <a:t>Η απόδοση του συστήματος εξαρτάται από την ακρίβεια των υδραυλικών και των μετρητικών οργάνων</a:t>
            </a:r>
            <a:endParaRPr lang="en-US" sz="1600" dirty="0">
              <a:cs typeface="Arial" panose="020B0604020202020204" pitchFamily="34" charset="0"/>
            </a:endParaRPr>
          </a:p>
          <a:p>
            <a:pPr marL="0" indent="0">
              <a:buNone/>
            </a:pPr>
            <a:r>
              <a:rPr lang="en-US" sz="1600" dirty="0">
                <a:cs typeface="Arial" panose="020B0604020202020204" pitchFamily="34" charset="0"/>
              </a:rPr>
              <a:t>■ </a:t>
            </a:r>
            <a:r>
              <a:rPr lang="el-GR" sz="1600" dirty="0">
                <a:cs typeface="Arial" panose="020B0604020202020204" pitchFamily="34" charset="0"/>
              </a:rPr>
              <a:t>Μη ρυθμισμένος λέβητας</a:t>
            </a:r>
            <a:r>
              <a:rPr lang="en-US" sz="1600" dirty="0">
                <a:cs typeface="Arial" panose="020B0604020202020204" pitchFamily="34" charset="0"/>
              </a:rPr>
              <a:t>, </a:t>
            </a:r>
            <a:r>
              <a:rPr lang="el-GR" sz="1600" dirty="0">
                <a:cs typeface="Arial" panose="020B0604020202020204" pitchFamily="34" charset="0"/>
              </a:rPr>
              <a:t>δεν μπορεί να επηρεαστεί από άποψη χρονισμού και ύψους.</a:t>
            </a:r>
            <a:r>
              <a:rPr lang="en-US" sz="1600" dirty="0">
                <a:cs typeface="Arial" panose="020B0604020202020204" pitchFamily="34" charset="0"/>
              </a:rPr>
              <a:t>.</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47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57448" y="4077072"/>
            <a:ext cx="3240360" cy="2062103"/>
          </a:xfrm>
          <a:prstGeom prst="rect">
            <a:avLst/>
          </a:prstGeom>
        </p:spPr>
        <p:txBody>
          <a:bodyPr wrap="square">
            <a:spAutoFit/>
          </a:bodyPr>
          <a:lstStyle/>
          <a:p>
            <a:r>
              <a:rPr lang="el-GR" sz="1600" b="1" dirty="0">
                <a:cs typeface="Arial" panose="020B0604020202020204" pitchFamily="34" charset="0"/>
              </a:rPr>
              <a:t>Σπάσιμο από σχηματισμό πάγου</a:t>
            </a:r>
            <a:endParaRPr lang="en-US" sz="1600" b="1" dirty="0">
              <a:cs typeface="Arial" panose="020B0604020202020204" pitchFamily="34" charset="0"/>
            </a:endParaRPr>
          </a:p>
          <a:p>
            <a:r>
              <a:rPr lang="el-GR" sz="1600" dirty="0">
                <a:cs typeface="Arial" panose="020B0604020202020204" pitchFamily="34" charset="0"/>
              </a:rPr>
              <a:t>Αιτία</a:t>
            </a:r>
            <a:r>
              <a:rPr lang="en-US" sz="1600" dirty="0">
                <a:cs typeface="Arial" panose="020B0604020202020204" pitchFamily="34" charset="0"/>
              </a:rPr>
              <a:t>: </a:t>
            </a:r>
            <a:r>
              <a:rPr lang="el-GR" sz="1600" dirty="0">
                <a:cs typeface="Arial" panose="020B0604020202020204" pitchFamily="34" charset="0"/>
              </a:rPr>
              <a:t>Πλύσιμο και τεστ πίεσης με νερό κατά τη διάρκεια του χειμώνα.</a:t>
            </a:r>
            <a:r>
              <a:rPr lang="en-US" sz="1600" dirty="0">
                <a:cs typeface="Arial" panose="020B0604020202020204" pitchFamily="34" charset="0"/>
              </a:rPr>
              <a:t> </a:t>
            </a:r>
            <a:r>
              <a:rPr lang="el-GR" sz="1600" dirty="0">
                <a:cs typeface="Arial" panose="020B0604020202020204" pitchFamily="34" charset="0"/>
              </a:rPr>
              <a:t>Κατά τη διάρκεια της ψυχρής νύχτας σχηματίστηκε πάγος στη σωλήνα. </a:t>
            </a:r>
            <a:r>
              <a:rPr lang="en-US" sz="1600" dirty="0">
                <a:cs typeface="Arial" panose="020B0604020202020204" pitchFamily="34" charset="0"/>
              </a:rPr>
              <a:t> </a:t>
            </a:r>
            <a:r>
              <a:rPr lang="el-GR" sz="1600" dirty="0">
                <a:cs typeface="Arial" panose="020B0604020202020204" pitchFamily="34" charset="0"/>
              </a:rPr>
              <a:t>Αποτέλεσμα</a:t>
            </a:r>
            <a:r>
              <a:rPr lang="en-US" sz="1600" dirty="0">
                <a:cs typeface="Arial" panose="020B0604020202020204" pitchFamily="34" charset="0"/>
              </a:rPr>
              <a:t>: </a:t>
            </a:r>
            <a:r>
              <a:rPr lang="el-GR" sz="1600" dirty="0">
                <a:cs typeface="Arial" panose="020B0604020202020204" pitchFamily="34" charset="0"/>
              </a:rPr>
              <a:t>Διάρρηξη σωληνώσεων κι κατά- στροφή συλλέκτη, </a:t>
            </a:r>
            <a:endParaRPr lang="en-US" sz="1600" dirty="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584" y="1844824"/>
            <a:ext cx="5256584" cy="400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178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92088"/>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79512" y="5119737"/>
            <a:ext cx="8155191" cy="830997"/>
          </a:xfrm>
          <a:prstGeom prst="rect">
            <a:avLst/>
          </a:prstGeom>
        </p:spPr>
        <p:txBody>
          <a:bodyPr wrap="square">
            <a:spAutoFit/>
          </a:bodyPr>
          <a:lstStyle/>
          <a:p>
            <a:r>
              <a:rPr lang="el-GR" sz="1600" b="1" dirty="0">
                <a:cs typeface="Arial" panose="020B0604020202020204" pitchFamily="34" charset="0"/>
              </a:rPr>
              <a:t>Καταστροφή θερμικής μόνωσης</a:t>
            </a:r>
            <a:endParaRPr lang="en-US" sz="1600" b="1" dirty="0">
              <a:cs typeface="Arial" panose="020B0604020202020204" pitchFamily="34" charset="0"/>
            </a:endParaRPr>
          </a:p>
          <a:p>
            <a:r>
              <a:rPr lang="el-GR" sz="1600" dirty="0">
                <a:cs typeface="Arial" panose="020B0604020202020204" pitchFamily="34" charset="0"/>
              </a:rPr>
              <a:t>Αιτία</a:t>
            </a:r>
            <a:r>
              <a:rPr lang="en-US" sz="1600" dirty="0">
                <a:cs typeface="Arial" panose="020B0604020202020204" pitchFamily="34" charset="0"/>
              </a:rPr>
              <a:t>: </a:t>
            </a:r>
            <a:r>
              <a:rPr lang="el-GR" sz="1600" dirty="0">
                <a:cs typeface="Arial" panose="020B0604020202020204" pitchFamily="34" charset="0"/>
              </a:rPr>
              <a:t>Εφαρμογή μόνωσης χωρίς αντοχή σε θερμοκρασίες των  </a:t>
            </a:r>
            <a:r>
              <a:rPr lang="en-US" sz="1600" dirty="0">
                <a:cs typeface="Arial" panose="020B0604020202020204" pitchFamily="34" charset="0"/>
              </a:rPr>
              <a:t>120°C</a:t>
            </a:r>
            <a:r>
              <a:rPr lang="el-GR" sz="1600" dirty="0">
                <a:cs typeface="Arial" panose="020B0604020202020204" pitchFamily="34" charset="0"/>
              </a:rPr>
              <a:t>, ούτε και ικανότητα υγρομόνωσης. Αποτέλεσμα: Καταστροφή μονωτικού υλικού και θερμικές απώλειες</a:t>
            </a:r>
            <a:endParaRPr lang="en-US" sz="1600" dirty="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628800"/>
            <a:ext cx="4914831"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38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a:t>Στόχοι</a:t>
            </a:r>
          </a:p>
        </p:txBody>
      </p:sp>
      <p:sp>
        <p:nvSpPr>
          <p:cNvPr id="9" name="Content Placeholder 8"/>
          <p:cNvSpPr>
            <a:spLocks noGrp="1"/>
          </p:cNvSpPr>
          <p:nvPr>
            <p:ph idx="1"/>
          </p:nvPr>
        </p:nvSpPr>
        <p:spPr/>
        <p:txBody>
          <a:bodyPr/>
          <a:lstStyle/>
          <a:p>
            <a:pPr marL="0" indent="0">
              <a:buNone/>
            </a:pPr>
            <a:r>
              <a:rPr lang="el-GR" sz="1600" dirty="0"/>
              <a:t>Μέχρι το τέλος της ενότητας θα γνωρίζετε</a:t>
            </a:r>
            <a:r>
              <a:rPr lang="en-US" sz="1600" dirty="0"/>
              <a:t>:</a:t>
            </a:r>
          </a:p>
          <a:p>
            <a:pPr marL="0" indent="0">
              <a:buNone/>
            </a:pPr>
            <a:endParaRPr lang="el-GR" sz="1600" dirty="0"/>
          </a:p>
          <a:p>
            <a:pPr>
              <a:buFont typeface="+mj-lt"/>
              <a:buAutoNum type="arabicPeriod"/>
            </a:pPr>
            <a:endParaRPr lang="en-US" sz="1600" dirty="0"/>
          </a:p>
          <a:p>
            <a:pPr>
              <a:buFont typeface="+mj-lt"/>
              <a:buAutoNum type="arabicPeriod"/>
            </a:pPr>
            <a:endParaRPr lang="el-GR" sz="1600" dirty="0"/>
          </a:p>
          <a:p>
            <a:pPr>
              <a:buFont typeface="+mj-lt"/>
              <a:buAutoNum type="arabicPeriod"/>
            </a:pPr>
            <a:r>
              <a:rPr lang="el-GR" sz="1600" dirty="0"/>
              <a:t>Να καθαρίζετε το δίκτυο</a:t>
            </a:r>
          </a:p>
          <a:p>
            <a:pPr>
              <a:buFont typeface="+mj-lt"/>
              <a:buAutoNum type="arabicPeriod"/>
            </a:pPr>
            <a:r>
              <a:rPr lang="el-GR" sz="1600" dirty="0"/>
              <a:t>Να ελέγχετε για διαρροές</a:t>
            </a:r>
            <a:r>
              <a:rPr lang="en-US" sz="1600" dirty="0"/>
              <a:t>.</a:t>
            </a:r>
          </a:p>
          <a:p>
            <a:pPr>
              <a:buFont typeface="+mj-lt"/>
              <a:buAutoNum type="arabicPeriod"/>
            </a:pPr>
            <a:r>
              <a:rPr lang="el-GR" sz="1600" dirty="0"/>
              <a:t>Να πληρώνετε το σύστημα με το υγρό μέσο θέρμανσης</a:t>
            </a:r>
            <a:endParaRPr lang="en-US" sz="1600" dirty="0"/>
          </a:p>
          <a:p>
            <a:pPr>
              <a:buFont typeface="+mj-lt"/>
              <a:buAutoNum type="arabicPeriod"/>
            </a:pPr>
            <a:r>
              <a:rPr lang="el-GR" sz="1600" dirty="0"/>
              <a:t>Ρυθμίζετε τις αντλίες και τον ελεγκτή</a:t>
            </a:r>
            <a:r>
              <a:rPr lang="en-US" sz="1600" dirty="0"/>
              <a:t>.</a:t>
            </a:r>
          </a:p>
          <a:p>
            <a:pPr>
              <a:buFont typeface="+mj-lt"/>
              <a:buAutoNum type="arabicPeriod"/>
            </a:pPr>
            <a:r>
              <a:rPr lang="el-GR" sz="1600" dirty="0"/>
              <a:t>Εντοπίζετε και να διορθώνετε τα σφάλματα.</a:t>
            </a:r>
            <a:endParaRPr lang="en-US" sz="1600" dirty="0"/>
          </a:p>
          <a:p>
            <a:pPr marL="0" indent="0">
              <a:buNone/>
            </a:pPr>
            <a:endParaRPr lang="el-GR" dirty="0"/>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395536" y="5373216"/>
            <a:ext cx="8082644" cy="830997"/>
          </a:xfrm>
          <a:prstGeom prst="rect">
            <a:avLst/>
          </a:prstGeom>
        </p:spPr>
        <p:txBody>
          <a:bodyPr wrap="square">
            <a:spAutoFit/>
          </a:bodyPr>
          <a:lstStyle/>
          <a:p>
            <a:r>
              <a:rPr lang="el-GR" sz="1600" b="1" dirty="0">
                <a:cs typeface="Arial" panose="020B0604020202020204" pitchFamily="34" charset="0"/>
              </a:rPr>
              <a:t>Ακατάλληλη σωλήνα ΡΕ στη γραμμή εξάτμισης</a:t>
            </a:r>
            <a:endParaRPr lang="en-US" sz="1600" b="1" dirty="0">
              <a:cs typeface="Arial" panose="020B0604020202020204" pitchFamily="34" charset="0"/>
            </a:endParaRPr>
          </a:p>
          <a:p>
            <a:r>
              <a:rPr lang="el-GR" sz="1600" dirty="0">
                <a:cs typeface="Arial" panose="020B0604020202020204" pitchFamily="34" charset="0"/>
              </a:rPr>
              <a:t>Αποτέλεσμα</a:t>
            </a:r>
            <a:r>
              <a:rPr lang="en-US" sz="1600" dirty="0">
                <a:cs typeface="Arial" panose="020B0604020202020204" pitchFamily="34" charset="0"/>
              </a:rPr>
              <a:t>: </a:t>
            </a:r>
            <a:r>
              <a:rPr lang="el-GR" sz="1600" dirty="0">
                <a:cs typeface="Arial" panose="020B0604020202020204" pitchFamily="34" charset="0"/>
              </a:rPr>
              <a:t>Η διαδικασία ανοίγματος της βαλβίδας ασφαλείας λιώνει τη σωλήνα και το καυτό υγρό μπορεί να προκαλέσει τραυματισμούς</a:t>
            </a:r>
            <a:r>
              <a:rPr lang="el-GR"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1556792"/>
            <a:ext cx="5544616" cy="372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337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79512" y="4050340"/>
            <a:ext cx="3996444" cy="1815882"/>
          </a:xfrm>
          <a:prstGeom prst="rect">
            <a:avLst/>
          </a:prstGeom>
        </p:spPr>
        <p:txBody>
          <a:bodyPr wrap="square">
            <a:spAutoFit/>
          </a:bodyPr>
          <a:lstStyle/>
          <a:p>
            <a:r>
              <a:rPr lang="el-GR" sz="1600" b="1" dirty="0">
                <a:cs typeface="Arial" panose="020B0604020202020204" pitchFamily="34" charset="0"/>
              </a:rPr>
              <a:t>Καταστροφή της </a:t>
            </a:r>
            <a:r>
              <a:rPr lang="el-GR" sz="1600" b="1" dirty="0" err="1">
                <a:cs typeface="Arial" panose="020B0604020202020204" pitchFamily="34" charset="0"/>
              </a:rPr>
              <a:t>γλυκόλης</a:t>
            </a:r>
            <a:endParaRPr lang="en-US" sz="1600" b="1" dirty="0">
              <a:cs typeface="Arial" panose="020B0604020202020204" pitchFamily="34" charset="0"/>
            </a:endParaRPr>
          </a:p>
          <a:p>
            <a:r>
              <a:rPr lang="el-GR" sz="1600" dirty="0">
                <a:cs typeface="Arial" panose="020B0604020202020204" pitchFamily="34" charset="0"/>
              </a:rPr>
              <a:t>Αιτία</a:t>
            </a:r>
            <a:r>
              <a:rPr lang="en-US" sz="1600" dirty="0">
                <a:cs typeface="Arial" panose="020B0604020202020204" pitchFamily="34" charset="0"/>
              </a:rPr>
              <a:t>: </a:t>
            </a:r>
            <a:r>
              <a:rPr lang="el-GR" sz="1600" dirty="0">
                <a:cs typeface="Arial" panose="020B0604020202020204" pitchFamily="34" charset="0"/>
              </a:rPr>
              <a:t>Υπερβολικό θερμικό </a:t>
            </a:r>
            <a:r>
              <a:rPr lang="el-GR" sz="1600" dirty="0" err="1">
                <a:cs typeface="Arial" panose="020B0604020202020204" pitchFamily="34" charset="0"/>
              </a:rPr>
              <a:t>φορτίοκατα</a:t>
            </a:r>
            <a:r>
              <a:rPr lang="el-GR" sz="1600" dirty="0">
                <a:cs typeface="Arial" panose="020B0604020202020204" pitchFamily="34" charset="0"/>
              </a:rPr>
              <a:t> την περίοδο του καλοκαιριού χωρίς αποφόρτιση του συστήματος, προκαλεί πρόωρή  γήρανση του μέσου.</a:t>
            </a:r>
            <a:r>
              <a:rPr lang="en-US" sz="1600" dirty="0">
                <a:cs typeface="Arial" panose="020B0604020202020204" pitchFamily="34" charset="0"/>
              </a:rPr>
              <a:t> </a:t>
            </a:r>
            <a:r>
              <a:rPr lang="el-GR" sz="1600" dirty="0">
                <a:cs typeface="Arial" panose="020B0604020202020204" pitchFamily="34" charset="0"/>
              </a:rPr>
              <a:t>Αποτελέσματα</a:t>
            </a:r>
            <a:r>
              <a:rPr lang="en-US" sz="1600" dirty="0">
                <a:cs typeface="Arial" panose="020B0604020202020204" pitchFamily="34" charset="0"/>
              </a:rPr>
              <a:t>: </a:t>
            </a:r>
            <a:r>
              <a:rPr lang="el-GR" sz="1600" dirty="0">
                <a:cs typeface="Arial" panose="020B0604020202020204" pitchFamily="34" charset="0"/>
              </a:rPr>
              <a:t>Χημικές μεταβολές του υγρού και απώλεια της ψυκτικής και διαβρωτικής προστασίας</a:t>
            </a:r>
            <a:endParaRPr lang="en-US" sz="1600" dirty="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591839"/>
            <a:ext cx="4680520" cy="430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7337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0" y="2924944"/>
            <a:ext cx="4085407" cy="3293209"/>
          </a:xfrm>
          <a:prstGeom prst="rect">
            <a:avLst/>
          </a:prstGeom>
        </p:spPr>
        <p:txBody>
          <a:bodyPr wrap="square">
            <a:spAutoFit/>
          </a:bodyPr>
          <a:lstStyle/>
          <a:p>
            <a:r>
              <a:rPr lang="el-GR" sz="1600" b="1" dirty="0">
                <a:cs typeface="Arial" panose="020B0604020202020204" pitchFamily="34" charset="0"/>
              </a:rPr>
              <a:t>Ακατάλληλη βαλβίδα εξαερισμού και ακαθόριστη θέση του αισθητήρα. </a:t>
            </a:r>
          </a:p>
          <a:p>
            <a:r>
              <a:rPr lang="el-GR" sz="1600" dirty="0">
                <a:cs typeface="Arial" panose="020B0604020202020204" pitchFamily="34" charset="0"/>
              </a:rPr>
              <a:t>Το συγκεκριμένο </a:t>
            </a:r>
            <a:r>
              <a:rPr lang="el-GR" sz="1600" dirty="0" err="1">
                <a:cs typeface="Arial" panose="020B0604020202020204" pitchFamily="34" charset="0"/>
              </a:rPr>
              <a:t>εξαεριστικό</a:t>
            </a:r>
            <a:r>
              <a:rPr lang="el-GR" sz="1600" dirty="0">
                <a:cs typeface="Arial" panose="020B0604020202020204" pitchFamily="34" charset="0"/>
              </a:rPr>
              <a:t> είναι κατάλληλο για θερμοκρασίες άνω των </a:t>
            </a:r>
            <a:r>
              <a:rPr lang="en-US" sz="1600" dirty="0">
                <a:cs typeface="Arial" panose="020B0604020202020204" pitchFamily="34" charset="0"/>
              </a:rPr>
              <a:t>110°C. </a:t>
            </a:r>
            <a:r>
              <a:rPr lang="el-GR" sz="1600" dirty="0">
                <a:cs typeface="Arial" panose="020B0604020202020204" pitchFamily="34" charset="0"/>
              </a:rPr>
              <a:t>Θερμοκρασίες υψηλότερες μπορούν να παρουσιαστούν στους συλλέκτες. Η θέση του αισθητήρα θερμοκρασίας είναι έξω από τον απορροφητή θερμότητα.</a:t>
            </a:r>
            <a:r>
              <a:rPr lang="en-US" sz="1600" dirty="0">
                <a:cs typeface="Arial" panose="020B0604020202020204" pitchFamily="34" charset="0"/>
              </a:rPr>
              <a:t> </a:t>
            </a:r>
            <a:r>
              <a:rPr lang="el-GR" sz="1600" dirty="0">
                <a:cs typeface="Arial" panose="020B0604020202020204" pitchFamily="34" charset="0"/>
              </a:rPr>
              <a:t>Αποτέλεσμα</a:t>
            </a:r>
            <a:r>
              <a:rPr lang="en-US" sz="1600" dirty="0">
                <a:cs typeface="Arial" panose="020B0604020202020204" pitchFamily="34" charset="0"/>
              </a:rPr>
              <a:t>: </a:t>
            </a:r>
            <a:r>
              <a:rPr lang="el-GR" sz="1600" dirty="0">
                <a:cs typeface="Arial" panose="020B0604020202020204" pitchFamily="34" charset="0"/>
              </a:rPr>
              <a:t>θερμικές απώλειες: μέσω του </a:t>
            </a:r>
            <a:r>
              <a:rPr lang="el-GR" sz="1600" dirty="0" err="1">
                <a:cs typeface="Arial" panose="020B0604020202020204" pitchFamily="34" charset="0"/>
              </a:rPr>
              <a:t>εξαεριστικού</a:t>
            </a:r>
            <a:r>
              <a:rPr lang="en-US" sz="1600" dirty="0">
                <a:cs typeface="Arial" panose="020B0604020202020204" pitchFamily="34" charset="0"/>
              </a:rPr>
              <a:t>, </a:t>
            </a:r>
            <a:r>
              <a:rPr lang="el-GR" sz="1600" dirty="0">
                <a:cs typeface="Arial" panose="020B0604020202020204" pitchFamily="34" charset="0"/>
              </a:rPr>
              <a:t>καταστροφή του πλωτήρα και απώλειες υγρού</a:t>
            </a:r>
            <a:r>
              <a:rPr lang="en-US" sz="1600" dirty="0">
                <a:cs typeface="Arial" panose="020B0604020202020204" pitchFamily="34" charset="0"/>
              </a:rPr>
              <a:t>.</a:t>
            </a:r>
            <a:r>
              <a:rPr lang="el-GR" sz="1600" dirty="0">
                <a:cs typeface="Arial" panose="020B0604020202020204" pitchFamily="34" charset="0"/>
              </a:rPr>
              <a:t> Εξαιτίας της ακατάλληλης θέσης του αισθητήρα η αντλία ενεργοποιείται καθυστερημένα, </a:t>
            </a:r>
            <a:r>
              <a:rPr lang="en-US" sz="1600" dirty="0">
                <a:cs typeface="Arial" panose="020B0604020202020204" pitchFamily="34" charset="0"/>
              </a:rPr>
              <a:t>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407" y="1556791"/>
            <a:ext cx="4807073" cy="440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44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197392" y="4041676"/>
            <a:ext cx="4816200" cy="2062103"/>
          </a:xfrm>
          <a:prstGeom prst="rect">
            <a:avLst/>
          </a:prstGeom>
        </p:spPr>
        <p:txBody>
          <a:bodyPr wrap="square">
            <a:spAutoFit/>
          </a:bodyPr>
          <a:lstStyle/>
          <a:p>
            <a:r>
              <a:rPr lang="el-GR" sz="1600" b="1" dirty="0">
                <a:cs typeface="Arial" panose="020B0604020202020204" pitchFamily="34" charset="0"/>
              </a:rPr>
              <a:t>Λάθος σύνδεση του δοχείου διαστολής από κάτω</a:t>
            </a:r>
            <a:endParaRPr lang="en-US" sz="1600" b="1" dirty="0">
              <a:cs typeface="Arial" panose="020B0604020202020204" pitchFamily="34" charset="0"/>
            </a:endParaRPr>
          </a:p>
          <a:p>
            <a:r>
              <a:rPr lang="el-GR" sz="1600" dirty="0">
                <a:cs typeface="Arial" panose="020B0604020202020204" pitchFamily="34" charset="0"/>
              </a:rPr>
              <a:t>Αποτέλεσμα</a:t>
            </a:r>
            <a:r>
              <a:rPr lang="en-US" sz="1600" dirty="0">
                <a:cs typeface="Arial" panose="020B0604020202020204" pitchFamily="34" charset="0"/>
              </a:rPr>
              <a:t>: </a:t>
            </a:r>
            <a:r>
              <a:rPr lang="el-GR" sz="1600" dirty="0">
                <a:cs typeface="Arial" panose="020B0604020202020204" pitchFamily="34" charset="0"/>
              </a:rPr>
              <a:t>Η σύνδεση του δοχείου από κάτω, σχηματίζεται αέρας κάτω από το διάφραγμα που δεν μπορεί να δραπετεύσει και οδηγεί σε μεταβολές της πίεσης στο κύκλωμα. Υψηλότερες θερμοκρασίες που εμφανίζονται στην επιστροφή  σε συνδυασμό με ένα </a:t>
            </a:r>
            <a:r>
              <a:rPr lang="el-GR" sz="1600" dirty="0" err="1">
                <a:cs typeface="Arial" panose="020B0604020202020204" pitchFamily="34" charset="0"/>
              </a:rPr>
              <a:t>μονοσωλήνιο</a:t>
            </a:r>
            <a:r>
              <a:rPr lang="el-GR" sz="1600" dirty="0">
                <a:cs typeface="Arial" panose="020B0604020202020204" pitchFamily="34" charset="0"/>
              </a:rPr>
              <a:t> προκαλεί πρόσθετο θερμικό φορτίο στη μεμβράνη. </a:t>
            </a:r>
            <a:endParaRPr lang="en-US" sz="1600" dirty="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622679"/>
            <a:ext cx="3862164" cy="44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936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r>
              <a:rPr lang="el-GR" sz="1600" b="1" dirty="0">
                <a:cs typeface="Arial" panose="020B0604020202020204" pitchFamily="34" charset="0"/>
              </a:rPr>
              <a:t>Λάθη συναρμολόγησης</a:t>
            </a:r>
            <a:r>
              <a:rPr lang="en-US" sz="1600" b="1" dirty="0">
                <a:cs typeface="Arial" panose="020B0604020202020204" pitchFamily="34" charset="0"/>
              </a:rPr>
              <a:t>, </a:t>
            </a:r>
            <a:r>
              <a:rPr lang="el-GR" sz="1600" b="1" dirty="0">
                <a:cs typeface="Arial" panose="020B0604020202020204" pitchFamily="34" charset="0"/>
              </a:rPr>
              <a:t>αποτελέσματα </a:t>
            </a:r>
            <a:r>
              <a:rPr lang="en-US" sz="1600" b="1" dirty="0">
                <a:cs typeface="Arial" panose="020B0604020202020204" pitchFamily="34" charset="0"/>
              </a:rPr>
              <a:t> </a:t>
            </a:r>
            <a:r>
              <a:rPr lang="el-GR" sz="1600" b="1" dirty="0">
                <a:cs typeface="Arial" panose="020B0604020202020204" pitchFamily="34" charset="0"/>
              </a:rPr>
              <a:t>και η διόρθωση τους </a:t>
            </a:r>
            <a:endParaRPr lang="en-US" sz="1600" b="1"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10652802"/>
              </p:ext>
            </p:extLst>
          </p:nvPr>
        </p:nvGraphicFramePr>
        <p:xfrm>
          <a:off x="467544" y="2204864"/>
          <a:ext cx="8229598" cy="4383400"/>
        </p:xfrm>
        <a:graphic>
          <a:graphicData uri="http://schemas.openxmlformats.org/drawingml/2006/table">
            <a:tbl>
              <a:tblPr firstRow="1" firstCol="1" bandRow="1">
                <a:tableStyleId>{5C22544A-7EE6-4342-B048-85BDC9FD1C3A}</a:tableStyleId>
              </a:tblPr>
              <a:tblGrid>
                <a:gridCol w="1008112">
                  <a:extLst>
                    <a:ext uri="{9D8B030D-6E8A-4147-A177-3AD203B41FA5}">
                      <a16:colId xmlns:a16="http://schemas.microsoft.com/office/drawing/2014/main" xmlns="" val="20000"/>
                    </a:ext>
                  </a:extLst>
                </a:gridCol>
                <a:gridCol w="2232248">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2828998">
                  <a:extLst>
                    <a:ext uri="{9D8B030D-6E8A-4147-A177-3AD203B41FA5}">
                      <a16:colId xmlns:a16="http://schemas.microsoft.com/office/drawing/2014/main" xmlns="" val="20003"/>
                    </a:ext>
                  </a:extLst>
                </a:gridCol>
              </a:tblGrid>
              <a:tr h="36004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Λάθη</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Αποτελέσματα</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Διόρθωση</a:t>
                      </a:r>
                      <a:r>
                        <a:rPr lang="en-US" sz="1400" dirty="0">
                          <a:effectLst/>
                        </a:rPr>
                        <a:t>/</a:t>
                      </a:r>
                      <a:r>
                        <a:rPr lang="el-GR" sz="1400" dirty="0">
                          <a:effectLst/>
                        </a:rPr>
                        <a:t>αποτροπή</a:t>
                      </a:r>
                      <a:endParaRPr lang="en-US" sz="1400" dirty="0">
                        <a:effectLst/>
                        <a:latin typeface="Times New Roman"/>
                        <a:ea typeface="Calibri"/>
                      </a:endParaRPr>
                    </a:p>
                  </a:txBody>
                  <a:tcPr marL="66289" marR="66289"/>
                </a:tc>
                <a:extLst>
                  <a:ext uri="{0D108BD9-81ED-4DB2-BD59-A6C34878D82A}">
                    <a16:rowId xmlns:a16="http://schemas.microsoft.com/office/drawing/2014/main" xmlns="" val="10000"/>
                  </a:ext>
                </a:extLst>
              </a:tr>
              <a:tr h="589231">
                <a:tc>
                  <a:txBody>
                    <a:bodyPr/>
                    <a:lstStyle/>
                    <a:p>
                      <a:pPr marL="0" marR="0" algn="r">
                        <a:spcBef>
                          <a:spcPts val="0"/>
                        </a:spcBef>
                        <a:spcAft>
                          <a:spcPts val="0"/>
                        </a:spcAft>
                      </a:pPr>
                      <a:r>
                        <a:rPr lang="el-GR" sz="1400" dirty="0">
                          <a:effectLst/>
                        </a:rPr>
                        <a:t>Γενικά </a:t>
                      </a:r>
                      <a:endParaRPr lang="en-US" sz="14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Η στάση του τεχνικού ότι η τήρηση των οδηγιών συναρμολόγησης προσφέρει προστασία στην περίπτωση καταστροφής.</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Πιθανή ζημιά </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a:effectLst/>
                        </a:rPr>
                        <a:t>Γνώση και τήρηση των κανόνων της τέχνης.</a:t>
                      </a:r>
                      <a:endParaRPr lang="en-US" sz="1200" dirty="0">
                        <a:effectLst/>
                        <a:latin typeface="Times New Roman"/>
                        <a:ea typeface="Calibri"/>
                      </a:endParaRPr>
                    </a:p>
                  </a:txBody>
                  <a:tcPr marL="66289" marR="66289"/>
                </a:tc>
                <a:extLst>
                  <a:ext uri="{0D108BD9-81ED-4DB2-BD59-A6C34878D82A}">
                    <a16:rowId xmlns:a16="http://schemas.microsoft.com/office/drawing/2014/main" xmlns="" val="10001"/>
                  </a:ext>
                </a:extLst>
              </a:tr>
              <a:tr h="441924">
                <a:tc rowSpan="5">
                  <a:txBody>
                    <a:bodyPr/>
                    <a:lstStyle/>
                    <a:p>
                      <a:pPr marL="0" marR="0" algn="r">
                        <a:spcBef>
                          <a:spcPts val="0"/>
                        </a:spcBef>
                        <a:spcAft>
                          <a:spcPts val="0"/>
                        </a:spcAft>
                      </a:pPr>
                      <a:r>
                        <a:rPr lang="el-GR" sz="1400" dirty="0">
                          <a:effectLst/>
                        </a:rPr>
                        <a:t>Συλλέκτες </a:t>
                      </a:r>
                      <a:endParaRPr lang="en-US" sz="14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latin typeface="Times New Roman"/>
                          <a:ea typeface="Calibri"/>
                        </a:rPr>
                        <a:t>Σκίαση συλλέκτη</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Μικρή απόδοση των συλλεκτών </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Τοποθέτηση σε περιοχή χωρίς σκιάσεις ή αύξηση των συλλεκτών</a:t>
                      </a:r>
                      <a:endParaRPr lang="en-US" sz="1200" dirty="0">
                        <a:effectLst/>
                        <a:latin typeface="Times New Roman"/>
                        <a:ea typeface="Calibri"/>
                      </a:endParaRPr>
                    </a:p>
                  </a:txBody>
                  <a:tcPr marL="66289" marR="66289"/>
                </a:tc>
                <a:extLst>
                  <a:ext uri="{0D108BD9-81ED-4DB2-BD59-A6C34878D82A}">
                    <a16:rowId xmlns:a16="http://schemas.microsoft.com/office/drawing/2014/main" xmlns="" val="10002"/>
                  </a:ext>
                </a:extLst>
              </a:tr>
              <a:tr h="294616">
                <a:tc vMerge="1">
                  <a:txBody>
                    <a:bodyPr/>
                    <a:lstStyle/>
                    <a:p>
                      <a:endParaRPr lang="en-US"/>
                    </a:p>
                  </a:txBody>
                  <a:tcPr/>
                </a:tc>
                <a:tc>
                  <a:txBody>
                    <a:bodyPr/>
                    <a:lstStyle/>
                    <a:p>
                      <a:pPr marL="0" marR="0">
                        <a:spcBef>
                          <a:spcPts val="0"/>
                        </a:spcBef>
                        <a:spcAft>
                          <a:spcPts val="0"/>
                        </a:spcAft>
                      </a:pPr>
                      <a:r>
                        <a:rPr lang="el-GR" sz="1200" dirty="0">
                          <a:effectLst/>
                        </a:rPr>
                        <a:t>Σκίαση αισθητήρα συλλεκτών</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Καθυστερημένη ανταπόκριση</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Εγκατάσταση του τελευταίου συλλέκτη σε θέση χωρίς σκίαση στην κατεύθυνση της ροής. </a:t>
                      </a:r>
                      <a:endParaRPr lang="en-US" sz="1200" dirty="0">
                        <a:effectLst/>
                        <a:latin typeface="Times New Roman"/>
                        <a:ea typeface="Calibri"/>
                      </a:endParaRPr>
                    </a:p>
                  </a:txBody>
                  <a:tcPr marL="66289" marR="66289"/>
                </a:tc>
                <a:extLst>
                  <a:ext uri="{0D108BD9-81ED-4DB2-BD59-A6C34878D82A}">
                    <a16:rowId xmlns:a16="http://schemas.microsoft.com/office/drawing/2014/main" xmlns="" val="10003"/>
                  </a:ext>
                </a:extLst>
              </a:tr>
              <a:tr h="441924">
                <a:tc vMerge="1">
                  <a:txBody>
                    <a:bodyPr/>
                    <a:lstStyle/>
                    <a:p>
                      <a:endParaRPr lang="en-US"/>
                    </a:p>
                  </a:txBody>
                  <a:tcPr/>
                </a:tc>
                <a:tc>
                  <a:txBody>
                    <a:bodyPr/>
                    <a:lstStyle/>
                    <a:p>
                      <a:pPr marL="0" marR="0">
                        <a:spcBef>
                          <a:spcPts val="0"/>
                        </a:spcBef>
                        <a:spcAft>
                          <a:spcPts val="0"/>
                        </a:spcAft>
                      </a:pPr>
                      <a:r>
                        <a:rPr lang="el-GR" sz="1200" dirty="0">
                          <a:effectLst/>
                        </a:rPr>
                        <a:t>Χρήση διαφορετικών υλικών στη στέγη, </a:t>
                      </a:r>
                      <a:r>
                        <a:rPr lang="en-US" sz="1200" dirty="0">
                          <a:effectLst/>
                        </a:rPr>
                        <a:t>(</a:t>
                      </a:r>
                      <a:r>
                        <a:rPr lang="el-GR" sz="1200" dirty="0">
                          <a:effectLst/>
                        </a:rPr>
                        <a:t>χαλκό πάνω από αλουμίνιο</a:t>
                      </a:r>
                      <a:r>
                        <a:rPr lang="en-US" sz="1200" dirty="0">
                          <a:effectLst/>
                        </a:rPr>
                        <a:t>)</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Κίνδυνος διάβρωσης</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Εξετάστε το ηλεκτροχημικό δυναμικό</a:t>
                      </a:r>
                      <a:endParaRPr lang="en-US" sz="1200" dirty="0">
                        <a:effectLst/>
                        <a:latin typeface="Times New Roman"/>
                        <a:ea typeface="Calibri"/>
                      </a:endParaRPr>
                    </a:p>
                  </a:txBody>
                  <a:tcPr marL="66289" marR="66289"/>
                </a:tc>
                <a:extLst>
                  <a:ext uri="{0D108BD9-81ED-4DB2-BD59-A6C34878D82A}">
                    <a16:rowId xmlns:a16="http://schemas.microsoft.com/office/drawing/2014/main" xmlns="" val="10004"/>
                  </a:ext>
                </a:extLst>
              </a:tr>
              <a:tr h="294616">
                <a:tc vMerge="1">
                  <a:txBody>
                    <a:bodyPr/>
                    <a:lstStyle/>
                    <a:p>
                      <a:endParaRPr lang="en-US"/>
                    </a:p>
                  </a:txBody>
                  <a:tcPr/>
                </a:tc>
                <a:tc>
                  <a:txBody>
                    <a:bodyPr/>
                    <a:lstStyle/>
                    <a:p>
                      <a:pPr marL="0" marR="0">
                        <a:spcBef>
                          <a:spcPts val="0"/>
                        </a:spcBef>
                        <a:spcAft>
                          <a:spcPts val="0"/>
                        </a:spcAft>
                      </a:pPr>
                      <a:r>
                        <a:rPr lang="el-GR" sz="1200" dirty="0">
                          <a:effectLst/>
                        </a:rPr>
                        <a:t>Δεν λαμβάνεται υπόψη η ελάχιστη επικάλυψη των κεραμιδιών /φύλλων οροφής</a:t>
                      </a:r>
                      <a:r>
                        <a:rPr lang="en-US" sz="1200" dirty="0">
                          <a:effectLst/>
                        </a:rPr>
                        <a:t>(8 cm)</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Διαρροή οροφής</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Εξετάστε τις οδηγίες εγκατάστασης και ελαχιστοποιείστε την επικάλυψη. </a:t>
                      </a:r>
                      <a:endParaRPr lang="en-US" sz="1200" dirty="0">
                        <a:effectLst/>
                        <a:latin typeface="Times New Roman"/>
                        <a:ea typeface="Calibri"/>
                      </a:endParaRPr>
                    </a:p>
                  </a:txBody>
                  <a:tcPr marL="66289" marR="66289"/>
                </a:tc>
                <a:extLst>
                  <a:ext uri="{0D108BD9-81ED-4DB2-BD59-A6C34878D82A}">
                    <a16:rowId xmlns:a16="http://schemas.microsoft.com/office/drawing/2014/main" xmlns="" val="10005"/>
                  </a:ext>
                </a:extLst>
              </a:tr>
              <a:tr h="294616">
                <a:tc vMerge="1">
                  <a:txBody>
                    <a:bodyPr/>
                    <a:lstStyle/>
                    <a:p>
                      <a:endParaRPr lang="en-US"/>
                    </a:p>
                  </a:txBody>
                  <a:tcPr/>
                </a:tc>
                <a:tc>
                  <a:txBody>
                    <a:bodyPr/>
                    <a:lstStyle/>
                    <a:p>
                      <a:pPr marL="0" marR="0">
                        <a:spcBef>
                          <a:spcPts val="0"/>
                        </a:spcBef>
                        <a:spcAft>
                          <a:spcPts val="0"/>
                        </a:spcAft>
                      </a:pPr>
                      <a:r>
                        <a:rPr lang="el-GR" sz="1200" dirty="0">
                          <a:effectLst/>
                        </a:rPr>
                        <a:t>Περίπλοκη μελλοντική πρόσβαση στη στέγη</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Πιθανότητα συντήρησης με πολλή προσπάθεια</a:t>
                      </a:r>
                      <a:endParaRPr lang="en-US" sz="1200" dirty="0">
                        <a:effectLst/>
                        <a:latin typeface="Times New Roman"/>
                        <a:ea typeface="Calibri"/>
                      </a:endParaRPr>
                    </a:p>
                  </a:txBody>
                  <a:tcPr marL="66289" marR="66289"/>
                </a:tc>
                <a:tc>
                  <a:txBody>
                    <a:bodyPr/>
                    <a:lstStyle/>
                    <a:p>
                      <a:pPr marL="0" marR="0">
                        <a:spcBef>
                          <a:spcPts val="0"/>
                        </a:spcBef>
                        <a:spcAft>
                          <a:spcPts val="0"/>
                        </a:spcAft>
                      </a:pPr>
                      <a:r>
                        <a:rPr lang="el-GR" sz="1200" dirty="0">
                          <a:effectLst/>
                        </a:rPr>
                        <a:t>Εγγυηθείτε την </a:t>
                      </a:r>
                      <a:r>
                        <a:rPr lang="el-GR" sz="1200" dirty="0" err="1">
                          <a:effectLst/>
                        </a:rPr>
                        <a:t>πρόσβασιμότητα</a:t>
                      </a:r>
                      <a:r>
                        <a:rPr lang="el-GR" sz="1200" dirty="0">
                          <a:effectLst/>
                        </a:rPr>
                        <a:t>.</a:t>
                      </a:r>
                      <a:endParaRPr lang="en-US" sz="1200" dirty="0">
                        <a:effectLst/>
                        <a:latin typeface="Times New Roman"/>
                        <a:ea typeface="Calibri"/>
                      </a:endParaRPr>
                    </a:p>
                  </a:txBody>
                  <a:tcPr marL="66289" marR="66289"/>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92255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r>
              <a:rPr lang="el-GR" sz="1600" b="1" dirty="0">
                <a:cs typeface="Arial" panose="020B0604020202020204" pitchFamily="34" charset="0"/>
              </a:rPr>
              <a:t>Λάθη συναρμολόγησης</a:t>
            </a:r>
            <a:r>
              <a:rPr lang="en-US" sz="1600" b="1" dirty="0">
                <a:cs typeface="Arial" panose="020B0604020202020204" pitchFamily="34" charset="0"/>
              </a:rPr>
              <a:t>, </a:t>
            </a:r>
            <a:r>
              <a:rPr lang="el-GR" sz="1600" b="1" dirty="0">
                <a:cs typeface="Arial" panose="020B0604020202020204" pitchFamily="34" charset="0"/>
              </a:rPr>
              <a:t>αποτελέσματα </a:t>
            </a:r>
            <a:r>
              <a:rPr lang="en-US" sz="1600" b="1" dirty="0">
                <a:cs typeface="Arial" panose="020B0604020202020204" pitchFamily="34" charset="0"/>
              </a:rPr>
              <a:t> </a:t>
            </a:r>
            <a:r>
              <a:rPr lang="el-GR" sz="1600" b="1" dirty="0">
                <a:cs typeface="Arial" panose="020B0604020202020204" pitchFamily="34" charset="0"/>
              </a:rPr>
              <a:t>και η διόρθωση τους </a:t>
            </a:r>
            <a:endParaRPr lang="en-US" sz="1600" b="1"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60499921"/>
              </p:ext>
            </p:extLst>
          </p:nvPr>
        </p:nvGraphicFramePr>
        <p:xfrm>
          <a:off x="395536" y="2348880"/>
          <a:ext cx="8208911" cy="4090416"/>
        </p:xfrm>
        <a:graphic>
          <a:graphicData uri="http://schemas.openxmlformats.org/drawingml/2006/table">
            <a:tbl>
              <a:tblPr firstRow="1" firstCol="1" bandRow="1">
                <a:tableStyleId>{5C22544A-7EE6-4342-B048-85BDC9FD1C3A}</a:tableStyleId>
              </a:tblPr>
              <a:tblGrid>
                <a:gridCol w="864096">
                  <a:extLst>
                    <a:ext uri="{9D8B030D-6E8A-4147-A177-3AD203B41FA5}">
                      <a16:colId xmlns:a16="http://schemas.microsoft.com/office/drawing/2014/main" xmlns="" val="20000"/>
                    </a:ext>
                  </a:extLst>
                </a:gridCol>
                <a:gridCol w="1964184">
                  <a:extLst>
                    <a:ext uri="{9D8B030D-6E8A-4147-A177-3AD203B41FA5}">
                      <a16:colId xmlns:a16="http://schemas.microsoft.com/office/drawing/2014/main" xmlns="" val="20001"/>
                    </a:ext>
                  </a:extLst>
                </a:gridCol>
                <a:gridCol w="2500312">
                  <a:extLst>
                    <a:ext uri="{9D8B030D-6E8A-4147-A177-3AD203B41FA5}">
                      <a16:colId xmlns:a16="http://schemas.microsoft.com/office/drawing/2014/main" xmlns="" val="20002"/>
                    </a:ext>
                  </a:extLst>
                </a:gridCol>
                <a:gridCol w="2880319">
                  <a:extLst>
                    <a:ext uri="{9D8B030D-6E8A-4147-A177-3AD203B41FA5}">
                      <a16:colId xmlns:a16="http://schemas.microsoft.com/office/drawing/2014/main" xmlns=""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66289" marR="66289" marT="64008" marB="64008"/>
                </a:tc>
                <a:tc>
                  <a:txBody>
                    <a:bodyPr/>
                    <a:lstStyle/>
                    <a:p>
                      <a:pPr marL="0" marR="0" algn="ctr">
                        <a:spcBef>
                          <a:spcPts val="0"/>
                        </a:spcBef>
                        <a:spcAft>
                          <a:spcPts val="0"/>
                        </a:spcAft>
                      </a:pPr>
                      <a:r>
                        <a:rPr lang="el-GR" sz="1400" dirty="0">
                          <a:effectLst/>
                        </a:rPr>
                        <a:t>Λάθη</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Αποτελέσματα</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Διόρθωση</a:t>
                      </a:r>
                      <a:r>
                        <a:rPr lang="en-US" sz="1400" dirty="0">
                          <a:effectLst/>
                        </a:rPr>
                        <a:t>/</a:t>
                      </a:r>
                      <a:r>
                        <a:rPr lang="el-GR" sz="1400" dirty="0">
                          <a:effectLst/>
                        </a:rPr>
                        <a:t>αποτροπή</a:t>
                      </a:r>
                      <a:endParaRPr lang="en-US" sz="1400" dirty="0">
                        <a:effectLst/>
                        <a:latin typeface="Times New Roman"/>
                        <a:ea typeface="Calibri"/>
                      </a:endParaRPr>
                    </a:p>
                  </a:txBody>
                  <a:tcPr marL="66289" marR="66289"/>
                </a:tc>
                <a:extLst>
                  <a:ext uri="{0D108BD9-81ED-4DB2-BD59-A6C34878D82A}">
                    <a16:rowId xmlns:a16="http://schemas.microsoft.com/office/drawing/2014/main" xmlns="" val="10000"/>
                  </a:ext>
                </a:extLst>
              </a:tr>
              <a:tr h="441924">
                <a:tc rowSpan="5">
                  <a:txBody>
                    <a:bodyPr/>
                    <a:lstStyle/>
                    <a:p>
                      <a:pPr marL="0" marR="0" algn="r">
                        <a:spcBef>
                          <a:spcPts val="0"/>
                        </a:spcBef>
                        <a:spcAft>
                          <a:spcPts val="0"/>
                        </a:spcAft>
                      </a:pPr>
                      <a:r>
                        <a:rPr lang="el-GR" sz="1400" dirty="0">
                          <a:effectLst/>
                        </a:rPr>
                        <a:t>Ηλιακό κύκλωμα</a:t>
                      </a:r>
                      <a:endParaRPr lang="en-US" sz="14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Μπέρδεμα στις γραμμές τροφοδοσίας -επιστροφής</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Κύκλος του συστήματος</a:t>
                      </a:r>
                      <a:r>
                        <a:rPr lang="en-US" sz="1200" dirty="0">
                          <a:effectLst/>
                        </a:rPr>
                        <a:t>, </a:t>
                      </a:r>
                      <a:r>
                        <a:rPr lang="el-GR" sz="1200" dirty="0">
                          <a:effectLst/>
                        </a:rPr>
                        <a:t>ανεπαρκής απόδοση</a:t>
                      </a:r>
                      <a:r>
                        <a:rPr lang="en-US" sz="1200" dirty="0">
                          <a:effectLst/>
                        </a:rPr>
                        <a:t>, </a:t>
                      </a:r>
                      <a:r>
                        <a:rPr lang="el-GR" sz="1200" dirty="0">
                          <a:effectLst/>
                        </a:rPr>
                        <a:t>πιθανή καταστροφή των αντλιών από την υπερθέρμανση</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Σωστή σύνδεση των σωληνώσεων </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xmlns="" val="10001"/>
                  </a:ext>
                </a:extLst>
              </a:tr>
              <a:tr h="294616">
                <a:tc vMerge="1">
                  <a:txBody>
                    <a:bodyPr/>
                    <a:lstStyle/>
                    <a:p>
                      <a:endParaRPr lang="en-US"/>
                    </a:p>
                  </a:txBody>
                  <a:tcPr/>
                </a:tc>
                <a:tc>
                  <a:txBody>
                    <a:bodyPr/>
                    <a:lstStyle/>
                    <a:p>
                      <a:pPr marL="0" marR="0">
                        <a:spcBef>
                          <a:spcPts val="0"/>
                        </a:spcBef>
                        <a:spcAft>
                          <a:spcPts val="0"/>
                        </a:spcAft>
                      </a:pPr>
                      <a:r>
                        <a:rPr lang="el-GR" sz="1200" dirty="0">
                          <a:effectLst/>
                        </a:rPr>
                        <a:t>Εγκατάσταση ακατάλληλου δοχείου διαστολής</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διάρρηξη της μεμβράνης</a:t>
                      </a:r>
                      <a:r>
                        <a:rPr lang="en-US" sz="1200" dirty="0">
                          <a:effectLst/>
                        </a:rPr>
                        <a:t>, </a:t>
                      </a:r>
                      <a:r>
                        <a:rPr lang="el-GR" sz="1200" dirty="0">
                          <a:effectLst/>
                        </a:rPr>
                        <a:t>διαρροές, </a:t>
                      </a:r>
                      <a:r>
                        <a:rPr lang="en-US" sz="1200" dirty="0">
                          <a:effectLst/>
                        </a:rPr>
                        <a:t> </a:t>
                      </a:r>
                      <a:r>
                        <a:rPr lang="el-GR" sz="1200" dirty="0">
                          <a:effectLst/>
                        </a:rPr>
                        <a:t>κίνδυνος σπασίματος</a:t>
                      </a:r>
                      <a:r>
                        <a:rPr lang="en-US" sz="1200" dirty="0">
                          <a:effectLst/>
                        </a:rPr>
                        <a:t>, </a:t>
                      </a:r>
                      <a:r>
                        <a:rPr lang="el-GR" sz="1200" dirty="0">
                          <a:effectLst/>
                        </a:rPr>
                        <a:t>αποσυμφόρηση μέσω της βαλβίδας ασφαλείας</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Κατάλληλο δοχείο διαστολής</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xmlns="" val="10002"/>
                  </a:ext>
                </a:extLst>
              </a:tr>
              <a:tr h="441924">
                <a:tc vMerge="1">
                  <a:txBody>
                    <a:bodyPr/>
                    <a:lstStyle/>
                    <a:p>
                      <a:endParaRPr lang="en-US"/>
                    </a:p>
                  </a:txBody>
                  <a:tcPr/>
                </a:tc>
                <a:tc>
                  <a:txBody>
                    <a:bodyPr/>
                    <a:lstStyle/>
                    <a:p>
                      <a:pPr marL="0" marR="0">
                        <a:spcBef>
                          <a:spcPts val="0"/>
                        </a:spcBef>
                        <a:spcAft>
                          <a:spcPts val="0"/>
                        </a:spcAft>
                      </a:pPr>
                      <a:r>
                        <a:rPr lang="el-GR" sz="1200" dirty="0">
                          <a:effectLst/>
                        </a:rPr>
                        <a:t>Σύνδεση δοχείου διαστολής από κάτω</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Συγκέντρωση αέρα και υδρατμών στο δοχείο , μεταβολές στην πίεση , διάρρηξη της μεμβράνης</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Σύνδεση του δοχείου από πάνω</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xmlns="" val="10003"/>
                  </a:ext>
                </a:extLst>
              </a:tr>
              <a:tr h="294616">
                <a:tc vMerge="1">
                  <a:txBody>
                    <a:bodyPr/>
                    <a:lstStyle/>
                    <a:p>
                      <a:endParaRPr lang="en-US"/>
                    </a:p>
                  </a:txBody>
                  <a:tcPr/>
                </a:tc>
                <a:tc>
                  <a:txBody>
                    <a:bodyPr/>
                    <a:lstStyle/>
                    <a:p>
                      <a:pPr marL="0" marR="0">
                        <a:spcBef>
                          <a:spcPts val="0"/>
                        </a:spcBef>
                        <a:spcAft>
                          <a:spcPts val="0"/>
                        </a:spcAft>
                      </a:pPr>
                      <a:r>
                        <a:rPr lang="el-GR" sz="1200" dirty="0">
                          <a:effectLst/>
                        </a:rPr>
                        <a:t>Ακατάλληλο </a:t>
                      </a:r>
                      <a:r>
                        <a:rPr lang="el-GR" sz="1200" dirty="0" err="1">
                          <a:effectLst/>
                        </a:rPr>
                        <a:t>εξαεριστικό</a:t>
                      </a:r>
                      <a:r>
                        <a:rPr lang="en-US" sz="1200" dirty="0">
                          <a:effectLst/>
                        </a:rPr>
                        <a:t>, </a:t>
                      </a:r>
                      <a:r>
                        <a:rPr lang="el-GR" sz="1200" dirty="0">
                          <a:effectLst/>
                        </a:rPr>
                        <a:t>έλλειψη σταθερότητας θερμοκρασίας</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Καταστροφή από υπερθέρμανση</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Χρήση κατάλληλων </a:t>
                      </a:r>
                      <a:r>
                        <a:rPr lang="el-GR" sz="1200" dirty="0" err="1">
                          <a:effectLst/>
                        </a:rPr>
                        <a:t>εξαεριστικών</a:t>
                      </a:r>
                      <a:r>
                        <a:rPr lang="el-GR" sz="1200" dirty="0">
                          <a:effectLst/>
                        </a:rPr>
                        <a:t> για θερμοκρασίες &gt;</a:t>
                      </a:r>
                      <a:r>
                        <a:rPr lang="en-US" sz="1200" dirty="0">
                          <a:effectLst/>
                        </a:rPr>
                        <a:t>150°C</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xmlns="" val="10004"/>
                  </a:ext>
                </a:extLst>
              </a:tr>
              <a:tr h="589232">
                <a:tc vMerge="1">
                  <a:txBody>
                    <a:bodyPr/>
                    <a:lstStyle/>
                    <a:p>
                      <a:endParaRPr lang="en-US"/>
                    </a:p>
                  </a:txBody>
                  <a:tcPr/>
                </a:tc>
                <a:tc>
                  <a:txBody>
                    <a:bodyPr/>
                    <a:lstStyle/>
                    <a:p>
                      <a:pPr marL="0" marR="0">
                        <a:spcBef>
                          <a:spcPts val="0"/>
                        </a:spcBef>
                        <a:spcAft>
                          <a:spcPts val="0"/>
                        </a:spcAft>
                      </a:pPr>
                      <a:r>
                        <a:rPr lang="el-GR" sz="1200" dirty="0">
                          <a:effectLst/>
                        </a:rPr>
                        <a:t>Ασυμφωνία θερμοκρασίας</a:t>
                      </a:r>
                      <a:r>
                        <a:rPr lang="en-US" sz="1200" dirty="0">
                          <a:effectLst/>
                        </a:rPr>
                        <a:t>, </a:t>
                      </a:r>
                      <a:r>
                        <a:rPr lang="el-GR" sz="1200" dirty="0">
                          <a:effectLst/>
                        </a:rPr>
                        <a:t>πίεσης</a:t>
                      </a:r>
                      <a:r>
                        <a:rPr lang="en-US" sz="1200" dirty="0">
                          <a:effectLst/>
                        </a:rPr>
                        <a:t>- </a:t>
                      </a:r>
                      <a:r>
                        <a:rPr lang="el-GR" sz="1200" dirty="0">
                          <a:effectLst/>
                        </a:rPr>
                        <a:t>και </a:t>
                      </a:r>
                      <a:r>
                        <a:rPr lang="el-GR" sz="1200" dirty="0" err="1">
                          <a:effectLst/>
                        </a:rPr>
                        <a:t>γλυκόλης,των</a:t>
                      </a:r>
                      <a:r>
                        <a:rPr lang="el-GR" sz="1200" dirty="0">
                          <a:effectLst/>
                        </a:rPr>
                        <a:t> επίπεδων αντοχής των σωλήνων</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Διαρροές , διαρροή </a:t>
                      </a:r>
                      <a:r>
                        <a:rPr lang="el-GR" sz="1200" dirty="0" err="1">
                          <a:effectLst/>
                        </a:rPr>
                        <a:t>γλυκόλης</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Χρήση κατάλληλων σωληνώσεων</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168722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r>
              <a:rPr lang="el-GR" sz="1600" b="1" dirty="0">
                <a:cs typeface="Arial" panose="020B0604020202020204" pitchFamily="34" charset="0"/>
              </a:rPr>
              <a:t>Λάθη συναρμολόγησης</a:t>
            </a:r>
            <a:r>
              <a:rPr lang="en-US" sz="1600" b="1" dirty="0">
                <a:cs typeface="Arial" panose="020B0604020202020204" pitchFamily="34" charset="0"/>
              </a:rPr>
              <a:t>, </a:t>
            </a:r>
            <a:r>
              <a:rPr lang="el-GR" sz="1600" b="1" dirty="0">
                <a:cs typeface="Arial" panose="020B0604020202020204" pitchFamily="34" charset="0"/>
              </a:rPr>
              <a:t>αποτελέσματα </a:t>
            </a:r>
            <a:r>
              <a:rPr lang="en-US" sz="1600" b="1" dirty="0">
                <a:cs typeface="Arial" panose="020B0604020202020204" pitchFamily="34" charset="0"/>
              </a:rPr>
              <a:t> </a:t>
            </a:r>
            <a:r>
              <a:rPr lang="el-GR" sz="1600" b="1" dirty="0">
                <a:cs typeface="Arial" panose="020B0604020202020204" pitchFamily="34" charset="0"/>
              </a:rPr>
              <a:t>και η διόρθωση τους </a:t>
            </a:r>
            <a:endParaRPr lang="en-US" sz="1600" b="1"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33366271"/>
              </p:ext>
            </p:extLst>
          </p:nvPr>
        </p:nvGraphicFramePr>
        <p:xfrm>
          <a:off x="683568" y="2636912"/>
          <a:ext cx="7848872" cy="2865120"/>
        </p:xfrm>
        <a:graphic>
          <a:graphicData uri="http://schemas.openxmlformats.org/drawingml/2006/table">
            <a:tbl>
              <a:tblPr firstRow="1" firstCol="1" bandRow="1">
                <a:tableStyleId>{5C22544A-7EE6-4342-B048-85BDC9FD1C3A}</a:tableStyleId>
              </a:tblPr>
              <a:tblGrid>
                <a:gridCol w="725526">
                  <a:extLst>
                    <a:ext uri="{9D8B030D-6E8A-4147-A177-3AD203B41FA5}">
                      <a16:colId xmlns:a16="http://schemas.microsoft.com/office/drawing/2014/main" xmlns="" val="20000"/>
                    </a:ext>
                  </a:extLst>
                </a:gridCol>
                <a:gridCol w="1978707">
                  <a:extLst>
                    <a:ext uri="{9D8B030D-6E8A-4147-A177-3AD203B41FA5}">
                      <a16:colId xmlns:a16="http://schemas.microsoft.com/office/drawing/2014/main" xmlns="" val="20001"/>
                    </a:ext>
                  </a:extLst>
                </a:gridCol>
                <a:gridCol w="2374449">
                  <a:extLst>
                    <a:ext uri="{9D8B030D-6E8A-4147-A177-3AD203B41FA5}">
                      <a16:colId xmlns:a16="http://schemas.microsoft.com/office/drawing/2014/main" xmlns="" val="20002"/>
                    </a:ext>
                  </a:extLst>
                </a:gridCol>
                <a:gridCol w="2770190">
                  <a:extLst>
                    <a:ext uri="{9D8B030D-6E8A-4147-A177-3AD203B41FA5}">
                      <a16:colId xmlns:a16="http://schemas.microsoft.com/office/drawing/2014/main" xmlns=""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66289" marR="66289" marT="64008" marB="64008"/>
                </a:tc>
                <a:tc>
                  <a:txBody>
                    <a:bodyPr/>
                    <a:lstStyle/>
                    <a:p>
                      <a:pPr marL="0" marR="0" algn="ctr">
                        <a:spcBef>
                          <a:spcPts val="0"/>
                        </a:spcBef>
                        <a:spcAft>
                          <a:spcPts val="0"/>
                        </a:spcAft>
                      </a:pPr>
                      <a:r>
                        <a:rPr lang="el-GR" sz="1400" dirty="0">
                          <a:effectLst/>
                        </a:rPr>
                        <a:t>Λάθη</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Αποτελέσματα</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Διόρθωση</a:t>
                      </a:r>
                      <a:r>
                        <a:rPr lang="en-US" sz="1400" dirty="0">
                          <a:effectLst/>
                        </a:rPr>
                        <a:t>/</a:t>
                      </a:r>
                      <a:r>
                        <a:rPr lang="el-GR" sz="1400" dirty="0">
                          <a:effectLst/>
                        </a:rPr>
                        <a:t>αποτροπή</a:t>
                      </a:r>
                      <a:endParaRPr lang="en-US" sz="1400" dirty="0">
                        <a:effectLst/>
                        <a:latin typeface="Times New Roman"/>
                        <a:ea typeface="Calibri"/>
                      </a:endParaRPr>
                    </a:p>
                  </a:txBody>
                  <a:tcPr marL="66289" marR="66289"/>
                </a:tc>
                <a:extLst>
                  <a:ext uri="{0D108BD9-81ED-4DB2-BD59-A6C34878D82A}">
                    <a16:rowId xmlns:a16="http://schemas.microsoft.com/office/drawing/2014/main" xmlns="" val="10000"/>
                  </a:ext>
                </a:extLst>
              </a:tr>
              <a:tr h="294616">
                <a:tc rowSpan="4">
                  <a:txBody>
                    <a:bodyPr/>
                    <a:lstStyle/>
                    <a:p>
                      <a:pPr marL="0" marR="0" algn="r">
                        <a:spcBef>
                          <a:spcPts val="0"/>
                        </a:spcBef>
                        <a:spcAft>
                          <a:spcPts val="0"/>
                        </a:spcAft>
                      </a:pPr>
                      <a:r>
                        <a:rPr lang="el-GR" sz="1400" dirty="0">
                          <a:effectLst/>
                        </a:rPr>
                        <a:t>Ηλιακό κύκλωμα</a:t>
                      </a:r>
                      <a:endParaRPr lang="en-US" sz="14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Λείπει η βαλβίδα εκροή στην τροφοδοσία</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Απώλειες θερμότητας εξαιτίας της μονής σωλήνας κυκλοφορίας. </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n-US" sz="1200" dirty="0">
                          <a:effectLst/>
                        </a:rPr>
                        <a:t>I</a:t>
                      </a:r>
                      <a:r>
                        <a:rPr lang="el-GR" sz="1200" dirty="0">
                          <a:effectLst/>
                        </a:rPr>
                        <a:t>τοποθέτηση της βαλβίδας στην τροφοδοσία</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xmlns="" val="10001"/>
                  </a:ext>
                </a:extLst>
              </a:tr>
              <a:tr h="294616">
                <a:tc vMerge="1">
                  <a:txBody>
                    <a:bodyPr/>
                    <a:lstStyle/>
                    <a:p>
                      <a:endParaRPr lang="en-US"/>
                    </a:p>
                  </a:txBody>
                  <a:tcPr/>
                </a:tc>
                <a:tc>
                  <a:txBody>
                    <a:bodyPr/>
                    <a:lstStyle/>
                    <a:p>
                      <a:pPr marL="0" marR="0">
                        <a:spcBef>
                          <a:spcPts val="0"/>
                        </a:spcBef>
                        <a:spcAft>
                          <a:spcPts val="0"/>
                        </a:spcAft>
                      </a:pPr>
                      <a:r>
                        <a:rPr lang="el-GR" sz="1200" dirty="0">
                          <a:effectLst/>
                        </a:rPr>
                        <a:t>Λείπει η σωλήνα εξάτμισης</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Κίνδυνος εγκαυμάτων</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Τοποθέτηση μιας σωλήνας εξάτμισης χαλκού και σύνδεση με τη δεξαμενή απορροής. </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xmlns="" val="10002"/>
                  </a:ext>
                </a:extLst>
              </a:tr>
              <a:tr h="294616">
                <a:tc vMerge="1">
                  <a:txBody>
                    <a:bodyPr/>
                    <a:lstStyle/>
                    <a:p>
                      <a:endParaRPr lang="en-US"/>
                    </a:p>
                  </a:txBody>
                  <a:tcPr/>
                </a:tc>
                <a:tc>
                  <a:txBody>
                    <a:bodyPr/>
                    <a:lstStyle/>
                    <a:p>
                      <a:pPr marL="0" marR="0">
                        <a:spcBef>
                          <a:spcPts val="0"/>
                        </a:spcBef>
                        <a:spcAft>
                          <a:spcPts val="0"/>
                        </a:spcAft>
                      </a:pPr>
                      <a:r>
                        <a:rPr lang="el-GR" sz="1200" dirty="0">
                          <a:effectLst/>
                        </a:rPr>
                        <a:t>Δεν υπάρχει διαχωριστής αέρα</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Δεν διαχωρίζεται ο αέρας</a:t>
                      </a:r>
                      <a:r>
                        <a:rPr lang="en-US" sz="1200" dirty="0">
                          <a:effectLst/>
                        </a:rPr>
                        <a:t>, </a:t>
                      </a:r>
                      <a:r>
                        <a:rPr lang="el-GR" sz="1200" dirty="0">
                          <a:effectLst/>
                        </a:rPr>
                        <a:t>σε ακραίες περιπτώσεις διακόπτεται η κυκλοφορία στο δίκτυο</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Εγκατάσταση διαχωριστή</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xmlns="" val="10003"/>
                  </a:ext>
                </a:extLst>
              </a:tr>
              <a:tr h="441924">
                <a:tc vMerge="1">
                  <a:txBody>
                    <a:bodyPr/>
                    <a:lstStyle/>
                    <a:p>
                      <a:endParaRPr lang="en-US"/>
                    </a:p>
                  </a:txBody>
                  <a:tcPr/>
                </a:tc>
                <a:tc>
                  <a:txBody>
                    <a:bodyPr/>
                    <a:lstStyle/>
                    <a:p>
                      <a:pPr marL="0" marR="0">
                        <a:spcBef>
                          <a:spcPts val="0"/>
                        </a:spcBef>
                        <a:spcAft>
                          <a:spcPts val="0"/>
                        </a:spcAft>
                      </a:pPr>
                      <a:r>
                        <a:rPr lang="el-GR" sz="1200" dirty="0">
                          <a:effectLst/>
                        </a:rPr>
                        <a:t>Εφαρμογή των επίπεδων </a:t>
                      </a:r>
                      <a:r>
                        <a:rPr lang="el-GR" sz="1200" dirty="0" err="1">
                          <a:effectLst/>
                        </a:rPr>
                        <a:t>εναλλακτών</a:t>
                      </a:r>
                      <a:r>
                        <a:rPr lang="el-GR" sz="1200" dirty="0">
                          <a:effectLst/>
                        </a:rPr>
                        <a:t> για τη σύνδεση πισίνων</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Αποσύνθεση</a:t>
                      </a:r>
                      <a:endParaRPr lang="en-US" sz="1200" dirty="0">
                        <a:effectLst/>
                        <a:latin typeface="Times New Roman"/>
                        <a:ea typeface="Calibri"/>
                      </a:endParaRPr>
                    </a:p>
                  </a:txBody>
                  <a:tcPr marL="66289" marR="66289" marT="64008" marB="64008"/>
                </a:tc>
                <a:tc>
                  <a:txBody>
                    <a:bodyPr/>
                    <a:lstStyle/>
                    <a:p>
                      <a:pPr marL="0" marR="0">
                        <a:spcBef>
                          <a:spcPts val="0"/>
                        </a:spcBef>
                        <a:spcAft>
                          <a:spcPts val="0"/>
                        </a:spcAft>
                      </a:pPr>
                      <a:r>
                        <a:rPr lang="el-GR" sz="1200" dirty="0">
                          <a:effectLst/>
                        </a:rPr>
                        <a:t>Συναρμολόγηση ενός </a:t>
                      </a:r>
                      <a:r>
                        <a:rPr lang="el-GR" sz="1200" dirty="0" err="1">
                          <a:effectLst/>
                        </a:rPr>
                        <a:t>εναλλάκτη</a:t>
                      </a:r>
                      <a:r>
                        <a:rPr lang="el-GR" sz="1200" dirty="0">
                          <a:effectLst/>
                        </a:rPr>
                        <a:t> σωλήνας </a:t>
                      </a:r>
                      <a:endParaRPr lang="en-US" sz="1200" dirty="0">
                        <a:effectLst/>
                        <a:latin typeface="Times New Roman"/>
                        <a:ea typeface="Calibri"/>
                      </a:endParaRPr>
                    </a:p>
                  </a:txBody>
                  <a:tcPr marL="66289" marR="66289" marT="64008" marB="64008"/>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83512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r>
              <a:rPr lang="el-GR" sz="1600" b="1" dirty="0">
                <a:cs typeface="Arial" panose="020B0604020202020204" pitchFamily="34" charset="0"/>
              </a:rPr>
              <a:t>Λάθη συναρμολόγησης</a:t>
            </a:r>
            <a:r>
              <a:rPr lang="en-US" sz="1600" b="1" dirty="0">
                <a:cs typeface="Arial" panose="020B0604020202020204" pitchFamily="34" charset="0"/>
              </a:rPr>
              <a:t>, </a:t>
            </a:r>
            <a:r>
              <a:rPr lang="el-GR" sz="1600" b="1" dirty="0">
                <a:cs typeface="Arial" panose="020B0604020202020204" pitchFamily="34" charset="0"/>
              </a:rPr>
              <a:t>αποτελέσματα </a:t>
            </a:r>
            <a:r>
              <a:rPr lang="en-US" sz="1600" b="1" dirty="0">
                <a:cs typeface="Arial" panose="020B0604020202020204" pitchFamily="34" charset="0"/>
              </a:rPr>
              <a:t> </a:t>
            </a:r>
            <a:r>
              <a:rPr lang="el-GR" sz="1600" b="1" dirty="0">
                <a:cs typeface="Arial" panose="020B0604020202020204" pitchFamily="34" charset="0"/>
              </a:rPr>
              <a:t>και η διόρθωση τους </a:t>
            </a:r>
            <a:endParaRPr lang="en-US" sz="1600" b="1"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81747794"/>
              </p:ext>
            </p:extLst>
          </p:nvPr>
        </p:nvGraphicFramePr>
        <p:xfrm>
          <a:off x="395536" y="2420888"/>
          <a:ext cx="8064896" cy="268224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xmlns="" val="20000"/>
                    </a:ext>
                  </a:extLst>
                </a:gridCol>
                <a:gridCol w="2357188">
                  <a:extLst>
                    <a:ext uri="{9D8B030D-6E8A-4147-A177-3AD203B41FA5}">
                      <a16:colId xmlns:a16="http://schemas.microsoft.com/office/drawing/2014/main" xmlns="" val="20001"/>
                    </a:ext>
                  </a:extLst>
                </a:gridCol>
                <a:gridCol w="2241786">
                  <a:extLst>
                    <a:ext uri="{9D8B030D-6E8A-4147-A177-3AD203B41FA5}">
                      <a16:colId xmlns:a16="http://schemas.microsoft.com/office/drawing/2014/main" xmlns="" val="20002"/>
                    </a:ext>
                  </a:extLst>
                </a:gridCol>
                <a:gridCol w="2241786">
                  <a:extLst>
                    <a:ext uri="{9D8B030D-6E8A-4147-A177-3AD203B41FA5}">
                      <a16:colId xmlns:a16="http://schemas.microsoft.com/office/drawing/2014/main" xmlns=""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l-GR" sz="1400" dirty="0">
                          <a:effectLst/>
                        </a:rPr>
                        <a:t>Λάθη</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Αποτελέσματα</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Διόρθωση</a:t>
                      </a:r>
                      <a:r>
                        <a:rPr lang="en-US" sz="1400" dirty="0">
                          <a:effectLst/>
                        </a:rPr>
                        <a:t>/</a:t>
                      </a:r>
                      <a:r>
                        <a:rPr lang="el-GR" sz="1400" dirty="0">
                          <a:effectLst/>
                        </a:rPr>
                        <a:t>αποτροπή</a:t>
                      </a:r>
                      <a:endParaRPr lang="en-US" sz="1400" dirty="0">
                        <a:effectLst/>
                        <a:latin typeface="Times New Roman"/>
                        <a:ea typeface="Calibri"/>
                      </a:endParaRPr>
                    </a:p>
                  </a:txBody>
                  <a:tcPr marL="66289" marR="66289"/>
                </a:tc>
                <a:extLst>
                  <a:ext uri="{0D108BD9-81ED-4DB2-BD59-A6C34878D82A}">
                    <a16:rowId xmlns:a16="http://schemas.microsoft.com/office/drawing/2014/main" xmlns="" val="10000"/>
                  </a:ext>
                </a:extLst>
              </a:tr>
              <a:tr h="169724">
                <a:tc rowSpan="4">
                  <a:txBody>
                    <a:bodyPr/>
                    <a:lstStyle/>
                    <a:p>
                      <a:pPr marL="0" marR="0" algn="r">
                        <a:spcBef>
                          <a:spcPts val="0"/>
                        </a:spcBef>
                        <a:spcAft>
                          <a:spcPts val="0"/>
                        </a:spcAft>
                      </a:pPr>
                      <a:r>
                        <a:rPr lang="el-GR" sz="1400" dirty="0">
                          <a:effectLst/>
                          <a:latin typeface="Times New Roman"/>
                          <a:ea typeface="Calibri"/>
                        </a:rPr>
                        <a:t>Αποθήκευση</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Μπέρδεμα της εισόδου και εξόδου στον </a:t>
                      </a:r>
                      <a:r>
                        <a:rPr lang="el-GR" sz="1200" dirty="0" err="1">
                          <a:effectLst/>
                        </a:rPr>
                        <a:t>εναλλάκτη</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Μικρή μεταφορά θερμότητας στο δοχείο, μικρότερη απόδοση του συλλέκτη </a:t>
                      </a:r>
                      <a:r>
                        <a:rPr lang="en-US" sz="1200" dirty="0">
                          <a:effectLst/>
                        </a:rPr>
                        <a:t> </a:t>
                      </a:r>
                      <a:r>
                        <a:rPr lang="el-GR" sz="1200" dirty="0">
                          <a:effectLst/>
                        </a:rPr>
                        <a:t>εξαιτίας της μεγάλης θερμοκρασίας στη  ροής επιστροφής.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Εγκατάσταση της γραμμής τροφοδοσίας στο δοχείο πάνω από τη γραμμή επιστροφής</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1"/>
                  </a:ext>
                </a:extLst>
              </a:tr>
              <a:tr h="282873">
                <a:tc vMerge="1">
                  <a:txBody>
                    <a:bodyPr/>
                    <a:lstStyle/>
                    <a:p>
                      <a:endParaRPr lang="en-US"/>
                    </a:p>
                  </a:txBody>
                  <a:tcPr/>
                </a:tc>
                <a:tc>
                  <a:txBody>
                    <a:bodyPr/>
                    <a:lstStyle/>
                    <a:p>
                      <a:pPr marL="0" marR="0">
                        <a:spcBef>
                          <a:spcPts val="0"/>
                        </a:spcBef>
                        <a:spcAft>
                          <a:spcPts val="0"/>
                        </a:spcAft>
                      </a:pPr>
                      <a:r>
                        <a:rPr lang="el-GR" sz="1200" dirty="0">
                          <a:effectLst/>
                          <a:latin typeface="Times New Roman"/>
                          <a:ea typeface="Calibri"/>
                        </a:rPr>
                        <a:t>Πολύ </a:t>
                      </a:r>
                      <a:r>
                        <a:rPr lang="el-GR" sz="1200" dirty="0" err="1">
                          <a:effectLst/>
                          <a:latin typeface="Times New Roman"/>
                          <a:ea typeface="Calibri"/>
                        </a:rPr>
                        <a:t>υψηλη</a:t>
                      </a:r>
                      <a:r>
                        <a:rPr lang="el-GR" sz="1200" dirty="0">
                          <a:effectLst/>
                          <a:latin typeface="Times New Roman"/>
                          <a:ea typeface="Calibri"/>
                        </a:rPr>
                        <a:t> /χαμηλή σύνδεση ή αισθητήρες που λείπουν ή χωρίς επαφή .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Κακή ρύθμιση του συστήματος</a:t>
                      </a:r>
                      <a:r>
                        <a:rPr lang="en-US" sz="1200" dirty="0">
                          <a:effectLst/>
                        </a:rPr>
                        <a:t>, e.g.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Σωστή τοποθέτηση των αισθητήρων στο μέσο ύψος του δοχείου</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2"/>
                  </a:ext>
                </a:extLst>
              </a:tr>
              <a:tr h="0">
                <a:tc vMerge="1">
                  <a:txBody>
                    <a:bodyPr/>
                    <a:lstStyle/>
                    <a:p>
                      <a:endParaRPr lang="en-US"/>
                    </a:p>
                  </a:txBody>
                  <a:tcPr/>
                </a:tc>
                <a:tc>
                  <a:txBody>
                    <a:bodyPr/>
                    <a:lstStyle/>
                    <a:p>
                      <a:pPr marL="0" marR="0">
                        <a:spcBef>
                          <a:spcPts val="0"/>
                        </a:spcBef>
                        <a:spcAft>
                          <a:spcPts val="0"/>
                        </a:spcAft>
                      </a:pPr>
                      <a:r>
                        <a:rPr lang="el-GR" sz="1200" dirty="0">
                          <a:effectLst/>
                        </a:rPr>
                        <a:t>Λάθος υδραυλική ενσωμάτωση στης γραμμής κυκλοφορίας.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Καταστροφή της διαστρωμάτωσης / ανάμιξης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Διόρθωση της σύνδεσης </a:t>
                      </a:r>
                      <a:r>
                        <a:rPr lang="en-US" sz="1200" dirty="0">
                          <a:effectLst/>
                        </a:rPr>
                        <a:t>(</a:t>
                      </a:r>
                      <a:r>
                        <a:rPr lang="el-GR" sz="1200" dirty="0">
                          <a:effectLst/>
                        </a:rPr>
                        <a:t>σύνδεση στη μέση του ύψους του </a:t>
                      </a:r>
                      <a:r>
                        <a:rPr lang="el-GR" sz="1200" dirty="0" err="1">
                          <a:effectLst/>
                        </a:rPr>
                        <a:t>δοχέιου</a:t>
                      </a:r>
                      <a:r>
                        <a:rPr lang="en-US" sz="1200" dirty="0">
                          <a:effectLst/>
                        </a:rPr>
                        <a:t>)</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3"/>
                  </a:ext>
                </a:extLst>
              </a:tr>
              <a:tr h="0">
                <a:tc vMerge="1">
                  <a:txBody>
                    <a:bodyPr/>
                    <a:lstStyle/>
                    <a:p>
                      <a:endParaRPr lang="en-US"/>
                    </a:p>
                  </a:txBody>
                  <a:tcPr/>
                </a:tc>
                <a:tc>
                  <a:txBody>
                    <a:bodyPr/>
                    <a:lstStyle/>
                    <a:p>
                      <a:pPr marL="0" marR="0">
                        <a:spcBef>
                          <a:spcPts val="0"/>
                        </a:spcBef>
                        <a:spcAft>
                          <a:spcPts val="0"/>
                        </a:spcAft>
                      </a:pPr>
                      <a:r>
                        <a:rPr lang="el-GR" sz="1200" dirty="0">
                          <a:effectLst/>
                        </a:rPr>
                        <a:t>Χωρίς μπαταρία ανάμιξης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Κίνδυνος εγκαύματος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Σύνδεση μπαταρίας ανάμιξης</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823579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r>
              <a:rPr lang="el-GR" sz="1600" b="1" dirty="0">
                <a:cs typeface="Arial" panose="020B0604020202020204" pitchFamily="34" charset="0"/>
              </a:rPr>
              <a:t>Λάθη συναρμολόγησης</a:t>
            </a:r>
            <a:r>
              <a:rPr lang="en-US" sz="1600" b="1" dirty="0">
                <a:cs typeface="Arial" panose="020B0604020202020204" pitchFamily="34" charset="0"/>
              </a:rPr>
              <a:t>, </a:t>
            </a:r>
            <a:r>
              <a:rPr lang="el-GR" sz="1600" b="1" dirty="0">
                <a:cs typeface="Arial" panose="020B0604020202020204" pitchFamily="34" charset="0"/>
              </a:rPr>
              <a:t>αποτελέσματα </a:t>
            </a:r>
            <a:r>
              <a:rPr lang="en-US" sz="1600" b="1" dirty="0">
                <a:cs typeface="Arial" panose="020B0604020202020204" pitchFamily="34" charset="0"/>
              </a:rPr>
              <a:t> </a:t>
            </a:r>
            <a:r>
              <a:rPr lang="el-GR" sz="1600" b="1" dirty="0">
                <a:cs typeface="Arial" panose="020B0604020202020204" pitchFamily="34" charset="0"/>
              </a:rPr>
              <a:t>και η διόρθωση τους </a:t>
            </a:r>
            <a:endParaRPr lang="en-US" sz="1600" b="1"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74846684"/>
              </p:ext>
            </p:extLst>
          </p:nvPr>
        </p:nvGraphicFramePr>
        <p:xfrm>
          <a:off x="539552" y="2276872"/>
          <a:ext cx="8064896" cy="3322320"/>
        </p:xfrm>
        <a:graphic>
          <a:graphicData uri="http://schemas.openxmlformats.org/drawingml/2006/table">
            <a:tbl>
              <a:tblPr firstRow="1" firstCol="1" bandRow="1">
                <a:tableStyleId>{5C22544A-7EE6-4342-B048-85BDC9FD1C3A}</a:tableStyleId>
              </a:tblPr>
              <a:tblGrid>
                <a:gridCol w="864096">
                  <a:extLst>
                    <a:ext uri="{9D8B030D-6E8A-4147-A177-3AD203B41FA5}">
                      <a16:colId xmlns:a16="http://schemas.microsoft.com/office/drawing/2014/main" xmlns="" val="20000"/>
                    </a:ext>
                  </a:extLst>
                </a:gridCol>
                <a:gridCol w="2717228">
                  <a:extLst>
                    <a:ext uri="{9D8B030D-6E8A-4147-A177-3AD203B41FA5}">
                      <a16:colId xmlns:a16="http://schemas.microsoft.com/office/drawing/2014/main" xmlns="" val="20001"/>
                    </a:ext>
                  </a:extLst>
                </a:gridCol>
                <a:gridCol w="2241786">
                  <a:extLst>
                    <a:ext uri="{9D8B030D-6E8A-4147-A177-3AD203B41FA5}">
                      <a16:colId xmlns:a16="http://schemas.microsoft.com/office/drawing/2014/main" xmlns="" val="20002"/>
                    </a:ext>
                  </a:extLst>
                </a:gridCol>
                <a:gridCol w="2241786">
                  <a:extLst>
                    <a:ext uri="{9D8B030D-6E8A-4147-A177-3AD203B41FA5}">
                      <a16:colId xmlns:a16="http://schemas.microsoft.com/office/drawing/2014/main" xmlns=""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l-GR" sz="1400" dirty="0">
                          <a:effectLst/>
                        </a:rPr>
                        <a:t>Λάθη</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Αποτελέσματα</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Διόρθωση</a:t>
                      </a:r>
                      <a:r>
                        <a:rPr lang="en-US" sz="1400" dirty="0">
                          <a:effectLst/>
                        </a:rPr>
                        <a:t>/</a:t>
                      </a:r>
                      <a:r>
                        <a:rPr lang="el-GR" sz="1400" dirty="0">
                          <a:effectLst/>
                        </a:rPr>
                        <a:t>αποτροπή</a:t>
                      </a:r>
                      <a:endParaRPr lang="en-US" sz="1400" dirty="0">
                        <a:effectLst/>
                        <a:latin typeface="Times New Roman"/>
                        <a:ea typeface="Calibri"/>
                      </a:endParaRPr>
                    </a:p>
                  </a:txBody>
                  <a:tcPr marL="66289" marR="66289"/>
                </a:tc>
                <a:extLst>
                  <a:ext uri="{0D108BD9-81ED-4DB2-BD59-A6C34878D82A}">
                    <a16:rowId xmlns:a16="http://schemas.microsoft.com/office/drawing/2014/main" xmlns="" val="10000"/>
                  </a:ext>
                </a:extLst>
              </a:tr>
              <a:tr h="169724">
                <a:tc rowSpan="5">
                  <a:txBody>
                    <a:bodyPr/>
                    <a:lstStyle/>
                    <a:p>
                      <a:pPr marL="0" marR="0" algn="r">
                        <a:spcBef>
                          <a:spcPts val="0"/>
                        </a:spcBef>
                        <a:spcAft>
                          <a:spcPts val="0"/>
                        </a:spcAft>
                      </a:pPr>
                      <a:r>
                        <a:rPr lang="el-GR" sz="1400" dirty="0">
                          <a:effectLst/>
                        </a:rPr>
                        <a:t>Τεχνικές </a:t>
                      </a:r>
                      <a:r>
                        <a:rPr lang="el-GR" sz="1400" dirty="0" err="1">
                          <a:effectLst/>
                        </a:rPr>
                        <a:t>σύνδεσεις</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Χρήση συνδέσεων πρεσαρίσματος με εξαρτήματα μη ανθεκτικά στη θερμοκρασία κοντά στο σύνδεσμο.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Διαρροές</a:t>
                      </a:r>
                      <a:r>
                        <a:rPr lang="en-US" sz="1200" dirty="0">
                          <a:effectLst/>
                        </a:rPr>
                        <a:t> (</a:t>
                      </a:r>
                      <a:r>
                        <a:rPr lang="el-GR" sz="1200" dirty="0">
                          <a:effectLst/>
                        </a:rPr>
                        <a:t>επίσης μετά από μεγάλες περιόδους</a:t>
                      </a:r>
                      <a:r>
                        <a:rPr lang="en-US" sz="1200" dirty="0">
                          <a:effectLst/>
                        </a:rPr>
                        <a:t>)</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Υλικά ανθεκτικά στη θερμοκρασία </a:t>
                      </a:r>
                      <a:r>
                        <a:rPr lang="en-US" sz="1200" dirty="0">
                          <a:effectLst/>
                        </a:rPr>
                        <a:t>, </a:t>
                      </a:r>
                      <a:r>
                        <a:rPr lang="el-GR" sz="1200" dirty="0">
                          <a:effectLst/>
                        </a:rPr>
                        <a:t>σκληρής κόλλησης</a:t>
                      </a:r>
                      <a:r>
                        <a:rPr lang="en-US" sz="1200" dirty="0">
                          <a:effectLst/>
                        </a:rPr>
                        <a:t>/</a:t>
                      </a:r>
                      <a:r>
                        <a:rPr lang="el-GR" sz="1200" dirty="0">
                          <a:effectLst/>
                        </a:rPr>
                        <a:t>ή </a:t>
                      </a:r>
                      <a:r>
                        <a:rPr lang="en-US" sz="1200" dirty="0">
                          <a:effectLst/>
                        </a:rPr>
                        <a:t> </a:t>
                      </a:r>
                      <a:r>
                        <a:rPr lang="el-GR" sz="1200" dirty="0">
                          <a:effectLst/>
                        </a:rPr>
                        <a:t>με δακτύλιο σύσφιξης</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1"/>
                  </a:ext>
                </a:extLst>
              </a:tr>
              <a:tr h="169724">
                <a:tc vMerge="1">
                  <a:txBody>
                    <a:bodyPr/>
                    <a:lstStyle/>
                    <a:p>
                      <a:endParaRPr lang="en-US"/>
                    </a:p>
                  </a:txBody>
                  <a:tcPr/>
                </a:tc>
                <a:tc>
                  <a:txBody>
                    <a:bodyPr/>
                    <a:lstStyle/>
                    <a:p>
                      <a:pPr marL="0" marR="0">
                        <a:spcBef>
                          <a:spcPts val="0"/>
                        </a:spcBef>
                        <a:spcAft>
                          <a:spcPts val="0"/>
                        </a:spcAft>
                      </a:pPr>
                      <a:r>
                        <a:rPr lang="el-GR" sz="1200" dirty="0">
                          <a:effectLst/>
                        </a:rPr>
                        <a:t>Μη προσεκτική μόνωση</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Διαρροές</a:t>
                      </a:r>
                      <a:r>
                        <a:rPr lang="en-US" sz="1200" dirty="0">
                          <a:effectLst/>
                        </a:rPr>
                        <a:t> (</a:t>
                      </a:r>
                      <a:r>
                        <a:rPr lang="el-GR" sz="1200" dirty="0">
                          <a:effectLst/>
                        </a:rPr>
                        <a:t>επίσης μετά από μεγάλες περιόδους</a:t>
                      </a:r>
                      <a:r>
                        <a:rPr lang="en-US" sz="1200" dirty="0">
                          <a:effectLst/>
                        </a:rPr>
                        <a:t>)</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Προσεκτικές τεχνικές σύνδεσης Έλεγχοι διαρροών</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2"/>
                  </a:ext>
                </a:extLst>
              </a:tr>
              <a:tr h="169724">
                <a:tc vMerge="1">
                  <a:txBody>
                    <a:bodyPr/>
                    <a:lstStyle/>
                    <a:p>
                      <a:endParaRPr lang="en-US"/>
                    </a:p>
                  </a:txBody>
                  <a:tcPr/>
                </a:tc>
                <a:tc>
                  <a:txBody>
                    <a:bodyPr/>
                    <a:lstStyle/>
                    <a:p>
                      <a:pPr marL="0" marR="0">
                        <a:spcBef>
                          <a:spcPts val="0"/>
                        </a:spcBef>
                        <a:spcAft>
                          <a:spcPts val="0"/>
                        </a:spcAft>
                      </a:pPr>
                      <a:r>
                        <a:rPr lang="el-GR" sz="1200" dirty="0">
                          <a:effectLst/>
                        </a:rPr>
                        <a:t>Μαλακή συγκόλληση σε συστήματα με συλλέκτες κενού</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Η κόλληση μαλακώνει στις υψηλές θερμοκρασίες οδηγώντας σε διαρροές.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Σκληρή συγκόλληση ή σύνδεση με δακτυλίους σύσφιξης</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3"/>
                  </a:ext>
                </a:extLst>
              </a:tr>
              <a:tr h="0">
                <a:tc vMerge="1">
                  <a:txBody>
                    <a:bodyPr/>
                    <a:lstStyle/>
                    <a:p>
                      <a:endParaRPr lang="en-US"/>
                    </a:p>
                  </a:txBody>
                  <a:tcPr/>
                </a:tc>
                <a:tc>
                  <a:txBody>
                    <a:bodyPr/>
                    <a:lstStyle/>
                    <a:p>
                      <a:pPr marL="0" marR="0">
                        <a:spcBef>
                          <a:spcPts val="0"/>
                        </a:spcBef>
                        <a:spcAft>
                          <a:spcPts val="0"/>
                        </a:spcAft>
                      </a:pPr>
                      <a:r>
                        <a:rPr lang="el-GR" sz="1200" dirty="0">
                          <a:effectLst/>
                        </a:rPr>
                        <a:t>Χρήση γαλβανισμένων και πλαστικών σωλήνων</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dirty="0">
                          <a:effectLst/>
                        </a:rPr>
                        <a:t>Dezincification, sludge accumulation, leakages, loss of function</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Χαλκός, σίδερο ή υψηλής ποιότητας ατσάλι</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4"/>
                  </a:ext>
                </a:extLst>
              </a:tr>
              <a:tr h="226298">
                <a:tc vMerge="1">
                  <a:txBody>
                    <a:bodyPr/>
                    <a:lstStyle/>
                    <a:p>
                      <a:endParaRPr lang="en-US"/>
                    </a:p>
                  </a:txBody>
                  <a:tcPr/>
                </a:tc>
                <a:tc>
                  <a:txBody>
                    <a:bodyPr/>
                    <a:lstStyle/>
                    <a:p>
                      <a:pPr marL="0" marR="0">
                        <a:spcBef>
                          <a:spcPts val="0"/>
                        </a:spcBef>
                        <a:spcAft>
                          <a:spcPts val="0"/>
                        </a:spcAft>
                      </a:pPr>
                      <a:r>
                        <a:rPr lang="el-GR" sz="1200" dirty="0">
                          <a:effectLst/>
                        </a:rPr>
                        <a:t>Μεταφορά θερμότητας από τον </a:t>
                      </a:r>
                      <a:r>
                        <a:rPr lang="el-GR" sz="1200" dirty="0" err="1">
                          <a:effectLst/>
                        </a:rPr>
                        <a:t>εναλλάκτη</a:t>
                      </a:r>
                      <a:r>
                        <a:rPr lang="el-GR" sz="1200" dirty="0">
                          <a:effectLst/>
                        </a:rPr>
                        <a:t> της  πισίνας στην πλαστική σωλήνα</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Κίνδυνος αλλαγών</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Θερμική αποσύνδεση</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6220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536686"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r>
              <a:rPr lang="el-GR" sz="1600" b="1" dirty="0">
                <a:cs typeface="Arial" panose="020B0604020202020204" pitchFamily="34" charset="0"/>
              </a:rPr>
              <a:t>Λάθη συναρμολόγησης</a:t>
            </a:r>
            <a:r>
              <a:rPr lang="en-US" sz="1600" b="1" dirty="0">
                <a:cs typeface="Arial" panose="020B0604020202020204" pitchFamily="34" charset="0"/>
              </a:rPr>
              <a:t>, </a:t>
            </a:r>
            <a:r>
              <a:rPr lang="el-GR" sz="1600" b="1" dirty="0">
                <a:cs typeface="Arial" panose="020B0604020202020204" pitchFamily="34" charset="0"/>
              </a:rPr>
              <a:t>αποτελέσματα </a:t>
            </a:r>
            <a:r>
              <a:rPr lang="en-US" sz="1600" b="1" dirty="0">
                <a:cs typeface="Arial" panose="020B0604020202020204" pitchFamily="34" charset="0"/>
              </a:rPr>
              <a:t> </a:t>
            </a:r>
            <a:r>
              <a:rPr lang="el-GR" sz="1600" b="1" dirty="0">
                <a:cs typeface="Arial" panose="020B0604020202020204" pitchFamily="34" charset="0"/>
              </a:rPr>
              <a:t>και η διόρθωση τους </a:t>
            </a:r>
            <a:endParaRPr lang="en-US" sz="1600" b="1"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73778311"/>
              </p:ext>
            </p:extLst>
          </p:nvPr>
        </p:nvGraphicFramePr>
        <p:xfrm>
          <a:off x="539552" y="2276872"/>
          <a:ext cx="8064896" cy="414528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xmlns="" val="20000"/>
                    </a:ext>
                  </a:extLst>
                </a:gridCol>
                <a:gridCol w="2357188">
                  <a:extLst>
                    <a:ext uri="{9D8B030D-6E8A-4147-A177-3AD203B41FA5}">
                      <a16:colId xmlns:a16="http://schemas.microsoft.com/office/drawing/2014/main" xmlns="" val="20001"/>
                    </a:ext>
                  </a:extLst>
                </a:gridCol>
                <a:gridCol w="2241786">
                  <a:extLst>
                    <a:ext uri="{9D8B030D-6E8A-4147-A177-3AD203B41FA5}">
                      <a16:colId xmlns:a16="http://schemas.microsoft.com/office/drawing/2014/main" xmlns="" val="20002"/>
                    </a:ext>
                  </a:extLst>
                </a:gridCol>
                <a:gridCol w="2241786">
                  <a:extLst>
                    <a:ext uri="{9D8B030D-6E8A-4147-A177-3AD203B41FA5}">
                      <a16:colId xmlns:a16="http://schemas.microsoft.com/office/drawing/2014/main" xmlns=""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l-GR" sz="1400" dirty="0">
                          <a:effectLst/>
                        </a:rPr>
                        <a:t>Λάθη</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Αποτελέσματα</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Διόρθωση</a:t>
                      </a:r>
                      <a:r>
                        <a:rPr lang="en-US" sz="1400" dirty="0">
                          <a:effectLst/>
                        </a:rPr>
                        <a:t>/</a:t>
                      </a:r>
                      <a:r>
                        <a:rPr lang="el-GR" sz="1400" dirty="0">
                          <a:effectLst/>
                        </a:rPr>
                        <a:t>αποτροπή</a:t>
                      </a:r>
                      <a:endParaRPr lang="en-US" sz="1400" dirty="0">
                        <a:effectLst/>
                        <a:latin typeface="Times New Roman"/>
                        <a:ea typeface="Calibri"/>
                      </a:endParaRPr>
                    </a:p>
                  </a:txBody>
                  <a:tcPr marL="66289" marR="66289"/>
                </a:tc>
                <a:extLst>
                  <a:ext uri="{0D108BD9-81ED-4DB2-BD59-A6C34878D82A}">
                    <a16:rowId xmlns:a16="http://schemas.microsoft.com/office/drawing/2014/main" xmlns="" val="10000"/>
                  </a:ext>
                </a:extLst>
              </a:tr>
              <a:tr h="0">
                <a:tc rowSpan="3">
                  <a:txBody>
                    <a:bodyPr/>
                    <a:lstStyle/>
                    <a:p>
                      <a:pPr marL="0" marR="0" algn="r">
                        <a:spcBef>
                          <a:spcPts val="0"/>
                        </a:spcBef>
                        <a:spcAft>
                          <a:spcPts val="0"/>
                        </a:spcAft>
                      </a:pPr>
                      <a:r>
                        <a:rPr lang="el-GR" sz="1400" dirty="0">
                          <a:effectLst/>
                        </a:rPr>
                        <a:t>Θερμομόνωση</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Μικρή ή ατελής μόνωση στις σωληνώσεις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Υψηλές απώλειες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Συνεχόμενη θερμική μόνωση</a:t>
                      </a:r>
                      <a:r>
                        <a:rPr lang="en-US" sz="1200" dirty="0">
                          <a:effectLst/>
                        </a:rPr>
                        <a:t>,</a:t>
                      </a:r>
                      <a:r>
                        <a:rPr lang="el-GR" sz="1200" dirty="0">
                          <a:effectLst/>
                        </a:rPr>
                        <a:t>πάχος μόνωσης </a:t>
                      </a:r>
                      <a:r>
                        <a:rPr lang="en-US" sz="1200" dirty="0">
                          <a:effectLst/>
                        </a:rPr>
                        <a:t> insulation </a:t>
                      </a:r>
                      <a:r>
                        <a:rPr lang="el-GR" sz="1200" dirty="0">
                          <a:effectLst/>
                        </a:rPr>
                        <a:t>σύμφωνα με τους κανονισμούς</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1"/>
                  </a:ext>
                </a:extLst>
              </a:tr>
              <a:tr h="226298">
                <a:tc vMerge="1">
                  <a:txBody>
                    <a:bodyPr/>
                    <a:lstStyle/>
                    <a:p>
                      <a:endParaRPr lang="en-US"/>
                    </a:p>
                  </a:txBody>
                  <a:tcPr/>
                </a:tc>
                <a:tc>
                  <a:txBody>
                    <a:bodyPr/>
                    <a:lstStyle/>
                    <a:p>
                      <a:pPr marL="0" marR="0">
                        <a:spcBef>
                          <a:spcPts val="0"/>
                        </a:spcBef>
                        <a:spcAft>
                          <a:spcPts val="0"/>
                        </a:spcAft>
                      </a:pPr>
                      <a:r>
                        <a:rPr lang="el-GR" sz="1200" dirty="0">
                          <a:effectLst/>
                        </a:rPr>
                        <a:t>Χρήση ορυκτού μαλλιού σε εξωτερικούς χώρους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Διαφορά στο σημείο δρόσου</a:t>
                      </a:r>
                      <a:r>
                        <a:rPr lang="en-US" sz="1200" dirty="0">
                          <a:effectLst/>
                        </a:rPr>
                        <a:t>, </a:t>
                      </a:r>
                      <a:r>
                        <a:rPr lang="el-GR" sz="1200" dirty="0">
                          <a:effectLst/>
                        </a:rPr>
                        <a:t>είσοδος υγρασίας</a:t>
                      </a:r>
                      <a:r>
                        <a:rPr lang="en-US" sz="1200" dirty="0">
                          <a:effectLst/>
                        </a:rPr>
                        <a:t>, </a:t>
                      </a:r>
                      <a:r>
                        <a:rPr lang="el-GR" sz="1200" dirty="0">
                          <a:effectLst/>
                        </a:rPr>
                        <a:t>δημιουργία πάγου</a:t>
                      </a:r>
                      <a:r>
                        <a:rPr lang="en-US" sz="1200" dirty="0">
                          <a:effectLst/>
                        </a:rPr>
                        <a:t>, </a:t>
                      </a:r>
                      <a:r>
                        <a:rPr lang="el-GR" sz="1200" dirty="0">
                          <a:effectLst/>
                        </a:rPr>
                        <a:t>αυξημένη θερμική αγωγιμότητα</a:t>
                      </a:r>
                      <a:r>
                        <a:rPr lang="en-US" sz="1200" dirty="0">
                          <a:effectLst/>
                        </a:rPr>
                        <a:t>, </a:t>
                      </a:r>
                      <a:r>
                        <a:rPr lang="el-GR" sz="1200" dirty="0">
                          <a:effectLst/>
                        </a:rPr>
                        <a:t>καταστροφή της μόνωσης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Χρήση θερμικής μόνωσης με επίστρωση</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2"/>
                  </a:ext>
                </a:extLst>
              </a:tr>
              <a:tr h="0">
                <a:tc vMerge="1">
                  <a:txBody>
                    <a:bodyPr/>
                    <a:lstStyle/>
                    <a:p>
                      <a:endParaRPr lang="en-US"/>
                    </a:p>
                  </a:txBody>
                  <a:tcPr/>
                </a:tc>
                <a:tc>
                  <a:txBody>
                    <a:bodyPr/>
                    <a:lstStyle/>
                    <a:p>
                      <a:pPr marL="0" marR="0">
                        <a:spcBef>
                          <a:spcPts val="0"/>
                        </a:spcBef>
                        <a:spcAft>
                          <a:spcPts val="0"/>
                        </a:spcAft>
                      </a:pPr>
                      <a:r>
                        <a:rPr lang="el-GR" sz="1200" dirty="0">
                          <a:effectLst/>
                        </a:rPr>
                        <a:t>Χωρίς επίστρωση χάλυβα</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Καταστροφή από τα πουλιά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Επίστρωση αλουμινίου</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3"/>
                  </a:ext>
                </a:extLst>
              </a:tr>
              <a:tr h="0">
                <a:tc rowSpan="3">
                  <a:txBody>
                    <a:bodyPr/>
                    <a:lstStyle/>
                    <a:p>
                      <a:pPr marL="0" marR="0" algn="r">
                        <a:spcBef>
                          <a:spcPts val="0"/>
                        </a:spcBef>
                        <a:spcAft>
                          <a:spcPts val="0"/>
                        </a:spcAft>
                      </a:pPr>
                      <a:r>
                        <a:rPr lang="el-GR" sz="1400" dirty="0">
                          <a:effectLst/>
                        </a:rPr>
                        <a:t>Έλεγχος</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Ρύθμιση πολύ υψηλής  διαφοράς θερμοκρασίας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Μικρότερη παραγωγή θερμότητας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Ρύθμιση της διαφοράς θερμοκρασίας σύμφωνα με τον κατασκευαστή</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4"/>
                  </a:ext>
                </a:extLst>
              </a:tr>
              <a:tr h="169724">
                <a:tc vMerge="1">
                  <a:txBody>
                    <a:bodyPr/>
                    <a:lstStyle/>
                    <a:p>
                      <a:endParaRPr lang="en-US"/>
                    </a:p>
                  </a:txBody>
                  <a:tcPr/>
                </a:tc>
                <a:tc>
                  <a:txBody>
                    <a:bodyPr/>
                    <a:lstStyle/>
                    <a:p>
                      <a:pPr marL="0" marR="0">
                        <a:spcBef>
                          <a:spcPts val="0"/>
                        </a:spcBef>
                        <a:spcAft>
                          <a:spcPts val="0"/>
                        </a:spcAft>
                      </a:pPr>
                      <a:r>
                        <a:rPr lang="el-GR" sz="1200" dirty="0">
                          <a:effectLst/>
                        </a:rPr>
                        <a:t>Ρύθμιση της μέγιστης τιμής θερμοκρασίας για την αποθήκευση του οικιακού </a:t>
                      </a:r>
                      <a:r>
                        <a:rPr lang="en-US" sz="1200" dirty="0">
                          <a:effectLst/>
                        </a:rPr>
                        <a:t>&gt; 60°C</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Ασβεστοποίηση του </a:t>
                      </a:r>
                      <a:r>
                        <a:rPr lang="el-GR" sz="1200" dirty="0" err="1">
                          <a:effectLst/>
                        </a:rPr>
                        <a:t>εναλλάκτη</a:t>
                      </a:r>
                      <a:r>
                        <a:rPr lang="el-GR" sz="1200" dirty="0">
                          <a:effectLst/>
                        </a:rPr>
                        <a:t> θερμότητας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Ρύθμιση μέγιστης θερμοκρασίας αποθήκευσης στους</a:t>
                      </a:r>
                      <a:r>
                        <a:rPr lang="en-US" sz="1200" dirty="0">
                          <a:effectLst/>
                        </a:rPr>
                        <a:t> 60°C</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5"/>
                  </a:ext>
                </a:extLst>
              </a:tr>
              <a:tr h="169724">
                <a:tc vMerge="1">
                  <a:txBody>
                    <a:bodyPr/>
                    <a:lstStyle/>
                    <a:p>
                      <a:endParaRPr lang="en-US"/>
                    </a:p>
                  </a:txBody>
                  <a:tcPr/>
                </a:tc>
                <a:tc>
                  <a:txBody>
                    <a:bodyPr/>
                    <a:lstStyle/>
                    <a:p>
                      <a:pPr marL="0" marR="0">
                        <a:spcBef>
                          <a:spcPts val="0"/>
                        </a:spcBef>
                        <a:spcAft>
                          <a:spcPts val="0"/>
                        </a:spcAft>
                      </a:pPr>
                      <a:r>
                        <a:rPr lang="el-GR" sz="1200" dirty="0">
                          <a:effectLst/>
                        </a:rPr>
                        <a:t>Μπέρδεμα των αισθητήρων των συλλεκτών και του δοχείου στον ρυθμιστή.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n-US" sz="1200">
                          <a:effectLst/>
                        </a:rPr>
                        <a:t>System only switches on if store temperature is above collector temperature</a:t>
                      </a:r>
                      <a:endParaRPr lang="en-US" sz="120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Σωστή σύνδεση των καλωδίων των αισθητήρων</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967234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Περιεχόμενο</a:t>
            </a:r>
          </a:p>
        </p:txBody>
      </p:sp>
      <p:sp>
        <p:nvSpPr>
          <p:cNvPr id="3" name="Content Placeholder 2"/>
          <p:cNvSpPr>
            <a:spLocks noGrp="1"/>
          </p:cNvSpPr>
          <p:nvPr>
            <p:ph idx="1"/>
          </p:nvPr>
        </p:nvSpPr>
        <p:spPr>
          <a:xfrm>
            <a:off x="457200" y="1484784"/>
            <a:ext cx="8229600" cy="4176464"/>
          </a:xfrm>
        </p:spPr>
        <p:txBody>
          <a:bodyPr>
            <a:noAutofit/>
          </a:bodyPr>
          <a:lstStyle/>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1</a:t>
            </a:r>
            <a:r>
              <a:rPr lang="en-US" sz="1600" b="1" dirty="0">
                <a:cs typeface="Arial" panose="020B0604020202020204" pitchFamily="34" charset="0"/>
              </a:rPr>
              <a:t>.</a:t>
            </a:r>
            <a:r>
              <a:rPr lang="el-GR" sz="1600" b="1" dirty="0">
                <a:cs typeface="Arial" panose="020B0604020202020204" pitchFamily="34" charset="0"/>
              </a:rPr>
              <a:t> Καθαρισμός του ηλιακού κυκλώματος και έλεγχος για διαρροές</a:t>
            </a:r>
            <a:endParaRPr lang="en-US" sz="1600" b="1" dirty="0">
              <a:cs typeface="Arial" panose="020B0604020202020204" pitchFamily="34" charset="0"/>
            </a:endParaRPr>
          </a:p>
          <a:p>
            <a:pPr marL="0" indent="0">
              <a:buNone/>
            </a:pPr>
            <a:r>
              <a:rPr lang="en-US" sz="1600" dirty="0">
                <a:cs typeface="Arial" panose="020B0604020202020204" pitchFamily="34" charset="0"/>
              </a:rPr>
              <a:t>1.1. </a:t>
            </a:r>
            <a:r>
              <a:rPr lang="el-GR" sz="1600" dirty="0">
                <a:cs typeface="Arial" panose="020B0604020202020204" pitchFamily="34" charset="0"/>
              </a:rPr>
              <a:t>Καθαρισμός του ηλιακού κυκλώματος</a:t>
            </a:r>
            <a:endParaRPr lang="en-US" sz="1600" dirty="0">
              <a:cs typeface="Arial" panose="020B0604020202020204" pitchFamily="34" charset="0"/>
            </a:endParaRPr>
          </a:p>
          <a:p>
            <a:pPr marL="0" indent="0">
              <a:buNone/>
            </a:pPr>
            <a:r>
              <a:rPr lang="en-US" sz="1600" dirty="0">
                <a:cs typeface="Arial" panose="020B0604020202020204" pitchFamily="34" charset="0"/>
              </a:rPr>
              <a:t>1.2. </a:t>
            </a:r>
            <a:r>
              <a:rPr lang="el-GR" sz="1600" dirty="0">
                <a:cs typeface="Arial" panose="020B0604020202020204" pitchFamily="34" charset="0"/>
              </a:rPr>
              <a:t>Έλεγχος διαρροών</a:t>
            </a:r>
            <a:endParaRPr lang="en-US" sz="1600"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r>
              <a:rPr lang="en-US" sz="1600" b="1" dirty="0">
                <a:cs typeface="Arial" panose="020B0604020202020204" pitchFamily="34" charset="0"/>
              </a:rPr>
              <a:t>2. </a:t>
            </a:r>
            <a:r>
              <a:rPr lang="el-GR" sz="1600" b="1" dirty="0">
                <a:cs typeface="Arial" panose="020B0604020202020204" pitchFamily="34" charset="0"/>
              </a:rPr>
              <a:t>Πλήρωση με το υγρό μέσο θερμότητας και εκκίνηση των αντλιών και του ελεγκτή </a:t>
            </a:r>
            <a:r>
              <a:rPr lang="en-US" sz="1600" dirty="0">
                <a:cs typeface="Arial" panose="020B0604020202020204" pitchFamily="34" charset="0"/>
              </a:rPr>
              <a:t>2.1. </a:t>
            </a:r>
            <a:r>
              <a:rPr lang="el-GR" sz="1600" dirty="0">
                <a:cs typeface="Arial" panose="020B0604020202020204" pitchFamily="34" charset="0"/>
              </a:rPr>
              <a:t>Πλήρωση του υγρού </a:t>
            </a:r>
          </a:p>
          <a:p>
            <a:pPr marL="0" indent="0">
              <a:buNone/>
            </a:pPr>
            <a:r>
              <a:rPr lang="en-US" sz="1600" dirty="0">
                <a:cs typeface="Arial" panose="020B0604020202020204" pitchFamily="34" charset="0"/>
              </a:rPr>
              <a:t>2.2. </a:t>
            </a:r>
            <a:r>
              <a:rPr lang="el-GR" sz="1600" dirty="0">
                <a:cs typeface="Arial" panose="020B0604020202020204" pitchFamily="34" charset="0"/>
              </a:rPr>
              <a:t>Ρύθμιση των αντλιών και του ελεγκτή </a:t>
            </a:r>
            <a:endParaRPr lang="en-US" sz="1600" dirty="0">
              <a:cs typeface="Arial" panose="020B0604020202020204" pitchFamily="34" charset="0"/>
            </a:endParaRPr>
          </a:p>
          <a:p>
            <a:pPr marL="0" indent="0">
              <a:buNone/>
            </a:pPr>
            <a:r>
              <a:rPr lang="en-US" sz="1600" dirty="0">
                <a:cs typeface="Arial" panose="020B0604020202020204" pitchFamily="34" charset="0"/>
              </a:rPr>
              <a:t>2.3. </a:t>
            </a:r>
            <a:r>
              <a:rPr lang="el-GR" sz="1600" dirty="0">
                <a:cs typeface="Arial" panose="020B0604020202020204" pitchFamily="34" charset="0"/>
              </a:rPr>
              <a:t>Συντήρηση</a:t>
            </a:r>
            <a:endParaRPr lang="en-US" sz="1600"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r>
              <a:rPr lang="en-US" sz="1600" b="1" dirty="0">
                <a:cs typeface="Arial" panose="020B0604020202020204" pitchFamily="34" charset="0"/>
              </a:rPr>
              <a:t>3. </a:t>
            </a:r>
            <a:r>
              <a:rPr lang="el-GR" sz="1600" b="1" dirty="0">
                <a:cs typeface="Arial" panose="020B0604020202020204" pitchFamily="34" charset="0"/>
              </a:rPr>
              <a:t>Ανίχνευση και διόρθωση των σφαλμάτων </a:t>
            </a:r>
            <a:endParaRPr lang="en-US" sz="1600" b="1" dirty="0">
              <a:cs typeface="Arial" panose="020B0604020202020204" pitchFamily="34" charset="0"/>
            </a:endParaRPr>
          </a:p>
          <a:p>
            <a:pPr marL="0" indent="0">
              <a:buNone/>
            </a:pPr>
            <a:r>
              <a:rPr lang="en-US" sz="1600" dirty="0">
                <a:cs typeface="Arial" panose="020B0604020202020204" pitchFamily="34" charset="0"/>
              </a:rPr>
              <a:t>3.1. </a:t>
            </a:r>
            <a:r>
              <a:rPr lang="el-GR" sz="1600" dirty="0">
                <a:cs typeface="Arial" panose="020B0604020202020204" pitchFamily="34" charset="0"/>
              </a:rPr>
              <a:t>Σφάλματα συναρμολόγησης</a:t>
            </a:r>
            <a:endParaRPr lang="en-US" sz="1600" dirty="0">
              <a:cs typeface="Arial" panose="020B0604020202020204" pitchFamily="34" charset="0"/>
            </a:endParaRPr>
          </a:p>
          <a:p>
            <a:pPr marL="0" indent="0">
              <a:buNone/>
            </a:pPr>
            <a:r>
              <a:rPr lang="en-US" sz="1600" dirty="0">
                <a:cs typeface="Arial" panose="020B0604020202020204" pitchFamily="34" charset="0"/>
              </a:rPr>
              <a:t>3.2. </a:t>
            </a:r>
            <a:r>
              <a:rPr lang="el-GR" sz="1600" dirty="0">
                <a:cs typeface="Arial" panose="020B0604020202020204" pitchFamily="34" charset="0"/>
              </a:rPr>
              <a:t>Παραδείγματα σφαλμάτων και διόρθωσης</a:t>
            </a:r>
            <a:endParaRPr lang="en-US" sz="1600" dirty="0">
              <a:cs typeface="Arial" panose="020B0604020202020204" pitchFamily="34" charset="0"/>
            </a:endParaRPr>
          </a:p>
        </p:txBody>
      </p:sp>
    </p:spTree>
    <p:extLst>
      <p:ext uri="{BB962C8B-B14F-4D97-AF65-F5344CB8AC3E}">
        <p14:creationId xmlns:p14="http://schemas.microsoft.com/office/powerpoint/2010/main" val="3165376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r>
              <a:rPr lang="el-GR" sz="1600" b="1" dirty="0">
                <a:cs typeface="Arial" panose="020B0604020202020204" pitchFamily="34" charset="0"/>
              </a:rPr>
              <a:t>Λάθη συναρμολόγησης</a:t>
            </a:r>
            <a:r>
              <a:rPr lang="en-US" sz="1600" b="1" dirty="0">
                <a:cs typeface="Arial" panose="020B0604020202020204" pitchFamily="34" charset="0"/>
              </a:rPr>
              <a:t>, </a:t>
            </a:r>
            <a:r>
              <a:rPr lang="el-GR" sz="1600" b="1" dirty="0">
                <a:cs typeface="Arial" panose="020B0604020202020204" pitchFamily="34" charset="0"/>
              </a:rPr>
              <a:t>αποτελέσματα </a:t>
            </a:r>
            <a:r>
              <a:rPr lang="en-US" sz="1600" b="1" dirty="0">
                <a:cs typeface="Arial" panose="020B0604020202020204" pitchFamily="34" charset="0"/>
              </a:rPr>
              <a:t> </a:t>
            </a:r>
            <a:r>
              <a:rPr lang="el-GR" sz="1600" b="1" dirty="0">
                <a:cs typeface="Arial" panose="020B0604020202020204" pitchFamily="34" charset="0"/>
              </a:rPr>
              <a:t>και η διόρθωση τους </a:t>
            </a:r>
            <a:endParaRPr lang="en-US" sz="1600" b="1"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18045048"/>
              </p:ext>
            </p:extLst>
          </p:nvPr>
        </p:nvGraphicFramePr>
        <p:xfrm>
          <a:off x="251520" y="2276872"/>
          <a:ext cx="8568953" cy="3688080"/>
        </p:xfrm>
        <a:graphic>
          <a:graphicData uri="http://schemas.openxmlformats.org/drawingml/2006/table">
            <a:tbl>
              <a:tblPr firstRow="1" firstCol="1" bandRow="1">
                <a:tableStyleId>{5C22544A-7EE6-4342-B048-85BDC9FD1C3A}</a:tableStyleId>
              </a:tblPr>
              <a:tblGrid>
                <a:gridCol w="1300645">
                  <a:extLst>
                    <a:ext uri="{9D8B030D-6E8A-4147-A177-3AD203B41FA5}">
                      <a16:colId xmlns:a16="http://schemas.microsoft.com/office/drawing/2014/main" xmlns="" val="20000"/>
                    </a:ext>
                  </a:extLst>
                </a:gridCol>
                <a:gridCol w="2515779">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gridCol w="2376265">
                  <a:extLst>
                    <a:ext uri="{9D8B030D-6E8A-4147-A177-3AD203B41FA5}">
                      <a16:colId xmlns:a16="http://schemas.microsoft.com/office/drawing/2014/main" xmlns=""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l-GR" sz="1400" dirty="0">
                          <a:effectLst/>
                        </a:rPr>
                        <a:t>Λάθη</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Αποτελέσματα</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Διόρθωση</a:t>
                      </a:r>
                      <a:r>
                        <a:rPr lang="en-US" sz="1400" dirty="0">
                          <a:effectLst/>
                        </a:rPr>
                        <a:t>/</a:t>
                      </a:r>
                      <a:r>
                        <a:rPr lang="el-GR" sz="1400" dirty="0">
                          <a:effectLst/>
                        </a:rPr>
                        <a:t>αποτροπή</a:t>
                      </a:r>
                      <a:endParaRPr lang="en-US" sz="1400" dirty="0">
                        <a:effectLst/>
                        <a:latin typeface="Times New Roman"/>
                        <a:ea typeface="Calibri"/>
                      </a:endParaRPr>
                    </a:p>
                  </a:txBody>
                  <a:tcPr marL="66289" marR="66289"/>
                </a:tc>
                <a:extLst>
                  <a:ext uri="{0D108BD9-81ED-4DB2-BD59-A6C34878D82A}">
                    <a16:rowId xmlns:a16="http://schemas.microsoft.com/office/drawing/2014/main" xmlns="" val="10000"/>
                  </a:ext>
                </a:extLst>
              </a:tr>
              <a:tr h="169724">
                <a:tc rowSpan="5">
                  <a:txBody>
                    <a:bodyPr/>
                    <a:lstStyle/>
                    <a:p>
                      <a:pPr marL="0" marR="0" algn="r">
                        <a:spcBef>
                          <a:spcPts val="0"/>
                        </a:spcBef>
                        <a:spcAft>
                          <a:spcPts val="0"/>
                        </a:spcAft>
                      </a:pPr>
                      <a:r>
                        <a:rPr lang="el-GR" sz="1400" dirty="0">
                          <a:effectLst/>
                        </a:rPr>
                        <a:t>Λειτουργία</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Απομεινάρια νερού στο συλλέκτη και στις σωληνώσεις </a:t>
                      </a:r>
                      <a:r>
                        <a:rPr lang="en-US" sz="1200" dirty="0">
                          <a:effectLst/>
                        </a:rPr>
                        <a:t>(</a:t>
                      </a:r>
                      <a:r>
                        <a:rPr lang="el-GR" sz="1200" dirty="0">
                          <a:effectLst/>
                        </a:rPr>
                        <a:t>δημιουργία πάγου στους </a:t>
                      </a:r>
                      <a:r>
                        <a:rPr lang="en-US" sz="1200" dirty="0">
                          <a:effectLst/>
                        </a:rPr>
                        <a:t> 4°C air temp.)</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Σπασίματα στους συλλέκτες και στις σωλήνες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Δοκιμή συμπίεσης σε περιόδους που δεν υπάρχει κίνδυνος ψύξης.  </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1"/>
                  </a:ext>
                </a:extLst>
              </a:tr>
              <a:tr h="169724">
                <a:tc vMerge="1">
                  <a:txBody>
                    <a:bodyPr/>
                    <a:lstStyle/>
                    <a:p>
                      <a:endParaRPr lang="en-US"/>
                    </a:p>
                  </a:txBody>
                  <a:tcPr/>
                </a:tc>
                <a:tc>
                  <a:txBody>
                    <a:bodyPr/>
                    <a:lstStyle/>
                    <a:p>
                      <a:pPr marL="0" marR="0">
                        <a:spcBef>
                          <a:spcPts val="0"/>
                        </a:spcBef>
                        <a:spcAft>
                          <a:spcPts val="0"/>
                        </a:spcAft>
                      </a:pPr>
                      <a:r>
                        <a:rPr lang="el-GR" sz="1200" dirty="0">
                          <a:effectLst/>
                        </a:rPr>
                        <a:t>Πολύ υψηλή αναλογία του αντιψυκτικού στο μίγμα </a:t>
                      </a:r>
                      <a:r>
                        <a:rPr lang="en-US" sz="1200" dirty="0">
                          <a:effectLst/>
                        </a:rPr>
                        <a:t>(&gt; 50 %)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Φτωχή μεταφορά θερμότητας , υψηλότερη κατανάλωση ενέργειας από τις αντλίες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Χρήση μείγμα </a:t>
                      </a:r>
                      <a:r>
                        <a:rPr lang="el-GR" sz="1200" dirty="0" err="1">
                          <a:effectLst/>
                        </a:rPr>
                        <a:t>γλυκόλης</a:t>
                      </a:r>
                      <a:r>
                        <a:rPr lang="el-GR" sz="1200" dirty="0">
                          <a:effectLst/>
                        </a:rPr>
                        <a:t> με μέγιστη αναλογία </a:t>
                      </a:r>
                      <a:r>
                        <a:rPr lang="en-US" sz="1200" dirty="0">
                          <a:effectLst/>
                        </a:rPr>
                        <a:t>  40 %</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2"/>
                  </a:ext>
                </a:extLst>
              </a:tr>
              <a:tr h="169724">
                <a:tc vMerge="1">
                  <a:txBody>
                    <a:bodyPr/>
                    <a:lstStyle/>
                    <a:p>
                      <a:endParaRPr lang="en-US"/>
                    </a:p>
                  </a:txBody>
                  <a:tcPr/>
                </a:tc>
                <a:tc>
                  <a:txBody>
                    <a:bodyPr/>
                    <a:lstStyle/>
                    <a:p>
                      <a:pPr marL="0" marR="0">
                        <a:spcBef>
                          <a:spcPts val="0"/>
                        </a:spcBef>
                        <a:spcAft>
                          <a:spcPts val="0"/>
                        </a:spcAft>
                      </a:pPr>
                      <a:r>
                        <a:rPr lang="el-GR" sz="1200" dirty="0">
                          <a:effectLst/>
                        </a:rPr>
                        <a:t>Χωρίς ειδικό υγρό μεταφοράς θερμότητας στους συλλέκτες κενού</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Ταχύτατη γήρανση του μέσου μεταφοράς θερμότητας , πιθανή κροκίδωση, υψηλά κόστη συντήρησης.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Χρήση κατάλληλου υγρού μέσου για τους συλλέκτες κενού. </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3"/>
                  </a:ext>
                </a:extLst>
              </a:tr>
              <a:tr h="0">
                <a:tc vMerge="1">
                  <a:txBody>
                    <a:bodyPr/>
                    <a:lstStyle/>
                    <a:p>
                      <a:endParaRPr lang="en-US"/>
                    </a:p>
                  </a:txBody>
                  <a:tcPr/>
                </a:tc>
                <a:tc>
                  <a:txBody>
                    <a:bodyPr/>
                    <a:lstStyle/>
                    <a:p>
                      <a:pPr marL="0" marR="0">
                        <a:spcBef>
                          <a:spcPts val="0"/>
                        </a:spcBef>
                        <a:spcAft>
                          <a:spcPts val="0"/>
                        </a:spcAft>
                      </a:pPr>
                      <a:r>
                        <a:rPr lang="el-GR" sz="1200" dirty="0">
                          <a:effectLst/>
                        </a:rPr>
                        <a:t>Πλήρωση σε ημέρες υψηλής ηλιοφάνειας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Δημιουργία ατμού, δεν είναι δυνατή η ολοκληρωμένη πλήρωση</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Μην πληρώνεται το κύκλωμα σε μέρες υψηλής ηλιοφάνειας </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4"/>
                  </a:ext>
                </a:extLst>
              </a:tr>
              <a:tr h="226298">
                <a:tc vMerge="1">
                  <a:txBody>
                    <a:bodyPr/>
                    <a:lstStyle/>
                    <a:p>
                      <a:endParaRPr lang="en-US"/>
                    </a:p>
                  </a:txBody>
                  <a:tcPr/>
                </a:tc>
                <a:tc>
                  <a:txBody>
                    <a:bodyPr/>
                    <a:lstStyle/>
                    <a:p>
                      <a:pPr marL="0" marR="0">
                        <a:spcBef>
                          <a:spcPts val="0"/>
                        </a:spcBef>
                        <a:spcAft>
                          <a:spcPts val="0"/>
                        </a:spcAft>
                      </a:pPr>
                      <a:r>
                        <a:rPr lang="el-GR" sz="1200" dirty="0" err="1">
                          <a:effectLst/>
                        </a:rPr>
                        <a:t>Φωτψχή</a:t>
                      </a:r>
                      <a:r>
                        <a:rPr lang="el-GR" sz="1200" dirty="0">
                          <a:effectLst/>
                        </a:rPr>
                        <a:t> εξαέρωση του κυκλώματος σύντομο ξέπλυμα και πλήρωση </a:t>
                      </a:r>
                      <a:r>
                        <a:rPr lang="en-US" sz="1200" dirty="0">
                          <a:effectLst/>
                        </a:rPr>
                        <a:t> (&lt;15 mins) </a:t>
                      </a:r>
                      <a:r>
                        <a:rPr lang="el-GR" sz="1200" dirty="0">
                          <a:effectLst/>
                        </a:rPr>
                        <a:t>ή το </a:t>
                      </a:r>
                      <a:r>
                        <a:rPr lang="el-GR" sz="1200" dirty="0" err="1">
                          <a:effectLst/>
                        </a:rPr>
                        <a:t>εξαεριστικό</a:t>
                      </a:r>
                      <a:r>
                        <a:rPr lang="el-GR" sz="1200" dirty="0">
                          <a:effectLst/>
                        </a:rPr>
                        <a:t> δεν είναι τοποθετημένο στο υψηλότερο σημείο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Αέρας στο κύκλωμα</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Επαγγελματική εξαέρωση</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02128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r>
              <a:rPr lang="el-GR" sz="1600" b="1" dirty="0">
                <a:cs typeface="Arial" panose="020B0604020202020204" pitchFamily="34" charset="0"/>
              </a:rPr>
              <a:t>Λάθη συναρμολόγησης</a:t>
            </a:r>
            <a:r>
              <a:rPr lang="en-US" sz="1600" b="1" dirty="0">
                <a:cs typeface="Arial" panose="020B0604020202020204" pitchFamily="34" charset="0"/>
              </a:rPr>
              <a:t>, </a:t>
            </a:r>
            <a:r>
              <a:rPr lang="el-GR" sz="1600" b="1" dirty="0">
                <a:cs typeface="Arial" panose="020B0604020202020204" pitchFamily="34" charset="0"/>
              </a:rPr>
              <a:t>αποτελέσματα </a:t>
            </a:r>
            <a:r>
              <a:rPr lang="en-US" sz="1600" b="1" dirty="0">
                <a:cs typeface="Arial" panose="020B0604020202020204" pitchFamily="34" charset="0"/>
              </a:rPr>
              <a:t> </a:t>
            </a:r>
            <a:r>
              <a:rPr lang="el-GR" sz="1600" b="1" dirty="0">
                <a:cs typeface="Arial" panose="020B0604020202020204" pitchFamily="34" charset="0"/>
              </a:rPr>
              <a:t>και η διόρθωση τους </a:t>
            </a:r>
            <a:endParaRPr lang="en-US" sz="1600" b="1"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70723126"/>
              </p:ext>
            </p:extLst>
          </p:nvPr>
        </p:nvGraphicFramePr>
        <p:xfrm>
          <a:off x="251520" y="2276872"/>
          <a:ext cx="8568953" cy="3226037"/>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xmlns="" val="20000"/>
                    </a:ext>
                  </a:extLst>
                </a:gridCol>
                <a:gridCol w="2364997">
                  <a:extLst>
                    <a:ext uri="{9D8B030D-6E8A-4147-A177-3AD203B41FA5}">
                      <a16:colId xmlns:a16="http://schemas.microsoft.com/office/drawing/2014/main" xmlns="" val="20001"/>
                    </a:ext>
                  </a:extLst>
                </a:gridCol>
                <a:gridCol w="2459539">
                  <a:extLst>
                    <a:ext uri="{9D8B030D-6E8A-4147-A177-3AD203B41FA5}">
                      <a16:colId xmlns:a16="http://schemas.microsoft.com/office/drawing/2014/main" xmlns="" val="20002"/>
                    </a:ext>
                  </a:extLst>
                </a:gridCol>
                <a:gridCol w="2304257">
                  <a:extLst>
                    <a:ext uri="{9D8B030D-6E8A-4147-A177-3AD203B41FA5}">
                      <a16:colId xmlns:a16="http://schemas.microsoft.com/office/drawing/2014/main" xmlns="" val="20003"/>
                    </a:ext>
                  </a:extLst>
                </a:gridCol>
              </a:tblGrid>
              <a:tr h="340258">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l-GR" sz="1400" dirty="0">
                          <a:effectLst/>
                        </a:rPr>
                        <a:t>Λάθη</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Αποτελέσματα</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Διόρθωση</a:t>
                      </a:r>
                      <a:r>
                        <a:rPr lang="en-US" sz="1400" dirty="0">
                          <a:effectLst/>
                        </a:rPr>
                        <a:t>/</a:t>
                      </a:r>
                      <a:r>
                        <a:rPr lang="el-GR" sz="1400" dirty="0">
                          <a:effectLst/>
                        </a:rPr>
                        <a:t>αποτροπή</a:t>
                      </a:r>
                      <a:endParaRPr lang="en-US" sz="1400" dirty="0">
                        <a:effectLst/>
                        <a:latin typeface="Times New Roman"/>
                        <a:ea typeface="Calibri"/>
                      </a:endParaRPr>
                    </a:p>
                  </a:txBody>
                  <a:tcPr marL="66289" marR="66289"/>
                </a:tc>
                <a:extLst>
                  <a:ext uri="{0D108BD9-81ED-4DB2-BD59-A6C34878D82A}">
                    <a16:rowId xmlns:a16="http://schemas.microsoft.com/office/drawing/2014/main" xmlns="" val="10000"/>
                  </a:ext>
                </a:extLst>
              </a:tr>
              <a:tr h="510386">
                <a:tc rowSpan="5">
                  <a:txBody>
                    <a:bodyPr/>
                    <a:lstStyle/>
                    <a:p>
                      <a:pPr marL="0" marR="0" algn="ctr">
                        <a:spcBef>
                          <a:spcPts val="0"/>
                        </a:spcBef>
                        <a:spcAft>
                          <a:spcPts val="0"/>
                        </a:spcAft>
                      </a:pPr>
                      <a:r>
                        <a:rPr lang="el-GR" sz="1400" dirty="0">
                          <a:effectLst/>
                        </a:rPr>
                        <a:t>Λειτουργία </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Ανεπαρκής απόδοση των αντλιών πλήρωσης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Αέρας στο κύκλωμα υψηλά κόστη λειτουργίας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Χρήση φυγοκεντρικών αντλιών με επαρκή απόδοση</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1"/>
                  </a:ext>
                </a:extLst>
              </a:tr>
              <a:tr h="510386">
                <a:tc vMerge="1">
                  <a:txBody>
                    <a:bodyPr/>
                    <a:lstStyle/>
                    <a:p>
                      <a:endParaRPr lang="en-US"/>
                    </a:p>
                  </a:txBody>
                  <a:tcPr/>
                </a:tc>
                <a:tc>
                  <a:txBody>
                    <a:bodyPr/>
                    <a:lstStyle/>
                    <a:p>
                      <a:pPr marL="0" marR="0">
                        <a:spcBef>
                          <a:spcPts val="0"/>
                        </a:spcBef>
                        <a:spcAft>
                          <a:spcPts val="0"/>
                        </a:spcAft>
                      </a:pPr>
                      <a:r>
                        <a:rPr lang="el-GR" sz="1200" dirty="0">
                          <a:effectLst/>
                        </a:rPr>
                        <a:t>Χαμηλή πίεση του συστήματος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Φτωχή μεταφορά θερμότητας μέχρι και διακοπή του κυκλώματος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΄Πίεση συστήματος = στατικό ύψος </a:t>
                      </a:r>
                    </a:p>
                    <a:p>
                      <a:pPr marL="0" marR="0">
                        <a:spcBef>
                          <a:spcPts val="0"/>
                        </a:spcBef>
                        <a:spcAft>
                          <a:spcPts val="0"/>
                        </a:spcAft>
                      </a:pPr>
                      <a:r>
                        <a:rPr lang="el-GR" sz="1200" dirty="0">
                          <a:effectLst/>
                        </a:rPr>
                        <a:t>+ </a:t>
                      </a:r>
                      <a:r>
                        <a:rPr lang="en-US" sz="1200" dirty="0">
                          <a:effectLst/>
                        </a:rPr>
                        <a:t> 0.5 bar</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2"/>
                  </a:ext>
                </a:extLst>
              </a:tr>
              <a:tr h="510386">
                <a:tc vMerge="1">
                  <a:txBody>
                    <a:bodyPr/>
                    <a:lstStyle/>
                    <a:p>
                      <a:endParaRPr lang="en-US"/>
                    </a:p>
                  </a:txBody>
                  <a:tcPr/>
                </a:tc>
                <a:tc>
                  <a:txBody>
                    <a:bodyPr/>
                    <a:lstStyle/>
                    <a:p>
                      <a:pPr marL="0" marR="0">
                        <a:spcBef>
                          <a:spcPts val="0"/>
                        </a:spcBef>
                        <a:spcAft>
                          <a:spcPts val="0"/>
                        </a:spcAft>
                      </a:pPr>
                      <a:r>
                        <a:rPr lang="el-GR" sz="1200" dirty="0">
                          <a:effectLst/>
                        </a:rPr>
                        <a:t>Μη κλειδωμένη εξάτμιση στη διάταξη του συλλέκτη</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Πιθανότητα στασιμότητας ή εκτόνωσης του υγρού</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latin typeface="Times New Roman"/>
                          <a:ea typeface="Calibri"/>
                        </a:rPr>
                        <a:t>Κλείστε το </a:t>
                      </a:r>
                      <a:r>
                        <a:rPr lang="el-GR" sz="1200" dirty="0" err="1">
                          <a:effectLst/>
                          <a:latin typeface="Times New Roman"/>
                          <a:ea typeface="Calibri"/>
                        </a:rPr>
                        <a:t>εξαεριστικό</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3"/>
                  </a:ext>
                </a:extLst>
              </a:tr>
              <a:tr h="714541">
                <a:tc vMerge="1">
                  <a:txBody>
                    <a:bodyPr/>
                    <a:lstStyle/>
                    <a:p>
                      <a:endParaRPr lang="en-US"/>
                    </a:p>
                  </a:txBody>
                  <a:tcPr/>
                </a:tc>
                <a:tc>
                  <a:txBody>
                    <a:bodyPr/>
                    <a:lstStyle/>
                    <a:p>
                      <a:pPr marL="0" marR="0">
                        <a:spcBef>
                          <a:spcPts val="0"/>
                        </a:spcBef>
                        <a:spcAft>
                          <a:spcPts val="0"/>
                        </a:spcAft>
                      </a:pPr>
                      <a:r>
                        <a:rPr lang="el-GR" sz="1200" dirty="0">
                          <a:effectLst/>
                        </a:rPr>
                        <a:t>Έγγραφα κατασκευαστή ή εγκαταστάτη χωρίς υπογραφές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Η απόδειξη για το τεστ πίεσης ή συντήρησης δεν υπάρχει</a:t>
                      </a:r>
                      <a:r>
                        <a:rPr lang="en-US" sz="1200" dirty="0">
                          <a:effectLst/>
                        </a:rPr>
                        <a:t>,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Φτιάξτε έγγραφο ελέγχου </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4"/>
                  </a:ext>
                </a:extLst>
              </a:tr>
              <a:tr h="510386">
                <a:tc vMerge="1">
                  <a:txBody>
                    <a:bodyPr/>
                    <a:lstStyle/>
                    <a:p>
                      <a:endParaRPr lang="en-US"/>
                    </a:p>
                  </a:txBody>
                  <a:tcPr/>
                </a:tc>
                <a:tc>
                  <a:txBody>
                    <a:bodyPr/>
                    <a:lstStyle/>
                    <a:p>
                      <a:pPr marL="0" marR="0">
                        <a:spcBef>
                          <a:spcPts val="0"/>
                        </a:spcBef>
                        <a:spcAft>
                          <a:spcPts val="0"/>
                        </a:spcAft>
                      </a:pPr>
                      <a:r>
                        <a:rPr lang="el-GR" sz="1200" dirty="0">
                          <a:effectLst/>
                        </a:rPr>
                        <a:t>Δεν υπάρχει το σχέδιο του συστήματος στο λεβητοστάσιο.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Δεν υπάρχει η δυνατότητα γρήγορης επισκόπησης του συστήματος από το χειριστή ή τον </a:t>
                      </a:r>
                      <a:r>
                        <a:rPr lang="el-GR" sz="1200" dirty="0" err="1">
                          <a:effectLst/>
                        </a:rPr>
                        <a:t>συντηρητη</a:t>
                      </a:r>
                      <a:r>
                        <a:rPr lang="el-GR" sz="1200" dirty="0">
                          <a:effectLst/>
                        </a:rPr>
                        <a:t>.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Προσκόμιση του σχεδίου </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48846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270955"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3.1. </a:t>
            </a:r>
            <a:r>
              <a:rPr lang="el-GR" sz="1600" dirty="0">
                <a:cs typeface="Arial" panose="020B0604020202020204" pitchFamily="34" charset="0"/>
              </a:rPr>
              <a:t>Λάθη συναρμολόγησης</a:t>
            </a:r>
            <a:endParaRPr lang="en-US" sz="1600" dirty="0">
              <a:cs typeface="Arial" panose="020B0604020202020204" pitchFamily="34" charset="0"/>
            </a:endParaRPr>
          </a:p>
          <a:p>
            <a:pPr marL="0" indent="0">
              <a:buNone/>
            </a:pPr>
            <a:r>
              <a:rPr lang="el-GR" sz="1600" b="1" dirty="0">
                <a:cs typeface="Arial" panose="020B0604020202020204" pitchFamily="34" charset="0"/>
              </a:rPr>
              <a:t>Λάθη συναρμολόγησης</a:t>
            </a:r>
            <a:r>
              <a:rPr lang="en-US" sz="1600" b="1" dirty="0">
                <a:cs typeface="Arial" panose="020B0604020202020204" pitchFamily="34" charset="0"/>
              </a:rPr>
              <a:t>, </a:t>
            </a:r>
            <a:r>
              <a:rPr lang="el-GR" sz="1600" b="1" dirty="0">
                <a:cs typeface="Arial" panose="020B0604020202020204" pitchFamily="34" charset="0"/>
              </a:rPr>
              <a:t>αποτελέσματα </a:t>
            </a:r>
            <a:r>
              <a:rPr lang="en-US" sz="1600" b="1" dirty="0">
                <a:cs typeface="Arial" panose="020B0604020202020204" pitchFamily="34" charset="0"/>
              </a:rPr>
              <a:t> </a:t>
            </a:r>
            <a:r>
              <a:rPr lang="el-GR" sz="1600" b="1" dirty="0">
                <a:cs typeface="Arial" panose="020B0604020202020204" pitchFamily="34" charset="0"/>
              </a:rPr>
              <a:t>και η διόρθωση τους </a:t>
            </a:r>
            <a:endParaRPr lang="en-US" sz="1600" b="1"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28444942"/>
              </p:ext>
            </p:extLst>
          </p:nvPr>
        </p:nvGraphicFramePr>
        <p:xfrm>
          <a:off x="251520" y="2276872"/>
          <a:ext cx="8568953" cy="304800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xmlns="" val="20000"/>
                    </a:ext>
                  </a:extLst>
                </a:gridCol>
                <a:gridCol w="2581021">
                  <a:extLst>
                    <a:ext uri="{9D8B030D-6E8A-4147-A177-3AD203B41FA5}">
                      <a16:colId xmlns:a16="http://schemas.microsoft.com/office/drawing/2014/main" xmlns="" val="20001"/>
                    </a:ext>
                  </a:extLst>
                </a:gridCol>
                <a:gridCol w="2381898">
                  <a:extLst>
                    <a:ext uri="{9D8B030D-6E8A-4147-A177-3AD203B41FA5}">
                      <a16:colId xmlns:a16="http://schemas.microsoft.com/office/drawing/2014/main" xmlns="" val="20002"/>
                    </a:ext>
                  </a:extLst>
                </a:gridCol>
                <a:gridCol w="2381898">
                  <a:extLst>
                    <a:ext uri="{9D8B030D-6E8A-4147-A177-3AD203B41FA5}">
                      <a16:colId xmlns:a16="http://schemas.microsoft.com/office/drawing/2014/main" xmlns="" val="20003"/>
                    </a:ext>
                  </a:extLst>
                </a:gridCol>
              </a:tblGrid>
              <a:tr h="0">
                <a:tc>
                  <a:txBody>
                    <a:bodyPr/>
                    <a:lstStyle/>
                    <a:p>
                      <a:pPr marL="0" marR="0" algn="ctr">
                        <a:spcBef>
                          <a:spcPts val="0"/>
                        </a:spcBef>
                        <a:spcAft>
                          <a:spcPts val="0"/>
                        </a:spcAft>
                      </a:pPr>
                      <a:r>
                        <a:rPr lang="en-US" sz="1400" dirty="0">
                          <a:effectLst/>
                        </a:rPr>
                        <a:t> </a:t>
                      </a:r>
                      <a:endParaRPr lang="en-US" sz="1400" dirty="0">
                        <a:effectLst/>
                        <a:latin typeface="Times New Roman"/>
                        <a:ea typeface="Calibri"/>
                      </a:endParaRPr>
                    </a:p>
                  </a:txBody>
                  <a:tcPr marL="25459" marR="25459"/>
                </a:tc>
                <a:tc>
                  <a:txBody>
                    <a:bodyPr/>
                    <a:lstStyle/>
                    <a:p>
                      <a:pPr marL="0" marR="0" algn="ctr">
                        <a:spcBef>
                          <a:spcPts val="0"/>
                        </a:spcBef>
                        <a:spcAft>
                          <a:spcPts val="0"/>
                        </a:spcAft>
                      </a:pPr>
                      <a:r>
                        <a:rPr lang="el-GR" sz="1400" dirty="0">
                          <a:effectLst/>
                        </a:rPr>
                        <a:t>Λάθη</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Αποτελέσματα</a:t>
                      </a:r>
                      <a:endParaRPr lang="en-US" sz="1400" dirty="0">
                        <a:effectLst/>
                        <a:latin typeface="Times New Roman"/>
                        <a:ea typeface="Calibri"/>
                      </a:endParaRPr>
                    </a:p>
                  </a:txBody>
                  <a:tcPr marL="66289" marR="66289"/>
                </a:tc>
                <a:tc>
                  <a:txBody>
                    <a:bodyPr/>
                    <a:lstStyle/>
                    <a:p>
                      <a:pPr marL="0" marR="0" algn="ctr">
                        <a:spcBef>
                          <a:spcPts val="0"/>
                        </a:spcBef>
                        <a:spcAft>
                          <a:spcPts val="0"/>
                        </a:spcAft>
                      </a:pPr>
                      <a:r>
                        <a:rPr lang="el-GR" sz="1400" dirty="0">
                          <a:effectLst/>
                        </a:rPr>
                        <a:t>Διόρθωση</a:t>
                      </a:r>
                      <a:r>
                        <a:rPr lang="en-US" sz="1400" dirty="0">
                          <a:effectLst/>
                        </a:rPr>
                        <a:t>/</a:t>
                      </a:r>
                      <a:r>
                        <a:rPr lang="el-GR" sz="1400" dirty="0">
                          <a:effectLst/>
                        </a:rPr>
                        <a:t>αποτροπή</a:t>
                      </a:r>
                      <a:endParaRPr lang="en-US" sz="1400" dirty="0">
                        <a:effectLst/>
                        <a:latin typeface="Times New Roman"/>
                        <a:ea typeface="Calibri"/>
                      </a:endParaRPr>
                    </a:p>
                  </a:txBody>
                  <a:tcPr marL="66289" marR="66289"/>
                </a:tc>
                <a:extLst>
                  <a:ext uri="{0D108BD9-81ED-4DB2-BD59-A6C34878D82A}">
                    <a16:rowId xmlns:a16="http://schemas.microsoft.com/office/drawing/2014/main" xmlns="" val="10000"/>
                  </a:ext>
                </a:extLst>
              </a:tr>
              <a:tr h="0">
                <a:tc rowSpan="3">
                  <a:txBody>
                    <a:bodyPr/>
                    <a:lstStyle/>
                    <a:p>
                      <a:pPr marL="0" marR="0" algn="r">
                        <a:spcBef>
                          <a:spcPts val="0"/>
                        </a:spcBef>
                        <a:spcAft>
                          <a:spcPts val="0"/>
                        </a:spcAft>
                      </a:pPr>
                      <a:r>
                        <a:rPr lang="el-GR" sz="1400" dirty="0">
                          <a:effectLst/>
                        </a:rPr>
                        <a:t>Συντήρηση</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Χωρίς έλεγχο του υγρού για την προστασία έναντι της ψύξης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Πιθανά σπασίματα στις σωλήνες και στους συλλέκτες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Μέτρησης αντιψυκτικής προστασίας με κατάλληλα όργανα</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1"/>
                  </a:ext>
                </a:extLst>
              </a:tr>
              <a:tr h="0">
                <a:tc vMerge="1">
                  <a:txBody>
                    <a:bodyPr/>
                    <a:lstStyle/>
                    <a:p>
                      <a:endParaRPr lang="en-US"/>
                    </a:p>
                  </a:txBody>
                  <a:tcPr/>
                </a:tc>
                <a:tc>
                  <a:txBody>
                    <a:bodyPr/>
                    <a:lstStyle/>
                    <a:p>
                      <a:pPr marL="0" marR="0">
                        <a:spcBef>
                          <a:spcPts val="0"/>
                        </a:spcBef>
                        <a:spcAft>
                          <a:spcPts val="0"/>
                        </a:spcAft>
                      </a:pPr>
                      <a:r>
                        <a:rPr lang="el-GR" sz="1200" dirty="0">
                          <a:effectLst/>
                        </a:rPr>
                        <a:t>Χωρίς έλεγχο της τιμής του </a:t>
                      </a:r>
                      <a:r>
                        <a:rPr lang="en-GB" sz="1200" dirty="0" err="1">
                          <a:effectLst/>
                        </a:rPr>
                        <a:t>p.H</a:t>
                      </a:r>
                      <a:r>
                        <a:rPr lang="en-GB" sz="1200" dirty="0">
                          <a:effectLst/>
                        </a:rPr>
                        <a:t>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Πιθανή διάβρωση των σωληνώσεων</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Μέτρηση της τιμής του </a:t>
                      </a:r>
                      <a:r>
                        <a:rPr lang="en-GB" sz="1200" dirty="0" err="1">
                          <a:effectLst/>
                        </a:rPr>
                        <a:t>p.H</a:t>
                      </a:r>
                      <a:r>
                        <a:rPr lang="en-GB" sz="1200" dirty="0">
                          <a:effectLst/>
                        </a:rPr>
                        <a:t> </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2"/>
                  </a:ext>
                </a:extLst>
              </a:tr>
              <a:tr h="0">
                <a:tc vMerge="1">
                  <a:txBody>
                    <a:bodyPr/>
                    <a:lstStyle/>
                    <a:p>
                      <a:endParaRPr lang="en-US"/>
                    </a:p>
                  </a:txBody>
                  <a:tcPr/>
                </a:tc>
                <a:tc>
                  <a:txBody>
                    <a:bodyPr/>
                    <a:lstStyle/>
                    <a:p>
                      <a:pPr marL="0" marR="0">
                        <a:spcBef>
                          <a:spcPts val="0"/>
                        </a:spcBef>
                        <a:spcAft>
                          <a:spcPts val="0"/>
                        </a:spcAft>
                      </a:pPr>
                      <a:r>
                        <a:rPr lang="el-GR" sz="1200" dirty="0" err="1">
                          <a:effectLst/>
                        </a:rPr>
                        <a:t>Επαναπλήρωση</a:t>
                      </a:r>
                      <a:r>
                        <a:rPr lang="el-GR" sz="1200" dirty="0">
                          <a:effectLst/>
                        </a:rPr>
                        <a:t> χωρίς γνώση του μέσου</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Αβέβαιες χημικές ιδιότητες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Αλλαγή του μέσου </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3"/>
                  </a:ext>
                </a:extLst>
              </a:tr>
              <a:tr h="0">
                <a:tc rowSpan="3">
                  <a:txBody>
                    <a:bodyPr/>
                    <a:lstStyle/>
                    <a:p>
                      <a:pPr marL="0" marR="0" algn="r">
                        <a:spcBef>
                          <a:spcPts val="0"/>
                        </a:spcBef>
                        <a:spcAft>
                          <a:spcPts val="0"/>
                        </a:spcAft>
                      </a:pPr>
                      <a:r>
                        <a:rPr lang="el-GR" sz="1400" dirty="0">
                          <a:effectLst/>
                        </a:rPr>
                        <a:t>Οργανισμός </a:t>
                      </a:r>
                      <a:endParaRPr lang="en-US" sz="14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Αίτηση επιδότησης μετά την παραγγελία</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latin typeface="Times New Roman"/>
                          <a:ea typeface="Calibri"/>
                        </a:rPr>
                        <a:t>Στέρηση επιδότησης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Αίτηση επιδότησης πριν την εγκατάσταση</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4"/>
                  </a:ext>
                </a:extLst>
              </a:tr>
              <a:tr h="0">
                <a:tc vMerge="1">
                  <a:txBody>
                    <a:bodyPr/>
                    <a:lstStyle/>
                    <a:p>
                      <a:endParaRPr lang="en-US"/>
                    </a:p>
                  </a:txBody>
                  <a:tcPr/>
                </a:tc>
                <a:tc>
                  <a:txBody>
                    <a:bodyPr/>
                    <a:lstStyle/>
                    <a:p>
                      <a:pPr marL="0" marR="0">
                        <a:spcBef>
                          <a:spcPts val="0"/>
                        </a:spcBef>
                        <a:spcAft>
                          <a:spcPts val="0"/>
                        </a:spcAft>
                      </a:pPr>
                      <a:r>
                        <a:rPr lang="el-GR" sz="1200" dirty="0">
                          <a:effectLst/>
                        </a:rPr>
                        <a:t>Προβλήματα επικοινωνίας μεταξύ πελάτη και εγκαταστάτη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Η εγκατάσταση καταλήγει διαφορετικά από αυτό που ήθελε ο πελάτης </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Την καλύτερη δυνατή συσχέτιση της </a:t>
                      </a:r>
                      <a:r>
                        <a:rPr lang="el-GR" sz="1200" dirty="0" err="1">
                          <a:effectLst/>
                        </a:rPr>
                        <a:t>επιθυμιάς</a:t>
                      </a:r>
                      <a:r>
                        <a:rPr lang="el-GR" sz="1200" dirty="0">
                          <a:effectLst/>
                        </a:rPr>
                        <a:t> του πελάτη και του προϊόντος</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5"/>
                  </a:ext>
                </a:extLst>
              </a:tr>
              <a:tr h="169724">
                <a:tc vMerge="1">
                  <a:txBody>
                    <a:bodyPr/>
                    <a:lstStyle/>
                    <a:p>
                      <a:endParaRPr lang="en-US"/>
                    </a:p>
                  </a:txBody>
                  <a:tcPr/>
                </a:tc>
                <a:tc>
                  <a:txBody>
                    <a:bodyPr/>
                    <a:lstStyle/>
                    <a:p>
                      <a:pPr marL="0" marR="0">
                        <a:spcBef>
                          <a:spcPts val="0"/>
                        </a:spcBef>
                        <a:spcAft>
                          <a:spcPts val="0"/>
                        </a:spcAft>
                      </a:pPr>
                      <a:r>
                        <a:rPr lang="el-GR" sz="1200" dirty="0">
                          <a:effectLst/>
                        </a:rPr>
                        <a:t>Έλλειψη συντονισμού με τον πελάτη που αφορούν άλλα τμήματα συναρμολόγησης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latin typeface="Times New Roman"/>
                          <a:ea typeface="Calibri"/>
                        </a:rPr>
                        <a:t>Προβλήματα στις διαδικασία κατασκευής</a:t>
                      </a:r>
                      <a:endParaRPr lang="en-US" sz="1200" dirty="0">
                        <a:effectLst/>
                        <a:latin typeface="Times New Roman"/>
                        <a:ea typeface="Calibri"/>
                      </a:endParaRPr>
                    </a:p>
                  </a:txBody>
                  <a:tcPr marL="25459" marR="25459"/>
                </a:tc>
                <a:tc>
                  <a:txBody>
                    <a:bodyPr/>
                    <a:lstStyle/>
                    <a:p>
                      <a:pPr marL="0" marR="0">
                        <a:spcBef>
                          <a:spcPts val="0"/>
                        </a:spcBef>
                        <a:spcAft>
                          <a:spcPts val="0"/>
                        </a:spcAft>
                      </a:pPr>
                      <a:r>
                        <a:rPr lang="el-GR" sz="1200" dirty="0">
                          <a:effectLst/>
                        </a:rPr>
                        <a:t>Χρονική και ακριβής συμφωνία μεταξύ του υδραυλικού ,του ηλεκτρολόγου και του τεχνίτη</a:t>
                      </a:r>
                      <a:endParaRPr lang="en-US" sz="1200" dirty="0">
                        <a:effectLst/>
                        <a:latin typeface="Times New Roman"/>
                        <a:ea typeface="Calibri"/>
                      </a:endParaRPr>
                    </a:p>
                  </a:txBody>
                  <a:tcPr marL="25459" marR="25459"/>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898322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720080"/>
          </a:xfrm>
        </p:spPr>
        <p:txBody>
          <a:bodyPr>
            <a:noAutofit/>
          </a:bodyPr>
          <a:lstStyle/>
          <a:p>
            <a:pPr marL="0" indent="0">
              <a:buNone/>
            </a:pPr>
            <a:r>
              <a:rPr lang="en-US" sz="1600" dirty="0">
                <a:latin typeface="Arial" panose="020B0604020202020204" pitchFamily="34" charset="0"/>
                <a:cs typeface="Arial" panose="020B0604020202020204" pitchFamily="34" charset="0"/>
              </a:rPr>
              <a:t>3.2. </a:t>
            </a:r>
            <a:r>
              <a:rPr lang="el-GR" sz="1600" dirty="0">
                <a:cs typeface="Arial" panose="020B0604020202020204" pitchFamily="34" charset="0"/>
              </a:rPr>
              <a:t>Παραδείγματα ανίχνευσης και διόρθωσης σφαλμάτων</a:t>
            </a:r>
            <a:endParaRPr lang="en-US" sz="1600" dirty="0">
              <a:cs typeface="Arial" panose="020B0604020202020204" pitchFamily="34" charset="0"/>
            </a:endParaRPr>
          </a:p>
          <a:p>
            <a:pPr marL="0" indent="0">
              <a:buNone/>
            </a:pPr>
            <a:r>
              <a:rPr lang="el-GR" sz="1600" b="1" dirty="0">
                <a:cs typeface="Arial" panose="020B0604020202020204" pitchFamily="34" charset="0"/>
              </a:rPr>
              <a:t>Πτώση πίεσης </a:t>
            </a:r>
            <a:endParaRPr lang="en-US" sz="1600" b="1"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35496" y="2204864"/>
            <a:ext cx="3456384" cy="830997"/>
          </a:xfrm>
          <a:prstGeom prst="rect">
            <a:avLst/>
          </a:prstGeom>
        </p:spPr>
        <p:txBody>
          <a:bodyPr wrap="square">
            <a:spAutoFit/>
          </a:bodyPr>
          <a:lstStyle/>
          <a:p>
            <a:r>
              <a:rPr lang="el-GR" sz="1600" dirty="0">
                <a:cs typeface="Arial" panose="020B0604020202020204" pitchFamily="34" charset="0"/>
              </a:rPr>
              <a:t>Ο εξαερισμός έκλεισε μετά την πλήρωση και εξαέρωση του συστήματος</a:t>
            </a:r>
            <a:endParaRPr lang="en-US" sz="1600" dirty="0">
              <a:cs typeface="Arial" panose="020B0604020202020204" pitchFamily="34" charset="0"/>
            </a:endParaRPr>
          </a:p>
        </p:txBody>
      </p:sp>
      <p:sp>
        <p:nvSpPr>
          <p:cNvPr id="7" name="Rectangle 6"/>
          <p:cNvSpPr/>
          <p:nvPr/>
        </p:nvSpPr>
        <p:spPr>
          <a:xfrm>
            <a:off x="4534200" y="2228330"/>
            <a:ext cx="3255788" cy="584775"/>
          </a:xfrm>
          <a:prstGeom prst="rect">
            <a:avLst/>
          </a:prstGeom>
        </p:spPr>
        <p:txBody>
          <a:bodyPr wrap="square">
            <a:spAutoFit/>
          </a:bodyPr>
          <a:lstStyle/>
          <a:p>
            <a:r>
              <a:rPr lang="el-GR" sz="1600" dirty="0">
                <a:cs typeface="Arial" panose="020B0604020202020204" pitchFamily="34" charset="0"/>
              </a:rPr>
              <a:t>Κλείσε τον εξαερισμό και αύξησε την πίεση</a:t>
            </a:r>
            <a:endParaRPr lang="en-US" sz="1600" dirty="0">
              <a:cs typeface="Arial" panose="020B0604020202020204" pitchFamily="34" charset="0"/>
            </a:endParaRPr>
          </a:p>
        </p:txBody>
      </p:sp>
      <p:cxnSp>
        <p:nvCxnSpPr>
          <p:cNvPr id="4" name="Straight Arrow Connector 3"/>
          <p:cNvCxnSpPr/>
          <p:nvPr/>
        </p:nvCxnSpPr>
        <p:spPr>
          <a:xfrm flipV="1">
            <a:off x="3491880" y="2397381"/>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3872" y="2687420"/>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Yes </a:t>
            </a:r>
          </a:p>
        </p:txBody>
      </p:sp>
      <p:sp>
        <p:nvSpPr>
          <p:cNvPr id="12" name="Rectangle 11"/>
          <p:cNvSpPr/>
          <p:nvPr/>
        </p:nvSpPr>
        <p:spPr>
          <a:xfrm>
            <a:off x="3637636" y="2035587"/>
            <a:ext cx="529944"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No</a:t>
            </a:r>
          </a:p>
        </p:txBody>
      </p:sp>
      <p:cxnSp>
        <p:nvCxnSpPr>
          <p:cNvPr id="13" name="Straight Arrow Connector 12"/>
          <p:cNvCxnSpPr/>
          <p:nvPr/>
        </p:nvCxnSpPr>
        <p:spPr>
          <a:xfrm>
            <a:off x="1852496" y="2625267"/>
            <a:ext cx="0" cy="4628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5496" y="3133427"/>
            <a:ext cx="3600400" cy="830997"/>
          </a:xfrm>
          <a:prstGeom prst="rect">
            <a:avLst/>
          </a:prstGeom>
        </p:spPr>
        <p:txBody>
          <a:bodyPr wrap="square">
            <a:spAutoFit/>
          </a:bodyPr>
          <a:lstStyle/>
          <a:p>
            <a:r>
              <a:rPr lang="el-GR" sz="1600" dirty="0">
                <a:cs typeface="Arial" panose="020B0604020202020204" pitchFamily="34" charset="0"/>
              </a:rPr>
              <a:t>Διαφυγή υγρού από τη βαλβίδα ασφαλείας</a:t>
            </a:r>
            <a:r>
              <a:rPr lang="en-US" sz="1600" dirty="0">
                <a:cs typeface="Arial" panose="020B0604020202020204" pitchFamily="34" charset="0"/>
              </a:rPr>
              <a:t>? (</a:t>
            </a:r>
            <a:r>
              <a:rPr lang="el-GR" sz="1600" dirty="0">
                <a:cs typeface="Arial" panose="020B0604020202020204" pitchFamily="34" charset="0"/>
              </a:rPr>
              <a:t>Έλεγχος του επιπέδου πλήρωσης </a:t>
            </a:r>
            <a:r>
              <a:rPr lang="en-US" sz="1600" dirty="0">
                <a:cs typeface="Arial" panose="020B0604020202020204" pitchFamily="34" charset="0"/>
              </a:rPr>
              <a:t>)</a:t>
            </a:r>
          </a:p>
        </p:txBody>
      </p:sp>
      <p:cxnSp>
        <p:nvCxnSpPr>
          <p:cNvPr id="17" name="Straight Arrow Connector 16"/>
          <p:cNvCxnSpPr/>
          <p:nvPr/>
        </p:nvCxnSpPr>
        <p:spPr>
          <a:xfrm flipV="1">
            <a:off x="3485556" y="3356992"/>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13336" y="3090486"/>
            <a:ext cx="4723160" cy="3293209"/>
          </a:xfrm>
          <a:prstGeom prst="rect">
            <a:avLst/>
          </a:prstGeom>
        </p:spPr>
        <p:txBody>
          <a:bodyPr wrap="square">
            <a:spAutoFit/>
          </a:bodyPr>
          <a:lstStyle/>
          <a:p>
            <a:r>
              <a:rPr lang="el-GR" sz="1600" dirty="0">
                <a:cs typeface="Arial" panose="020B0604020202020204" pitchFamily="34" charset="0"/>
              </a:rPr>
              <a:t>Χαλασμένο δοχείο διαστολής</a:t>
            </a:r>
            <a:r>
              <a:rPr lang="en-US" sz="1600" dirty="0">
                <a:cs typeface="Arial" panose="020B0604020202020204" pitchFamily="34" charset="0"/>
              </a:rPr>
              <a:t>? (Knocking test) </a:t>
            </a:r>
            <a:r>
              <a:rPr lang="el-GR" sz="1600" dirty="0">
                <a:cs typeface="Arial" panose="020B0604020202020204" pitchFamily="34" charset="0"/>
              </a:rPr>
              <a:t>αλλαγή αν χρειάζεται</a:t>
            </a:r>
            <a:endParaRPr lang="en-US" sz="1600" dirty="0">
              <a:cs typeface="Arial" panose="020B0604020202020204" pitchFamily="34" charset="0"/>
            </a:endParaRPr>
          </a:p>
          <a:p>
            <a:r>
              <a:rPr lang="el-GR" sz="1600" dirty="0">
                <a:cs typeface="Arial" panose="020B0604020202020204" pitchFamily="34" charset="0"/>
              </a:rPr>
              <a:t>Κλειστό δοχείο διαστολής</a:t>
            </a:r>
            <a:r>
              <a:rPr lang="en-US" sz="1600" dirty="0">
                <a:cs typeface="Arial" panose="020B0604020202020204" pitchFamily="34" charset="0"/>
              </a:rPr>
              <a:t>? (</a:t>
            </a:r>
            <a:r>
              <a:rPr lang="el-GR" sz="1600" dirty="0">
                <a:cs typeface="Arial" panose="020B0604020202020204" pitchFamily="34" charset="0"/>
              </a:rPr>
              <a:t>δεν επιτρέπεται </a:t>
            </a:r>
            <a:r>
              <a:rPr lang="en-US" sz="1600" dirty="0">
                <a:cs typeface="Arial" panose="020B0604020202020204" pitchFamily="34" charset="0"/>
              </a:rPr>
              <a:t>) </a:t>
            </a:r>
            <a:r>
              <a:rPr lang="el-GR" sz="1600" dirty="0">
                <a:cs typeface="Arial" panose="020B0604020202020204" pitchFamily="34" charset="0"/>
              </a:rPr>
              <a:t>ανοίξτε αν χρειάζεται</a:t>
            </a:r>
            <a:endParaRPr lang="en-US" sz="1600" dirty="0">
              <a:cs typeface="Arial" panose="020B0604020202020204" pitchFamily="34" charset="0"/>
            </a:endParaRPr>
          </a:p>
          <a:p>
            <a:r>
              <a:rPr lang="el-GR" sz="1600" dirty="0">
                <a:cs typeface="Arial" panose="020B0604020202020204" pitchFamily="34" charset="0"/>
              </a:rPr>
              <a:t>Μικρό δοχείο διαστολής </a:t>
            </a:r>
            <a:r>
              <a:rPr lang="en-US" sz="1600" dirty="0">
                <a:cs typeface="Arial" panose="020B0604020202020204" pitchFamily="34" charset="0"/>
              </a:rPr>
              <a:t>? </a:t>
            </a:r>
            <a:r>
              <a:rPr lang="el-GR" sz="1600" dirty="0" err="1">
                <a:cs typeface="Arial" panose="020B0604020202020204" pitchFamily="34" charset="0"/>
              </a:rPr>
              <a:t>Επανυπολογισμός</a:t>
            </a:r>
            <a:r>
              <a:rPr lang="el-GR" sz="1600" dirty="0">
                <a:cs typeface="Arial" panose="020B0604020202020204" pitchFamily="34" charset="0"/>
              </a:rPr>
              <a:t>, εγκατάσταση πρόσθετης μονάδας</a:t>
            </a:r>
            <a:endParaRPr lang="en-US" sz="1600" dirty="0">
              <a:cs typeface="Arial" panose="020B0604020202020204" pitchFamily="34" charset="0"/>
            </a:endParaRPr>
          </a:p>
          <a:p>
            <a:r>
              <a:rPr lang="el-GR" sz="1600" dirty="0">
                <a:cs typeface="Arial" panose="020B0604020202020204" pitchFamily="34" charset="0"/>
              </a:rPr>
              <a:t>Πίεση εισόδου του δοχείου διαστολής </a:t>
            </a:r>
            <a:r>
              <a:rPr lang="en-US" sz="1600" dirty="0">
                <a:cs typeface="Arial" panose="020B0604020202020204" pitchFamily="34" charset="0"/>
              </a:rPr>
              <a:t>MEV</a:t>
            </a:r>
            <a:r>
              <a:rPr lang="el-GR" sz="1600" dirty="0">
                <a:cs typeface="Arial" panose="020B0604020202020204" pitchFamily="34" charset="0"/>
              </a:rPr>
              <a:t>πολύ υψηλή</a:t>
            </a:r>
            <a:r>
              <a:rPr lang="en-US" sz="1600" dirty="0">
                <a:cs typeface="Arial" panose="020B0604020202020204" pitchFamily="34" charset="0"/>
              </a:rPr>
              <a:t>? </a:t>
            </a:r>
            <a:r>
              <a:rPr lang="el-GR" sz="1600" dirty="0">
                <a:cs typeface="Arial" panose="020B0604020202020204" pitchFamily="34" charset="0"/>
              </a:rPr>
              <a:t>Πίεση συστήματος πίεσης υψηλή</a:t>
            </a:r>
            <a:r>
              <a:rPr lang="en-US" sz="1600" dirty="0">
                <a:cs typeface="Arial" panose="020B0604020202020204" pitchFamily="34" charset="0"/>
              </a:rPr>
              <a:t>? </a:t>
            </a:r>
            <a:r>
              <a:rPr lang="el-GR" sz="1600" dirty="0">
                <a:cs typeface="Arial" panose="020B0604020202020204" pitchFamily="34" charset="0"/>
              </a:rPr>
              <a:t>Μειώστε αν χρειάζεται</a:t>
            </a:r>
            <a:endParaRPr lang="en-US" sz="1600" dirty="0">
              <a:cs typeface="Arial" panose="020B0604020202020204" pitchFamily="34" charset="0"/>
            </a:endParaRPr>
          </a:p>
          <a:p>
            <a:r>
              <a:rPr lang="el-GR" sz="1600" dirty="0">
                <a:cs typeface="Arial" panose="020B0604020202020204" pitchFamily="34" charset="0"/>
              </a:rPr>
              <a:t>Ακατάλληλα </a:t>
            </a:r>
            <a:r>
              <a:rPr lang="el-GR" sz="1600" dirty="0" err="1">
                <a:cs typeface="Arial" panose="020B0604020202020204" pitchFamily="34" charset="0"/>
              </a:rPr>
              <a:t>διαστασιολογημένη</a:t>
            </a:r>
            <a:r>
              <a:rPr lang="el-GR" sz="1600" dirty="0">
                <a:cs typeface="Arial" panose="020B0604020202020204" pitchFamily="34" charset="0"/>
              </a:rPr>
              <a:t> βαλβίδα ασφάλειας</a:t>
            </a:r>
            <a:r>
              <a:rPr lang="en-US" sz="1600" dirty="0">
                <a:cs typeface="Arial" panose="020B0604020202020204" pitchFamily="34" charset="0"/>
              </a:rPr>
              <a:t>? (</a:t>
            </a:r>
            <a:r>
              <a:rPr lang="el-GR" sz="1600" dirty="0">
                <a:cs typeface="Arial" panose="020B0604020202020204" pitchFamily="34" charset="0"/>
              </a:rPr>
              <a:t>Απόκριση σε χαμηλή πίεση</a:t>
            </a:r>
            <a:r>
              <a:rPr lang="en-US" sz="1600" dirty="0">
                <a:cs typeface="Arial" panose="020B0604020202020204" pitchFamily="34" charset="0"/>
              </a:rPr>
              <a:t>?) </a:t>
            </a:r>
            <a:r>
              <a:rPr lang="el-GR" sz="1600" dirty="0">
                <a:cs typeface="Arial" panose="020B0604020202020204" pitchFamily="34" charset="0"/>
              </a:rPr>
              <a:t>Αντικατάσταση</a:t>
            </a:r>
            <a:endParaRPr lang="en-US" sz="1600" dirty="0">
              <a:cs typeface="Arial" panose="020B0604020202020204" pitchFamily="34" charset="0"/>
            </a:endParaRPr>
          </a:p>
          <a:p>
            <a:r>
              <a:rPr lang="el-GR" sz="1600" dirty="0">
                <a:cs typeface="Arial" panose="020B0604020202020204" pitchFamily="34" charset="0"/>
              </a:rPr>
              <a:t>Αδειάστε το κύκλωμα </a:t>
            </a:r>
            <a:r>
              <a:rPr lang="en-US" sz="1600" dirty="0">
                <a:cs typeface="Arial" panose="020B0604020202020204" pitchFamily="34" charset="0"/>
              </a:rPr>
              <a:t>, </a:t>
            </a:r>
            <a:r>
              <a:rPr lang="el-GR" sz="1600" dirty="0">
                <a:cs typeface="Arial" panose="020B0604020202020204" pitchFamily="34" charset="0"/>
              </a:rPr>
              <a:t>επιδιορθώστε τις διαρροές, πληρώστε και εξαερώστε το κύκλωμα</a:t>
            </a:r>
            <a:endParaRPr lang="en-US" sz="1600" dirty="0">
              <a:cs typeface="Arial" panose="020B0604020202020204" pitchFamily="34" charset="0"/>
            </a:endParaRPr>
          </a:p>
        </p:txBody>
      </p:sp>
      <p:sp>
        <p:nvSpPr>
          <p:cNvPr id="19" name="Rectangle 18"/>
          <p:cNvSpPr/>
          <p:nvPr/>
        </p:nvSpPr>
        <p:spPr>
          <a:xfrm>
            <a:off x="3442924" y="2877343"/>
            <a:ext cx="765840" cy="338554"/>
          </a:xfrm>
          <a:prstGeom prst="rect">
            <a:avLst/>
          </a:prstGeom>
        </p:spPr>
        <p:txBody>
          <a:bodyPr wrap="square">
            <a:spAutoFit/>
          </a:bodyPr>
          <a:lstStyle/>
          <a:p>
            <a:r>
              <a:rPr lang="en-US" sz="1600" b="1" dirty="0">
                <a:solidFill>
                  <a:srgbClr val="0070C0"/>
                </a:solidFill>
                <a:latin typeface="Arial" panose="020B0604020202020204" pitchFamily="34" charset="0"/>
                <a:cs typeface="Arial" panose="020B0604020202020204" pitchFamily="34" charset="0"/>
              </a:rPr>
              <a:t>Yes </a:t>
            </a:r>
          </a:p>
        </p:txBody>
      </p:sp>
      <p:sp>
        <p:nvSpPr>
          <p:cNvPr id="21" name="Rectangle 20"/>
          <p:cNvSpPr/>
          <p:nvPr/>
        </p:nvSpPr>
        <p:spPr>
          <a:xfrm>
            <a:off x="107504" y="5406315"/>
            <a:ext cx="3384376" cy="830997"/>
          </a:xfrm>
          <a:prstGeom prst="rect">
            <a:avLst/>
          </a:prstGeom>
        </p:spPr>
        <p:txBody>
          <a:bodyPr wrap="square">
            <a:spAutoFit/>
          </a:bodyPr>
          <a:lstStyle/>
          <a:p>
            <a:r>
              <a:rPr lang="el-GR" sz="1600" dirty="0">
                <a:cs typeface="Arial" panose="020B0604020202020204" pitchFamily="34" charset="0"/>
              </a:rPr>
              <a:t>Στεγανό κύκλωμα </a:t>
            </a:r>
            <a:r>
              <a:rPr lang="en-US" sz="1600" dirty="0">
                <a:cs typeface="Arial" panose="020B0604020202020204" pitchFamily="34" charset="0"/>
              </a:rPr>
              <a:t>? </a:t>
            </a:r>
            <a:r>
              <a:rPr lang="el-GR" sz="1600" dirty="0">
                <a:cs typeface="Arial" panose="020B0604020202020204" pitchFamily="34" charset="0"/>
              </a:rPr>
              <a:t>Ελέγξτε όλα τα σημεία σύνδεσης και συγκόλλησης με τα χέρια</a:t>
            </a:r>
            <a:endParaRPr lang="en-US" sz="1600" dirty="0">
              <a:cs typeface="Arial" panose="020B0604020202020204" pitchFamily="34" charset="0"/>
            </a:endParaRPr>
          </a:p>
        </p:txBody>
      </p:sp>
      <p:cxnSp>
        <p:nvCxnSpPr>
          <p:cNvPr id="22" name="Straight Arrow Connector 21"/>
          <p:cNvCxnSpPr/>
          <p:nvPr/>
        </p:nvCxnSpPr>
        <p:spPr>
          <a:xfrm>
            <a:off x="1766400" y="3964424"/>
            <a:ext cx="0" cy="115190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81564" y="4278223"/>
            <a:ext cx="529944"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No</a:t>
            </a:r>
          </a:p>
        </p:txBody>
      </p:sp>
      <p:cxnSp>
        <p:nvCxnSpPr>
          <p:cNvPr id="27" name="Straight Arrow Connector 26"/>
          <p:cNvCxnSpPr/>
          <p:nvPr/>
        </p:nvCxnSpPr>
        <p:spPr>
          <a:xfrm flipV="1">
            <a:off x="3379308" y="5845053"/>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525064" y="5483259"/>
            <a:ext cx="529944" cy="338554"/>
          </a:xfrm>
          <a:prstGeom prst="rect">
            <a:avLst/>
          </a:prstGeom>
        </p:spPr>
        <p:txBody>
          <a:bodyPr wrap="square">
            <a:spAutoFit/>
          </a:bodyPr>
          <a:lstStyle/>
          <a:p>
            <a:r>
              <a:rPr lang="en-US" sz="1600" b="1" dirty="0">
                <a:solidFill>
                  <a:srgbClr val="C00000"/>
                </a:solidFill>
                <a:latin typeface="Arial" panose="020B0604020202020204" pitchFamily="34" charset="0"/>
                <a:cs typeface="Arial" panose="020B0604020202020204" pitchFamily="34" charset="0"/>
              </a:rPr>
              <a:t>No</a:t>
            </a:r>
          </a:p>
        </p:txBody>
      </p:sp>
    </p:spTree>
    <p:extLst>
      <p:ext uri="{BB962C8B-B14F-4D97-AF65-F5344CB8AC3E}">
        <p14:creationId xmlns:p14="http://schemas.microsoft.com/office/powerpoint/2010/main" val="3497110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t>
            </a:r>
            <a:r>
              <a:rPr lang="el-GR" dirty="0">
                <a:cs typeface="Arial" panose="020B0604020202020204" pitchFamily="34" charset="0"/>
              </a:rPr>
              <a:t>Ανίχνευση και διόρθωση των σφαλμάτων </a:t>
            </a:r>
            <a:endParaRPr lang="en-US" dirty="0"/>
          </a:p>
        </p:txBody>
      </p:sp>
      <p:sp>
        <p:nvSpPr>
          <p:cNvPr id="5" name="Content Placeholder 2"/>
          <p:cNvSpPr>
            <a:spLocks noGrp="1"/>
          </p:cNvSpPr>
          <p:nvPr>
            <p:ph idx="1"/>
          </p:nvPr>
        </p:nvSpPr>
        <p:spPr>
          <a:xfrm>
            <a:off x="457200" y="1484784"/>
            <a:ext cx="8229600" cy="4752528"/>
          </a:xfrm>
        </p:spPr>
        <p:txBody>
          <a:bodyPr>
            <a:noAutofit/>
          </a:bodyPr>
          <a:lstStyle/>
          <a:p>
            <a:pPr marL="0" indent="0">
              <a:buNone/>
            </a:pPr>
            <a:r>
              <a:rPr lang="en-US" sz="1600" dirty="0">
                <a:latin typeface="Arial" panose="020B0604020202020204" pitchFamily="34" charset="0"/>
                <a:cs typeface="Arial" panose="020B0604020202020204" pitchFamily="34" charset="0"/>
              </a:rPr>
              <a:t>3.2. </a:t>
            </a:r>
            <a:r>
              <a:rPr lang="el-GR" sz="1600" dirty="0">
                <a:cs typeface="Arial" panose="020B0604020202020204" pitchFamily="34" charset="0"/>
              </a:rPr>
              <a:t>Παραδείγματα ανίχνευσης και διόρθωσης σφαλμάτων</a:t>
            </a:r>
            <a:endParaRPr lang="en-US" sz="1600" dirty="0">
              <a:cs typeface="Arial" panose="020B0604020202020204" pitchFamily="34" charset="0"/>
            </a:endParaRPr>
          </a:p>
          <a:p>
            <a:pPr marL="0" indent="0">
              <a:buNone/>
            </a:pPr>
            <a:r>
              <a:rPr lang="el-GR" sz="1600" b="1" dirty="0">
                <a:cs typeface="Arial" panose="020B0604020202020204" pitchFamily="34" charset="0"/>
              </a:rPr>
              <a:t>Πτώση πίεσης </a:t>
            </a:r>
            <a:endParaRPr lang="en-US" sz="1600" b="1" dirty="0">
              <a:cs typeface="Arial" panose="020B0604020202020204" pitchFamily="34" charset="0"/>
            </a:endParaRPr>
          </a:p>
          <a:p>
            <a:pPr marL="0" indent="0">
              <a:buNone/>
            </a:pPr>
            <a:endParaRPr lang="en-US" sz="1600" b="1"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a:t>
            </a:r>
            <a:r>
              <a:rPr lang="el-GR" sz="1600" dirty="0">
                <a:cs typeface="Arial" panose="020B0604020202020204" pitchFamily="34" charset="0"/>
              </a:rPr>
              <a:t>Όσο καλύτερα είναι εξαερωμένο το σύστημα μετά την πλήρωση, τόσο λιγότερα θα είναι τα προβλήματα εξαιτίας του αέρα στο δίκτυο. </a:t>
            </a:r>
          </a:p>
          <a:p>
            <a:pPr marL="0" indent="0">
              <a:buNone/>
            </a:pPr>
            <a:endParaRPr lang="en-US" sz="1600" dirty="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r>
              <a:rPr lang="el-GR" sz="1600" dirty="0">
                <a:cs typeface="Arial" panose="020B0604020202020204" pitchFamily="34" charset="0"/>
              </a:rPr>
              <a:t>Οι μεταβολές της πίεσης της τάξεως των </a:t>
            </a:r>
            <a:r>
              <a:rPr lang="en-US" sz="1600" dirty="0">
                <a:cs typeface="Arial" panose="020B0604020202020204" pitchFamily="34" charset="0"/>
              </a:rPr>
              <a:t> 1–2 bar</a:t>
            </a:r>
            <a:r>
              <a:rPr lang="el-GR" sz="1600" dirty="0">
                <a:cs typeface="Arial" panose="020B0604020202020204" pitchFamily="34" charset="0"/>
              </a:rPr>
              <a:t> εξαιτίας της μεταβολής της θερμοκρασίας είναι φυσικό.</a:t>
            </a:r>
            <a:r>
              <a:rPr lang="en-US" sz="1600" dirty="0">
                <a:cs typeface="Arial" panose="020B0604020202020204" pitchFamily="34" charset="0"/>
              </a:rPr>
              <a:t> </a:t>
            </a:r>
            <a:r>
              <a:rPr lang="el-GR" sz="1600" dirty="0">
                <a:cs typeface="Arial" panose="020B0604020202020204" pitchFamily="34" charset="0"/>
              </a:rPr>
              <a:t>Οι συγκρίσεις στην πίεση έχουν νόημα μόνο κατά τον έλεγχο πανομοιότυπων συστημάτων. </a:t>
            </a:r>
          </a:p>
          <a:p>
            <a:pPr marL="0" indent="0">
              <a:buNone/>
            </a:pPr>
            <a:endParaRPr lang="el-GR" sz="1600" dirty="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r>
              <a:rPr lang="el-GR" sz="1600" dirty="0">
                <a:cs typeface="Arial" panose="020B0604020202020204" pitchFamily="34" charset="0"/>
              </a:rPr>
              <a:t>Η πίεση του συστήματος δεν πρέπει να μειώνεται κάτω από τη στακτή πίεση του συστήματος+ </a:t>
            </a:r>
            <a:r>
              <a:rPr lang="en-US" sz="1600" dirty="0">
                <a:cs typeface="Arial" panose="020B0604020202020204" pitchFamily="34" charset="0"/>
              </a:rPr>
              <a:t>0.5 bar, </a:t>
            </a:r>
            <a:r>
              <a:rPr lang="el-GR" sz="1600" dirty="0">
                <a:cs typeface="Arial" panose="020B0604020202020204" pitchFamily="34" charset="0"/>
              </a:rPr>
              <a:t>διαφορετικά κενό μπορεί να δημιουργηθεί στα υψηλά σημεία του </a:t>
            </a:r>
            <a:r>
              <a:rPr lang="el-GR" sz="1600" dirty="0" err="1">
                <a:cs typeface="Arial" panose="020B0604020202020204" pitchFamily="34" charset="0"/>
              </a:rPr>
              <a:t>ηλιοθερμικού</a:t>
            </a:r>
            <a:r>
              <a:rPr lang="el-GR" sz="1600" dirty="0">
                <a:cs typeface="Arial" panose="020B0604020202020204" pitchFamily="34" charset="0"/>
              </a:rPr>
              <a:t> συστήματος και να εισαχθεί αέρας</a:t>
            </a:r>
            <a:r>
              <a:rPr lang="en-US" sz="1600" dirty="0">
                <a:cs typeface="Arial" panose="020B0604020202020204" pitchFamily="34" charset="0"/>
              </a:rPr>
              <a:t>.</a:t>
            </a:r>
          </a:p>
          <a:p>
            <a:pPr marL="0" indent="0">
              <a:buNone/>
            </a:pP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719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3. </a:t>
            </a:r>
            <a:r>
              <a:rPr lang="el-GR" dirty="0">
                <a:latin typeface="+mn-lt"/>
                <a:cs typeface="Arial" panose="020B0604020202020204" pitchFamily="34" charset="0"/>
              </a:rPr>
              <a:t>Ανίχνευση και διόρθωση των σφαλμάτων </a:t>
            </a:r>
            <a:endParaRPr lang="en-US" dirty="0">
              <a:latin typeface="+mn-lt"/>
            </a:endParaRPr>
          </a:p>
        </p:txBody>
      </p:sp>
      <p:sp>
        <p:nvSpPr>
          <p:cNvPr id="5" name="Content Placeholder 2"/>
          <p:cNvSpPr>
            <a:spLocks noGrp="1"/>
          </p:cNvSpPr>
          <p:nvPr>
            <p:ph idx="1"/>
          </p:nvPr>
        </p:nvSpPr>
        <p:spPr>
          <a:xfrm>
            <a:off x="99934" y="1457760"/>
            <a:ext cx="8229600" cy="720080"/>
          </a:xfrm>
        </p:spPr>
        <p:txBody>
          <a:bodyPr>
            <a:noAutofit/>
          </a:bodyPr>
          <a:lstStyle/>
          <a:p>
            <a:pPr marL="0" indent="0">
              <a:buNone/>
            </a:pPr>
            <a:r>
              <a:rPr lang="en-US" sz="1600" dirty="0">
                <a:cs typeface="Arial" panose="020B0604020202020204" pitchFamily="34" charset="0"/>
              </a:rPr>
              <a:t>3.2. </a:t>
            </a:r>
            <a:r>
              <a:rPr lang="el-GR" sz="1600" dirty="0">
                <a:cs typeface="Arial" panose="020B0604020202020204" pitchFamily="34" charset="0"/>
              </a:rPr>
              <a:t>Παραδείγματα ανίχνευσης και διόρθωσης σφαλμάτων</a:t>
            </a:r>
            <a:endParaRPr lang="en-US" sz="1600" dirty="0">
              <a:cs typeface="Arial" panose="020B0604020202020204" pitchFamily="34" charset="0"/>
            </a:endParaRPr>
          </a:p>
          <a:p>
            <a:pPr marL="0" indent="0">
              <a:buNone/>
            </a:pPr>
            <a:r>
              <a:rPr lang="el-GR" sz="1600" b="1" dirty="0">
                <a:cs typeface="Arial" panose="020B0604020202020204" pitchFamily="34" charset="0"/>
              </a:rPr>
              <a:t>Ηλιοφάνεια αλλά ο κυκλοφορητής δεν λειτουργεί </a:t>
            </a:r>
            <a:endParaRPr lang="en-US" sz="1600" b="1" dirty="0">
              <a:cs typeface="Arial" panose="020B0604020202020204" pitchFamily="34" charset="0"/>
            </a:endParaRPr>
          </a:p>
          <a:p>
            <a:pPr marL="0" indent="0">
              <a:buNone/>
            </a:pPr>
            <a:endParaRPr lang="en-US" sz="1600" dirty="0">
              <a:cs typeface="Arial" panose="020B0604020202020204" pitchFamily="34" charset="0"/>
            </a:endParaRPr>
          </a:p>
        </p:txBody>
      </p:sp>
      <p:sp>
        <p:nvSpPr>
          <p:cNvPr id="6" name="Rectangle 5"/>
          <p:cNvSpPr/>
          <p:nvPr/>
        </p:nvSpPr>
        <p:spPr>
          <a:xfrm>
            <a:off x="0" y="2125758"/>
            <a:ext cx="3754540" cy="584775"/>
          </a:xfrm>
          <a:prstGeom prst="rect">
            <a:avLst/>
          </a:prstGeom>
        </p:spPr>
        <p:txBody>
          <a:bodyPr wrap="square">
            <a:spAutoFit/>
          </a:bodyPr>
          <a:lstStyle/>
          <a:p>
            <a:r>
              <a:rPr lang="el-GR" sz="1600" dirty="0">
                <a:cs typeface="Arial" panose="020B0604020202020204" pitchFamily="34" charset="0"/>
              </a:rPr>
              <a:t>Είναι η οθόνη του ελεγκτή ορατή ή ανάβει το κόκκινο φωτάκι</a:t>
            </a:r>
            <a:r>
              <a:rPr lang="en-US" sz="1600" dirty="0">
                <a:cs typeface="Arial" panose="020B0604020202020204" pitchFamily="34" charset="0"/>
              </a:rPr>
              <a:t>?</a:t>
            </a:r>
          </a:p>
        </p:txBody>
      </p:sp>
      <p:sp>
        <p:nvSpPr>
          <p:cNvPr id="7" name="Rectangle 6"/>
          <p:cNvSpPr/>
          <p:nvPr/>
        </p:nvSpPr>
        <p:spPr>
          <a:xfrm>
            <a:off x="4364040" y="2167062"/>
            <a:ext cx="4286272" cy="584775"/>
          </a:xfrm>
          <a:prstGeom prst="rect">
            <a:avLst/>
          </a:prstGeom>
        </p:spPr>
        <p:txBody>
          <a:bodyPr wrap="square">
            <a:spAutoFit/>
          </a:bodyPr>
          <a:lstStyle/>
          <a:p>
            <a:r>
              <a:rPr lang="el-GR" sz="1600" dirty="0">
                <a:cs typeface="Arial" panose="020B0604020202020204" pitchFamily="34" charset="0"/>
              </a:rPr>
              <a:t>Ο ελεγκτής δεν έχει παροχή </a:t>
            </a:r>
            <a:endParaRPr lang="en-US" sz="1600" dirty="0">
              <a:cs typeface="Arial" panose="020B0604020202020204" pitchFamily="34" charset="0"/>
            </a:endParaRPr>
          </a:p>
          <a:p>
            <a:r>
              <a:rPr lang="el-GR" sz="1600" dirty="0">
                <a:cs typeface="Arial" panose="020B0604020202020204" pitchFamily="34" charset="0"/>
              </a:rPr>
              <a:t>Έλεγχος καλωδίου και ασφαλειών</a:t>
            </a:r>
            <a:endParaRPr lang="en-US" sz="1600" dirty="0">
              <a:cs typeface="Arial" panose="020B0604020202020204" pitchFamily="34" charset="0"/>
            </a:endParaRPr>
          </a:p>
        </p:txBody>
      </p:sp>
      <p:cxnSp>
        <p:nvCxnSpPr>
          <p:cNvPr id="4" name="Straight Arrow Connector 3"/>
          <p:cNvCxnSpPr/>
          <p:nvPr/>
        </p:nvCxnSpPr>
        <p:spPr>
          <a:xfrm flipV="1">
            <a:off x="3525064" y="2418145"/>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77270" y="2546160"/>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12" name="Rectangle 11"/>
          <p:cNvSpPr/>
          <p:nvPr/>
        </p:nvSpPr>
        <p:spPr>
          <a:xfrm>
            <a:off x="3714660" y="1988840"/>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13" name="Straight Arrow Connector 12"/>
          <p:cNvCxnSpPr/>
          <p:nvPr/>
        </p:nvCxnSpPr>
        <p:spPr>
          <a:xfrm>
            <a:off x="2555776" y="2546160"/>
            <a:ext cx="0" cy="46286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9830" y="3011380"/>
            <a:ext cx="3719044" cy="584775"/>
          </a:xfrm>
          <a:prstGeom prst="rect">
            <a:avLst/>
          </a:prstGeom>
        </p:spPr>
        <p:txBody>
          <a:bodyPr wrap="square">
            <a:spAutoFit/>
          </a:bodyPr>
          <a:lstStyle/>
          <a:p>
            <a:r>
              <a:rPr lang="el-GR" sz="1600" dirty="0">
                <a:cs typeface="Arial" panose="020B0604020202020204" pitchFamily="34" charset="0"/>
              </a:rPr>
              <a:t>¨έχει φτάσει την μέγιστη θερμοκρασία αποθήκευσης </a:t>
            </a:r>
            <a:r>
              <a:rPr lang="en-US" sz="1600" dirty="0">
                <a:cs typeface="Arial" panose="020B0604020202020204" pitchFamily="34" charset="0"/>
              </a:rPr>
              <a:t>?</a:t>
            </a:r>
          </a:p>
        </p:txBody>
      </p:sp>
      <p:cxnSp>
        <p:nvCxnSpPr>
          <p:cNvPr id="17" name="Straight Arrow Connector 16"/>
          <p:cNvCxnSpPr/>
          <p:nvPr/>
        </p:nvCxnSpPr>
        <p:spPr>
          <a:xfrm flipV="1">
            <a:off x="3594780" y="3184849"/>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313336" y="2895670"/>
            <a:ext cx="4723160" cy="830997"/>
          </a:xfrm>
          <a:prstGeom prst="rect">
            <a:avLst/>
          </a:prstGeom>
        </p:spPr>
        <p:txBody>
          <a:bodyPr wrap="square">
            <a:spAutoFit/>
          </a:bodyPr>
          <a:lstStyle/>
          <a:p>
            <a:r>
              <a:rPr lang="el-GR" sz="1600" dirty="0">
                <a:cs typeface="Arial" panose="020B0604020202020204" pitchFamily="34" charset="0"/>
              </a:rPr>
              <a:t>Έλεγχος της μέγιστης θερμοκρασίας :Δεξαμενή οικιακού νερού </a:t>
            </a:r>
            <a:r>
              <a:rPr lang="en-US" sz="1600" dirty="0">
                <a:cs typeface="Arial" panose="020B0604020202020204" pitchFamily="34" charset="0"/>
              </a:rPr>
              <a:t>60°C; </a:t>
            </a:r>
            <a:r>
              <a:rPr lang="el-GR" sz="1600" dirty="0">
                <a:cs typeface="Arial" panose="020B0604020202020204" pitchFamily="34" charset="0"/>
              </a:rPr>
              <a:t>Βοηθητική δεξαμενή </a:t>
            </a:r>
            <a:r>
              <a:rPr lang="en-US" sz="1600" dirty="0">
                <a:cs typeface="Arial" panose="020B0604020202020204" pitchFamily="34" charset="0"/>
              </a:rPr>
              <a:t>90°C</a:t>
            </a:r>
          </a:p>
          <a:p>
            <a:r>
              <a:rPr lang="el-GR" sz="1600" dirty="0">
                <a:cs typeface="Arial" panose="020B0604020202020204" pitchFamily="34" charset="0"/>
              </a:rPr>
              <a:t>Αλλαγή τιμών αν χρειάζεται </a:t>
            </a:r>
            <a:endParaRPr lang="en-US" sz="1600" dirty="0">
              <a:cs typeface="Arial" panose="020B0604020202020204" pitchFamily="34" charset="0"/>
            </a:endParaRPr>
          </a:p>
        </p:txBody>
      </p:sp>
      <p:sp>
        <p:nvSpPr>
          <p:cNvPr id="19" name="Rectangle 18"/>
          <p:cNvSpPr/>
          <p:nvPr/>
        </p:nvSpPr>
        <p:spPr>
          <a:xfrm>
            <a:off x="3602044" y="2798237"/>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21" name="Rectangle 20"/>
          <p:cNvSpPr/>
          <p:nvPr/>
        </p:nvSpPr>
        <p:spPr>
          <a:xfrm>
            <a:off x="54171" y="3961720"/>
            <a:ext cx="3491042" cy="584775"/>
          </a:xfrm>
          <a:prstGeom prst="rect">
            <a:avLst/>
          </a:prstGeom>
        </p:spPr>
        <p:txBody>
          <a:bodyPr wrap="square">
            <a:spAutoFit/>
          </a:bodyPr>
          <a:lstStyle/>
          <a:p>
            <a:r>
              <a:rPr lang="el-GR" sz="1600" dirty="0">
                <a:cs typeface="Arial" panose="020B0604020202020204" pitchFamily="34" charset="0"/>
              </a:rPr>
              <a:t>Δουλεύει η αντλία μετά τη χειροκίνητη λειτουργία.</a:t>
            </a:r>
            <a:r>
              <a:rPr lang="en-US" sz="1600" dirty="0">
                <a:cs typeface="Arial" panose="020B0604020202020204" pitchFamily="34" charset="0"/>
              </a:rPr>
              <a:t>?</a:t>
            </a:r>
          </a:p>
        </p:txBody>
      </p:sp>
      <p:cxnSp>
        <p:nvCxnSpPr>
          <p:cNvPr id="22" name="Straight Arrow Connector 21"/>
          <p:cNvCxnSpPr/>
          <p:nvPr/>
        </p:nvCxnSpPr>
        <p:spPr>
          <a:xfrm>
            <a:off x="2555776" y="3385769"/>
            <a:ext cx="0" cy="57595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995218" y="3408506"/>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27" name="Straight Arrow Connector 26"/>
          <p:cNvCxnSpPr/>
          <p:nvPr/>
        </p:nvCxnSpPr>
        <p:spPr>
          <a:xfrm>
            <a:off x="2232954" y="4271341"/>
            <a:ext cx="0" cy="5923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612298" y="4373163"/>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23" name="Straight Arrow Connector 22"/>
          <p:cNvCxnSpPr/>
          <p:nvPr/>
        </p:nvCxnSpPr>
        <p:spPr>
          <a:xfrm flipV="1">
            <a:off x="3445296" y="4133672"/>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452560" y="3747060"/>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26" name="Rectangle 25"/>
          <p:cNvSpPr/>
          <p:nvPr/>
        </p:nvSpPr>
        <p:spPr>
          <a:xfrm>
            <a:off x="4229648" y="3786510"/>
            <a:ext cx="4876348" cy="1323439"/>
          </a:xfrm>
          <a:prstGeom prst="rect">
            <a:avLst/>
          </a:prstGeom>
        </p:spPr>
        <p:txBody>
          <a:bodyPr wrap="square">
            <a:spAutoFit/>
          </a:bodyPr>
          <a:lstStyle/>
          <a:p>
            <a:r>
              <a:rPr lang="el-GR" sz="1600" dirty="0">
                <a:cs typeface="Arial" panose="020B0604020202020204" pitchFamily="34" charset="0"/>
              </a:rPr>
              <a:t>Η εκκίνηση είναι ρυθμισμένη για υψηλή διαφορά θερμοκρασίας</a:t>
            </a:r>
            <a:r>
              <a:rPr lang="en-US" sz="1600" dirty="0">
                <a:cs typeface="Arial" panose="020B0604020202020204" pitchFamily="34" charset="0"/>
              </a:rPr>
              <a:t>? (5–8 90°C)</a:t>
            </a:r>
          </a:p>
          <a:p>
            <a:r>
              <a:rPr lang="el-GR" sz="1600" dirty="0">
                <a:cs typeface="Arial" panose="020B0604020202020204" pitchFamily="34" charset="0"/>
              </a:rPr>
              <a:t>Έλεγχος εύλογης ένδειξης θερμοκρασίας </a:t>
            </a:r>
            <a:r>
              <a:rPr lang="en-US" sz="1600" dirty="0">
                <a:cs typeface="Arial" panose="020B0604020202020204" pitchFamily="34" charset="0"/>
              </a:rPr>
              <a:t>? </a:t>
            </a:r>
            <a:r>
              <a:rPr lang="el-GR" sz="1600" dirty="0" err="1">
                <a:cs typeface="Arial" panose="020B0604020202020204" pitchFamily="34" charset="0"/>
              </a:rPr>
              <a:t>Οαισθητήρας</a:t>
            </a:r>
            <a:r>
              <a:rPr lang="el-GR" sz="1600" dirty="0">
                <a:cs typeface="Arial" panose="020B0604020202020204" pitchFamily="34" charset="0"/>
              </a:rPr>
              <a:t> θερμοκρασίας μπορεί να είναι προβληματικός είναι να μην έχει καλή σύνδεση</a:t>
            </a:r>
            <a:endParaRPr lang="en-US" sz="1600" dirty="0">
              <a:cs typeface="Arial" panose="020B0604020202020204" pitchFamily="34" charset="0"/>
            </a:endParaRPr>
          </a:p>
        </p:txBody>
      </p:sp>
      <p:sp>
        <p:nvSpPr>
          <p:cNvPr id="29" name="Rectangle 28"/>
          <p:cNvSpPr/>
          <p:nvPr/>
        </p:nvSpPr>
        <p:spPr>
          <a:xfrm>
            <a:off x="54170" y="4937869"/>
            <a:ext cx="2933653" cy="584775"/>
          </a:xfrm>
          <a:prstGeom prst="rect">
            <a:avLst/>
          </a:prstGeom>
        </p:spPr>
        <p:txBody>
          <a:bodyPr wrap="square">
            <a:spAutoFit/>
          </a:bodyPr>
          <a:lstStyle/>
          <a:p>
            <a:r>
              <a:rPr lang="el-GR" sz="1600" dirty="0">
                <a:cs typeface="Arial" panose="020B0604020202020204" pitchFamily="34" charset="0"/>
              </a:rPr>
              <a:t>Επηρεάζει ο ελεγκτής την αντλία</a:t>
            </a:r>
            <a:r>
              <a:rPr lang="en-US" sz="1600" dirty="0">
                <a:cs typeface="Arial" panose="020B0604020202020204" pitchFamily="34" charset="0"/>
              </a:rPr>
              <a:t>?</a:t>
            </a:r>
          </a:p>
        </p:txBody>
      </p:sp>
      <p:cxnSp>
        <p:nvCxnSpPr>
          <p:cNvPr id="30" name="Straight Arrow Connector 29"/>
          <p:cNvCxnSpPr/>
          <p:nvPr/>
        </p:nvCxnSpPr>
        <p:spPr>
          <a:xfrm flipV="1">
            <a:off x="3072516" y="5163478"/>
            <a:ext cx="682024" cy="22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988700" y="4768592"/>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32" name="Rectangle 31"/>
          <p:cNvSpPr/>
          <p:nvPr/>
        </p:nvSpPr>
        <p:spPr>
          <a:xfrm>
            <a:off x="3822244" y="4994691"/>
            <a:ext cx="5299880" cy="1323439"/>
          </a:xfrm>
          <a:prstGeom prst="rect">
            <a:avLst/>
          </a:prstGeom>
        </p:spPr>
        <p:txBody>
          <a:bodyPr wrap="square">
            <a:spAutoFit/>
          </a:bodyPr>
          <a:lstStyle/>
          <a:p>
            <a:r>
              <a:rPr lang="el-GR" sz="1600" dirty="0">
                <a:cs typeface="Arial" panose="020B0604020202020204" pitchFamily="34" charset="0"/>
              </a:rPr>
              <a:t>Μπλοκαρισμένη αντλία </a:t>
            </a:r>
            <a:endParaRPr lang="en-US" sz="1600" dirty="0">
              <a:cs typeface="Arial" panose="020B0604020202020204" pitchFamily="34" charset="0"/>
            </a:endParaRPr>
          </a:p>
          <a:p>
            <a:r>
              <a:rPr lang="en-US" sz="1600" dirty="0">
                <a:cs typeface="Arial" panose="020B0604020202020204" pitchFamily="34" charset="0"/>
              </a:rPr>
              <a:t>1. </a:t>
            </a:r>
            <a:r>
              <a:rPr lang="el-GR" sz="1600" dirty="0">
                <a:cs typeface="Arial" panose="020B0604020202020204" pitchFamily="34" charset="0"/>
              </a:rPr>
              <a:t>Ο άξονας της αντλίας έχει κολλήσει</a:t>
            </a:r>
            <a:r>
              <a:rPr lang="en-US" sz="1600" dirty="0">
                <a:cs typeface="Arial" panose="020B0604020202020204" pitchFamily="34" charset="0"/>
              </a:rPr>
              <a:t>? </a:t>
            </a:r>
            <a:r>
              <a:rPr lang="el-GR" sz="1600" dirty="0">
                <a:cs typeface="Arial" panose="020B0604020202020204" pitchFamily="34" charset="0"/>
              </a:rPr>
              <a:t>Κινήστε τον </a:t>
            </a:r>
            <a:r>
              <a:rPr lang="el-GR" sz="1600" dirty="0" err="1">
                <a:cs typeface="Arial" panose="020B0604020202020204" pitchFamily="34" charset="0"/>
              </a:rPr>
              <a:t>άξνα</a:t>
            </a:r>
            <a:r>
              <a:rPr lang="el-GR" sz="1600" dirty="0">
                <a:cs typeface="Arial" panose="020B0604020202020204" pitchFamily="34" charset="0"/>
              </a:rPr>
              <a:t> με το κατσαβίδι </a:t>
            </a:r>
            <a:r>
              <a:rPr lang="en-US" sz="1600" dirty="0">
                <a:cs typeface="Arial" panose="020B0604020202020204" pitchFamily="34" charset="0"/>
              </a:rPr>
              <a:t>(</a:t>
            </a:r>
            <a:r>
              <a:rPr lang="el-GR" sz="1600" dirty="0">
                <a:cs typeface="Arial" panose="020B0604020202020204" pitchFamily="34" charset="0"/>
              </a:rPr>
              <a:t>χωρίς τάση</a:t>
            </a:r>
            <a:r>
              <a:rPr lang="en-US" sz="1600" dirty="0">
                <a:cs typeface="Arial" panose="020B0604020202020204" pitchFamily="34" charset="0"/>
              </a:rPr>
              <a:t>!)</a:t>
            </a:r>
          </a:p>
          <a:p>
            <a:r>
              <a:rPr lang="en-US" sz="1600" dirty="0">
                <a:cs typeface="Arial" panose="020B0604020202020204" pitchFamily="34" charset="0"/>
              </a:rPr>
              <a:t>2. </a:t>
            </a:r>
            <a:r>
              <a:rPr lang="el-GR" sz="1600" dirty="0">
                <a:cs typeface="Arial" panose="020B0604020202020204" pitchFamily="34" charset="0"/>
              </a:rPr>
              <a:t>Η αντλία έχει ρύπους</a:t>
            </a:r>
            <a:r>
              <a:rPr lang="en-US" sz="1600" dirty="0">
                <a:cs typeface="Arial" panose="020B0604020202020204" pitchFamily="34" charset="0"/>
              </a:rPr>
              <a:t>? </a:t>
            </a:r>
            <a:r>
              <a:rPr lang="el-GR" sz="1600" dirty="0">
                <a:cs typeface="Arial" panose="020B0604020202020204" pitchFamily="34" charset="0"/>
              </a:rPr>
              <a:t>Καθαρισμός</a:t>
            </a:r>
            <a:endParaRPr lang="en-US" sz="1600" dirty="0">
              <a:cs typeface="Arial" panose="020B0604020202020204" pitchFamily="34" charset="0"/>
            </a:endParaRPr>
          </a:p>
          <a:p>
            <a:r>
              <a:rPr lang="en-US" sz="1600" dirty="0">
                <a:cs typeface="Arial" panose="020B0604020202020204" pitchFamily="34" charset="0"/>
              </a:rPr>
              <a:t>3. </a:t>
            </a:r>
            <a:r>
              <a:rPr lang="el-GR" sz="1600" dirty="0">
                <a:cs typeface="Arial" panose="020B0604020202020204" pitchFamily="34" charset="0"/>
              </a:rPr>
              <a:t>Αν δεν υπάρχει πρόβλημα αντικατάσταση της αντλίας</a:t>
            </a:r>
            <a:endParaRPr lang="en-US" sz="1600" dirty="0">
              <a:cs typeface="Arial" panose="020B0604020202020204" pitchFamily="34" charset="0"/>
            </a:endParaRPr>
          </a:p>
        </p:txBody>
      </p:sp>
      <p:sp>
        <p:nvSpPr>
          <p:cNvPr id="33" name="Rectangle 32"/>
          <p:cNvSpPr/>
          <p:nvPr/>
        </p:nvSpPr>
        <p:spPr>
          <a:xfrm>
            <a:off x="145471" y="5656411"/>
            <a:ext cx="3130385" cy="584775"/>
          </a:xfrm>
          <a:prstGeom prst="rect">
            <a:avLst/>
          </a:prstGeom>
        </p:spPr>
        <p:txBody>
          <a:bodyPr wrap="square">
            <a:spAutoFit/>
          </a:bodyPr>
          <a:lstStyle/>
          <a:p>
            <a:r>
              <a:rPr lang="el-GR" sz="1600" dirty="0">
                <a:cs typeface="Arial" panose="020B0604020202020204" pitchFamily="34" charset="0"/>
              </a:rPr>
              <a:t>Ο ελεγκτής είναι χαλασμένος </a:t>
            </a:r>
            <a:r>
              <a:rPr lang="en-US" sz="1600" dirty="0">
                <a:cs typeface="Arial" panose="020B0604020202020204" pitchFamily="34" charset="0"/>
              </a:rPr>
              <a:t>. </a:t>
            </a:r>
            <a:r>
              <a:rPr lang="el-GR" sz="1600" dirty="0">
                <a:cs typeface="Arial" panose="020B0604020202020204" pitchFamily="34" charset="0"/>
              </a:rPr>
              <a:t>Αποστολή στον </a:t>
            </a:r>
            <a:r>
              <a:rPr lang="el-GR" sz="1600" dirty="0" err="1">
                <a:cs typeface="Arial" panose="020B0604020202020204" pitchFamily="34" charset="0"/>
              </a:rPr>
              <a:t>κατασκευάστη</a:t>
            </a:r>
            <a:r>
              <a:rPr lang="el-GR" sz="1600" dirty="0">
                <a:cs typeface="Arial" panose="020B0604020202020204" pitchFamily="34" charset="0"/>
              </a:rPr>
              <a:t> </a:t>
            </a:r>
            <a:endParaRPr lang="en-US" sz="1600" dirty="0">
              <a:cs typeface="Arial" panose="020B0604020202020204" pitchFamily="34" charset="0"/>
            </a:endParaRPr>
          </a:p>
        </p:txBody>
      </p:sp>
      <p:cxnSp>
        <p:nvCxnSpPr>
          <p:cNvPr id="34" name="Straight Arrow Connector 33"/>
          <p:cNvCxnSpPr/>
          <p:nvPr/>
        </p:nvCxnSpPr>
        <p:spPr>
          <a:xfrm>
            <a:off x="1173160" y="5255095"/>
            <a:ext cx="0" cy="45061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11560" y="5311128"/>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spTree>
    <p:extLst>
      <p:ext uri="{BB962C8B-B14F-4D97-AF65-F5344CB8AC3E}">
        <p14:creationId xmlns:p14="http://schemas.microsoft.com/office/powerpoint/2010/main" val="1903054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3. </a:t>
            </a:r>
            <a:r>
              <a:rPr lang="el-GR" dirty="0">
                <a:latin typeface="+mn-lt"/>
                <a:cs typeface="Arial" panose="020B0604020202020204" pitchFamily="34" charset="0"/>
              </a:rPr>
              <a:t>Ανίχνευση και διόρθωση των σφαλμάτων </a:t>
            </a:r>
            <a:endParaRPr lang="en-US" dirty="0">
              <a:latin typeface="+mn-lt"/>
            </a:endParaRPr>
          </a:p>
        </p:txBody>
      </p:sp>
      <p:sp>
        <p:nvSpPr>
          <p:cNvPr id="5" name="Content Placeholder 2"/>
          <p:cNvSpPr>
            <a:spLocks noGrp="1"/>
          </p:cNvSpPr>
          <p:nvPr>
            <p:ph idx="1"/>
          </p:nvPr>
        </p:nvSpPr>
        <p:spPr>
          <a:xfrm>
            <a:off x="457200" y="1484784"/>
            <a:ext cx="8229600" cy="2880320"/>
          </a:xfrm>
        </p:spPr>
        <p:txBody>
          <a:bodyPr>
            <a:noAutofit/>
          </a:bodyPr>
          <a:lstStyle/>
          <a:p>
            <a:pPr marL="0" indent="0">
              <a:buNone/>
            </a:pPr>
            <a:r>
              <a:rPr lang="en-US" sz="1600" dirty="0">
                <a:cs typeface="Arial" panose="020B0604020202020204" pitchFamily="34" charset="0"/>
              </a:rPr>
              <a:t>3.2. </a:t>
            </a:r>
            <a:r>
              <a:rPr lang="el-GR" sz="1600" dirty="0">
                <a:cs typeface="Arial" panose="020B0604020202020204" pitchFamily="34" charset="0"/>
              </a:rPr>
              <a:t>Παραδείγματα ανίχνευσης και διόρθωσης σφαλμάτων</a:t>
            </a:r>
            <a:endParaRPr lang="en-US" sz="1600" dirty="0">
              <a:cs typeface="Arial" panose="020B0604020202020204" pitchFamily="34" charset="0"/>
            </a:endParaRPr>
          </a:p>
          <a:p>
            <a:pPr marL="0" indent="0">
              <a:buNone/>
            </a:pPr>
            <a:r>
              <a:rPr lang="el-GR" sz="1600" b="1" dirty="0">
                <a:cs typeface="Arial" panose="020B0604020202020204" pitchFamily="34" charset="0"/>
              </a:rPr>
              <a:t>Ηλιοφάνεια αλλά ο κυκλοφορητής δεν λειτουργεί </a:t>
            </a:r>
            <a:endParaRPr lang="en-US" sz="1600" b="1"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r>
              <a:rPr lang="el-GR" sz="1600" dirty="0">
                <a:cs typeface="Arial" panose="020B0604020202020204" pitchFamily="34" charset="0"/>
              </a:rPr>
              <a:t>Άλλοι λόγοι</a:t>
            </a:r>
            <a:r>
              <a:rPr lang="en-US" sz="1600" dirty="0">
                <a:cs typeface="Arial" panose="020B0604020202020204" pitchFamily="34" charset="0"/>
              </a:rPr>
              <a:t>:</a:t>
            </a:r>
          </a:p>
          <a:p>
            <a:pPr marL="0" indent="0">
              <a:buNone/>
            </a:pPr>
            <a:r>
              <a:rPr lang="en-US" sz="1600" dirty="0">
                <a:cs typeface="Arial" panose="020B0604020202020204" pitchFamily="34" charset="0"/>
              </a:rPr>
              <a:t>■ </a:t>
            </a:r>
            <a:r>
              <a:rPr lang="el-GR" sz="1600" dirty="0">
                <a:cs typeface="Arial" panose="020B0604020202020204" pitchFamily="34" charset="0"/>
              </a:rPr>
              <a:t>Το δοχείο είναι ζεστό αλλά κάτω από τη μέγιστη θερμοκρασία. Ο ήλιος δεν είναι επαρκής για να εκκινήσει την αντλία ( εκκίνηση σε μεγάλη διαφορά θερμοκρασίας)</a:t>
            </a:r>
            <a:endParaRPr lang="en-US" sz="1600"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r>
              <a:rPr lang="en-US" sz="1600" dirty="0">
                <a:cs typeface="Arial" panose="020B0604020202020204" pitchFamily="34" charset="0"/>
              </a:rPr>
              <a:t>■ </a:t>
            </a:r>
            <a:r>
              <a:rPr lang="el-GR" sz="1600" dirty="0">
                <a:cs typeface="Arial" panose="020B0604020202020204" pitchFamily="34" charset="0"/>
              </a:rPr>
              <a:t>Διπλό δοχείο </a:t>
            </a:r>
            <a:r>
              <a:rPr lang="en-US" sz="1600" dirty="0">
                <a:cs typeface="Arial" panose="020B0604020202020204" pitchFamily="34" charset="0"/>
              </a:rPr>
              <a:t>: </a:t>
            </a:r>
            <a:r>
              <a:rPr lang="el-GR" sz="1600" dirty="0">
                <a:cs typeface="Arial" panose="020B0604020202020204" pitchFamily="34" charset="0"/>
              </a:rPr>
              <a:t>ο ελεγκτής κάνει εναλλαγή στο θερμότερο δοχείο και δεν έχει επιτευχθεί η διαφορά θερμοκρασίας για την εκκίνηση του κυκλοφορητή. </a:t>
            </a:r>
            <a:endParaRPr lang="en-US" sz="1600" b="1" dirty="0">
              <a:cs typeface="Arial" panose="020B0604020202020204" pitchFamily="34" charset="0"/>
            </a:endParaRPr>
          </a:p>
          <a:p>
            <a:pPr marL="0" indent="0">
              <a:buNone/>
            </a:pPr>
            <a:endParaRPr lang="en-US" sz="1600" dirty="0">
              <a:cs typeface="Arial" panose="020B0604020202020204" pitchFamily="34" charset="0"/>
            </a:endParaRPr>
          </a:p>
        </p:txBody>
      </p:sp>
    </p:spTree>
    <p:extLst>
      <p:ext uri="{BB962C8B-B14F-4D97-AF65-F5344CB8AC3E}">
        <p14:creationId xmlns:p14="http://schemas.microsoft.com/office/powerpoint/2010/main" val="1961569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3. </a:t>
            </a:r>
            <a:r>
              <a:rPr lang="el-GR" dirty="0">
                <a:latin typeface="+mn-lt"/>
                <a:cs typeface="Arial" panose="020B0604020202020204" pitchFamily="34" charset="0"/>
              </a:rPr>
              <a:t>Ανίχνευση και διόρθωση των σφαλμάτων </a:t>
            </a:r>
            <a:endParaRPr lang="en-US" dirty="0">
              <a:latin typeface="+mn-lt"/>
            </a:endParaRPr>
          </a:p>
        </p:txBody>
      </p:sp>
      <p:sp>
        <p:nvSpPr>
          <p:cNvPr id="5" name="Content Placeholder 2"/>
          <p:cNvSpPr>
            <a:spLocks noGrp="1"/>
          </p:cNvSpPr>
          <p:nvPr>
            <p:ph idx="1"/>
          </p:nvPr>
        </p:nvSpPr>
        <p:spPr>
          <a:xfrm>
            <a:off x="107504" y="1412776"/>
            <a:ext cx="8229600" cy="1190878"/>
          </a:xfrm>
        </p:spPr>
        <p:txBody>
          <a:bodyPr>
            <a:noAutofit/>
          </a:bodyPr>
          <a:lstStyle/>
          <a:p>
            <a:pPr marL="0" indent="0">
              <a:buNone/>
            </a:pPr>
            <a:r>
              <a:rPr lang="en-US" sz="1600" dirty="0">
                <a:cs typeface="Arial" panose="020B0604020202020204" pitchFamily="34" charset="0"/>
              </a:rPr>
              <a:t>3.2. </a:t>
            </a:r>
            <a:r>
              <a:rPr lang="el-GR" sz="1600" dirty="0">
                <a:cs typeface="Arial" panose="020B0604020202020204" pitchFamily="34" charset="0"/>
              </a:rPr>
              <a:t>Παραδείγματα ανίχνευσης και διόρθωσης σφαλμάτων</a:t>
            </a:r>
            <a:endParaRPr lang="en-US" sz="1600" dirty="0">
              <a:cs typeface="Arial" panose="020B0604020202020204" pitchFamily="34" charset="0"/>
            </a:endParaRPr>
          </a:p>
          <a:p>
            <a:pPr marL="0" indent="0">
              <a:buNone/>
            </a:pPr>
            <a:r>
              <a:rPr lang="el-GR" sz="1600" b="1" dirty="0">
                <a:cs typeface="Arial" panose="020B0604020202020204" pitchFamily="34" charset="0"/>
              </a:rPr>
              <a:t>Υψηλή διαφορά θερμοκρασίας μεταξύ συλλέκτη και δοχείου αποθήκευσης </a:t>
            </a:r>
            <a:endParaRPr lang="en-US" sz="1600" b="1" dirty="0">
              <a:cs typeface="Arial" panose="020B0604020202020204" pitchFamily="34" charset="0"/>
            </a:endParaRPr>
          </a:p>
          <a:p>
            <a:pPr marL="0" indent="0">
              <a:buNone/>
            </a:pPr>
            <a:r>
              <a:rPr lang="el-GR" sz="1600" dirty="0">
                <a:cs typeface="Arial" panose="020B0604020202020204" pitchFamily="34" charset="0"/>
              </a:rPr>
              <a:t>Η διαφορά θερμοκρασίας μεταξύ της τροφοδοσίας και της επιστροφής πρέπει να είναι γύρω στους </a:t>
            </a:r>
            <a:r>
              <a:rPr lang="en-US" sz="1600" dirty="0">
                <a:cs typeface="Arial" panose="020B0604020202020204" pitchFamily="34" charset="0"/>
              </a:rPr>
              <a:t>10 °C (</a:t>
            </a:r>
            <a:r>
              <a:rPr lang="el-GR" sz="1600" dirty="0">
                <a:cs typeface="Arial" panose="020B0604020202020204" pitchFamily="34" charset="0"/>
              </a:rPr>
              <a:t>υψηλή ροή </a:t>
            </a:r>
            <a:r>
              <a:rPr lang="en-US" sz="1600" dirty="0">
                <a:cs typeface="Arial" panose="020B0604020202020204" pitchFamily="34" charset="0"/>
              </a:rPr>
              <a:t>) </a:t>
            </a:r>
            <a:r>
              <a:rPr lang="el-GR" sz="1600" dirty="0">
                <a:cs typeface="Arial" panose="020B0604020202020204" pitchFamily="34" charset="0"/>
              </a:rPr>
              <a:t>και </a:t>
            </a:r>
            <a:r>
              <a:rPr lang="en-US" sz="1600" dirty="0">
                <a:cs typeface="Arial" panose="020B0604020202020204" pitchFamily="34" charset="0"/>
              </a:rPr>
              <a:t> 30 °C (</a:t>
            </a:r>
            <a:r>
              <a:rPr lang="el-GR" sz="1600" dirty="0">
                <a:cs typeface="Arial" panose="020B0604020202020204" pitchFamily="34" charset="0"/>
              </a:rPr>
              <a:t>χαμηλή ροή</a:t>
            </a:r>
            <a:r>
              <a:rPr lang="en-US" sz="1600" dirty="0">
                <a:cs typeface="Arial" panose="020B0604020202020204" pitchFamily="34" charset="0"/>
              </a:rPr>
              <a:t>)</a:t>
            </a:r>
          </a:p>
        </p:txBody>
      </p:sp>
      <p:sp>
        <p:nvSpPr>
          <p:cNvPr id="4" name="Rectangle 3"/>
          <p:cNvSpPr/>
          <p:nvPr/>
        </p:nvSpPr>
        <p:spPr>
          <a:xfrm>
            <a:off x="6144" y="3226328"/>
            <a:ext cx="3754540" cy="338554"/>
          </a:xfrm>
          <a:prstGeom prst="rect">
            <a:avLst/>
          </a:prstGeom>
        </p:spPr>
        <p:txBody>
          <a:bodyPr wrap="square">
            <a:spAutoFit/>
          </a:bodyPr>
          <a:lstStyle/>
          <a:p>
            <a:r>
              <a:rPr lang="el-GR" sz="1600" dirty="0">
                <a:cs typeface="Arial" panose="020B0604020202020204" pitchFamily="34" charset="0"/>
              </a:rPr>
              <a:t>Η αντλία δουλεύει </a:t>
            </a:r>
            <a:r>
              <a:rPr lang="en-US" sz="1600" dirty="0">
                <a:cs typeface="Arial" panose="020B0604020202020204" pitchFamily="34" charset="0"/>
              </a:rPr>
              <a:t>?</a:t>
            </a:r>
          </a:p>
        </p:txBody>
      </p:sp>
      <p:sp>
        <p:nvSpPr>
          <p:cNvPr id="6" name="Rectangle 5"/>
          <p:cNvSpPr/>
          <p:nvPr/>
        </p:nvSpPr>
        <p:spPr>
          <a:xfrm>
            <a:off x="3760684" y="3007693"/>
            <a:ext cx="5203804" cy="1569660"/>
          </a:xfrm>
          <a:prstGeom prst="rect">
            <a:avLst/>
          </a:prstGeom>
        </p:spPr>
        <p:txBody>
          <a:bodyPr wrap="square">
            <a:spAutoFit/>
          </a:bodyPr>
          <a:lstStyle/>
          <a:p>
            <a:r>
              <a:rPr lang="el-GR" sz="1600" dirty="0">
                <a:cs typeface="Arial" panose="020B0604020202020204" pitchFamily="34" charset="0"/>
              </a:rPr>
              <a:t>Έχει το δοχείο τη μέγιστη θερμοκρασία</a:t>
            </a:r>
            <a:r>
              <a:rPr lang="en-US" sz="1600" dirty="0">
                <a:cs typeface="Arial" panose="020B0604020202020204" pitchFamily="34" charset="0"/>
              </a:rPr>
              <a:t>? (</a:t>
            </a:r>
            <a:r>
              <a:rPr lang="el-GR" sz="1600" dirty="0">
                <a:cs typeface="Arial" panose="020B0604020202020204" pitchFamily="34" charset="0"/>
              </a:rPr>
              <a:t>ΖΝΧ </a:t>
            </a:r>
            <a:r>
              <a:rPr lang="en-US" sz="1600" dirty="0">
                <a:cs typeface="Arial" panose="020B0604020202020204" pitchFamily="34" charset="0"/>
              </a:rPr>
              <a:t>60°C; </a:t>
            </a:r>
            <a:r>
              <a:rPr lang="el-GR" sz="1600" dirty="0">
                <a:cs typeface="Arial" panose="020B0604020202020204" pitchFamily="34" charset="0"/>
              </a:rPr>
              <a:t>Βοηθητικό δοχείο </a:t>
            </a:r>
            <a:r>
              <a:rPr lang="en-US" sz="1600" dirty="0">
                <a:cs typeface="Arial" panose="020B0604020202020204" pitchFamily="34" charset="0"/>
              </a:rPr>
              <a:t>90°C)</a:t>
            </a:r>
          </a:p>
          <a:p>
            <a:r>
              <a:rPr lang="el-GR" sz="1600" dirty="0">
                <a:cs typeface="Arial" panose="020B0604020202020204" pitchFamily="34" charset="0"/>
              </a:rPr>
              <a:t>Εάν</a:t>
            </a:r>
            <a:r>
              <a:rPr lang="en-US" sz="1600" dirty="0">
                <a:cs typeface="Arial" panose="020B0604020202020204" pitchFamily="34" charset="0"/>
              </a:rPr>
              <a:t> </a:t>
            </a:r>
            <a:r>
              <a:rPr lang="en-US" sz="1600" b="1" dirty="0">
                <a:solidFill>
                  <a:srgbClr val="0070C0"/>
                </a:solidFill>
                <a:cs typeface="Arial" panose="020B0604020202020204" pitchFamily="34" charset="0"/>
              </a:rPr>
              <a:t>yes</a:t>
            </a:r>
            <a:r>
              <a:rPr lang="en-US" sz="1600" dirty="0">
                <a:cs typeface="Arial" panose="020B0604020202020204" pitchFamily="34" charset="0"/>
              </a:rPr>
              <a:t> </a:t>
            </a:r>
            <a:r>
              <a:rPr lang="el-GR" sz="1600" dirty="0">
                <a:cs typeface="Arial" panose="020B0604020202020204" pitchFamily="34" charset="0"/>
              </a:rPr>
              <a:t>η συμπεριφορά είναι σωστή </a:t>
            </a:r>
            <a:endParaRPr lang="en-US" sz="1600" dirty="0">
              <a:cs typeface="Arial" panose="020B0604020202020204" pitchFamily="34" charset="0"/>
            </a:endParaRPr>
          </a:p>
          <a:p>
            <a:r>
              <a:rPr lang="en-US" sz="1600" b="1" dirty="0">
                <a:solidFill>
                  <a:srgbClr val="C00000"/>
                </a:solidFill>
                <a:cs typeface="Arial" panose="020B0604020202020204" pitchFamily="34" charset="0"/>
              </a:rPr>
              <a:t>No</a:t>
            </a:r>
            <a:r>
              <a:rPr lang="en-US" sz="1600" dirty="0">
                <a:cs typeface="Arial" panose="020B0604020202020204" pitchFamily="34" charset="0"/>
              </a:rPr>
              <a:t> </a:t>
            </a:r>
            <a:r>
              <a:rPr lang="el-GR" sz="1600" dirty="0">
                <a:cs typeface="Arial" panose="020B0604020202020204" pitchFamily="34" charset="0"/>
              </a:rPr>
              <a:t>¨έλεγχος των ρυθμίσεων του ελεγκτή και διορθώστε </a:t>
            </a:r>
            <a:endParaRPr lang="en-US" sz="1600" dirty="0">
              <a:cs typeface="Arial" panose="020B0604020202020204" pitchFamily="34" charset="0"/>
            </a:endParaRPr>
          </a:p>
          <a:p>
            <a:r>
              <a:rPr lang="el-GR" sz="1600" dirty="0">
                <a:cs typeface="Arial" panose="020B0604020202020204" pitchFamily="34" charset="0"/>
              </a:rPr>
              <a:t>Η αντλία δουλεύει</a:t>
            </a:r>
            <a:r>
              <a:rPr lang="en-US" sz="1600" dirty="0">
                <a:cs typeface="Arial" panose="020B0604020202020204" pitchFamily="34" charset="0"/>
              </a:rPr>
              <a:t>? </a:t>
            </a:r>
          </a:p>
          <a:p>
            <a:r>
              <a:rPr lang="en-US" sz="1600" b="1" dirty="0">
                <a:solidFill>
                  <a:srgbClr val="C00000"/>
                </a:solidFill>
                <a:cs typeface="Arial" panose="020B0604020202020204" pitchFamily="34" charset="0"/>
              </a:rPr>
              <a:t>No </a:t>
            </a:r>
            <a:r>
              <a:rPr lang="el-GR" sz="1600" dirty="0">
                <a:cs typeface="Arial" panose="020B0604020202020204" pitchFamily="34" charset="0"/>
              </a:rPr>
              <a:t>Έλεγχος αντλίας και ελεγκτή </a:t>
            </a:r>
            <a:r>
              <a:rPr lang="en-US" sz="1600" dirty="0">
                <a:cs typeface="Arial" panose="020B0604020202020204" pitchFamily="34" charset="0"/>
              </a:rPr>
              <a:t>.</a:t>
            </a:r>
          </a:p>
        </p:txBody>
      </p:sp>
      <p:cxnSp>
        <p:nvCxnSpPr>
          <p:cNvPr id="7" name="Straight Arrow Connector 6"/>
          <p:cNvCxnSpPr/>
          <p:nvPr/>
        </p:nvCxnSpPr>
        <p:spPr>
          <a:xfrm flipV="1">
            <a:off x="2893204" y="3395605"/>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1560" y="4027126"/>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9" name="Rectangle 8"/>
          <p:cNvSpPr/>
          <p:nvPr/>
        </p:nvSpPr>
        <p:spPr>
          <a:xfrm>
            <a:off x="3038960" y="2975245"/>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10" name="Straight Arrow Connector 9"/>
          <p:cNvCxnSpPr/>
          <p:nvPr/>
        </p:nvCxnSpPr>
        <p:spPr>
          <a:xfrm flipH="1">
            <a:off x="1521416" y="3595654"/>
            <a:ext cx="7648" cy="12014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9880" y="4906246"/>
            <a:ext cx="3754540" cy="338554"/>
          </a:xfrm>
          <a:prstGeom prst="rect">
            <a:avLst/>
          </a:prstGeom>
        </p:spPr>
        <p:txBody>
          <a:bodyPr wrap="square">
            <a:spAutoFit/>
          </a:bodyPr>
          <a:lstStyle/>
          <a:p>
            <a:r>
              <a:rPr lang="el-GR" sz="1600" dirty="0">
                <a:cs typeface="Arial" panose="020B0604020202020204" pitchFamily="34" charset="0"/>
              </a:rPr>
              <a:t>Έχει ένδειξη  ο </a:t>
            </a:r>
            <a:r>
              <a:rPr lang="el-GR" sz="1600" dirty="0" err="1">
                <a:cs typeface="Arial" panose="020B0604020202020204" pitchFamily="34" charset="0"/>
              </a:rPr>
              <a:t>ροομετρητής</a:t>
            </a:r>
            <a:r>
              <a:rPr lang="en-US" sz="1600" dirty="0">
                <a:cs typeface="Arial" panose="020B0604020202020204" pitchFamily="34" charset="0"/>
              </a:rPr>
              <a:t>?</a:t>
            </a:r>
          </a:p>
        </p:txBody>
      </p:sp>
      <p:sp>
        <p:nvSpPr>
          <p:cNvPr id="12" name="Rectangle 11"/>
          <p:cNvSpPr/>
          <p:nvPr/>
        </p:nvSpPr>
        <p:spPr>
          <a:xfrm>
            <a:off x="3772876" y="4895174"/>
            <a:ext cx="5203804" cy="338554"/>
          </a:xfrm>
          <a:prstGeom prst="rect">
            <a:avLst/>
          </a:prstGeom>
        </p:spPr>
        <p:txBody>
          <a:bodyPr wrap="square">
            <a:spAutoFit/>
          </a:bodyPr>
          <a:lstStyle/>
          <a:p>
            <a:r>
              <a:rPr lang="el-GR" sz="1600" dirty="0">
                <a:cs typeface="Arial" panose="020B0604020202020204" pitchFamily="34" charset="0"/>
              </a:rPr>
              <a:t>Αέρας στο σύστημα </a:t>
            </a:r>
            <a:r>
              <a:rPr lang="en-US" sz="1600" dirty="0">
                <a:cs typeface="Arial" panose="020B0604020202020204" pitchFamily="34" charset="0"/>
              </a:rPr>
              <a:t>. </a:t>
            </a:r>
            <a:r>
              <a:rPr lang="el-GR" sz="1600" dirty="0">
                <a:cs typeface="Arial" panose="020B0604020202020204" pitchFamily="34" charset="0"/>
              </a:rPr>
              <a:t>Εξαερώστε </a:t>
            </a:r>
            <a:endParaRPr lang="en-US" sz="1600" dirty="0">
              <a:cs typeface="Arial" panose="020B0604020202020204" pitchFamily="34" charset="0"/>
            </a:endParaRPr>
          </a:p>
        </p:txBody>
      </p:sp>
      <p:cxnSp>
        <p:nvCxnSpPr>
          <p:cNvPr id="14" name="Straight Arrow Connector 13"/>
          <p:cNvCxnSpPr/>
          <p:nvPr/>
        </p:nvCxnSpPr>
        <p:spPr>
          <a:xfrm flipV="1">
            <a:off x="2951420" y="5080115"/>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97176" y="4659755"/>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16" name="Straight Arrow Connector 15"/>
          <p:cNvCxnSpPr/>
          <p:nvPr/>
        </p:nvCxnSpPr>
        <p:spPr>
          <a:xfrm flipH="1">
            <a:off x="1550552" y="5272950"/>
            <a:ext cx="27896" cy="6007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11560" y="5404047"/>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Tree>
    <p:extLst>
      <p:ext uri="{BB962C8B-B14F-4D97-AF65-F5344CB8AC3E}">
        <p14:creationId xmlns:p14="http://schemas.microsoft.com/office/powerpoint/2010/main" val="993939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3. </a:t>
            </a:r>
            <a:r>
              <a:rPr lang="el-GR" dirty="0">
                <a:latin typeface="+mn-lt"/>
                <a:cs typeface="Arial" panose="020B0604020202020204" pitchFamily="34" charset="0"/>
              </a:rPr>
              <a:t>Ανίχνευση και διόρθωση των σφαλμάτων </a:t>
            </a:r>
            <a:endParaRPr lang="en-US" dirty="0">
              <a:latin typeface="+mn-lt"/>
            </a:endParaRPr>
          </a:p>
        </p:txBody>
      </p:sp>
      <p:sp>
        <p:nvSpPr>
          <p:cNvPr id="5" name="Content Placeholder 2"/>
          <p:cNvSpPr>
            <a:spLocks noGrp="1"/>
          </p:cNvSpPr>
          <p:nvPr>
            <p:ph idx="1"/>
          </p:nvPr>
        </p:nvSpPr>
        <p:spPr>
          <a:xfrm>
            <a:off x="107504" y="1412776"/>
            <a:ext cx="8229600" cy="1190878"/>
          </a:xfrm>
        </p:spPr>
        <p:txBody>
          <a:bodyPr>
            <a:noAutofit/>
          </a:bodyPr>
          <a:lstStyle/>
          <a:p>
            <a:pPr marL="0" indent="0">
              <a:buNone/>
            </a:pPr>
            <a:r>
              <a:rPr lang="en-US" sz="1600" dirty="0">
                <a:cs typeface="Arial" panose="020B0604020202020204" pitchFamily="34" charset="0"/>
              </a:rPr>
              <a:t>3.2. </a:t>
            </a:r>
            <a:r>
              <a:rPr lang="el-GR" sz="1600" dirty="0">
                <a:cs typeface="Arial" panose="020B0604020202020204" pitchFamily="34" charset="0"/>
              </a:rPr>
              <a:t>Παραδείγματα ανίχνευσης και διόρθωσης σφαλμάτων</a:t>
            </a:r>
            <a:endParaRPr lang="en-US" sz="1600" dirty="0">
              <a:cs typeface="Arial" panose="020B0604020202020204" pitchFamily="34" charset="0"/>
            </a:endParaRPr>
          </a:p>
          <a:p>
            <a:pPr marL="0" indent="0">
              <a:buNone/>
            </a:pPr>
            <a:r>
              <a:rPr lang="el-GR" sz="1600" b="1" dirty="0">
                <a:cs typeface="Arial" panose="020B0604020202020204" pitchFamily="34" charset="0"/>
              </a:rPr>
              <a:t>Υψηλή διαφορά θερμοκρασίας μεταξύ συλλέκτη και δοχείου αποθήκευσης </a:t>
            </a:r>
            <a:endParaRPr lang="en-US" sz="1600" b="1" dirty="0">
              <a:cs typeface="Arial" panose="020B0604020202020204" pitchFamily="34" charset="0"/>
            </a:endParaRPr>
          </a:p>
        </p:txBody>
      </p:sp>
      <p:sp>
        <p:nvSpPr>
          <p:cNvPr id="4" name="Rectangle 3"/>
          <p:cNvSpPr/>
          <p:nvPr/>
        </p:nvSpPr>
        <p:spPr>
          <a:xfrm>
            <a:off x="-16608" y="2887774"/>
            <a:ext cx="3754540" cy="830997"/>
          </a:xfrm>
          <a:prstGeom prst="rect">
            <a:avLst/>
          </a:prstGeom>
        </p:spPr>
        <p:txBody>
          <a:bodyPr wrap="square">
            <a:spAutoFit/>
          </a:bodyPr>
          <a:lstStyle/>
          <a:p>
            <a:r>
              <a:rPr lang="el-GR" sz="1600" dirty="0">
                <a:cs typeface="Arial" panose="020B0604020202020204" pitchFamily="34" charset="0"/>
              </a:rPr>
              <a:t>Είναι η ροή υψηλή </a:t>
            </a:r>
            <a:r>
              <a:rPr lang="en-US" sz="1600" dirty="0">
                <a:cs typeface="Arial" panose="020B0604020202020204" pitchFamily="34" charset="0"/>
              </a:rPr>
              <a:t>?</a:t>
            </a:r>
          </a:p>
          <a:p>
            <a:r>
              <a:rPr lang="el-GR" sz="1600" dirty="0">
                <a:cs typeface="Arial" panose="020B0604020202020204" pitchFamily="34" charset="0"/>
              </a:rPr>
              <a:t>Υψηλή </a:t>
            </a:r>
            <a:r>
              <a:rPr lang="en-US" sz="1600" dirty="0">
                <a:cs typeface="Arial" panose="020B0604020202020204" pitchFamily="34" charset="0"/>
              </a:rPr>
              <a:t>: 40 l/m</a:t>
            </a:r>
            <a:r>
              <a:rPr lang="en-US" sz="1600" baseline="30000" dirty="0">
                <a:cs typeface="Arial" panose="020B0604020202020204" pitchFamily="34" charset="0"/>
              </a:rPr>
              <a:t>2</a:t>
            </a:r>
            <a:r>
              <a:rPr lang="en-US" sz="1600" dirty="0">
                <a:cs typeface="Arial" panose="020B0604020202020204" pitchFamily="34" charset="0"/>
              </a:rPr>
              <a:t>h</a:t>
            </a:r>
          </a:p>
          <a:p>
            <a:r>
              <a:rPr lang="el-GR" sz="1600" dirty="0">
                <a:cs typeface="Arial" panose="020B0604020202020204" pitchFamily="34" charset="0"/>
              </a:rPr>
              <a:t>Χαμηλή</a:t>
            </a:r>
            <a:r>
              <a:rPr lang="en-US" sz="1600" dirty="0">
                <a:cs typeface="Arial" panose="020B0604020202020204" pitchFamily="34" charset="0"/>
              </a:rPr>
              <a:t>: 10–15 l/m</a:t>
            </a:r>
            <a:r>
              <a:rPr lang="en-US" sz="1600" baseline="30000" dirty="0">
                <a:cs typeface="Arial" panose="020B0604020202020204" pitchFamily="34" charset="0"/>
              </a:rPr>
              <a:t>2</a:t>
            </a:r>
            <a:r>
              <a:rPr lang="en-US" sz="1600" dirty="0">
                <a:cs typeface="Arial" panose="020B0604020202020204" pitchFamily="34" charset="0"/>
              </a:rPr>
              <a:t>h</a:t>
            </a:r>
          </a:p>
        </p:txBody>
      </p:sp>
      <p:sp>
        <p:nvSpPr>
          <p:cNvPr id="6" name="Rectangle 5"/>
          <p:cNvSpPr/>
          <p:nvPr/>
        </p:nvSpPr>
        <p:spPr>
          <a:xfrm>
            <a:off x="4121288" y="3144522"/>
            <a:ext cx="4896544" cy="338554"/>
          </a:xfrm>
          <a:prstGeom prst="rect">
            <a:avLst/>
          </a:prstGeom>
        </p:spPr>
        <p:txBody>
          <a:bodyPr wrap="square">
            <a:spAutoFit/>
          </a:bodyPr>
          <a:lstStyle/>
          <a:p>
            <a:r>
              <a:rPr lang="en-US" sz="1600" dirty="0">
                <a:cs typeface="Arial" panose="020B0604020202020204" pitchFamily="34" charset="0"/>
              </a:rPr>
              <a:t> </a:t>
            </a:r>
            <a:r>
              <a:rPr lang="el-GR" sz="1600" dirty="0">
                <a:cs typeface="Arial" panose="020B0604020202020204" pitchFamily="34" charset="0"/>
              </a:rPr>
              <a:t>Αυξήστε τη ροή </a:t>
            </a:r>
            <a:endParaRPr lang="en-US" sz="1600" dirty="0">
              <a:cs typeface="Arial" panose="020B0604020202020204" pitchFamily="34" charset="0"/>
            </a:endParaRPr>
          </a:p>
        </p:txBody>
      </p:sp>
      <p:cxnSp>
        <p:nvCxnSpPr>
          <p:cNvPr id="7" name="Straight Arrow Connector 6"/>
          <p:cNvCxnSpPr/>
          <p:nvPr/>
        </p:nvCxnSpPr>
        <p:spPr>
          <a:xfrm flipV="1">
            <a:off x="3038960" y="3313799"/>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22832" y="3919753"/>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9" name="Rectangle 8"/>
          <p:cNvSpPr/>
          <p:nvPr/>
        </p:nvSpPr>
        <p:spPr>
          <a:xfrm>
            <a:off x="3207988" y="2887774"/>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10" name="Straight Arrow Connector 9"/>
          <p:cNvCxnSpPr/>
          <p:nvPr/>
        </p:nvCxnSpPr>
        <p:spPr>
          <a:xfrm>
            <a:off x="1510856" y="3830350"/>
            <a:ext cx="0" cy="5173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848" y="4536644"/>
            <a:ext cx="3180140" cy="830997"/>
          </a:xfrm>
          <a:prstGeom prst="rect">
            <a:avLst/>
          </a:prstGeom>
        </p:spPr>
        <p:txBody>
          <a:bodyPr wrap="square">
            <a:spAutoFit/>
          </a:bodyPr>
          <a:lstStyle/>
          <a:p>
            <a:r>
              <a:rPr lang="el-GR" sz="1600" dirty="0">
                <a:cs typeface="Arial" panose="020B0604020202020204" pitchFamily="34" charset="0"/>
              </a:rPr>
              <a:t>Είναι η θερμοκρασία επιστροφής όση και η θερμοκρασία τροφοδοσίας </a:t>
            </a:r>
            <a:r>
              <a:rPr lang="en-US" sz="1600" dirty="0">
                <a:cs typeface="Arial" panose="020B0604020202020204" pitchFamily="34" charset="0"/>
              </a:rPr>
              <a:t>? </a:t>
            </a:r>
          </a:p>
        </p:txBody>
      </p:sp>
      <p:sp>
        <p:nvSpPr>
          <p:cNvPr id="12" name="Rectangle 11"/>
          <p:cNvSpPr/>
          <p:nvPr/>
        </p:nvSpPr>
        <p:spPr>
          <a:xfrm>
            <a:off x="4283968" y="4251177"/>
            <a:ext cx="4733864" cy="1815882"/>
          </a:xfrm>
          <a:prstGeom prst="rect">
            <a:avLst/>
          </a:prstGeom>
        </p:spPr>
        <p:txBody>
          <a:bodyPr wrap="square">
            <a:spAutoFit/>
          </a:bodyPr>
          <a:lstStyle/>
          <a:p>
            <a:r>
              <a:rPr lang="el-GR" sz="1600" dirty="0">
                <a:cs typeface="Arial" panose="020B0604020202020204" pitchFamily="34" charset="0"/>
              </a:rPr>
              <a:t>Υπάρχει </a:t>
            </a:r>
            <a:r>
              <a:rPr lang="el-GR" sz="1600" dirty="0" err="1">
                <a:cs typeface="Arial" panose="020B0604020202020204" pitchFamily="34" charset="0"/>
              </a:rPr>
              <a:t>ασβέστωση</a:t>
            </a:r>
            <a:r>
              <a:rPr lang="el-GR" sz="1600" dirty="0">
                <a:cs typeface="Arial" panose="020B0604020202020204" pitchFamily="34" charset="0"/>
              </a:rPr>
              <a:t> στον </a:t>
            </a:r>
            <a:r>
              <a:rPr lang="el-GR" sz="1600" dirty="0" err="1">
                <a:cs typeface="Arial" panose="020B0604020202020204" pitchFamily="34" charset="0"/>
              </a:rPr>
              <a:t>εναλλάκτη</a:t>
            </a:r>
            <a:r>
              <a:rPr lang="el-GR" sz="1600" dirty="0">
                <a:cs typeface="Arial" panose="020B0604020202020204" pitchFamily="34" charset="0"/>
              </a:rPr>
              <a:t> είναι μπλοκαρισμένος ή πολύ μικρός</a:t>
            </a:r>
            <a:r>
              <a:rPr lang="en-US" sz="1600" dirty="0">
                <a:cs typeface="Arial" panose="020B0604020202020204" pitchFamily="34" charset="0"/>
              </a:rPr>
              <a:t>?</a:t>
            </a:r>
          </a:p>
          <a:p>
            <a:r>
              <a:rPr lang="el-GR" sz="1600" dirty="0">
                <a:cs typeface="Arial" panose="020B0604020202020204" pitchFamily="34" charset="0"/>
              </a:rPr>
              <a:t>Καθαρίστε, ή </a:t>
            </a:r>
            <a:r>
              <a:rPr lang="el-GR" sz="1600" dirty="0" err="1">
                <a:cs typeface="Arial" panose="020B0604020202020204" pitchFamily="34" charset="0"/>
              </a:rPr>
              <a:t>επανυπολογίστε</a:t>
            </a:r>
            <a:r>
              <a:rPr lang="el-GR" sz="1600" dirty="0">
                <a:cs typeface="Arial" panose="020B0604020202020204" pitchFamily="34" charset="0"/>
              </a:rPr>
              <a:t> </a:t>
            </a:r>
          </a:p>
          <a:p>
            <a:r>
              <a:rPr lang="el-GR" sz="1600" dirty="0">
                <a:cs typeface="Arial" panose="020B0604020202020204" pitchFamily="34" charset="0"/>
              </a:rPr>
              <a:t>Οι συνδέσεις είναι μπερδεμένες στο δίκτυο </a:t>
            </a:r>
            <a:r>
              <a:rPr lang="en-US" sz="1600" dirty="0">
                <a:cs typeface="Arial" panose="020B0604020202020204" pitchFamily="34" charset="0"/>
              </a:rPr>
              <a:t>Descale, flush or recalculate/exchange heat exchanger?</a:t>
            </a:r>
          </a:p>
          <a:p>
            <a:r>
              <a:rPr lang="el-GR" sz="1600" dirty="0">
                <a:cs typeface="Arial" panose="020B0604020202020204" pitchFamily="34" charset="0"/>
              </a:rPr>
              <a:t>Συνδέστε την τροφοδοσία ψηλά </a:t>
            </a:r>
            <a:r>
              <a:rPr lang="en-US" sz="1600" dirty="0">
                <a:cs typeface="Arial" panose="020B0604020202020204" pitchFamily="34" charset="0"/>
              </a:rPr>
              <a:t>, </a:t>
            </a:r>
            <a:r>
              <a:rPr lang="el-GR" sz="1600" dirty="0">
                <a:cs typeface="Arial" panose="020B0604020202020204" pitchFamily="34" charset="0"/>
              </a:rPr>
              <a:t>και την επιστροφή στη βάση, </a:t>
            </a:r>
            <a:endParaRPr lang="en-US" sz="1600" dirty="0">
              <a:cs typeface="Arial" panose="020B0604020202020204" pitchFamily="34" charset="0"/>
            </a:endParaRPr>
          </a:p>
        </p:txBody>
      </p:sp>
      <p:cxnSp>
        <p:nvCxnSpPr>
          <p:cNvPr id="14" name="Straight Arrow Connector 13"/>
          <p:cNvCxnSpPr/>
          <p:nvPr/>
        </p:nvCxnSpPr>
        <p:spPr>
          <a:xfrm flipV="1">
            <a:off x="3327204" y="4819079"/>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412320" y="4347709"/>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16" name="Straight Arrow Connector 15"/>
          <p:cNvCxnSpPr/>
          <p:nvPr/>
        </p:nvCxnSpPr>
        <p:spPr>
          <a:xfrm>
            <a:off x="1529064" y="2287025"/>
            <a:ext cx="0" cy="6007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41094" y="2418122"/>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Tree>
    <p:extLst>
      <p:ext uri="{BB962C8B-B14F-4D97-AF65-F5344CB8AC3E}">
        <p14:creationId xmlns:p14="http://schemas.microsoft.com/office/powerpoint/2010/main" val="679109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3. </a:t>
            </a:r>
            <a:r>
              <a:rPr lang="el-GR" dirty="0">
                <a:latin typeface="+mn-lt"/>
                <a:cs typeface="Arial" panose="020B0604020202020204" pitchFamily="34" charset="0"/>
              </a:rPr>
              <a:t>Ανίχνευση και διόρθωση των σφαλμάτων </a:t>
            </a:r>
            <a:endParaRPr lang="en-US" dirty="0">
              <a:latin typeface="+mn-lt"/>
            </a:endParaRPr>
          </a:p>
        </p:txBody>
      </p:sp>
      <p:sp>
        <p:nvSpPr>
          <p:cNvPr id="5" name="Content Placeholder 2"/>
          <p:cNvSpPr>
            <a:spLocks noGrp="1"/>
          </p:cNvSpPr>
          <p:nvPr>
            <p:ph idx="1"/>
          </p:nvPr>
        </p:nvSpPr>
        <p:spPr>
          <a:xfrm>
            <a:off x="457200" y="1484784"/>
            <a:ext cx="8229600" cy="711979"/>
          </a:xfrm>
        </p:spPr>
        <p:txBody>
          <a:bodyPr>
            <a:noAutofit/>
          </a:bodyPr>
          <a:lstStyle/>
          <a:p>
            <a:pPr marL="0" indent="0">
              <a:buNone/>
            </a:pPr>
            <a:r>
              <a:rPr lang="en-US" sz="1600" dirty="0">
                <a:cs typeface="Arial" panose="020B0604020202020204" pitchFamily="34" charset="0"/>
              </a:rPr>
              <a:t>3.2. </a:t>
            </a:r>
            <a:r>
              <a:rPr lang="el-GR" sz="1600" dirty="0">
                <a:cs typeface="Arial" panose="020B0604020202020204" pitchFamily="34" charset="0"/>
              </a:rPr>
              <a:t>Παραδείγματα ανίχνευσης και διόρθωσης σφαλμάτων</a:t>
            </a:r>
            <a:endParaRPr lang="en-US" sz="1600" dirty="0">
              <a:cs typeface="Arial" panose="020B0604020202020204" pitchFamily="34" charset="0"/>
            </a:endParaRPr>
          </a:p>
          <a:p>
            <a:pPr marL="0" indent="0">
              <a:buNone/>
            </a:pPr>
            <a:r>
              <a:rPr lang="el-GR" sz="1600" b="1" dirty="0">
                <a:cs typeface="Arial" panose="020B0604020202020204" pitchFamily="34" charset="0"/>
              </a:rPr>
              <a:t>Ο κυκλοφορητής δουλεύει αλλά το ροόμετρο δεν δείχνει ροή</a:t>
            </a:r>
            <a:endParaRPr lang="en-US" sz="1600" b="1"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endParaRPr lang="en-US" sz="1600" dirty="0">
              <a:cs typeface="Arial" panose="020B0604020202020204" pitchFamily="34" charset="0"/>
            </a:endParaRPr>
          </a:p>
        </p:txBody>
      </p:sp>
      <p:sp>
        <p:nvSpPr>
          <p:cNvPr id="4" name="Rectangle 3"/>
          <p:cNvSpPr/>
          <p:nvPr/>
        </p:nvSpPr>
        <p:spPr>
          <a:xfrm>
            <a:off x="83088" y="2366266"/>
            <a:ext cx="3754540" cy="338554"/>
          </a:xfrm>
          <a:prstGeom prst="rect">
            <a:avLst/>
          </a:prstGeom>
        </p:spPr>
        <p:txBody>
          <a:bodyPr wrap="square">
            <a:spAutoFit/>
          </a:bodyPr>
          <a:lstStyle/>
          <a:p>
            <a:r>
              <a:rPr lang="el-GR" sz="1600" dirty="0">
                <a:cs typeface="Arial" panose="020B0604020202020204" pitchFamily="34" charset="0"/>
              </a:rPr>
              <a:t>Είναι όλοι οι διακόπτες </a:t>
            </a:r>
            <a:r>
              <a:rPr lang="el-GR" sz="1600" dirty="0" err="1">
                <a:cs typeface="Arial" panose="020B0604020202020204" pitchFamily="34" charset="0"/>
              </a:rPr>
              <a:t>ανοικτοι</a:t>
            </a:r>
            <a:r>
              <a:rPr lang="en-US" sz="1600" dirty="0">
                <a:cs typeface="Arial" panose="020B0604020202020204" pitchFamily="34" charset="0"/>
              </a:rPr>
              <a:t>? </a:t>
            </a:r>
          </a:p>
        </p:txBody>
      </p:sp>
      <p:sp>
        <p:nvSpPr>
          <p:cNvPr id="6" name="Rectangle 5"/>
          <p:cNvSpPr/>
          <p:nvPr/>
        </p:nvSpPr>
        <p:spPr>
          <a:xfrm>
            <a:off x="4104128" y="2243155"/>
            <a:ext cx="4896544" cy="584775"/>
          </a:xfrm>
          <a:prstGeom prst="rect">
            <a:avLst/>
          </a:prstGeom>
        </p:spPr>
        <p:txBody>
          <a:bodyPr wrap="square">
            <a:spAutoFit/>
          </a:bodyPr>
          <a:lstStyle/>
          <a:p>
            <a:r>
              <a:rPr lang="el-GR" sz="1600" dirty="0">
                <a:cs typeface="Arial" panose="020B0604020202020204" pitchFamily="34" charset="0"/>
              </a:rPr>
              <a:t>Ανοίξτε τα εξαρτήματα και εξασφαλίστε ότι δεν θα ξανακλείσουν χωρίς αιτία</a:t>
            </a:r>
            <a:endParaRPr lang="en-US" sz="1600" dirty="0">
              <a:cs typeface="Arial" panose="020B0604020202020204" pitchFamily="34" charset="0"/>
            </a:endParaRPr>
          </a:p>
        </p:txBody>
      </p:sp>
      <p:cxnSp>
        <p:nvCxnSpPr>
          <p:cNvPr id="7" name="Straight Arrow Connector 6"/>
          <p:cNvCxnSpPr/>
          <p:nvPr/>
        </p:nvCxnSpPr>
        <p:spPr>
          <a:xfrm flipV="1">
            <a:off x="3207988" y="2535317"/>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97848" y="2721926"/>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9" name="Rectangle 8"/>
          <p:cNvSpPr/>
          <p:nvPr/>
        </p:nvSpPr>
        <p:spPr>
          <a:xfrm>
            <a:off x="3321976" y="2196763"/>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10" name="Straight Arrow Connector 9"/>
          <p:cNvCxnSpPr/>
          <p:nvPr/>
        </p:nvCxnSpPr>
        <p:spPr>
          <a:xfrm>
            <a:off x="1549984" y="2710302"/>
            <a:ext cx="0" cy="51735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17720" y="3850651"/>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12" name="Straight Arrow Connector 11"/>
          <p:cNvCxnSpPr/>
          <p:nvPr/>
        </p:nvCxnSpPr>
        <p:spPr>
          <a:xfrm>
            <a:off x="3563888" y="3514566"/>
            <a:ext cx="63439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46720" y="5213455"/>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14" name="Rectangle 13"/>
          <p:cNvSpPr/>
          <p:nvPr/>
        </p:nvSpPr>
        <p:spPr>
          <a:xfrm>
            <a:off x="103884" y="3222179"/>
            <a:ext cx="3754540" cy="584775"/>
          </a:xfrm>
          <a:prstGeom prst="rect">
            <a:avLst/>
          </a:prstGeom>
        </p:spPr>
        <p:txBody>
          <a:bodyPr wrap="square">
            <a:spAutoFit/>
          </a:bodyPr>
          <a:lstStyle/>
          <a:p>
            <a:r>
              <a:rPr lang="el-GR" sz="1600" dirty="0">
                <a:cs typeface="Arial" panose="020B0604020202020204" pitchFamily="34" charset="0"/>
              </a:rPr>
              <a:t>Πιθανός αέρα στο δίκτυο </a:t>
            </a:r>
            <a:r>
              <a:rPr lang="en-US" sz="1600" dirty="0">
                <a:cs typeface="Arial" panose="020B0604020202020204" pitchFamily="34" charset="0"/>
              </a:rPr>
              <a:t>. </a:t>
            </a:r>
            <a:r>
              <a:rPr lang="el-GR" sz="1600" dirty="0">
                <a:cs typeface="Arial" panose="020B0604020202020204" pitchFamily="34" charset="0"/>
              </a:rPr>
              <a:t>Εξαερώστε</a:t>
            </a:r>
            <a:endParaRPr lang="en-US" sz="1600" dirty="0">
              <a:cs typeface="Arial" panose="020B0604020202020204" pitchFamily="34" charset="0"/>
            </a:endParaRPr>
          </a:p>
          <a:p>
            <a:r>
              <a:rPr lang="el-GR" sz="1600" dirty="0">
                <a:cs typeface="Arial" panose="020B0604020202020204" pitchFamily="34" charset="0"/>
              </a:rPr>
              <a:t>Αποκατάσταση της ροής</a:t>
            </a:r>
            <a:r>
              <a:rPr lang="en-US" sz="1600" dirty="0">
                <a:cs typeface="Arial" panose="020B0604020202020204" pitchFamily="34" charset="0"/>
              </a:rPr>
              <a:t>?</a:t>
            </a:r>
          </a:p>
        </p:txBody>
      </p:sp>
      <p:sp>
        <p:nvSpPr>
          <p:cNvPr id="17" name="Rectangle 16"/>
          <p:cNvSpPr/>
          <p:nvPr/>
        </p:nvSpPr>
        <p:spPr>
          <a:xfrm>
            <a:off x="4230282" y="3227661"/>
            <a:ext cx="4896544" cy="584775"/>
          </a:xfrm>
          <a:prstGeom prst="rect">
            <a:avLst/>
          </a:prstGeom>
        </p:spPr>
        <p:txBody>
          <a:bodyPr wrap="square">
            <a:spAutoFit/>
          </a:bodyPr>
          <a:lstStyle/>
          <a:p>
            <a:r>
              <a:rPr lang="el-GR" sz="1600" dirty="0">
                <a:cs typeface="Arial" panose="020B0604020202020204" pitchFamily="34" charset="0"/>
              </a:rPr>
              <a:t>Έλεγχος πίεσης</a:t>
            </a:r>
            <a:r>
              <a:rPr lang="en-US" sz="1600" dirty="0">
                <a:cs typeface="Arial" panose="020B0604020202020204" pitchFamily="34" charset="0"/>
              </a:rPr>
              <a:t>, </a:t>
            </a:r>
            <a:r>
              <a:rPr lang="el-GR" sz="1600" dirty="0" err="1">
                <a:cs typeface="Arial" panose="020B0604020202020204" pitchFamily="34" charset="0"/>
              </a:rPr>
              <a:t>επαναπλήρωση</a:t>
            </a:r>
            <a:r>
              <a:rPr lang="el-GR" sz="1600" dirty="0">
                <a:cs typeface="Arial" panose="020B0604020202020204" pitchFamily="34" charset="0"/>
              </a:rPr>
              <a:t> υγρού αν χρειάζεται μέχρι να επιτευχθεί η πίεση λειτουργίας</a:t>
            </a:r>
            <a:endParaRPr lang="en-US" sz="1600" dirty="0">
              <a:cs typeface="Arial" panose="020B0604020202020204" pitchFamily="34" charset="0"/>
            </a:endParaRPr>
          </a:p>
        </p:txBody>
      </p:sp>
      <p:cxnSp>
        <p:nvCxnSpPr>
          <p:cNvPr id="18" name="Straight Arrow Connector 17"/>
          <p:cNvCxnSpPr/>
          <p:nvPr/>
        </p:nvCxnSpPr>
        <p:spPr>
          <a:xfrm>
            <a:off x="1547664" y="3812436"/>
            <a:ext cx="0" cy="5758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52433" y="4365104"/>
            <a:ext cx="1971295" cy="830997"/>
          </a:xfrm>
          <a:prstGeom prst="rect">
            <a:avLst/>
          </a:prstGeom>
        </p:spPr>
        <p:txBody>
          <a:bodyPr wrap="square">
            <a:spAutoFit/>
          </a:bodyPr>
          <a:lstStyle/>
          <a:p>
            <a:r>
              <a:rPr lang="el-GR" sz="1600" dirty="0">
                <a:cs typeface="Arial" panose="020B0604020202020204" pitchFamily="34" charset="0"/>
              </a:rPr>
              <a:t>Το φίλτρο ακαθάρτων </a:t>
            </a:r>
            <a:r>
              <a:rPr lang="el-GR" sz="1600" dirty="0" err="1">
                <a:cs typeface="Arial" panose="020B0604020202020204" pitchFamily="34" charset="0"/>
              </a:rPr>
              <a:t>μπολοκαρισμένο</a:t>
            </a:r>
            <a:r>
              <a:rPr lang="el-GR" sz="1600" dirty="0">
                <a:cs typeface="Arial" panose="020B0604020202020204" pitchFamily="34" charset="0"/>
              </a:rPr>
              <a:t> </a:t>
            </a:r>
            <a:r>
              <a:rPr lang="en-US" sz="1600" dirty="0">
                <a:cs typeface="Arial" panose="020B0604020202020204" pitchFamily="34" charset="0"/>
              </a:rPr>
              <a:t>?</a:t>
            </a:r>
          </a:p>
        </p:txBody>
      </p:sp>
      <p:sp>
        <p:nvSpPr>
          <p:cNvPr id="21" name="Rectangle 20"/>
          <p:cNvSpPr/>
          <p:nvPr/>
        </p:nvSpPr>
        <p:spPr>
          <a:xfrm>
            <a:off x="283234" y="5448023"/>
            <a:ext cx="2776598" cy="584775"/>
          </a:xfrm>
          <a:prstGeom prst="rect">
            <a:avLst/>
          </a:prstGeom>
        </p:spPr>
        <p:txBody>
          <a:bodyPr wrap="square">
            <a:spAutoFit/>
          </a:bodyPr>
          <a:lstStyle/>
          <a:p>
            <a:r>
              <a:rPr lang="el-GR" sz="1600" dirty="0">
                <a:cs typeface="Arial" panose="020B0604020202020204" pitchFamily="34" charset="0"/>
              </a:rPr>
              <a:t>Μπλοκαρισμένο φρένο βαρύτητας</a:t>
            </a:r>
            <a:r>
              <a:rPr lang="en-US" sz="1600" dirty="0">
                <a:cs typeface="Arial" panose="020B0604020202020204" pitchFamily="34" charset="0"/>
              </a:rPr>
              <a:t>?</a:t>
            </a:r>
          </a:p>
        </p:txBody>
      </p:sp>
      <p:sp>
        <p:nvSpPr>
          <p:cNvPr id="22" name="Rectangle 21"/>
          <p:cNvSpPr/>
          <p:nvPr/>
        </p:nvSpPr>
        <p:spPr>
          <a:xfrm>
            <a:off x="895596" y="4941168"/>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23" name="Straight Arrow Connector 22"/>
          <p:cNvCxnSpPr/>
          <p:nvPr/>
        </p:nvCxnSpPr>
        <p:spPr>
          <a:xfrm>
            <a:off x="1981154" y="4534381"/>
            <a:ext cx="221712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549984" y="4822526"/>
            <a:ext cx="0" cy="57583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542209" y="3144117"/>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27" name="Rectangle 26"/>
          <p:cNvSpPr/>
          <p:nvPr/>
        </p:nvSpPr>
        <p:spPr>
          <a:xfrm>
            <a:off x="2563800" y="4180283"/>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28" name="Rectangle 27"/>
          <p:cNvSpPr/>
          <p:nvPr/>
        </p:nvSpPr>
        <p:spPr>
          <a:xfrm>
            <a:off x="4308049" y="4358482"/>
            <a:ext cx="3432303" cy="338554"/>
          </a:xfrm>
          <a:prstGeom prst="rect">
            <a:avLst/>
          </a:prstGeom>
        </p:spPr>
        <p:txBody>
          <a:bodyPr wrap="square">
            <a:spAutoFit/>
          </a:bodyPr>
          <a:lstStyle/>
          <a:p>
            <a:r>
              <a:rPr lang="el-GR" sz="1600" dirty="0">
                <a:cs typeface="Arial" panose="020B0604020202020204" pitchFamily="34" charset="0"/>
              </a:rPr>
              <a:t>Καθαρισμός της παγίδας</a:t>
            </a:r>
            <a:endParaRPr lang="en-US" sz="1600" dirty="0">
              <a:cs typeface="Arial" panose="020B0604020202020204" pitchFamily="34" charset="0"/>
            </a:endParaRPr>
          </a:p>
        </p:txBody>
      </p:sp>
      <p:sp>
        <p:nvSpPr>
          <p:cNvPr id="29" name="Rectangle 28"/>
          <p:cNvSpPr/>
          <p:nvPr/>
        </p:nvSpPr>
        <p:spPr>
          <a:xfrm>
            <a:off x="4164032" y="5448023"/>
            <a:ext cx="3720335" cy="338554"/>
          </a:xfrm>
          <a:prstGeom prst="rect">
            <a:avLst/>
          </a:prstGeom>
        </p:spPr>
        <p:txBody>
          <a:bodyPr wrap="square">
            <a:spAutoFit/>
          </a:bodyPr>
          <a:lstStyle/>
          <a:p>
            <a:r>
              <a:rPr lang="en-US" sz="1600" dirty="0">
                <a:cs typeface="Arial" panose="020B0604020202020204" pitchFamily="34" charset="0"/>
              </a:rPr>
              <a:t> </a:t>
            </a:r>
            <a:r>
              <a:rPr lang="el-GR" sz="1600" dirty="0">
                <a:cs typeface="Arial" panose="020B0604020202020204" pitchFamily="34" charset="0"/>
              </a:rPr>
              <a:t>Αλλαγή φρένου</a:t>
            </a:r>
            <a:endParaRPr lang="en-US" sz="1600" dirty="0">
              <a:cs typeface="Arial" panose="020B0604020202020204" pitchFamily="34" charset="0"/>
            </a:endParaRPr>
          </a:p>
        </p:txBody>
      </p:sp>
      <p:cxnSp>
        <p:nvCxnSpPr>
          <p:cNvPr id="30" name="Straight Arrow Connector 29"/>
          <p:cNvCxnSpPr/>
          <p:nvPr/>
        </p:nvCxnSpPr>
        <p:spPr>
          <a:xfrm>
            <a:off x="2596155" y="5617300"/>
            <a:ext cx="14332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99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Flushing out the solar circuit and leak testing</a:t>
            </a:r>
          </a:p>
        </p:txBody>
      </p:sp>
      <p:sp>
        <p:nvSpPr>
          <p:cNvPr id="5" name="Content Placeholder 2"/>
          <p:cNvSpPr>
            <a:spLocks noGrp="1"/>
          </p:cNvSpPr>
          <p:nvPr>
            <p:ph idx="1"/>
          </p:nvPr>
        </p:nvSpPr>
        <p:spPr>
          <a:xfrm>
            <a:off x="459857" y="1484784"/>
            <a:ext cx="8229600" cy="4176464"/>
          </a:xfrm>
        </p:spPr>
        <p:txBody>
          <a:bodyPr>
            <a:noAutofit/>
          </a:bodyPr>
          <a:lstStyle/>
          <a:p>
            <a:pPr marL="0" indent="0">
              <a:buNone/>
            </a:pPr>
            <a:endParaRPr lang="en-US" sz="1600" dirty="0">
              <a:latin typeface="Arial" panose="020B0604020202020204" pitchFamily="34" charset="0"/>
              <a:cs typeface="Arial" panose="020B0604020202020204" pitchFamily="34" charset="0"/>
            </a:endParaRPr>
          </a:p>
          <a:p>
            <a:pPr marL="0" indent="0">
              <a:buNone/>
            </a:pPr>
            <a:r>
              <a:rPr lang="el-GR" sz="1600" dirty="0">
                <a:cs typeface="Arial" panose="020B0604020202020204" pitchFamily="34" charset="0"/>
              </a:rPr>
              <a:t>Τα απαραίτητα βήματα για την εκκίνηση ενός </a:t>
            </a:r>
            <a:r>
              <a:rPr lang="el-GR" sz="1600" dirty="0" err="1">
                <a:cs typeface="Arial" panose="020B0604020202020204" pitchFamily="34" charset="0"/>
              </a:rPr>
              <a:t>ηλιοθερμικού</a:t>
            </a:r>
            <a:r>
              <a:rPr lang="el-GR" sz="1600" dirty="0">
                <a:cs typeface="Arial" panose="020B0604020202020204" pitchFamily="34" charset="0"/>
              </a:rPr>
              <a:t> συστήματος είναι :</a:t>
            </a:r>
            <a:endParaRPr lang="en-US" sz="1600" dirty="0">
              <a:cs typeface="Arial" panose="020B0604020202020204" pitchFamily="34" charset="0"/>
            </a:endParaRPr>
          </a:p>
          <a:p>
            <a:pPr marL="0" indent="0">
              <a:buNone/>
            </a:pPr>
            <a:r>
              <a:rPr lang="en-US" sz="1600" dirty="0">
                <a:cs typeface="Arial" panose="020B0604020202020204" pitchFamily="34" charset="0"/>
              </a:rPr>
              <a:t>1. </a:t>
            </a:r>
            <a:r>
              <a:rPr lang="el-GR" sz="1600" dirty="0">
                <a:cs typeface="Arial" panose="020B0604020202020204" pitchFamily="34" charset="0"/>
              </a:rPr>
              <a:t>Καθαρισμός του δικτύου </a:t>
            </a:r>
            <a:r>
              <a:rPr lang="en-US" sz="1600" dirty="0">
                <a:cs typeface="Arial" panose="020B0604020202020204" pitchFamily="34" charset="0"/>
              </a:rPr>
              <a:t>.</a:t>
            </a:r>
          </a:p>
          <a:p>
            <a:pPr marL="0" indent="0">
              <a:buNone/>
            </a:pPr>
            <a:r>
              <a:rPr lang="en-US" sz="1600" dirty="0">
                <a:cs typeface="Arial" panose="020B0604020202020204" pitchFamily="34" charset="0"/>
              </a:rPr>
              <a:t>2</a:t>
            </a:r>
            <a:r>
              <a:rPr lang="el-GR" sz="1600" dirty="0">
                <a:cs typeface="Arial" panose="020B0604020202020204" pitchFamily="34" charset="0"/>
              </a:rPr>
              <a:t> Έλεγχος διαρροών</a:t>
            </a:r>
            <a:endParaRPr lang="en-US" sz="1600" dirty="0">
              <a:cs typeface="Arial" panose="020B0604020202020204" pitchFamily="34" charset="0"/>
            </a:endParaRPr>
          </a:p>
          <a:p>
            <a:pPr marL="0" indent="0">
              <a:buNone/>
            </a:pPr>
            <a:r>
              <a:rPr lang="en-US" sz="1600" dirty="0">
                <a:cs typeface="Arial" panose="020B0604020202020204" pitchFamily="34" charset="0"/>
              </a:rPr>
              <a:t>3. </a:t>
            </a:r>
            <a:r>
              <a:rPr lang="el-GR" sz="1600" dirty="0">
                <a:cs typeface="Arial" panose="020B0604020202020204" pitchFamily="34" charset="0"/>
              </a:rPr>
              <a:t>Πλήρωση με το ηλιακό μέσο</a:t>
            </a:r>
            <a:r>
              <a:rPr lang="en-US" sz="1600" dirty="0">
                <a:cs typeface="Arial" panose="020B0604020202020204" pitchFamily="34" charset="0"/>
              </a:rPr>
              <a:t>.</a:t>
            </a:r>
          </a:p>
          <a:p>
            <a:pPr marL="0" indent="0">
              <a:buNone/>
            </a:pPr>
            <a:r>
              <a:rPr lang="en-US" sz="1600" dirty="0">
                <a:cs typeface="Arial" panose="020B0604020202020204" pitchFamily="34" charset="0"/>
              </a:rPr>
              <a:t>4. </a:t>
            </a:r>
            <a:r>
              <a:rPr lang="el-GR" sz="1600" dirty="0">
                <a:cs typeface="Arial" panose="020B0604020202020204" pitchFamily="34" charset="0"/>
              </a:rPr>
              <a:t>Ρύθμιση των αντλιών και του ελεγκτή</a:t>
            </a:r>
            <a:r>
              <a:rPr lang="en-US" sz="1600" dirty="0">
                <a:cs typeface="Arial" panose="020B0604020202020204" pitchFamily="34" charset="0"/>
              </a:rPr>
              <a:t>.</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965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3. </a:t>
            </a:r>
            <a:r>
              <a:rPr lang="el-GR" dirty="0">
                <a:latin typeface="+mn-lt"/>
                <a:cs typeface="Arial" panose="020B0604020202020204" pitchFamily="34" charset="0"/>
              </a:rPr>
              <a:t>Ανίχνευση και διόρθωση των σφαλμάτων </a:t>
            </a:r>
            <a:endParaRPr lang="en-US" dirty="0">
              <a:latin typeface="+mn-lt"/>
            </a:endParaRP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cs typeface="Arial" panose="020B0604020202020204" pitchFamily="34" charset="0"/>
              </a:rPr>
              <a:t>3.2. </a:t>
            </a:r>
            <a:r>
              <a:rPr lang="el-GR" sz="1600" dirty="0">
                <a:cs typeface="Arial" panose="020B0604020202020204" pitchFamily="34" charset="0"/>
              </a:rPr>
              <a:t>Παραδείγματα ανίχνευσης και διόρθωσης σφαλμάτων</a:t>
            </a:r>
            <a:endParaRPr lang="en-US" sz="1600" dirty="0">
              <a:cs typeface="Arial" panose="020B0604020202020204" pitchFamily="34" charset="0"/>
            </a:endParaRPr>
          </a:p>
          <a:p>
            <a:pPr marL="0" indent="0">
              <a:buNone/>
            </a:pPr>
            <a:r>
              <a:rPr lang="el-GR" sz="1600" b="1" dirty="0">
                <a:cs typeface="Arial" panose="020B0604020202020204" pitchFamily="34" charset="0"/>
              </a:rPr>
              <a:t>Ο κυκλοφορητής δουλεύει αλλά το ροόμετρο δεν δείχνει ροή</a:t>
            </a:r>
            <a:endParaRPr lang="en-US" sz="1600" b="1" dirty="0">
              <a:cs typeface="Arial" panose="020B0604020202020204" pitchFamily="34" charset="0"/>
            </a:endParaRPr>
          </a:p>
          <a:p>
            <a:pPr marL="0" indent="0">
              <a:buNone/>
            </a:pPr>
            <a:r>
              <a:rPr lang="el-GR" sz="1600" dirty="0">
                <a:cs typeface="Arial" panose="020B0604020202020204" pitchFamily="34" charset="0"/>
              </a:rPr>
              <a:t>Η διαδικασία εξαέρωσης είναι όπως παρουσιάζεται ακολούθως.</a:t>
            </a:r>
            <a:r>
              <a:rPr lang="en-US" sz="1600" dirty="0">
                <a:cs typeface="Arial" panose="020B0604020202020204" pitchFamily="34" charset="0"/>
              </a:rPr>
              <a:t>:</a:t>
            </a:r>
          </a:p>
          <a:p>
            <a:pPr marL="0" indent="0">
              <a:buNone/>
            </a:pPr>
            <a:endParaRPr lang="en-US" sz="1600" dirty="0">
              <a:cs typeface="Arial" panose="020B0604020202020204" pitchFamily="34" charset="0"/>
            </a:endParaRPr>
          </a:p>
          <a:p>
            <a:pPr marL="0" indent="0">
              <a:buNone/>
            </a:pPr>
            <a:r>
              <a:rPr lang="en-US" sz="1600" dirty="0">
                <a:cs typeface="Arial" panose="020B0604020202020204" pitchFamily="34" charset="0"/>
              </a:rPr>
              <a:t>1. </a:t>
            </a:r>
            <a:r>
              <a:rPr lang="el-GR" sz="1600" dirty="0">
                <a:cs typeface="Arial" panose="020B0604020202020204" pitchFamily="34" charset="0"/>
              </a:rPr>
              <a:t>Ανοίξτε όλα τα </a:t>
            </a:r>
            <a:r>
              <a:rPr lang="el-GR" sz="1600" dirty="0" err="1">
                <a:cs typeface="Arial" panose="020B0604020202020204" pitchFamily="34" charset="0"/>
              </a:rPr>
              <a:t>εξαεριστικά</a:t>
            </a:r>
            <a:r>
              <a:rPr lang="el-GR" sz="1600" dirty="0">
                <a:cs typeface="Arial" panose="020B0604020202020204" pitchFamily="34" charset="0"/>
              </a:rPr>
              <a:t> </a:t>
            </a:r>
            <a:r>
              <a:rPr lang="en-US" sz="1600" dirty="0">
                <a:cs typeface="Arial" panose="020B0604020202020204" pitchFamily="34" charset="0"/>
              </a:rPr>
              <a:t>.</a:t>
            </a:r>
          </a:p>
          <a:p>
            <a:pPr marL="0" indent="0">
              <a:buNone/>
            </a:pPr>
            <a:r>
              <a:rPr lang="en-US" sz="1600" dirty="0">
                <a:cs typeface="Arial" panose="020B0604020202020204" pitchFamily="34" charset="0"/>
              </a:rPr>
              <a:t>2. </a:t>
            </a:r>
            <a:r>
              <a:rPr lang="el-GR" sz="1600" dirty="0">
                <a:cs typeface="Arial" panose="020B0604020202020204" pitchFamily="34" charset="0"/>
              </a:rPr>
              <a:t>Αυξήστε την πίεση στο κύκλωμα με τη βοήθεια της αντλίας πλήρωσης</a:t>
            </a:r>
            <a:endParaRPr lang="en-US" sz="1600" dirty="0">
              <a:cs typeface="Arial" panose="020B0604020202020204" pitchFamily="34" charset="0"/>
            </a:endParaRPr>
          </a:p>
          <a:p>
            <a:pPr marL="0" indent="0">
              <a:buNone/>
            </a:pPr>
            <a:r>
              <a:rPr lang="en-US" sz="1600" dirty="0">
                <a:cs typeface="Arial" panose="020B0604020202020204" pitchFamily="34" charset="0"/>
              </a:rPr>
              <a:t>3. </a:t>
            </a:r>
            <a:r>
              <a:rPr lang="el-GR" sz="1600" dirty="0">
                <a:cs typeface="Arial" panose="020B0604020202020204" pitchFamily="34" charset="0"/>
              </a:rPr>
              <a:t>Λειτουργήστε τις αντλίες με </a:t>
            </a:r>
            <a:r>
              <a:rPr lang="el-GR" sz="1600" dirty="0" err="1">
                <a:cs typeface="Arial" panose="020B0604020202020204" pitchFamily="34" charset="0"/>
              </a:rPr>
              <a:t>βηματικό</a:t>
            </a:r>
            <a:r>
              <a:rPr lang="el-GR" sz="1600" dirty="0">
                <a:cs typeface="Arial" panose="020B0604020202020204" pitchFamily="34" charset="0"/>
              </a:rPr>
              <a:t> ρυθμό στη μέγιστη ικανότητα τους. </a:t>
            </a:r>
            <a:endParaRPr lang="en-US" sz="1600" dirty="0">
              <a:cs typeface="Arial" panose="020B0604020202020204" pitchFamily="34" charset="0"/>
            </a:endParaRPr>
          </a:p>
          <a:p>
            <a:pPr marL="0" indent="0">
              <a:buNone/>
            </a:pPr>
            <a:r>
              <a:rPr lang="en-US" sz="1600" dirty="0">
                <a:cs typeface="Arial" panose="020B0604020202020204" pitchFamily="34" charset="0"/>
              </a:rPr>
              <a:t>4. </a:t>
            </a:r>
            <a:r>
              <a:rPr lang="el-GR" sz="1600" dirty="0">
                <a:cs typeface="Arial" panose="020B0604020202020204" pitchFamily="34" charset="0"/>
              </a:rPr>
              <a:t>Ένα χρειάζεται ξεβιδώστε την αντλία , ώστε να φύγει ο αέρας και </a:t>
            </a:r>
            <a:r>
              <a:rPr lang="el-GR" sz="1600" dirty="0" err="1">
                <a:cs typeface="Arial" panose="020B0604020202020204" pitchFamily="34" charset="0"/>
              </a:rPr>
              <a:t>ξαναβιδωστε</a:t>
            </a:r>
            <a:endParaRPr lang="en-US" sz="1600" dirty="0">
              <a:cs typeface="Arial" panose="020B0604020202020204" pitchFamily="34" charset="0"/>
            </a:endParaRPr>
          </a:p>
          <a:p>
            <a:pPr marL="0" indent="0">
              <a:buNone/>
            </a:pPr>
            <a:r>
              <a:rPr lang="en-US" sz="1600" dirty="0">
                <a:cs typeface="Arial" panose="020B0604020202020204" pitchFamily="34" charset="0"/>
              </a:rPr>
              <a:t>5. </a:t>
            </a:r>
            <a:r>
              <a:rPr lang="el-GR" sz="1600" dirty="0">
                <a:cs typeface="Arial" panose="020B0604020202020204" pitchFamily="34" charset="0"/>
              </a:rPr>
              <a:t>Κλειστέ όλα τα </a:t>
            </a:r>
            <a:r>
              <a:rPr lang="el-GR" sz="1600" dirty="0" err="1">
                <a:cs typeface="Arial" panose="020B0604020202020204" pitchFamily="34" charset="0"/>
              </a:rPr>
              <a:t>εξαεριστικά</a:t>
            </a:r>
            <a:r>
              <a:rPr lang="el-GR" sz="1600" dirty="0">
                <a:cs typeface="Arial" panose="020B0604020202020204" pitchFamily="34" charset="0"/>
              </a:rPr>
              <a:t> μετά την ολοκλήρωση της εξαέρωσης</a:t>
            </a:r>
            <a:r>
              <a:rPr lang="en-US" sz="1600" dirty="0">
                <a:cs typeface="Arial" panose="020B0604020202020204" pitchFamily="34" charset="0"/>
              </a:rPr>
              <a:t>.</a:t>
            </a:r>
          </a:p>
          <a:p>
            <a:pPr marL="0" indent="0">
              <a:buNone/>
            </a:pPr>
            <a:endParaRPr lang="en-US" sz="1600" dirty="0">
              <a:cs typeface="Arial" panose="020B0604020202020204" pitchFamily="34" charset="0"/>
            </a:endParaRPr>
          </a:p>
        </p:txBody>
      </p:sp>
    </p:spTree>
    <p:extLst>
      <p:ext uri="{BB962C8B-B14F-4D97-AF65-F5344CB8AC3E}">
        <p14:creationId xmlns:p14="http://schemas.microsoft.com/office/powerpoint/2010/main" val="422248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3. </a:t>
            </a:r>
            <a:r>
              <a:rPr lang="el-GR" dirty="0">
                <a:latin typeface="+mn-lt"/>
                <a:cs typeface="Arial" panose="020B0604020202020204" pitchFamily="34" charset="0"/>
              </a:rPr>
              <a:t>Ανίχνευση και διόρθωση των σφαλμάτων </a:t>
            </a:r>
            <a:endParaRPr lang="en-US" dirty="0">
              <a:latin typeface="+mn-lt"/>
            </a:endParaRPr>
          </a:p>
        </p:txBody>
      </p:sp>
      <p:sp>
        <p:nvSpPr>
          <p:cNvPr id="5" name="Content Placeholder 2"/>
          <p:cNvSpPr>
            <a:spLocks noGrp="1"/>
          </p:cNvSpPr>
          <p:nvPr>
            <p:ph idx="1"/>
          </p:nvPr>
        </p:nvSpPr>
        <p:spPr>
          <a:xfrm>
            <a:off x="457200" y="1484784"/>
            <a:ext cx="8229600" cy="648072"/>
          </a:xfrm>
        </p:spPr>
        <p:txBody>
          <a:bodyPr>
            <a:noAutofit/>
          </a:bodyPr>
          <a:lstStyle/>
          <a:p>
            <a:pPr marL="0" indent="0">
              <a:buNone/>
            </a:pPr>
            <a:r>
              <a:rPr lang="en-US" sz="1600" dirty="0">
                <a:cs typeface="Arial" panose="020B0604020202020204" pitchFamily="34" charset="0"/>
              </a:rPr>
              <a:t>3.2. </a:t>
            </a:r>
            <a:r>
              <a:rPr lang="el-GR" sz="1600" dirty="0">
                <a:cs typeface="Arial" panose="020B0604020202020204" pitchFamily="34" charset="0"/>
              </a:rPr>
              <a:t>Παραδείγματα ανίχνευσης και διόρθωσης σφαλμάτων</a:t>
            </a:r>
            <a:endParaRPr lang="en-US" sz="1600" dirty="0">
              <a:cs typeface="Arial" panose="020B0604020202020204" pitchFamily="34" charset="0"/>
            </a:endParaRPr>
          </a:p>
          <a:p>
            <a:pPr marL="0" indent="0">
              <a:buNone/>
            </a:pPr>
            <a:r>
              <a:rPr lang="el-GR" sz="1600" b="1" dirty="0">
                <a:cs typeface="Arial" panose="020B0604020202020204" pitchFamily="34" charset="0"/>
              </a:rPr>
              <a:t>Το δοχείο ψύχεται πάρα πολύ το βράδυ χωρίς κατανάλωση νερού. </a:t>
            </a:r>
            <a:endParaRPr lang="en-US" sz="1600" b="1"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endParaRPr lang="en-US" sz="1600" dirty="0">
              <a:cs typeface="Arial" panose="020B0604020202020204" pitchFamily="34" charset="0"/>
            </a:endParaRPr>
          </a:p>
        </p:txBody>
      </p:sp>
      <p:sp>
        <p:nvSpPr>
          <p:cNvPr id="4" name="Rectangle 3"/>
          <p:cNvSpPr/>
          <p:nvPr/>
        </p:nvSpPr>
        <p:spPr>
          <a:xfrm>
            <a:off x="107504" y="2214760"/>
            <a:ext cx="3754540" cy="338554"/>
          </a:xfrm>
          <a:prstGeom prst="rect">
            <a:avLst/>
          </a:prstGeom>
        </p:spPr>
        <p:txBody>
          <a:bodyPr wrap="square">
            <a:spAutoFit/>
          </a:bodyPr>
          <a:lstStyle/>
          <a:p>
            <a:r>
              <a:rPr lang="el-GR" sz="1600" dirty="0">
                <a:cs typeface="Arial" panose="020B0604020202020204" pitchFamily="34" charset="0"/>
              </a:rPr>
              <a:t>Ο κυκλοφορητής δουλεύει το βράδυ</a:t>
            </a:r>
            <a:r>
              <a:rPr lang="en-US" sz="1600" dirty="0">
                <a:cs typeface="Arial" panose="020B0604020202020204" pitchFamily="34" charset="0"/>
              </a:rPr>
              <a:t>? </a:t>
            </a:r>
          </a:p>
        </p:txBody>
      </p:sp>
      <p:sp>
        <p:nvSpPr>
          <p:cNvPr id="6" name="Rectangle 5"/>
          <p:cNvSpPr/>
          <p:nvPr/>
        </p:nvSpPr>
        <p:spPr>
          <a:xfrm>
            <a:off x="5076056" y="2320582"/>
            <a:ext cx="3769507" cy="338554"/>
          </a:xfrm>
          <a:prstGeom prst="rect">
            <a:avLst/>
          </a:prstGeom>
        </p:spPr>
        <p:txBody>
          <a:bodyPr wrap="square">
            <a:spAutoFit/>
          </a:bodyPr>
          <a:lstStyle/>
          <a:p>
            <a:r>
              <a:rPr lang="el-GR" sz="1600" dirty="0">
                <a:cs typeface="Arial" panose="020B0604020202020204" pitchFamily="34" charset="0"/>
              </a:rPr>
              <a:t>έλεγχος της λειτουργίας του ελεγκτή </a:t>
            </a:r>
            <a:endParaRPr lang="en-US" sz="1600" dirty="0">
              <a:cs typeface="Arial" panose="020B0604020202020204" pitchFamily="34" charset="0"/>
            </a:endParaRPr>
          </a:p>
        </p:txBody>
      </p:sp>
      <p:cxnSp>
        <p:nvCxnSpPr>
          <p:cNvPr id="7" name="Straight Arrow Connector 6"/>
          <p:cNvCxnSpPr/>
          <p:nvPr/>
        </p:nvCxnSpPr>
        <p:spPr>
          <a:xfrm flipV="1">
            <a:off x="4106024" y="4460429"/>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950176" y="2132856"/>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9" name="Rectangle 8"/>
          <p:cNvSpPr/>
          <p:nvPr/>
        </p:nvSpPr>
        <p:spPr>
          <a:xfrm>
            <a:off x="595249" y="2560764"/>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10" name="Straight Arrow Connector 9"/>
          <p:cNvCxnSpPr/>
          <p:nvPr/>
        </p:nvCxnSpPr>
        <p:spPr>
          <a:xfrm>
            <a:off x="1093519" y="4752817"/>
            <a:ext cx="0" cy="4279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707904" y="2464183"/>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15616" y="2553314"/>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7504" y="3086887"/>
            <a:ext cx="3600400" cy="830997"/>
          </a:xfrm>
          <a:prstGeom prst="rect">
            <a:avLst/>
          </a:prstGeom>
        </p:spPr>
        <p:txBody>
          <a:bodyPr wrap="square">
            <a:spAutoFit/>
          </a:bodyPr>
          <a:lstStyle/>
          <a:p>
            <a:r>
              <a:rPr lang="el-GR" sz="1600" dirty="0">
                <a:cs typeface="Arial" panose="020B0604020202020204" pitchFamily="34" charset="0"/>
              </a:rPr>
              <a:t>Η θερμοκρασία του συλλέκτη είναι υψηλότερη από την εξωτερική θερμοκρασία τη νύχτα</a:t>
            </a:r>
            <a:r>
              <a:rPr lang="en-US" sz="1600" dirty="0">
                <a:cs typeface="Arial" panose="020B0604020202020204" pitchFamily="34" charset="0"/>
              </a:rPr>
              <a:t>?</a:t>
            </a:r>
          </a:p>
        </p:txBody>
      </p:sp>
      <p:sp>
        <p:nvSpPr>
          <p:cNvPr id="17" name="Rectangle 16"/>
          <p:cNvSpPr/>
          <p:nvPr/>
        </p:nvSpPr>
        <p:spPr>
          <a:xfrm>
            <a:off x="5076056" y="3160438"/>
            <a:ext cx="4032448" cy="830997"/>
          </a:xfrm>
          <a:prstGeom prst="rect">
            <a:avLst/>
          </a:prstGeom>
        </p:spPr>
        <p:txBody>
          <a:bodyPr wrap="square">
            <a:spAutoFit/>
          </a:bodyPr>
          <a:lstStyle/>
          <a:p>
            <a:r>
              <a:rPr lang="el-GR" sz="1600" dirty="0">
                <a:cs typeface="Arial" panose="020B0604020202020204" pitchFamily="34" charset="0"/>
              </a:rPr>
              <a:t>Ελέγξτε τις </a:t>
            </a:r>
            <a:r>
              <a:rPr lang="el-GR" sz="1600" dirty="0" err="1">
                <a:cs typeface="Arial" panose="020B0604020202020204" pitchFamily="34" charset="0"/>
              </a:rPr>
              <a:t>αντεπίστροφες</a:t>
            </a:r>
            <a:r>
              <a:rPr lang="el-GR" sz="1600" dirty="0">
                <a:cs typeface="Arial" panose="020B0604020202020204" pitchFamily="34" charset="0"/>
              </a:rPr>
              <a:t> βαλβίδες στην γραμμή  τροφοδοσίας για σωστή λειτουργία</a:t>
            </a:r>
            <a:endParaRPr lang="en-US" sz="1600" dirty="0">
              <a:cs typeface="Arial" panose="020B0604020202020204" pitchFamily="34" charset="0"/>
            </a:endParaRPr>
          </a:p>
          <a:p>
            <a:r>
              <a:rPr lang="el-GR" sz="1600" dirty="0">
                <a:cs typeface="Arial" panose="020B0604020202020204" pitchFamily="34" charset="0"/>
              </a:rPr>
              <a:t>Ελαττωματικός αισθητήρας</a:t>
            </a:r>
            <a:r>
              <a:rPr lang="en-US" sz="1600" dirty="0">
                <a:cs typeface="Arial" panose="020B0604020202020204" pitchFamily="34" charset="0"/>
              </a:rPr>
              <a:t>?</a:t>
            </a:r>
          </a:p>
        </p:txBody>
      </p:sp>
      <p:sp>
        <p:nvSpPr>
          <p:cNvPr id="18" name="Rectangle 17"/>
          <p:cNvSpPr/>
          <p:nvPr/>
        </p:nvSpPr>
        <p:spPr>
          <a:xfrm>
            <a:off x="3829040" y="3160438"/>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cxnSp>
        <p:nvCxnSpPr>
          <p:cNvPr id="19" name="Straight Arrow Connector 18"/>
          <p:cNvCxnSpPr/>
          <p:nvPr/>
        </p:nvCxnSpPr>
        <p:spPr>
          <a:xfrm>
            <a:off x="3635896" y="3491765"/>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73152" y="3671662"/>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21" name="Straight Arrow Connector 20"/>
          <p:cNvCxnSpPr/>
          <p:nvPr/>
        </p:nvCxnSpPr>
        <p:spPr>
          <a:xfrm flipH="1">
            <a:off x="1093519" y="3664212"/>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07504" y="4168042"/>
            <a:ext cx="4225592" cy="584775"/>
          </a:xfrm>
          <a:prstGeom prst="rect">
            <a:avLst/>
          </a:prstGeom>
        </p:spPr>
        <p:txBody>
          <a:bodyPr wrap="square">
            <a:spAutoFit/>
          </a:bodyPr>
          <a:lstStyle/>
          <a:p>
            <a:r>
              <a:rPr lang="el-GR" sz="1600" dirty="0">
                <a:cs typeface="Arial" panose="020B0604020202020204" pitchFamily="34" charset="0"/>
              </a:rPr>
              <a:t>Επαρκής μόνωση του δοχείου</a:t>
            </a:r>
            <a:r>
              <a:rPr lang="en-US" sz="1600" dirty="0">
                <a:cs typeface="Arial" panose="020B0604020202020204" pitchFamily="34" charset="0"/>
              </a:rPr>
              <a:t>? (Min. 100 mm </a:t>
            </a:r>
            <a:r>
              <a:rPr lang="el-GR" sz="1600" dirty="0">
                <a:cs typeface="Arial" panose="020B0604020202020204" pitchFamily="34" charset="0"/>
              </a:rPr>
              <a:t>αφρού</a:t>
            </a:r>
            <a:r>
              <a:rPr lang="en-US" sz="1600" dirty="0">
                <a:cs typeface="Arial" panose="020B0604020202020204" pitchFamily="34" charset="0"/>
              </a:rPr>
              <a:t>, 70 mm </a:t>
            </a:r>
            <a:r>
              <a:rPr lang="el-GR" sz="1600" dirty="0">
                <a:cs typeface="Arial" panose="020B0604020202020204" pitchFamily="34" charset="0"/>
              </a:rPr>
              <a:t>σκληρού</a:t>
            </a:r>
            <a:r>
              <a:rPr lang="en-US" sz="1600" dirty="0">
                <a:cs typeface="Arial" panose="020B0604020202020204" pitchFamily="34" charset="0"/>
              </a:rPr>
              <a:t> </a:t>
            </a:r>
            <a:r>
              <a:rPr lang="el-GR" sz="1600" dirty="0">
                <a:cs typeface="Arial" panose="020B0604020202020204" pitchFamily="34" charset="0"/>
              </a:rPr>
              <a:t>αφρού</a:t>
            </a:r>
            <a:r>
              <a:rPr lang="en-US" sz="1600" dirty="0">
                <a:cs typeface="Arial" panose="020B0604020202020204" pitchFamily="34" charset="0"/>
              </a:rPr>
              <a:t>)</a:t>
            </a:r>
          </a:p>
        </p:txBody>
      </p:sp>
      <p:sp>
        <p:nvSpPr>
          <p:cNvPr id="23" name="Rectangle 22"/>
          <p:cNvSpPr/>
          <p:nvPr/>
        </p:nvSpPr>
        <p:spPr>
          <a:xfrm>
            <a:off x="4182312" y="4033821"/>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sp>
        <p:nvSpPr>
          <p:cNvPr id="24" name="Rectangle 23"/>
          <p:cNvSpPr/>
          <p:nvPr/>
        </p:nvSpPr>
        <p:spPr>
          <a:xfrm>
            <a:off x="5076056" y="4291152"/>
            <a:ext cx="3769507" cy="338554"/>
          </a:xfrm>
          <a:prstGeom prst="rect">
            <a:avLst/>
          </a:prstGeom>
        </p:spPr>
        <p:txBody>
          <a:bodyPr wrap="square">
            <a:spAutoFit/>
          </a:bodyPr>
          <a:lstStyle/>
          <a:p>
            <a:r>
              <a:rPr lang="el-GR" sz="1600" dirty="0">
                <a:cs typeface="Arial" panose="020B0604020202020204" pitchFamily="34" charset="0"/>
              </a:rPr>
              <a:t>Ενισχύστε τη μόνωση </a:t>
            </a:r>
            <a:endParaRPr lang="en-US" sz="1600" dirty="0">
              <a:cs typeface="Arial" panose="020B0604020202020204" pitchFamily="34" charset="0"/>
            </a:endParaRPr>
          </a:p>
        </p:txBody>
      </p:sp>
      <p:sp>
        <p:nvSpPr>
          <p:cNvPr id="25" name="Rectangle 24"/>
          <p:cNvSpPr/>
          <p:nvPr/>
        </p:nvSpPr>
        <p:spPr>
          <a:xfrm>
            <a:off x="565800" y="4746630"/>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cxnSp>
        <p:nvCxnSpPr>
          <p:cNvPr id="28" name="Straight Arrow Connector 27"/>
          <p:cNvCxnSpPr/>
          <p:nvPr/>
        </p:nvCxnSpPr>
        <p:spPr>
          <a:xfrm>
            <a:off x="1863120" y="5547205"/>
            <a:ext cx="0" cy="4279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35401" y="5541018"/>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30" name="Rectangle 29"/>
          <p:cNvSpPr/>
          <p:nvPr/>
        </p:nvSpPr>
        <p:spPr>
          <a:xfrm>
            <a:off x="22277" y="5171112"/>
            <a:ext cx="4225592" cy="338554"/>
          </a:xfrm>
          <a:prstGeom prst="rect">
            <a:avLst/>
          </a:prstGeom>
        </p:spPr>
        <p:txBody>
          <a:bodyPr wrap="square">
            <a:spAutoFit/>
          </a:bodyPr>
          <a:lstStyle/>
          <a:p>
            <a:r>
              <a:rPr lang="el-GR" sz="1600" dirty="0">
                <a:cs typeface="Arial" panose="020B0604020202020204" pitchFamily="34" charset="0"/>
              </a:rPr>
              <a:t>Η μόνωση είναι κοντά στο δοχείο</a:t>
            </a:r>
            <a:r>
              <a:rPr lang="en-US" sz="1600" dirty="0">
                <a:cs typeface="Arial" panose="020B0604020202020204" pitchFamily="34" charset="0"/>
              </a:rPr>
              <a:t>?</a:t>
            </a:r>
          </a:p>
        </p:txBody>
      </p:sp>
      <p:cxnSp>
        <p:nvCxnSpPr>
          <p:cNvPr id="31" name="Straight Arrow Connector 30"/>
          <p:cNvCxnSpPr/>
          <p:nvPr/>
        </p:nvCxnSpPr>
        <p:spPr>
          <a:xfrm flipV="1">
            <a:off x="4036556" y="5382181"/>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112844" y="4955573"/>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sp>
        <p:nvSpPr>
          <p:cNvPr id="33" name="Rectangle 32"/>
          <p:cNvSpPr/>
          <p:nvPr/>
        </p:nvSpPr>
        <p:spPr>
          <a:xfrm>
            <a:off x="5006588" y="5212904"/>
            <a:ext cx="3769507" cy="338554"/>
          </a:xfrm>
          <a:prstGeom prst="rect">
            <a:avLst/>
          </a:prstGeom>
        </p:spPr>
        <p:txBody>
          <a:bodyPr wrap="square">
            <a:spAutoFit/>
          </a:bodyPr>
          <a:lstStyle/>
          <a:p>
            <a:r>
              <a:rPr lang="en-US" sz="1600" dirty="0">
                <a:cs typeface="Arial" panose="020B0604020202020204" pitchFamily="34" charset="0"/>
              </a:rPr>
              <a:t> </a:t>
            </a:r>
            <a:r>
              <a:rPr lang="el-GR" sz="1600" dirty="0">
                <a:cs typeface="Arial" panose="020B0604020202020204" pitchFamily="34" charset="0"/>
              </a:rPr>
              <a:t>Τοποθετήστε το σωστά </a:t>
            </a:r>
            <a:endParaRPr lang="en-US" sz="1600" dirty="0">
              <a:cs typeface="Arial" panose="020B0604020202020204" pitchFamily="34" charset="0"/>
            </a:endParaRPr>
          </a:p>
        </p:txBody>
      </p:sp>
    </p:spTree>
    <p:extLst>
      <p:ext uri="{BB962C8B-B14F-4D97-AF65-F5344CB8AC3E}">
        <p14:creationId xmlns:p14="http://schemas.microsoft.com/office/powerpoint/2010/main" val="2359865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3. </a:t>
            </a:r>
            <a:r>
              <a:rPr lang="el-GR" dirty="0">
                <a:latin typeface="+mn-lt"/>
                <a:cs typeface="Arial" panose="020B0604020202020204" pitchFamily="34" charset="0"/>
              </a:rPr>
              <a:t>Ανίχνευση και διόρθωση των σφαλμάτων </a:t>
            </a:r>
            <a:endParaRPr lang="en-US" dirty="0">
              <a:latin typeface="+mn-lt"/>
            </a:endParaRPr>
          </a:p>
        </p:txBody>
      </p:sp>
      <p:sp>
        <p:nvSpPr>
          <p:cNvPr id="5" name="Content Placeholder 2"/>
          <p:cNvSpPr>
            <a:spLocks noGrp="1"/>
          </p:cNvSpPr>
          <p:nvPr>
            <p:ph idx="1"/>
          </p:nvPr>
        </p:nvSpPr>
        <p:spPr>
          <a:xfrm>
            <a:off x="107504" y="1478597"/>
            <a:ext cx="8229600" cy="648072"/>
          </a:xfrm>
        </p:spPr>
        <p:txBody>
          <a:bodyPr>
            <a:noAutofit/>
          </a:bodyPr>
          <a:lstStyle/>
          <a:p>
            <a:pPr marL="0" indent="0">
              <a:buNone/>
            </a:pPr>
            <a:r>
              <a:rPr lang="en-US" sz="1600" dirty="0">
                <a:cs typeface="Arial" panose="020B0604020202020204" pitchFamily="34" charset="0"/>
              </a:rPr>
              <a:t>3.2. </a:t>
            </a:r>
            <a:r>
              <a:rPr lang="el-GR" sz="1600" dirty="0">
                <a:cs typeface="Arial" panose="020B0604020202020204" pitchFamily="34" charset="0"/>
              </a:rPr>
              <a:t>Παραδείγματα ανίχνευσης και διόρθωσης σφαλμάτων</a:t>
            </a:r>
            <a:endParaRPr lang="en-US" sz="1600" dirty="0">
              <a:cs typeface="Arial" panose="020B0604020202020204" pitchFamily="34" charset="0"/>
            </a:endParaRPr>
          </a:p>
          <a:p>
            <a:pPr marL="0" indent="0">
              <a:buNone/>
            </a:pPr>
            <a:r>
              <a:rPr lang="el-GR" sz="1600" b="1" dirty="0">
                <a:cs typeface="Arial" panose="020B0604020202020204" pitchFamily="34" charset="0"/>
              </a:rPr>
              <a:t>Το δοχείο ψύχεται πάρα πολύ το βράδυ χωρίς κατανάλωση νερού. </a:t>
            </a:r>
            <a:endParaRPr lang="en-US" sz="1600" b="1"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endParaRPr lang="en-US" sz="1600" dirty="0">
              <a:cs typeface="Arial" panose="020B0604020202020204" pitchFamily="34" charset="0"/>
            </a:endParaRPr>
          </a:p>
        </p:txBody>
      </p:sp>
      <p:cxnSp>
        <p:nvCxnSpPr>
          <p:cNvPr id="7" name="Straight Arrow Connector 6"/>
          <p:cNvCxnSpPr/>
          <p:nvPr/>
        </p:nvCxnSpPr>
        <p:spPr>
          <a:xfrm flipV="1">
            <a:off x="3967088" y="2747103"/>
            <a:ext cx="821456" cy="226"/>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314966" y="2903458"/>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13" name="Straight Arrow Connector 12"/>
          <p:cNvCxnSpPr/>
          <p:nvPr/>
        </p:nvCxnSpPr>
        <p:spPr>
          <a:xfrm flipH="1">
            <a:off x="1831693" y="2863973"/>
            <a:ext cx="13219" cy="37803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7504" y="2564904"/>
            <a:ext cx="4104456" cy="338554"/>
          </a:xfrm>
          <a:prstGeom prst="rect">
            <a:avLst/>
          </a:prstGeom>
        </p:spPr>
        <p:txBody>
          <a:bodyPr wrap="square">
            <a:spAutoFit/>
          </a:bodyPr>
          <a:lstStyle/>
          <a:p>
            <a:r>
              <a:rPr lang="el-GR" sz="1600" dirty="0">
                <a:cs typeface="Arial" panose="020B0604020202020204" pitchFamily="34" charset="0"/>
              </a:rPr>
              <a:t>Είναι όλες οι συνδέσεις μονωμένες</a:t>
            </a:r>
            <a:r>
              <a:rPr lang="en-US" sz="1600" dirty="0">
                <a:cs typeface="Arial" panose="020B0604020202020204" pitchFamily="34" charset="0"/>
              </a:rPr>
              <a:t>? </a:t>
            </a:r>
          </a:p>
        </p:txBody>
      </p:sp>
      <p:sp>
        <p:nvSpPr>
          <p:cNvPr id="17" name="Rectangle 16"/>
          <p:cNvSpPr/>
          <p:nvPr/>
        </p:nvSpPr>
        <p:spPr>
          <a:xfrm>
            <a:off x="4954512" y="2564904"/>
            <a:ext cx="4032448" cy="338554"/>
          </a:xfrm>
          <a:prstGeom prst="rect">
            <a:avLst/>
          </a:prstGeom>
        </p:spPr>
        <p:txBody>
          <a:bodyPr wrap="square">
            <a:spAutoFit/>
          </a:bodyPr>
          <a:lstStyle/>
          <a:p>
            <a:r>
              <a:rPr lang="en-US" sz="1600" dirty="0">
                <a:cs typeface="Arial" panose="020B0604020202020204" pitchFamily="34" charset="0"/>
              </a:rPr>
              <a:t> </a:t>
            </a:r>
            <a:r>
              <a:rPr lang="el-GR" sz="1600" dirty="0">
                <a:cs typeface="Arial" panose="020B0604020202020204" pitchFamily="34" charset="0"/>
              </a:rPr>
              <a:t>Μονώστε τις συνδέσεις </a:t>
            </a:r>
            <a:endParaRPr lang="en-US" sz="1600" dirty="0">
              <a:cs typeface="Arial" panose="020B0604020202020204" pitchFamily="34" charset="0"/>
            </a:endParaRPr>
          </a:p>
        </p:txBody>
      </p:sp>
      <p:sp>
        <p:nvSpPr>
          <p:cNvPr id="18" name="Rectangle 17"/>
          <p:cNvSpPr/>
          <p:nvPr/>
        </p:nvSpPr>
        <p:spPr>
          <a:xfrm>
            <a:off x="3829040" y="2996952"/>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cxnSp>
        <p:nvCxnSpPr>
          <p:cNvPr id="19" name="Straight Arrow Connector 18"/>
          <p:cNvCxnSpPr/>
          <p:nvPr/>
        </p:nvCxnSpPr>
        <p:spPr>
          <a:xfrm>
            <a:off x="3439172" y="3393229"/>
            <a:ext cx="100811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831694" y="3518276"/>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89276" y="3204317"/>
            <a:ext cx="3935872" cy="338554"/>
          </a:xfrm>
          <a:prstGeom prst="rect">
            <a:avLst/>
          </a:prstGeom>
        </p:spPr>
        <p:txBody>
          <a:bodyPr wrap="square">
            <a:spAutoFit/>
          </a:bodyPr>
          <a:lstStyle/>
          <a:p>
            <a:r>
              <a:rPr lang="el-GR" sz="1600" dirty="0">
                <a:cs typeface="Arial" panose="020B0604020202020204" pitchFamily="34" charset="0"/>
              </a:rPr>
              <a:t>Ο κυκλοφορητής δουλεύει πολλή ώρα</a:t>
            </a:r>
            <a:r>
              <a:rPr lang="en-US" sz="1600" dirty="0">
                <a:cs typeface="Arial" panose="020B0604020202020204" pitchFamily="34" charset="0"/>
              </a:rPr>
              <a:t>? </a:t>
            </a:r>
          </a:p>
        </p:txBody>
      </p:sp>
      <p:sp>
        <p:nvSpPr>
          <p:cNvPr id="23" name="Rectangle 22"/>
          <p:cNvSpPr/>
          <p:nvPr/>
        </p:nvSpPr>
        <p:spPr>
          <a:xfrm>
            <a:off x="4043376" y="2320495"/>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sp>
        <p:nvSpPr>
          <p:cNvPr id="24" name="Rectangle 23"/>
          <p:cNvSpPr/>
          <p:nvPr/>
        </p:nvSpPr>
        <p:spPr>
          <a:xfrm>
            <a:off x="4601980" y="3118973"/>
            <a:ext cx="4384980" cy="584775"/>
          </a:xfrm>
          <a:prstGeom prst="rect">
            <a:avLst/>
          </a:prstGeom>
        </p:spPr>
        <p:txBody>
          <a:bodyPr wrap="square">
            <a:spAutoFit/>
          </a:bodyPr>
          <a:lstStyle/>
          <a:p>
            <a:r>
              <a:rPr lang="el-GR" sz="1600" dirty="0">
                <a:cs typeface="Arial" panose="020B0604020202020204" pitchFamily="34" charset="0"/>
              </a:rPr>
              <a:t>Αλλάξτε τις χρονικές ρυθμίσεις και συμπληρώστε με ένα θερμοστάτη</a:t>
            </a:r>
            <a:endParaRPr lang="en-US" sz="1600" dirty="0">
              <a:cs typeface="Arial" panose="020B0604020202020204" pitchFamily="34" charset="0"/>
            </a:endParaRPr>
          </a:p>
        </p:txBody>
      </p:sp>
      <p:cxnSp>
        <p:nvCxnSpPr>
          <p:cNvPr id="28" name="Straight Arrow Connector 27"/>
          <p:cNvCxnSpPr/>
          <p:nvPr/>
        </p:nvCxnSpPr>
        <p:spPr>
          <a:xfrm>
            <a:off x="1844911" y="2132856"/>
            <a:ext cx="0" cy="4279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17192" y="2126669"/>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sp>
        <p:nvSpPr>
          <p:cNvPr id="30" name="Rectangle 29"/>
          <p:cNvSpPr/>
          <p:nvPr/>
        </p:nvSpPr>
        <p:spPr>
          <a:xfrm>
            <a:off x="22277" y="4029303"/>
            <a:ext cx="4225592" cy="830997"/>
          </a:xfrm>
          <a:prstGeom prst="rect">
            <a:avLst/>
          </a:prstGeom>
        </p:spPr>
        <p:txBody>
          <a:bodyPr wrap="square">
            <a:spAutoFit/>
          </a:bodyPr>
          <a:lstStyle/>
          <a:p>
            <a:r>
              <a:rPr lang="el-GR" sz="1600" dirty="0">
                <a:cs typeface="Arial" panose="020B0604020202020204" pitchFamily="34" charset="0"/>
              </a:rPr>
              <a:t>Κλείστε τον κυκλοφορητή και το διακόπτη της γραμμής για μία νύχτα. Είναι οι απώλειες μικρότερες</a:t>
            </a:r>
            <a:r>
              <a:rPr lang="en-US" sz="1600" dirty="0">
                <a:cs typeface="Arial" panose="020B0604020202020204" pitchFamily="34" charset="0"/>
              </a:rPr>
              <a:t>?</a:t>
            </a:r>
          </a:p>
        </p:txBody>
      </p:sp>
      <p:sp>
        <p:nvSpPr>
          <p:cNvPr id="32" name="Rectangle 31"/>
          <p:cNvSpPr/>
          <p:nvPr/>
        </p:nvSpPr>
        <p:spPr>
          <a:xfrm>
            <a:off x="1332703" y="4621931"/>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sp>
        <p:nvSpPr>
          <p:cNvPr id="33" name="Rectangle 32"/>
          <p:cNvSpPr/>
          <p:nvPr/>
        </p:nvSpPr>
        <p:spPr>
          <a:xfrm>
            <a:off x="4852024" y="4142968"/>
            <a:ext cx="4077244" cy="338554"/>
          </a:xfrm>
          <a:prstGeom prst="rect">
            <a:avLst/>
          </a:prstGeom>
        </p:spPr>
        <p:txBody>
          <a:bodyPr wrap="square">
            <a:spAutoFit/>
          </a:bodyPr>
          <a:lstStyle/>
          <a:p>
            <a:r>
              <a:rPr lang="el-GR" sz="1600" dirty="0">
                <a:cs typeface="Arial" panose="020B0604020202020204" pitchFamily="34" charset="0"/>
              </a:rPr>
              <a:t>Καθαρίστε την </a:t>
            </a:r>
            <a:r>
              <a:rPr lang="el-GR" sz="1600" dirty="0" err="1">
                <a:cs typeface="Arial" panose="020B0604020202020204" pitchFamily="34" charset="0"/>
              </a:rPr>
              <a:t>αντεπίστροφη</a:t>
            </a:r>
            <a:r>
              <a:rPr lang="el-GR" sz="1600" dirty="0">
                <a:cs typeface="Arial" panose="020B0604020202020204" pitchFamily="34" charset="0"/>
              </a:rPr>
              <a:t> ή αλλάξτε τη. </a:t>
            </a:r>
            <a:endParaRPr lang="en-US" sz="1600" dirty="0">
              <a:cs typeface="Arial" panose="020B0604020202020204" pitchFamily="34" charset="0"/>
            </a:endParaRPr>
          </a:p>
        </p:txBody>
      </p:sp>
      <p:sp>
        <p:nvSpPr>
          <p:cNvPr id="35" name="Rectangle 34"/>
          <p:cNvSpPr/>
          <p:nvPr/>
        </p:nvSpPr>
        <p:spPr>
          <a:xfrm>
            <a:off x="4094192" y="3913346"/>
            <a:ext cx="765840" cy="338554"/>
          </a:xfrm>
          <a:prstGeom prst="rect">
            <a:avLst/>
          </a:prstGeom>
        </p:spPr>
        <p:txBody>
          <a:bodyPr wrap="square">
            <a:spAutoFit/>
          </a:bodyPr>
          <a:lstStyle/>
          <a:p>
            <a:r>
              <a:rPr lang="en-US" sz="1600" b="1" dirty="0">
                <a:solidFill>
                  <a:srgbClr val="0070C0"/>
                </a:solidFill>
                <a:cs typeface="Arial" panose="020B0604020202020204" pitchFamily="34" charset="0"/>
              </a:rPr>
              <a:t>Yes </a:t>
            </a:r>
          </a:p>
        </p:txBody>
      </p:sp>
      <p:cxnSp>
        <p:nvCxnSpPr>
          <p:cNvPr id="36" name="Straight Arrow Connector 35"/>
          <p:cNvCxnSpPr/>
          <p:nvPr/>
        </p:nvCxnSpPr>
        <p:spPr>
          <a:xfrm flipH="1">
            <a:off x="1831693" y="4581354"/>
            <a:ext cx="1" cy="50383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301750" y="3565633"/>
            <a:ext cx="529944" cy="338554"/>
          </a:xfrm>
          <a:prstGeom prst="rect">
            <a:avLst/>
          </a:prstGeom>
        </p:spPr>
        <p:txBody>
          <a:bodyPr wrap="square">
            <a:spAutoFit/>
          </a:bodyPr>
          <a:lstStyle/>
          <a:p>
            <a:r>
              <a:rPr lang="en-US" sz="1600" b="1" dirty="0">
                <a:solidFill>
                  <a:srgbClr val="C00000"/>
                </a:solidFill>
                <a:cs typeface="Arial" panose="020B0604020202020204" pitchFamily="34" charset="0"/>
              </a:rPr>
              <a:t>No</a:t>
            </a:r>
          </a:p>
        </p:txBody>
      </p:sp>
      <p:cxnSp>
        <p:nvCxnSpPr>
          <p:cNvPr id="38" name="Straight Arrow Connector 37"/>
          <p:cNvCxnSpPr/>
          <p:nvPr/>
        </p:nvCxnSpPr>
        <p:spPr>
          <a:xfrm>
            <a:off x="4169164" y="4312245"/>
            <a:ext cx="57683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07504" y="5129092"/>
            <a:ext cx="8712968" cy="1323439"/>
          </a:xfrm>
          <a:prstGeom prst="rect">
            <a:avLst/>
          </a:prstGeom>
        </p:spPr>
        <p:txBody>
          <a:bodyPr wrap="square">
            <a:spAutoFit/>
          </a:bodyPr>
          <a:lstStyle/>
          <a:p>
            <a:r>
              <a:rPr lang="el-GR" sz="1600" dirty="0">
                <a:cs typeface="Arial" panose="020B0604020202020204" pitchFamily="34" charset="0"/>
              </a:rPr>
              <a:t>Η κυκλοφορία βαρύτητας στο κύκλωμα είναι πολύ ισχυρή </a:t>
            </a:r>
            <a:r>
              <a:rPr lang="en-US" sz="1600" dirty="0">
                <a:cs typeface="Arial" panose="020B0604020202020204" pitchFamily="34" charset="0"/>
              </a:rPr>
              <a:t>. </a:t>
            </a:r>
            <a:r>
              <a:rPr lang="el-GR" sz="1600" dirty="0">
                <a:cs typeface="Arial" panose="020B0604020202020204" pitchFamily="34" charset="0"/>
              </a:rPr>
              <a:t>Τοποθετήστε ισχυρότερα </a:t>
            </a:r>
            <a:r>
              <a:rPr lang="el-GR" sz="1600" dirty="0" err="1">
                <a:cs typeface="Arial" panose="020B0604020202020204" pitchFamily="34" charset="0"/>
              </a:rPr>
              <a:t>αντεπίστροφα</a:t>
            </a:r>
            <a:r>
              <a:rPr lang="el-GR" sz="1600" dirty="0">
                <a:cs typeface="Arial" panose="020B0604020202020204" pitchFamily="34" charset="0"/>
              </a:rPr>
              <a:t> ή ηλεκτρικές βαλβίδες διπλής κατεύθυνσης μετά τον κυκλοφορητή</a:t>
            </a:r>
            <a:r>
              <a:rPr lang="en-US" sz="1600" dirty="0">
                <a:cs typeface="Arial" panose="020B0604020202020204" pitchFamily="34" charset="0"/>
              </a:rPr>
              <a:t>.</a:t>
            </a:r>
          </a:p>
          <a:p>
            <a:r>
              <a:rPr lang="el-GR" sz="1600" dirty="0">
                <a:cs typeface="Arial" panose="020B0604020202020204" pitchFamily="34" charset="0"/>
              </a:rPr>
              <a:t>Διπλής κατεύθυνσης βαλβίδα ανοιχτή κατά την λειτουργία της αντλίας , διαφορετικά κλειστή. Συνδέστε τον κυκλοφορητή και τη διπλή βαλβίδα παράλληλα ηλεκτρολογικά. Εκκινήστε την κυκλοφορία ξανά</a:t>
            </a:r>
            <a:r>
              <a:rPr lang="en-US" sz="1600" dirty="0">
                <a:cs typeface="Arial" panose="020B0604020202020204" pitchFamily="34" charset="0"/>
              </a:rPr>
              <a:t>.</a:t>
            </a:r>
          </a:p>
        </p:txBody>
      </p:sp>
    </p:spTree>
    <p:extLst>
      <p:ext uri="{BB962C8B-B14F-4D97-AF65-F5344CB8AC3E}">
        <p14:creationId xmlns:p14="http://schemas.microsoft.com/office/powerpoint/2010/main" val="2519419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Συμπεράσματα</a:t>
            </a:r>
          </a:p>
        </p:txBody>
      </p:sp>
      <p:sp>
        <p:nvSpPr>
          <p:cNvPr id="3" name="Content Placeholder 2"/>
          <p:cNvSpPr>
            <a:spLocks noGrp="1"/>
          </p:cNvSpPr>
          <p:nvPr>
            <p:ph idx="1"/>
          </p:nvPr>
        </p:nvSpPr>
        <p:spPr/>
        <p:txBody>
          <a:bodyPr>
            <a:normAutofit/>
          </a:bodyPr>
          <a:lstStyle/>
          <a:p>
            <a:pPr marL="0" indent="0">
              <a:buNone/>
            </a:pPr>
            <a:r>
              <a:rPr lang="el-GR" sz="1600" dirty="0"/>
              <a:t>Πλέον μπορείτε</a:t>
            </a:r>
            <a:r>
              <a:rPr lang="en-US" sz="1600" dirty="0"/>
              <a:t>:</a:t>
            </a:r>
            <a:endParaRPr lang="el-GR" sz="1600" dirty="0"/>
          </a:p>
          <a:p>
            <a:pPr>
              <a:buFont typeface="+mj-lt"/>
              <a:buAutoNum type="arabicPeriod"/>
            </a:pPr>
            <a:r>
              <a:rPr lang="el-GR" sz="1600" dirty="0"/>
              <a:t>Να καθαρίζετε το δίκτυο</a:t>
            </a:r>
          </a:p>
          <a:p>
            <a:pPr>
              <a:buFont typeface="+mj-lt"/>
              <a:buAutoNum type="arabicPeriod"/>
            </a:pPr>
            <a:r>
              <a:rPr lang="el-GR" sz="1600" dirty="0"/>
              <a:t>Να ελέγχετε για διαρροές</a:t>
            </a:r>
            <a:r>
              <a:rPr lang="en-US" sz="1600" dirty="0"/>
              <a:t>.</a:t>
            </a:r>
          </a:p>
          <a:p>
            <a:pPr>
              <a:buFont typeface="+mj-lt"/>
              <a:buAutoNum type="arabicPeriod"/>
            </a:pPr>
            <a:r>
              <a:rPr lang="el-GR" sz="1600" dirty="0"/>
              <a:t>Να πληρώνετε το σύστημα με το υγρό μέσο θέρμανσης</a:t>
            </a:r>
            <a:endParaRPr lang="en-US" sz="1600" dirty="0"/>
          </a:p>
          <a:p>
            <a:pPr>
              <a:buFont typeface="+mj-lt"/>
              <a:buAutoNum type="arabicPeriod"/>
            </a:pPr>
            <a:r>
              <a:rPr lang="el-GR" sz="1600" dirty="0"/>
              <a:t>Ρυθμίζετε τις αντλίες και τον ελεγκτή</a:t>
            </a:r>
            <a:r>
              <a:rPr lang="en-US" sz="1600" dirty="0"/>
              <a:t>.</a:t>
            </a:r>
          </a:p>
          <a:p>
            <a:pPr>
              <a:buFont typeface="+mj-lt"/>
              <a:buAutoNum type="arabicPeriod"/>
            </a:pPr>
            <a:r>
              <a:rPr lang="el-GR" sz="1600" dirty="0"/>
              <a:t>Εντοπίζετε και να διορθώνετε τα σφάλματα.</a:t>
            </a:r>
            <a:endParaRPr lang="en-US" sz="1600" dirty="0"/>
          </a:p>
          <a:p>
            <a:pPr marL="0" indent="0">
              <a:buNone/>
            </a:pPr>
            <a:endParaRPr lang="en-US" sz="1600" dirty="0"/>
          </a:p>
        </p:txBody>
      </p:sp>
    </p:spTree>
    <p:extLst>
      <p:ext uri="{BB962C8B-B14F-4D97-AF65-F5344CB8AC3E}">
        <p14:creationId xmlns:p14="http://schemas.microsoft.com/office/powerpoint/2010/main" val="3709239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a:t>Τέλος ενότητας </a:t>
            </a:r>
          </a:p>
        </p:txBody>
      </p:sp>
      <p:sp>
        <p:nvSpPr>
          <p:cNvPr id="5" name="Subtitle 4"/>
          <p:cNvSpPr>
            <a:spLocks noGrp="1"/>
          </p:cNvSpPr>
          <p:nvPr>
            <p:ph type="subTitle" idx="1"/>
          </p:nvPr>
        </p:nvSpPr>
        <p:spPr/>
        <p:txBody>
          <a:bodyPr/>
          <a:lstStyle/>
          <a:p>
            <a:r>
              <a:rPr lang="el-GR" dirty="0"/>
              <a:t>Εκκίνηση </a:t>
            </a:r>
            <a:r>
              <a:rPr lang="el-GR" dirty="0" err="1"/>
              <a:t>ηλιοθερμικών</a:t>
            </a:r>
            <a:r>
              <a:rPr lang="el-GR" dirty="0"/>
              <a:t> συστημάτων</a:t>
            </a:r>
            <a:endParaRPr lang="en-US" dirty="0"/>
          </a:p>
        </p:txBody>
      </p:sp>
    </p:spTree>
    <p:extLst>
      <p:ext uri="{BB962C8B-B14F-4D97-AF65-F5344CB8AC3E}">
        <p14:creationId xmlns:p14="http://schemas.microsoft.com/office/powerpoint/2010/main" val="1292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l-GR" dirty="0">
                <a:latin typeface="+mn-lt"/>
                <a:cs typeface="Arial" panose="020B0604020202020204" pitchFamily="34" charset="0"/>
              </a:rPr>
              <a:t>Καθαρισμός</a:t>
            </a:r>
            <a:r>
              <a:rPr lang="el-GR" dirty="0">
                <a:latin typeface="Arial" panose="020B0604020202020204" pitchFamily="34" charset="0"/>
                <a:cs typeface="Arial" panose="020B0604020202020204" pitchFamily="34" charset="0"/>
              </a:rPr>
              <a:t> του ηλιακού κυκλώματος και έλεγχος για διαρροές</a:t>
            </a:r>
            <a:endParaRPr lang="en-US" dirty="0"/>
          </a:p>
        </p:txBody>
      </p:sp>
      <p:sp>
        <p:nvSpPr>
          <p:cNvPr id="5" name="Content Placeholder 2"/>
          <p:cNvSpPr>
            <a:spLocks noGrp="1"/>
          </p:cNvSpPr>
          <p:nvPr>
            <p:ph idx="1"/>
          </p:nvPr>
        </p:nvSpPr>
        <p:spPr>
          <a:xfrm>
            <a:off x="395536" y="1477934"/>
            <a:ext cx="3456384" cy="1086969"/>
          </a:xfrm>
        </p:spPr>
        <p:txBody>
          <a:bodyPr>
            <a:noAutofit/>
          </a:bodyPr>
          <a:lstStyle/>
          <a:p>
            <a:pPr marL="0" indent="0">
              <a:buNone/>
            </a:pPr>
            <a:r>
              <a:rPr lang="en-US" sz="1600" dirty="0">
                <a:latin typeface="Arial" panose="020B0604020202020204" pitchFamily="34" charset="0"/>
                <a:cs typeface="Arial" panose="020B0604020202020204" pitchFamily="34" charset="0"/>
              </a:rPr>
              <a:t>1.1</a:t>
            </a:r>
            <a:r>
              <a:rPr lang="en-US" sz="1600" dirty="0">
                <a:cs typeface="Arial" panose="020B0604020202020204" pitchFamily="34" charset="0"/>
              </a:rPr>
              <a:t>. </a:t>
            </a:r>
            <a:r>
              <a:rPr lang="el-GR" sz="1600" dirty="0">
                <a:cs typeface="Arial" panose="020B0604020202020204" pitchFamily="34" charset="0"/>
              </a:rPr>
              <a:t>Καθαρισμός του ηλιακού κυκλώματος</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179512" y="5517232"/>
            <a:ext cx="3384376" cy="830997"/>
          </a:xfrm>
          <a:prstGeom prst="rect">
            <a:avLst/>
          </a:prstGeom>
        </p:spPr>
        <p:txBody>
          <a:bodyPr wrap="square">
            <a:spAutoFit/>
          </a:bodyPr>
          <a:lstStyle/>
          <a:p>
            <a:pPr algn="r"/>
            <a:r>
              <a:rPr lang="el-GR" sz="1600" dirty="0">
                <a:cs typeface="Arial" panose="020B0604020202020204" pitchFamily="34" charset="0"/>
              </a:rPr>
              <a:t>Ηλιακό κύκλωμα με τα εξαρτήματα για τον καθαρισμό και την πλήρωση του δικτύου</a:t>
            </a: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452007"/>
            <a:ext cx="5112568" cy="486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264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l-GR" dirty="0">
                <a:cs typeface="Arial" panose="020B0604020202020204" pitchFamily="34" charset="0"/>
              </a:rPr>
              <a:t>Καθαρισμός</a:t>
            </a:r>
            <a:r>
              <a:rPr lang="el-GR" dirty="0">
                <a:latin typeface="Arial" panose="020B0604020202020204" pitchFamily="34" charset="0"/>
                <a:cs typeface="Arial" panose="020B0604020202020204" pitchFamily="34" charset="0"/>
              </a:rPr>
              <a:t> του ηλιακού κυκλώματος και έλεγχος για διαρροές</a:t>
            </a:r>
            <a:endParaRPr lang="en-US" dirty="0"/>
          </a:p>
        </p:txBody>
      </p:sp>
      <p:sp>
        <p:nvSpPr>
          <p:cNvPr id="5" name="Content Placeholder 2"/>
          <p:cNvSpPr>
            <a:spLocks noGrp="1"/>
          </p:cNvSpPr>
          <p:nvPr>
            <p:ph idx="1"/>
          </p:nvPr>
        </p:nvSpPr>
        <p:spPr>
          <a:xfrm>
            <a:off x="457200" y="1484784"/>
            <a:ext cx="807524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1.1. </a:t>
            </a:r>
            <a:r>
              <a:rPr lang="el-GR" sz="1600" dirty="0">
                <a:cs typeface="Arial" panose="020B0604020202020204" pitchFamily="34" charset="0"/>
              </a:rPr>
              <a:t>Καθαρισμός του ηλιακού κυκλώματος</a:t>
            </a:r>
            <a:endParaRPr lang="en-US" sz="1600"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r>
              <a:rPr lang="el-GR" sz="1600" dirty="0">
                <a:cs typeface="Arial" panose="020B0604020202020204" pitchFamily="34" charset="0"/>
              </a:rPr>
              <a:t>Μια διεξοδική διαδικασία πλυσίματος αφαιρεί τις ακαθαρσίες και τα υπολείμματα από το ηλιακό κύκλωμα.</a:t>
            </a:r>
            <a:r>
              <a:rPr lang="en-US" sz="1600" dirty="0">
                <a:cs typeface="Arial" panose="020B0604020202020204" pitchFamily="34" charset="0"/>
              </a:rPr>
              <a:t> </a:t>
            </a:r>
            <a:r>
              <a:rPr lang="el-GR" sz="1600" dirty="0">
                <a:cs typeface="Arial" panose="020B0604020202020204" pitchFamily="34" charset="0"/>
              </a:rPr>
              <a:t>Ο καθαρισμός δεν πρέπει να γίνεται κατά τη διάρκεια πλήρης ηλιοφάνειας ή παγετού, γιατί υπάρχει ο κίνδυνος της εξάτμισης ή της ψύξης. αντίστοιχα. </a:t>
            </a:r>
            <a:r>
              <a:rPr lang="en-US" sz="1600" dirty="0">
                <a:cs typeface="Arial" panose="020B0604020202020204" pitchFamily="34" charset="0"/>
              </a:rPr>
              <a:t> </a:t>
            </a:r>
            <a:r>
              <a:rPr lang="el-GR" sz="1600" dirty="0">
                <a:cs typeface="Arial" panose="020B0604020202020204" pitchFamily="34" charset="0"/>
              </a:rPr>
              <a:t>Το ξέπλυμα ξεκινάει από τις βαλβίδες </a:t>
            </a:r>
            <a:r>
              <a:rPr lang="en-US" sz="1600" dirty="0">
                <a:cs typeface="Arial" panose="020B0604020202020204" pitchFamily="34" charset="0"/>
              </a:rPr>
              <a:t>1 </a:t>
            </a:r>
            <a:r>
              <a:rPr lang="el-GR" sz="1600" dirty="0">
                <a:cs typeface="Arial" panose="020B0604020202020204" pitchFamily="34" charset="0"/>
              </a:rPr>
              <a:t>και</a:t>
            </a:r>
            <a:r>
              <a:rPr lang="en-US" sz="1600" dirty="0">
                <a:cs typeface="Arial" panose="020B0604020202020204" pitchFamily="34" charset="0"/>
              </a:rPr>
              <a:t> 2. </a:t>
            </a:r>
            <a:r>
              <a:rPr lang="el-GR" sz="1600" dirty="0">
                <a:cs typeface="Arial" panose="020B0604020202020204" pitchFamily="34" charset="0"/>
              </a:rPr>
              <a:t>Η 1 είναι συνδεδεμένη με το κρύο νερό ενώ η 2 στην αποστράγγιση</a:t>
            </a:r>
            <a:r>
              <a:rPr lang="en-US" sz="1600" dirty="0">
                <a:cs typeface="Arial" panose="020B0604020202020204" pitchFamily="34" charset="0"/>
              </a:rPr>
              <a:t>.</a:t>
            </a:r>
            <a:r>
              <a:rPr lang="el-GR" sz="1600" dirty="0">
                <a:cs typeface="Arial" panose="020B0604020202020204" pitchFamily="34" charset="0"/>
              </a:rPr>
              <a:t> Όλα τα εξαρτήματα </a:t>
            </a:r>
            <a:r>
              <a:rPr lang="en-US" sz="1600" dirty="0">
                <a:cs typeface="Arial" panose="020B0604020202020204" pitchFamily="34" charset="0"/>
              </a:rPr>
              <a:t> </a:t>
            </a:r>
            <a:r>
              <a:rPr lang="el-GR" sz="1600" dirty="0">
                <a:cs typeface="Arial" panose="020B0604020202020204" pitchFamily="34" charset="0"/>
              </a:rPr>
              <a:t>πρέπει να είναι στην ανοικτή θέση. Τελικά για να φύγουν τα ξεπλύματα πρέπει η βαλβίδα του ο </a:t>
            </a:r>
            <a:r>
              <a:rPr lang="el-GR" sz="1600" dirty="0" err="1">
                <a:cs typeface="Arial" panose="020B0604020202020204" pitchFamily="34" charset="0"/>
              </a:rPr>
              <a:t>εναλλάκτη</a:t>
            </a:r>
            <a:r>
              <a:rPr lang="el-GR" sz="1600" dirty="0">
                <a:cs typeface="Arial" panose="020B0604020202020204" pitchFamily="34" charset="0"/>
              </a:rPr>
              <a:t> είναι κλειστή(2) μετά που θα συνδέσουμε μία πλαστική σωλήνα  σε αυτή , η βαλβίδα 4 ανοίγει και η 3 κλείνει. </a:t>
            </a:r>
          </a:p>
          <a:p>
            <a:pPr marL="0" indent="0">
              <a:buNone/>
            </a:pPr>
            <a:r>
              <a:rPr lang="el-GR" sz="1600" dirty="0">
                <a:cs typeface="Arial" panose="020B0604020202020204" pitchFamily="34" charset="0"/>
              </a:rPr>
              <a:t>Η διαδικασία θα διαρκέσει για περίπου 10 λεπτά. </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39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a:t>
            </a:r>
            <a:r>
              <a:rPr lang="el-GR" dirty="0">
                <a:cs typeface="Arial" panose="020B0604020202020204" pitchFamily="34" charset="0"/>
              </a:rPr>
              <a:t>Καθαρισμός</a:t>
            </a:r>
            <a:r>
              <a:rPr lang="el-GR" dirty="0">
                <a:latin typeface="Arial" panose="020B0604020202020204" pitchFamily="34" charset="0"/>
                <a:cs typeface="Arial" panose="020B0604020202020204" pitchFamily="34" charset="0"/>
              </a:rPr>
              <a:t> του ηλιακού κυκλώματος και έλεγχος για διαρροές</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1.2. </a:t>
            </a:r>
            <a:r>
              <a:rPr lang="el-GR" sz="1600" dirty="0">
                <a:cs typeface="Arial" panose="020B0604020202020204" pitchFamily="34" charset="0"/>
              </a:rPr>
              <a:t>Έλεγχος για διαρροές</a:t>
            </a:r>
            <a:endParaRPr lang="en-US" sz="1600" dirty="0">
              <a:cs typeface="Arial" panose="020B0604020202020204" pitchFamily="34" charset="0"/>
            </a:endParaRPr>
          </a:p>
          <a:p>
            <a:pPr marL="0" indent="0">
              <a:buNone/>
            </a:pPr>
            <a:endParaRPr lang="en-US" sz="1600" dirty="0">
              <a:cs typeface="Arial" panose="020B0604020202020204" pitchFamily="34" charset="0"/>
            </a:endParaRPr>
          </a:p>
          <a:p>
            <a:pPr marL="0" indent="0">
              <a:buNone/>
            </a:pPr>
            <a:r>
              <a:rPr lang="el-GR" sz="1600" dirty="0">
                <a:cs typeface="Arial" panose="020B0604020202020204" pitchFamily="34" charset="0"/>
              </a:rPr>
              <a:t>Μετά τον καθαρισμό του δικτύου γίνεται έλεγχος διαρροών. Το κύκλωμα πληρώνεται με νερό και μετά αυξάνεται η πίεση σταδιακά μέχρι το μέγιστο των </a:t>
            </a:r>
            <a:r>
              <a:rPr lang="en-US" sz="1600" dirty="0">
                <a:cs typeface="Arial" panose="020B0604020202020204" pitchFamily="34" charset="0"/>
              </a:rPr>
              <a:t>6 bar (87 psi). </a:t>
            </a:r>
            <a:r>
              <a:rPr lang="el-GR" sz="1600" dirty="0">
                <a:cs typeface="Arial" panose="020B0604020202020204" pitchFamily="34" charset="0"/>
              </a:rPr>
              <a:t>Αν η πίεση πέσει σημαντικά σαν αποτέλεσμα διαρροής, πρέπει να </a:t>
            </a:r>
            <a:r>
              <a:rPr lang="el-GR" sz="1600" dirty="0" err="1">
                <a:cs typeface="Arial" panose="020B0604020202020204" pitchFamily="34" charset="0"/>
              </a:rPr>
              <a:t>ξαναπληρωθεί</a:t>
            </a:r>
            <a:r>
              <a:rPr lang="el-GR" sz="1600" dirty="0">
                <a:cs typeface="Arial" panose="020B0604020202020204" pitchFamily="34" charset="0"/>
              </a:rPr>
              <a:t> και να ελεγχθεί οπτικά και δια χειρός για τον εντοπισμό του σημείου διαρροής.  </a:t>
            </a:r>
            <a:endParaRPr lang="en-US" sz="1600" dirty="0">
              <a:cs typeface="Arial" panose="020B0604020202020204" pitchFamily="34" charset="0"/>
            </a:endParaRPr>
          </a:p>
          <a:p>
            <a:pPr marL="0" indent="0">
              <a:buNone/>
            </a:pPr>
            <a:r>
              <a:rPr lang="el-GR" sz="1600" dirty="0">
                <a:cs typeface="Arial" panose="020B0604020202020204" pitchFamily="34" charset="0"/>
              </a:rPr>
              <a:t>Ο έλεγχος με τη χρήση μανομέτρου δεν μπορεί να γίνει γιατί η ακτινοβολία προκαλεί μεταβολές στην πίεση κατά τη διάρκεια της ημέρας. Στο τέλος του ελέγχου διαρροών πρέπει να ελεγχθεί  και η βαλβίδα ασφαλείας με μεγαλύτερη αύξηση της πίεσης.</a:t>
            </a:r>
            <a:r>
              <a:rPr lang="en-US" sz="1600" dirty="0">
                <a:cs typeface="Arial" panose="020B0604020202020204" pitchFamily="34" charset="0"/>
              </a:rPr>
              <a:t> </a:t>
            </a:r>
            <a:r>
              <a:rPr lang="el-GR" sz="1600" dirty="0">
                <a:cs typeface="Arial" panose="020B0604020202020204" pitchFamily="34" charset="0"/>
              </a:rPr>
              <a:t>Το κύκλωμα  πρέπει να αδειάσει εντελώς πάλι ανοίγοντας τις τάπες 1 και 2. Μετρώντας το νερό του νερού που βγαίνει από το κύκλωμα μπορεί να υπολογιστεί η ποσότητα του αντιψυκτικού που απαιτείται σε μια αναλογία 60:40</a:t>
            </a:r>
            <a:r>
              <a:rPr lang="en-US" sz="1600" dirty="0">
                <a:cs typeface="Arial" panose="020B0604020202020204" pitchFamily="34" charset="0"/>
              </a:rPr>
              <a:t>.</a:t>
            </a:r>
            <a:r>
              <a:rPr lang="el-GR" sz="1600" dirty="0">
                <a:cs typeface="Arial" panose="020B0604020202020204" pitchFamily="34" charset="0"/>
              </a:rPr>
              <a:t> Επειδή κάποιο νερό πάντοτε παραμένει στο κύκλωμα η μετρούμενη ποσότητα νερού θα πρέπει να αυξηθεί αντίστοιχα.  </a:t>
            </a:r>
            <a:r>
              <a:rPr lang="en-US" sz="1600" dirty="0">
                <a:cs typeface="Arial" panose="020B0604020202020204" pitchFamily="34" charset="0"/>
              </a:rPr>
              <a:t> </a:t>
            </a:r>
          </a:p>
        </p:txBody>
      </p:sp>
    </p:spTree>
    <p:extLst>
      <p:ext uri="{BB962C8B-B14F-4D97-AF65-F5344CB8AC3E}">
        <p14:creationId xmlns:p14="http://schemas.microsoft.com/office/powerpoint/2010/main" val="1288194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l-GR" dirty="0">
                <a:latin typeface="+mn-lt"/>
                <a:cs typeface="Arial" panose="020B0604020202020204" pitchFamily="34" charset="0"/>
              </a:rPr>
              <a:t>Πλήρωση με το υγρό μέσο θερμότητας και εκκίνηση των αντλιών και του ελεγκτή </a:t>
            </a:r>
            <a:endParaRPr lang="en-US" dirty="0">
              <a:latin typeface="+mn-lt"/>
            </a:endParaRPr>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2.1. </a:t>
            </a:r>
            <a:r>
              <a:rPr lang="el-GR" sz="1600" dirty="0">
                <a:cs typeface="Arial" panose="020B0604020202020204" pitchFamily="34" charset="0"/>
              </a:rPr>
              <a:t>Πλήρωση με υγρό μέσο. </a:t>
            </a:r>
          </a:p>
          <a:p>
            <a:pPr marL="0" indent="0">
              <a:buNone/>
            </a:pPr>
            <a:endParaRPr lang="en-US" sz="1600" dirty="0">
              <a:cs typeface="Arial" panose="020B0604020202020204" pitchFamily="34" charset="0"/>
            </a:endParaRPr>
          </a:p>
          <a:p>
            <a:pPr marL="0" indent="0">
              <a:buNone/>
            </a:pPr>
            <a:r>
              <a:rPr lang="el-GR" sz="1600" dirty="0">
                <a:cs typeface="Arial" panose="020B0604020202020204" pitchFamily="34" charset="0"/>
              </a:rPr>
              <a:t>Μετά τη προετοιμασία του μείγματος νερού – αντιψυκτικού το υγρό </a:t>
            </a:r>
            <a:r>
              <a:rPr lang="el-GR" sz="1600" dirty="0" err="1">
                <a:cs typeface="Arial" panose="020B0604020202020204" pitchFamily="34" charset="0"/>
              </a:rPr>
              <a:t>πρεσσάρεται</a:t>
            </a:r>
            <a:r>
              <a:rPr lang="el-GR" sz="1600" dirty="0">
                <a:cs typeface="Arial" panose="020B0604020202020204" pitchFamily="34" charset="0"/>
              </a:rPr>
              <a:t> μέσα στο δίκτυο μέσω της βαλβίδας 1. Καθώς το ηλιακό υγρό είναι ευκολότερο να περάσει ( σε σχέση με το νερό) πρέπει το δίκτυο να ξανά ελεγχθεί για διαρροές. Ακολουθεί η διαδικασία απελευθέρωσης αέρα από το δίκτυο. Πάντα ακολουθούνται οι οδηγίες του κατασκευαστή. </a:t>
            </a:r>
            <a:endParaRPr lang="en-US" sz="1600" dirty="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98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a:t>
            </a:r>
            <a:r>
              <a:rPr lang="el-GR" dirty="0">
                <a:cs typeface="Arial" panose="020B0604020202020204" pitchFamily="34" charset="0"/>
              </a:rPr>
              <a:t>Πλήρωση με το υγρό μέσο θερμότητας και εκκίνηση των αντλιών και του ελεγκτή </a:t>
            </a:r>
            <a:endParaRPr lang="en-US" dirty="0"/>
          </a:p>
        </p:txBody>
      </p:sp>
      <p:sp>
        <p:nvSpPr>
          <p:cNvPr id="5" name="Content Placeholder 2"/>
          <p:cNvSpPr>
            <a:spLocks noGrp="1"/>
          </p:cNvSpPr>
          <p:nvPr>
            <p:ph idx="1"/>
          </p:nvPr>
        </p:nvSpPr>
        <p:spPr>
          <a:xfrm>
            <a:off x="457200" y="1484784"/>
            <a:ext cx="8229600" cy="4176464"/>
          </a:xfrm>
        </p:spPr>
        <p:txBody>
          <a:bodyPr>
            <a:noAutofit/>
          </a:bodyPr>
          <a:lstStyle/>
          <a:p>
            <a:pPr marL="0" indent="0">
              <a:buNone/>
            </a:pPr>
            <a:r>
              <a:rPr lang="en-US" sz="1600" dirty="0">
                <a:latin typeface="Arial" panose="020B0604020202020204" pitchFamily="34" charset="0"/>
                <a:cs typeface="Arial" panose="020B0604020202020204" pitchFamily="34" charset="0"/>
              </a:rPr>
              <a:t>2.1. </a:t>
            </a:r>
            <a:r>
              <a:rPr lang="el-GR" sz="1600" dirty="0">
                <a:cs typeface="Arial" panose="020B0604020202020204" pitchFamily="34" charset="0"/>
              </a:rPr>
              <a:t>Πλήρωση με υγρό μέσο</a:t>
            </a:r>
          </a:p>
          <a:p>
            <a:pPr marL="0" indent="0">
              <a:buNone/>
            </a:pPr>
            <a:endParaRPr lang="en-US" sz="1600" dirty="0">
              <a:cs typeface="Arial" panose="020B0604020202020204" pitchFamily="34" charset="0"/>
            </a:endParaRPr>
          </a:p>
          <a:p>
            <a:pPr marL="0" indent="0">
              <a:buNone/>
            </a:pPr>
            <a:r>
              <a:rPr lang="en-US" sz="1600" dirty="0">
                <a:cs typeface="Arial" panose="020B0604020202020204" pitchFamily="34" charset="0"/>
              </a:rPr>
              <a:t>1. </a:t>
            </a:r>
            <a:r>
              <a:rPr lang="el-GR" sz="1600" dirty="0">
                <a:cs typeface="Arial" panose="020B0604020202020204" pitchFamily="34" charset="0"/>
              </a:rPr>
              <a:t>Όταν αντλείται το υγρό μέσα στο δίκτυο, μεγάλη ποσότητα αέρα έχει ήδη αφαιρεθεί. Για να είναι αποτελεσματικότερο, τα άκρα των σωλήνων πρέπει να είναι τελείως βυθισμένα στο υγρό. Όταν πλέον δεν βγαίνουν φυσαλίδες , η βαλβίδα 4 μπορεί να κλείσει. </a:t>
            </a:r>
            <a:r>
              <a:rPr lang="en-US" sz="1600" dirty="0">
                <a:cs typeface="Arial" panose="020B0604020202020204" pitchFamily="34" charset="0"/>
              </a:rPr>
              <a:t> </a:t>
            </a:r>
          </a:p>
          <a:p>
            <a:pPr marL="0" indent="0">
              <a:buNone/>
            </a:pPr>
            <a:r>
              <a:rPr lang="en-US" sz="1600" dirty="0">
                <a:cs typeface="Arial" panose="020B0604020202020204" pitchFamily="34" charset="0"/>
              </a:rPr>
              <a:t>2. </a:t>
            </a:r>
            <a:r>
              <a:rPr lang="el-GR" sz="1600" dirty="0">
                <a:cs typeface="Arial" panose="020B0604020202020204" pitchFamily="34" charset="0"/>
              </a:rPr>
              <a:t>Μειώνουμε την πίεση στην πίεση  του συστήματος σύστημα με επιπλέον μία ανοχή για τις απώλειες εξαιτίας πρόσθετων διαρροών ( εξαέρωσης)</a:t>
            </a:r>
          </a:p>
          <a:p>
            <a:pPr marL="0" indent="0">
              <a:buNone/>
            </a:pPr>
            <a:r>
              <a:rPr lang="en-US" sz="1600" dirty="0">
                <a:cs typeface="Arial" panose="020B0604020202020204" pitchFamily="34" charset="0"/>
              </a:rPr>
              <a:t>3. </a:t>
            </a:r>
            <a:r>
              <a:rPr lang="el-GR" sz="1600" dirty="0">
                <a:cs typeface="Arial" panose="020B0604020202020204" pitchFamily="34" charset="0"/>
              </a:rPr>
              <a:t>Εκκίνηση των αντλιών</a:t>
            </a:r>
            <a:r>
              <a:rPr lang="en-US" sz="1600" dirty="0">
                <a:cs typeface="Arial" panose="020B0604020202020204" pitchFamily="34" charset="0"/>
              </a:rPr>
              <a:t>.</a:t>
            </a:r>
            <a:r>
              <a:rPr lang="el-GR" sz="1600" dirty="0">
                <a:cs typeface="Arial" panose="020B0604020202020204" pitchFamily="34" charset="0"/>
              </a:rPr>
              <a:t> Διακοπτόμενη λειτουργία με αρκετές επαναλήψεις και διαλείμματα 10 λεπτών. </a:t>
            </a:r>
          </a:p>
          <a:p>
            <a:pPr marL="0" indent="0">
              <a:buNone/>
            </a:pPr>
            <a:r>
              <a:rPr lang="en-US" sz="1600" dirty="0">
                <a:cs typeface="Arial" panose="020B0604020202020204" pitchFamily="34" charset="0"/>
              </a:rPr>
              <a:t>4. </a:t>
            </a:r>
            <a:r>
              <a:rPr lang="el-GR" sz="1600" dirty="0">
                <a:cs typeface="Arial" panose="020B0604020202020204" pitchFamily="34" charset="0"/>
              </a:rPr>
              <a:t>Για την εξαέρωση του κυκλοφορητή, ξεβιδώστε την βίδα στην πρόσοψη. </a:t>
            </a:r>
            <a:endParaRPr lang="en-US" sz="1600" dirty="0">
              <a:cs typeface="Arial" panose="020B0604020202020204" pitchFamily="34" charset="0"/>
            </a:endParaRPr>
          </a:p>
        </p:txBody>
      </p:sp>
    </p:spTree>
    <p:extLst>
      <p:ext uri="{BB962C8B-B14F-4D97-AF65-F5344CB8AC3E}">
        <p14:creationId xmlns:p14="http://schemas.microsoft.com/office/powerpoint/2010/main" val="166018706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739</TotalTime>
  <Words>4382</Words>
  <Application>Microsoft Office PowerPoint</Application>
  <PresentationFormat>On-screen Show (4:3)</PresentationFormat>
  <Paragraphs>542</Paragraphs>
  <Slides>44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Times New Roman</vt:lpstr>
      <vt:lpstr>Wingdings</vt:lpstr>
      <vt:lpstr>2_Office Theme</vt:lpstr>
      <vt:lpstr>Ηλιοθερμικές εγκαταστάσεις για ΖΝΧ και θέρμανση μονοκατοικίας</vt:lpstr>
      <vt:lpstr>Στόχοι</vt:lpstr>
      <vt:lpstr>Περιεχόμενο</vt:lpstr>
      <vt:lpstr>1. Flushing out the solar circuit and leak testing</vt:lpstr>
      <vt:lpstr>1. Καθαρισμός του ηλιακού κυκλώματος και έλεγχος για διαρροές</vt:lpstr>
      <vt:lpstr>1. Καθαρισμός του ηλιακού κυκλώματος και έλεγχος για διαρροές</vt:lpstr>
      <vt:lpstr>1. Καθαρισμός του ηλιακού κυκλώματος και έλεγχος για διαρροές</vt:lpstr>
      <vt:lpstr>2. Πλήρωση με το υγρό μέσο θερμότητας και εκκίνηση των αντλιών και του ελεγκτή </vt:lpstr>
      <vt:lpstr>2. Πλήρωση με το υγρό μέσο θερμότητας και εκκίνηση των αντλιών και του ελεγκτή </vt:lpstr>
      <vt:lpstr>2. Πλήρωση με το υγρό μέσο θερμότητας και εκκίνηση των αντλιών και του ελεγκτή </vt:lpstr>
      <vt:lpstr>2. Πλήρωση με το υγρό μέσο θερμότητας και εκκίνηση των αντλιών και του ελεγκτή </vt:lpstr>
      <vt:lpstr>2. Πλήρωση με το υγρό μέσο θερμότητας και εκκίνηση των αντλιών και του ελεγκτή </vt:lpstr>
      <vt:lpstr>2. Πλήρωση με το υγρό μέσο θερμότητας και εκκίνηση των αντλιών και του ελεγκτή </vt:lpstr>
      <vt:lpstr>2. Πλήρωση με το υγρό μέσο θερμότητας και εκκίνηση των αντλιών και του ελεγκτή </vt:lpstr>
      <vt:lpstr>2. Πλήρωση με το υγρό μέσο θερμότητας και εκκίνηση των αντλιών και του ελεγκτή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3. Ανίχνευση και διόρθωση των σφαλμάτων </vt:lpstr>
      <vt:lpstr>Συμπεράσματα</vt:lpstr>
      <vt:lpstr>Τέλος ενότητας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fdm</cp:lastModifiedBy>
  <cp:revision>114</cp:revision>
  <dcterms:created xsi:type="dcterms:W3CDTF">2017-12-11T10:59:29Z</dcterms:created>
  <dcterms:modified xsi:type="dcterms:W3CDTF">2020-02-11T20:06:27Z</dcterms:modified>
</cp:coreProperties>
</file>