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66"/>
  </p:notesMasterIdLst>
  <p:sldIdLst>
    <p:sldId id="256" r:id="rId2"/>
    <p:sldId id="257" r:id="rId3"/>
    <p:sldId id="332" r:id="rId4"/>
    <p:sldId id="377" r:id="rId5"/>
    <p:sldId id="378" r:id="rId6"/>
    <p:sldId id="311" r:id="rId7"/>
    <p:sldId id="312" r:id="rId8"/>
    <p:sldId id="313" r:id="rId9"/>
    <p:sldId id="314" r:id="rId10"/>
    <p:sldId id="315" r:id="rId11"/>
    <p:sldId id="336" r:id="rId12"/>
    <p:sldId id="316" r:id="rId13"/>
    <p:sldId id="337" r:id="rId14"/>
    <p:sldId id="338" r:id="rId15"/>
    <p:sldId id="339" r:id="rId16"/>
    <p:sldId id="340" r:id="rId17"/>
    <p:sldId id="341" r:id="rId18"/>
    <p:sldId id="317" r:id="rId19"/>
    <p:sldId id="318" r:id="rId20"/>
    <p:sldId id="319" r:id="rId21"/>
    <p:sldId id="344" r:id="rId22"/>
    <p:sldId id="320" r:id="rId23"/>
    <p:sldId id="321" r:id="rId24"/>
    <p:sldId id="326" r:id="rId25"/>
    <p:sldId id="368" r:id="rId26"/>
    <p:sldId id="322" r:id="rId27"/>
    <p:sldId id="351" r:id="rId28"/>
    <p:sldId id="353" r:id="rId29"/>
    <p:sldId id="352" r:id="rId30"/>
    <p:sldId id="354" r:id="rId31"/>
    <p:sldId id="355" r:id="rId32"/>
    <p:sldId id="356" r:id="rId33"/>
    <p:sldId id="357" r:id="rId34"/>
    <p:sldId id="358" r:id="rId35"/>
    <p:sldId id="359" r:id="rId36"/>
    <p:sldId id="360" r:id="rId37"/>
    <p:sldId id="361" r:id="rId38"/>
    <p:sldId id="323" r:id="rId39"/>
    <p:sldId id="362" r:id="rId40"/>
    <p:sldId id="369" r:id="rId41"/>
    <p:sldId id="370" r:id="rId42"/>
    <p:sldId id="371" r:id="rId43"/>
    <p:sldId id="324" r:id="rId44"/>
    <p:sldId id="345" r:id="rId45"/>
    <p:sldId id="372" r:id="rId46"/>
    <p:sldId id="327" r:id="rId47"/>
    <p:sldId id="375" r:id="rId48"/>
    <p:sldId id="376" r:id="rId49"/>
    <p:sldId id="365" r:id="rId50"/>
    <p:sldId id="366" r:id="rId51"/>
    <p:sldId id="333" r:id="rId52"/>
    <p:sldId id="334" r:id="rId53"/>
    <p:sldId id="335" r:id="rId54"/>
    <p:sldId id="363" r:id="rId55"/>
    <p:sldId id="364" r:id="rId56"/>
    <p:sldId id="346" r:id="rId57"/>
    <p:sldId id="347" r:id="rId58"/>
    <p:sldId id="348" r:id="rId59"/>
    <p:sldId id="349" r:id="rId60"/>
    <p:sldId id="374" r:id="rId61"/>
    <p:sldId id="330" r:id="rId62"/>
    <p:sldId id="331" r:id="rId63"/>
    <p:sldId id="259" r:id="rId64"/>
    <p:sldId id="260" r:id="rId65"/>
  </p:sldIdLst>
  <p:sldSz cx="9144000" cy="6858000" type="screen4x3"/>
  <p:notesSz cx="6669088" cy="9926638"/>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8241"/>
    <a:srgbClr val="654D49"/>
    <a:srgbClr val="7C9BAD"/>
    <a:srgbClr val="9F6E24"/>
    <a:srgbClr val="E1C910"/>
    <a:srgbClr val="D1A533"/>
    <a:srgbClr val="1733A9"/>
    <a:srgbClr val="1A39BC"/>
    <a:srgbClr val="67B83A"/>
    <a:srgbClr val="DB50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291" autoAdjust="0"/>
  </p:normalViewPr>
  <p:slideViewPr>
    <p:cSldViewPr>
      <p:cViewPr varScale="1">
        <p:scale>
          <a:sx n="109" d="100"/>
          <a:sy n="109" d="100"/>
        </p:scale>
        <p:origin x="167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E62C10A0-F87B-4BFF-AD3A-8310E448460F}" type="datetimeFigureOut">
              <a:rPr lang="el-GR" smtClean="0"/>
              <a:t>4/2/2020</a:t>
            </a:fld>
            <a:endParaRPr lang="el-GR"/>
          </a:p>
        </p:txBody>
      </p:sp>
      <p:sp>
        <p:nvSpPr>
          <p:cNvPr id="4" name="3 - Θέση εικόνας διαφάνειας"/>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66909" y="4715153"/>
            <a:ext cx="5335270" cy="4466987"/>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5 - Θέση υποσέλιδου"/>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D51933F7-9C1D-42A8-B27F-F697341C8CBF}" type="slidenum">
              <a:rPr lang="el-GR" smtClean="0"/>
              <a:t>‹Nr.›</a:t>
            </a:fld>
            <a:endParaRPr lang="el-GR"/>
          </a:p>
        </p:txBody>
      </p:sp>
    </p:spTree>
    <p:extLst>
      <p:ext uri="{BB962C8B-B14F-4D97-AF65-F5344CB8AC3E}">
        <p14:creationId xmlns:p14="http://schemas.microsoft.com/office/powerpoint/2010/main" val="40396880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1</a:t>
            </a:fld>
            <a:endParaRPr lang="el-GR"/>
          </a:p>
        </p:txBody>
      </p:sp>
    </p:spTree>
    <p:extLst>
      <p:ext uri="{BB962C8B-B14F-4D97-AF65-F5344CB8AC3E}">
        <p14:creationId xmlns:p14="http://schemas.microsoft.com/office/powerpoint/2010/main" val="2946179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„Plattenwärmeübertrager“</a:t>
            </a:r>
          </a:p>
        </p:txBody>
      </p:sp>
      <p:sp>
        <p:nvSpPr>
          <p:cNvPr id="4" name="Foliennummernplatzhalter 3"/>
          <p:cNvSpPr>
            <a:spLocks noGrp="1"/>
          </p:cNvSpPr>
          <p:nvPr>
            <p:ph type="sldNum" sz="quarter" idx="5"/>
          </p:nvPr>
        </p:nvSpPr>
        <p:spPr/>
        <p:txBody>
          <a:bodyPr/>
          <a:lstStyle/>
          <a:p>
            <a:fld id="{D51933F7-9C1D-42A8-B27F-F697341C8CBF}" type="slidenum">
              <a:rPr lang="el-GR" smtClean="0"/>
              <a:t>14</a:t>
            </a:fld>
            <a:endParaRPr lang="el-GR"/>
          </a:p>
        </p:txBody>
      </p:sp>
    </p:spTree>
    <p:extLst>
      <p:ext uri="{BB962C8B-B14F-4D97-AF65-F5344CB8AC3E}">
        <p14:creationId xmlns:p14="http://schemas.microsoft.com/office/powerpoint/2010/main" val="53712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„Plattenwärmeübertrager“</a:t>
            </a:r>
          </a:p>
        </p:txBody>
      </p:sp>
      <p:sp>
        <p:nvSpPr>
          <p:cNvPr id="4" name="Foliennummernplatzhalter 3"/>
          <p:cNvSpPr>
            <a:spLocks noGrp="1"/>
          </p:cNvSpPr>
          <p:nvPr>
            <p:ph type="sldNum" sz="quarter" idx="5"/>
          </p:nvPr>
        </p:nvSpPr>
        <p:spPr/>
        <p:txBody>
          <a:bodyPr/>
          <a:lstStyle/>
          <a:p>
            <a:fld id="{D51933F7-9C1D-42A8-B27F-F697341C8CBF}" type="slidenum">
              <a:rPr lang="el-GR" smtClean="0"/>
              <a:t>15</a:t>
            </a:fld>
            <a:endParaRPr lang="el-GR"/>
          </a:p>
        </p:txBody>
      </p:sp>
    </p:spTree>
    <p:extLst>
      <p:ext uri="{BB962C8B-B14F-4D97-AF65-F5344CB8AC3E}">
        <p14:creationId xmlns:p14="http://schemas.microsoft.com/office/powerpoint/2010/main" val="3095677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a:t>
            </a:r>
            <a:r>
              <a:rPr lang="de-DE" dirty="0" err="1"/>
              <a:t>Rohrbündelwärmebertrager</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16</a:t>
            </a:fld>
            <a:endParaRPr lang="el-GR"/>
          </a:p>
        </p:txBody>
      </p:sp>
    </p:spTree>
    <p:extLst>
      <p:ext uri="{BB962C8B-B14F-4D97-AF65-F5344CB8AC3E}">
        <p14:creationId xmlns:p14="http://schemas.microsoft.com/office/powerpoint/2010/main" val="37553932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a:t>
            </a:r>
            <a:r>
              <a:rPr lang="de-DE" dirty="0" err="1"/>
              <a:t>Rohrbündelwärmeaustuscher</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17</a:t>
            </a:fld>
            <a:endParaRPr lang="el-GR"/>
          </a:p>
        </p:txBody>
      </p:sp>
    </p:spTree>
    <p:extLst>
      <p:ext uri="{BB962C8B-B14F-4D97-AF65-F5344CB8AC3E}">
        <p14:creationId xmlns:p14="http://schemas.microsoft.com/office/powerpoint/2010/main" val="86896362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18</a:t>
            </a:fld>
            <a:endParaRPr lang="el-GR"/>
          </a:p>
        </p:txBody>
      </p:sp>
    </p:spTree>
    <p:extLst>
      <p:ext uri="{BB962C8B-B14F-4D97-AF65-F5344CB8AC3E}">
        <p14:creationId xmlns:p14="http://schemas.microsoft.com/office/powerpoint/2010/main" val="4426987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19</a:t>
            </a:fld>
            <a:endParaRPr lang="el-GR"/>
          </a:p>
        </p:txBody>
      </p:sp>
    </p:spTree>
    <p:extLst>
      <p:ext uri="{BB962C8B-B14F-4D97-AF65-F5344CB8AC3E}">
        <p14:creationId xmlns:p14="http://schemas.microsoft.com/office/powerpoint/2010/main" val="8725324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AEE</a:t>
            </a:r>
          </a:p>
        </p:txBody>
      </p:sp>
      <p:sp>
        <p:nvSpPr>
          <p:cNvPr id="4" name="Foliennummernplatzhalter 3"/>
          <p:cNvSpPr>
            <a:spLocks noGrp="1"/>
          </p:cNvSpPr>
          <p:nvPr>
            <p:ph type="sldNum" sz="quarter" idx="10"/>
          </p:nvPr>
        </p:nvSpPr>
        <p:spPr/>
        <p:txBody>
          <a:bodyPr/>
          <a:lstStyle/>
          <a:p>
            <a:fld id="{D51933F7-9C1D-42A8-B27F-F697341C8CBF}" type="slidenum">
              <a:rPr lang="el-GR" smtClean="0"/>
              <a:t>20</a:t>
            </a:fld>
            <a:endParaRPr lang="el-GR"/>
          </a:p>
        </p:txBody>
      </p:sp>
    </p:spTree>
    <p:extLst>
      <p:ext uri="{BB962C8B-B14F-4D97-AF65-F5344CB8AC3E}">
        <p14:creationId xmlns:p14="http://schemas.microsoft.com/office/powerpoint/2010/main" val="390067852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 </a:t>
            </a:r>
            <a:r>
              <a:rPr lang="de-DE">
                <a:sym typeface="Wingdings" panose="05000000000000000000" pitchFamily="2" charset="2"/>
              </a:rPr>
              <a:t> </a:t>
            </a:r>
            <a:r>
              <a:rPr lang="de-DE"/>
              <a:t>AEE</a:t>
            </a:r>
          </a:p>
        </p:txBody>
      </p:sp>
      <p:sp>
        <p:nvSpPr>
          <p:cNvPr id="4" name="Foliennummernplatzhalter 3"/>
          <p:cNvSpPr>
            <a:spLocks noGrp="1"/>
          </p:cNvSpPr>
          <p:nvPr>
            <p:ph type="sldNum" sz="quarter" idx="10"/>
          </p:nvPr>
        </p:nvSpPr>
        <p:spPr/>
        <p:txBody>
          <a:bodyPr/>
          <a:lstStyle/>
          <a:p>
            <a:fld id="{D51933F7-9C1D-42A8-B27F-F697341C8CBF}" type="slidenum">
              <a:rPr lang="el-GR" smtClean="0"/>
              <a:t>22</a:t>
            </a:fld>
            <a:endParaRPr lang="el-GR"/>
          </a:p>
        </p:txBody>
      </p:sp>
    </p:spTree>
    <p:extLst>
      <p:ext uri="{BB962C8B-B14F-4D97-AF65-F5344CB8AC3E}">
        <p14:creationId xmlns:p14="http://schemas.microsoft.com/office/powerpoint/2010/main" val="1494477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a:t>
            </a:r>
          </a:p>
        </p:txBody>
      </p:sp>
      <p:sp>
        <p:nvSpPr>
          <p:cNvPr id="4" name="Foliennummernplatzhalter 3"/>
          <p:cNvSpPr>
            <a:spLocks noGrp="1"/>
          </p:cNvSpPr>
          <p:nvPr>
            <p:ph type="sldNum" sz="quarter" idx="10"/>
          </p:nvPr>
        </p:nvSpPr>
        <p:spPr/>
        <p:txBody>
          <a:bodyPr/>
          <a:lstStyle/>
          <a:p>
            <a:fld id="{D51933F7-9C1D-42A8-B27F-F697341C8CBF}" type="slidenum">
              <a:rPr lang="el-GR" smtClean="0"/>
              <a:t>23</a:t>
            </a:fld>
            <a:endParaRPr lang="el-GR"/>
          </a:p>
        </p:txBody>
      </p:sp>
    </p:spTree>
    <p:extLst>
      <p:ext uri="{BB962C8B-B14F-4D97-AF65-F5344CB8AC3E}">
        <p14:creationId xmlns:p14="http://schemas.microsoft.com/office/powerpoint/2010/main" val="7379396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Bayerisches Landesamt für Umwelt, heruntergeladen von Energie </a:t>
            </a:r>
            <a:r>
              <a:rPr lang="de-DE" err="1"/>
              <a:t>atlas</a:t>
            </a:r>
            <a:r>
              <a:rPr lang="de-DE"/>
              <a:t> </a:t>
            </a:r>
            <a:r>
              <a:rPr lang="de-DE" err="1"/>
              <a:t>bayern</a:t>
            </a:r>
            <a:r>
              <a:rPr lang="de-DE"/>
              <a:t> (https://www.energieatlas.bayern.de/thema_geothermie/oberflaeche/nutzung.html)</a:t>
            </a:r>
          </a:p>
        </p:txBody>
      </p:sp>
      <p:sp>
        <p:nvSpPr>
          <p:cNvPr id="4" name="Foliennummernplatzhalter 3"/>
          <p:cNvSpPr>
            <a:spLocks noGrp="1"/>
          </p:cNvSpPr>
          <p:nvPr>
            <p:ph type="sldNum" sz="quarter" idx="10"/>
          </p:nvPr>
        </p:nvSpPr>
        <p:spPr/>
        <p:txBody>
          <a:bodyPr/>
          <a:lstStyle/>
          <a:p>
            <a:fld id="{D51933F7-9C1D-42A8-B27F-F697341C8CBF}" type="slidenum">
              <a:rPr lang="el-GR" smtClean="0"/>
              <a:t>24</a:t>
            </a:fld>
            <a:endParaRPr lang="el-GR"/>
          </a:p>
        </p:txBody>
      </p:sp>
    </p:spTree>
    <p:extLst>
      <p:ext uri="{BB962C8B-B14F-4D97-AF65-F5344CB8AC3E}">
        <p14:creationId xmlns:p14="http://schemas.microsoft.com/office/powerpoint/2010/main" val="15022848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lnSpcReduction="10000"/>
          </a:bodyPr>
          <a:lstStyle/>
          <a:p>
            <a:r>
              <a:rPr lang="en-US" sz="1200" u="sng" kern="1200" dirty="0">
                <a:solidFill>
                  <a:schemeClr val="tx1"/>
                </a:solidFill>
                <a:latin typeface="+mn-lt"/>
                <a:ea typeface="+mn-ea"/>
                <a:cs typeface="+mn-cs"/>
              </a:rPr>
              <a:t>Guidelines for the Trainer</a:t>
            </a: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This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 file is a template to be used from</a:t>
            </a:r>
            <a:r>
              <a:rPr lang="en-US" sz="1200" kern="1200" baseline="0" dirty="0">
                <a:solidFill>
                  <a:schemeClr val="tx1"/>
                </a:solidFill>
                <a:latin typeface="+mn-lt"/>
                <a:ea typeface="+mn-ea"/>
                <a:cs typeface="+mn-cs"/>
              </a:rPr>
              <a:t> VET providers in order for them to prepare the training material. </a:t>
            </a:r>
            <a:endParaRPr lang="en-US" sz="1200" kern="1200" dirty="0">
              <a:solidFill>
                <a:schemeClr val="tx1"/>
              </a:solidFill>
              <a:latin typeface="+mn-lt"/>
              <a:ea typeface="+mn-ea"/>
              <a:cs typeface="+mn-cs"/>
            </a:endParaRPr>
          </a:p>
          <a:p>
            <a:endParaRPr lang="el-GR" sz="1200" kern="1200" dirty="0">
              <a:solidFill>
                <a:schemeClr val="tx1"/>
              </a:solidFill>
              <a:latin typeface="+mn-lt"/>
              <a:ea typeface="+mn-ea"/>
              <a:cs typeface="+mn-cs"/>
            </a:endParaRPr>
          </a:p>
          <a:p>
            <a:r>
              <a:rPr lang="en-US" sz="1200" kern="1200" dirty="0">
                <a:solidFill>
                  <a:schemeClr val="tx1"/>
                </a:solidFill>
                <a:latin typeface="+mn-lt"/>
                <a:ea typeface="+mn-ea"/>
                <a:cs typeface="+mn-cs"/>
              </a:rPr>
              <a:t>We suggest </a:t>
            </a:r>
            <a:r>
              <a:rPr lang="en-US" sz="1200" b="1" kern="1200" dirty="0">
                <a:solidFill>
                  <a:schemeClr val="tx1"/>
                </a:solidFill>
                <a:latin typeface="+mn-lt"/>
                <a:ea typeface="+mn-ea"/>
                <a:cs typeface="+mn-cs"/>
              </a:rPr>
              <a:t>30 up to 40 .ppt slides </a:t>
            </a:r>
            <a:r>
              <a:rPr lang="en-US" sz="1200" kern="1200" dirty="0">
                <a:solidFill>
                  <a:schemeClr val="tx1"/>
                </a:solidFill>
                <a:latin typeface="+mn-lt"/>
                <a:ea typeface="+mn-ea"/>
                <a:cs typeface="+mn-cs"/>
              </a:rPr>
              <a:t>for one (1) hour of the training program.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There are 3 </a:t>
            </a:r>
            <a:r>
              <a:rPr lang="en-US" sz="1200" u="sng" kern="1200" dirty="0">
                <a:solidFill>
                  <a:schemeClr val="tx1"/>
                </a:solidFill>
                <a:latin typeface="+mn-lt"/>
                <a:ea typeface="+mn-ea"/>
                <a:cs typeface="+mn-cs"/>
              </a:rPr>
              <a:t>predefined slides </a:t>
            </a:r>
            <a:r>
              <a:rPr lang="en-US" sz="1200" kern="1200" dirty="0">
                <a:solidFill>
                  <a:schemeClr val="tx1"/>
                </a:solidFill>
                <a:latin typeface="+mn-lt"/>
                <a:ea typeface="+mn-ea"/>
                <a:cs typeface="+mn-cs"/>
              </a:rPr>
              <a:t>to be filled in by you, entitled “</a:t>
            </a:r>
            <a:r>
              <a:rPr lang="en-US" sz="1200" b="1" kern="1200" dirty="0">
                <a:solidFill>
                  <a:schemeClr val="tx1"/>
                </a:solidFill>
                <a:latin typeface="+mn-lt"/>
                <a:ea typeface="+mn-ea"/>
                <a:cs typeface="+mn-cs"/>
              </a:rPr>
              <a:t>Module Objectives</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Conclusion</a:t>
            </a:r>
            <a:r>
              <a:rPr lang="en-US" sz="1200" kern="1200" dirty="0">
                <a:solidFill>
                  <a:schemeClr val="tx1"/>
                </a:solidFill>
                <a:latin typeface="+mn-lt"/>
                <a:ea typeface="+mn-ea"/>
                <a:cs typeface="+mn-cs"/>
              </a:rPr>
              <a:t>”, “</a:t>
            </a:r>
            <a:r>
              <a:rPr lang="en-US" sz="1200" b="1" kern="1200" dirty="0">
                <a:solidFill>
                  <a:schemeClr val="tx1"/>
                </a:solidFill>
                <a:latin typeface="+mn-lt"/>
                <a:ea typeface="+mn-ea"/>
                <a:cs typeface="+mn-cs"/>
              </a:rPr>
              <a:t>End of module</a:t>
            </a:r>
            <a:r>
              <a:rPr lang="en-US" sz="1200" kern="1200" dirty="0">
                <a:solidFill>
                  <a:schemeClr val="tx1"/>
                </a:solidFill>
                <a:latin typeface="+mn-lt"/>
                <a:ea typeface="+mn-ea"/>
                <a:cs typeface="+mn-cs"/>
              </a:rPr>
              <a:t>”. </a:t>
            </a:r>
            <a:endParaRPr lang="el-GR" sz="1200" kern="1200" dirty="0">
              <a:solidFill>
                <a:schemeClr val="tx1"/>
              </a:solidFill>
              <a:latin typeface="+mn-lt"/>
              <a:ea typeface="+mn-ea"/>
              <a:cs typeface="+mn-cs"/>
            </a:endParaRPr>
          </a:p>
          <a:p>
            <a:endParaRPr lang="en-US" sz="1200" kern="1200" dirty="0">
              <a:solidFill>
                <a:schemeClr val="tx1"/>
              </a:solidFill>
              <a:latin typeface="+mn-lt"/>
              <a:ea typeface="+mn-ea"/>
              <a:cs typeface="+mn-cs"/>
            </a:endParaRPr>
          </a:p>
          <a:p>
            <a:pPr lvl="0"/>
            <a:r>
              <a:rPr lang="en-US" sz="1200" kern="1200" dirty="0">
                <a:solidFill>
                  <a:schemeClr val="tx1"/>
                </a:solidFill>
                <a:latin typeface="+mn-lt"/>
                <a:ea typeface="+mn-ea"/>
                <a:cs typeface="+mn-cs"/>
              </a:rPr>
              <a:t>Material should be sent in editable format.</a:t>
            </a:r>
            <a:r>
              <a:rPr lang="en-US" sz="1200" kern="1200" baseline="0" dirty="0">
                <a:solidFill>
                  <a:schemeClr val="tx1"/>
                </a:solidFill>
                <a:latin typeface="+mn-lt"/>
                <a:ea typeface="+mn-ea"/>
                <a:cs typeface="+mn-cs"/>
              </a:rPr>
              <a:t> </a:t>
            </a:r>
            <a:endParaRPr lang="el-GR" sz="1200" kern="1200" dirty="0">
              <a:solidFill>
                <a:schemeClr val="tx1"/>
              </a:solidFill>
              <a:latin typeface="+mn-lt"/>
              <a:ea typeface="+mn-ea"/>
              <a:cs typeface="+mn-cs"/>
            </a:endParaRPr>
          </a:p>
          <a:p>
            <a:pPr lvl="0"/>
            <a:endParaRPr lang="en-US"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font: Arial</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Required font size: 16</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Suggested line spacing: 1,5</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 should have a clear structure and defined units and unique slide titles</a:t>
            </a:r>
            <a:endParaRPr lang="el-GR" sz="1200" kern="1200" dirty="0">
              <a:solidFill>
                <a:schemeClr val="tx1"/>
              </a:solidFill>
              <a:latin typeface="+mn-lt"/>
              <a:ea typeface="+mn-ea"/>
              <a:cs typeface="+mn-cs"/>
            </a:endParaRPr>
          </a:p>
          <a:p>
            <a:pPr lvl="0">
              <a:buFont typeface="Wingdings" pitchFamily="2" charset="2"/>
              <a:buChar char="§"/>
            </a:pP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slide contents should not exceed the predefined margins</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Images, diagrams etc should be accompanied with a description</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If you want to include comprehension questions (multiple choice, multiple responses, true/false, matching etc.) to enhance users’ understanding of the theory, you should embody them in the </a:t>
            </a:r>
            <a:r>
              <a:rPr lang="en-US" sz="1200" kern="1200" dirty="0" err="1">
                <a:solidFill>
                  <a:schemeClr val="tx1"/>
                </a:solidFill>
                <a:latin typeface="+mn-lt"/>
                <a:ea typeface="+mn-ea"/>
                <a:cs typeface="+mn-cs"/>
              </a:rPr>
              <a:t>ppt</a:t>
            </a:r>
            <a:r>
              <a:rPr lang="en-US" sz="1200" kern="1200" dirty="0">
                <a:solidFill>
                  <a:schemeClr val="tx1"/>
                </a:solidFill>
                <a:latin typeface="+mn-lt"/>
                <a:ea typeface="+mn-ea"/>
                <a:cs typeface="+mn-cs"/>
              </a:rPr>
              <a:t>/</a:t>
            </a:r>
            <a:r>
              <a:rPr lang="en-US" sz="1200" kern="1200" dirty="0" err="1">
                <a:solidFill>
                  <a:schemeClr val="tx1"/>
                </a:solidFill>
                <a:latin typeface="+mn-lt"/>
                <a:ea typeface="+mn-ea"/>
                <a:cs typeface="+mn-cs"/>
              </a:rPr>
              <a:t>pptx</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pPr lvl="0">
              <a:buFont typeface="Wingdings" pitchFamily="2" charset="2"/>
              <a:buChar char="§"/>
            </a:pPr>
            <a:r>
              <a:rPr lang="en-US" sz="1200" kern="1200" dirty="0">
                <a:solidFill>
                  <a:schemeClr val="tx1"/>
                </a:solidFill>
                <a:latin typeface="+mn-lt"/>
                <a:ea typeface="+mn-ea"/>
                <a:cs typeface="+mn-cs"/>
              </a:rPr>
              <a:t>Questions that will be used for self assessment and final assessment quizzes should follow a predefined format that will be sent from SQLearn in an .</a:t>
            </a:r>
            <a:r>
              <a:rPr lang="en-US" sz="1200" kern="1200" dirty="0" err="1">
                <a:solidFill>
                  <a:schemeClr val="tx1"/>
                </a:solidFill>
                <a:latin typeface="+mn-lt"/>
                <a:ea typeface="+mn-ea"/>
                <a:cs typeface="+mn-cs"/>
              </a:rPr>
              <a:t>xls</a:t>
            </a:r>
            <a:r>
              <a:rPr lang="en-US" sz="1200" kern="1200" dirty="0">
                <a:solidFill>
                  <a:schemeClr val="tx1"/>
                </a:solidFill>
                <a:latin typeface="+mn-lt"/>
                <a:ea typeface="+mn-ea"/>
                <a:cs typeface="+mn-cs"/>
              </a:rPr>
              <a:t> file</a:t>
            </a:r>
            <a:endParaRPr lang="el-GR" sz="1200" kern="1200" dirty="0">
              <a:solidFill>
                <a:schemeClr val="tx1"/>
              </a:solidFill>
              <a:latin typeface="+mn-lt"/>
              <a:ea typeface="+mn-ea"/>
              <a:cs typeface="+mn-cs"/>
            </a:endParaRPr>
          </a:p>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http://stuewa.cands.de/page/uploads/files/downloads/diplingschleutergeothermie.pdf</a:t>
            </a:r>
          </a:p>
        </p:txBody>
      </p:sp>
      <p:sp>
        <p:nvSpPr>
          <p:cNvPr id="4" name="Foliennummernplatzhalter 3"/>
          <p:cNvSpPr>
            <a:spLocks noGrp="1"/>
          </p:cNvSpPr>
          <p:nvPr>
            <p:ph type="sldNum" sz="quarter" idx="5"/>
          </p:nvPr>
        </p:nvSpPr>
        <p:spPr/>
        <p:txBody>
          <a:bodyPr/>
          <a:lstStyle/>
          <a:p>
            <a:fld id="{D51933F7-9C1D-42A8-B27F-F697341C8CBF}" type="slidenum">
              <a:rPr lang="el-GR" smtClean="0"/>
              <a:t>25</a:t>
            </a:fld>
            <a:endParaRPr lang="el-GR"/>
          </a:p>
        </p:txBody>
      </p:sp>
    </p:spTree>
    <p:extLst>
      <p:ext uri="{BB962C8B-B14F-4D97-AF65-F5344CB8AC3E}">
        <p14:creationId xmlns:p14="http://schemas.microsoft.com/office/powerpoint/2010/main" val="475247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Quelle: www.geothermie.de (</a:t>
            </a:r>
            <a:r>
              <a:rPr lang="de-DE" err="1"/>
              <a:t>energie</a:t>
            </a:r>
            <a:r>
              <a:rPr lang="de-DE"/>
              <a:t> </a:t>
            </a:r>
            <a:r>
              <a:rPr lang="de-DE" err="1"/>
              <a:t>atlas</a:t>
            </a:r>
            <a:r>
              <a:rPr lang="de-DE"/>
              <a:t>?)</a:t>
            </a:r>
          </a:p>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26</a:t>
            </a:fld>
            <a:endParaRPr lang="el-GR"/>
          </a:p>
        </p:txBody>
      </p:sp>
    </p:spTree>
    <p:extLst>
      <p:ext uri="{BB962C8B-B14F-4D97-AF65-F5344CB8AC3E}">
        <p14:creationId xmlns:p14="http://schemas.microsoft.com/office/powerpoint/2010/main" val="21610184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Gesellschaft zur Entwicklung und Förderung von Geothermen Anlagen, unter : https://izw.baw.de/publikationen/kolloquien/0/26-RosinskiHydraulische.pdf</a:t>
            </a:r>
          </a:p>
        </p:txBody>
      </p:sp>
      <p:sp>
        <p:nvSpPr>
          <p:cNvPr id="4" name="Foliennummernplatzhalter 3"/>
          <p:cNvSpPr>
            <a:spLocks noGrp="1"/>
          </p:cNvSpPr>
          <p:nvPr>
            <p:ph type="sldNum" sz="quarter" idx="5"/>
          </p:nvPr>
        </p:nvSpPr>
        <p:spPr/>
        <p:txBody>
          <a:bodyPr/>
          <a:lstStyle/>
          <a:p>
            <a:fld id="{D51933F7-9C1D-42A8-B27F-F697341C8CBF}" type="slidenum">
              <a:rPr lang="el-GR" smtClean="0"/>
              <a:t>29</a:t>
            </a:fld>
            <a:endParaRPr lang="el-GR"/>
          </a:p>
        </p:txBody>
      </p:sp>
    </p:spTree>
    <p:extLst>
      <p:ext uri="{BB962C8B-B14F-4D97-AF65-F5344CB8AC3E}">
        <p14:creationId xmlns:p14="http://schemas.microsoft.com/office/powerpoint/2010/main" val="38532707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 Geothermie S. 461</a:t>
            </a:r>
          </a:p>
        </p:txBody>
      </p:sp>
      <p:sp>
        <p:nvSpPr>
          <p:cNvPr id="4" name="Foliennummernplatzhalter 3"/>
          <p:cNvSpPr>
            <a:spLocks noGrp="1"/>
          </p:cNvSpPr>
          <p:nvPr>
            <p:ph type="sldNum" sz="quarter" idx="5"/>
          </p:nvPr>
        </p:nvSpPr>
        <p:spPr/>
        <p:txBody>
          <a:bodyPr/>
          <a:lstStyle/>
          <a:p>
            <a:fld id="{D51933F7-9C1D-42A8-B27F-F697341C8CBF}" type="slidenum">
              <a:rPr lang="el-GR" smtClean="0"/>
              <a:t>30</a:t>
            </a:fld>
            <a:endParaRPr lang="el-GR"/>
          </a:p>
        </p:txBody>
      </p:sp>
    </p:spTree>
    <p:extLst>
      <p:ext uri="{BB962C8B-B14F-4D97-AF65-F5344CB8AC3E}">
        <p14:creationId xmlns:p14="http://schemas.microsoft.com/office/powerpoint/2010/main" val="34556217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461</a:t>
            </a:r>
          </a:p>
        </p:txBody>
      </p:sp>
      <p:sp>
        <p:nvSpPr>
          <p:cNvPr id="4" name="Foliennummernplatzhalter 3"/>
          <p:cNvSpPr>
            <a:spLocks noGrp="1"/>
          </p:cNvSpPr>
          <p:nvPr>
            <p:ph type="sldNum" sz="quarter" idx="5"/>
          </p:nvPr>
        </p:nvSpPr>
        <p:spPr/>
        <p:txBody>
          <a:bodyPr/>
          <a:lstStyle/>
          <a:p>
            <a:fld id="{D51933F7-9C1D-42A8-B27F-F697341C8CBF}" type="slidenum">
              <a:rPr lang="el-GR" smtClean="0"/>
              <a:t>31</a:t>
            </a:fld>
            <a:endParaRPr lang="el-GR"/>
          </a:p>
        </p:txBody>
      </p:sp>
    </p:spTree>
    <p:extLst>
      <p:ext uri="{BB962C8B-B14F-4D97-AF65-F5344CB8AC3E}">
        <p14:creationId xmlns:p14="http://schemas.microsoft.com/office/powerpoint/2010/main" val="2000356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462</a:t>
            </a:r>
          </a:p>
        </p:txBody>
      </p:sp>
      <p:sp>
        <p:nvSpPr>
          <p:cNvPr id="4" name="Foliennummernplatzhalter 3"/>
          <p:cNvSpPr>
            <a:spLocks noGrp="1"/>
          </p:cNvSpPr>
          <p:nvPr>
            <p:ph type="sldNum" sz="quarter" idx="5"/>
          </p:nvPr>
        </p:nvSpPr>
        <p:spPr/>
        <p:txBody>
          <a:bodyPr/>
          <a:lstStyle/>
          <a:p>
            <a:fld id="{D51933F7-9C1D-42A8-B27F-F697341C8CBF}" type="slidenum">
              <a:rPr lang="el-GR" smtClean="0"/>
              <a:t>33</a:t>
            </a:fld>
            <a:endParaRPr lang="el-GR"/>
          </a:p>
        </p:txBody>
      </p:sp>
    </p:spTree>
    <p:extLst>
      <p:ext uri="{BB962C8B-B14F-4D97-AF65-F5344CB8AC3E}">
        <p14:creationId xmlns:p14="http://schemas.microsoft.com/office/powerpoint/2010/main" val="11204180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unter „</a:t>
            </a:r>
            <a:r>
              <a:rPr lang="de-DE" dirty="0" err="1"/>
              <a:t>Ringraumverpressung</a:t>
            </a:r>
            <a:r>
              <a:rPr lang="de-DE" dirty="0"/>
              <a:t>“</a:t>
            </a:r>
          </a:p>
        </p:txBody>
      </p:sp>
      <p:sp>
        <p:nvSpPr>
          <p:cNvPr id="4" name="Foliennummernplatzhalter 3"/>
          <p:cNvSpPr>
            <a:spLocks noGrp="1"/>
          </p:cNvSpPr>
          <p:nvPr>
            <p:ph type="sldNum" sz="quarter" idx="5"/>
          </p:nvPr>
        </p:nvSpPr>
        <p:spPr/>
        <p:txBody>
          <a:bodyPr/>
          <a:lstStyle/>
          <a:p>
            <a:fld id="{D51933F7-9C1D-42A8-B27F-F697341C8CBF}" type="slidenum">
              <a:rPr lang="el-GR" smtClean="0"/>
              <a:t>34</a:t>
            </a:fld>
            <a:endParaRPr lang="el-GR"/>
          </a:p>
        </p:txBody>
      </p:sp>
    </p:spTree>
    <p:extLst>
      <p:ext uri="{BB962C8B-B14F-4D97-AF65-F5344CB8AC3E}">
        <p14:creationId xmlns:p14="http://schemas.microsoft.com/office/powerpoint/2010/main" val="3270620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Schöne Quelle: http://stuewa.cands.de/page/uploads/files/downloads/diplingschleutergeothermie.pdf</a:t>
            </a:r>
          </a:p>
          <a:p>
            <a:r>
              <a:rPr lang="de-DE" dirty="0"/>
              <a:t>Quelle hier: http://gertec-gmbh.de/files/media/cdn.php?params=%7B%22id%22%3A%22MDB-12a0d36e-a967-4a33-9350-72e32dc0596a-MDB%22%2C%22type%22%3A%22stream%22%2C%22date%22%3A%221466189674%22%7D&amp;41339-DE-IS-120-EA.pdf</a:t>
            </a:r>
          </a:p>
        </p:txBody>
      </p:sp>
      <p:sp>
        <p:nvSpPr>
          <p:cNvPr id="4" name="Foliennummernplatzhalter 3"/>
          <p:cNvSpPr>
            <a:spLocks noGrp="1"/>
          </p:cNvSpPr>
          <p:nvPr>
            <p:ph type="sldNum" sz="quarter" idx="5"/>
          </p:nvPr>
        </p:nvSpPr>
        <p:spPr/>
        <p:txBody>
          <a:bodyPr/>
          <a:lstStyle/>
          <a:p>
            <a:fld id="{D51933F7-9C1D-42A8-B27F-F697341C8CBF}" type="slidenum">
              <a:rPr lang="el-GR" smtClean="0"/>
              <a:t>36</a:t>
            </a:fld>
            <a:endParaRPr lang="el-GR"/>
          </a:p>
        </p:txBody>
      </p:sp>
    </p:spTree>
    <p:extLst>
      <p:ext uri="{BB962C8B-B14F-4D97-AF65-F5344CB8AC3E}">
        <p14:creationId xmlns:p14="http://schemas.microsoft.com/office/powerpoint/2010/main" val="173544333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a:t>
            </a:r>
          </a:p>
        </p:txBody>
      </p:sp>
      <p:sp>
        <p:nvSpPr>
          <p:cNvPr id="4" name="Foliennummernplatzhalter 3"/>
          <p:cNvSpPr>
            <a:spLocks noGrp="1"/>
          </p:cNvSpPr>
          <p:nvPr>
            <p:ph type="sldNum" sz="quarter" idx="5"/>
          </p:nvPr>
        </p:nvSpPr>
        <p:spPr/>
        <p:txBody>
          <a:bodyPr/>
          <a:lstStyle/>
          <a:p>
            <a:fld id="{D51933F7-9C1D-42A8-B27F-F697341C8CBF}" type="slidenum">
              <a:rPr lang="el-GR" smtClean="0"/>
              <a:t>37</a:t>
            </a:fld>
            <a:endParaRPr lang="el-GR"/>
          </a:p>
        </p:txBody>
      </p:sp>
    </p:spTree>
    <p:extLst>
      <p:ext uri="{BB962C8B-B14F-4D97-AF65-F5344CB8AC3E}">
        <p14:creationId xmlns:p14="http://schemas.microsoft.com/office/powerpoint/2010/main" val="41798774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38</a:t>
            </a:fld>
            <a:endParaRPr lang="el-GR"/>
          </a:p>
        </p:txBody>
      </p:sp>
    </p:spTree>
    <p:extLst>
      <p:ext uri="{BB962C8B-B14F-4D97-AF65-F5344CB8AC3E}">
        <p14:creationId xmlns:p14="http://schemas.microsoft.com/office/powerpoint/2010/main" val="726936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a:t>
            </a:fld>
            <a:endParaRPr lang="el-GR"/>
          </a:p>
        </p:txBody>
      </p:sp>
    </p:spTree>
    <p:extLst>
      <p:ext uri="{BB962C8B-B14F-4D97-AF65-F5344CB8AC3E}">
        <p14:creationId xmlns:p14="http://schemas.microsoft.com/office/powerpoint/2010/main" val="33293354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unter „Energiepfahl“</a:t>
            </a:r>
          </a:p>
        </p:txBody>
      </p:sp>
      <p:sp>
        <p:nvSpPr>
          <p:cNvPr id="4" name="Foliennummernplatzhalter 3"/>
          <p:cNvSpPr>
            <a:spLocks noGrp="1"/>
          </p:cNvSpPr>
          <p:nvPr>
            <p:ph type="sldNum" sz="quarter" idx="5"/>
          </p:nvPr>
        </p:nvSpPr>
        <p:spPr/>
        <p:txBody>
          <a:bodyPr/>
          <a:lstStyle/>
          <a:p>
            <a:fld id="{D51933F7-9C1D-42A8-B27F-F697341C8CBF}" type="slidenum">
              <a:rPr lang="el-GR" smtClean="0"/>
              <a:t>39</a:t>
            </a:fld>
            <a:endParaRPr lang="el-GR"/>
          </a:p>
        </p:txBody>
      </p:sp>
    </p:spTree>
    <p:extLst>
      <p:ext uri="{BB962C8B-B14F-4D97-AF65-F5344CB8AC3E}">
        <p14:creationId xmlns:p14="http://schemas.microsoft.com/office/powerpoint/2010/main" val="1601083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S.488</a:t>
            </a:r>
          </a:p>
        </p:txBody>
      </p:sp>
      <p:sp>
        <p:nvSpPr>
          <p:cNvPr id="4" name="Foliennummernplatzhalter 3"/>
          <p:cNvSpPr>
            <a:spLocks noGrp="1"/>
          </p:cNvSpPr>
          <p:nvPr>
            <p:ph type="sldNum" sz="quarter" idx="5"/>
          </p:nvPr>
        </p:nvSpPr>
        <p:spPr/>
        <p:txBody>
          <a:bodyPr/>
          <a:lstStyle/>
          <a:p>
            <a:fld id="{D51933F7-9C1D-42A8-B27F-F697341C8CBF}" type="slidenum">
              <a:rPr lang="el-GR" smtClean="0"/>
              <a:t>41</a:t>
            </a:fld>
            <a:endParaRPr lang="el-GR"/>
          </a:p>
        </p:txBody>
      </p:sp>
    </p:spTree>
    <p:extLst>
      <p:ext uri="{BB962C8B-B14F-4D97-AF65-F5344CB8AC3E}">
        <p14:creationId xmlns:p14="http://schemas.microsoft.com/office/powerpoint/2010/main" val="29421237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 451f</a:t>
            </a:r>
          </a:p>
        </p:txBody>
      </p:sp>
      <p:sp>
        <p:nvSpPr>
          <p:cNvPr id="4" name="Foliennummernplatzhalter 3"/>
          <p:cNvSpPr>
            <a:spLocks noGrp="1"/>
          </p:cNvSpPr>
          <p:nvPr>
            <p:ph type="sldNum" sz="quarter" idx="5"/>
          </p:nvPr>
        </p:nvSpPr>
        <p:spPr/>
        <p:txBody>
          <a:bodyPr/>
          <a:lstStyle/>
          <a:p>
            <a:fld id="{D51933F7-9C1D-42A8-B27F-F697341C8CBF}" type="slidenum">
              <a:rPr lang="el-GR" smtClean="0"/>
              <a:t>42</a:t>
            </a:fld>
            <a:endParaRPr lang="el-GR"/>
          </a:p>
        </p:txBody>
      </p:sp>
    </p:spTree>
    <p:extLst>
      <p:ext uri="{BB962C8B-B14F-4D97-AF65-F5344CB8AC3E}">
        <p14:creationId xmlns:p14="http://schemas.microsoft.com/office/powerpoint/2010/main" val="26119574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43</a:t>
            </a:fld>
            <a:endParaRPr lang="el-GR"/>
          </a:p>
        </p:txBody>
      </p:sp>
    </p:spTree>
    <p:extLst>
      <p:ext uri="{BB962C8B-B14F-4D97-AF65-F5344CB8AC3E}">
        <p14:creationId xmlns:p14="http://schemas.microsoft.com/office/powerpoint/2010/main" val="352931536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Wikipedia unter „Schluckbrunnen“</a:t>
            </a:r>
          </a:p>
        </p:txBody>
      </p:sp>
      <p:sp>
        <p:nvSpPr>
          <p:cNvPr id="4" name="Foliennummernplatzhalter 3"/>
          <p:cNvSpPr>
            <a:spLocks noGrp="1"/>
          </p:cNvSpPr>
          <p:nvPr>
            <p:ph type="sldNum" sz="quarter" idx="5"/>
          </p:nvPr>
        </p:nvSpPr>
        <p:spPr/>
        <p:txBody>
          <a:bodyPr/>
          <a:lstStyle/>
          <a:p>
            <a:fld id="{D51933F7-9C1D-42A8-B27F-F697341C8CBF}" type="slidenum">
              <a:rPr lang="el-GR" smtClean="0"/>
              <a:t>44</a:t>
            </a:fld>
            <a:endParaRPr lang="el-GR"/>
          </a:p>
        </p:txBody>
      </p:sp>
    </p:spTree>
    <p:extLst>
      <p:ext uri="{BB962C8B-B14F-4D97-AF65-F5344CB8AC3E}">
        <p14:creationId xmlns:p14="http://schemas.microsoft.com/office/powerpoint/2010/main" val="336003803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Oberflächennahen Geothermie S. 453</a:t>
            </a:r>
          </a:p>
        </p:txBody>
      </p:sp>
      <p:sp>
        <p:nvSpPr>
          <p:cNvPr id="4" name="Foliennummernplatzhalter 3"/>
          <p:cNvSpPr>
            <a:spLocks noGrp="1"/>
          </p:cNvSpPr>
          <p:nvPr>
            <p:ph type="sldNum" sz="quarter" idx="5"/>
          </p:nvPr>
        </p:nvSpPr>
        <p:spPr/>
        <p:txBody>
          <a:bodyPr/>
          <a:lstStyle/>
          <a:p>
            <a:fld id="{D51933F7-9C1D-42A8-B27F-F697341C8CBF}" type="slidenum">
              <a:rPr lang="el-GR" smtClean="0"/>
              <a:t>45</a:t>
            </a:fld>
            <a:endParaRPr lang="el-GR"/>
          </a:p>
        </p:txBody>
      </p:sp>
    </p:spTree>
    <p:extLst>
      <p:ext uri="{BB962C8B-B14F-4D97-AF65-F5344CB8AC3E}">
        <p14:creationId xmlns:p14="http://schemas.microsoft.com/office/powerpoint/2010/main" val="10340672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46</a:t>
            </a:fld>
            <a:endParaRPr lang="el-GR"/>
          </a:p>
        </p:txBody>
      </p:sp>
    </p:spTree>
    <p:extLst>
      <p:ext uri="{BB962C8B-B14F-4D97-AF65-F5344CB8AC3E}">
        <p14:creationId xmlns:p14="http://schemas.microsoft.com/office/powerpoint/2010/main" val="417906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für Oberflächennahe Geothermie S.28</a:t>
            </a:r>
          </a:p>
        </p:txBody>
      </p:sp>
      <p:sp>
        <p:nvSpPr>
          <p:cNvPr id="4" name="Foliennummernplatzhalter 3"/>
          <p:cNvSpPr>
            <a:spLocks noGrp="1"/>
          </p:cNvSpPr>
          <p:nvPr>
            <p:ph type="sldNum" sz="quarter" idx="5"/>
          </p:nvPr>
        </p:nvSpPr>
        <p:spPr/>
        <p:txBody>
          <a:bodyPr/>
          <a:lstStyle/>
          <a:p>
            <a:fld id="{D51933F7-9C1D-42A8-B27F-F697341C8CBF}" type="slidenum">
              <a:rPr lang="el-GR" smtClean="0"/>
              <a:t>50</a:t>
            </a:fld>
            <a:endParaRPr lang="el-GR"/>
          </a:p>
        </p:txBody>
      </p:sp>
    </p:spTree>
    <p:extLst>
      <p:ext uri="{BB962C8B-B14F-4D97-AF65-F5344CB8AC3E}">
        <p14:creationId xmlns:p14="http://schemas.microsoft.com/office/powerpoint/2010/main" val="167757672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Handbuch der Oberflächennahe Geothermie S.282ff</a:t>
            </a:r>
          </a:p>
        </p:txBody>
      </p:sp>
      <p:sp>
        <p:nvSpPr>
          <p:cNvPr id="4" name="Foliennummernplatzhalter 3"/>
          <p:cNvSpPr>
            <a:spLocks noGrp="1"/>
          </p:cNvSpPr>
          <p:nvPr>
            <p:ph type="sldNum" sz="quarter" idx="5"/>
          </p:nvPr>
        </p:nvSpPr>
        <p:spPr/>
        <p:txBody>
          <a:bodyPr/>
          <a:lstStyle/>
          <a:p>
            <a:fld id="{D51933F7-9C1D-42A8-B27F-F697341C8CBF}" type="slidenum">
              <a:rPr lang="el-GR" smtClean="0"/>
              <a:t>58</a:t>
            </a:fld>
            <a:endParaRPr lang="el-GR"/>
          </a:p>
        </p:txBody>
      </p:sp>
    </p:spTree>
    <p:extLst>
      <p:ext uri="{BB962C8B-B14F-4D97-AF65-F5344CB8AC3E}">
        <p14:creationId xmlns:p14="http://schemas.microsoft.com/office/powerpoint/2010/main" val="2369564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www.geothermie.de </a:t>
            </a:r>
          </a:p>
        </p:txBody>
      </p:sp>
      <p:sp>
        <p:nvSpPr>
          <p:cNvPr id="4" name="Foliennummernplatzhalter 3"/>
          <p:cNvSpPr>
            <a:spLocks noGrp="1"/>
          </p:cNvSpPr>
          <p:nvPr>
            <p:ph type="sldNum" sz="quarter" idx="5"/>
          </p:nvPr>
        </p:nvSpPr>
        <p:spPr/>
        <p:txBody>
          <a:bodyPr/>
          <a:lstStyle/>
          <a:p>
            <a:fld id="{D51933F7-9C1D-42A8-B27F-F697341C8CBF}" type="slidenum">
              <a:rPr lang="el-GR" smtClean="0"/>
              <a:t>59</a:t>
            </a:fld>
            <a:endParaRPr lang="el-GR"/>
          </a:p>
        </p:txBody>
      </p:sp>
    </p:spTree>
    <p:extLst>
      <p:ext uri="{BB962C8B-B14F-4D97-AF65-F5344CB8AC3E}">
        <p14:creationId xmlns:p14="http://schemas.microsoft.com/office/powerpoint/2010/main" val="39550976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7</a:t>
            </a:fld>
            <a:endParaRPr lang="el-GR"/>
          </a:p>
        </p:txBody>
      </p:sp>
    </p:spTree>
    <p:extLst>
      <p:ext uri="{BB962C8B-B14F-4D97-AF65-F5344CB8AC3E}">
        <p14:creationId xmlns:p14="http://schemas.microsoft.com/office/powerpoint/2010/main" val="34111396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61</a:t>
            </a:fld>
            <a:endParaRPr lang="el-GR"/>
          </a:p>
        </p:txBody>
      </p:sp>
    </p:spTree>
    <p:extLst>
      <p:ext uri="{BB962C8B-B14F-4D97-AF65-F5344CB8AC3E}">
        <p14:creationId xmlns:p14="http://schemas.microsoft.com/office/powerpoint/2010/main" val="336096574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D51933F7-9C1D-42A8-B27F-F697341C8CBF}" type="slidenum">
              <a:rPr lang="el-GR" smtClean="0"/>
              <a:t>62</a:t>
            </a:fld>
            <a:endParaRPr lang="el-GR"/>
          </a:p>
        </p:txBody>
      </p:sp>
    </p:spTree>
    <p:extLst>
      <p:ext uri="{BB962C8B-B14F-4D97-AF65-F5344CB8AC3E}">
        <p14:creationId xmlns:p14="http://schemas.microsoft.com/office/powerpoint/2010/main" val="19543550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D51933F7-9C1D-42A8-B27F-F697341C8CBF}" type="slidenum">
              <a:rPr lang="el-GR" smtClean="0"/>
              <a:t>63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8</a:t>
            </a:fld>
            <a:endParaRPr lang="el-GR"/>
          </a:p>
        </p:txBody>
      </p:sp>
    </p:spTree>
    <p:extLst>
      <p:ext uri="{BB962C8B-B14F-4D97-AF65-F5344CB8AC3E}">
        <p14:creationId xmlns:p14="http://schemas.microsoft.com/office/powerpoint/2010/main" val="2450823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a:t>Quelle: www.geothermie.de </a:t>
            </a:r>
            <a:r>
              <a:rPr lang="de-DE">
                <a:sym typeface="Wingdings" panose="05000000000000000000" pitchFamily="2" charset="2"/>
              </a:rPr>
              <a:t> </a:t>
            </a:r>
            <a:r>
              <a:rPr lang="de-DE"/>
              <a:t>Deutsches </a:t>
            </a:r>
            <a:r>
              <a:rPr lang="de-DE" err="1"/>
              <a:t>GeoForschungsZentrum</a:t>
            </a:r>
            <a:r>
              <a:rPr lang="de-DE"/>
              <a:t> GFZ</a:t>
            </a:r>
          </a:p>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9</a:t>
            </a:fld>
            <a:endParaRPr lang="el-GR"/>
          </a:p>
        </p:txBody>
      </p:sp>
    </p:spTree>
    <p:extLst>
      <p:ext uri="{BB962C8B-B14F-4D97-AF65-F5344CB8AC3E}">
        <p14:creationId xmlns:p14="http://schemas.microsoft.com/office/powerpoint/2010/main" val="32077204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a:t>Quelle: www.geothermie.de </a:t>
            </a:r>
            <a:r>
              <a:rPr lang="de-DE">
                <a:sym typeface="Wingdings" panose="05000000000000000000" pitchFamily="2" charset="2"/>
              </a:rPr>
              <a:t> Shell International</a:t>
            </a:r>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10</a:t>
            </a:fld>
            <a:endParaRPr lang="el-GR"/>
          </a:p>
        </p:txBody>
      </p:sp>
    </p:spTree>
    <p:extLst>
      <p:ext uri="{BB962C8B-B14F-4D97-AF65-F5344CB8AC3E}">
        <p14:creationId xmlns:p14="http://schemas.microsoft.com/office/powerpoint/2010/main" val="12656790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a:t>
            </a:r>
            <a:r>
              <a:rPr lang="de-DE" sz="1400" dirty="0"/>
              <a:t>: Geothermie Lexikon unter „Petrothermale Systeme“</a:t>
            </a:r>
            <a:endParaRPr lang="de-DE" dirty="0"/>
          </a:p>
        </p:txBody>
      </p:sp>
      <p:sp>
        <p:nvSpPr>
          <p:cNvPr id="4" name="Foliennummernplatzhalter 3"/>
          <p:cNvSpPr>
            <a:spLocks noGrp="1"/>
          </p:cNvSpPr>
          <p:nvPr>
            <p:ph type="sldNum" sz="quarter" idx="5"/>
          </p:nvPr>
        </p:nvSpPr>
        <p:spPr/>
        <p:txBody>
          <a:bodyPr/>
          <a:lstStyle/>
          <a:p>
            <a:fld id="{D51933F7-9C1D-42A8-B27F-F697341C8CBF}" type="slidenum">
              <a:rPr lang="el-GR" smtClean="0"/>
              <a:t>11</a:t>
            </a:fld>
            <a:endParaRPr lang="el-GR"/>
          </a:p>
        </p:txBody>
      </p:sp>
    </p:spTree>
    <p:extLst>
      <p:ext uri="{BB962C8B-B14F-4D97-AF65-F5344CB8AC3E}">
        <p14:creationId xmlns:p14="http://schemas.microsoft.com/office/powerpoint/2010/main" val="2018127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D51933F7-9C1D-42A8-B27F-F697341C8CBF}" type="slidenum">
              <a:rPr lang="el-GR" smtClean="0"/>
              <a:t>12</a:t>
            </a:fld>
            <a:endParaRPr lang="el-GR"/>
          </a:p>
        </p:txBody>
      </p:sp>
    </p:spTree>
    <p:extLst>
      <p:ext uri="{BB962C8B-B14F-4D97-AF65-F5344CB8AC3E}">
        <p14:creationId xmlns:p14="http://schemas.microsoft.com/office/powerpoint/2010/main" val="42859036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3995936" y="1988840"/>
            <a:ext cx="4822304" cy="1470025"/>
          </a:xfrm>
        </p:spPr>
        <p:txBody>
          <a:bodyPr anchor="b">
            <a:normAutofit/>
          </a:bodyPr>
          <a:lstStyle>
            <a:lvl1pPr algn="r">
              <a:defRPr sz="2800"/>
            </a:lvl1pPr>
          </a:lstStyle>
          <a:p>
            <a:r>
              <a:rPr lang="en-US" dirty="0"/>
              <a:t>Click to edit Master title style</a:t>
            </a:r>
            <a:endParaRPr lang="el-GR" dirty="0"/>
          </a:p>
        </p:txBody>
      </p:sp>
      <p:sp>
        <p:nvSpPr>
          <p:cNvPr id="3" name="Subtitle 2"/>
          <p:cNvSpPr>
            <a:spLocks noGrp="1"/>
          </p:cNvSpPr>
          <p:nvPr>
            <p:ph type="subTitle" idx="1"/>
          </p:nvPr>
        </p:nvSpPr>
        <p:spPr>
          <a:xfrm>
            <a:off x="4572000" y="3573016"/>
            <a:ext cx="4248472" cy="1752600"/>
          </a:xfrm>
        </p:spPr>
        <p:txBody>
          <a:bodyPr>
            <a:normAutofit/>
          </a:bodyPr>
          <a:lstStyle>
            <a:lvl1pPr marL="0" indent="0" algn="r">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l-GR" dirty="0"/>
          </a:p>
        </p:txBody>
      </p:sp>
    </p:spTree>
    <p:extLst>
      <p:ext uri="{BB962C8B-B14F-4D97-AF65-F5344CB8AC3E}">
        <p14:creationId xmlns:p14="http://schemas.microsoft.com/office/powerpoint/2010/main" val="29261388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1979712" y="0"/>
            <a:ext cx="6707088" cy="1124744"/>
          </a:xfrm>
        </p:spPr>
        <p:txBody>
          <a:bodyPr>
            <a:normAutofit/>
          </a:bodyPr>
          <a:lstStyle>
            <a:lvl1pPr algn="r">
              <a:defRPr sz="2400"/>
            </a:lvl1pPr>
          </a:lstStyle>
          <a:p>
            <a:r>
              <a:rPr lang="en-US" dirty="0"/>
              <a:t>Click to edit Master title style</a:t>
            </a:r>
            <a:endParaRPr lang="el-GR" dirty="0"/>
          </a:p>
        </p:txBody>
      </p:sp>
      <p:sp>
        <p:nvSpPr>
          <p:cNvPr id="3" name="Content Placeholder 2"/>
          <p:cNvSpPr>
            <a:spLocks noGrp="1"/>
          </p:cNvSpPr>
          <p:nvPr>
            <p:ph idx="1"/>
          </p:nvPr>
        </p:nvSpPr>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Tree>
    <p:extLst>
      <p:ext uri="{BB962C8B-B14F-4D97-AF65-F5344CB8AC3E}">
        <p14:creationId xmlns:p14="http://schemas.microsoft.com/office/powerpoint/2010/main" val="117112751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77810-D08D-4F04-8111-0848C471F8E3}" type="datetimeFigureOut">
              <a:rPr lang="el-GR" smtClean="0"/>
              <a:pPr/>
              <a:t>4/2/2020</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0A6221-E4EE-4882-A7E2-5D7E7229B80D}" type="slidenum">
              <a:rPr lang="el-GR" smtClean="0"/>
              <a:pPr/>
              <a:t>‹Nr.›</a:t>
            </a:fld>
            <a:endParaRPr lang="el-GR"/>
          </a:p>
        </p:txBody>
      </p:sp>
    </p:spTree>
    <p:extLst>
      <p:ext uri="{BB962C8B-B14F-4D97-AF65-F5344CB8AC3E}">
        <p14:creationId xmlns:p14="http://schemas.microsoft.com/office/powerpoint/2010/main" val="1435590991"/>
      </p:ext>
    </p:extLst>
  </p:cSld>
  <p:clrMap bg1="lt1" tx1="dk1" bg2="lt2" tx2="dk2" accent1="accent1" accent2="accent2" accent3="accent3" accent4="accent4" accent5="accent5" accent6="accent6" hlink="hlink" folHlink="folHlink"/>
  <p:sldLayoutIdLst>
    <p:sldLayoutId id="2147483685" r:id="rId1"/>
    <p:sldLayoutId id="2147483686"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chor="b"/>
          <a:lstStyle/>
          <a:p>
            <a:r>
              <a:rPr lang="en-US" dirty="0" err="1">
                <a:latin typeface="Arial" panose="020B0604020202020204" pitchFamily="34" charset="0"/>
                <a:cs typeface="Arial" panose="020B0604020202020204" pitchFamily="34" charset="0"/>
              </a:rPr>
              <a:t>Optimale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Auswahl</a:t>
            </a:r>
            <a:r>
              <a:rPr lang="en-US" dirty="0">
                <a:latin typeface="Arial" panose="020B0604020202020204" pitchFamily="34" charset="0"/>
                <a:cs typeface="Arial" panose="020B0604020202020204" pitchFamily="34" charset="0"/>
              </a:rPr>
              <a:t> der </a:t>
            </a:r>
            <a:r>
              <a:rPr lang="en-US" dirty="0" err="1" smtClean="0">
                <a:latin typeface="Arial" panose="020B0604020202020204" pitchFamily="34" charset="0"/>
                <a:cs typeface="Arial" panose="020B0604020202020204" pitchFamily="34" charset="0"/>
              </a:rPr>
              <a:t>geothermischen</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Komponenten</a:t>
            </a:r>
            <a:endParaRPr lang="en-US" dirty="0">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p:txBody>
          <a:bodyPr/>
          <a:lstStyle/>
          <a:p>
            <a:r>
              <a:rPr lang="en-US" dirty="0" err="1" smtClean="0">
                <a:latin typeface="Arial" panose="020B0604020202020204" pitchFamily="34" charset="0"/>
                <a:cs typeface="Arial" panose="020B0604020202020204" pitchFamily="34" charset="0"/>
              </a:rPr>
              <a:t>Modul</a:t>
            </a:r>
            <a:r>
              <a:rPr lang="en-US" dirty="0" smtClean="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1.8</a:t>
            </a:r>
          </a:p>
          <a:p>
            <a:endParaRPr lang="el-GR" dirty="0"/>
          </a:p>
        </p:txBody>
      </p:sp>
    </p:spTree>
    <p:extLst>
      <p:ext uri="{BB962C8B-B14F-4D97-AF65-F5344CB8AC3E}">
        <p14:creationId xmlns:p14="http://schemas.microsoft.com/office/powerpoint/2010/main" val="7217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6316" y="-99392"/>
            <a:ext cx="7886700" cy="1325563"/>
          </a:xfrm>
        </p:spPr>
        <p:txBody>
          <a:bodyPr>
            <a:normAutofit/>
          </a:bodyPr>
          <a:lstStyle/>
          <a:p>
            <a:r>
              <a:rPr lang="en-US" dirty="0" err="1">
                <a:latin typeface="Arial" panose="020B0604020202020204" pitchFamily="34" charset="0"/>
                <a:cs typeface="Arial" panose="020B0604020202020204" pitchFamily="34" charset="0"/>
              </a:rPr>
              <a:t>Nutzungsprinzipien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Energie</a:t>
            </a:r>
            <a:endParaRPr lang="el-GR" dirty="0">
              <a:latin typeface="Arial" panose="020B0604020202020204" pitchFamily="34" charset="0"/>
              <a:cs typeface="Arial" panose="020B0604020202020204" pitchFamily="34" charset="0"/>
            </a:endParaRPr>
          </a:p>
        </p:txBody>
      </p:sp>
      <p:sp>
        <p:nvSpPr>
          <p:cNvPr id="12" name="Content Placeholder 11">
            <a:extLst>
              <a:ext uri="{FF2B5EF4-FFF2-40B4-BE49-F238E27FC236}">
                <a16:creationId xmlns:a16="http://schemas.microsoft.com/office/drawing/2014/main" id="{4EE5A703-B4A1-4F29-8615-26DA1688874F}"/>
              </a:ext>
            </a:extLst>
          </p:cNvPr>
          <p:cNvSpPr>
            <a:spLocks noGrp="1"/>
          </p:cNvSpPr>
          <p:nvPr>
            <p:ph idx="1"/>
          </p:nvPr>
        </p:nvSpPr>
        <p:spPr>
          <a:xfrm>
            <a:off x="154687" y="1340768"/>
            <a:ext cx="6038849" cy="4896544"/>
          </a:xfrm>
        </p:spPr>
        <p:txBody>
          <a:bodyPr>
            <a:noAutofit/>
          </a:bodyPr>
          <a:lstStyle/>
          <a:p>
            <a:pPr marL="0" indent="0">
              <a:lnSpc>
                <a:spcPct val="150000"/>
              </a:lnSpc>
              <a:buNone/>
            </a:pPr>
            <a:r>
              <a:rPr lang="de-DE" sz="1600" b="1" dirty="0" err="1">
                <a:latin typeface="Arial" panose="020B0604020202020204" pitchFamily="34" charset="0"/>
                <a:cs typeface="Arial" panose="020B0604020202020204" pitchFamily="34" charset="0"/>
              </a:rPr>
              <a:t>Petrothermale</a:t>
            </a:r>
            <a:r>
              <a:rPr lang="de-DE" sz="1600" b="1" dirty="0">
                <a:latin typeface="Arial" panose="020B0604020202020204" pitchFamily="34" charset="0"/>
                <a:cs typeface="Arial" panose="020B0604020202020204" pitchFamily="34" charset="0"/>
              </a:rPr>
              <a:t> Geothermie </a:t>
            </a:r>
            <a:endParaRPr lang="de-DE" sz="1600" b="1" dirty="0" smtClean="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Als Speicherformationen können kristalline und dicht abgelagerte Sedimentgesteine mit entsprechend hohen Temperaturen (über 150 ° C) dienen. Die Erschließung erfolgt über zwei oder mehrere Bohrungen</a:t>
            </a:r>
          </a:p>
          <a:p>
            <a:pPr>
              <a:lnSpc>
                <a:spcPct val="150000"/>
              </a:lnSpc>
              <a:spcAft>
                <a:spcPts val="1200"/>
              </a:spcAft>
            </a:pPr>
            <a:r>
              <a:rPr lang="de-DE" sz="1600" dirty="0">
                <a:latin typeface="Arial" panose="020B0604020202020204" pitchFamily="34" charset="0"/>
                <a:cs typeface="Arial" panose="020B0604020202020204" pitchFamily="34" charset="0"/>
              </a:rPr>
              <a:t>Die Wärmeentnahme erfolgt über zirkulierendes Wasser, das über die Injektionsbohrung dem künstlich erweiterten oder völlig neu geschaffenen </a:t>
            </a:r>
            <a:r>
              <a:rPr lang="de-DE" sz="1600" dirty="0" err="1" smtClean="0">
                <a:latin typeface="Arial" panose="020B0604020202020204" pitchFamily="34" charset="0"/>
                <a:cs typeface="Arial" panose="020B0604020202020204" pitchFamily="34" charset="0"/>
              </a:rPr>
              <a:t>Kluftsystem</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zugeführt wird, wo es Wärme aus dem Gestein aufnimmt.</a:t>
            </a:r>
          </a:p>
          <a:p>
            <a:pPr>
              <a:lnSpc>
                <a:spcPct val="150000"/>
              </a:lnSpc>
            </a:pPr>
            <a:r>
              <a:rPr lang="de-DE" sz="1600" dirty="0">
                <a:latin typeface="Arial" panose="020B0604020202020204" pitchFamily="34" charset="0"/>
                <a:cs typeface="Arial" panose="020B0604020202020204" pitchFamily="34" charset="0"/>
              </a:rPr>
              <a:t>Das erhitzte Wasser wird über die Förderbohrung an die Oberfläche gebracht, wo es zur Energieerzeugung genutzt wird, und dann durch die Injektionsbohrung </a:t>
            </a:r>
            <a:r>
              <a:rPr lang="de-DE" sz="1600" dirty="0" err="1">
                <a:latin typeface="Arial" panose="020B0604020202020204" pitchFamily="34" charset="0"/>
                <a:cs typeface="Arial" panose="020B0604020202020204" pitchFamily="34" charset="0"/>
              </a:rPr>
              <a:t>rezirkuliert</a:t>
            </a:r>
            <a:r>
              <a:rPr lang="de-DE" sz="1600" dirty="0">
                <a:latin typeface="Arial" panose="020B0604020202020204" pitchFamily="34" charset="0"/>
                <a:cs typeface="Arial" panose="020B0604020202020204" pitchFamily="34" charset="0"/>
              </a:rPr>
              <a:t>.</a:t>
            </a:r>
          </a:p>
        </p:txBody>
      </p:sp>
      <p:pic>
        <p:nvPicPr>
          <p:cNvPr id="10" name="Inhaltsplatzhalter 6">
            <a:extLst>
              <a:ext uri="{FF2B5EF4-FFF2-40B4-BE49-F238E27FC236}">
                <a16:creationId xmlns:a16="http://schemas.microsoft.com/office/drawing/2014/main" id="{EA99B3D1-4320-44C0-BDDA-160814A616E7}"/>
              </a:ext>
            </a:extLst>
          </p:cNvPr>
          <p:cNvPicPr>
            <a:picLocks noChangeAspect="1"/>
          </p:cNvPicPr>
          <p:nvPr/>
        </p:nvPicPr>
        <p:blipFill rotWithShape="1">
          <a:blip r:embed="rId3">
            <a:extLst>
              <a:ext uri="{28A0092B-C50C-407E-A947-70E740481C1C}">
                <a14:useLocalDpi xmlns:a14="http://schemas.microsoft.com/office/drawing/2010/main" val="0"/>
              </a:ext>
            </a:extLst>
          </a:blip>
          <a:srcRect r="6982" b="3"/>
          <a:stretch/>
        </p:blipFill>
        <p:spPr>
          <a:xfrm>
            <a:off x="6156176" y="2410842"/>
            <a:ext cx="2833137" cy="3180903"/>
          </a:xfrm>
          <a:prstGeom prst="rect">
            <a:avLst/>
          </a:prstGeom>
        </p:spPr>
      </p:pic>
    </p:spTree>
    <p:extLst>
      <p:ext uri="{BB962C8B-B14F-4D97-AF65-F5344CB8AC3E}">
        <p14:creationId xmlns:p14="http://schemas.microsoft.com/office/powerpoint/2010/main" val="29828997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591304-443A-4FA9-8351-003C90BB4B5B}"/>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Nutzungsprinzipien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Energie</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09F3A381-4EBD-4F1E-9ABD-F7D7F0001B9A}"/>
              </a:ext>
            </a:extLst>
          </p:cNvPr>
          <p:cNvPicPr>
            <a:picLocks noGrp="1" noChangeAspect="1"/>
          </p:cNvPicPr>
          <p:nvPr>
            <p:ph idx="1"/>
          </p:nvPr>
        </p:nvPicPr>
        <p:blipFill rotWithShape="1">
          <a:blip r:embed="rId3"/>
          <a:srcRect l="38320" t="22906" r="37422" b="19818"/>
          <a:stretch/>
        </p:blipFill>
        <p:spPr>
          <a:xfrm>
            <a:off x="4788024" y="1484784"/>
            <a:ext cx="3662064" cy="4882753"/>
          </a:xfrm>
          <a:prstGeom prst="rect">
            <a:avLst/>
          </a:prstGeom>
        </p:spPr>
      </p:pic>
      <p:sp>
        <p:nvSpPr>
          <p:cNvPr id="5" name="Textfeld 4">
            <a:extLst>
              <a:ext uri="{FF2B5EF4-FFF2-40B4-BE49-F238E27FC236}">
                <a16:creationId xmlns:a16="http://schemas.microsoft.com/office/drawing/2014/main" id="{1D4E2A13-6B87-4350-B696-3BFD74489DEE}"/>
              </a:ext>
            </a:extLst>
          </p:cNvPr>
          <p:cNvSpPr txBox="1"/>
          <p:nvPr/>
        </p:nvSpPr>
        <p:spPr>
          <a:xfrm>
            <a:off x="971600" y="1484784"/>
            <a:ext cx="3960440" cy="4524315"/>
          </a:xfrm>
          <a:prstGeom prst="rect">
            <a:avLst/>
          </a:prstGeom>
          <a:noFill/>
        </p:spPr>
        <p:txBody>
          <a:bodyPr wrap="square" rtlCol="0">
            <a:spAutoFit/>
          </a:bodyPr>
          <a:lstStyle/>
          <a:p>
            <a:pPr>
              <a:lnSpc>
                <a:spcPct val="150000"/>
              </a:lnSpc>
            </a:pPr>
            <a:r>
              <a:rPr lang="de-DE" sz="1600" dirty="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Hot-Dry-Rock-Verfahren</a:t>
            </a:r>
          </a:p>
          <a:p>
            <a:pPr>
              <a:lnSpc>
                <a:spcPct val="150000"/>
              </a:lnSpc>
            </a:pP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de-DE" sz="1600" dirty="0" smtClean="0">
                <a:latin typeface="Arial" panose="020B0604020202020204" pitchFamily="34" charset="0"/>
                <a:cs typeface="Arial" panose="020B0604020202020204" pitchFamily="34" charset="0"/>
              </a:rPr>
              <a:t>Bohrung</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Stimuliertes </a:t>
            </a:r>
            <a:r>
              <a:rPr lang="de-DE" sz="1600" dirty="0" err="1" smtClean="0">
                <a:latin typeface="Arial" panose="020B0604020202020204" pitchFamily="34" charset="0"/>
                <a:cs typeface="Arial" panose="020B0604020202020204" pitchFamily="34" charset="0"/>
              </a:rPr>
              <a:t>kLUFTsystem</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Produktionsbohrungen</a:t>
            </a: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Wärmeaustauscher  </a:t>
            </a: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Turbinenhaus</a:t>
            </a: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Kühlung</a:t>
            </a: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Hochtemperatur-Untergrundspeicher für überschüssige Wärme</a:t>
            </a:r>
          </a:p>
          <a:p>
            <a:pPr marL="342900" indent="-342900">
              <a:lnSpc>
                <a:spcPct val="150000"/>
              </a:lnSpc>
              <a:buFont typeface="+mj-lt"/>
              <a:buAutoNum type="arabicPeriod"/>
            </a:pPr>
            <a:r>
              <a:rPr lang="de-DE" sz="1600" dirty="0" smtClean="0">
                <a:latin typeface="Arial" panose="020B0604020202020204" pitchFamily="34" charset="0"/>
                <a:cs typeface="Arial" panose="020B0604020202020204" pitchFamily="34" charset="0"/>
              </a:rPr>
              <a:t>Bohrung </a:t>
            </a:r>
            <a:endParaRPr lang="de-DE" sz="1600" dirty="0">
              <a:latin typeface="Arial" panose="020B0604020202020204" pitchFamily="34" charset="0"/>
              <a:cs typeface="Arial" panose="020B0604020202020204" pitchFamily="34" charset="0"/>
            </a:endParaRPr>
          </a:p>
          <a:p>
            <a:pPr marL="342900" indent="-342900">
              <a:lnSpc>
                <a:spcPct val="150000"/>
              </a:lnSpc>
              <a:buFont typeface="+mj-lt"/>
              <a:buAutoNum type="arabicPeriod"/>
            </a:pPr>
            <a:r>
              <a:rPr lang="de-DE" sz="1600" dirty="0">
                <a:latin typeface="Arial" panose="020B0604020202020204" pitchFamily="34" charset="0"/>
                <a:cs typeface="Arial" panose="020B0604020202020204" pitchFamily="34" charset="0"/>
              </a:rPr>
              <a:t>Strom und Wärme für Verbraucher</a:t>
            </a:r>
          </a:p>
        </p:txBody>
      </p:sp>
    </p:spTree>
    <p:extLst>
      <p:ext uri="{BB962C8B-B14F-4D97-AF65-F5344CB8AC3E}">
        <p14:creationId xmlns:p14="http://schemas.microsoft.com/office/powerpoint/2010/main" val="8084587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Oberflächennahe</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Geothermie</a:t>
            </a:r>
            <a:r>
              <a:rPr lang="en-US" dirty="0" smtClean="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744" y="1412776"/>
            <a:ext cx="8229600" cy="4968552"/>
          </a:xfrm>
        </p:spPr>
        <p:txBody>
          <a:bodyPr>
            <a:normAutofit/>
          </a:bodyPr>
          <a:lstStyle/>
          <a:p>
            <a:pPr marL="0" indent="0">
              <a:lnSpc>
                <a:spcPct val="150000"/>
              </a:lnSpc>
              <a:buNone/>
            </a:pPr>
            <a:r>
              <a:rPr lang="de-DE" sz="1600" b="1" dirty="0" smtClean="0">
                <a:latin typeface="Arial" panose="020B0604020202020204" pitchFamily="34" charset="0"/>
                <a:cs typeface="Arial" panose="020B0604020202020204" pitchFamily="34" charset="0"/>
              </a:rPr>
              <a:t>Oberflächennahe Geothermie </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oberflächennahe Geothermie nutzt bis zu 400 Meter tiefe </a:t>
            </a:r>
            <a:r>
              <a:rPr lang="de-DE" sz="1600" dirty="0" smtClean="0">
                <a:latin typeface="Arial" panose="020B0604020202020204" pitchFamily="34" charset="0"/>
                <a:cs typeface="Arial" panose="020B0604020202020204" pitchFamily="34" charset="0"/>
              </a:rPr>
              <a:t>Bohrungen </a:t>
            </a:r>
            <a:r>
              <a:rPr lang="de-DE" sz="1600" dirty="0">
                <a:latin typeface="Arial" panose="020B0604020202020204" pitchFamily="34" charset="0"/>
                <a:cs typeface="Arial" panose="020B0604020202020204" pitchFamily="34" charset="0"/>
              </a:rPr>
              <a:t>und Temperaturen von bis zu 25° C zum Heizen und Kühlen von Gebäuden.</a:t>
            </a:r>
          </a:p>
          <a:p>
            <a:pPr marL="0" indent="0">
              <a:lnSpc>
                <a:spcPct val="150000"/>
              </a:lnSpc>
              <a:buNone/>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Zunächst wird ein Wärmetauscher verwendet. Das bedeutet, dass Wasser oder eine Wärmeübertragungsflüssigkeit in einem geschlossenen Rohrsystem im Boden zirkuliert und Wärme aus dem Boden aufnimmt.</a:t>
            </a: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Diese Wärme wird an die Oberfläche </a:t>
            </a:r>
            <a:r>
              <a:rPr lang="de-DE" sz="1600" dirty="0" smtClean="0">
                <a:latin typeface="Arial" panose="020B0604020202020204" pitchFamily="34" charset="0"/>
                <a:cs typeface="Arial" panose="020B0604020202020204" pitchFamily="34" charset="0"/>
              </a:rPr>
              <a:t>an die </a:t>
            </a:r>
            <a:r>
              <a:rPr lang="de-DE" sz="1600" dirty="0">
                <a:latin typeface="Arial" panose="020B0604020202020204" pitchFamily="34" charset="0"/>
                <a:cs typeface="Arial" panose="020B0604020202020204" pitchFamily="34" charset="0"/>
              </a:rPr>
              <a:t>Wärmepumpe abgegeben und auf die zum Heizen notwendige Temperatur gebracht. Der Untergrund kann auch direkt als Kältequelle genutzt werden, was die kostspielige Kühlung </a:t>
            </a:r>
            <a:r>
              <a:rPr lang="de-DE" sz="1600" dirty="0" smtClean="0">
                <a:latin typeface="Arial" panose="020B0604020202020204" pitchFamily="34" charset="0"/>
                <a:cs typeface="Arial" panose="020B0604020202020204" pitchFamily="34" charset="0"/>
              </a:rPr>
              <a:t>durch </a:t>
            </a:r>
            <a:r>
              <a:rPr lang="de-DE" sz="1600" dirty="0">
                <a:latin typeface="Arial" panose="020B0604020202020204" pitchFamily="34" charset="0"/>
                <a:cs typeface="Arial" panose="020B0604020202020204" pitchFamily="34" charset="0"/>
              </a:rPr>
              <a:t>Klimaanlagen spart.</a:t>
            </a:r>
          </a:p>
        </p:txBody>
      </p:sp>
    </p:spTree>
    <p:extLst>
      <p:ext uri="{BB962C8B-B14F-4D97-AF65-F5344CB8AC3E}">
        <p14:creationId xmlns:p14="http://schemas.microsoft.com/office/powerpoint/2010/main" val="10756730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81EFC1-F3ED-497E-B3BD-3AFB75A03DFA}"/>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Geothermie</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D5C3662-E6B3-40C8-AC57-0BC0472F62BE}"/>
              </a:ext>
            </a:extLst>
          </p:cNvPr>
          <p:cNvSpPr>
            <a:spLocks noGrp="1"/>
          </p:cNvSpPr>
          <p:nvPr>
            <p:ph idx="1"/>
          </p:nvPr>
        </p:nvSpPr>
        <p:spPr>
          <a:xfrm>
            <a:off x="395536" y="1412776"/>
            <a:ext cx="8507288" cy="4968552"/>
          </a:xfrm>
        </p:spPr>
        <p:txBody>
          <a:bodyPr>
            <a:no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Wärmetauscher </a:t>
            </a:r>
            <a:endParaRPr lang="de-DE" sz="1600" dirty="0">
              <a:latin typeface="Arial" panose="020B0604020202020204" pitchFamily="34" charset="0"/>
              <a:cs typeface="Arial" panose="020B0604020202020204" pitchFamily="34" charset="0"/>
            </a:endParaRPr>
          </a:p>
          <a:p>
            <a:pPr marL="400050" lvl="1" indent="0">
              <a:lnSpc>
                <a:spcPct val="150000"/>
              </a:lnSpc>
              <a:spcAft>
                <a:spcPts val="1800"/>
              </a:spcAft>
              <a:buNone/>
            </a:pPr>
            <a:r>
              <a:rPr lang="de-DE" sz="1600" i="1" dirty="0">
                <a:latin typeface="Arial" panose="020B0604020202020204" pitchFamily="34" charset="0"/>
                <a:cs typeface="Arial" panose="020B0604020202020204" pitchFamily="34" charset="0"/>
              </a:rPr>
              <a:t>Bei der oberflächennahen Geothermie spielen geothermische Wärmetauscher vielerorts eine wichtige Rolle</a:t>
            </a:r>
            <a:r>
              <a:rPr lang="de-DE" sz="1600" i="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Überirdische </a:t>
            </a:r>
            <a:r>
              <a:rPr lang="de-DE" sz="1600" b="1" dirty="0" smtClean="0">
                <a:latin typeface="Arial" panose="020B0604020202020204" pitchFamily="34" charset="0"/>
                <a:cs typeface="Arial" panose="020B0604020202020204" pitchFamily="34" charset="0"/>
              </a:rPr>
              <a:t>Einrichtungen</a:t>
            </a:r>
          </a:p>
          <a:p>
            <a:pPr>
              <a:lnSpc>
                <a:spcPct val="150000"/>
              </a:lnSpc>
              <a:spcAft>
                <a:spcPts val="1200"/>
              </a:spcAft>
            </a:pPr>
            <a:r>
              <a:rPr lang="de-DE" sz="1600" dirty="0">
                <a:latin typeface="Arial" panose="020B0604020202020204" pitchFamily="34" charset="0"/>
                <a:cs typeface="Arial" panose="020B0604020202020204" pitchFamily="34" charset="0"/>
              </a:rPr>
              <a:t>Wärmetauscher werden zur Trennung von Kreisläufen mit unterschiedlichen Arbeitsmitteln verwendet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In einer Wärmepumpe wird die Arbeitsflüssigkeit </a:t>
            </a:r>
            <a:r>
              <a:rPr lang="de-DE" sz="1600" dirty="0" smtClean="0">
                <a:latin typeface="Arial" panose="020B0604020202020204" pitchFamily="34" charset="0"/>
                <a:cs typeface="Arial" panose="020B0604020202020204" pitchFamily="34" charset="0"/>
              </a:rPr>
              <a:t>der </a:t>
            </a:r>
            <a:r>
              <a:rPr lang="de-DE" sz="1600" dirty="0">
                <a:latin typeface="Arial" panose="020B0604020202020204" pitchFamily="34" charset="0"/>
                <a:cs typeface="Arial" panose="020B0604020202020204" pitchFamily="34" charset="0"/>
              </a:rPr>
              <a:t>Erdsonden </a:t>
            </a:r>
            <a:r>
              <a:rPr lang="de-DE" sz="1600" dirty="0" smtClean="0">
                <a:latin typeface="Arial" panose="020B0604020202020204" pitchFamily="34" charset="0"/>
                <a:cs typeface="Arial" panose="020B0604020202020204" pitchFamily="34" charset="0"/>
              </a:rPr>
              <a:t> (Sole) vom Kältemittelkreislauf in der Wärmepumpe </a:t>
            </a:r>
            <a:r>
              <a:rPr lang="de-DE" sz="1600" dirty="0">
                <a:latin typeface="Arial" panose="020B0604020202020204" pitchFamily="34" charset="0"/>
                <a:cs typeface="Arial" panose="020B0604020202020204" pitchFamily="34" charset="0"/>
              </a:rPr>
              <a:t>getrennt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Technologisch wird hauptsächlich zwischen Platten- und Röhrenwärmetauschern unterschieden, es gibt aber auch viele andere Bauformen.</a:t>
            </a:r>
          </a:p>
        </p:txBody>
      </p:sp>
    </p:spTree>
    <p:extLst>
      <p:ext uri="{BB962C8B-B14F-4D97-AF65-F5344CB8AC3E}">
        <p14:creationId xmlns:p14="http://schemas.microsoft.com/office/powerpoint/2010/main" val="659855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EED6F5-B678-4947-8949-40E22ECD1478}"/>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Geothermie</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0436AE5-3A80-4294-8011-489927A26A4C}"/>
              </a:ext>
            </a:extLst>
          </p:cNvPr>
          <p:cNvSpPr>
            <a:spLocks noGrp="1"/>
          </p:cNvSpPr>
          <p:nvPr>
            <p:ph idx="1"/>
          </p:nvPr>
        </p:nvSpPr>
        <p:spPr>
          <a:xfrm>
            <a:off x="179512" y="1340768"/>
            <a:ext cx="8754144" cy="5112568"/>
          </a:xfrm>
        </p:spPr>
        <p:txBody>
          <a:bodyPr>
            <a:noAutofit/>
          </a:bodyPr>
          <a:lstStyle/>
          <a:p>
            <a:pPr marL="0" indent="0">
              <a:lnSpc>
                <a:spcPct val="150000"/>
              </a:lnSpc>
              <a:spcAft>
                <a:spcPts val="1200"/>
              </a:spcAft>
              <a:buNone/>
            </a:pPr>
            <a:r>
              <a:rPr lang="en-US" sz="1600" b="1" dirty="0" err="1" smtClean="0">
                <a:latin typeface="Arial" panose="020B0604020202020204" pitchFamily="34" charset="0"/>
                <a:cs typeface="Arial" panose="020B0604020202020204" pitchFamily="34" charset="0"/>
              </a:rPr>
              <a:t>Plattenwärmetauscher</a:t>
            </a:r>
            <a:r>
              <a:rPr lang="en-US" sz="1600" b="1" dirty="0" smtClean="0">
                <a:latin typeface="Arial" panose="020B0604020202020204" pitchFamily="34" charset="0"/>
                <a:cs typeface="Arial" panose="020B0604020202020204" pitchFamily="34" charset="0"/>
              </a:rPr>
              <a:t> </a:t>
            </a:r>
          </a:p>
          <a:p>
            <a:pPr>
              <a:lnSpc>
                <a:spcPct val="150000"/>
              </a:lnSpc>
              <a:spcAft>
                <a:spcPts val="1200"/>
              </a:spcAft>
            </a:pPr>
            <a:r>
              <a:rPr lang="de-DE" sz="1600" dirty="0">
                <a:latin typeface="Arial" panose="020B0604020202020204" pitchFamily="34" charset="0"/>
                <a:cs typeface="Arial" panose="020B0604020202020204" pitchFamily="34" charset="0"/>
              </a:rPr>
              <a:t>Ein Plattenwärmetauscher (PWT) - oft auch als Plattenkühler (PK) bezeichnet - ist eine spezielle Konstruktion eines Wärmetauschers</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Sie besteht aus wellenförmigen Profilplatten, die so zusammengesetzt sind, dass in jedem aufeinander folgenden Zwischenraum das Heiz- und dann das Kühlmedium jeweils einmal fließt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Das Plattenpaket ist nach außen und zwischen den Medien abgedichtet und wird z.B. mit Spannschrauben zusammengehalten</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Aufgrund ihrer speziellen Konstruktion sind (geschraubte) Plattenwärmeaustauscher sehr leicht erweiterbar und sehr flexibel in Bezug auf die Gestaltung der Strömungsführung, die durch die Position der Dichtungen bestimmt wird.</a:t>
            </a:r>
          </a:p>
        </p:txBody>
      </p:sp>
    </p:spTree>
    <p:extLst>
      <p:ext uri="{BB962C8B-B14F-4D97-AF65-F5344CB8AC3E}">
        <p14:creationId xmlns:p14="http://schemas.microsoft.com/office/powerpoint/2010/main" val="23499449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82E20-A60E-4C0C-BDAD-85BFE1F9E5FB}"/>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Geothermie</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9CB361BA-B535-4372-923D-E1F824680D46}"/>
              </a:ext>
            </a:extLst>
          </p:cNvPr>
          <p:cNvPicPr>
            <a:picLocks noGrp="1" noChangeAspect="1"/>
          </p:cNvPicPr>
          <p:nvPr>
            <p:ph idx="1"/>
          </p:nvPr>
        </p:nvPicPr>
        <p:blipFill rotWithShape="1">
          <a:blip r:embed="rId3"/>
          <a:srcRect l="40118" t="26088" r="41015" b="33995"/>
          <a:stretch/>
        </p:blipFill>
        <p:spPr>
          <a:xfrm>
            <a:off x="878273" y="2094642"/>
            <a:ext cx="3467359" cy="4142670"/>
          </a:xfrm>
          <a:prstGeom prst="rect">
            <a:avLst/>
          </a:prstGeom>
        </p:spPr>
      </p:pic>
      <p:sp>
        <p:nvSpPr>
          <p:cNvPr id="5" name="Textfeld 4">
            <a:extLst>
              <a:ext uri="{FF2B5EF4-FFF2-40B4-BE49-F238E27FC236}">
                <a16:creationId xmlns:a16="http://schemas.microsoft.com/office/drawing/2014/main" id="{CBAD297C-5E91-4971-9D7E-CF0F121596BF}"/>
              </a:ext>
            </a:extLst>
          </p:cNvPr>
          <p:cNvSpPr txBox="1"/>
          <p:nvPr/>
        </p:nvSpPr>
        <p:spPr>
          <a:xfrm>
            <a:off x="1403649" y="1509867"/>
            <a:ext cx="3816423" cy="785343"/>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Schematische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Darstellung</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Plattenwärmetauschers</a:t>
            </a:r>
            <a:endParaRPr lang="en-US" sz="1600" dirty="0">
              <a:latin typeface="Arial" panose="020B0604020202020204" pitchFamily="34" charset="0"/>
              <a:cs typeface="Arial" panose="020B0604020202020204" pitchFamily="34" charset="0"/>
            </a:endParaRPr>
          </a:p>
        </p:txBody>
      </p:sp>
      <p:pic>
        <p:nvPicPr>
          <p:cNvPr id="1026" name="Picture 2" descr="https://upload.wikimedia.org/wikipedia/commons/8/8e/Plate_frame_2.png">
            <a:extLst>
              <a:ext uri="{FF2B5EF4-FFF2-40B4-BE49-F238E27FC236}">
                <a16:creationId xmlns:a16="http://schemas.microsoft.com/office/drawing/2014/main" id="{73181356-8AD7-4FBA-B00A-98C62C9AE82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5135" y="2814483"/>
            <a:ext cx="3829050" cy="2533650"/>
          </a:xfrm>
          <a:prstGeom prst="rect">
            <a:avLst/>
          </a:prstGeom>
          <a:noFill/>
          <a:extLst>
            <a:ext uri="{909E8E84-426E-40DD-AFC4-6F175D3DCCD1}">
              <a14:hiddenFill xmlns:a14="http://schemas.microsoft.com/office/drawing/2010/main">
                <a:solidFill>
                  <a:srgbClr val="FFFFFF"/>
                </a:solidFill>
              </a14:hiddenFill>
            </a:ext>
          </a:extLst>
        </p:spPr>
      </p:pic>
      <p:sp>
        <p:nvSpPr>
          <p:cNvPr id="7" name="Textfeld 6">
            <a:extLst>
              <a:ext uri="{FF2B5EF4-FFF2-40B4-BE49-F238E27FC236}">
                <a16:creationId xmlns:a16="http://schemas.microsoft.com/office/drawing/2014/main" id="{6BD2BE8F-910A-4CBA-9CE7-73C0B8B1715B}"/>
              </a:ext>
            </a:extLst>
          </p:cNvPr>
          <p:cNvSpPr txBox="1"/>
          <p:nvPr/>
        </p:nvSpPr>
        <p:spPr>
          <a:xfrm>
            <a:off x="5522824" y="1534146"/>
            <a:ext cx="2808312" cy="785343"/>
          </a:xfrm>
          <a:prstGeom prst="rect">
            <a:avLst/>
          </a:prstGeom>
          <a:noFill/>
        </p:spPr>
        <p:txBody>
          <a:bodyPr wrap="square" rtlCol="0">
            <a:spAutoFit/>
          </a:bodyPr>
          <a:lstStyle/>
          <a:p>
            <a:pPr>
              <a:lnSpc>
                <a:spcPct val="150000"/>
              </a:lnSpc>
            </a:pPr>
            <a:r>
              <a:rPr lang="en-US" sz="1600" dirty="0" err="1">
                <a:latin typeface="Arial" panose="020B0604020202020204" pitchFamily="34" charset="0"/>
                <a:cs typeface="Arial" panose="020B0604020202020204" pitchFamily="34" charset="0"/>
              </a:rPr>
              <a:t>Einzelne</a:t>
            </a:r>
            <a:r>
              <a:rPr lang="en-US" sz="1600" dirty="0">
                <a:latin typeface="Arial" panose="020B0604020202020204" pitchFamily="34" charset="0"/>
                <a:cs typeface="Arial" panose="020B0604020202020204" pitchFamily="34" charset="0"/>
              </a:rPr>
              <a:t> Platte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Plattenwärmetauschers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39682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06E293-BC1B-44C9-8F75-5AE65288A57F}"/>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Geothermie</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35253BBE-6EF5-4A0D-93E5-EC8075CD9314}"/>
              </a:ext>
            </a:extLst>
          </p:cNvPr>
          <p:cNvSpPr>
            <a:spLocks noGrp="1"/>
          </p:cNvSpPr>
          <p:nvPr>
            <p:ph idx="1"/>
          </p:nvPr>
        </p:nvSpPr>
        <p:spPr>
          <a:xfrm>
            <a:off x="457200" y="1412776"/>
            <a:ext cx="8363272" cy="5112568"/>
          </a:xfrm>
        </p:spPr>
        <p:txBody>
          <a:bodyPr>
            <a:normAutofit/>
          </a:bodyPr>
          <a:lstStyle/>
          <a:p>
            <a:pPr marL="0" indent="0">
              <a:lnSpc>
                <a:spcPct val="150000"/>
              </a:lnSpc>
              <a:spcAft>
                <a:spcPts val="1200"/>
              </a:spcAft>
              <a:buNone/>
            </a:pPr>
            <a:r>
              <a:rPr lang="de-DE" sz="1700" b="1" dirty="0" smtClean="0">
                <a:latin typeface="Arial" panose="020B0604020202020204" pitchFamily="34" charset="0"/>
                <a:cs typeface="Arial" panose="020B0604020202020204" pitchFamily="34" charset="0"/>
              </a:rPr>
              <a:t>Rohrbündelwärmetauscher</a:t>
            </a:r>
          </a:p>
          <a:p>
            <a:pPr>
              <a:lnSpc>
                <a:spcPct val="150000"/>
              </a:lnSpc>
              <a:spcAft>
                <a:spcPts val="1200"/>
              </a:spcAft>
            </a:pPr>
            <a:r>
              <a:rPr lang="de-DE" sz="1700" dirty="0">
                <a:latin typeface="Arial" panose="020B0604020202020204" pitchFamily="34" charset="0"/>
                <a:cs typeface="Arial" panose="020B0604020202020204" pitchFamily="34" charset="0"/>
              </a:rPr>
              <a:t>Der Rohrbündelwärmetauscher ist ein thermischer Apparat zur Übertragung von Wärmeenergie von einem Körper auf einen anderen</a:t>
            </a:r>
            <a:r>
              <a:rPr lang="de-DE" sz="1700" dirty="0" smtClean="0">
                <a:latin typeface="Arial" panose="020B0604020202020204" pitchFamily="34" charset="0"/>
                <a:cs typeface="Arial" panose="020B0604020202020204" pitchFamily="34" charset="0"/>
              </a:rPr>
              <a:t>.</a:t>
            </a:r>
            <a:endParaRPr lang="de-DE" sz="1700" dirty="0">
              <a:latin typeface="Arial" panose="020B0604020202020204" pitchFamily="34" charset="0"/>
              <a:cs typeface="Arial" panose="020B0604020202020204" pitchFamily="34" charset="0"/>
            </a:endParaRPr>
          </a:p>
          <a:p>
            <a:pPr>
              <a:lnSpc>
                <a:spcPct val="150000"/>
              </a:lnSpc>
              <a:spcAft>
                <a:spcPts val="1200"/>
              </a:spcAft>
            </a:pPr>
            <a:r>
              <a:rPr lang="de-DE" sz="1700" dirty="0">
                <a:latin typeface="Arial" panose="020B0604020202020204" pitchFamily="34" charset="0"/>
                <a:cs typeface="Arial" panose="020B0604020202020204" pitchFamily="34" charset="0"/>
              </a:rPr>
              <a:t>Es handelt sich um indirekte Wärmetauscher, da die Wärme durch Wände übertragen wird und die beiden Medien getrennt sind. Ein Massenaustausch ist daher nicht möglich</a:t>
            </a:r>
            <a:r>
              <a:rPr lang="de-DE" sz="1700" dirty="0" smtClean="0">
                <a:latin typeface="Arial" panose="020B0604020202020204" pitchFamily="34" charset="0"/>
                <a:cs typeface="Arial" panose="020B0604020202020204" pitchFamily="34" charset="0"/>
              </a:rPr>
              <a:t>.</a:t>
            </a:r>
            <a:endParaRPr lang="de-DE" sz="1700" dirty="0">
              <a:latin typeface="Arial" panose="020B0604020202020204" pitchFamily="34" charset="0"/>
              <a:cs typeface="Arial" panose="020B0604020202020204" pitchFamily="34" charset="0"/>
            </a:endParaRPr>
          </a:p>
          <a:p>
            <a:pPr>
              <a:lnSpc>
                <a:spcPct val="150000"/>
              </a:lnSpc>
            </a:pPr>
            <a:r>
              <a:rPr lang="de-DE" sz="1700" dirty="0">
                <a:latin typeface="Arial" panose="020B0604020202020204" pitchFamily="34" charset="0"/>
                <a:cs typeface="Arial" panose="020B0604020202020204" pitchFamily="34" charset="0"/>
              </a:rPr>
              <a:t>Sie sind in der Regel Hohlzylinder aus Stahlblech, in deren Innerem sich hunderte bis tausende von Rohren mit einem kleinen Nenndurchmesser befinden. Durch den Blechzylinder fließt das erste Medium, durch die Rohre das zweite. Dabei kühlt das heißere Medium ab, während das kältere Medium erwärmt wird.</a:t>
            </a:r>
          </a:p>
        </p:txBody>
      </p:sp>
    </p:spTree>
    <p:extLst>
      <p:ext uri="{BB962C8B-B14F-4D97-AF65-F5344CB8AC3E}">
        <p14:creationId xmlns:p14="http://schemas.microsoft.com/office/powerpoint/2010/main" val="4907533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A5FE01-4623-4D01-BCE5-42E78C962209}"/>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Geothermie</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25566836-AB0D-4778-A470-989ADEAFCFDD}"/>
              </a:ext>
            </a:extLst>
          </p:cNvPr>
          <p:cNvPicPr>
            <a:picLocks noGrp="1" noChangeAspect="1"/>
          </p:cNvPicPr>
          <p:nvPr>
            <p:ph idx="1"/>
          </p:nvPr>
        </p:nvPicPr>
        <p:blipFill rotWithShape="1">
          <a:blip r:embed="rId3"/>
          <a:srcRect l="32317" t="28130" r="32844" b="35295"/>
          <a:stretch/>
        </p:blipFill>
        <p:spPr>
          <a:xfrm>
            <a:off x="611560" y="1867137"/>
            <a:ext cx="4608512" cy="2731993"/>
          </a:xfrm>
          <a:prstGeom prst="rect">
            <a:avLst/>
          </a:prstGeom>
        </p:spPr>
      </p:pic>
      <p:pic>
        <p:nvPicPr>
          <p:cNvPr id="5" name="Grafik 4">
            <a:extLst>
              <a:ext uri="{FF2B5EF4-FFF2-40B4-BE49-F238E27FC236}">
                <a16:creationId xmlns:a16="http://schemas.microsoft.com/office/drawing/2014/main" id="{F180A664-E4CA-4BAF-8E17-653F5480092A}"/>
              </a:ext>
            </a:extLst>
          </p:cNvPr>
          <p:cNvPicPr>
            <a:picLocks noChangeAspect="1"/>
          </p:cNvPicPr>
          <p:nvPr/>
        </p:nvPicPr>
        <p:blipFill rotWithShape="1">
          <a:blip r:embed="rId4"/>
          <a:srcRect l="27950" t="10954" r="26651" b="23504"/>
          <a:stretch/>
        </p:blipFill>
        <p:spPr>
          <a:xfrm>
            <a:off x="5396687" y="3140968"/>
            <a:ext cx="3577193" cy="2916324"/>
          </a:xfrm>
          <a:prstGeom prst="rect">
            <a:avLst/>
          </a:prstGeom>
        </p:spPr>
      </p:pic>
      <p:sp>
        <p:nvSpPr>
          <p:cNvPr id="6" name="Textfeld 5">
            <a:extLst>
              <a:ext uri="{FF2B5EF4-FFF2-40B4-BE49-F238E27FC236}">
                <a16:creationId xmlns:a16="http://schemas.microsoft.com/office/drawing/2014/main" id="{699F3495-D7CF-47AB-815F-7DB500BDC78A}"/>
              </a:ext>
            </a:extLst>
          </p:cNvPr>
          <p:cNvSpPr txBox="1"/>
          <p:nvPr/>
        </p:nvSpPr>
        <p:spPr>
          <a:xfrm>
            <a:off x="5344664" y="2546297"/>
            <a:ext cx="3423785" cy="584775"/>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Offener Rohrbündel-Wärmetauscher</a:t>
            </a:r>
          </a:p>
        </p:txBody>
      </p:sp>
      <p:sp>
        <p:nvSpPr>
          <p:cNvPr id="7" name="Textfeld 6">
            <a:extLst>
              <a:ext uri="{FF2B5EF4-FFF2-40B4-BE49-F238E27FC236}">
                <a16:creationId xmlns:a16="http://schemas.microsoft.com/office/drawing/2014/main" id="{ECB964AC-0C36-49EB-B1E0-2B709C7F7590}"/>
              </a:ext>
            </a:extLst>
          </p:cNvPr>
          <p:cNvSpPr txBox="1"/>
          <p:nvPr/>
        </p:nvSpPr>
        <p:spPr>
          <a:xfrm>
            <a:off x="755576" y="5018357"/>
            <a:ext cx="3248938" cy="830997"/>
          </a:xfrm>
          <a:prstGeom prst="rect">
            <a:avLst/>
          </a:prstGeom>
          <a:noFill/>
        </p:spPr>
        <p:txBody>
          <a:bodyPr wrap="square" rtlCol="0">
            <a:spAutoFit/>
          </a:bodyPr>
          <a:lstStyle/>
          <a:p>
            <a:endParaRPr lang="en-US" sz="1600" dirty="0">
              <a:latin typeface="Arial" panose="020B0604020202020204" pitchFamily="34" charset="0"/>
              <a:cs typeface="Arial" panose="020B0604020202020204" pitchFamily="34" charset="0"/>
            </a:endParaRPr>
          </a:p>
          <a:p>
            <a:r>
              <a:rPr lang="en-US" sz="1600" dirty="0">
                <a:latin typeface="Arial" panose="020B0604020202020204" pitchFamily="34" charset="0"/>
                <a:cs typeface="Arial" panose="020B0604020202020204" pitchFamily="34" charset="0"/>
              </a:rPr>
              <a:t>Schema </a:t>
            </a:r>
            <a:r>
              <a:rPr lang="en-US" sz="1600" dirty="0" err="1">
                <a:latin typeface="Arial" panose="020B0604020202020204" pitchFamily="34" charset="0"/>
                <a:cs typeface="Arial" panose="020B0604020202020204" pitchFamily="34" charset="0"/>
              </a:rPr>
              <a:t>eines</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Rohrbündel-Wärmetauschers</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54163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Systeme</a:t>
            </a:r>
            <a:r>
              <a:rPr lang="en-US" dirty="0">
                <a:latin typeface="Arial" panose="020B0604020202020204" pitchFamily="34" charset="0"/>
                <a:cs typeface="Arial" panose="020B0604020202020204" pitchFamily="34" charset="0"/>
              </a:rPr>
              <a:t> </a:t>
            </a:r>
          </a:p>
        </p:txBody>
      </p:sp>
      <p:sp>
        <p:nvSpPr>
          <p:cNvPr id="3" name="Content Placeholder 2"/>
          <p:cNvSpPr>
            <a:spLocks noGrp="1"/>
          </p:cNvSpPr>
          <p:nvPr>
            <p:ph idx="1"/>
          </p:nvPr>
        </p:nvSpPr>
        <p:spPr>
          <a:xfrm>
            <a:off x="457200" y="1412776"/>
            <a:ext cx="8229600" cy="4525963"/>
          </a:xfrm>
        </p:spPr>
        <p:txBody>
          <a:bodyPr>
            <a:normAutofit/>
          </a:bodyPr>
          <a:lstStyle/>
          <a:p>
            <a:pPr marL="0" indent="0">
              <a:lnSpc>
                <a:spcPct val="150000"/>
              </a:lnSpc>
              <a:buNone/>
            </a:pPr>
            <a:r>
              <a:rPr lang="de-DE" sz="1600" b="1" dirty="0" smtClean="0">
                <a:latin typeface="Arial" panose="020B0604020202020204" pitchFamily="34" charset="0"/>
                <a:cs typeface="Arial" panose="020B0604020202020204" pitchFamily="34" charset="0"/>
              </a:rPr>
              <a:t>Anwendung</a:t>
            </a:r>
          </a:p>
          <a:p>
            <a:pPr marL="0" indent="0">
              <a:lnSpc>
                <a:spcPct val="150000"/>
              </a:lnSpc>
              <a:buNone/>
            </a:pPr>
            <a:r>
              <a:rPr lang="de-DE" sz="1600" i="1" dirty="0">
                <a:latin typeface="Arial" panose="020B0604020202020204" pitchFamily="34" charset="0"/>
                <a:cs typeface="Arial" panose="020B0604020202020204" pitchFamily="34" charset="0"/>
              </a:rPr>
              <a:t>Es gibt verschiedene Möglichkeiten, oberflächennahe geothermische Energie zu nutzen. Sie wird in diesem Zusammenhang in die folgenden Gruppen eingeteilt:</a:t>
            </a:r>
          </a:p>
          <a:p>
            <a:pPr marL="0" indent="0">
              <a:lnSpc>
                <a:spcPct val="150000"/>
              </a:lnSpc>
              <a:buNone/>
            </a:pP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de-DE" sz="1600" dirty="0">
                <a:latin typeface="Arial" panose="020B0604020202020204" pitchFamily="34" charset="0"/>
                <a:cs typeface="Arial" panose="020B0604020202020204" pitchFamily="34" charset="0"/>
              </a:rPr>
              <a:t>Geothermische Kollektoren und Körbe </a:t>
            </a:r>
            <a:endParaRPr lang="de-DE" sz="1600" dirty="0" smtClean="0">
              <a:latin typeface="Arial" panose="020B0604020202020204" pitchFamily="34" charset="0"/>
              <a:cs typeface="Arial" panose="020B0604020202020204" pitchFamily="34" charset="0"/>
            </a:endParaRPr>
          </a:p>
          <a:p>
            <a:pPr lvl="2">
              <a:lnSpc>
                <a:spcPct val="150000"/>
              </a:lnSpc>
              <a:buFont typeface="+mj-lt"/>
              <a:buAutoNum type="arabicPeriod"/>
            </a:pPr>
            <a:r>
              <a:rPr lang="de-DE" sz="1600" dirty="0" smtClean="0">
                <a:latin typeface="Arial" panose="020B0604020202020204" pitchFamily="34" charset="0"/>
                <a:cs typeface="Arial" panose="020B0604020202020204" pitchFamily="34" charset="0"/>
              </a:rPr>
              <a:t>Erdwärmesonden </a:t>
            </a:r>
            <a:endParaRPr lang="de-DE" sz="1600" dirty="0">
              <a:latin typeface="Arial" panose="020B0604020202020204" pitchFamily="34" charset="0"/>
              <a:cs typeface="Arial" panose="020B0604020202020204" pitchFamily="34" charset="0"/>
            </a:endParaRPr>
          </a:p>
          <a:p>
            <a:pPr lvl="2">
              <a:lnSpc>
                <a:spcPct val="150000"/>
              </a:lnSpc>
              <a:buFont typeface="+mj-lt"/>
              <a:buAutoNum type="arabicPeriod"/>
            </a:pPr>
            <a:r>
              <a:rPr lang="de-DE" sz="1600" dirty="0">
                <a:latin typeface="Arial" panose="020B0604020202020204" pitchFamily="34" charset="0"/>
                <a:cs typeface="Arial" panose="020B0604020202020204" pitchFamily="34" charset="0"/>
              </a:rPr>
              <a:t>Grundwasser-Wärmepumpe </a:t>
            </a:r>
          </a:p>
          <a:p>
            <a:pPr lvl="2">
              <a:lnSpc>
                <a:spcPct val="150000"/>
              </a:lnSpc>
              <a:buFont typeface="+mj-lt"/>
              <a:buAutoNum type="arabicPeriod"/>
            </a:pPr>
            <a:r>
              <a:rPr lang="de-DE" sz="1600" dirty="0">
                <a:latin typeface="Arial" panose="020B0604020202020204" pitchFamily="34" charset="0"/>
                <a:cs typeface="Arial" panose="020B0604020202020204" pitchFamily="34" charset="0"/>
              </a:rPr>
              <a:t>Erdberührende Betonbauteile</a:t>
            </a:r>
          </a:p>
          <a:p>
            <a:pPr lvl="2">
              <a:lnSpc>
                <a:spcPct val="150000"/>
              </a:lnSpc>
              <a:buFont typeface="+mj-lt"/>
              <a:buAutoNum type="arabicPeriod"/>
            </a:pPr>
            <a:r>
              <a:rPr lang="de-DE" sz="1600" dirty="0">
                <a:latin typeface="Arial" panose="020B0604020202020204" pitchFamily="34" charset="0"/>
                <a:cs typeface="Arial" panose="020B0604020202020204" pitchFamily="34" charset="0"/>
              </a:rPr>
              <a:t>Brunnen-Systeme </a:t>
            </a:r>
          </a:p>
        </p:txBody>
      </p:sp>
    </p:spTree>
    <p:extLst>
      <p:ext uri="{BB962C8B-B14F-4D97-AF65-F5344CB8AC3E}">
        <p14:creationId xmlns:p14="http://schemas.microsoft.com/office/powerpoint/2010/main" val="1003382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Oberflächennahe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Systeme</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Anwendung</a:t>
            </a:r>
            <a:endParaRPr lang="de-DE" sz="1600" dirty="0" smtClean="0">
              <a:latin typeface="Arial" panose="020B0604020202020204" pitchFamily="34" charset="0"/>
              <a:cs typeface="Arial" panose="020B0604020202020204" pitchFamily="34" charset="0"/>
            </a:endParaRPr>
          </a:p>
          <a:p>
            <a:pPr marL="0" indent="0">
              <a:lnSpc>
                <a:spcPct val="150000"/>
              </a:lnSpc>
              <a:spcAft>
                <a:spcPts val="1200"/>
              </a:spcAft>
              <a:buNone/>
            </a:pPr>
            <a:r>
              <a:rPr lang="de-DE" sz="1600" i="1" dirty="0" smtClean="0">
                <a:latin typeface="Arial" panose="020B0604020202020204" pitchFamily="34" charset="0"/>
                <a:cs typeface="Arial" panose="020B0604020202020204" pitchFamily="34" charset="0"/>
              </a:rPr>
              <a:t> </a:t>
            </a:r>
            <a:r>
              <a:rPr lang="de-DE" sz="1600" i="1" dirty="0">
                <a:latin typeface="Arial" panose="020B0604020202020204" pitchFamily="34" charset="0"/>
                <a:cs typeface="Arial" panose="020B0604020202020204" pitchFamily="34" charset="0"/>
              </a:rPr>
              <a:t>Es gibt zwei Möglichkeiten, Energie zu gewinnen: </a:t>
            </a:r>
          </a:p>
          <a:p>
            <a:pPr>
              <a:lnSpc>
                <a:spcPct val="150000"/>
              </a:lnSpc>
            </a:pPr>
            <a:r>
              <a:rPr lang="de-DE" sz="1600" u="sng" dirty="0">
                <a:latin typeface="Arial" panose="020B0604020202020204" pitchFamily="34" charset="0"/>
                <a:cs typeface="Arial" panose="020B0604020202020204" pitchFamily="34" charset="0"/>
              </a:rPr>
              <a:t>Boden und Gestein</a:t>
            </a:r>
          </a:p>
          <a:p>
            <a:pPr lvl="1">
              <a:lnSpc>
                <a:spcPct val="150000"/>
              </a:lnSpc>
            </a:pPr>
            <a:r>
              <a:rPr lang="de-DE" sz="1600" dirty="0">
                <a:latin typeface="Arial" panose="020B0604020202020204" pitchFamily="34" charset="0"/>
                <a:cs typeface="Arial" panose="020B0604020202020204" pitchFamily="34" charset="0"/>
              </a:rPr>
              <a:t>Nutzung der Erdwärme in Böden, Sedimenten und Festgesteinen</a:t>
            </a:r>
          </a:p>
          <a:p>
            <a:pPr lvl="1">
              <a:lnSpc>
                <a:spcPct val="150000"/>
              </a:lnSpc>
              <a:spcAft>
                <a:spcPts val="1200"/>
              </a:spcAft>
            </a:pPr>
            <a:r>
              <a:rPr lang="de-DE" sz="1600" dirty="0">
                <a:latin typeface="Arial" panose="020B0604020202020204" pitchFamily="34" charset="0"/>
                <a:cs typeface="Arial" panose="020B0604020202020204" pitchFamily="34" charset="0"/>
              </a:rPr>
              <a:t>mittels Erdwärmesonden, Kollektoren, Körben und erdberührten </a:t>
            </a:r>
            <a:r>
              <a:rPr lang="de-DE" sz="1600" dirty="0" smtClean="0">
                <a:latin typeface="Arial" panose="020B0604020202020204" pitchFamily="34" charset="0"/>
                <a:cs typeface="Arial" panose="020B0604020202020204" pitchFamily="34" charset="0"/>
              </a:rPr>
              <a:t>Betonteilen</a:t>
            </a:r>
            <a:endParaRPr lang="de-DE" sz="1600" u="sng" dirty="0">
              <a:latin typeface="Arial" panose="020B0604020202020204" pitchFamily="34" charset="0"/>
              <a:cs typeface="Arial" panose="020B0604020202020204" pitchFamily="34" charset="0"/>
            </a:endParaRPr>
          </a:p>
          <a:p>
            <a:pPr>
              <a:lnSpc>
                <a:spcPct val="150000"/>
              </a:lnSpc>
            </a:pPr>
            <a:r>
              <a:rPr lang="de-DE" sz="1600" u="sng" dirty="0">
                <a:latin typeface="Arial" panose="020B0604020202020204" pitchFamily="34" charset="0"/>
                <a:cs typeface="Arial" panose="020B0604020202020204" pitchFamily="34" charset="0"/>
              </a:rPr>
              <a:t>Grundwasser </a:t>
            </a:r>
          </a:p>
          <a:p>
            <a:pPr lvl="1">
              <a:lnSpc>
                <a:spcPct val="150000"/>
              </a:lnSpc>
            </a:pPr>
            <a:r>
              <a:rPr lang="de-DE" sz="1600" dirty="0">
                <a:latin typeface="Arial" panose="020B0604020202020204" pitchFamily="34" charset="0"/>
                <a:cs typeface="Arial" panose="020B0604020202020204" pitchFamily="34" charset="0"/>
              </a:rPr>
              <a:t>Nutzung von Wärme aus dem Grundwasser</a:t>
            </a:r>
          </a:p>
          <a:p>
            <a:pPr lvl="1">
              <a:lnSpc>
                <a:spcPct val="150000"/>
              </a:lnSpc>
            </a:pPr>
            <a:r>
              <a:rPr lang="de-DE" sz="1600" dirty="0">
                <a:latin typeface="Arial" panose="020B0604020202020204" pitchFamily="34" charset="0"/>
                <a:cs typeface="Arial" panose="020B0604020202020204" pitchFamily="34" charset="0"/>
              </a:rPr>
              <a:t>Brunnenanlage notwendig; ein Entnahme- und Schluckbrunnen muss gebaut werden</a:t>
            </a:r>
          </a:p>
          <a:p>
            <a:pPr lvl="1">
              <a:lnSpc>
                <a:spcPct val="150000"/>
              </a:lnSpc>
            </a:pPr>
            <a:r>
              <a:rPr lang="de-DE" sz="1600" dirty="0">
                <a:latin typeface="Arial" panose="020B0604020202020204" pitchFamily="34" charset="0"/>
                <a:cs typeface="Arial" panose="020B0604020202020204" pitchFamily="34" charset="0"/>
              </a:rPr>
              <a:t>Brunnenbohrungen werden in der Regel bis zu 20 m tief gebohrt</a:t>
            </a:r>
          </a:p>
        </p:txBody>
      </p:sp>
    </p:spTree>
    <p:extLst>
      <p:ext uri="{BB962C8B-B14F-4D97-AF65-F5344CB8AC3E}">
        <p14:creationId xmlns:p14="http://schemas.microsoft.com/office/powerpoint/2010/main" val="157769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Modul</a:t>
            </a:r>
            <a:r>
              <a:rPr lang="en-US" dirty="0" smtClean="0">
                <a:latin typeface="Arial" panose="020B0604020202020204" pitchFamily="34" charset="0"/>
                <a:cs typeface="Arial" panose="020B0604020202020204" pitchFamily="34" charset="0"/>
              </a:rPr>
              <a:t> </a:t>
            </a:r>
            <a:r>
              <a:rPr lang="en-US" dirty="0" err="1" smtClean="0">
                <a:latin typeface="Arial" panose="020B0604020202020204" pitchFamily="34" charset="0"/>
                <a:cs typeface="Arial" panose="020B0604020202020204" pitchFamily="34" charset="0"/>
              </a:rPr>
              <a:t>Ziele</a:t>
            </a:r>
            <a:endParaRPr lang="el-GR" dirty="0">
              <a:latin typeface="Arial" panose="020B0604020202020204" pitchFamily="34" charset="0"/>
              <a:cs typeface="Arial" panose="020B0604020202020204" pitchFamily="34" charset="0"/>
            </a:endParaRPr>
          </a:p>
        </p:txBody>
      </p:sp>
      <p:sp>
        <p:nvSpPr>
          <p:cNvPr id="9" name="Content Placeholder 8"/>
          <p:cNvSpPr>
            <a:spLocks noGrp="1"/>
          </p:cNvSpPr>
          <p:nvPr>
            <p:ph idx="1"/>
          </p:nvPr>
        </p:nvSpPr>
        <p:spPr>
          <a:xfrm>
            <a:off x="457200" y="1412776"/>
            <a:ext cx="8229600" cy="4525963"/>
          </a:xfrm>
        </p:spPr>
        <p:txBody>
          <a:bodyPr/>
          <a:lstStyle/>
          <a:p>
            <a:pPr marL="0" indent="0">
              <a:lnSpc>
                <a:spcPct val="150000"/>
              </a:lnSpc>
              <a:buNone/>
            </a:pPr>
            <a:r>
              <a:rPr lang="de-DE" sz="1600" i="1" dirty="0">
                <a:latin typeface="Arial" panose="020B0604020202020204" pitchFamily="34" charset="0"/>
                <a:cs typeface="Arial" panose="020B0604020202020204" pitchFamily="34" charset="0"/>
              </a:rPr>
              <a:t>Willkommen zum Modul: </a:t>
            </a:r>
            <a:r>
              <a:rPr lang="de-DE" sz="1600" i="1" dirty="0" smtClean="0">
                <a:latin typeface="Arial" panose="020B0604020202020204" pitchFamily="34" charset="0"/>
                <a:cs typeface="Arial" panose="020B0604020202020204" pitchFamily="34" charset="0"/>
              </a:rPr>
              <a:t>"</a:t>
            </a:r>
            <a:r>
              <a:rPr lang="en-US" sz="1600" dirty="0" err="1">
                <a:latin typeface="Arial" panose="020B0604020202020204" pitchFamily="34" charset="0"/>
                <a:cs typeface="Arial" panose="020B0604020202020204" pitchFamily="34" charset="0"/>
              </a:rPr>
              <a:t>Optimale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Auswahl</a:t>
            </a:r>
            <a:r>
              <a:rPr lang="en-US" sz="1600" dirty="0">
                <a:latin typeface="Arial" panose="020B0604020202020204" pitchFamily="34" charset="0"/>
                <a:cs typeface="Arial" panose="020B0604020202020204" pitchFamily="34" charset="0"/>
              </a:rPr>
              <a:t> der </a:t>
            </a:r>
            <a:r>
              <a:rPr lang="en-US" sz="1600" dirty="0" err="1">
                <a:latin typeface="Arial" panose="020B0604020202020204" pitchFamily="34" charset="0"/>
                <a:cs typeface="Arial" panose="020B0604020202020204" pitchFamily="34" charset="0"/>
              </a:rPr>
              <a:t>geothermischen</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Komponenten</a:t>
            </a:r>
            <a:r>
              <a:rPr lang="de-DE" sz="1600" i="1" dirty="0" smtClean="0">
                <a:latin typeface="Arial" panose="020B0604020202020204" pitchFamily="34" charset="0"/>
                <a:cs typeface="Arial" panose="020B0604020202020204" pitchFamily="34" charset="0"/>
              </a:rPr>
              <a:t>".</a:t>
            </a:r>
            <a:endParaRPr lang="de-DE" sz="1600" i="1" dirty="0">
              <a:latin typeface="Arial" panose="020B0604020202020204" pitchFamily="34" charset="0"/>
              <a:cs typeface="Arial" panose="020B0604020202020204" pitchFamily="34" charset="0"/>
            </a:endParaRPr>
          </a:p>
          <a:p>
            <a:pPr marL="0" indent="0">
              <a:lnSpc>
                <a:spcPct val="150000"/>
              </a:lnSpc>
              <a:buNone/>
            </a:pPr>
            <a:endParaRPr lang="de-DE" sz="1600" i="1"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Nach Abschluss dieses </a:t>
            </a:r>
            <a:r>
              <a:rPr lang="de-DE" sz="1600" i="1" dirty="0" smtClean="0">
                <a:latin typeface="Arial" panose="020B0604020202020204" pitchFamily="34" charset="0"/>
                <a:cs typeface="Arial" panose="020B0604020202020204" pitchFamily="34" charset="0"/>
              </a:rPr>
              <a:t>Moduls: </a:t>
            </a:r>
            <a:endParaRPr lang="de-DE" sz="1600" i="1" dirty="0">
              <a:latin typeface="Arial" panose="020B0604020202020204" pitchFamily="34" charset="0"/>
              <a:cs typeface="Arial" panose="020B0604020202020204" pitchFamily="34" charset="0"/>
            </a:endParaRP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Erkennen Sie die Eigenschaften und Unterschiede zwischen den geothermischen Systemen</a:t>
            </a: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Kennen Sie die Planung </a:t>
            </a:r>
            <a:r>
              <a:rPr lang="de-DE" sz="1600" dirty="0">
                <a:latin typeface="Arial" panose="020B0604020202020204" pitchFamily="34" charset="0"/>
                <a:cs typeface="Arial" panose="020B0604020202020204" pitchFamily="34" charset="0"/>
              </a:rPr>
              <a:t>eines geothermischen Standorts</a:t>
            </a: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Können </a:t>
            </a:r>
            <a:r>
              <a:rPr lang="de-DE" sz="1600" dirty="0">
                <a:latin typeface="Arial" panose="020B0604020202020204" pitchFamily="34" charset="0"/>
                <a:cs typeface="Arial" panose="020B0604020202020204" pitchFamily="34" charset="0"/>
              </a:rPr>
              <a:t>Sie das entsprechende System entsprechend den gegebenen Bedingungen </a:t>
            </a:r>
            <a:r>
              <a:rPr lang="de-DE" sz="1600" dirty="0" smtClean="0">
                <a:latin typeface="Arial" panose="020B0604020202020204" pitchFamily="34" charset="0"/>
                <a:cs typeface="Arial" panose="020B0604020202020204" pitchFamily="34" charset="0"/>
              </a:rPr>
              <a:t>auswählen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126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cs typeface="Arial" panose="020B0604020202020204" pitchFamily="34" charset="0"/>
              </a:rPr>
              <a:t>Oberflächennahe Systeme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50404" y="1412776"/>
            <a:ext cx="7936396" cy="4896544"/>
          </a:xfrm>
        </p:spPr>
        <p:txBody>
          <a:bodyPr>
            <a:norm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Erdwärme-Kollektoren </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Gewöhnlich horizontal in einer Tiefe von 80 - 160 cm verlegt</a:t>
            </a:r>
          </a:p>
          <a:p>
            <a:pPr>
              <a:lnSpc>
                <a:spcPct val="150000"/>
              </a:lnSpc>
              <a:spcAft>
                <a:spcPts val="1200"/>
              </a:spcAft>
            </a:pPr>
            <a:r>
              <a:rPr lang="de-DE" sz="1600" dirty="0">
                <a:latin typeface="Arial" panose="020B0604020202020204" pitchFamily="34" charset="0"/>
                <a:cs typeface="Arial" panose="020B0604020202020204" pitchFamily="34" charset="0"/>
              </a:rPr>
              <a:t>Brauchen eine relativ große </a:t>
            </a:r>
            <a:r>
              <a:rPr lang="de-DE" sz="1600" dirty="0" smtClean="0">
                <a:latin typeface="Arial" panose="020B0604020202020204" pitchFamily="34" charset="0"/>
                <a:cs typeface="Arial" panose="020B0604020202020204" pitchFamily="34" charset="0"/>
              </a:rPr>
              <a:t>Fläche</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Geschlossenes Rohrsystem mit zirkulierender Trägerflüssigkeit (Wasser-Glykol-Gemisch</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Sollte in einem Untergrund verlegt werden, der Feuchtigkeit halten kann</a:t>
            </a:r>
          </a:p>
          <a:p>
            <a:pPr>
              <a:lnSpc>
                <a:spcPct val="150000"/>
              </a:lnSpc>
            </a:pPr>
            <a:r>
              <a:rPr lang="de-DE" sz="1600" dirty="0">
                <a:latin typeface="Arial" panose="020B0604020202020204" pitchFamily="34" charset="0"/>
                <a:cs typeface="Arial" panose="020B0604020202020204" pitchFamily="34" charset="0"/>
              </a:rPr>
              <a:t>Überbauungen sind zu vermeiden, da die Wärmezufuhr aus dem Regenwasser auch von den Kollektoren zur Wärmeversorgung genutzt wird</a:t>
            </a:r>
          </a:p>
        </p:txBody>
      </p:sp>
    </p:spTree>
    <p:extLst>
      <p:ext uri="{BB962C8B-B14F-4D97-AF65-F5344CB8AC3E}">
        <p14:creationId xmlns:p14="http://schemas.microsoft.com/office/powerpoint/2010/main" val="1444924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E9C08B8-FA39-41B3-8E01-A852F537928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Oberflächennahe Systeme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C2E89D15-6666-457F-85F9-CB2D3F5CF290}"/>
              </a:ext>
            </a:extLst>
          </p:cNvPr>
          <p:cNvSpPr>
            <a:spLocks noGrp="1"/>
          </p:cNvSpPr>
          <p:nvPr>
            <p:ph idx="1"/>
          </p:nvPr>
        </p:nvSpPr>
        <p:spPr>
          <a:xfrm>
            <a:off x="457200" y="1412776"/>
            <a:ext cx="8229600" cy="4968552"/>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Trägermedium  </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Ein Trägermedium ist ein Medium, durch das Stoffe oder Energie oder auch Informationen transportiert werden.</a:t>
            </a:r>
          </a:p>
          <a:p>
            <a:pPr>
              <a:lnSpc>
                <a:spcPct val="150000"/>
              </a:lnSpc>
              <a:spcAft>
                <a:spcPts val="1200"/>
              </a:spcAft>
            </a:pPr>
            <a:r>
              <a:rPr lang="de-DE" sz="1600" dirty="0" smtClean="0">
                <a:latin typeface="Arial" panose="020B0604020202020204" pitchFamily="34" charset="0"/>
                <a:cs typeface="Arial" panose="020B0604020202020204" pitchFamily="34" charset="0"/>
              </a:rPr>
              <a:t>Das </a:t>
            </a:r>
            <a:r>
              <a:rPr lang="de-DE" sz="1600" dirty="0">
                <a:latin typeface="Arial" panose="020B0604020202020204" pitchFamily="34" charset="0"/>
                <a:cs typeface="Arial" panose="020B0604020202020204" pitchFamily="34" charset="0"/>
              </a:rPr>
              <a:t>Trägermedium für den Transport von Wärmeenergie ist in der Regel Wasser. Das Trägermedium für den Transport von Stoffen ist in der Regel Wasser oder Luft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Die Wärmemenge, die durch ein Trägermedium transportiert werden kann, hängt von der Wärmekapazität des Mediums </a:t>
            </a:r>
            <a:r>
              <a:rPr lang="de-DE" sz="1600" dirty="0" smtClean="0">
                <a:latin typeface="Arial" panose="020B0604020202020204" pitchFamily="34" charset="0"/>
                <a:cs typeface="Arial" panose="020B0604020202020204" pitchFamily="34" charset="0"/>
              </a:rPr>
              <a:t>(z.B.: Wasser</a:t>
            </a:r>
            <a:r>
              <a:rPr lang="de-DE" sz="1600" dirty="0">
                <a:latin typeface="Arial" panose="020B0604020202020204" pitchFamily="34" charset="0"/>
                <a:cs typeface="Arial" panose="020B0604020202020204" pitchFamily="34" charset="0"/>
              </a:rPr>
              <a:t>) ab.</a:t>
            </a:r>
          </a:p>
        </p:txBody>
      </p:sp>
    </p:spTree>
    <p:extLst>
      <p:ext uri="{BB962C8B-B14F-4D97-AF65-F5344CB8AC3E}">
        <p14:creationId xmlns:p14="http://schemas.microsoft.com/office/powerpoint/2010/main" val="382335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cs typeface="Arial" panose="020B0604020202020204" pitchFamily="34" charset="0"/>
              </a:rPr>
              <a:t>Oberflächennahe Systeme </a:t>
            </a:r>
            <a:endParaRPr lang="el-GR" dirty="0">
              <a:latin typeface="Arial" panose="020B0604020202020204" pitchFamily="34" charset="0"/>
              <a:cs typeface="Arial" panose="020B0604020202020204" pitchFamily="34" charset="0"/>
            </a:endParaRPr>
          </a:p>
        </p:txBody>
      </p:sp>
      <p:pic>
        <p:nvPicPr>
          <p:cNvPr id="6" name="Grafik 5">
            <a:extLst>
              <a:ext uri="{FF2B5EF4-FFF2-40B4-BE49-F238E27FC236}">
                <a16:creationId xmlns:a16="http://schemas.microsoft.com/office/drawing/2014/main" id="{187C1BF8-5736-4161-95C0-F7B2DD363EF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09936" y="1484784"/>
            <a:ext cx="7169968" cy="4879076"/>
          </a:xfrm>
          <a:prstGeom prst="rect">
            <a:avLst/>
          </a:prstGeom>
        </p:spPr>
      </p:pic>
    </p:spTree>
    <p:extLst>
      <p:ext uri="{BB962C8B-B14F-4D97-AF65-F5344CB8AC3E}">
        <p14:creationId xmlns:p14="http://schemas.microsoft.com/office/powerpoint/2010/main" val="20538574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cs typeface="Arial" panose="020B0604020202020204" pitchFamily="34" charset="0"/>
              </a:rPr>
              <a:t>Oberflächennahe Systeme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412776"/>
            <a:ext cx="5832648" cy="4896544"/>
          </a:xfrm>
        </p:spPr>
        <p:txBody>
          <a:bodyPr>
            <a:noAutofit/>
          </a:bodyPr>
          <a:lstStyle/>
          <a:p>
            <a:pPr marL="0" indent="0">
              <a:lnSpc>
                <a:spcPct val="150000"/>
              </a:lnSpc>
              <a:buNone/>
            </a:pPr>
            <a:r>
              <a:rPr lang="de-DE" sz="1600" b="1" dirty="0" err="1" smtClean="0">
                <a:latin typeface="Arial" panose="020B0604020202020204" pitchFamily="34" charset="0"/>
                <a:cs typeface="Arial" panose="020B0604020202020204" pitchFamily="34" charset="0"/>
              </a:rPr>
              <a:t>Erdwämekörbe</a:t>
            </a:r>
            <a:r>
              <a:rPr lang="de-DE" sz="1600" b="1" dirty="0" smtClean="0">
                <a:latin typeface="Arial" panose="020B0604020202020204" pitchFamily="34" charset="0"/>
                <a:cs typeface="Arial" panose="020B0604020202020204" pitchFamily="34" charset="0"/>
              </a:rPr>
              <a:t> </a:t>
            </a:r>
            <a:endParaRPr lang="de-DE" sz="1600" dirty="0">
              <a:latin typeface="Arial" panose="020B0604020202020204" pitchFamily="34" charset="0"/>
              <a:cs typeface="Arial" panose="020B0604020202020204" pitchFamily="34" charset="0"/>
            </a:endParaRPr>
          </a:p>
          <a:p>
            <a:pPr>
              <a:lnSpc>
                <a:spcPct val="150000"/>
              </a:lnSpc>
              <a:spcAft>
                <a:spcPts val="600"/>
              </a:spcAft>
            </a:pPr>
            <a:r>
              <a:rPr lang="de-DE" sz="1600" dirty="0">
                <a:latin typeface="Arial" panose="020B0604020202020204" pitchFamily="34" charset="0"/>
                <a:cs typeface="Arial" panose="020B0604020202020204" pitchFamily="34" charset="0"/>
              </a:rPr>
              <a:t>Eine Variante sind Spiralkollektoren, so genannte Geothermie-Körbe, die in angemessenen Abständen in den Boden eingebracht werden.</a:t>
            </a:r>
          </a:p>
          <a:p>
            <a:pPr>
              <a:lnSpc>
                <a:spcPct val="150000"/>
              </a:lnSpc>
              <a:spcAft>
                <a:spcPts val="600"/>
              </a:spcAft>
            </a:pPr>
            <a:r>
              <a:rPr lang="de-DE" sz="1600" dirty="0">
                <a:latin typeface="Arial" panose="020B0604020202020204" pitchFamily="34" charset="0"/>
                <a:cs typeface="Arial" panose="020B0604020202020204" pitchFamily="34" charset="0"/>
              </a:rPr>
              <a:t>Sie haben einen deutlich geringeren Platzbedarf als Oberflächenkollektoren und müssen daher etwas tiefer eingeführt werden.</a:t>
            </a:r>
          </a:p>
          <a:p>
            <a:pPr>
              <a:lnSpc>
                <a:spcPct val="150000"/>
              </a:lnSpc>
              <a:spcAft>
                <a:spcPts val="600"/>
              </a:spcAft>
            </a:pPr>
            <a:r>
              <a:rPr lang="de-DE" sz="1600" dirty="0">
                <a:latin typeface="Arial" panose="020B0604020202020204" pitchFamily="34" charset="0"/>
                <a:cs typeface="Arial" panose="020B0604020202020204" pitchFamily="34" charset="0"/>
              </a:rPr>
              <a:t>Geeignet für Häuser mit kleineren Freiflächen</a:t>
            </a:r>
          </a:p>
          <a:p>
            <a:pPr>
              <a:lnSpc>
                <a:spcPct val="150000"/>
              </a:lnSpc>
            </a:pPr>
            <a:r>
              <a:rPr lang="de-DE" sz="1600" dirty="0">
                <a:latin typeface="Arial" panose="020B0604020202020204" pitchFamily="34" charset="0"/>
                <a:cs typeface="Arial" panose="020B0604020202020204" pitchFamily="34" charset="0"/>
              </a:rPr>
              <a:t>Aber auch allgemeine Bedingungen, wie z.B. feuchte Oberflächen oder die Tatsache, dass Körbe nicht abgedeckt werden können, sind für diese Technologie relevant.</a:t>
            </a:r>
          </a:p>
        </p:txBody>
      </p:sp>
      <p:pic>
        <p:nvPicPr>
          <p:cNvPr id="5" name="Grafik 4">
            <a:extLst>
              <a:ext uri="{FF2B5EF4-FFF2-40B4-BE49-F238E27FC236}">
                <a16:creationId xmlns:a16="http://schemas.microsoft.com/office/drawing/2014/main" id="{F6B85DB9-0A1B-46C4-AB6A-C27D3612D5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56176" y="2698501"/>
            <a:ext cx="2893987" cy="2181078"/>
          </a:xfrm>
          <a:prstGeom prst="rect">
            <a:avLst/>
          </a:prstGeom>
        </p:spPr>
      </p:pic>
    </p:spTree>
    <p:extLst>
      <p:ext uri="{BB962C8B-B14F-4D97-AF65-F5344CB8AC3E}">
        <p14:creationId xmlns:p14="http://schemas.microsoft.com/office/powerpoint/2010/main" val="39991767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atin typeface="Arial" panose="020B0604020202020204" pitchFamily="34" charset="0"/>
                <a:cs typeface="Arial" panose="020B0604020202020204" pitchFamily="34" charset="0"/>
              </a:rPr>
              <a:t>Oberflächennahe Systeme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normAutofit/>
          </a:bodyPr>
          <a:lstStyle/>
          <a:p>
            <a:pPr marL="0" indent="0">
              <a:buNone/>
            </a:pPr>
            <a:r>
              <a:rPr lang="de-DE" sz="1600" b="1">
                <a:latin typeface="Arial" panose="020B0604020202020204" pitchFamily="34" charset="0"/>
                <a:cs typeface="Arial" panose="020B0604020202020204" pitchFamily="34" charset="0"/>
              </a:rPr>
              <a:t>Brunnensysteme</a:t>
            </a:r>
          </a:p>
          <a:p>
            <a:pPr marL="0" indent="0">
              <a:buNone/>
            </a:pPr>
            <a:endParaRPr lang="de-DE" sz="1600" b="1">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Benötigen einen Entnahme- und einem Schluckbrunnen</a:t>
            </a:r>
            <a:br>
              <a:rPr lang="de-DE" sz="1600">
                <a:latin typeface="Arial" panose="020B0604020202020204" pitchFamily="34" charset="0"/>
                <a:cs typeface="Arial" panose="020B0604020202020204" pitchFamily="34" charset="0"/>
              </a:rPr>
            </a:br>
            <a:endParaRPr lang="de-DE" sz="1600">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Förderhöhe spielt aus energetischen Gründen eine Rolle; Antriebsenergie der Pumpen beeinflusst Gesamtwirkungsgrad der Anlage</a:t>
            </a:r>
            <a:br>
              <a:rPr lang="de-DE" sz="1600">
                <a:latin typeface="Arial" panose="020B0604020202020204" pitchFamily="34" charset="0"/>
                <a:cs typeface="Arial" panose="020B0604020202020204" pitchFamily="34" charset="0"/>
              </a:rPr>
            </a:br>
            <a:endParaRPr lang="de-DE" sz="1600">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Abkühlung des Grundwassers auf 4-5°C ist genehmigungsfähig</a:t>
            </a:r>
            <a:br>
              <a:rPr lang="de-DE" sz="1600">
                <a:latin typeface="Arial" panose="020B0604020202020204" pitchFamily="34" charset="0"/>
                <a:cs typeface="Arial" panose="020B0604020202020204" pitchFamily="34" charset="0"/>
              </a:rPr>
            </a:br>
            <a:endParaRPr lang="de-DE" sz="1600">
              <a:latin typeface="Arial" panose="020B0604020202020204" pitchFamily="34" charset="0"/>
              <a:cs typeface="Arial" panose="020B0604020202020204" pitchFamily="34" charset="0"/>
            </a:endParaRPr>
          </a:p>
          <a:p>
            <a:r>
              <a:rPr lang="de-DE" sz="1600">
                <a:latin typeface="Arial" panose="020B0604020202020204" pitchFamily="34" charset="0"/>
                <a:cs typeface="Arial" panose="020B0604020202020204" pitchFamily="34" charset="0"/>
              </a:rPr>
              <a:t>In Trinkwasserschutzgebieten nicht genehmigungsfähig</a:t>
            </a:r>
          </a:p>
          <a:p>
            <a:endParaRPr lang="de-DE" sz="1600">
              <a:latin typeface="Arial" panose="020B0604020202020204" pitchFamily="34" charset="0"/>
              <a:cs typeface="Arial" panose="020B0604020202020204" pitchFamily="34" charset="0"/>
            </a:endParaRPr>
          </a:p>
          <a:p>
            <a:pPr marL="0" indent="0">
              <a:buNone/>
            </a:pPr>
            <a:endParaRPr lang="de-DE" sz="160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98C12E21-5578-46AF-96A9-7063D731B2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487" y="1547479"/>
            <a:ext cx="9099026" cy="4631404"/>
          </a:xfrm>
          <a:prstGeom prst="rect">
            <a:avLst/>
          </a:prstGeom>
        </p:spPr>
      </p:pic>
    </p:spTree>
    <p:extLst>
      <p:ext uri="{BB962C8B-B14F-4D97-AF65-F5344CB8AC3E}">
        <p14:creationId xmlns:p14="http://schemas.microsoft.com/office/powerpoint/2010/main" val="21029861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823093-D54A-42ED-BB15-CA21BD2EBD08}"/>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Oberflächennahe Systeme </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36DDC312-8181-4BD0-8F52-40CA45D946FC}"/>
              </a:ext>
            </a:extLst>
          </p:cNvPr>
          <p:cNvPicPr>
            <a:picLocks noGrp="1" noChangeAspect="1"/>
          </p:cNvPicPr>
          <p:nvPr>
            <p:ph idx="1"/>
          </p:nvPr>
        </p:nvPicPr>
        <p:blipFill rotWithShape="1">
          <a:blip r:embed="rId3"/>
          <a:srcRect l="25987" t="24496" r="26640" b="37319"/>
          <a:stretch/>
        </p:blipFill>
        <p:spPr>
          <a:xfrm>
            <a:off x="142458" y="2132856"/>
            <a:ext cx="8859083" cy="4032448"/>
          </a:xfrm>
          <a:prstGeom prst="rect">
            <a:avLst/>
          </a:prstGeom>
        </p:spPr>
      </p:pic>
      <p:sp>
        <p:nvSpPr>
          <p:cNvPr id="5" name="Textfeld 4">
            <a:extLst>
              <a:ext uri="{FF2B5EF4-FFF2-40B4-BE49-F238E27FC236}">
                <a16:creationId xmlns:a16="http://schemas.microsoft.com/office/drawing/2014/main" id="{4542443A-21DC-410B-B10E-9E52ED8A0BAB}"/>
              </a:ext>
            </a:extLst>
          </p:cNvPr>
          <p:cNvSpPr txBox="1"/>
          <p:nvPr/>
        </p:nvSpPr>
        <p:spPr>
          <a:xfrm>
            <a:off x="611560" y="1444134"/>
            <a:ext cx="6408712"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Möglichkeiten der Energieerzeugung</a:t>
            </a:r>
          </a:p>
        </p:txBody>
      </p:sp>
    </p:spTree>
    <p:extLst>
      <p:ext uri="{BB962C8B-B14F-4D97-AF65-F5344CB8AC3E}">
        <p14:creationId xmlns:p14="http://schemas.microsoft.com/office/powerpoint/2010/main" val="22966437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0"/>
            <a:ext cx="6707088" cy="1124744"/>
          </a:xfrm>
        </p:spPr>
        <p:txBody>
          <a:bodyPr/>
          <a:lstStyle/>
          <a:p>
            <a:r>
              <a:rPr lang="en-US" dirty="0" err="1" smtClean="0">
                <a:latin typeface="Arial" panose="020B0604020202020204" pitchFamily="34" charset="0"/>
                <a:cs typeface="Arial" panose="020B0604020202020204" pitchFamily="34" charset="0"/>
              </a:rPr>
              <a:t>Erdwärmesonden</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07504" y="1529056"/>
            <a:ext cx="6415817" cy="5328592"/>
          </a:xfrm>
        </p:spPr>
        <p:txBody>
          <a:bodyPr>
            <a:norm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Erdwärmesonden</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Häufigste Arten von geothermischen </a:t>
            </a:r>
            <a:r>
              <a:rPr lang="de-DE" sz="1600" dirty="0" smtClean="0">
                <a:latin typeface="Arial" panose="020B0604020202020204" pitchFamily="34" charset="0"/>
                <a:cs typeface="Arial" panose="020B0604020202020204" pitchFamily="34" charset="0"/>
              </a:rPr>
              <a:t>Nutzungen</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in Mittel- und </a:t>
            </a:r>
            <a:r>
              <a:rPr lang="de-DE" sz="1600" dirty="0" smtClean="0">
                <a:latin typeface="Arial" panose="020B0604020202020204" pitchFamily="34" charset="0"/>
                <a:cs typeface="Arial" panose="020B0604020202020204" pitchFamily="34" charset="0"/>
              </a:rPr>
              <a:t>Nordeuropa.</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smtClean="0">
                <a:latin typeface="Arial" panose="020B0604020202020204" pitchFamily="34" charset="0"/>
                <a:cs typeface="Arial" panose="020B0604020202020204" pitchFamily="34" charset="0"/>
              </a:rPr>
              <a:t>Werden </a:t>
            </a:r>
            <a:r>
              <a:rPr lang="de-DE" sz="1600" dirty="0">
                <a:latin typeface="Arial" panose="020B0604020202020204" pitchFamily="34" charset="0"/>
                <a:cs typeface="Arial" panose="020B0604020202020204" pitchFamily="34" charset="0"/>
              </a:rPr>
              <a:t>vertikal verlegt und benötigen daher weniger </a:t>
            </a:r>
            <a:r>
              <a:rPr lang="de-DE" sz="1600" dirty="0" smtClean="0">
                <a:latin typeface="Arial" panose="020B0604020202020204" pitchFamily="34" charset="0"/>
                <a:cs typeface="Arial" panose="020B0604020202020204" pitchFamily="34" charset="0"/>
              </a:rPr>
              <a:t>Platz.</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Erdwärmesonden werden in der Regel in Tiefen zwischen 50 - 160 m </a:t>
            </a:r>
            <a:r>
              <a:rPr lang="de-DE" sz="1600" dirty="0" smtClean="0">
                <a:latin typeface="Arial" panose="020B0604020202020204" pitchFamily="34" charset="0"/>
                <a:cs typeface="Arial" panose="020B0604020202020204" pitchFamily="34" charset="0"/>
              </a:rPr>
              <a:t>erstellt.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smtClean="0">
                <a:latin typeface="Arial" panose="020B0604020202020204" pitchFamily="34" charset="0"/>
                <a:cs typeface="Arial" panose="020B0604020202020204" pitchFamily="34" charset="0"/>
              </a:rPr>
              <a:t>Sie nutzen </a:t>
            </a:r>
            <a:r>
              <a:rPr lang="de-DE" sz="1600" dirty="0">
                <a:latin typeface="Arial" panose="020B0604020202020204" pitchFamily="34" charset="0"/>
                <a:cs typeface="Arial" panose="020B0604020202020204" pitchFamily="34" charset="0"/>
              </a:rPr>
              <a:t>ein konstantes </a:t>
            </a:r>
            <a:r>
              <a:rPr lang="de-DE" sz="1600" dirty="0" smtClean="0">
                <a:latin typeface="Arial" panose="020B0604020202020204" pitchFamily="34" charset="0"/>
                <a:cs typeface="Arial" panose="020B0604020202020204" pitchFamily="34" charset="0"/>
              </a:rPr>
              <a:t>Temperaturniveau.</a:t>
            </a:r>
            <a:endParaRPr lang="de-DE" sz="1600" dirty="0">
              <a:latin typeface="Arial" panose="020B0604020202020204" pitchFamily="34" charset="0"/>
              <a:cs typeface="Arial" panose="020B0604020202020204" pitchFamily="34" charset="0"/>
            </a:endParaRPr>
          </a:p>
          <a:p>
            <a:pPr>
              <a:lnSpc>
                <a:spcPct val="150000"/>
              </a:lnSpc>
            </a:pPr>
            <a:r>
              <a:rPr lang="de-DE" sz="1600" dirty="0" smtClean="0">
                <a:latin typeface="Arial" panose="020B0604020202020204" pitchFamily="34" charset="0"/>
                <a:cs typeface="Arial" panose="020B0604020202020204" pitchFamily="34" charset="0"/>
              </a:rPr>
              <a:t>Können </a:t>
            </a:r>
            <a:r>
              <a:rPr lang="de-DE" sz="1600" dirty="0">
                <a:latin typeface="Arial" panose="020B0604020202020204" pitchFamily="34" charset="0"/>
                <a:cs typeface="Arial" panose="020B0604020202020204" pitchFamily="34" charset="0"/>
              </a:rPr>
              <a:t>einzelne Häuser oder ganze Wohngebiete mit Wärme und Kälte </a:t>
            </a:r>
            <a:r>
              <a:rPr lang="de-DE" sz="1600" dirty="0" smtClean="0">
                <a:latin typeface="Arial" panose="020B0604020202020204" pitchFamily="34" charset="0"/>
                <a:cs typeface="Arial" panose="020B0604020202020204" pitchFamily="34" charset="0"/>
              </a:rPr>
              <a:t>versorgen.</a:t>
            </a:r>
            <a:endParaRPr lang="de-DE" sz="1600" dirty="0">
              <a:latin typeface="Arial" panose="020B0604020202020204" pitchFamily="34" charset="0"/>
              <a:cs typeface="Arial" panose="020B0604020202020204" pitchFamily="34" charset="0"/>
            </a:endParaRPr>
          </a:p>
        </p:txBody>
      </p:sp>
      <p:pic>
        <p:nvPicPr>
          <p:cNvPr id="5" name="Grafik 4">
            <a:extLst>
              <a:ext uri="{FF2B5EF4-FFF2-40B4-BE49-F238E27FC236}">
                <a16:creationId xmlns:a16="http://schemas.microsoft.com/office/drawing/2014/main" id="{9456E494-9DBD-4A2E-A394-78D8AD78E1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3321" y="1556792"/>
            <a:ext cx="2620679" cy="4525963"/>
          </a:xfrm>
          <a:prstGeom prst="rect">
            <a:avLst/>
          </a:prstGeom>
        </p:spPr>
      </p:pic>
    </p:spTree>
    <p:extLst>
      <p:ext uri="{BB962C8B-B14F-4D97-AF65-F5344CB8AC3E}">
        <p14:creationId xmlns:p14="http://schemas.microsoft.com/office/powerpoint/2010/main" val="41658547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F607DFC-A512-4A5B-A2BB-2E9DC28B6E5A}"/>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0BCBC98-6B41-479A-B9B0-FE781B2C50B9}"/>
              </a:ext>
            </a:extLst>
          </p:cNvPr>
          <p:cNvSpPr>
            <a:spLocks noGrp="1"/>
          </p:cNvSpPr>
          <p:nvPr>
            <p:ph idx="1"/>
          </p:nvPr>
        </p:nvSpPr>
        <p:spPr>
          <a:xfrm>
            <a:off x="457200" y="1412776"/>
            <a:ext cx="8229600" cy="4896544"/>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Doppel-U Erdwärmesonde</a:t>
            </a:r>
          </a:p>
          <a:p>
            <a:pPr>
              <a:lnSpc>
                <a:spcPct val="150000"/>
              </a:lnSpc>
              <a:spcAft>
                <a:spcPts val="1200"/>
              </a:spcAft>
            </a:pPr>
            <a:r>
              <a:rPr lang="de-DE" sz="1600" dirty="0">
                <a:latin typeface="Arial" panose="020B0604020202020204" pitchFamily="34" charset="0"/>
                <a:cs typeface="Arial" panose="020B0604020202020204" pitchFamily="34" charset="0"/>
              </a:rPr>
              <a:t>Eine Doppel-U-Sonde ist eine Erdwärmesonde, die zwei Rohrpaare umfasst, die in einer Bohrung installiert </a:t>
            </a:r>
            <a:r>
              <a:rPr lang="de-DE" sz="1600" dirty="0" smtClean="0">
                <a:latin typeface="Arial" panose="020B0604020202020204" pitchFamily="34" charset="0"/>
                <a:cs typeface="Arial" panose="020B0604020202020204" pitchFamily="34" charset="0"/>
              </a:rPr>
              <a:t>werden</a:t>
            </a:r>
            <a:r>
              <a:rPr lang="de-DE" sz="1600" dirty="0">
                <a:latin typeface="Arial" panose="020B0604020202020204" pitchFamily="34" charset="0"/>
                <a:cs typeface="Arial" panose="020B0604020202020204" pitchFamily="34" charset="0"/>
              </a:rPr>
              <a:t>.</a:t>
            </a:r>
          </a:p>
          <a:p>
            <a:pPr>
              <a:lnSpc>
                <a:spcPct val="150000"/>
              </a:lnSpc>
              <a:spcAft>
                <a:spcPts val="1200"/>
              </a:spcAft>
            </a:pPr>
            <a:r>
              <a:rPr lang="de-DE" sz="1600" dirty="0">
                <a:latin typeface="Arial" panose="020B0604020202020204" pitchFamily="34" charset="0"/>
                <a:cs typeface="Arial" panose="020B0604020202020204" pitchFamily="34" charset="0"/>
              </a:rPr>
              <a:t>Im Vergleich zu einem einfachen U-Rohr nutzt das Doppel-U-Rohr den Bohrlochquerschnitt besser aus und hat somit eine bessere Entzugsleistung. Zudem wird weniger Material für die Zementierung (Verfüllung, </a:t>
            </a:r>
            <a:r>
              <a:rPr lang="de-DE" sz="1600" dirty="0" err="1">
                <a:latin typeface="Arial" panose="020B0604020202020204" pitchFamily="34" charset="0"/>
                <a:cs typeface="Arial" panose="020B0604020202020204" pitchFamily="34" charset="0"/>
              </a:rPr>
              <a:t>Hinterfüllung</a:t>
            </a:r>
            <a:r>
              <a:rPr lang="de-DE" sz="1600" dirty="0">
                <a:latin typeface="Arial" panose="020B0604020202020204" pitchFamily="34" charset="0"/>
                <a:cs typeface="Arial" panose="020B0604020202020204" pitchFamily="34" charset="0"/>
              </a:rPr>
              <a:t>) des Bohrlochs benötigt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Im Vergleich zu einem (meist noch besseren) Koaxialrohr hat das Doppel-U-Rohr den Vorteil der einfacheren Herstellung. Die genaue Konfiguration der Verrohrung der Erdwärmesonden ist von besonderer Bedeutung für die Steigerung der Wirkungsgrade der Erdwärmetauscher. Sie werden ständig weiterentwickelt.</a:t>
            </a:r>
          </a:p>
        </p:txBody>
      </p:sp>
    </p:spTree>
    <p:extLst>
      <p:ext uri="{BB962C8B-B14F-4D97-AF65-F5344CB8AC3E}">
        <p14:creationId xmlns:p14="http://schemas.microsoft.com/office/powerpoint/2010/main" val="10463923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F31A19-9637-43F6-BA60-DC99077883A0}"/>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E759E8F-95A9-43FF-8908-2FD0953BC5CD}"/>
              </a:ext>
            </a:extLst>
          </p:cNvPr>
          <p:cNvSpPr>
            <a:spLocks noGrp="1"/>
          </p:cNvSpPr>
          <p:nvPr>
            <p:ph idx="1"/>
          </p:nvPr>
        </p:nvSpPr>
        <p:spPr>
          <a:xfrm>
            <a:off x="457200" y="1412776"/>
            <a:ext cx="8229600" cy="4525963"/>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Koaxiale Sonde</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Sie werden auch als Rohr-in-Rohr-Sonden bezeichnet und zeichnen sich dadurch aus, dass die Anordnung der Rohre nicht nebeneinander, sondern ineinander verschachtelt ist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Wärmeübertragungsflüssigkeit wird dann im </a:t>
            </a:r>
            <a:r>
              <a:rPr lang="de-DE" sz="1600" dirty="0" err="1">
                <a:latin typeface="Arial" panose="020B0604020202020204" pitchFamily="34" charset="0"/>
                <a:cs typeface="Arial" panose="020B0604020202020204" pitchFamily="34" charset="0"/>
              </a:rPr>
              <a:t>Ringraum</a:t>
            </a:r>
            <a:r>
              <a:rPr lang="de-DE" sz="1600" dirty="0">
                <a:latin typeface="Arial" panose="020B0604020202020204" pitchFamily="34" charset="0"/>
                <a:cs typeface="Arial" panose="020B0604020202020204" pitchFamily="34" charset="0"/>
              </a:rPr>
              <a:t> zwischen den installierten Rohren nach unten gepumpt und im Zentralrohr nach oben befördert</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marL="0" indent="0">
              <a:buNone/>
            </a:pPr>
            <a:endParaRPr lang="de-DE" dirty="0"/>
          </a:p>
        </p:txBody>
      </p:sp>
    </p:spTree>
    <p:extLst>
      <p:ext uri="{BB962C8B-B14F-4D97-AF65-F5344CB8AC3E}">
        <p14:creationId xmlns:p14="http://schemas.microsoft.com/office/powerpoint/2010/main" val="15210824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9C8611-384E-482B-9ECD-24E2C976ACE1}"/>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C1F473CD-2D37-43B9-A3DE-ACF09A78EC1B}"/>
              </a:ext>
            </a:extLst>
          </p:cNvPr>
          <p:cNvPicPr>
            <a:picLocks noGrp="1" noChangeAspect="1"/>
          </p:cNvPicPr>
          <p:nvPr>
            <p:ph idx="1"/>
          </p:nvPr>
        </p:nvPicPr>
        <p:blipFill rotWithShape="1">
          <a:blip r:embed="rId3"/>
          <a:srcRect l="54492" t="56430" r="13164" b="21409"/>
          <a:stretch/>
        </p:blipFill>
        <p:spPr>
          <a:xfrm>
            <a:off x="1403648" y="2895068"/>
            <a:ext cx="6336704" cy="2451654"/>
          </a:xfrm>
          <a:prstGeom prst="rect">
            <a:avLst/>
          </a:prstGeom>
        </p:spPr>
      </p:pic>
      <p:sp>
        <p:nvSpPr>
          <p:cNvPr id="5" name="Textfeld 4">
            <a:extLst>
              <a:ext uri="{FF2B5EF4-FFF2-40B4-BE49-F238E27FC236}">
                <a16:creationId xmlns:a16="http://schemas.microsoft.com/office/drawing/2014/main" id="{CB2B475C-46D9-4311-B96A-67E61FE2440D}"/>
              </a:ext>
            </a:extLst>
          </p:cNvPr>
          <p:cNvSpPr txBox="1"/>
          <p:nvPr/>
        </p:nvSpPr>
        <p:spPr>
          <a:xfrm>
            <a:off x="3131840" y="1845603"/>
            <a:ext cx="4104456"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Typen von Erdwärmesonden </a:t>
            </a:r>
            <a:endParaRPr lang="de-D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4879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Inhalt</a:t>
            </a:r>
            <a:r>
              <a:rPr lang="en-US" dirty="0" smtClean="0">
                <a:latin typeface="Arial" panose="020B0604020202020204" pitchFamily="34" charset="0"/>
                <a:cs typeface="Arial" panose="020B0604020202020204" pitchFamily="34" charset="0"/>
              </a:rPr>
              <a:t> </a:t>
            </a:r>
            <a:r>
              <a:rPr lang="en-US" dirty="0" smtClean="0"/>
              <a:t> </a:t>
            </a:r>
            <a:endParaRPr lang="en-US" dirty="0"/>
          </a:p>
        </p:txBody>
      </p:sp>
      <p:sp>
        <p:nvSpPr>
          <p:cNvPr id="3" name="Inhaltsplatzhalter 2"/>
          <p:cNvSpPr>
            <a:spLocks noGrp="1"/>
          </p:cNvSpPr>
          <p:nvPr>
            <p:ph idx="1"/>
          </p:nvPr>
        </p:nvSpPr>
        <p:spPr>
          <a:xfrm>
            <a:off x="457200" y="1340768"/>
            <a:ext cx="8229600" cy="5112568"/>
          </a:xfrm>
        </p:spPr>
        <p:txBody>
          <a:bodyPr>
            <a:normAutofit lnSpcReduction="10000"/>
          </a:bodyPr>
          <a:lstStyle/>
          <a:p>
            <a:pPr lvl="1" indent="-342900">
              <a:lnSpc>
                <a:spcPct val="160000"/>
              </a:lnSpc>
              <a:buFont typeface="+mj-lt"/>
              <a:buAutoNum type="arabicPeriod"/>
            </a:pPr>
            <a:r>
              <a:rPr lang="en-US" sz="1600" b="1" dirty="0" err="1">
                <a:latin typeface="Arial" panose="020B0604020202020204" pitchFamily="34" charset="0"/>
                <a:cs typeface="Arial" panose="020B0604020202020204" pitchFamily="34" charset="0"/>
              </a:rPr>
              <a:t>Nutzungsprinzipien</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für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geothermische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Energie</a:t>
            </a:r>
            <a:endParaRPr lang="en-US" sz="1600" b="1" dirty="0">
              <a:latin typeface="Arial" panose="020B0604020202020204" pitchFamily="34" charset="0"/>
              <a:cs typeface="Arial" panose="020B0604020202020204" pitchFamily="34" charset="0"/>
            </a:endParaRPr>
          </a:p>
          <a:p>
            <a:pPr marL="685800" lvl="1">
              <a:lnSpc>
                <a:spcPct val="160000"/>
              </a:lnSpc>
            </a:pPr>
            <a:r>
              <a:rPr lang="en-US" sz="1600" b="1"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Übersicht </a:t>
            </a:r>
          </a:p>
          <a:p>
            <a:pPr marL="685800" lvl="1">
              <a:lnSpc>
                <a:spcPct val="160000"/>
              </a:lnSpc>
            </a:pPr>
            <a:r>
              <a:rPr lang="de-DE" sz="1600" dirty="0" err="1">
                <a:latin typeface="Arial" panose="020B0604020202020204" pitchFamily="34" charset="0"/>
                <a:cs typeface="Arial" panose="020B0604020202020204" pitchFamily="34" charset="0"/>
              </a:rPr>
              <a:t>Tiefengeothermie</a:t>
            </a:r>
            <a:r>
              <a:rPr lang="de-DE" sz="1600" dirty="0">
                <a:latin typeface="Arial" panose="020B0604020202020204" pitchFamily="34" charset="0"/>
                <a:cs typeface="Arial" panose="020B0604020202020204" pitchFamily="34" charset="0"/>
              </a:rPr>
              <a:t> (hydrothermale und </a:t>
            </a:r>
            <a:r>
              <a:rPr lang="de-DE" sz="1600" dirty="0" err="1">
                <a:latin typeface="Arial" panose="020B0604020202020204" pitchFamily="34" charset="0"/>
                <a:cs typeface="Arial" panose="020B0604020202020204" pitchFamily="34" charset="0"/>
              </a:rPr>
              <a:t>petrothermale</a:t>
            </a:r>
            <a:r>
              <a:rPr lang="de-DE" sz="1600" dirty="0">
                <a:latin typeface="Arial" panose="020B0604020202020204" pitchFamily="34" charset="0"/>
                <a:cs typeface="Arial" panose="020B0604020202020204" pitchFamily="34" charset="0"/>
              </a:rPr>
              <a:t> geothermische Energie)</a:t>
            </a:r>
          </a:p>
          <a:p>
            <a:pPr marL="685800" lvl="1">
              <a:lnSpc>
                <a:spcPct val="160000"/>
              </a:lnSpc>
            </a:pPr>
            <a:r>
              <a:rPr lang="de-DE" sz="1600" dirty="0">
                <a:latin typeface="Arial" panose="020B0604020202020204" pitchFamily="34" charset="0"/>
                <a:cs typeface="Arial" panose="020B0604020202020204" pitchFamily="34" charset="0"/>
              </a:rPr>
              <a:t>Oberflächennahe geothermische Energie </a:t>
            </a:r>
          </a:p>
          <a:p>
            <a:pPr marL="685800" lvl="1">
              <a:lnSpc>
                <a:spcPct val="160000"/>
              </a:lnSpc>
            </a:pPr>
            <a:r>
              <a:rPr lang="de-DE" sz="1600" dirty="0">
                <a:latin typeface="Arial" panose="020B0604020202020204" pitchFamily="34" charset="0"/>
                <a:cs typeface="Arial" panose="020B0604020202020204" pitchFamily="34" charset="0"/>
              </a:rPr>
              <a:t>Wärmetauscher </a:t>
            </a:r>
          </a:p>
          <a:p>
            <a:pPr marL="400050" lvl="1" indent="0">
              <a:lnSpc>
                <a:spcPct val="160000"/>
              </a:lnSpc>
              <a:buNone/>
            </a:pPr>
            <a:endParaRPr lang="en-US" sz="1600" dirty="0">
              <a:latin typeface="Arial" panose="020B0604020202020204" pitchFamily="34" charset="0"/>
              <a:cs typeface="Arial" panose="020B0604020202020204" pitchFamily="34" charset="0"/>
            </a:endParaRPr>
          </a:p>
          <a:p>
            <a:pPr lvl="1" indent="-342900">
              <a:lnSpc>
                <a:spcPct val="160000"/>
              </a:lnSpc>
              <a:buAutoNum type="arabicPeriod" startAt="2"/>
            </a:pPr>
            <a:r>
              <a:rPr lang="en-US" sz="1600" b="1" dirty="0" err="1">
                <a:latin typeface="Arial" panose="020B0604020202020204" pitchFamily="34" charset="0"/>
                <a:cs typeface="Arial" panose="020B0604020202020204" pitchFamily="34" charset="0"/>
              </a:rPr>
              <a:t>Oberflächennahe</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Systeme</a:t>
            </a:r>
            <a:r>
              <a:rPr lang="en-US" sz="1600" b="1" dirty="0">
                <a:latin typeface="Arial" panose="020B0604020202020204" pitchFamily="34" charset="0"/>
                <a:cs typeface="Arial" panose="020B0604020202020204" pitchFamily="34" charset="0"/>
              </a:rPr>
              <a:t> </a:t>
            </a:r>
          </a:p>
          <a:p>
            <a:pPr lvl="1" indent="-342900">
              <a:lnSpc>
                <a:spcPct val="160000"/>
              </a:lnSpc>
              <a:buFont typeface="Symbol" panose="05050102010706020507" pitchFamily="18" charset="2"/>
              <a:buChar char="-"/>
            </a:pPr>
            <a:r>
              <a:rPr lang="de-DE" sz="1600" dirty="0" smtClean="0">
                <a:latin typeface="Arial" panose="020B0604020202020204" pitchFamily="34" charset="0"/>
                <a:cs typeface="Arial" panose="020B0604020202020204" pitchFamily="34" charset="0"/>
              </a:rPr>
              <a:t>Nutzungsoptionen</a:t>
            </a:r>
            <a:endParaRPr lang="de-DE" sz="1600" dirty="0">
              <a:latin typeface="Arial" panose="020B0604020202020204" pitchFamily="34" charset="0"/>
              <a:cs typeface="Arial" panose="020B0604020202020204" pitchFamily="34" charset="0"/>
            </a:endParaRPr>
          </a:p>
          <a:p>
            <a:pPr lvl="1" indent="-342900">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Geothermische Kollektoren </a:t>
            </a:r>
          </a:p>
          <a:p>
            <a:pPr lvl="1" indent="-342900">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Trägermedium </a:t>
            </a:r>
          </a:p>
          <a:p>
            <a:pPr lvl="1" indent="-342900">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Geothermische Körbe </a:t>
            </a:r>
          </a:p>
          <a:p>
            <a:pPr lvl="1" indent="-342900">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Geothermische Systeme im Vergleich </a:t>
            </a:r>
          </a:p>
          <a:p>
            <a:pPr marL="400050" lvl="1" indent="0">
              <a:buNone/>
            </a:pPr>
            <a:endParaRPr lang="en-US" sz="1600" dirty="0">
              <a:latin typeface="Arial" panose="020B0604020202020204" pitchFamily="34" charset="0"/>
              <a:cs typeface="Arial" panose="020B0604020202020204" pitchFamily="34" charset="0"/>
            </a:endParaRPr>
          </a:p>
          <a:p>
            <a:pPr lvl="1" indent="-342900">
              <a:buFont typeface="Symbol" panose="05050102010706020507" pitchFamily="18" charset="2"/>
              <a:buChar char="-"/>
            </a:pPr>
            <a:endParaRPr lang="en-US" dirty="0"/>
          </a:p>
        </p:txBody>
      </p:sp>
    </p:spTree>
    <p:extLst>
      <p:ext uri="{BB962C8B-B14F-4D97-AF65-F5344CB8AC3E}">
        <p14:creationId xmlns:p14="http://schemas.microsoft.com/office/powerpoint/2010/main" val="19794220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FEA06F-4806-4501-83D4-1F4F14442667}"/>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BFD853D-01F5-458B-9675-F682F0064238}"/>
              </a:ext>
            </a:extLst>
          </p:cNvPr>
          <p:cNvSpPr>
            <a:spLocks noGrp="1"/>
          </p:cNvSpPr>
          <p:nvPr>
            <p:ph idx="1"/>
          </p:nvPr>
        </p:nvSpPr>
        <p:spPr>
          <a:xfrm>
            <a:off x="251520" y="1412776"/>
            <a:ext cx="8640960" cy="5112568"/>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Abstandhalter und Zentrierungen </a:t>
            </a:r>
          </a:p>
          <a:p>
            <a:pPr>
              <a:lnSpc>
                <a:spcPct val="150000"/>
              </a:lnSpc>
              <a:spcAft>
                <a:spcPts val="1200"/>
              </a:spcAft>
            </a:pPr>
            <a:r>
              <a:rPr lang="de-DE" sz="1600" b="1" dirty="0" err="1" smtClean="0">
                <a:latin typeface="Arial" panose="020B0604020202020204" pitchFamily="34" charset="0"/>
                <a:cs typeface="Arial" panose="020B0604020202020204" pitchFamily="34" charset="0"/>
              </a:rPr>
              <a:t>Zentrierer</a:t>
            </a:r>
            <a:r>
              <a:rPr lang="de-DE" sz="1600" b="1"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werden so angebracht, dass die Rohre der Erdwärmesonde die Bohrlochwand nicht berühren, sondern möglichst zentral in der Bohrung montiert werden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Dadurch werden </a:t>
            </a:r>
            <a:r>
              <a:rPr lang="de-DE" sz="1600" dirty="0" smtClean="0">
                <a:latin typeface="Arial" panose="020B0604020202020204" pitchFamily="34" charset="0"/>
                <a:cs typeface="Arial" panose="020B0604020202020204" pitchFamily="34" charset="0"/>
              </a:rPr>
              <a:t>um die </a:t>
            </a:r>
            <a:r>
              <a:rPr lang="de-DE" sz="1600" dirty="0" err="1">
                <a:latin typeface="Arial" panose="020B0604020202020204" pitchFamily="34" charset="0"/>
                <a:cs typeface="Arial" panose="020B0604020202020204" pitchFamily="34" charset="0"/>
              </a:rPr>
              <a:t>Sondenrohre</a:t>
            </a:r>
            <a:r>
              <a:rPr lang="de-DE" sz="1600" dirty="0">
                <a:latin typeface="Arial" panose="020B0604020202020204" pitchFamily="34" charset="0"/>
                <a:cs typeface="Arial" panose="020B0604020202020204" pitchFamily="34" charset="0"/>
              </a:rPr>
              <a:t> </a:t>
            </a:r>
            <a:r>
              <a:rPr lang="de-DE" sz="1600" dirty="0" smtClean="0">
                <a:latin typeface="Arial" panose="020B0604020202020204" pitchFamily="34" charset="0"/>
                <a:cs typeface="Arial" panose="020B0604020202020204" pitchFamily="34" charset="0"/>
              </a:rPr>
              <a:t>Räume für </a:t>
            </a:r>
            <a:r>
              <a:rPr lang="de-DE" sz="1600" dirty="0" err="1" smtClean="0">
                <a:latin typeface="Arial" panose="020B0604020202020204" pitchFamily="34" charset="0"/>
                <a:cs typeface="Arial" panose="020B0604020202020204" pitchFamily="34" charset="0"/>
              </a:rPr>
              <a:t>diee</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zur Abdichtung erforderliche Suspension </a:t>
            </a:r>
            <a:r>
              <a:rPr lang="de-DE" sz="1600" dirty="0" smtClean="0">
                <a:latin typeface="Arial" panose="020B0604020202020204" pitchFamily="34" charset="0"/>
                <a:cs typeface="Arial" panose="020B0604020202020204" pitchFamily="34" charset="0"/>
              </a:rPr>
              <a:t>geschaffen.</a:t>
            </a:r>
            <a:endParaRPr lang="de-DE" sz="1600" dirty="0" smtClean="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b="1" dirty="0">
                <a:latin typeface="Arial" panose="020B0604020202020204" pitchFamily="34" charset="0"/>
                <a:cs typeface="Arial" panose="020B0604020202020204" pitchFamily="34" charset="0"/>
              </a:rPr>
              <a:t>Abstandhalter </a:t>
            </a:r>
            <a:r>
              <a:rPr lang="de-DE" sz="1600" dirty="0">
                <a:latin typeface="Arial" panose="020B0604020202020204" pitchFamily="34" charset="0"/>
                <a:cs typeface="Arial" panose="020B0604020202020204" pitchFamily="34" charset="0"/>
              </a:rPr>
              <a:t>sollen die </a:t>
            </a:r>
            <a:r>
              <a:rPr lang="de-DE" sz="1600" dirty="0" err="1">
                <a:latin typeface="Arial" panose="020B0604020202020204" pitchFamily="34" charset="0"/>
                <a:cs typeface="Arial" panose="020B0604020202020204" pitchFamily="34" charset="0"/>
              </a:rPr>
              <a:t>Sondenrohre</a:t>
            </a:r>
            <a:r>
              <a:rPr lang="de-DE" sz="1600" dirty="0">
                <a:latin typeface="Arial" panose="020B0604020202020204" pitchFamily="34" charset="0"/>
                <a:cs typeface="Arial" panose="020B0604020202020204" pitchFamily="34" charset="0"/>
              </a:rPr>
              <a:t> auf Abstand halten und so den thermischen Kurzschluss zwischen Vor- und Rücklauf verhindern, was den Wirkungsgrad erhöht. Sie müssen in Abständen von 1 Meter installiert werden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Der Einsatz von beweglichen Injektionslanzen, die in das Bohrloch hinein- und herausbewegt werden können, ist jedoch nur ohne solche Installationen möglich.</a:t>
            </a:r>
          </a:p>
        </p:txBody>
      </p:sp>
    </p:spTree>
    <p:extLst>
      <p:ext uri="{BB962C8B-B14F-4D97-AF65-F5344CB8AC3E}">
        <p14:creationId xmlns:p14="http://schemas.microsoft.com/office/powerpoint/2010/main" val="19258956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1B8E90-A4FD-4E1B-A309-2B40243AEF0F}"/>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91DB1C3A-4D6D-468E-A652-1198B8C14AED}"/>
              </a:ext>
            </a:extLst>
          </p:cNvPr>
          <p:cNvPicPr>
            <a:picLocks noGrp="1" noChangeAspect="1"/>
          </p:cNvPicPr>
          <p:nvPr>
            <p:ph idx="1"/>
          </p:nvPr>
        </p:nvPicPr>
        <p:blipFill>
          <a:blip r:embed="rId3"/>
          <a:stretch>
            <a:fillRect/>
          </a:stretch>
        </p:blipFill>
        <p:spPr>
          <a:xfrm>
            <a:off x="2483768" y="2276872"/>
            <a:ext cx="4512146" cy="3744616"/>
          </a:xfrm>
          <a:prstGeom prst="rect">
            <a:avLst/>
          </a:prstGeom>
        </p:spPr>
      </p:pic>
      <p:sp>
        <p:nvSpPr>
          <p:cNvPr id="5" name="Textfeld 4">
            <a:extLst>
              <a:ext uri="{FF2B5EF4-FFF2-40B4-BE49-F238E27FC236}">
                <a16:creationId xmlns:a16="http://schemas.microsoft.com/office/drawing/2014/main" id="{FFD53723-6E08-4D02-A34A-4C3C7FAA66B1}"/>
              </a:ext>
            </a:extLst>
          </p:cNvPr>
          <p:cNvSpPr txBox="1"/>
          <p:nvPr/>
        </p:nvSpPr>
        <p:spPr>
          <a:xfrm>
            <a:off x="954249" y="1451336"/>
            <a:ext cx="7571184" cy="584775"/>
          </a:xfrm>
          <a:prstGeom prst="rect">
            <a:avLst/>
          </a:prstGeom>
          <a:noFill/>
        </p:spPr>
        <p:txBody>
          <a:bodyPr wrap="square" rtlCol="0">
            <a:spAutoFit/>
          </a:bodyPr>
          <a:lstStyle/>
          <a:p>
            <a:endParaRPr lang="de-DE" sz="1600" dirty="0">
              <a:latin typeface="Arial" panose="020B0604020202020204" pitchFamily="34" charset="0"/>
              <a:cs typeface="Arial" panose="020B0604020202020204" pitchFamily="34" charset="0"/>
            </a:endParaRPr>
          </a:p>
          <a:p>
            <a:r>
              <a:rPr lang="de-DE" sz="1600" dirty="0">
                <a:latin typeface="Arial" panose="020B0604020202020204" pitchFamily="34" charset="0"/>
                <a:cs typeface="Arial" panose="020B0604020202020204" pitchFamily="34" charset="0"/>
              </a:rPr>
              <a:t>Zentrierung (oben) und Abstandshalter (links), rechts: Kombination aus beidem</a:t>
            </a:r>
          </a:p>
        </p:txBody>
      </p:sp>
    </p:spTree>
    <p:extLst>
      <p:ext uri="{BB962C8B-B14F-4D97-AF65-F5344CB8AC3E}">
        <p14:creationId xmlns:p14="http://schemas.microsoft.com/office/powerpoint/2010/main" val="4926926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26C0B91-A4BC-443D-B74D-AABCD0D4957A}"/>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7DB0D49-358E-41B7-9746-53E7ED3F51C5}"/>
              </a:ext>
            </a:extLst>
          </p:cNvPr>
          <p:cNvSpPr>
            <a:spLocks noGrp="1"/>
          </p:cNvSpPr>
          <p:nvPr>
            <p:ph idx="1"/>
          </p:nvPr>
        </p:nvSpPr>
        <p:spPr>
          <a:xfrm>
            <a:off x="683568" y="1412776"/>
            <a:ext cx="7859216" cy="4896544"/>
          </a:xfrm>
        </p:spPr>
        <p:txBody>
          <a:bodyPr>
            <a:normAutofit/>
          </a:bodyPr>
          <a:lstStyle/>
          <a:p>
            <a:pPr marL="0" indent="0">
              <a:lnSpc>
                <a:spcPct val="150000"/>
              </a:lnSpc>
              <a:spcAft>
                <a:spcPts val="1200"/>
              </a:spcAft>
              <a:buNone/>
            </a:pPr>
            <a:r>
              <a:rPr lang="de-DE" sz="1600" b="1" dirty="0" err="1" smtClean="0">
                <a:latin typeface="Arial" panose="020B0604020202020204" pitchFamily="34" charset="0"/>
                <a:cs typeface="Arial" panose="020B0604020202020204" pitchFamily="34" charset="0"/>
              </a:rPr>
              <a:t>Sondeninstallation</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Die Installation beginnt mit dem Einführen der </a:t>
            </a:r>
            <a:r>
              <a:rPr lang="de-DE" sz="1600" dirty="0" err="1">
                <a:latin typeface="Arial" panose="020B0604020202020204" pitchFamily="34" charset="0"/>
                <a:cs typeface="Arial" panose="020B0604020202020204" pitchFamily="34" charset="0"/>
              </a:rPr>
              <a:t>Sondenrohre</a:t>
            </a:r>
            <a:r>
              <a:rPr lang="de-DE" sz="1600" dirty="0">
                <a:latin typeface="Arial" panose="020B0604020202020204" pitchFamily="34" charset="0"/>
                <a:cs typeface="Arial" panose="020B0604020202020204" pitchFamily="34" charset="0"/>
              </a:rPr>
              <a:t> in das offene oder durch eine Hilfsbohrung gestützte Bohrloch von oben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Die Installation sollte immer mit einer Spule erfolgen, auf der die </a:t>
            </a:r>
            <a:r>
              <a:rPr lang="de-DE" sz="1600" dirty="0" smtClean="0">
                <a:latin typeface="Arial" panose="020B0604020202020204" pitchFamily="34" charset="0"/>
                <a:cs typeface="Arial" panose="020B0604020202020204" pitchFamily="34" charset="0"/>
              </a:rPr>
              <a:t>Sonden </a:t>
            </a:r>
            <a:r>
              <a:rPr lang="de-DE" sz="1600" dirty="0">
                <a:latin typeface="Arial" panose="020B0604020202020204" pitchFamily="34" charset="0"/>
                <a:cs typeface="Arial" panose="020B0604020202020204" pitchFamily="34" charset="0"/>
              </a:rPr>
              <a:t>vollständig aufgewickelt sind. Die </a:t>
            </a:r>
            <a:r>
              <a:rPr lang="de-DE" sz="1600" dirty="0" smtClean="0">
                <a:latin typeface="Arial" panose="020B0604020202020204" pitchFamily="34" charset="0"/>
                <a:cs typeface="Arial" panose="020B0604020202020204" pitchFamily="34" charset="0"/>
              </a:rPr>
              <a:t>Sonden </a:t>
            </a:r>
            <a:r>
              <a:rPr lang="de-DE" sz="1600" dirty="0">
                <a:latin typeface="Arial" panose="020B0604020202020204" pitchFamily="34" charset="0"/>
                <a:cs typeface="Arial" panose="020B0604020202020204" pitchFamily="34" charset="0"/>
              </a:rPr>
              <a:t>sollten nicht ausgelegt werden. </a:t>
            </a:r>
          </a:p>
          <a:p>
            <a:pPr algn="just">
              <a:lnSpc>
                <a:spcPct val="150000"/>
              </a:lnSpc>
              <a:spcAft>
                <a:spcPts val="1200"/>
              </a:spcAft>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Sonde sollte während der Installation durch geeignete Maßnahmen vor Beschädigungen durch scharfe Kanten etc. geschützt werden. Dies wird in der Praxis oft durch Gel oder spezielle </a:t>
            </a:r>
            <a:r>
              <a:rPr lang="de-DE" sz="1600" dirty="0" err="1">
                <a:latin typeface="Arial" panose="020B0604020202020204" pitchFamily="34" charset="0"/>
                <a:cs typeface="Arial" panose="020B0604020202020204" pitchFamily="34" charset="0"/>
              </a:rPr>
              <a:t>Sondenbremsen</a:t>
            </a:r>
            <a:r>
              <a:rPr lang="de-DE" sz="1600" dirty="0">
                <a:latin typeface="Arial" panose="020B0604020202020204" pitchFamily="34" charset="0"/>
                <a:cs typeface="Arial" panose="020B0604020202020204" pitchFamily="34" charset="0"/>
              </a:rPr>
              <a:t> gelöst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Eine schonende Option für Mensch und Material ist die Verwendung einer Einführhilfe.</a:t>
            </a:r>
          </a:p>
          <a:p>
            <a:endParaRPr lang="de-DE" dirty="0"/>
          </a:p>
          <a:p>
            <a:endParaRPr lang="de-DE" dirty="0"/>
          </a:p>
          <a:p>
            <a:endParaRPr lang="de-DE" dirty="0"/>
          </a:p>
          <a:p>
            <a:endParaRPr lang="de-DE" dirty="0"/>
          </a:p>
        </p:txBody>
      </p:sp>
    </p:spTree>
    <p:extLst>
      <p:ext uri="{BB962C8B-B14F-4D97-AF65-F5344CB8AC3E}">
        <p14:creationId xmlns:p14="http://schemas.microsoft.com/office/powerpoint/2010/main" val="334217307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485898-765D-4756-B564-AEE8C6684A53}"/>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8D5AAAB9-A130-40C6-B1DA-2C3BCA57D12E}"/>
              </a:ext>
            </a:extLst>
          </p:cNvPr>
          <p:cNvSpPr>
            <a:spLocks noGrp="1"/>
          </p:cNvSpPr>
          <p:nvPr>
            <p:ph idx="1"/>
          </p:nvPr>
        </p:nvSpPr>
        <p:spPr/>
        <p:txBody>
          <a:bodyPr/>
          <a:lstStyle/>
          <a:p>
            <a:pPr marL="0" indent="0">
              <a:buNone/>
            </a:pPr>
            <a:r>
              <a:rPr lang="de-DE" dirty="0"/>
              <a:t>                                                             </a:t>
            </a:r>
            <a:r>
              <a:rPr lang="de-DE" sz="1600" dirty="0">
                <a:latin typeface="Arial" panose="020B0604020202020204" pitchFamily="34" charset="0"/>
                <a:cs typeface="Arial" panose="020B0604020202020204" pitchFamily="34" charset="0"/>
              </a:rPr>
              <a:t> </a:t>
            </a:r>
            <a:r>
              <a:rPr lang="de-DE" sz="1600" dirty="0" err="1">
                <a:latin typeface="Arial" panose="020B0604020202020204" pitchFamily="34" charset="0"/>
                <a:cs typeface="Arial" panose="020B0604020202020204" pitchFamily="34" charset="0"/>
              </a:rPr>
              <a:t>Sondenhalter</a:t>
            </a:r>
            <a:r>
              <a:rPr lang="de-DE" sz="1600" dirty="0">
                <a:latin typeface="Arial" panose="020B0604020202020204" pitchFamily="34" charset="0"/>
                <a:cs typeface="Arial" panose="020B0604020202020204" pitchFamily="34" charset="0"/>
              </a:rPr>
              <a:t> </a:t>
            </a:r>
          </a:p>
        </p:txBody>
      </p:sp>
      <p:pic>
        <p:nvPicPr>
          <p:cNvPr id="4" name="Grafik 3">
            <a:extLst>
              <a:ext uri="{FF2B5EF4-FFF2-40B4-BE49-F238E27FC236}">
                <a16:creationId xmlns:a16="http://schemas.microsoft.com/office/drawing/2014/main" id="{4B41F438-DA10-4E37-A3DF-CCB2A90C781A}"/>
              </a:ext>
            </a:extLst>
          </p:cNvPr>
          <p:cNvPicPr>
            <a:picLocks noChangeAspect="1"/>
          </p:cNvPicPr>
          <p:nvPr/>
        </p:nvPicPr>
        <p:blipFill>
          <a:blip r:embed="rId3"/>
          <a:stretch>
            <a:fillRect/>
          </a:stretch>
        </p:blipFill>
        <p:spPr>
          <a:xfrm>
            <a:off x="2339752" y="2132856"/>
            <a:ext cx="5154149" cy="3865612"/>
          </a:xfrm>
          <a:prstGeom prst="rect">
            <a:avLst/>
          </a:prstGeom>
        </p:spPr>
      </p:pic>
    </p:spTree>
    <p:extLst>
      <p:ext uri="{BB962C8B-B14F-4D97-AF65-F5344CB8AC3E}">
        <p14:creationId xmlns:p14="http://schemas.microsoft.com/office/powerpoint/2010/main" val="15029997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6FA5F2-B63D-443B-AFAA-0FF0D1E7C0B1}"/>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B469596D-4896-4FC2-A737-C27FB63017FA}"/>
              </a:ext>
            </a:extLst>
          </p:cNvPr>
          <p:cNvSpPr>
            <a:spLocks noGrp="1"/>
          </p:cNvSpPr>
          <p:nvPr>
            <p:ph idx="1"/>
          </p:nvPr>
        </p:nvSpPr>
        <p:spPr>
          <a:xfrm>
            <a:off x="179512" y="1268760"/>
            <a:ext cx="8712968" cy="5445224"/>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Ringraumverfüllung</a:t>
            </a:r>
          </a:p>
          <a:p>
            <a:pPr algn="just">
              <a:lnSpc>
                <a:spcPct val="150000"/>
              </a:lnSpc>
              <a:spcAft>
                <a:spcPts val="1200"/>
              </a:spcAft>
            </a:pPr>
            <a:r>
              <a:rPr lang="de-DE" sz="1600" dirty="0">
                <a:latin typeface="Arial" panose="020B0604020202020204" pitchFamily="34" charset="0"/>
                <a:cs typeface="Arial" panose="020B0604020202020204" pitchFamily="34" charset="0"/>
              </a:rPr>
              <a:t>Bei der Verfüllung des Ringraumes geht es darum, den Kontakt zwischen dem Gestein und der Erdwärmesonde herzustellen und das Loch wieder sicher abzudichten.</a:t>
            </a:r>
          </a:p>
          <a:p>
            <a:pPr algn="just">
              <a:lnSpc>
                <a:spcPct val="150000"/>
              </a:lnSpc>
              <a:spcAft>
                <a:spcPts val="1200"/>
              </a:spcAft>
            </a:pPr>
            <a:r>
              <a:rPr lang="de-DE" sz="1600" dirty="0">
                <a:latin typeface="Arial" panose="020B0604020202020204" pitchFamily="34" charset="0"/>
                <a:cs typeface="Arial" panose="020B0604020202020204" pitchFamily="34" charset="0"/>
              </a:rPr>
              <a:t>Das Einbringen des Vergussmaterials (z.B. Zement) in den oft engen und ungleichmäßigen </a:t>
            </a:r>
            <a:r>
              <a:rPr lang="de-DE" sz="1600" dirty="0" err="1">
                <a:latin typeface="Arial" panose="020B0604020202020204" pitchFamily="34" charset="0"/>
                <a:cs typeface="Arial" panose="020B0604020202020204" pitchFamily="34" charset="0"/>
              </a:rPr>
              <a:t>Ringraum</a:t>
            </a:r>
            <a:r>
              <a:rPr lang="de-DE" sz="1600" dirty="0">
                <a:latin typeface="Arial" panose="020B0604020202020204" pitchFamily="34" charset="0"/>
                <a:cs typeface="Arial" panose="020B0604020202020204" pitchFamily="34" charset="0"/>
              </a:rPr>
              <a:t> ist eine ingenieurtechnische Aufgabe. Die Verfüllung erfolgt immer von unten (Bodenloch) nach oben (Bodenniveau). In diesem Fall wird ein Schlauch zum unteren Ende eines Bohrlochs </a:t>
            </a:r>
            <a:r>
              <a:rPr lang="de-DE" sz="1600" dirty="0" smtClean="0">
                <a:latin typeface="Arial" panose="020B0604020202020204" pitchFamily="34" charset="0"/>
                <a:cs typeface="Arial" panose="020B0604020202020204" pitchFamily="34" charset="0"/>
              </a:rPr>
              <a:t>mit</a:t>
            </a:r>
            <a:r>
              <a:rPr lang="de-DE" sz="1600" dirty="0" smtClean="0">
                <a:latin typeface="Arial" panose="020B0604020202020204" pitchFamily="34" charset="0"/>
                <a:cs typeface="Arial" panose="020B0604020202020204" pitchFamily="34" charset="0"/>
              </a:rPr>
              <a:t>geführt</a:t>
            </a:r>
            <a:r>
              <a:rPr lang="de-DE" sz="1600" dirty="0">
                <a:latin typeface="Arial" panose="020B0604020202020204" pitchFamily="34" charset="0"/>
                <a:cs typeface="Arial" panose="020B0604020202020204" pitchFamily="34" charset="0"/>
              </a:rPr>
              <a:t>. Das Füllmaterial wird dann durch den Schlauch eingebracht und füllt ihn von unten nach oben.</a:t>
            </a:r>
          </a:p>
          <a:p>
            <a:pPr algn="just">
              <a:lnSpc>
                <a:spcPct val="150000"/>
              </a:lnSpc>
            </a:pPr>
            <a:r>
              <a:rPr lang="de-DE" sz="1600" dirty="0">
                <a:latin typeface="Arial" panose="020B0604020202020204" pitchFamily="34" charset="0"/>
                <a:cs typeface="Arial" panose="020B0604020202020204" pitchFamily="34" charset="0"/>
              </a:rPr>
              <a:t>Aufgrund der höheren physikalischen Dichte drückt die injizierte Suspension das Wasser im Bohrloch nach oben. Das </a:t>
            </a:r>
            <a:r>
              <a:rPr lang="de-DE" sz="1600" dirty="0" err="1">
                <a:latin typeface="Arial" panose="020B0604020202020204" pitchFamily="34" charset="0"/>
                <a:cs typeface="Arial" panose="020B0604020202020204" pitchFamily="34" charset="0"/>
              </a:rPr>
              <a:t>Füllrohr</a:t>
            </a:r>
            <a:r>
              <a:rPr lang="de-DE" sz="1600" dirty="0">
                <a:latin typeface="Arial" panose="020B0604020202020204" pitchFamily="34" charset="0"/>
                <a:cs typeface="Arial" panose="020B0604020202020204" pitchFamily="34" charset="0"/>
              </a:rPr>
              <a:t> bleibt im Bohrloch oder wird entsprechend dem Füllfortschritt gezogen. Nach Beendigung des Füllvorgangs kann der Suspensionspegel um einige Meter absinken. Dieser Raum wird dann manuell befüllt.</a:t>
            </a:r>
          </a:p>
          <a:p>
            <a:pPr marL="0" indent="0">
              <a:buNone/>
            </a:pPr>
            <a:endParaRPr lang="de-DE" dirty="0"/>
          </a:p>
          <a:p>
            <a:endParaRPr lang="de-DE" dirty="0"/>
          </a:p>
        </p:txBody>
      </p:sp>
    </p:spTree>
    <p:extLst>
      <p:ext uri="{BB962C8B-B14F-4D97-AF65-F5344CB8AC3E}">
        <p14:creationId xmlns:p14="http://schemas.microsoft.com/office/powerpoint/2010/main" val="36010480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C645CF-E482-4870-8C8F-BE2591CD0632}"/>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CCC02B1-D25C-4D16-B62E-A293AD5B6A80}"/>
              </a:ext>
            </a:extLst>
          </p:cNvPr>
          <p:cNvSpPr>
            <a:spLocks noGrp="1"/>
          </p:cNvSpPr>
          <p:nvPr>
            <p:ph idx="1"/>
          </p:nvPr>
        </p:nvSpPr>
        <p:spPr>
          <a:xfrm>
            <a:off x="179512" y="1412776"/>
            <a:ext cx="8640960" cy="4968552"/>
          </a:xfrm>
        </p:spPr>
        <p:txBody>
          <a:bodyPr>
            <a:no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Ringraumverfüllung</a:t>
            </a:r>
            <a:endParaRPr lang="de-DE" sz="1600" dirty="0">
              <a:latin typeface="Arial" panose="020B0604020202020204" pitchFamily="34" charset="0"/>
              <a:cs typeface="Arial" panose="020B0604020202020204" pitchFamily="34" charset="0"/>
            </a:endParaRPr>
          </a:p>
          <a:p>
            <a:pPr>
              <a:lnSpc>
                <a:spcPct val="150000"/>
              </a:lnSpc>
            </a:pPr>
            <a:r>
              <a:rPr lang="de-DE" sz="1600" i="1" dirty="0">
                <a:latin typeface="Arial" panose="020B0604020202020204" pitchFamily="34" charset="0"/>
                <a:cs typeface="Arial" panose="020B0604020202020204" pitchFamily="34" charset="0"/>
              </a:rPr>
              <a:t>Bei der oberflächennahen Geothermie dient die </a:t>
            </a:r>
            <a:r>
              <a:rPr lang="de-DE" sz="1600" i="1" dirty="0" smtClean="0">
                <a:latin typeface="Arial" panose="020B0604020202020204" pitchFamily="34" charset="0"/>
                <a:cs typeface="Arial" panose="020B0604020202020204" pitchFamily="34" charset="0"/>
              </a:rPr>
              <a:t>Verfüllung </a:t>
            </a:r>
            <a:r>
              <a:rPr lang="de-DE" sz="1600" i="1" dirty="0">
                <a:latin typeface="Arial" panose="020B0604020202020204" pitchFamily="34" charset="0"/>
                <a:cs typeface="Arial" panose="020B0604020202020204" pitchFamily="34" charset="0"/>
              </a:rPr>
              <a:t>auch der thermischen Kopplung der Sonde an den </a:t>
            </a:r>
            <a:r>
              <a:rPr lang="de-DE" sz="1600" i="1" dirty="0" smtClean="0">
                <a:latin typeface="Arial" panose="020B0604020202020204" pitchFamily="34" charset="0"/>
                <a:cs typeface="Arial" panose="020B0604020202020204" pitchFamily="34" charset="0"/>
              </a:rPr>
              <a:t>Untergrund. </a:t>
            </a:r>
            <a:r>
              <a:rPr lang="de-DE" sz="1600" i="1" dirty="0">
                <a:latin typeface="Arial" panose="020B0604020202020204" pitchFamily="34" charset="0"/>
                <a:cs typeface="Arial" panose="020B0604020202020204" pitchFamily="34" charset="0"/>
              </a:rPr>
              <a:t>Sie hat folgende zusätzliche Aufgaben:</a:t>
            </a:r>
          </a:p>
          <a:p>
            <a:pPr marL="0" indent="0">
              <a:lnSpc>
                <a:spcPct val="150000"/>
              </a:lnSpc>
              <a:buNone/>
            </a:pP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Verhinderung von hydraulischen Kurzschlüssen: Abdichtung mehrerer Grundwasserleiter gegeneinander</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Verhinderung der Verschmutzung des Grundwassers</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Wiederherstellung der abdichtenden Wirkung der </a:t>
            </a:r>
            <a:r>
              <a:rPr lang="de-DE" sz="1600" dirty="0" smtClean="0">
                <a:latin typeface="Arial" panose="020B0604020202020204" pitchFamily="34" charset="0"/>
                <a:cs typeface="Arial" panose="020B0604020202020204" pitchFamily="34" charset="0"/>
              </a:rPr>
              <a:t>Grundwasserleiter</a:t>
            </a:r>
            <a:endParaRPr lang="de-DE"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Thermisch optimale Anbindung der Erdwärmesonde an das umgebende Gestein (thermisch verbessertes Material)</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Permanente setzungsfreie Bohrlochverfüllung zur Vermeidung möglicher späterer Setzungen</a:t>
            </a:r>
          </a:p>
        </p:txBody>
      </p:sp>
    </p:spTree>
    <p:extLst>
      <p:ext uri="{BB962C8B-B14F-4D97-AF65-F5344CB8AC3E}">
        <p14:creationId xmlns:p14="http://schemas.microsoft.com/office/powerpoint/2010/main" val="220930203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4BA3C6-5ADC-4AAE-A774-63F4B6686701}"/>
              </a:ext>
            </a:extLst>
          </p:cNvPr>
          <p:cNvSpPr>
            <a:spLocks noGrp="1"/>
          </p:cNvSpPr>
          <p:nvPr>
            <p:ph type="title"/>
          </p:nvPr>
        </p:nvSpPr>
        <p:spPr/>
        <p:txBody>
          <a:bodyPr/>
          <a:lstStyle/>
          <a:p>
            <a:r>
              <a:rPr lang="en-US">
                <a:latin typeface="Arial" panose="020B0604020202020204" pitchFamily="34" charset="0"/>
                <a:cs typeface="Arial" panose="020B0604020202020204" pitchFamily="34" charset="0"/>
              </a:rPr>
              <a:t>Erdwärmesonden</a:t>
            </a:r>
            <a:endParaRPr lang="de-DE" dirty="0">
              <a:latin typeface="Arial" panose="020B0604020202020204" pitchFamily="34" charset="0"/>
              <a:cs typeface="Arial" panose="020B0604020202020204" pitchFamily="34" charset="0"/>
            </a:endParaRPr>
          </a:p>
        </p:txBody>
      </p:sp>
      <p:pic>
        <p:nvPicPr>
          <p:cNvPr id="7" name="Inhaltsplatzhalter 6">
            <a:extLst>
              <a:ext uri="{FF2B5EF4-FFF2-40B4-BE49-F238E27FC236}">
                <a16:creationId xmlns:a16="http://schemas.microsoft.com/office/drawing/2014/main" id="{C0D3B3C8-D658-463A-869D-34EB3D560F72}"/>
              </a:ext>
            </a:extLst>
          </p:cNvPr>
          <p:cNvPicPr>
            <a:picLocks noGrp="1" noChangeAspect="1"/>
          </p:cNvPicPr>
          <p:nvPr>
            <p:ph idx="1"/>
          </p:nvPr>
        </p:nvPicPr>
        <p:blipFill rotWithShape="1">
          <a:blip r:embed="rId3"/>
          <a:srcRect l="28437" t="22906" r="23945" b="38910"/>
          <a:stretch/>
        </p:blipFill>
        <p:spPr>
          <a:xfrm>
            <a:off x="1184624" y="2564904"/>
            <a:ext cx="7502176" cy="3397214"/>
          </a:xfrm>
          <a:prstGeom prst="rect">
            <a:avLst/>
          </a:prstGeom>
        </p:spPr>
      </p:pic>
      <p:sp>
        <p:nvSpPr>
          <p:cNvPr id="8" name="Textfeld 7">
            <a:extLst>
              <a:ext uri="{FF2B5EF4-FFF2-40B4-BE49-F238E27FC236}">
                <a16:creationId xmlns:a16="http://schemas.microsoft.com/office/drawing/2014/main" id="{B753B208-4029-4CAB-961F-69C993FA5B28}"/>
              </a:ext>
            </a:extLst>
          </p:cNvPr>
          <p:cNvSpPr txBox="1"/>
          <p:nvPr/>
        </p:nvSpPr>
        <p:spPr>
          <a:xfrm>
            <a:off x="1979712" y="1700808"/>
            <a:ext cx="6707088" cy="615553"/>
          </a:xfrm>
          <a:prstGeom prst="rect">
            <a:avLst/>
          </a:prstGeom>
          <a:noFill/>
        </p:spPr>
        <p:txBody>
          <a:bodyPr wrap="square" rtlCol="0">
            <a:spAutoFit/>
          </a:bodyPr>
          <a:lstStyle/>
          <a:p>
            <a:endParaRPr lang="en-US" dirty="0"/>
          </a:p>
          <a:p>
            <a:r>
              <a:rPr lang="de-DE" sz="1600" dirty="0">
                <a:latin typeface="Arial" panose="020B0604020202020204" pitchFamily="34" charset="0"/>
                <a:cs typeface="Arial" panose="020B0604020202020204" pitchFamily="34" charset="0"/>
              </a:rPr>
              <a:t>Hydraulisch angetriebene </a:t>
            </a:r>
            <a:r>
              <a:rPr lang="de-DE" sz="1600" dirty="0" err="1" smtClean="0">
                <a:latin typeface="Arial" panose="020B0604020202020204" pitchFamily="34" charset="0"/>
                <a:cs typeface="Arial" panose="020B0604020202020204" pitchFamily="34" charset="0"/>
              </a:rPr>
              <a:t>Verpresseinheit</a:t>
            </a:r>
            <a:r>
              <a:rPr lang="de-DE" sz="1600" dirty="0" smtClean="0">
                <a:latin typeface="Arial" panose="020B0604020202020204" pitchFamily="34" charset="0"/>
                <a:cs typeface="Arial" panose="020B0604020202020204" pitchFamily="34" charset="0"/>
              </a:rPr>
              <a:t> </a:t>
            </a:r>
            <a:r>
              <a:rPr lang="de-DE" sz="1600" dirty="0">
                <a:latin typeface="Arial" panose="020B0604020202020204" pitchFamily="34" charset="0"/>
                <a:cs typeface="Arial" panose="020B0604020202020204" pitchFamily="34" charset="0"/>
              </a:rPr>
              <a:t>mit </a:t>
            </a:r>
            <a:r>
              <a:rPr lang="de-DE" sz="1600" dirty="0" err="1">
                <a:latin typeface="Arial" panose="020B0604020202020204" pitchFamily="34" charset="0"/>
                <a:cs typeface="Arial" panose="020B0604020202020204" pitchFamily="34" charset="0"/>
              </a:rPr>
              <a:t>Kolloidalmischer</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268600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1AB4FA-9854-4D42-954C-E506242F7681}"/>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Thermische Bauteilaktivierung</a:t>
            </a:r>
          </a:p>
        </p:txBody>
      </p:sp>
      <p:sp>
        <p:nvSpPr>
          <p:cNvPr id="3" name="Inhaltsplatzhalter 2">
            <a:extLst>
              <a:ext uri="{FF2B5EF4-FFF2-40B4-BE49-F238E27FC236}">
                <a16:creationId xmlns:a16="http://schemas.microsoft.com/office/drawing/2014/main" id="{83498910-1562-4A4C-BD45-27FF1BF0ED68}"/>
              </a:ext>
            </a:extLst>
          </p:cNvPr>
          <p:cNvSpPr>
            <a:spLocks noGrp="1"/>
          </p:cNvSpPr>
          <p:nvPr>
            <p:ph idx="1"/>
          </p:nvPr>
        </p:nvSpPr>
        <p:spPr>
          <a:xfrm>
            <a:off x="251520" y="1340768"/>
            <a:ext cx="8712968" cy="5040560"/>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Energiepfähle / </a:t>
            </a:r>
            <a:r>
              <a:rPr lang="de-DE" sz="1600" b="1" dirty="0" smtClean="0">
                <a:latin typeface="Arial" panose="020B0604020202020204" pitchFamily="34" charset="0"/>
                <a:cs typeface="Arial" panose="020B0604020202020204" pitchFamily="34" charset="0"/>
              </a:rPr>
              <a:t>erdberührende Betonteile</a:t>
            </a:r>
          </a:p>
          <a:p>
            <a:pPr>
              <a:lnSpc>
                <a:spcPct val="150000"/>
              </a:lnSpc>
              <a:spcAft>
                <a:spcPts val="1200"/>
              </a:spcAft>
            </a:pPr>
            <a:r>
              <a:rPr lang="de-DE" sz="1600" dirty="0">
                <a:latin typeface="Arial" panose="020B0604020202020204" pitchFamily="34" charset="0"/>
                <a:cs typeface="Arial" panose="020B0604020202020204" pitchFamily="34" charset="0"/>
              </a:rPr>
              <a:t>Ist kein tragfähiger Untergrund in der Nähe der Oberfläche vorhanden, müssen die </a:t>
            </a:r>
            <a:r>
              <a:rPr lang="de-DE" sz="1600" dirty="0" smtClean="0">
                <a:latin typeface="Arial" panose="020B0604020202020204" pitchFamily="34" charset="0"/>
                <a:cs typeface="Arial" panose="020B0604020202020204" pitchFamily="34" charset="0"/>
              </a:rPr>
              <a:t>Lasten der Bebauung </a:t>
            </a:r>
            <a:r>
              <a:rPr lang="de-DE" sz="1600" dirty="0">
                <a:latin typeface="Arial" panose="020B0604020202020204" pitchFamily="34" charset="0"/>
                <a:cs typeface="Arial" panose="020B0604020202020204" pitchFamily="34" charset="0"/>
              </a:rPr>
              <a:t>über Gründungspfähle in die tieferen, tragenden Schichten eingeleitet werden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Die Leistung hängt von der Größe des Systems ab und beträgt 10-800 Kilowatt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Relevante Tiefe: bis zu 25 Meter unter der </a:t>
            </a:r>
            <a:r>
              <a:rPr lang="de-DE" sz="1600" dirty="0" smtClean="0">
                <a:latin typeface="Arial" panose="020B0604020202020204" pitchFamily="34" charset="0"/>
                <a:cs typeface="Arial" panose="020B0604020202020204" pitchFamily="34" charset="0"/>
              </a:rPr>
              <a:t>Erde</a:t>
            </a:r>
            <a:endParaRPr lang="de-DE" sz="1600" dirty="0">
              <a:latin typeface="Arial" panose="020B0604020202020204" pitchFamily="34" charset="0"/>
              <a:cs typeface="Arial" panose="020B0604020202020204" pitchFamily="34" charset="0"/>
            </a:endParaRPr>
          </a:p>
          <a:p>
            <a:pPr>
              <a:lnSpc>
                <a:spcPct val="150000"/>
              </a:lnSpc>
            </a:pPr>
            <a:r>
              <a:rPr lang="de-DE" sz="1600" i="1" dirty="0">
                <a:latin typeface="Arial" panose="020B0604020202020204" pitchFamily="34" charset="0"/>
                <a:cs typeface="Arial" panose="020B0604020202020204" pitchFamily="34" charset="0"/>
              </a:rPr>
              <a:t>Ein Energiepfahl muss zwei Dinge tun:</a:t>
            </a:r>
          </a:p>
          <a:p>
            <a:pPr lvl="1">
              <a:lnSpc>
                <a:spcPct val="150000"/>
              </a:lnSpc>
            </a:pPr>
            <a:r>
              <a:rPr lang="de-DE" sz="1600" dirty="0">
                <a:latin typeface="Arial" panose="020B0604020202020204" pitchFamily="34" charset="0"/>
                <a:cs typeface="Arial" panose="020B0604020202020204" pitchFamily="34" charset="0"/>
              </a:rPr>
              <a:t>Zum einen ist er die Lastabtragung in den Untergrund (Hauptfunktion: Gründungspfahl).</a:t>
            </a:r>
          </a:p>
          <a:p>
            <a:pPr lvl="1">
              <a:lnSpc>
                <a:spcPct val="150000"/>
              </a:lnSpc>
            </a:pPr>
            <a:r>
              <a:rPr lang="de-DE" sz="1600" dirty="0">
                <a:latin typeface="Arial" panose="020B0604020202020204" pitchFamily="34" charset="0"/>
                <a:cs typeface="Arial" panose="020B0604020202020204" pitchFamily="34" charset="0"/>
              </a:rPr>
              <a:t>Zum anderen ist er die Übertragung der im Boden (Untergrund) gespeicherten Wärmeenergie (Sekundärfunktion: Energiepfahl).</a:t>
            </a:r>
          </a:p>
          <a:p>
            <a:pPr>
              <a:lnSpc>
                <a:spcPct val="150000"/>
              </a:lnSpc>
            </a:pPr>
            <a:endParaRPr lang="de-DE" dirty="0"/>
          </a:p>
        </p:txBody>
      </p:sp>
    </p:spTree>
    <p:extLst>
      <p:ext uri="{BB962C8B-B14F-4D97-AF65-F5344CB8AC3E}">
        <p14:creationId xmlns:p14="http://schemas.microsoft.com/office/powerpoint/2010/main" val="14226603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Thermische Bauteilaktivierung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53376" y="1340768"/>
            <a:ext cx="8821832" cy="5040560"/>
          </a:xfrm>
        </p:spPr>
        <p:txBody>
          <a:bodyPr>
            <a:noAutofit/>
          </a:bodyPr>
          <a:lstStyle/>
          <a:p>
            <a:pPr marL="0" indent="0">
              <a:lnSpc>
                <a:spcPct val="150000"/>
              </a:lnSpc>
              <a:spcAft>
                <a:spcPts val="600"/>
              </a:spcAft>
              <a:buNone/>
            </a:pPr>
            <a:r>
              <a:rPr lang="de-DE" sz="1600" b="1" dirty="0">
                <a:latin typeface="Arial" panose="020B0604020202020204" pitchFamily="34" charset="0"/>
                <a:cs typeface="Arial" panose="020B0604020202020204" pitchFamily="34" charset="0"/>
              </a:rPr>
              <a:t>Energiepfähle / erdberührende </a:t>
            </a:r>
            <a:r>
              <a:rPr lang="de-DE" sz="1600" b="1" dirty="0" smtClean="0">
                <a:latin typeface="Arial" panose="020B0604020202020204" pitchFamily="34" charset="0"/>
                <a:cs typeface="Arial" panose="020B0604020202020204" pitchFamily="34" charset="0"/>
              </a:rPr>
              <a:t>Betonteile</a:t>
            </a:r>
          </a:p>
          <a:p>
            <a:pPr>
              <a:lnSpc>
                <a:spcPct val="150000"/>
              </a:lnSpc>
              <a:spcAft>
                <a:spcPts val="600"/>
              </a:spcAft>
            </a:pPr>
            <a:r>
              <a:rPr lang="de-DE" sz="1600" dirty="0" smtClean="0">
                <a:latin typeface="Arial" panose="020B0604020202020204" pitchFamily="34" charset="0"/>
                <a:cs typeface="Arial" panose="020B0604020202020204" pitchFamily="34" charset="0"/>
              </a:rPr>
              <a:t>Energiepfähle </a:t>
            </a:r>
            <a:r>
              <a:rPr lang="de-DE" sz="1600" dirty="0">
                <a:latin typeface="Arial" panose="020B0604020202020204" pitchFamily="34" charset="0"/>
                <a:cs typeface="Arial" panose="020B0604020202020204" pitchFamily="34" charset="0"/>
              </a:rPr>
              <a:t>funktionieren wie eine Erdwärmesonde, unterscheiden sich aber durch die Art und Weise:</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Größere </a:t>
            </a:r>
            <a:r>
              <a:rPr lang="de-DE" sz="1600" dirty="0" smtClean="0">
                <a:latin typeface="Arial" panose="020B0604020202020204" pitchFamily="34" charset="0"/>
                <a:cs typeface="Arial" panose="020B0604020202020204" pitchFamily="34" charset="0"/>
              </a:rPr>
              <a:t>Abmessungen</a:t>
            </a:r>
            <a:endParaRPr lang="de-DE" sz="1600" dirty="0">
              <a:latin typeface="Arial" panose="020B0604020202020204" pitchFamily="34" charset="0"/>
              <a:cs typeface="Arial" panose="020B0604020202020204" pitchFamily="34" charset="0"/>
            </a:endParaRPr>
          </a:p>
          <a:p>
            <a:pPr lvl="1">
              <a:lnSpc>
                <a:spcPct val="150000"/>
              </a:lnSpc>
              <a:spcAft>
                <a:spcPts val="1200"/>
              </a:spcAft>
              <a:buFont typeface="Symbol" panose="05050102010706020507" pitchFamily="18" charset="2"/>
              <a:buChar char="-"/>
            </a:pPr>
            <a:r>
              <a:rPr lang="de-DE" sz="1600" dirty="0" smtClean="0">
                <a:latin typeface="Arial" panose="020B0604020202020204" pitchFamily="34" charset="0"/>
                <a:cs typeface="Arial" panose="020B0604020202020204" pitchFamily="34" charset="0"/>
              </a:rPr>
              <a:t>Statische </a:t>
            </a:r>
            <a:r>
              <a:rPr lang="de-DE" sz="1600" dirty="0">
                <a:latin typeface="Arial" panose="020B0604020202020204" pitchFamily="34" charset="0"/>
                <a:cs typeface="Arial" panose="020B0604020202020204" pitchFamily="34" charset="0"/>
              </a:rPr>
              <a:t>Funktion </a:t>
            </a:r>
          </a:p>
          <a:p>
            <a:pPr>
              <a:lnSpc>
                <a:spcPct val="150000"/>
              </a:lnSpc>
            </a:pPr>
            <a:r>
              <a:rPr lang="de-DE" sz="1600" dirty="0" smtClean="0">
                <a:latin typeface="Arial" panose="020B0604020202020204" pitchFamily="34" charset="0"/>
                <a:cs typeface="Arial" panose="020B0604020202020204" pitchFamily="34" charset="0"/>
              </a:rPr>
              <a:t>Die </a:t>
            </a:r>
            <a:r>
              <a:rPr lang="de-DE" sz="1600" dirty="0">
                <a:latin typeface="Arial" panose="020B0604020202020204" pitchFamily="34" charset="0"/>
                <a:cs typeface="Arial" panose="020B0604020202020204" pitchFamily="34" charset="0"/>
              </a:rPr>
              <a:t>Temperatur muss an den statisch relevanten erdberührten Betonteilen und in den </a:t>
            </a:r>
            <a:r>
              <a:rPr lang="de-DE" sz="1600" dirty="0" smtClean="0">
                <a:latin typeface="Arial" panose="020B0604020202020204" pitchFamily="34" charset="0"/>
                <a:cs typeface="Arial" panose="020B0604020202020204" pitchFamily="34" charset="0"/>
              </a:rPr>
              <a:t>Bohrpfählen </a:t>
            </a:r>
            <a:r>
              <a:rPr lang="de-DE" sz="1600" dirty="0">
                <a:latin typeface="Arial" panose="020B0604020202020204" pitchFamily="34" charset="0"/>
                <a:cs typeface="Arial" panose="020B0604020202020204" pitchFamily="34" charset="0"/>
              </a:rPr>
              <a:t>über der Frostgrenze bleiben</a:t>
            </a:r>
          </a:p>
          <a:p>
            <a:pPr>
              <a:lnSpc>
                <a:spcPct val="150000"/>
              </a:lnSpc>
            </a:pPr>
            <a:r>
              <a:rPr lang="de-DE" sz="1600" dirty="0">
                <a:latin typeface="Arial" panose="020B0604020202020204" pitchFamily="34" charset="0"/>
                <a:cs typeface="Arial" panose="020B0604020202020204" pitchFamily="34" charset="0"/>
              </a:rPr>
              <a:t>Pfähle und andere erdberührte Betonteile werden häufig für kombinierte Heiz- und Kühlzwecke verwendet.</a:t>
            </a:r>
          </a:p>
          <a:p>
            <a:pPr>
              <a:lnSpc>
                <a:spcPct val="150000"/>
              </a:lnSpc>
            </a:pPr>
            <a:r>
              <a:rPr lang="de-DE" sz="1600" dirty="0">
                <a:latin typeface="Arial" panose="020B0604020202020204" pitchFamily="34" charset="0"/>
                <a:cs typeface="Arial" panose="020B0604020202020204" pitchFamily="34" charset="0"/>
              </a:rPr>
              <a:t>Häufig in Verbindung mit anderen Erzeugungsanlagen verwendet.</a:t>
            </a:r>
          </a:p>
          <a:p>
            <a:pPr>
              <a:lnSpc>
                <a:spcPct val="150000"/>
              </a:lnSpc>
            </a:pPr>
            <a:r>
              <a:rPr lang="de-DE" sz="1600" dirty="0">
                <a:latin typeface="Arial" panose="020B0604020202020204" pitchFamily="34" charset="0"/>
                <a:cs typeface="Arial" panose="020B0604020202020204" pitchFamily="34" charset="0"/>
              </a:rPr>
              <a:t>Der Begriff "Energiepfahl" ist zum Schlüsselwort für diese Technologie geworden. </a:t>
            </a:r>
          </a:p>
        </p:txBody>
      </p:sp>
      <p:sp>
        <p:nvSpPr>
          <p:cNvPr id="4" name="Textfeld 3"/>
          <p:cNvSpPr txBox="1"/>
          <p:nvPr/>
        </p:nvSpPr>
        <p:spPr>
          <a:xfrm>
            <a:off x="4788024" y="3140968"/>
            <a:ext cx="184731" cy="369332"/>
          </a:xfrm>
          <a:prstGeom prst="rect">
            <a:avLst/>
          </a:prstGeom>
          <a:noFill/>
        </p:spPr>
        <p:txBody>
          <a:bodyPr wrap="none" rtlCol="0">
            <a:spAutoFit/>
          </a:bodyPr>
          <a:lstStyle/>
          <a:p>
            <a:endParaRPr lang="de-DE" dirty="0"/>
          </a:p>
        </p:txBody>
      </p:sp>
      <p:sp>
        <p:nvSpPr>
          <p:cNvPr id="5" name="Textfeld 4"/>
          <p:cNvSpPr txBox="1"/>
          <p:nvPr/>
        </p:nvSpPr>
        <p:spPr>
          <a:xfrm>
            <a:off x="4067944" y="2660719"/>
            <a:ext cx="4104456" cy="830997"/>
          </a:xfrm>
          <a:prstGeom prst="rect">
            <a:avLst/>
          </a:prstGeom>
          <a:noFill/>
        </p:spPr>
        <p:txBody>
          <a:bodyPr wrap="square" lIns="0" rIns="0" rtlCol="0">
            <a:spAutoFit/>
          </a:bodyPr>
          <a:lstStyle/>
          <a:p>
            <a:pPr marL="742950" lvl="1" indent="-285750">
              <a:lnSpc>
                <a:spcPct val="150000"/>
              </a:lnSpc>
              <a:buFont typeface="Arial" panose="020B0604020202020204" pitchFamily="34" charset="0"/>
              <a:buChar char="‒"/>
            </a:pPr>
            <a:r>
              <a:rPr lang="de-DE" sz="1600" dirty="0" smtClean="0">
                <a:latin typeface="Arial" panose="020B0604020202020204" pitchFamily="34" charset="0"/>
                <a:cs typeface="Arial" panose="020B0604020202020204" pitchFamily="34" charset="0"/>
              </a:rPr>
              <a:t>Überbauung</a:t>
            </a:r>
          </a:p>
          <a:p>
            <a:pPr marL="742950" lvl="1" indent="-285750">
              <a:lnSpc>
                <a:spcPct val="150000"/>
              </a:lnSpc>
              <a:buFont typeface="Arial" panose="020B0604020202020204" pitchFamily="34" charset="0"/>
              <a:buChar char="‒"/>
            </a:pPr>
            <a:r>
              <a:rPr lang="de-DE" sz="1600" dirty="0" smtClean="0">
                <a:latin typeface="Arial" panose="020B0604020202020204" pitchFamily="34" charset="0"/>
                <a:cs typeface="Arial" panose="020B0604020202020204" pitchFamily="34" charset="0"/>
              </a:rPr>
              <a:t>Die Rohre sind in Beton gegossen </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1155794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0F43C7-ADF8-4F32-82C8-D1A069969B3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Thermische Bauteilaktivierung</a:t>
            </a:r>
          </a:p>
        </p:txBody>
      </p:sp>
      <p:pic>
        <p:nvPicPr>
          <p:cNvPr id="4" name="Inhaltsplatzhalter 3">
            <a:extLst>
              <a:ext uri="{FF2B5EF4-FFF2-40B4-BE49-F238E27FC236}">
                <a16:creationId xmlns:a16="http://schemas.microsoft.com/office/drawing/2014/main" id="{77CE94AB-782E-49A9-A4E5-DA6BB9DFCAC3}"/>
              </a:ext>
            </a:extLst>
          </p:cNvPr>
          <p:cNvPicPr>
            <a:picLocks noGrp="1" noChangeAspect="1"/>
          </p:cNvPicPr>
          <p:nvPr>
            <p:ph idx="1"/>
          </p:nvPr>
        </p:nvPicPr>
        <p:blipFill rotWithShape="1">
          <a:blip r:embed="rId3"/>
          <a:srcRect l="9570" t="35634" r="65274" b="11863"/>
          <a:stretch/>
        </p:blipFill>
        <p:spPr>
          <a:xfrm>
            <a:off x="3245024" y="1450518"/>
            <a:ext cx="4176464" cy="4922263"/>
          </a:xfrm>
          <a:prstGeom prst="rect">
            <a:avLst/>
          </a:prstGeom>
        </p:spPr>
      </p:pic>
      <p:sp>
        <p:nvSpPr>
          <p:cNvPr id="5" name="Textfeld 4">
            <a:extLst>
              <a:ext uri="{FF2B5EF4-FFF2-40B4-BE49-F238E27FC236}">
                <a16:creationId xmlns:a16="http://schemas.microsoft.com/office/drawing/2014/main" id="{65750E16-CF50-453E-91C6-974531BD8F6D}"/>
              </a:ext>
            </a:extLst>
          </p:cNvPr>
          <p:cNvSpPr txBox="1"/>
          <p:nvPr/>
        </p:nvSpPr>
        <p:spPr>
          <a:xfrm>
            <a:off x="1223628" y="3244334"/>
            <a:ext cx="1512168" cy="338554"/>
          </a:xfrm>
          <a:prstGeom prst="rect">
            <a:avLst/>
          </a:prstGeom>
          <a:noFill/>
        </p:spPr>
        <p:txBody>
          <a:bodyPr wrap="square" rtlCol="0">
            <a:spAutoFit/>
          </a:bodyPr>
          <a:lstStyle/>
          <a:p>
            <a:r>
              <a:rPr lang="de-DE" sz="1600" b="1" dirty="0" smtClean="0">
                <a:latin typeface="Arial" panose="020B0604020202020204" pitchFamily="34" charset="0"/>
                <a:cs typeface="Arial" panose="020B0604020202020204" pitchFamily="34" charset="0"/>
              </a:rPr>
              <a:t>Energiepfahl</a:t>
            </a:r>
            <a:endParaRPr lang="de-DE" sz="1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20305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580862-9D2A-428F-BD0D-336FB25CF387}"/>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Inhalt</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48DA3728-9E0E-4036-98BD-070D1B503850}"/>
              </a:ext>
            </a:extLst>
          </p:cNvPr>
          <p:cNvSpPr>
            <a:spLocks noGrp="1"/>
          </p:cNvSpPr>
          <p:nvPr>
            <p:ph idx="1"/>
          </p:nvPr>
        </p:nvSpPr>
        <p:spPr>
          <a:xfrm>
            <a:off x="457200" y="1340768"/>
            <a:ext cx="8229600" cy="5040560"/>
          </a:xfrm>
        </p:spPr>
        <p:txBody>
          <a:bodyPr>
            <a:normAutofit/>
          </a:bodyPr>
          <a:lstStyle/>
          <a:p>
            <a:pPr lvl="1">
              <a:lnSpc>
                <a:spcPct val="150000"/>
              </a:lnSpc>
              <a:buAutoNum type="arabicPeriod" startAt="3"/>
            </a:pPr>
            <a:r>
              <a:rPr lang="de-DE" sz="1600" b="1" dirty="0" smtClean="0">
                <a:latin typeface="Arial" panose="020B0604020202020204" pitchFamily="34" charset="0"/>
                <a:cs typeface="Arial" panose="020B0604020202020204" pitchFamily="34" charset="0"/>
              </a:rPr>
              <a:t>Erdwärmesonden</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Doppel-U Erdwärmesonden</a:t>
            </a:r>
          </a:p>
          <a:p>
            <a:pPr lvl="1">
              <a:lnSpc>
                <a:spcPct val="150000"/>
              </a:lnSpc>
              <a:buFont typeface="Symbol" panose="05050102010706020507" pitchFamily="18" charset="2"/>
              <a:buChar char="-"/>
            </a:pPr>
            <a:r>
              <a:rPr lang="de-DE" sz="1600" dirty="0" smtClean="0">
                <a:latin typeface="Arial" panose="020B0604020202020204" pitchFamily="34" charset="0"/>
                <a:cs typeface="Arial" panose="020B0604020202020204" pitchFamily="34" charset="0"/>
              </a:rPr>
              <a:t>Koaxial </a:t>
            </a:r>
            <a:r>
              <a:rPr lang="de-DE" sz="1600" dirty="0">
                <a:latin typeface="Arial" panose="020B0604020202020204" pitchFamily="34" charset="0"/>
                <a:cs typeface="Arial" panose="020B0604020202020204" pitchFamily="34" charset="0"/>
              </a:rPr>
              <a:t>Sonden</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Abstandhalter und Zentrierungen </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Einbau der Sonde </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Ringraumverfüllung </a:t>
            </a:r>
          </a:p>
          <a:p>
            <a:pPr lvl="1">
              <a:lnSpc>
                <a:spcPct val="150000"/>
              </a:lnSpc>
              <a:buAutoNum type="arabicPeriod" startAt="4"/>
            </a:pPr>
            <a:r>
              <a:rPr lang="de-DE" sz="1600" b="1" dirty="0" smtClean="0">
                <a:latin typeface="Arial" panose="020B0604020202020204" pitchFamily="34" charset="0"/>
                <a:cs typeface="Arial" panose="020B0604020202020204" pitchFamily="34" charset="0"/>
              </a:rPr>
              <a:t>Thermische Bauteilaktivierung</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err="1">
                <a:latin typeface="Arial" panose="020B0604020202020204" pitchFamily="34" charset="0"/>
                <a:cs typeface="Arial" panose="020B0604020202020204" pitchFamily="34" charset="0"/>
              </a:rPr>
              <a:t>Energiepfähle</a:t>
            </a:r>
            <a:r>
              <a:rPr lang="en-US" sz="1600" dirty="0">
                <a:latin typeface="Arial" panose="020B0604020202020204" pitchFamily="34" charset="0"/>
                <a:cs typeface="Arial" panose="020B0604020202020204" pitchFamily="34" charset="0"/>
              </a:rPr>
              <a:t> / </a:t>
            </a:r>
            <a:r>
              <a:rPr lang="en-US" sz="1600" dirty="0" err="1">
                <a:latin typeface="Arial" panose="020B0604020202020204" pitchFamily="34" charset="0"/>
                <a:cs typeface="Arial" panose="020B0604020202020204" pitchFamily="34" charset="0"/>
              </a:rPr>
              <a:t>erdberührte</a:t>
            </a:r>
            <a:r>
              <a:rPr lang="en-US" sz="1600" dirty="0">
                <a:latin typeface="Arial" panose="020B0604020202020204" pitchFamily="34" charset="0"/>
                <a:cs typeface="Arial" panose="020B0604020202020204" pitchFamily="34" charset="0"/>
              </a:rPr>
              <a:t> </a:t>
            </a:r>
            <a:r>
              <a:rPr lang="en-US" sz="1600" dirty="0" err="1">
                <a:latin typeface="Arial" panose="020B0604020202020204" pitchFamily="34" charset="0"/>
                <a:cs typeface="Arial" panose="020B0604020202020204" pitchFamily="34" charset="0"/>
              </a:rPr>
              <a:t>Betonteile</a:t>
            </a:r>
            <a:endParaRPr lang="en-US" sz="1600"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en-US" sz="1600" dirty="0">
                <a:latin typeface="Arial" panose="020B0604020202020204" pitchFamily="34" charset="0"/>
                <a:cs typeface="Arial" panose="020B0604020202020204" pitchFamily="34" charset="0"/>
              </a:rPr>
              <a:t>Tunnel </a:t>
            </a:r>
          </a:p>
          <a:p>
            <a:pPr lvl="1">
              <a:lnSpc>
                <a:spcPct val="150000"/>
              </a:lnSpc>
              <a:buAutoNum type="arabicPeriod" startAt="5"/>
            </a:pPr>
            <a:r>
              <a:rPr lang="de-DE" sz="1600" b="1" dirty="0" smtClean="0">
                <a:latin typeface="Arial" panose="020B0604020202020204" pitchFamily="34" charset="0"/>
                <a:cs typeface="Arial" panose="020B0604020202020204" pitchFamily="34" charset="0"/>
              </a:rPr>
              <a:t>Offene Systeme</a:t>
            </a:r>
            <a:endParaRPr lang="de-DE" sz="1600" b="1" dirty="0">
              <a:latin typeface="Arial" panose="020B0604020202020204" pitchFamily="34" charset="0"/>
              <a:cs typeface="Arial" panose="020B0604020202020204" pitchFamily="34" charset="0"/>
            </a:endParaRP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Geothermische Quellen </a:t>
            </a:r>
          </a:p>
          <a:p>
            <a:pPr lvl="1">
              <a:lnSpc>
                <a:spcPct val="15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Brunnenanlagen (Schluckbrunnen, Saugbrunnen)</a:t>
            </a:r>
          </a:p>
        </p:txBody>
      </p:sp>
    </p:spTree>
    <p:extLst>
      <p:ext uri="{BB962C8B-B14F-4D97-AF65-F5344CB8AC3E}">
        <p14:creationId xmlns:p14="http://schemas.microsoft.com/office/powerpoint/2010/main" val="50613107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20FD7B-EB0C-4C4B-91BD-38F8BBF203FB}"/>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Thermische Bauteilaktivierung</a:t>
            </a:r>
          </a:p>
        </p:txBody>
      </p:sp>
      <p:sp>
        <p:nvSpPr>
          <p:cNvPr id="3" name="Inhaltsplatzhalter 2">
            <a:extLst>
              <a:ext uri="{FF2B5EF4-FFF2-40B4-BE49-F238E27FC236}">
                <a16:creationId xmlns:a16="http://schemas.microsoft.com/office/drawing/2014/main" id="{0FC6A1F6-ECB5-4DA2-96A6-547B585AECBC}"/>
              </a:ext>
            </a:extLst>
          </p:cNvPr>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smtClean="0">
                <a:latin typeface="Arial" panose="020B0604020202020204" pitchFamily="34" charset="0"/>
                <a:cs typeface="Arial" panose="020B0604020202020204" pitchFamily="34" charset="0"/>
              </a:rPr>
              <a:t>Stollen</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Der Einsatz von Stollenanlagen bietet den großen Vorteil, dass aufgrund der großen bodenberührenden Fläche ein großes Bodenvolumen erschlossen bzw. aktiviert werden kann.</a:t>
            </a:r>
          </a:p>
          <a:p>
            <a:pPr>
              <a:lnSpc>
                <a:spcPct val="150000"/>
              </a:lnSpc>
            </a:pPr>
            <a:r>
              <a:rPr lang="de-DE" sz="1600" dirty="0">
                <a:latin typeface="Arial" panose="020B0604020202020204" pitchFamily="34" charset="0"/>
                <a:cs typeface="Arial" panose="020B0604020202020204" pitchFamily="34" charset="0"/>
              </a:rPr>
              <a:t>Aufgrund ihrer niedrigen Lage sind Stollen tendenziell durch ein konstantes Temperaturregime im umgebenden Untergrund gekennzeichnet.</a:t>
            </a:r>
          </a:p>
          <a:p>
            <a:pPr>
              <a:lnSpc>
                <a:spcPct val="150000"/>
              </a:lnSpc>
            </a:pPr>
            <a:r>
              <a:rPr lang="de-DE" sz="1600" dirty="0">
                <a:latin typeface="Arial" panose="020B0604020202020204" pitchFamily="34" charset="0"/>
                <a:cs typeface="Arial" panose="020B0604020202020204" pitchFamily="34" charset="0"/>
              </a:rPr>
              <a:t>Interne Wärmequellen können genutzt werden (z.B. aus dem Verkehr).</a:t>
            </a:r>
          </a:p>
          <a:p>
            <a:pPr>
              <a:lnSpc>
                <a:spcPct val="150000"/>
              </a:lnSpc>
            </a:pPr>
            <a:r>
              <a:rPr lang="de-DE" sz="1600" dirty="0">
                <a:latin typeface="Arial" panose="020B0604020202020204" pitchFamily="34" charset="0"/>
                <a:cs typeface="Arial" panose="020B0604020202020204" pitchFamily="34" charset="0"/>
              </a:rPr>
              <a:t>Die gewonnene Energie kann zur Deckung des eigenen Heiz- und Kühlbedarfs oder zur Vermeidung von Frost eingesetzt werden. Wenn eine Eigennutzung nicht möglich oder notwendig ist, kann die gewonnene Energie auch verkauft werden.</a:t>
            </a:r>
          </a:p>
          <a:p>
            <a:pPr>
              <a:lnSpc>
                <a:spcPct val="150000"/>
              </a:lnSpc>
            </a:pPr>
            <a:r>
              <a:rPr lang="de-DE" sz="1600" dirty="0">
                <a:latin typeface="Arial" panose="020B0604020202020204" pitchFamily="34" charset="0"/>
                <a:cs typeface="Arial" panose="020B0604020202020204" pitchFamily="34" charset="0"/>
              </a:rPr>
              <a:t>Die Wirtschaftlichkeitsgrenze liegt bei einer </a:t>
            </a:r>
            <a:r>
              <a:rPr lang="de-DE" sz="1600" dirty="0" smtClean="0">
                <a:latin typeface="Arial" panose="020B0604020202020204" pitchFamily="34" charset="0"/>
                <a:cs typeface="Arial" panose="020B0604020202020204" pitchFamily="34" charset="0"/>
              </a:rPr>
              <a:t>Stollenstreckenlänge </a:t>
            </a:r>
            <a:r>
              <a:rPr lang="de-DE" sz="1600" dirty="0">
                <a:latin typeface="Arial" panose="020B0604020202020204" pitchFamily="34" charset="0"/>
                <a:cs typeface="Arial" panose="020B0604020202020204" pitchFamily="34" charset="0"/>
              </a:rPr>
              <a:t>von ca. 500m.</a:t>
            </a:r>
          </a:p>
        </p:txBody>
      </p:sp>
    </p:spTree>
    <p:extLst>
      <p:ext uri="{BB962C8B-B14F-4D97-AF65-F5344CB8AC3E}">
        <p14:creationId xmlns:p14="http://schemas.microsoft.com/office/powerpoint/2010/main" val="38746697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440108-E348-4675-9A15-E26D0780800A}"/>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Thermische Bauteilaktivierung</a:t>
            </a:r>
          </a:p>
        </p:txBody>
      </p:sp>
      <p:sp>
        <p:nvSpPr>
          <p:cNvPr id="3" name="Inhaltsplatzhalter 2">
            <a:extLst>
              <a:ext uri="{FF2B5EF4-FFF2-40B4-BE49-F238E27FC236}">
                <a16:creationId xmlns:a16="http://schemas.microsoft.com/office/drawing/2014/main" id="{2B8DFC0F-54EA-445D-9E9E-DDE57D6DFA80}"/>
              </a:ext>
            </a:extLst>
          </p:cNvPr>
          <p:cNvSpPr>
            <a:spLocks noGrp="1"/>
          </p:cNvSpPr>
          <p:nvPr>
            <p:ph idx="1"/>
          </p:nvPr>
        </p:nvSpPr>
        <p:spPr>
          <a:xfrm>
            <a:off x="5624174" y="1486507"/>
            <a:ext cx="3492896" cy="4241697"/>
          </a:xfrm>
        </p:spPr>
        <p:txBody>
          <a:bodyPr>
            <a:normAutofit lnSpcReduction="10000"/>
          </a:bodyPr>
          <a:lstStyle/>
          <a:p>
            <a:pPr marL="0" indent="0">
              <a:buNone/>
            </a:pPr>
            <a:endParaRPr lang="de-DE" sz="1600" b="1" dirty="0">
              <a:latin typeface="Arial" panose="020B0604020202020204" pitchFamily="34" charset="0"/>
              <a:cs typeface="Arial" panose="020B0604020202020204" pitchFamily="34" charset="0"/>
            </a:endParaRPr>
          </a:p>
          <a:p>
            <a:pPr marL="0" indent="0">
              <a:buNone/>
            </a:pPr>
            <a:r>
              <a:rPr lang="de-DE" sz="1600" b="1" dirty="0">
                <a:latin typeface="Arial" panose="020B0604020202020204" pitchFamily="34" charset="0"/>
                <a:cs typeface="Arial" panose="020B0604020202020204" pitchFamily="34" charset="0"/>
              </a:rPr>
              <a:t>Stollen in offener Bauweise </a:t>
            </a:r>
          </a:p>
          <a:p>
            <a:pPr marL="0" indent="0">
              <a:buNone/>
            </a:pPr>
            <a:r>
              <a:rPr lang="de-DE" sz="1600" b="1" dirty="0" smtClean="0">
                <a:latin typeface="Arial" panose="020B0604020202020204" pitchFamily="34" charset="0"/>
                <a:cs typeface="Arial" panose="020B0604020202020204" pitchFamily="34" charset="0"/>
              </a:rPr>
              <a:t> </a:t>
            </a:r>
            <a:endParaRPr lang="de-DE" sz="1600" b="1" dirty="0">
              <a:latin typeface="Arial" panose="020B0604020202020204" pitchFamily="34" charset="0"/>
              <a:cs typeface="Arial" panose="020B0604020202020204" pitchFamily="34" charset="0"/>
            </a:endParaRPr>
          </a:p>
          <a:p>
            <a:pPr marL="0" indent="0">
              <a:buNone/>
            </a:pPr>
            <a:endParaRPr lang="de-DE" sz="1600" b="1" dirty="0">
              <a:latin typeface="Arial" panose="020B0604020202020204" pitchFamily="34" charset="0"/>
              <a:cs typeface="Arial" panose="020B0604020202020204" pitchFamily="34" charset="0"/>
            </a:endParaRPr>
          </a:p>
          <a:p>
            <a:pPr marL="0" indent="0">
              <a:buNone/>
            </a:pPr>
            <a:endParaRPr lang="de-DE" sz="1600" b="1" dirty="0">
              <a:latin typeface="Arial" panose="020B0604020202020204" pitchFamily="34" charset="0"/>
              <a:cs typeface="Arial" panose="020B0604020202020204" pitchFamily="34" charset="0"/>
            </a:endParaRPr>
          </a:p>
          <a:p>
            <a:pPr marL="0" indent="0">
              <a:lnSpc>
                <a:spcPct val="150000"/>
              </a:lnSpc>
              <a:buNone/>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Bei Stollen mit offener Struktur können die klassischen Energiefundamente aus Pfählen, Bodenplatten, Schlitzwänden und Bohrpfahlwänden verwendet werden, da diese Elemente ohnehin Teil des Stollens sind.</a:t>
            </a:r>
          </a:p>
          <a:p>
            <a:pPr marL="0" indent="0">
              <a:buNone/>
            </a:pPr>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a:p>
            <a:endParaRPr lang="de-DE" dirty="0"/>
          </a:p>
          <a:p>
            <a:endParaRPr lang="de-DE" dirty="0"/>
          </a:p>
          <a:p>
            <a:endParaRPr lang="de-DE" dirty="0"/>
          </a:p>
        </p:txBody>
      </p:sp>
      <p:pic>
        <p:nvPicPr>
          <p:cNvPr id="4" name="Grafik 3">
            <a:extLst>
              <a:ext uri="{FF2B5EF4-FFF2-40B4-BE49-F238E27FC236}">
                <a16:creationId xmlns:a16="http://schemas.microsoft.com/office/drawing/2014/main" id="{019A93BF-3434-48BB-96C9-0E5AF88EF50B}"/>
              </a:ext>
            </a:extLst>
          </p:cNvPr>
          <p:cNvPicPr>
            <a:picLocks noChangeAspect="1"/>
          </p:cNvPicPr>
          <p:nvPr/>
        </p:nvPicPr>
        <p:blipFill rotWithShape="1">
          <a:blip r:embed="rId3"/>
          <a:srcRect l="43701" t="38844" r="25587" b="26293"/>
          <a:stretch/>
        </p:blipFill>
        <p:spPr>
          <a:xfrm>
            <a:off x="24416" y="1821199"/>
            <a:ext cx="5529927" cy="3544827"/>
          </a:xfrm>
          <a:prstGeom prst="rect">
            <a:avLst/>
          </a:prstGeom>
        </p:spPr>
      </p:pic>
      <p:sp>
        <p:nvSpPr>
          <p:cNvPr id="5" name="Textfeld 4">
            <a:extLst>
              <a:ext uri="{FF2B5EF4-FFF2-40B4-BE49-F238E27FC236}">
                <a16:creationId xmlns:a16="http://schemas.microsoft.com/office/drawing/2014/main" id="{A6784D24-7038-4EF1-8C92-3AB06D7B08E2}"/>
              </a:ext>
            </a:extLst>
          </p:cNvPr>
          <p:cNvSpPr txBox="1"/>
          <p:nvPr/>
        </p:nvSpPr>
        <p:spPr>
          <a:xfrm>
            <a:off x="107504" y="5701089"/>
            <a:ext cx="5695122" cy="338554"/>
          </a:xfrm>
          <a:prstGeom prst="rect">
            <a:avLst/>
          </a:prstGeom>
          <a:noFill/>
        </p:spPr>
        <p:txBody>
          <a:bodyPr wrap="square" rtlCol="0">
            <a:spAutoFit/>
          </a:bodyPr>
          <a:lstStyle/>
          <a:p>
            <a:r>
              <a:rPr lang="de-DE" sz="1600" dirty="0">
                <a:latin typeface="Arial" panose="020B0604020202020204" pitchFamily="34" charset="0"/>
                <a:cs typeface="Arial" panose="020B0604020202020204" pitchFamily="34" charset="0"/>
              </a:rPr>
              <a:t>Hier: Thermische Aktivierung von Stollen in offener Bauweise</a:t>
            </a:r>
          </a:p>
        </p:txBody>
      </p:sp>
    </p:spTree>
    <p:extLst>
      <p:ext uri="{BB962C8B-B14F-4D97-AF65-F5344CB8AC3E}">
        <p14:creationId xmlns:p14="http://schemas.microsoft.com/office/powerpoint/2010/main" val="9250861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55CDC96-9F74-46AF-A4A2-DDE9504115F3}"/>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Offene Systeme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5E882CB-075D-4B33-AB4D-34B061083A50}"/>
              </a:ext>
            </a:extLst>
          </p:cNvPr>
          <p:cNvSpPr>
            <a:spLocks noGrp="1"/>
          </p:cNvSpPr>
          <p:nvPr>
            <p:ph idx="1"/>
          </p:nvPr>
        </p:nvSpPr>
        <p:spPr>
          <a:xfrm>
            <a:off x="457200" y="1412776"/>
            <a:ext cx="8229600" cy="4525963"/>
          </a:xfrm>
        </p:spPr>
        <p:txBody>
          <a:bodyPr>
            <a:norm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Geothermische Quellen</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Geothermische Quellen können entweder offene Systeme (Brunnen oder Becken, die Grundwasser nutzen) oder geschlossene Systeme (mit Erdwärmesonden) sein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Das Heizsystem des Gebäudes gibt die </a:t>
            </a:r>
            <a:r>
              <a:rPr lang="de-DE" sz="1600" dirty="0" smtClean="0">
                <a:latin typeface="Arial" panose="020B0604020202020204" pitchFamily="34" charset="0"/>
                <a:cs typeface="Arial" panose="020B0604020202020204" pitchFamily="34" charset="0"/>
              </a:rPr>
              <a:t>erforderliche Leistung </a:t>
            </a:r>
            <a:r>
              <a:rPr lang="de-DE" sz="1600" dirty="0">
                <a:latin typeface="Arial" panose="020B0604020202020204" pitchFamily="34" charset="0"/>
                <a:cs typeface="Arial" panose="020B0604020202020204" pitchFamily="34" charset="0"/>
              </a:rPr>
              <a:t>der geothermischen Quelle an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Ihre Dimensionierung und Ausführung hängt von der geologischen Zusammensetzung des Untergrundes ab.</a:t>
            </a: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6607791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atin typeface="Arial" panose="020B0604020202020204" pitchFamily="34" charset="0"/>
                <a:cs typeface="Arial" panose="020B0604020202020204" pitchFamily="34" charset="0"/>
              </a:rPr>
              <a:t>Offene Systeme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5040560"/>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Brunnenanlagen</a:t>
            </a:r>
          </a:p>
          <a:p>
            <a:pPr>
              <a:lnSpc>
                <a:spcPct val="150000"/>
              </a:lnSpc>
            </a:pPr>
            <a:r>
              <a:rPr lang="de-DE" sz="1600" dirty="0">
                <a:latin typeface="Arial" panose="020B0604020202020204" pitchFamily="34" charset="0"/>
                <a:cs typeface="Arial" panose="020B0604020202020204" pitchFamily="34" charset="0"/>
              </a:rPr>
              <a:t>Brauchen einen Entzugs- und einen Schluckbrunnen</a:t>
            </a:r>
          </a:p>
          <a:p>
            <a:pPr>
              <a:lnSpc>
                <a:spcPct val="150000"/>
              </a:lnSpc>
            </a:pPr>
            <a:r>
              <a:rPr lang="de-DE" sz="1600" dirty="0">
                <a:latin typeface="Arial" panose="020B0604020202020204" pitchFamily="34" charset="0"/>
                <a:cs typeface="Arial" panose="020B0604020202020204" pitchFamily="34" charset="0"/>
              </a:rPr>
              <a:t>Förderhöhe spielt aus energetischen Gründen eine Rolle; die Antriebsenergie der Pumpen beeinflusst den Gesamtwirkungsgrad der Anlage</a:t>
            </a:r>
          </a:p>
          <a:p>
            <a:pPr>
              <a:lnSpc>
                <a:spcPct val="150000"/>
              </a:lnSpc>
            </a:pPr>
            <a:r>
              <a:rPr lang="de-DE" sz="1600" dirty="0">
                <a:latin typeface="Arial" panose="020B0604020202020204" pitchFamily="34" charset="0"/>
                <a:cs typeface="Arial" panose="020B0604020202020204" pitchFamily="34" charset="0"/>
              </a:rPr>
              <a:t>Beschaffenheit des Wassers </a:t>
            </a:r>
            <a:r>
              <a:rPr lang="de-DE" sz="1600" dirty="0" smtClean="0">
                <a:latin typeface="Arial" panose="020B0604020202020204" pitchFamily="34" charset="0"/>
                <a:cs typeface="Arial" panose="020B0604020202020204" pitchFamily="34" charset="0"/>
              </a:rPr>
              <a:t>ist von </a:t>
            </a:r>
            <a:r>
              <a:rPr lang="de-DE" sz="1600" dirty="0">
                <a:latin typeface="Arial" panose="020B0604020202020204" pitchFamily="34" charset="0"/>
                <a:cs typeface="Arial" panose="020B0604020202020204" pitchFamily="34" charset="0"/>
              </a:rPr>
              <a:t>Bedeutung</a:t>
            </a:r>
          </a:p>
          <a:p>
            <a:pPr>
              <a:lnSpc>
                <a:spcPct val="150000"/>
              </a:lnSpc>
            </a:pPr>
            <a:r>
              <a:rPr lang="de-DE" sz="1600" dirty="0" smtClean="0">
                <a:latin typeface="Arial" panose="020B0604020202020204" pitchFamily="34" charset="0"/>
                <a:cs typeface="Arial" panose="020B0604020202020204" pitchFamily="34" charset="0"/>
              </a:rPr>
              <a:t>Der </a:t>
            </a:r>
            <a:r>
              <a:rPr lang="de-DE" sz="1600" dirty="0">
                <a:latin typeface="Arial" panose="020B0604020202020204" pitchFamily="34" charset="0"/>
                <a:cs typeface="Arial" panose="020B0604020202020204" pitchFamily="34" charset="0"/>
              </a:rPr>
              <a:t>Eintritt von Sauerstoff lässt sich bei einem Wechsel der Pumpe nicht vollständig vermeiden, er kann daher zur Ausfällung von Eisen, Mangan und anderen </a:t>
            </a:r>
            <a:r>
              <a:rPr lang="de-DE" sz="1600" dirty="0" smtClean="0">
                <a:latin typeface="Arial" panose="020B0604020202020204" pitchFamily="34" charset="0"/>
                <a:cs typeface="Arial" panose="020B0604020202020204" pitchFamily="34" charset="0"/>
              </a:rPr>
              <a:t>Stoffen </a:t>
            </a:r>
            <a:r>
              <a:rPr lang="de-DE" sz="1600" dirty="0">
                <a:latin typeface="Arial" panose="020B0604020202020204" pitchFamily="34" charset="0"/>
                <a:cs typeface="Arial" panose="020B0604020202020204" pitchFamily="34" charset="0"/>
              </a:rPr>
              <a:t>führen.</a:t>
            </a:r>
          </a:p>
          <a:p>
            <a:pPr>
              <a:lnSpc>
                <a:spcPct val="150000"/>
              </a:lnSpc>
            </a:pPr>
            <a:r>
              <a:rPr lang="de-DE" sz="1600" dirty="0">
                <a:latin typeface="Arial" panose="020B0604020202020204" pitchFamily="34" charset="0"/>
                <a:cs typeface="Arial" panose="020B0604020202020204" pitchFamily="34" charset="0"/>
              </a:rPr>
              <a:t>Nicht zugelassen in Trinkwasserschutzgebieten</a:t>
            </a:r>
          </a:p>
          <a:p>
            <a:endParaRPr lang="de-DE" sz="1600" dirty="0">
              <a:latin typeface="Arial" panose="020B0604020202020204" pitchFamily="34" charset="0"/>
              <a:cs typeface="Arial" panose="020B0604020202020204" pitchFamily="34" charset="0"/>
            </a:endParaRPr>
          </a:p>
          <a:p>
            <a:pPr marL="0" indent="0">
              <a:buNone/>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51933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FA7B003-6ED4-440B-940E-CBCA357706EF}"/>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Offene Systeme</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05CAE3D-D29A-43A0-964B-B320C63CAFB9}"/>
              </a:ext>
            </a:extLst>
          </p:cNvPr>
          <p:cNvSpPr>
            <a:spLocks noGrp="1"/>
          </p:cNvSpPr>
          <p:nvPr>
            <p:ph idx="1"/>
          </p:nvPr>
        </p:nvSpPr>
        <p:spPr>
          <a:xfrm>
            <a:off x="251520" y="1340768"/>
            <a:ext cx="8640960" cy="4896544"/>
          </a:xfrm>
        </p:spPr>
        <p:txBody>
          <a:bodyPr>
            <a:norm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Injektionsbrunnen</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Injektionsbrunnen führen Wasser in den </a:t>
            </a:r>
            <a:r>
              <a:rPr lang="de-DE" sz="1600" dirty="0" smtClean="0">
                <a:latin typeface="Arial" panose="020B0604020202020204" pitchFamily="34" charset="0"/>
                <a:cs typeface="Arial" panose="020B0604020202020204" pitchFamily="34" charset="0"/>
              </a:rPr>
              <a:t>Grundwasserleiter zurück.</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Nicht kontaminiertes Regenwasser, z.B. von Dächern, kann durch den Brunnen in den Grundwasserleiter eingespeist werden und steht so für die spätere Entnahme zur Verfügung</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Sie dienen der Rückführung des zur Wärmegewinnung (Wärmepumpenheizung) verwendeten Wassers in das Grundwasser</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Der Injektionsbrunnen wird in Richtung des Grundwasserflusses aus dem Entzugsbrunnen und je nach Durchflussmenge in einem Abstand von mindestens ca. 10-15 m errichtet, um einen Kurzschluss (Rückkopplung) des Wasserflusses zu verhindern.</a:t>
            </a:r>
          </a:p>
        </p:txBody>
      </p:sp>
    </p:spTree>
    <p:extLst>
      <p:ext uri="{BB962C8B-B14F-4D97-AF65-F5344CB8AC3E}">
        <p14:creationId xmlns:p14="http://schemas.microsoft.com/office/powerpoint/2010/main" val="31583077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CBE6E99-98EB-4234-88BE-5CD863A9EDC0}"/>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Offene Systeme</a:t>
            </a:r>
            <a:endParaRPr lang="de-DE" dirty="0">
              <a:latin typeface="Arial" panose="020B0604020202020204" pitchFamily="34" charset="0"/>
              <a:cs typeface="Arial" panose="020B0604020202020204" pitchFamily="34" charset="0"/>
            </a:endParaRPr>
          </a:p>
        </p:txBody>
      </p:sp>
      <p:pic>
        <p:nvPicPr>
          <p:cNvPr id="4" name="Inhaltsplatzhalter 3">
            <a:extLst>
              <a:ext uri="{FF2B5EF4-FFF2-40B4-BE49-F238E27FC236}">
                <a16:creationId xmlns:a16="http://schemas.microsoft.com/office/drawing/2014/main" id="{FE9A5DF7-619B-4943-9784-7D5638CAF3E5}"/>
              </a:ext>
            </a:extLst>
          </p:cNvPr>
          <p:cNvPicPr>
            <a:picLocks noGrp="1" noChangeAspect="1"/>
          </p:cNvPicPr>
          <p:nvPr>
            <p:ph idx="1"/>
          </p:nvPr>
        </p:nvPicPr>
        <p:blipFill rotWithShape="1">
          <a:blip r:embed="rId3"/>
          <a:srcRect l="56471" t="41298" r="18941" b="18000"/>
          <a:stretch/>
        </p:blipFill>
        <p:spPr>
          <a:xfrm>
            <a:off x="3275856" y="1492460"/>
            <a:ext cx="5054490" cy="4724758"/>
          </a:xfrm>
          <a:prstGeom prst="rect">
            <a:avLst/>
          </a:prstGeom>
        </p:spPr>
      </p:pic>
      <p:sp>
        <p:nvSpPr>
          <p:cNvPr id="5" name="Textfeld 4">
            <a:extLst>
              <a:ext uri="{FF2B5EF4-FFF2-40B4-BE49-F238E27FC236}">
                <a16:creationId xmlns:a16="http://schemas.microsoft.com/office/drawing/2014/main" id="{D7D8CCEC-3BA6-44C6-BDF9-4B7E99CA5B87}"/>
              </a:ext>
            </a:extLst>
          </p:cNvPr>
          <p:cNvSpPr txBox="1"/>
          <p:nvPr/>
        </p:nvSpPr>
        <p:spPr>
          <a:xfrm>
            <a:off x="413359" y="1593488"/>
            <a:ext cx="4423320" cy="338554"/>
          </a:xfrm>
          <a:prstGeom prst="rect">
            <a:avLst/>
          </a:prstGeom>
          <a:noFill/>
        </p:spPr>
        <p:txBody>
          <a:bodyPr wrap="square" rtlCol="0">
            <a:spAutoFit/>
          </a:bodyPr>
          <a:lstStyle/>
          <a:p>
            <a:r>
              <a:rPr lang="en-US" sz="1600" b="1" dirty="0">
                <a:latin typeface="Arial" panose="020B0604020202020204" pitchFamily="34" charset="0"/>
                <a:cs typeface="Arial" panose="020B0604020202020204" pitchFamily="34" charset="0"/>
              </a:rPr>
              <a:t>Schema </a:t>
            </a:r>
            <a:r>
              <a:rPr lang="en-US" sz="1600" b="1" dirty="0" err="1">
                <a:latin typeface="Arial" panose="020B0604020202020204" pitchFamily="34" charset="0"/>
                <a:cs typeface="Arial" panose="020B0604020202020204" pitchFamily="34" charset="0"/>
              </a:rPr>
              <a:t>einer</a:t>
            </a:r>
            <a:r>
              <a:rPr lang="en-US" sz="1600" b="1" dirty="0">
                <a:latin typeface="Arial" panose="020B0604020202020204" pitchFamily="34" charset="0"/>
                <a:cs typeface="Arial" panose="020B0604020202020204" pitchFamily="34" charset="0"/>
              </a:rPr>
              <a:t> </a:t>
            </a:r>
            <a:r>
              <a:rPr lang="en-US" sz="1600" b="1" dirty="0" err="1">
                <a:latin typeface="Arial" panose="020B0604020202020204" pitchFamily="34" charset="0"/>
                <a:cs typeface="Arial" panose="020B0604020202020204" pitchFamily="34" charset="0"/>
              </a:rPr>
              <a:t>Wasser</a:t>
            </a:r>
            <a:r>
              <a:rPr lang="en-US" sz="1600" b="1" dirty="0">
                <a:latin typeface="Arial" panose="020B0604020202020204" pitchFamily="34" charset="0"/>
                <a:cs typeface="Arial" panose="020B0604020202020204" pitchFamily="34" charset="0"/>
              </a:rPr>
              <a:t>-</a:t>
            </a:r>
            <a:r>
              <a:rPr lang="en-US" sz="1600" b="1" dirty="0" err="1">
                <a:latin typeface="Arial" panose="020B0604020202020204" pitchFamily="34" charset="0"/>
                <a:cs typeface="Arial" panose="020B0604020202020204" pitchFamily="34" charset="0"/>
              </a:rPr>
              <a:t>Wasser</a:t>
            </a:r>
            <a:r>
              <a:rPr lang="en-US" sz="1600" b="1" dirty="0">
                <a:latin typeface="Arial" panose="020B0604020202020204" pitchFamily="34" charset="0"/>
                <a:cs typeface="Arial" panose="020B0604020202020204" pitchFamily="34" charset="0"/>
              </a:rPr>
              <a:t>-Anlage</a:t>
            </a:r>
          </a:p>
        </p:txBody>
      </p:sp>
      <p:sp>
        <p:nvSpPr>
          <p:cNvPr id="6" name="Textfeld 5">
            <a:extLst>
              <a:ext uri="{FF2B5EF4-FFF2-40B4-BE49-F238E27FC236}">
                <a16:creationId xmlns:a16="http://schemas.microsoft.com/office/drawing/2014/main" id="{757429A5-C37B-415C-946C-92D48AB9F457}"/>
              </a:ext>
            </a:extLst>
          </p:cNvPr>
          <p:cNvSpPr txBox="1"/>
          <p:nvPr/>
        </p:nvSpPr>
        <p:spPr>
          <a:xfrm>
            <a:off x="413359" y="2115900"/>
            <a:ext cx="2646473" cy="280076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de-DE" sz="1600" dirty="0">
                <a:latin typeface="Arial" panose="020B0604020202020204" pitchFamily="34" charset="0"/>
                <a:cs typeface="Arial" panose="020B0604020202020204" pitchFamily="34" charset="0"/>
              </a:rPr>
              <a:t>Wasser-Wasser-Anlagen sind Systeme, die aus Produktions- oder Förder- und Injektionsbohrungen bestehen.</a:t>
            </a:r>
          </a:p>
          <a:p>
            <a:endParaRPr lang="de-DE" sz="16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885516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Pumpensysteme</a:t>
            </a:r>
            <a:r>
              <a:rPr lang="en-US" dirty="0">
                <a:latin typeface="Arial" panose="020B0604020202020204" pitchFamily="34" charset="0"/>
                <a:cs typeface="Arial" panose="020B0604020202020204" pitchFamily="34" charset="0"/>
              </a:rPr>
              <a:t> </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194808" y="1340768"/>
            <a:ext cx="8949192" cy="5256584"/>
          </a:xfrm>
        </p:spPr>
        <p:txBody>
          <a:bodyPr>
            <a:noAutofit/>
          </a:bodyPr>
          <a:lstStyle/>
          <a:p>
            <a:pPr marL="400050" lvl="1" indent="0">
              <a:lnSpc>
                <a:spcPct val="150000"/>
              </a:lnSpc>
              <a:buNone/>
            </a:pPr>
            <a:r>
              <a:rPr lang="de-DE" sz="1600" b="1" dirty="0" smtClean="0">
                <a:latin typeface="Arial" panose="020B0604020202020204" pitchFamily="34" charset="0"/>
                <a:cs typeface="Arial" panose="020B0604020202020204" pitchFamily="34" charset="0"/>
              </a:rPr>
              <a:t>Pumpensysteme </a:t>
            </a:r>
          </a:p>
          <a:p>
            <a:pPr>
              <a:lnSpc>
                <a:spcPct val="150000"/>
              </a:lnSpc>
              <a:spcAft>
                <a:spcPts val="600"/>
              </a:spcAft>
            </a:pPr>
            <a:r>
              <a:rPr lang="de-DE" sz="1600" dirty="0">
                <a:latin typeface="Arial" panose="020B0604020202020204" pitchFamily="34" charset="0"/>
                <a:cs typeface="Arial" panose="020B0604020202020204" pitchFamily="34" charset="0"/>
              </a:rPr>
              <a:t>Die Effizienz von geothermischen Wärmepumpen ergibt sich aus ihrer jährlichen Auslastung. Dieser gibt an, welche Einheiten "Nutzenergie", z.B. Strom, im Laufe eines Jahres aus einer Einheit erzeugt werden kann. Heute werden bei erdgekoppelten Systemen in Neubauten Jahresarbeitszahlen von bis zu 4 erreicht.</a:t>
            </a:r>
          </a:p>
          <a:p>
            <a:pPr>
              <a:lnSpc>
                <a:spcPct val="150000"/>
              </a:lnSpc>
              <a:spcAft>
                <a:spcPts val="600"/>
              </a:spcAft>
            </a:pPr>
            <a:r>
              <a:rPr lang="de-DE" sz="1600" dirty="0">
                <a:latin typeface="Arial" panose="020B0604020202020204" pitchFamily="34" charset="0"/>
                <a:cs typeface="Arial" panose="020B0604020202020204" pitchFamily="34" charset="0"/>
              </a:rPr>
              <a:t>Die Wärmepumpe enthält eine Arbeitsflüssigkeit, die bei sehr niedrigen Temperaturen </a:t>
            </a:r>
            <a:r>
              <a:rPr lang="de-DE" sz="1600" dirty="0" smtClean="0">
                <a:latin typeface="Arial" panose="020B0604020202020204" pitchFamily="34" charset="0"/>
                <a:cs typeface="Arial" panose="020B0604020202020204" pitchFamily="34" charset="0"/>
              </a:rPr>
              <a:t>verdampft und zu Gas wird.</a:t>
            </a:r>
            <a:endParaRPr lang="de-DE" sz="1600" dirty="0">
              <a:latin typeface="Arial" panose="020B0604020202020204" pitchFamily="34" charset="0"/>
              <a:cs typeface="Arial" panose="020B0604020202020204" pitchFamily="34" charset="0"/>
            </a:endParaRPr>
          </a:p>
          <a:p>
            <a:pPr>
              <a:lnSpc>
                <a:spcPct val="150000"/>
              </a:lnSpc>
              <a:spcAft>
                <a:spcPts val="600"/>
              </a:spcAft>
            </a:pPr>
            <a:r>
              <a:rPr lang="de-DE" sz="1600" dirty="0">
                <a:latin typeface="Arial" panose="020B0604020202020204" pitchFamily="34" charset="0"/>
                <a:cs typeface="Arial" panose="020B0604020202020204" pitchFamily="34" charset="0"/>
              </a:rPr>
              <a:t>Dieses Gas wird z.B. durch einen elektrisch angetriebenen Kompressor komprimiert. Dadurch erhöht sich der Druck und die Temperatur steigt. Ein Wärmetauscher nimmt die Wärme auf und gibt sie an das Heizsystem weiter.</a:t>
            </a:r>
          </a:p>
          <a:p>
            <a:pPr>
              <a:lnSpc>
                <a:spcPct val="150000"/>
              </a:lnSpc>
            </a:pPr>
            <a:r>
              <a:rPr lang="de-DE" sz="1600" dirty="0">
                <a:latin typeface="Arial" panose="020B0604020202020204" pitchFamily="34" charset="0"/>
                <a:cs typeface="Arial" panose="020B0604020202020204" pitchFamily="34" charset="0"/>
              </a:rPr>
              <a:t>Das Gas kühlt sich ab und wird wieder flüssig. Der Druck wird über ein Expansionsventil reduziert. Ein Kühlschrank funktioniert auf die gleiche Weise, nur dass die kalte Seite benutzt wird.</a:t>
            </a:r>
          </a:p>
        </p:txBody>
      </p:sp>
    </p:spTree>
    <p:extLst>
      <p:ext uri="{BB962C8B-B14F-4D97-AF65-F5344CB8AC3E}">
        <p14:creationId xmlns:p14="http://schemas.microsoft.com/office/powerpoint/2010/main" val="21426920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69B947-0BD9-43EA-AA9E-D23410F16AAF}"/>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Möglichkeiten für Immobilien</a:t>
            </a:r>
          </a:p>
        </p:txBody>
      </p:sp>
      <p:sp>
        <p:nvSpPr>
          <p:cNvPr id="3" name="Inhaltsplatzhalter 2">
            <a:extLst>
              <a:ext uri="{FF2B5EF4-FFF2-40B4-BE49-F238E27FC236}">
                <a16:creationId xmlns:a16="http://schemas.microsoft.com/office/drawing/2014/main" id="{5B2BA3F1-1ED5-4B44-82E2-E8F261F92FFD}"/>
              </a:ext>
            </a:extLst>
          </p:cNvPr>
          <p:cNvSpPr>
            <a:spLocks noGrp="1"/>
          </p:cNvSpPr>
          <p:nvPr>
            <p:ph idx="1"/>
          </p:nvPr>
        </p:nvSpPr>
        <p:spPr>
          <a:xfrm>
            <a:off x="457200" y="1412776"/>
            <a:ext cx="8229600" cy="4968552"/>
          </a:xfrm>
        </p:spPr>
        <p:txBody>
          <a:bodyPr>
            <a:normAutofit/>
          </a:bodyPr>
          <a:lstStyle/>
          <a:p>
            <a:pPr marL="0" indent="0" algn="just">
              <a:lnSpc>
                <a:spcPct val="150000"/>
              </a:lnSpc>
              <a:spcAft>
                <a:spcPts val="1200"/>
              </a:spcAft>
              <a:buNone/>
            </a:pPr>
            <a:r>
              <a:rPr lang="de-DE" sz="1600" b="1" dirty="0">
                <a:latin typeface="Arial" panose="020B0604020202020204" pitchFamily="34" charset="0"/>
                <a:cs typeface="Arial" panose="020B0604020202020204" pitchFamily="34" charset="0"/>
              </a:rPr>
              <a:t> Energieeffizienz - Definition</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Energieeffizienz ist ein Maß für die Energie, die zur Erzielung eines bestimmten Nutzens erforderlich ist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Ein Prozess ist dann effizient, wenn ein bestimmter Nutzen mit minimalem Energieaufwand erreicht wird. Je effizienter wir die verfügbare Energie nutzen, desto mehr entlasten wir die Umwelt und unseren Geldbeutel</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Die Bewertung der Effizienz eines Gebäudes bezieht sich auf den Bedarf an sogenannter "Primärenergie": Energieaufwand für die Gewinnung, Verarbeitung und den Transport des Energieträgers.</a:t>
            </a:r>
          </a:p>
        </p:txBody>
      </p:sp>
    </p:spTree>
    <p:extLst>
      <p:ext uri="{BB962C8B-B14F-4D97-AF65-F5344CB8AC3E}">
        <p14:creationId xmlns:p14="http://schemas.microsoft.com/office/powerpoint/2010/main" val="3034139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F26898-98E3-4FB0-A6E3-33370A84B68C}"/>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Möglichkeiten für Immobilien</a:t>
            </a:r>
          </a:p>
        </p:txBody>
      </p:sp>
      <p:sp>
        <p:nvSpPr>
          <p:cNvPr id="3" name="Inhaltsplatzhalter 2">
            <a:extLst>
              <a:ext uri="{FF2B5EF4-FFF2-40B4-BE49-F238E27FC236}">
                <a16:creationId xmlns:a16="http://schemas.microsoft.com/office/drawing/2014/main" id="{F7454D3A-E95D-43CD-BD9B-D444C7EBB3FA}"/>
              </a:ext>
            </a:extLst>
          </p:cNvPr>
          <p:cNvSpPr>
            <a:spLocks noGrp="1"/>
          </p:cNvSpPr>
          <p:nvPr>
            <p:ph idx="1"/>
          </p:nvPr>
        </p:nvSpPr>
        <p:spPr>
          <a:xfrm>
            <a:off x="323528" y="1412776"/>
            <a:ext cx="8229600" cy="4968552"/>
          </a:xfrm>
        </p:spPr>
        <p:txBody>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Energieeffizienz von Wärmepumpen</a:t>
            </a:r>
            <a:endParaRPr lang="de-DE" sz="1600" dirty="0">
              <a:latin typeface="Arial" panose="020B0604020202020204" pitchFamily="34" charset="0"/>
              <a:cs typeface="Arial" panose="020B0604020202020204" pitchFamily="34" charset="0"/>
            </a:endParaRPr>
          </a:p>
          <a:p>
            <a:pPr marL="0" indent="0" algn="just">
              <a:lnSpc>
                <a:spcPct val="150000"/>
              </a:lnSpc>
              <a:spcAft>
                <a:spcPts val="1200"/>
              </a:spcAft>
              <a:buNone/>
            </a:pPr>
            <a:r>
              <a:rPr lang="de-DE" sz="1600" i="1" dirty="0">
                <a:latin typeface="Arial" panose="020B0604020202020204" pitchFamily="34" charset="0"/>
                <a:cs typeface="Arial" panose="020B0604020202020204" pitchFamily="34" charset="0"/>
              </a:rPr>
              <a:t>Vergleicht man Technologien, die verschiedene Heizenergiequellen nutzen, so sind in Bezug auf die Primärenergie zwei Variablen von zentraler Bedeutung</a:t>
            </a:r>
            <a:r>
              <a:rPr lang="de-DE" sz="1600" i="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Der Heizenergiefaktor gibt an, wie viele Kilowattstunden im Voraus erforderlich sind, damit von jeder Energiequelle eine Kilowattstunde in das Gebäude gelangt</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Die jährliche Effizienz. Das Verhältnis zwischen der Nutzung der Energie und der innerhalb eines Jahres gelieferten Energie. Bei den Wärmepumpen spricht man von der jährlichen Arbeitszahl.</a:t>
            </a:r>
          </a:p>
          <a:p>
            <a:pPr marL="0" indent="0">
              <a:buNone/>
            </a:pPr>
            <a:endParaRPr lang="de-DE" dirty="0"/>
          </a:p>
        </p:txBody>
      </p:sp>
    </p:spTree>
    <p:extLst>
      <p:ext uri="{BB962C8B-B14F-4D97-AF65-F5344CB8AC3E}">
        <p14:creationId xmlns:p14="http://schemas.microsoft.com/office/powerpoint/2010/main" val="9556571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3ADB451-34DE-4AD9-B536-5F4692114E92}"/>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Möglichkeiten für Immobilien</a:t>
            </a:r>
          </a:p>
        </p:txBody>
      </p:sp>
      <p:sp>
        <p:nvSpPr>
          <p:cNvPr id="3" name="Inhaltsplatzhalter 2">
            <a:extLst>
              <a:ext uri="{FF2B5EF4-FFF2-40B4-BE49-F238E27FC236}">
                <a16:creationId xmlns:a16="http://schemas.microsoft.com/office/drawing/2014/main" id="{2B77392F-98EA-45D5-8FBE-B23CD7D14838}"/>
              </a:ext>
            </a:extLst>
          </p:cNvPr>
          <p:cNvSpPr>
            <a:spLocks noGrp="1"/>
          </p:cNvSpPr>
          <p:nvPr>
            <p:ph idx="1"/>
          </p:nvPr>
        </p:nvSpPr>
        <p:spPr>
          <a:xfrm>
            <a:off x="395536" y="1412776"/>
            <a:ext cx="8363272" cy="4968552"/>
          </a:xfrm>
        </p:spPr>
        <p:txBody>
          <a:bodyPr>
            <a:normAutofit/>
          </a:bodyPr>
          <a:lstStyle/>
          <a:p>
            <a:pPr marL="0" indent="0" algn="just">
              <a:lnSpc>
                <a:spcPct val="150000"/>
              </a:lnSpc>
              <a:spcAft>
                <a:spcPts val="1200"/>
              </a:spcAft>
              <a:buNone/>
            </a:pPr>
            <a:r>
              <a:rPr lang="de-DE" sz="1600" b="1" dirty="0" smtClean="0">
                <a:latin typeface="Arial" panose="020B0604020202020204" pitchFamily="34" charset="0"/>
                <a:cs typeface="Arial" panose="020B0604020202020204" pitchFamily="34" charset="0"/>
              </a:rPr>
              <a:t>Energieeffizienz von Gebäuden </a:t>
            </a:r>
            <a:endParaRPr lang="de-DE" sz="1600" dirty="0">
              <a:latin typeface="Arial" panose="020B0604020202020204" pitchFamily="34" charset="0"/>
              <a:cs typeface="Arial" panose="020B0604020202020204" pitchFamily="34" charset="0"/>
            </a:endParaRPr>
          </a:p>
          <a:p>
            <a:pPr marL="0" indent="0" algn="just">
              <a:lnSpc>
                <a:spcPct val="150000"/>
              </a:lnSpc>
              <a:buNone/>
            </a:pPr>
            <a:r>
              <a:rPr lang="de-DE" sz="1600" i="1" dirty="0" smtClean="0">
                <a:latin typeface="Arial" panose="020B0604020202020204" pitchFamily="34" charset="0"/>
                <a:cs typeface="Arial" panose="020B0604020202020204" pitchFamily="34" charset="0"/>
              </a:rPr>
              <a:t>Die </a:t>
            </a:r>
            <a:r>
              <a:rPr lang="de-DE" sz="1600" i="1" dirty="0">
                <a:latin typeface="Arial" panose="020B0604020202020204" pitchFamily="34" charset="0"/>
                <a:cs typeface="Arial" panose="020B0604020202020204" pitchFamily="34" charset="0"/>
              </a:rPr>
              <a:t>Energieeffizienz eines Gebäudes hängt von vielen Einflussfaktoren ab:</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Ein wesentlicher Faktor ist die Gebäudegeometrie mit dem Verhältnis von Oberfläche zu Volumen.</a:t>
            </a:r>
          </a:p>
          <a:p>
            <a:pPr algn="just">
              <a:lnSpc>
                <a:spcPct val="150000"/>
              </a:lnSpc>
              <a:spcAft>
                <a:spcPts val="1200"/>
              </a:spcAft>
            </a:pPr>
            <a:r>
              <a:rPr lang="de-DE" sz="1600" dirty="0">
                <a:latin typeface="Arial" panose="020B0604020202020204" pitchFamily="34" charset="0"/>
                <a:cs typeface="Arial" panose="020B0604020202020204" pitchFamily="34" charset="0"/>
              </a:rPr>
              <a:t>Das Alter charakterisiert das Verhältnis von Fenster- und Außenwandflächen und, neben anderen Einflussfaktoren wie dem Konstruktionsprinzip und regionalen Präferenzen, die Wärmedurchgangskoeffizienten der Bauteile</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marL="0" indent="0" algn="just">
              <a:lnSpc>
                <a:spcPct val="150000"/>
              </a:lnSpc>
              <a:buNone/>
            </a:pPr>
            <a:r>
              <a:rPr lang="de-DE" sz="1600" i="1" dirty="0" smtClean="0">
                <a:latin typeface="Arial" panose="020B0604020202020204" pitchFamily="34" charset="0"/>
                <a:cs typeface="Arial" panose="020B0604020202020204" pitchFamily="34" charset="0"/>
              </a:rPr>
              <a:t>Wärmeübergangskoeffizient :</a:t>
            </a:r>
          </a:p>
          <a:p>
            <a:pPr algn="just">
              <a:lnSpc>
                <a:spcPct val="150000"/>
              </a:lnSpc>
            </a:pPr>
            <a:r>
              <a:rPr lang="de-DE" sz="1600" dirty="0">
                <a:latin typeface="Arial" panose="020B0604020202020204" pitchFamily="34" charset="0"/>
                <a:cs typeface="Arial" panose="020B0604020202020204" pitchFamily="34" charset="0"/>
              </a:rPr>
              <a:t>Maß für die Wärmeübertragung durch einen festen Körper aufgrund einer Temperaturdifferenz zwischen zwei benachbarten Flüssigkeiten, z.B. Wasser oder Luft.</a:t>
            </a:r>
          </a:p>
          <a:p>
            <a:pPr marL="0" indent="0">
              <a:buNone/>
            </a:pPr>
            <a:endParaRPr lang="de-DE" dirty="0"/>
          </a:p>
        </p:txBody>
      </p:sp>
    </p:spTree>
    <p:extLst>
      <p:ext uri="{BB962C8B-B14F-4D97-AF65-F5344CB8AC3E}">
        <p14:creationId xmlns:p14="http://schemas.microsoft.com/office/powerpoint/2010/main" val="21162394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25AFCC2-717B-4032-B3A4-0ED1F9BA79ED}"/>
              </a:ext>
            </a:extLst>
          </p:cNvPr>
          <p:cNvSpPr>
            <a:spLocks noGrp="1"/>
          </p:cNvSpPr>
          <p:nvPr>
            <p:ph type="title"/>
          </p:nvPr>
        </p:nvSpPr>
        <p:spPr/>
        <p:txBody>
          <a:bodyPr/>
          <a:lstStyle/>
          <a:p>
            <a:r>
              <a:rPr lang="en-US" dirty="0" err="1">
                <a:latin typeface="Arial" panose="020B0604020202020204" pitchFamily="34" charset="0"/>
                <a:cs typeface="Arial" panose="020B0604020202020204" pitchFamily="34" charset="0"/>
              </a:rPr>
              <a:t>Inhalt</a:t>
            </a:r>
            <a:r>
              <a:rPr lang="en-US" dirty="0">
                <a:latin typeface="Arial" panose="020B0604020202020204" pitchFamily="34" charset="0"/>
                <a:cs typeface="Arial" panose="020B0604020202020204" pitchFamily="34" charset="0"/>
              </a:rPr>
              <a:t> </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F32723EC-B517-4108-8257-DF83F6BB4082}"/>
              </a:ext>
            </a:extLst>
          </p:cNvPr>
          <p:cNvSpPr>
            <a:spLocks noGrp="1"/>
          </p:cNvSpPr>
          <p:nvPr>
            <p:ph idx="1"/>
          </p:nvPr>
        </p:nvSpPr>
        <p:spPr>
          <a:xfrm>
            <a:off x="457200" y="1412776"/>
            <a:ext cx="8229600" cy="5256584"/>
          </a:xfrm>
        </p:spPr>
        <p:txBody>
          <a:bodyPr>
            <a:normAutofit lnSpcReduction="10000"/>
          </a:bodyPr>
          <a:lstStyle/>
          <a:p>
            <a:pPr lvl="1">
              <a:lnSpc>
                <a:spcPct val="160000"/>
              </a:lnSpc>
              <a:buAutoNum type="arabicPeriod" startAt="7"/>
            </a:pPr>
            <a:r>
              <a:rPr lang="de-DE" sz="1600" b="1" dirty="0">
                <a:latin typeface="Arial" panose="020B0604020202020204" pitchFamily="34" charset="0"/>
                <a:cs typeface="Arial" panose="020B0604020202020204" pitchFamily="34" charset="0"/>
              </a:rPr>
              <a:t>Potenzial für Immobilien </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Energieeffizienz </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Stärken, Schwächen, Chancen, Risiken</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Grundlegende Gebäudetypen und -kategorien</a:t>
            </a:r>
          </a:p>
          <a:p>
            <a:pPr lvl="1">
              <a:lnSpc>
                <a:spcPct val="160000"/>
              </a:lnSpc>
              <a:buAutoNum type="arabicPeriod" startAt="8"/>
            </a:pPr>
            <a:r>
              <a:rPr lang="de-DE" sz="1600" b="1" dirty="0" smtClean="0">
                <a:latin typeface="Arial" panose="020B0604020202020204" pitchFamily="34" charset="0"/>
                <a:cs typeface="Arial" panose="020B0604020202020204" pitchFamily="34" charset="0"/>
              </a:rPr>
              <a:t>Qualität </a:t>
            </a:r>
            <a:r>
              <a:rPr lang="de-DE" sz="1600" b="1" dirty="0">
                <a:latin typeface="Arial" panose="020B0604020202020204" pitchFamily="34" charset="0"/>
                <a:cs typeface="Arial" panose="020B0604020202020204" pitchFamily="34" charset="0"/>
              </a:rPr>
              <a:t>des Grundwassers</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Auswirkungen auf Bau und Betrieb </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Offene und geschlossene Systeme </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Unterirdisch und bedeckt </a:t>
            </a:r>
          </a:p>
          <a:p>
            <a:pPr lvl="1">
              <a:lnSpc>
                <a:spcPct val="160000"/>
              </a:lnSpc>
              <a:buAutoNum type="arabicPeriod" startAt="9"/>
            </a:pPr>
            <a:r>
              <a:rPr lang="de-DE" sz="1600" b="1" dirty="0" smtClean="0">
                <a:latin typeface="Arial" panose="020B0604020202020204" pitchFamily="34" charset="0"/>
                <a:cs typeface="Arial" panose="020B0604020202020204" pitchFamily="34" charset="0"/>
              </a:rPr>
              <a:t>Zusammenfassung</a:t>
            </a:r>
            <a:endParaRPr lang="de-DE" sz="1600" b="1" dirty="0">
              <a:latin typeface="Arial" panose="020B0604020202020204" pitchFamily="34" charset="0"/>
              <a:cs typeface="Arial" panose="020B0604020202020204" pitchFamily="34" charset="0"/>
            </a:endParaRP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Die Qualitätskontrolle</a:t>
            </a:r>
          </a:p>
          <a:p>
            <a:pPr lvl="1">
              <a:lnSpc>
                <a:spcPct val="160000"/>
              </a:lnSpc>
              <a:buFont typeface="Symbol" panose="05050102010706020507" pitchFamily="18" charset="2"/>
              <a:buChar char="-"/>
            </a:pPr>
            <a:r>
              <a:rPr lang="de-DE" sz="1600" dirty="0">
                <a:latin typeface="Arial" panose="020B0604020202020204" pitchFamily="34" charset="0"/>
                <a:cs typeface="Arial" panose="020B0604020202020204" pitchFamily="34" charset="0"/>
              </a:rPr>
              <a:t>Vor- und Nachteile </a:t>
            </a:r>
          </a:p>
          <a:p>
            <a:pPr>
              <a:buFont typeface="Symbol" panose="05050102010706020507" pitchFamily="18" charset="2"/>
              <a:buChar char="-"/>
            </a:pPr>
            <a:endParaRPr lang="de-DE" dirty="0"/>
          </a:p>
          <a:p>
            <a:pPr marL="0" indent="0">
              <a:buNone/>
            </a:pPr>
            <a:r>
              <a:rPr lang="de-DE" dirty="0"/>
              <a:t> </a:t>
            </a:r>
          </a:p>
          <a:p>
            <a:pPr>
              <a:buFont typeface="Symbol" panose="05050102010706020507" pitchFamily="18" charset="2"/>
              <a:buChar char="-"/>
            </a:pPr>
            <a:endParaRPr lang="de-DE" dirty="0"/>
          </a:p>
        </p:txBody>
      </p:sp>
    </p:spTree>
    <p:extLst>
      <p:ext uri="{BB962C8B-B14F-4D97-AF65-F5344CB8AC3E}">
        <p14:creationId xmlns:p14="http://schemas.microsoft.com/office/powerpoint/2010/main" val="564018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6FACED-3BA5-4A15-A83F-8502F23B86A1}"/>
              </a:ext>
            </a:extLst>
          </p:cNvPr>
          <p:cNvSpPr>
            <a:spLocks noGrp="1"/>
          </p:cNvSpPr>
          <p:nvPr>
            <p:ph type="title"/>
          </p:nvPr>
        </p:nvSpPr>
        <p:spPr/>
        <p:txBody>
          <a:bodyPr/>
          <a:lstStyle/>
          <a:p>
            <a:r>
              <a:rPr lang="de-DE" dirty="0">
                <a:latin typeface="Arial" panose="020B0604020202020204" pitchFamily="34" charset="0"/>
                <a:cs typeface="Arial" panose="020B0604020202020204" pitchFamily="34" charset="0"/>
              </a:rPr>
              <a:t>Möglichkeiten für Immobilien</a:t>
            </a:r>
          </a:p>
        </p:txBody>
      </p:sp>
      <p:pic>
        <p:nvPicPr>
          <p:cNvPr id="4" name="Grafik 3">
            <a:extLst>
              <a:ext uri="{FF2B5EF4-FFF2-40B4-BE49-F238E27FC236}">
                <a16:creationId xmlns:a16="http://schemas.microsoft.com/office/drawing/2014/main" id="{1B402F98-48F1-4200-98E4-DDAB5B6373F8}"/>
              </a:ext>
            </a:extLst>
          </p:cNvPr>
          <p:cNvPicPr>
            <a:picLocks noChangeAspect="1"/>
          </p:cNvPicPr>
          <p:nvPr/>
        </p:nvPicPr>
        <p:blipFill rotWithShape="1">
          <a:blip r:embed="rId3"/>
          <a:srcRect l="40550" t="33926" r="22148" b="13759"/>
          <a:stretch/>
        </p:blipFill>
        <p:spPr>
          <a:xfrm>
            <a:off x="827584" y="1484784"/>
            <a:ext cx="6881936" cy="4698478"/>
          </a:xfrm>
          <a:prstGeom prst="rect">
            <a:avLst/>
          </a:prstGeom>
        </p:spPr>
      </p:pic>
    </p:spTree>
    <p:extLst>
      <p:ext uri="{BB962C8B-B14F-4D97-AF65-F5344CB8AC3E}">
        <p14:creationId xmlns:p14="http://schemas.microsoft.com/office/powerpoint/2010/main" val="32775456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atin typeface="Arial" panose="020B0604020202020204" pitchFamily="34" charset="0"/>
                <a:cs typeface="Arial" panose="020B0604020202020204" pitchFamily="34" charset="0"/>
              </a:rPr>
              <a:t>Möglichkeiten für Immobilien</a:t>
            </a:r>
            <a:endParaRPr lang="en-US" dirty="0">
              <a:latin typeface="Arial" panose="020B0604020202020204" pitchFamily="34" charset="0"/>
              <a:cs typeface="Arial" panose="020B0604020202020204" pitchFamily="34" charset="0"/>
            </a:endParaRPr>
          </a:p>
        </p:txBody>
      </p:sp>
      <p:sp>
        <p:nvSpPr>
          <p:cNvPr id="3" name="Inhaltsplatzhalter 2"/>
          <p:cNvSpPr>
            <a:spLocks noGrp="1"/>
          </p:cNvSpPr>
          <p:nvPr>
            <p:ph idx="1"/>
          </p:nvPr>
        </p:nvSpPr>
        <p:spPr>
          <a:xfrm>
            <a:off x="323528" y="1412776"/>
            <a:ext cx="8363272" cy="4525963"/>
          </a:xfrm>
        </p:spPr>
        <p:txBody>
          <a:bodyPr>
            <a:normAutofit/>
          </a:bodyPr>
          <a:lstStyle/>
          <a:p>
            <a:pPr marL="0" indent="0">
              <a:lnSpc>
                <a:spcPct val="150000"/>
              </a:lnSpc>
              <a:spcAft>
                <a:spcPts val="1200"/>
              </a:spcAft>
              <a:buNone/>
            </a:pPr>
            <a:r>
              <a:rPr lang="de-DE" sz="1600" dirty="0">
                <a:latin typeface="Arial" panose="020B0604020202020204" pitchFamily="34" charset="0"/>
                <a:cs typeface="Arial" panose="020B0604020202020204" pitchFamily="34" charset="0"/>
              </a:rPr>
              <a:t> </a:t>
            </a:r>
            <a:r>
              <a:rPr lang="de-DE" sz="1600" b="1" dirty="0">
                <a:latin typeface="Arial" panose="020B0604020202020204" pitchFamily="34" charset="0"/>
                <a:cs typeface="Arial" panose="020B0604020202020204" pitchFamily="34" charset="0"/>
              </a:rPr>
              <a:t>Potenziale der oberflächennahen Geothermie für Immobilien</a:t>
            </a:r>
          </a:p>
          <a:p>
            <a:pPr algn="just">
              <a:lnSpc>
                <a:spcPct val="150000"/>
              </a:lnSpc>
              <a:spcAft>
                <a:spcPts val="1200"/>
              </a:spcAft>
            </a:pPr>
            <a:r>
              <a:rPr lang="de-DE" sz="1600" dirty="0">
                <a:latin typeface="Arial" panose="020B0604020202020204" pitchFamily="34" charset="0"/>
                <a:cs typeface="Arial" panose="020B0604020202020204" pitchFamily="34" charset="0"/>
              </a:rPr>
              <a:t>Die Potenziale von Wärmepumpen zur Nutzung der oberflächennahen Geothermie in Gebäuden können im Hinblick auf Stärken, Schwächen, Chancen und Risiken betrachtet werden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Diese Gruppierung liefert eine SWOT-Analyse (engl. Akronym für </a:t>
            </a:r>
            <a:r>
              <a:rPr lang="de-DE" sz="1600" dirty="0" err="1">
                <a:latin typeface="Arial" panose="020B0604020202020204" pitchFamily="34" charset="0"/>
                <a:cs typeface="Arial" panose="020B0604020202020204" pitchFamily="34" charset="0"/>
              </a:rPr>
              <a:t>Strengths</a:t>
            </a:r>
            <a:r>
              <a:rPr lang="de-DE" sz="1600" dirty="0">
                <a:latin typeface="Arial" panose="020B0604020202020204" pitchFamily="34" charset="0"/>
                <a:cs typeface="Arial" panose="020B0604020202020204" pitchFamily="34" charset="0"/>
              </a:rPr>
              <a:t> (Stärken), </a:t>
            </a:r>
            <a:r>
              <a:rPr lang="de-DE" sz="1600" dirty="0" err="1">
                <a:latin typeface="Arial" panose="020B0604020202020204" pitchFamily="34" charset="0"/>
                <a:cs typeface="Arial" panose="020B0604020202020204" pitchFamily="34" charset="0"/>
              </a:rPr>
              <a:t>Weaknesses</a:t>
            </a:r>
            <a:r>
              <a:rPr lang="de-DE" sz="1600" dirty="0">
                <a:latin typeface="Arial" panose="020B0604020202020204" pitchFamily="34" charset="0"/>
                <a:cs typeface="Arial" panose="020B0604020202020204" pitchFamily="34" charset="0"/>
              </a:rPr>
              <a:t> (Schwächen), </a:t>
            </a:r>
            <a:r>
              <a:rPr lang="de-DE" sz="1600" dirty="0" err="1">
                <a:latin typeface="Arial" panose="020B0604020202020204" pitchFamily="34" charset="0"/>
                <a:cs typeface="Arial" panose="020B0604020202020204" pitchFamily="34" charset="0"/>
              </a:rPr>
              <a:t>Opportunities</a:t>
            </a:r>
            <a:r>
              <a:rPr lang="de-DE" sz="1600" dirty="0">
                <a:latin typeface="Arial" panose="020B0604020202020204" pitchFamily="34" charset="0"/>
                <a:cs typeface="Arial" panose="020B0604020202020204" pitchFamily="34" charset="0"/>
              </a:rPr>
              <a:t> (Chancen) und </a:t>
            </a:r>
            <a:r>
              <a:rPr lang="de-DE" sz="1600" dirty="0" err="1">
                <a:latin typeface="Arial" panose="020B0604020202020204" pitchFamily="34" charset="0"/>
                <a:cs typeface="Arial" panose="020B0604020202020204" pitchFamily="34" charset="0"/>
              </a:rPr>
              <a:t>Threats</a:t>
            </a:r>
            <a:r>
              <a:rPr lang="de-DE" sz="1600" dirty="0">
                <a:latin typeface="Arial" panose="020B0604020202020204" pitchFamily="34" charset="0"/>
                <a:cs typeface="Arial" panose="020B0604020202020204" pitchFamily="34" charset="0"/>
              </a:rPr>
              <a:t> (Risiken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Diese ist in technische, finanzielle und andere SWOTs unterteilt.</a:t>
            </a:r>
          </a:p>
          <a:p>
            <a:pPr marL="685800" lvl="1">
              <a:buFontTx/>
              <a:buChar char="-"/>
            </a:pPr>
            <a:endParaRPr lang="de-DE" dirty="0"/>
          </a:p>
          <a:p>
            <a:pPr marL="0" indent="0">
              <a:buNone/>
            </a:pPr>
            <a:endParaRPr lang="de-DE" dirty="0"/>
          </a:p>
        </p:txBody>
      </p:sp>
    </p:spTree>
    <p:extLst>
      <p:ext uri="{BB962C8B-B14F-4D97-AF65-F5344CB8AC3E}">
        <p14:creationId xmlns:p14="http://schemas.microsoft.com/office/powerpoint/2010/main" val="125018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atin typeface="Arial" panose="020B0604020202020204" pitchFamily="34" charset="0"/>
                <a:cs typeface="Arial" panose="020B0604020202020204" pitchFamily="34" charset="0"/>
              </a:rPr>
              <a:t>Möglichkeiten für Immobilien</a:t>
            </a:r>
            <a:endParaRPr lang="en-US" dirty="0">
              <a:latin typeface="Arial" panose="020B0604020202020204" pitchFamily="34" charset="0"/>
              <a:cs typeface="Arial" panose="020B0604020202020204" pitchFamily="34" charset="0"/>
            </a:endParaRPr>
          </a:p>
        </p:txBody>
      </p:sp>
      <p:graphicFrame>
        <p:nvGraphicFramePr>
          <p:cNvPr id="4" name="Tabelle 3"/>
          <p:cNvGraphicFramePr>
            <a:graphicFrameLocks noGrp="1"/>
          </p:cNvGraphicFramePr>
          <p:nvPr>
            <p:extLst>
              <p:ext uri="{D42A27DB-BD31-4B8C-83A1-F6EECF244321}">
                <p14:modId xmlns:p14="http://schemas.microsoft.com/office/powerpoint/2010/main" val="3568846463"/>
              </p:ext>
            </p:extLst>
          </p:nvPr>
        </p:nvGraphicFramePr>
        <p:xfrm>
          <a:off x="467544" y="1628800"/>
          <a:ext cx="8352928" cy="4220943"/>
        </p:xfrm>
        <a:graphic>
          <a:graphicData uri="http://schemas.openxmlformats.org/drawingml/2006/table">
            <a:tbl>
              <a:tblPr firstRow="1" bandRow="1">
                <a:tableStyleId>{1FECB4D8-DB02-4DC6-A0A2-4F2EBAE1DC90}</a:tableStyleId>
              </a:tblPr>
              <a:tblGrid>
                <a:gridCol w="4104456">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554907">
                <a:tc>
                  <a:txBody>
                    <a:bodyPr/>
                    <a:lstStyle/>
                    <a:p>
                      <a:pPr>
                        <a:lnSpc>
                          <a:spcPct val="150000"/>
                        </a:lnSpc>
                      </a:pPr>
                      <a:r>
                        <a:rPr lang="en-US" sz="1600" dirty="0" err="1" smtClean="0"/>
                        <a:t>Stärken</a:t>
                      </a:r>
                      <a:endParaRPr lang="en-US" sz="1600" dirty="0">
                        <a:latin typeface="Arial" panose="020B0604020202020204" pitchFamily="34" charset="0"/>
                        <a:cs typeface="Arial" panose="020B0604020202020204" pitchFamily="34" charset="0"/>
                      </a:endParaRPr>
                    </a:p>
                  </a:txBody>
                  <a:tcPr>
                    <a:solidFill>
                      <a:srgbClr val="0E8241"/>
                    </a:solidFill>
                  </a:tcPr>
                </a:tc>
                <a:tc>
                  <a:txBody>
                    <a:bodyPr/>
                    <a:lstStyle/>
                    <a:p>
                      <a:pPr>
                        <a:lnSpc>
                          <a:spcPct val="150000"/>
                        </a:lnSpc>
                      </a:pPr>
                      <a:r>
                        <a:rPr lang="en-US" sz="1600" dirty="0" err="1" smtClean="0"/>
                        <a:t>Schwächen</a:t>
                      </a:r>
                      <a:endParaRPr lang="en-US" sz="1600" dirty="0">
                        <a:latin typeface="Arial" panose="020B0604020202020204" pitchFamily="34" charset="0"/>
                        <a:cs typeface="Arial" panose="020B0604020202020204" pitchFamily="34" charset="0"/>
                      </a:endParaRPr>
                    </a:p>
                  </a:txBody>
                  <a:tcPr>
                    <a:solidFill>
                      <a:srgbClr val="0E8241"/>
                    </a:solidFill>
                  </a:tcPr>
                </a:tc>
                <a:extLst>
                  <a:ext uri="{0D108BD9-81ED-4DB2-BD59-A6C34878D82A}">
                    <a16:rowId xmlns:a16="http://schemas.microsoft.com/office/drawing/2014/main" val="10000"/>
                  </a:ext>
                </a:extLst>
              </a:tr>
              <a:tr h="609237">
                <a:tc>
                  <a:txBody>
                    <a:bodyPr/>
                    <a:lstStyle/>
                    <a:p>
                      <a:pPr>
                        <a:lnSpc>
                          <a:spcPct val="150000"/>
                        </a:lnSpc>
                      </a:pPr>
                      <a:r>
                        <a:rPr lang="en-US" sz="1600" dirty="0" err="1" smtClean="0"/>
                        <a:t>Nahezu</a:t>
                      </a:r>
                      <a:r>
                        <a:rPr lang="en-US" sz="1600" dirty="0" smtClean="0"/>
                        <a:t> </a:t>
                      </a:r>
                      <a:r>
                        <a:rPr lang="en-US" sz="1600" dirty="0" err="1" smtClean="0"/>
                        <a:t>überall</a:t>
                      </a:r>
                      <a:r>
                        <a:rPr lang="en-US" sz="1600" dirty="0" smtClean="0"/>
                        <a:t> </a:t>
                      </a:r>
                      <a:r>
                        <a:rPr lang="en-US" sz="1600" dirty="0" err="1" smtClean="0"/>
                        <a:t>verfügbar</a:t>
                      </a:r>
                      <a:endParaRPr lang="en-US" sz="1600" dirty="0"/>
                    </a:p>
                  </a:txBody>
                  <a:tcPr/>
                </a:tc>
                <a:tc>
                  <a:txBody>
                    <a:bodyPr/>
                    <a:lstStyle/>
                    <a:p>
                      <a:pPr>
                        <a:lnSpc>
                          <a:spcPct val="150000"/>
                        </a:lnSpc>
                      </a:pPr>
                      <a:r>
                        <a:rPr lang="en-US" sz="1600" dirty="0" err="1" smtClean="0"/>
                        <a:t>Platzbedarf</a:t>
                      </a:r>
                      <a:r>
                        <a:rPr lang="en-US" sz="1600" dirty="0" smtClean="0"/>
                        <a:t> der </a:t>
                      </a:r>
                      <a:r>
                        <a:rPr lang="en-US" sz="1600" dirty="0" err="1" smtClean="0"/>
                        <a:t>Kollektoren</a:t>
                      </a:r>
                      <a:endParaRPr lang="en-US" sz="1600" dirty="0"/>
                    </a:p>
                  </a:txBody>
                  <a:tcPr/>
                </a:tc>
                <a:extLst>
                  <a:ext uri="{0D108BD9-81ED-4DB2-BD59-A6C34878D82A}">
                    <a16:rowId xmlns:a16="http://schemas.microsoft.com/office/drawing/2014/main" val="10001"/>
                  </a:ext>
                </a:extLst>
              </a:tr>
              <a:tr h="543267">
                <a:tc>
                  <a:txBody>
                    <a:bodyPr/>
                    <a:lstStyle/>
                    <a:p>
                      <a:pPr>
                        <a:lnSpc>
                          <a:spcPct val="150000"/>
                        </a:lnSpc>
                      </a:pPr>
                      <a:r>
                        <a:rPr lang="en-US" sz="1600" dirty="0" err="1" smtClean="0"/>
                        <a:t>Regionaler</a:t>
                      </a:r>
                      <a:r>
                        <a:rPr lang="en-US" sz="1600" dirty="0" smtClean="0"/>
                        <a:t> </a:t>
                      </a:r>
                      <a:r>
                        <a:rPr lang="en-US" sz="1600" dirty="0" err="1" smtClean="0"/>
                        <a:t>Mehrwert</a:t>
                      </a:r>
                      <a:r>
                        <a:rPr lang="en-US" sz="1600" dirty="0" smtClean="0"/>
                        <a:t> </a:t>
                      </a:r>
                      <a:endParaRPr lang="en-US" sz="1600" dirty="0"/>
                    </a:p>
                  </a:txBody>
                  <a:tcPr/>
                </a:tc>
                <a:tc>
                  <a:txBody>
                    <a:bodyPr/>
                    <a:lstStyle/>
                    <a:p>
                      <a:pPr>
                        <a:lnSpc>
                          <a:spcPct val="150000"/>
                        </a:lnSpc>
                      </a:pPr>
                      <a:r>
                        <a:rPr lang="en-US" sz="1600" dirty="0" err="1" smtClean="0"/>
                        <a:t>Geringe</a:t>
                      </a:r>
                      <a:r>
                        <a:rPr lang="en-US" sz="1600" dirty="0" smtClean="0"/>
                        <a:t> </a:t>
                      </a:r>
                      <a:r>
                        <a:rPr lang="en-US" sz="1600" dirty="0" err="1" smtClean="0"/>
                        <a:t>Effizienz</a:t>
                      </a:r>
                      <a:r>
                        <a:rPr lang="en-US" sz="1600" dirty="0" smtClean="0"/>
                        <a:t> der </a:t>
                      </a:r>
                      <a:r>
                        <a:rPr lang="en-US" sz="1600" dirty="0" err="1" smtClean="0"/>
                        <a:t>Kollektoren</a:t>
                      </a:r>
                      <a:endParaRPr lang="en-US" sz="1600" dirty="0"/>
                    </a:p>
                  </a:txBody>
                  <a:tcPr/>
                </a:tc>
                <a:extLst>
                  <a:ext uri="{0D108BD9-81ED-4DB2-BD59-A6C34878D82A}">
                    <a16:rowId xmlns:a16="http://schemas.microsoft.com/office/drawing/2014/main" val="10002"/>
                  </a:ext>
                </a:extLst>
              </a:tr>
              <a:tr h="543267">
                <a:tc>
                  <a:txBody>
                    <a:bodyPr/>
                    <a:lstStyle/>
                    <a:p>
                      <a:pPr>
                        <a:lnSpc>
                          <a:spcPct val="150000"/>
                        </a:lnSpc>
                      </a:pPr>
                      <a:r>
                        <a:rPr lang="en-US" sz="1600" dirty="0" err="1" smtClean="0"/>
                        <a:t>Konstante</a:t>
                      </a:r>
                      <a:r>
                        <a:rPr lang="en-US" sz="1600" dirty="0" smtClean="0"/>
                        <a:t> </a:t>
                      </a:r>
                      <a:r>
                        <a:rPr lang="en-US" sz="1600" dirty="0" err="1" smtClean="0"/>
                        <a:t>Effizienz</a:t>
                      </a: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de-DE" sz="1600" dirty="0" smtClean="0"/>
                        <a:t>Anforderung an die Bewohner (Bauphase)</a:t>
                      </a:r>
                      <a:endParaRPr lang="de-DE" sz="1600" dirty="0"/>
                    </a:p>
                  </a:txBody>
                  <a:tcPr/>
                </a:tc>
                <a:extLst>
                  <a:ext uri="{0D108BD9-81ED-4DB2-BD59-A6C34878D82A}">
                    <a16:rowId xmlns:a16="http://schemas.microsoft.com/office/drawing/2014/main" val="10003"/>
                  </a:ext>
                </a:extLst>
              </a:tr>
              <a:tr h="778482">
                <a:tc>
                  <a:txBody>
                    <a:bodyPr/>
                    <a:lstStyle/>
                    <a:p>
                      <a:pPr>
                        <a:lnSpc>
                          <a:spcPct val="150000"/>
                        </a:lnSpc>
                      </a:pPr>
                      <a:r>
                        <a:rPr lang="en-US" sz="1600" dirty="0" err="1" smtClean="0"/>
                        <a:t>Niedrige</a:t>
                      </a:r>
                      <a:r>
                        <a:rPr lang="en-US" sz="1600" dirty="0" smtClean="0"/>
                        <a:t> </a:t>
                      </a:r>
                      <a:r>
                        <a:rPr lang="en-US" sz="1600" dirty="0" err="1" smtClean="0"/>
                        <a:t>Betriebskosten</a:t>
                      </a:r>
                      <a:r>
                        <a:rPr lang="en-US" sz="1600" dirty="0" smtClean="0"/>
                        <a:t> (</a:t>
                      </a:r>
                      <a:r>
                        <a:rPr lang="en-US" sz="1600" dirty="0" err="1" smtClean="0"/>
                        <a:t>Erdwärmesonden</a:t>
                      </a:r>
                      <a:r>
                        <a:rPr lang="en-US" sz="1600" dirty="0" smtClean="0"/>
                        <a:t>)</a:t>
                      </a:r>
                      <a:endParaRPr lang="en-US" sz="1600" dirty="0"/>
                    </a:p>
                  </a:txBody>
                  <a:tcPr/>
                </a:tc>
                <a:tc>
                  <a:txBody>
                    <a:bodyPr/>
                    <a:lstStyle/>
                    <a:p>
                      <a:pPr>
                        <a:lnSpc>
                          <a:spcPct val="150000"/>
                        </a:lnSpc>
                      </a:pPr>
                      <a:r>
                        <a:rPr lang="en-US" sz="1600" dirty="0" err="1" smtClean="0"/>
                        <a:t>Investitionskosten</a:t>
                      </a:r>
                      <a:r>
                        <a:rPr lang="en-US" sz="1600" dirty="0" smtClean="0"/>
                        <a:t> (</a:t>
                      </a:r>
                      <a:r>
                        <a:rPr lang="en-US" sz="1600" dirty="0" err="1" smtClean="0"/>
                        <a:t>Erdwärmesonden</a:t>
                      </a:r>
                      <a:r>
                        <a:rPr lang="en-US" sz="1600" dirty="0" smtClean="0"/>
                        <a:t>, </a:t>
                      </a:r>
                      <a:r>
                        <a:rPr lang="en-US" sz="1600" dirty="0" err="1" smtClean="0"/>
                        <a:t>Flächenheizung</a:t>
                      </a:r>
                      <a:r>
                        <a:rPr lang="en-US" sz="1600" dirty="0" smtClean="0"/>
                        <a:t>)</a:t>
                      </a:r>
                      <a:endParaRPr lang="en-US" sz="1600" dirty="0"/>
                    </a:p>
                  </a:txBody>
                  <a:tcPr/>
                </a:tc>
                <a:extLst>
                  <a:ext uri="{0D108BD9-81ED-4DB2-BD59-A6C34878D82A}">
                    <a16:rowId xmlns:a16="http://schemas.microsoft.com/office/drawing/2014/main" val="10004"/>
                  </a:ext>
                </a:extLst>
              </a:tr>
              <a:tr h="543267">
                <a:tc>
                  <a:txBody>
                    <a:bodyPr/>
                    <a:lstStyle/>
                    <a:p>
                      <a:pPr>
                        <a:lnSpc>
                          <a:spcPct val="150000"/>
                        </a:lnSpc>
                      </a:pPr>
                      <a:r>
                        <a:rPr lang="en-US" sz="1600" dirty="0" err="1" smtClean="0"/>
                        <a:t>Nur</a:t>
                      </a:r>
                      <a:r>
                        <a:rPr lang="en-US" sz="1600" dirty="0" smtClean="0"/>
                        <a:t> </a:t>
                      </a:r>
                      <a:r>
                        <a:rPr lang="en-US" sz="1600" dirty="0" err="1" smtClean="0"/>
                        <a:t>ein</a:t>
                      </a:r>
                      <a:r>
                        <a:rPr lang="en-US" sz="1600" dirty="0" smtClean="0"/>
                        <a:t> </a:t>
                      </a:r>
                      <a:r>
                        <a:rPr lang="en-US" sz="1600" dirty="0" err="1" smtClean="0"/>
                        <a:t>Verbindungsnetzwerk</a:t>
                      </a:r>
                      <a:endParaRPr lang="en-US" sz="1600" dirty="0"/>
                    </a:p>
                  </a:txBody>
                  <a:tcPr/>
                </a:tc>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04038">
                <a:tc>
                  <a:txBody>
                    <a:bodyPr/>
                    <a:lstStyle/>
                    <a:p>
                      <a:pPr>
                        <a:lnSpc>
                          <a:spcPct val="150000"/>
                        </a:lnSpc>
                      </a:pPr>
                      <a:r>
                        <a:rPr lang="en-US" sz="1600" dirty="0" err="1" smtClean="0"/>
                        <a:t>Kein</a:t>
                      </a:r>
                      <a:r>
                        <a:rPr lang="en-US" sz="1600" dirty="0" smtClean="0"/>
                        <a:t> </a:t>
                      </a:r>
                      <a:r>
                        <a:rPr lang="en-US" sz="1600" dirty="0" err="1" smtClean="0"/>
                        <a:t>Platzbedarf</a:t>
                      </a:r>
                      <a:r>
                        <a:rPr lang="en-US" sz="1600" dirty="0" smtClean="0"/>
                        <a:t> </a:t>
                      </a:r>
                      <a:r>
                        <a:rPr lang="en-US" sz="1600" dirty="0" err="1" smtClean="0"/>
                        <a:t>im</a:t>
                      </a:r>
                      <a:r>
                        <a:rPr lang="en-US" sz="1600" dirty="0" smtClean="0"/>
                        <a:t> </a:t>
                      </a:r>
                      <a:r>
                        <a:rPr lang="en-US" sz="1600" dirty="0" err="1" smtClean="0"/>
                        <a:t>Gebäude</a:t>
                      </a:r>
                      <a:endParaRPr lang="en-US" sz="1600" dirty="0"/>
                    </a:p>
                  </a:txBody>
                  <a:tcPr/>
                </a:tc>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2844364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latin typeface="Arial" panose="020B0604020202020204" pitchFamily="34" charset="0"/>
                <a:cs typeface="Arial" panose="020B0604020202020204" pitchFamily="34" charset="0"/>
              </a:rPr>
              <a:t>Möglichkeiten für Immobilien</a:t>
            </a:r>
            <a:endParaRPr lang="en-US" dirty="0">
              <a:latin typeface="Arial" panose="020B0604020202020204" pitchFamily="34" charset="0"/>
              <a:cs typeface="Arial" panose="020B0604020202020204" pitchFamily="34" charset="0"/>
            </a:endParaRPr>
          </a:p>
        </p:txBody>
      </p:sp>
      <p:graphicFrame>
        <p:nvGraphicFramePr>
          <p:cNvPr id="4" name="Inhaltsplatzhalter 3"/>
          <p:cNvGraphicFramePr>
            <a:graphicFrameLocks noGrp="1"/>
          </p:cNvGraphicFramePr>
          <p:nvPr>
            <p:ph idx="1"/>
            <p:extLst>
              <p:ext uri="{D42A27DB-BD31-4B8C-83A1-F6EECF244321}">
                <p14:modId xmlns:p14="http://schemas.microsoft.com/office/powerpoint/2010/main" val="1980353458"/>
              </p:ext>
            </p:extLst>
          </p:nvPr>
        </p:nvGraphicFramePr>
        <p:xfrm>
          <a:off x="251520" y="1484784"/>
          <a:ext cx="8712968" cy="5433890"/>
        </p:xfrm>
        <a:graphic>
          <a:graphicData uri="http://schemas.openxmlformats.org/drawingml/2006/table">
            <a:tbl>
              <a:tblPr firstRow="1" bandRow="1">
                <a:tableStyleId>{1FECB4D8-DB02-4DC6-A0A2-4F2EBAE1DC90}</a:tableStyleId>
              </a:tblPr>
              <a:tblGrid>
                <a:gridCol w="4356484">
                  <a:extLst>
                    <a:ext uri="{9D8B030D-6E8A-4147-A177-3AD203B41FA5}">
                      <a16:colId xmlns:a16="http://schemas.microsoft.com/office/drawing/2014/main" val="20000"/>
                    </a:ext>
                  </a:extLst>
                </a:gridCol>
                <a:gridCol w="4356484">
                  <a:extLst>
                    <a:ext uri="{9D8B030D-6E8A-4147-A177-3AD203B41FA5}">
                      <a16:colId xmlns:a16="http://schemas.microsoft.com/office/drawing/2014/main" val="20001"/>
                    </a:ext>
                  </a:extLst>
                </a:gridCol>
              </a:tblGrid>
              <a:tr h="496130">
                <a:tc>
                  <a:txBody>
                    <a:bodyPr/>
                    <a:lstStyle/>
                    <a:p>
                      <a:pPr>
                        <a:lnSpc>
                          <a:spcPct val="150000"/>
                        </a:lnSpc>
                      </a:pPr>
                      <a:r>
                        <a:rPr lang="en-US" sz="1600" dirty="0" err="1" smtClean="0"/>
                        <a:t>Chancen</a:t>
                      </a:r>
                      <a:endParaRPr lang="en-US" sz="1600" dirty="0">
                        <a:latin typeface="Arial" panose="020B0604020202020204" pitchFamily="34" charset="0"/>
                        <a:cs typeface="Arial" panose="020B0604020202020204" pitchFamily="34" charset="0"/>
                      </a:endParaRPr>
                    </a:p>
                  </a:txBody>
                  <a:tcPr>
                    <a:solidFill>
                      <a:srgbClr val="0E8241"/>
                    </a:solidFill>
                  </a:tcPr>
                </a:tc>
                <a:tc>
                  <a:txBody>
                    <a:bodyPr/>
                    <a:lstStyle/>
                    <a:p>
                      <a:pPr>
                        <a:lnSpc>
                          <a:spcPct val="150000"/>
                        </a:lnSpc>
                      </a:pPr>
                      <a:r>
                        <a:rPr lang="en-US" sz="1600" dirty="0" err="1" smtClean="0"/>
                        <a:t>Risken</a:t>
                      </a:r>
                      <a:endParaRPr lang="en-US" sz="1600" dirty="0">
                        <a:latin typeface="Arial" panose="020B0604020202020204" pitchFamily="34" charset="0"/>
                        <a:cs typeface="Arial" panose="020B0604020202020204" pitchFamily="34" charset="0"/>
                      </a:endParaRPr>
                    </a:p>
                  </a:txBody>
                  <a:tcPr>
                    <a:solidFill>
                      <a:srgbClr val="0E8241"/>
                    </a:solidFill>
                  </a:tcPr>
                </a:tc>
                <a:extLst>
                  <a:ext uri="{0D108BD9-81ED-4DB2-BD59-A6C34878D82A}">
                    <a16:rowId xmlns:a16="http://schemas.microsoft.com/office/drawing/2014/main" val="10000"/>
                  </a:ext>
                </a:extLst>
              </a:tr>
              <a:tr h="769406">
                <a:tc>
                  <a:txBody>
                    <a:bodyPr/>
                    <a:lstStyle/>
                    <a:p>
                      <a:pPr>
                        <a:lnSpc>
                          <a:spcPct val="150000"/>
                        </a:lnSpc>
                      </a:pPr>
                      <a:r>
                        <a:rPr lang="de-DE" sz="1600" noProof="0" dirty="0" smtClean="0"/>
                        <a:t>Autarkie (Unabhängigkeit von äußeren Einflüssen)</a:t>
                      </a:r>
                      <a:endParaRPr lang="de-DE" sz="1600" noProof="0" dirty="0"/>
                    </a:p>
                  </a:txBody>
                  <a:tcPr/>
                </a:tc>
                <a:tc>
                  <a:txBody>
                    <a:bodyPr/>
                    <a:lstStyle/>
                    <a:p>
                      <a:pPr>
                        <a:lnSpc>
                          <a:spcPct val="150000"/>
                        </a:lnSpc>
                      </a:pPr>
                      <a:r>
                        <a:rPr lang="de-DE" sz="1600" noProof="0" dirty="0" smtClean="0"/>
                        <a:t>Benutzerverhalten (individuelle Benutzerzufriedenheit schwer vorhersehbar)</a:t>
                      </a:r>
                      <a:endParaRPr lang="de-DE" sz="1600" noProof="0" dirty="0"/>
                    </a:p>
                  </a:txBody>
                  <a:tcPr/>
                </a:tc>
                <a:extLst>
                  <a:ext uri="{0D108BD9-81ED-4DB2-BD59-A6C34878D82A}">
                    <a16:rowId xmlns:a16="http://schemas.microsoft.com/office/drawing/2014/main" val="10001"/>
                  </a:ext>
                </a:extLst>
              </a:tr>
              <a:tr h="769406">
                <a:tc>
                  <a:txBody>
                    <a:bodyPr/>
                    <a:lstStyle/>
                    <a:p>
                      <a:pPr>
                        <a:lnSpc>
                          <a:spcPct val="150000"/>
                        </a:lnSpc>
                      </a:pPr>
                      <a:r>
                        <a:rPr lang="de-DE" sz="1600" noProof="0" dirty="0" smtClean="0"/>
                        <a:t>Kombinierte Systeme (Systeme können integriert werden)</a:t>
                      </a:r>
                      <a:endParaRPr lang="de-DE" sz="1600" noProof="0" dirty="0"/>
                    </a:p>
                  </a:txBody>
                  <a:tcPr/>
                </a:tc>
                <a:tc>
                  <a:txBody>
                    <a:bodyPr/>
                    <a:lstStyle/>
                    <a:p>
                      <a:pPr>
                        <a:lnSpc>
                          <a:spcPct val="150000"/>
                        </a:lnSpc>
                      </a:pPr>
                      <a:r>
                        <a:rPr lang="de-DE" sz="1600" noProof="0" dirty="0" smtClean="0"/>
                        <a:t>Kooperationsbereitschaft (unterschiedliche Ansichten / Kommunikation der Beteiligten)</a:t>
                      </a:r>
                      <a:endParaRPr lang="de-DE" sz="1600" noProof="0" dirty="0"/>
                    </a:p>
                  </a:txBody>
                  <a:tcPr/>
                </a:tc>
                <a:extLst>
                  <a:ext uri="{0D108BD9-81ED-4DB2-BD59-A6C34878D82A}">
                    <a16:rowId xmlns:a16="http://schemas.microsoft.com/office/drawing/2014/main" val="10002"/>
                  </a:ext>
                </a:extLst>
              </a:tr>
              <a:tr h="769406">
                <a:tc>
                  <a:txBody>
                    <a:bodyPr/>
                    <a:lstStyle/>
                    <a:p>
                      <a:pPr>
                        <a:lnSpc>
                          <a:spcPct val="150000"/>
                        </a:lnSpc>
                      </a:pPr>
                      <a:r>
                        <a:rPr lang="de-DE" sz="1600" noProof="0" dirty="0" smtClean="0"/>
                        <a:t>Entlastung des Stromnetzes (mit elektrischen Wärmepumpen)</a:t>
                      </a:r>
                      <a:endParaRPr lang="de-DE" sz="1600" noProof="0" dirty="0"/>
                    </a:p>
                  </a:txBody>
                  <a:tcPr/>
                </a:tc>
                <a:tc>
                  <a:txBody>
                    <a:bodyPr/>
                    <a:lstStyle/>
                    <a:p>
                      <a:pPr>
                        <a:lnSpc>
                          <a:spcPct val="150000"/>
                        </a:lnSpc>
                      </a:pPr>
                      <a:r>
                        <a:rPr lang="de-DE" sz="1600" noProof="0" dirty="0" smtClean="0"/>
                        <a:t>Gewässerschutz (in wasserwirtschaftlich sensiblen Gebieten nicht immer genehmigungsfähig)</a:t>
                      </a:r>
                      <a:endParaRPr lang="de-DE" sz="1600" noProof="0" dirty="0"/>
                    </a:p>
                  </a:txBody>
                  <a:tcPr/>
                </a:tc>
                <a:extLst>
                  <a:ext uri="{0D108BD9-81ED-4DB2-BD59-A6C34878D82A}">
                    <a16:rowId xmlns:a16="http://schemas.microsoft.com/office/drawing/2014/main" val="10003"/>
                  </a:ext>
                </a:extLst>
              </a:tr>
              <a:tr h="769406">
                <a:tc>
                  <a:txBody>
                    <a:bodyPr/>
                    <a:lstStyle/>
                    <a:p>
                      <a:pPr>
                        <a:lnSpc>
                          <a:spcPct val="150000"/>
                        </a:lnSpc>
                      </a:pPr>
                      <a:r>
                        <a:rPr lang="de-DE" sz="1600" noProof="0" dirty="0" smtClean="0"/>
                        <a:t>Kühlung (Bei Bedarf können auch Wärmepumpen zur Kühlung eingesetzt werden)</a:t>
                      </a:r>
                      <a:endParaRPr lang="de-DE" sz="1600" noProof="0" dirty="0"/>
                    </a:p>
                  </a:txBody>
                  <a:tcPr/>
                </a:tc>
                <a:tc>
                  <a:txBody>
                    <a:bodyPr/>
                    <a:lstStyle/>
                    <a:p>
                      <a:pPr>
                        <a:lnSpc>
                          <a:spcPct val="150000"/>
                        </a:lnSpc>
                      </a:pPr>
                      <a:r>
                        <a:rPr lang="de-DE" sz="1600" noProof="0" dirty="0" smtClean="0"/>
                        <a:t>Bohrrisiko und Genehmigung (spezifische Risiken</a:t>
                      </a:r>
                      <a:r>
                        <a:rPr lang="en-US" sz="1600" noProof="0" dirty="0" smtClean="0"/>
                        <a:t>)</a:t>
                      </a:r>
                      <a:endParaRPr lang="de-DE" sz="16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769406">
                <a:tc>
                  <a:txBody>
                    <a:bodyPr/>
                    <a:lstStyle/>
                    <a:p>
                      <a:pPr>
                        <a:lnSpc>
                          <a:spcPct val="150000"/>
                        </a:lnSpc>
                      </a:pPr>
                      <a:r>
                        <a:rPr lang="en-US" sz="1600" noProof="0" dirty="0" err="1" smtClean="0"/>
                        <a:t>Klimaschutz</a:t>
                      </a:r>
                      <a:r>
                        <a:rPr lang="en-US" sz="1600" noProof="0" dirty="0" smtClean="0"/>
                        <a:t> (</a:t>
                      </a:r>
                      <a:r>
                        <a:rPr lang="en-US" sz="1600" noProof="0" dirty="0" err="1" smtClean="0"/>
                        <a:t>geringe</a:t>
                      </a:r>
                      <a:r>
                        <a:rPr lang="en-US" sz="1600" noProof="0" dirty="0" smtClean="0"/>
                        <a:t> CO2-Emissionen)</a:t>
                      </a:r>
                      <a:endParaRPr lang="en-US" sz="1600" noProof="0" dirty="0"/>
                    </a:p>
                  </a:txBody>
                  <a:tcPr/>
                </a:tc>
                <a:tc>
                  <a:txBody>
                    <a:bodyPr/>
                    <a:lstStyle/>
                    <a:p>
                      <a:pPr>
                        <a:lnSpc>
                          <a:spcPct val="150000"/>
                        </a:lnSpc>
                      </a:pPr>
                      <a:r>
                        <a:rPr lang="de-DE" sz="1600" noProof="0" dirty="0" smtClean="0"/>
                        <a:t>Aufhängung der Presse (ausreichende Aushärtungszeit ist erforderlich)</a:t>
                      </a:r>
                      <a:endParaRPr lang="de-DE" sz="1600" noProof="0" dirty="0"/>
                    </a:p>
                  </a:txBody>
                  <a:tcPr/>
                </a:tc>
                <a:extLst>
                  <a:ext uri="{0D108BD9-81ED-4DB2-BD59-A6C34878D82A}">
                    <a16:rowId xmlns:a16="http://schemas.microsoft.com/office/drawing/2014/main" val="10005"/>
                  </a:ext>
                </a:extLst>
              </a:tr>
              <a:tr h="769406">
                <a:tc>
                  <a:txBody>
                    <a:bodyPr/>
                    <a:lstStyle/>
                    <a:p>
                      <a:pPr>
                        <a:lnSpc>
                          <a:spcPct val="150000"/>
                        </a:lnSpc>
                      </a:pPr>
                      <a:endParaRPr lang="en-US" sz="1600" dirty="0">
                        <a:latin typeface="Arial" panose="020B0604020202020204" pitchFamily="34" charset="0"/>
                        <a:cs typeface="Arial" panose="020B0604020202020204" pitchFamily="34" charset="0"/>
                      </a:endParaRPr>
                    </a:p>
                  </a:txBody>
                  <a:tcPr/>
                </a:tc>
                <a:tc>
                  <a:txBody>
                    <a:bodyPr/>
                    <a:lstStyle/>
                    <a:p>
                      <a:pPr>
                        <a:lnSpc>
                          <a:spcPct val="150000"/>
                        </a:lnSpc>
                      </a:pPr>
                      <a:r>
                        <a:rPr lang="de-DE" sz="1600" noProof="0" dirty="0" smtClean="0"/>
                        <a:t>Strompreis (Wirtschaftlichkeit von Wärmepumpen in Abhängigkeit vom Strompreis)</a:t>
                      </a:r>
                      <a:endParaRPr lang="de-DE" sz="1600" noProof="0"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2822044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27A3E3-93FC-4DB9-A2E7-05F749DCF1CD}"/>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Möglichkeiten für Immobilien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8433D5D-020F-4BD1-9F40-BB31B702ECC1}"/>
              </a:ext>
            </a:extLst>
          </p:cNvPr>
          <p:cNvSpPr>
            <a:spLocks noGrp="1"/>
          </p:cNvSpPr>
          <p:nvPr>
            <p:ph idx="1"/>
          </p:nvPr>
        </p:nvSpPr>
        <p:spPr>
          <a:xfrm>
            <a:off x="457200" y="1412776"/>
            <a:ext cx="8229600" cy="4525963"/>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Gebäudearten und -kategorien</a:t>
            </a:r>
            <a:endParaRPr lang="de-DE" sz="1600" dirty="0">
              <a:latin typeface="Arial" panose="020B0604020202020204" pitchFamily="34" charset="0"/>
              <a:cs typeface="Arial" panose="020B0604020202020204" pitchFamily="34" charset="0"/>
            </a:endParaRPr>
          </a:p>
          <a:p>
            <a:pPr marL="0" indent="0" algn="just">
              <a:lnSpc>
                <a:spcPct val="150000"/>
              </a:lnSpc>
              <a:spcAft>
                <a:spcPts val="1200"/>
              </a:spcAft>
              <a:buNone/>
            </a:pPr>
            <a:r>
              <a:rPr lang="de-DE" sz="1600" i="1" dirty="0">
                <a:latin typeface="Arial" panose="020B0604020202020204" pitchFamily="34" charset="0"/>
                <a:cs typeface="Arial" panose="020B0604020202020204" pitchFamily="34" charset="0"/>
              </a:rPr>
              <a:t>Gebäude werden nach der Verordnung über energiesparende Wärmedämmung und energiesparende Anlagensysteme (Energieeinsparverordnung) in Wohngebäude und Nichtwohngebäude unterschieden</a:t>
            </a:r>
            <a:r>
              <a:rPr lang="de-DE" sz="1600" i="1"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Die Energiesparverordnung gilt für alle Gebäude, soweit sie mit Energie geheizt oder gekühlt werden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Der Gebäudebestand in Deutschland umfasst 18,2 Millionen Wohngebäude (91,5%) und 1,7 Millionen Nicht-Wohngebäude (8,5%).</a:t>
            </a:r>
          </a:p>
        </p:txBody>
      </p:sp>
    </p:spTree>
    <p:extLst>
      <p:ext uri="{BB962C8B-B14F-4D97-AF65-F5344CB8AC3E}">
        <p14:creationId xmlns:p14="http://schemas.microsoft.com/office/powerpoint/2010/main" val="1626917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C29F0CD-56A5-4E2B-92DF-189F16A693F9}"/>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Möglichkeiten für Immobilien</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DD8371F-BBAE-43D8-8F7A-074C0F20B9F6}"/>
              </a:ext>
            </a:extLst>
          </p:cNvPr>
          <p:cNvSpPr>
            <a:spLocks noGrp="1"/>
          </p:cNvSpPr>
          <p:nvPr>
            <p:ph idx="1"/>
          </p:nvPr>
        </p:nvSpPr>
        <p:spPr>
          <a:xfrm>
            <a:off x="457200" y="1412776"/>
            <a:ext cx="8229600" cy="5112568"/>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Gebäudearten und -kategorien</a:t>
            </a:r>
            <a:endParaRPr lang="de-DE" sz="1600" dirty="0">
              <a:latin typeface="Arial" panose="020B0604020202020204" pitchFamily="34" charset="0"/>
              <a:cs typeface="Arial" panose="020B0604020202020204" pitchFamily="34" charset="0"/>
            </a:endParaRPr>
          </a:p>
          <a:p>
            <a:pPr marL="0" indent="0" algn="just">
              <a:lnSpc>
                <a:spcPct val="150000"/>
              </a:lnSpc>
              <a:spcAft>
                <a:spcPts val="600"/>
              </a:spcAft>
              <a:buNone/>
            </a:pPr>
            <a:r>
              <a:rPr lang="de-DE" sz="1600" i="1" dirty="0" smtClean="0">
                <a:latin typeface="Arial" panose="020B0604020202020204" pitchFamily="34" charset="0"/>
                <a:cs typeface="Arial" panose="020B0604020202020204" pitchFamily="34" charset="0"/>
              </a:rPr>
              <a:t>Wohngebäude:</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Wohngebäude sind Immobilien, "deren Zweck überwiegend im Wohnbereich liegt, einschließlich Wohn-, Alten- und Pflegeheimen und ähnlichen Einrichtungen" (Energiesparverordnung). </a:t>
            </a:r>
          </a:p>
          <a:p>
            <a:pPr marL="0" indent="0" algn="just">
              <a:lnSpc>
                <a:spcPct val="150000"/>
              </a:lnSpc>
              <a:buNone/>
            </a:pPr>
            <a:endParaRPr lang="de-DE" sz="1600" dirty="0">
              <a:latin typeface="Arial" panose="020B0604020202020204" pitchFamily="34" charset="0"/>
              <a:cs typeface="Arial" panose="020B0604020202020204" pitchFamily="34" charset="0"/>
            </a:endParaRPr>
          </a:p>
          <a:p>
            <a:pPr marL="0" indent="0" algn="just">
              <a:lnSpc>
                <a:spcPct val="150000"/>
              </a:lnSpc>
              <a:spcAft>
                <a:spcPts val="600"/>
              </a:spcAft>
              <a:buNone/>
            </a:pPr>
            <a:r>
              <a:rPr lang="de-DE" sz="1600" i="1" dirty="0" smtClean="0">
                <a:latin typeface="Arial" panose="020B0604020202020204" pitchFamily="34" charset="0"/>
                <a:cs typeface="Arial" panose="020B0604020202020204" pitchFamily="34" charset="0"/>
              </a:rPr>
              <a:t>Nicht-Wohngebäude:</a:t>
            </a:r>
            <a:endParaRPr lang="en-US"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Zu den Nicht-Wohngebäuden zählen institutionelle Gebäude, Büro- und Verwaltungsgebäude, landwirtschaftliche und nicht-landwirtschaftliche Geschäftsräume und andere Nicht-Wohngebäude wie Universitäts- und Hochschulgebäude, Sportstättengebäude, Theater, Kirchen und Kulturstätten.</a:t>
            </a:r>
          </a:p>
        </p:txBody>
      </p:sp>
    </p:spTree>
    <p:extLst>
      <p:ext uri="{BB962C8B-B14F-4D97-AF65-F5344CB8AC3E}">
        <p14:creationId xmlns:p14="http://schemas.microsoft.com/office/powerpoint/2010/main" val="326763263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185E6F-3293-4C8F-B284-BA7B87D7C367}"/>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Grundwasser Qualität</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609EF902-C7E1-4D4F-8AC2-BB5BA38422A0}"/>
              </a:ext>
            </a:extLst>
          </p:cNvPr>
          <p:cNvSpPr>
            <a:spLocks noGrp="1"/>
          </p:cNvSpPr>
          <p:nvPr>
            <p:ph idx="1"/>
          </p:nvPr>
        </p:nvSpPr>
        <p:spPr>
          <a:xfrm>
            <a:off x="457200" y="1412776"/>
            <a:ext cx="8229600" cy="4525963"/>
          </a:xfrm>
        </p:spPr>
        <p:txBody>
          <a:bodyPr>
            <a:normAutofit/>
          </a:bodyPr>
          <a:lstStyle/>
          <a:p>
            <a:pPr marL="0" indent="0" algn="just">
              <a:lnSpc>
                <a:spcPct val="150000"/>
              </a:lnSpc>
              <a:spcAft>
                <a:spcPts val="1200"/>
              </a:spcAft>
              <a:buNone/>
            </a:pPr>
            <a:r>
              <a:rPr lang="de-DE" sz="1600" b="1" dirty="0">
                <a:latin typeface="Arial" panose="020B0604020202020204" pitchFamily="34" charset="0"/>
                <a:cs typeface="Arial" panose="020B0604020202020204" pitchFamily="34" charset="0"/>
              </a:rPr>
              <a:t> Auswirkungen der Grundwasserqualität auf Bau und Betrieb</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Je nach dem verwendeten System - offene oder geschlossene Systeme - gibt es unterschiedliche Anforderungen an die Beschaffenheit des </a:t>
            </a:r>
            <a:r>
              <a:rPr lang="de-DE" sz="1600" dirty="0" err="1">
                <a:latin typeface="Arial" panose="020B0604020202020204" pitchFamily="34" charset="0"/>
                <a:cs typeface="Arial" panose="020B0604020202020204" pitchFamily="34" charset="0"/>
              </a:rPr>
              <a:t>Wärmetauschermediums</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Die Grundwasserqualität spielt vor allem in offenen Systemen eine wichtige Rolle: Sie beeinflusst den Bau, den Betrieb und die Lebensdauer von gut gekoppelten Systemen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Die Konzentrationen der relevanten Wasserinhaltsstoffe sollten bekannt sein.</a:t>
            </a:r>
          </a:p>
        </p:txBody>
      </p:sp>
    </p:spTree>
    <p:extLst>
      <p:ext uri="{BB962C8B-B14F-4D97-AF65-F5344CB8AC3E}">
        <p14:creationId xmlns:p14="http://schemas.microsoft.com/office/powerpoint/2010/main" val="37075698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A749B4-06F8-4A3F-A43C-699498994422}"/>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Grundwasser Qualität</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2D2C2BDE-9EE4-4E03-962C-628246CE3C5B}"/>
              </a:ext>
            </a:extLst>
          </p:cNvPr>
          <p:cNvSpPr>
            <a:spLocks noGrp="1"/>
          </p:cNvSpPr>
          <p:nvPr>
            <p:ph idx="1"/>
          </p:nvPr>
        </p:nvSpPr>
        <p:spPr>
          <a:xfrm>
            <a:off x="251520" y="1412776"/>
            <a:ext cx="8712968" cy="5256584"/>
          </a:xfrm>
        </p:spPr>
        <p:txBody>
          <a:bodyPr>
            <a:normAutofit/>
          </a:bodyPr>
          <a:lstStyle/>
          <a:p>
            <a:pPr marL="0" indent="0">
              <a:lnSpc>
                <a:spcPct val="150000"/>
              </a:lnSpc>
              <a:buNone/>
            </a:pPr>
            <a:r>
              <a:rPr lang="en-US" sz="1600" b="1" dirty="0" err="1" smtClean="0">
                <a:latin typeface="Arial" panose="020B0604020202020204" pitchFamily="34" charset="0"/>
                <a:cs typeface="Arial" panose="020B0604020202020204" pitchFamily="34" charset="0"/>
              </a:rPr>
              <a:t>Offene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Systeme</a:t>
            </a:r>
            <a:endParaRPr lang="en-US"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Offene Systeme verwenden direkt flüssige Trägermedien, meist Grundwasser, denen die Wärme entzogen wird</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Dabei kann es sich sowohl um stationäre Grundwasserreservoirs als auch um Grundwasserbrunnen in hochgradig durchlässigen Grundwasserleitern handeln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In einem Grundwasserleiter gibt es beispielsweise einen oder mehrere Grundwasserbrunnen, aus denen Wasser entnommen und über einen zweiten oder mehrere andere Brunnen in das unterirdische System zurückgeführt wird</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Das System verwendet ein natürliches Wärmeübertragungsmedium, wobei seine Zusammensetzung durch die Geologie und die Wasser-Gas-Gesteins-Wechselwirkungen bestimmt wird.</a:t>
            </a:r>
          </a:p>
        </p:txBody>
      </p:sp>
    </p:spTree>
    <p:extLst>
      <p:ext uri="{BB962C8B-B14F-4D97-AF65-F5344CB8AC3E}">
        <p14:creationId xmlns:p14="http://schemas.microsoft.com/office/powerpoint/2010/main" val="108844277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0C2954-21FE-4BEA-B6A7-4D537DADB4C3}"/>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Grundwasser Qualität</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DF96D222-737F-47D9-934F-643FD38BEDE6}"/>
              </a:ext>
            </a:extLst>
          </p:cNvPr>
          <p:cNvSpPr>
            <a:spLocks noGrp="1"/>
          </p:cNvSpPr>
          <p:nvPr>
            <p:ph idx="1"/>
          </p:nvPr>
        </p:nvSpPr>
        <p:spPr>
          <a:xfrm>
            <a:off x="323528" y="1412776"/>
            <a:ext cx="8363272" cy="4968552"/>
          </a:xfrm>
        </p:spPr>
        <p:txBody>
          <a:bodyPr>
            <a:normAutofit/>
          </a:bodyPr>
          <a:lstStyle/>
          <a:p>
            <a:pPr marL="0" indent="0" algn="just">
              <a:lnSpc>
                <a:spcPct val="150000"/>
              </a:lnSpc>
              <a:spcAft>
                <a:spcPts val="1200"/>
              </a:spcAft>
              <a:buNone/>
            </a:pPr>
            <a:r>
              <a:rPr lang="de-DE" sz="1600" b="1" dirty="0" smtClean="0">
                <a:latin typeface="Arial" panose="020B0604020202020204" pitchFamily="34" charset="0"/>
                <a:cs typeface="Arial" panose="020B0604020202020204" pitchFamily="34" charset="0"/>
              </a:rPr>
              <a:t>Geschlossene Systeme</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Geschlossene Systeme, meist Erdwärmesonden oder -kollektoren, zirkulieren in einem geschlossenen Kreislauf flüssige oder teilweise gasförmige Trägermedien, die sich bei der Zirkulation im Erdreich erwärmen und die Wärme in der Oberflächenwärmepumpe über einen Wärmetauscher an den Heizkreisel abgeben</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Da das Medium nicht in direktem Kontakt mit den umliegenden Untergrund steht, darf sich in den Löchern kein Wasser befinden und es besteht kein Förderrisiko.</a:t>
            </a:r>
          </a:p>
          <a:p>
            <a:pPr algn="just">
              <a:lnSpc>
                <a:spcPct val="150000"/>
              </a:lnSpc>
            </a:pPr>
            <a:r>
              <a:rPr lang="de-DE" sz="1600" dirty="0" smtClean="0">
                <a:latin typeface="Arial" panose="020B0604020202020204" pitchFamily="34" charset="0"/>
                <a:cs typeface="Arial" panose="020B0604020202020204" pitchFamily="34" charset="0"/>
              </a:rPr>
              <a:t>Geschlossene </a:t>
            </a:r>
            <a:r>
              <a:rPr lang="de-DE" sz="1600" dirty="0">
                <a:latin typeface="Arial" panose="020B0604020202020204" pitchFamily="34" charset="0"/>
                <a:cs typeface="Arial" panose="020B0604020202020204" pitchFamily="34" charset="0"/>
              </a:rPr>
              <a:t>Systeme verwenden in der Regel ein synthetisches Wärmeübertragungsmedium.</a:t>
            </a:r>
          </a:p>
          <a:p>
            <a:endParaRPr lang="de-DE" sz="1600" dirty="0">
              <a:latin typeface="Arial" panose="020B0604020202020204" pitchFamily="34" charset="0"/>
              <a:cs typeface="Arial" panose="020B0604020202020204" pitchFamily="34" charset="0"/>
            </a:endParaRPr>
          </a:p>
          <a:p>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757806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114B876-BA73-4385-AB06-F8ACAF1C5F37}"/>
              </a:ext>
            </a:extLst>
          </p:cNvPr>
          <p:cNvSpPr>
            <a:spLocks noGrp="1"/>
          </p:cNvSpPr>
          <p:nvPr>
            <p:ph type="title"/>
          </p:nvPr>
        </p:nvSpPr>
        <p:spPr/>
        <p:txBody>
          <a:bodyPr/>
          <a:lstStyle/>
          <a:p>
            <a:r>
              <a:rPr lang="de-DE">
                <a:latin typeface="Arial" panose="020B0604020202020204" pitchFamily="34" charset="0"/>
                <a:cs typeface="Arial" panose="020B0604020202020204" pitchFamily="34" charset="0"/>
              </a:rPr>
              <a:t>Grundwasser Qualität</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7DDFB8A1-B00B-4A22-9FBD-36404FB65742}"/>
              </a:ext>
            </a:extLst>
          </p:cNvPr>
          <p:cNvSpPr>
            <a:spLocks noGrp="1"/>
          </p:cNvSpPr>
          <p:nvPr>
            <p:ph idx="1"/>
          </p:nvPr>
        </p:nvSpPr>
        <p:spPr>
          <a:xfrm>
            <a:off x="323528" y="1412776"/>
            <a:ext cx="8229600" cy="4525963"/>
          </a:xfrm>
        </p:spPr>
        <p:txBody>
          <a:bodyPr>
            <a:normAutofit/>
          </a:bodyPr>
          <a:lstStyle/>
          <a:p>
            <a:pPr marL="0" indent="0" algn="just">
              <a:lnSpc>
                <a:spcPct val="150000"/>
              </a:lnSpc>
              <a:spcAft>
                <a:spcPts val="1200"/>
              </a:spcAft>
              <a:buNone/>
            </a:pPr>
            <a:r>
              <a:rPr lang="de-DE" sz="1600" b="1" dirty="0">
                <a:latin typeface="Arial" panose="020B0604020202020204" pitchFamily="34" charset="0"/>
                <a:cs typeface="Arial" panose="020B0604020202020204" pitchFamily="34" charset="0"/>
              </a:rPr>
              <a:t> </a:t>
            </a:r>
            <a:r>
              <a:rPr lang="de-DE" sz="1600" b="1" dirty="0" smtClean="0">
                <a:latin typeface="Arial" panose="020B0604020202020204" pitchFamily="34" charset="0"/>
                <a:cs typeface="Arial" panose="020B0604020202020204" pitchFamily="34" charset="0"/>
              </a:rPr>
              <a:t>Unter Tage und über Tage</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In der Sprache des Bergmanns ist oder spielt alles, was sich unter der Oberfläche der Erde (Oberfläche der festen Erde) befindet, </a:t>
            </a:r>
            <a:r>
              <a:rPr lang="de-DE" sz="1600" dirty="0" smtClean="0">
                <a:latin typeface="Arial" panose="020B0604020202020204" pitchFamily="34" charset="0"/>
                <a:cs typeface="Arial" panose="020B0604020202020204" pitchFamily="34" charset="0"/>
              </a:rPr>
              <a:t>„unter Tage“.</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Das Gegenteil von unter Tage ist </a:t>
            </a:r>
            <a:r>
              <a:rPr lang="de-DE" sz="1600" dirty="0" smtClean="0">
                <a:latin typeface="Arial" panose="020B0604020202020204" pitchFamily="34" charset="0"/>
                <a:cs typeface="Arial" panose="020B0604020202020204" pitchFamily="34" charset="0"/>
              </a:rPr>
              <a:t>„über </a:t>
            </a:r>
            <a:r>
              <a:rPr lang="de-DE" sz="1600" dirty="0">
                <a:latin typeface="Arial" panose="020B0604020202020204" pitchFamily="34" charset="0"/>
                <a:cs typeface="Arial" panose="020B0604020202020204" pitchFamily="34" charset="0"/>
              </a:rPr>
              <a:t>Tage" (überirdisch) und bestimmt daher alles </a:t>
            </a:r>
            <a:r>
              <a:rPr lang="de-DE" sz="1600" dirty="0" smtClean="0">
                <a:latin typeface="Arial" panose="020B0604020202020204" pitchFamily="34" charset="0"/>
                <a:cs typeface="Arial" panose="020B0604020202020204" pitchFamily="34" charset="0"/>
              </a:rPr>
              <a:t>„an </a:t>
            </a:r>
            <a:r>
              <a:rPr lang="de-DE" sz="1600" dirty="0">
                <a:latin typeface="Arial" panose="020B0604020202020204" pitchFamily="34" charset="0"/>
                <a:cs typeface="Arial" panose="020B0604020202020204" pitchFamily="34" charset="0"/>
              </a:rPr>
              <a:t>der Sonne".</a:t>
            </a:r>
          </a:p>
        </p:txBody>
      </p:sp>
    </p:spTree>
    <p:extLst>
      <p:ext uri="{BB962C8B-B14F-4D97-AF65-F5344CB8AC3E}">
        <p14:creationId xmlns:p14="http://schemas.microsoft.com/office/powerpoint/2010/main" val="17195035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r">
              <a:lnSpc>
                <a:spcPct val="160000"/>
              </a:lnSpc>
            </a:pPr>
            <a:r>
              <a:rPr lang="en-US" sz="2400" dirty="0" err="1" smtClean="0">
                <a:latin typeface="Arial" panose="020B0604020202020204" pitchFamily="34" charset="0"/>
                <a:cs typeface="Arial" panose="020B0604020202020204" pitchFamily="34" charset="0"/>
              </a:rPr>
              <a:t>Nutzungsprinzipien</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für</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geothermische</a:t>
            </a:r>
            <a:r>
              <a:rPr lang="en-US" sz="2400" dirty="0" smtClean="0">
                <a:latin typeface="Arial" panose="020B0604020202020204" pitchFamily="34" charset="0"/>
                <a:cs typeface="Arial" panose="020B0604020202020204" pitchFamily="34" charset="0"/>
              </a:rPr>
              <a:t> </a:t>
            </a:r>
            <a:r>
              <a:rPr lang="en-US" sz="2400" dirty="0" err="1" smtClean="0">
                <a:latin typeface="Arial" panose="020B0604020202020204" pitchFamily="34" charset="0"/>
                <a:cs typeface="Arial" panose="020B0604020202020204" pitchFamily="34" charset="0"/>
              </a:rPr>
              <a:t>Energie</a:t>
            </a:r>
            <a:endParaRPr lang="en-US" sz="24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        Übersicht: Oberflächennahe und tiefe geothermische Energie </a:t>
            </a:r>
          </a:p>
          <a:p>
            <a:pPr marL="0" indent="0">
              <a:lnSpc>
                <a:spcPct val="150000"/>
              </a:lnSpc>
              <a:buNone/>
            </a:pPr>
            <a:r>
              <a:rPr lang="de-DE" sz="1600" i="1" dirty="0">
                <a:latin typeface="Arial" panose="020B0604020202020204" pitchFamily="34" charset="0"/>
                <a:cs typeface="Arial" panose="020B0604020202020204" pitchFamily="34" charset="0"/>
              </a:rPr>
              <a:t>       Es gibt zwei Arten von geothermischer Energie, je nach Tiefe des Bohrlochs:</a:t>
            </a:r>
          </a:p>
          <a:p>
            <a:pPr marL="0" indent="0">
              <a:lnSpc>
                <a:spcPct val="150000"/>
              </a:lnSpc>
              <a:buNone/>
            </a:pPr>
            <a:endParaRPr lang="en-US" sz="1600" i="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Oberflächennahe </a:t>
            </a:r>
            <a:r>
              <a:rPr lang="de-DE" sz="1600" dirty="0" smtClean="0">
                <a:latin typeface="Arial" panose="020B0604020202020204" pitchFamily="34" charset="0"/>
                <a:cs typeface="Arial" panose="020B0604020202020204" pitchFamily="34" charset="0"/>
              </a:rPr>
              <a:t>Geothermie </a:t>
            </a:r>
            <a:endParaRPr lang="de-DE" sz="1600" dirty="0">
              <a:latin typeface="Arial" panose="020B0604020202020204" pitchFamily="34" charset="0"/>
              <a:cs typeface="Arial" panose="020B0604020202020204" pitchFamily="34" charset="0"/>
            </a:endParaRPr>
          </a:p>
          <a:p>
            <a:pPr lvl="1">
              <a:lnSpc>
                <a:spcPct val="150000"/>
              </a:lnSpc>
            </a:pPr>
            <a:r>
              <a:rPr lang="de-DE" sz="1600" dirty="0">
                <a:latin typeface="Arial" panose="020B0604020202020204" pitchFamily="34" charset="0"/>
                <a:cs typeface="Arial" panose="020B0604020202020204" pitchFamily="34" charset="0"/>
              </a:rPr>
              <a:t>Die oberflächennahe Geothermie nutzt Bohrungen bis zu einer Tiefe von ca. 400 Metern und Temperaturen bis zu 25°C zur Heizung und Kühlung von Gebäuden, technischen Anlagen oder Infrastrukturen.</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Tiefe </a:t>
            </a:r>
            <a:r>
              <a:rPr lang="de-DE" sz="1600" dirty="0" smtClean="0">
                <a:latin typeface="Arial" panose="020B0604020202020204" pitchFamily="34" charset="0"/>
                <a:cs typeface="Arial" panose="020B0604020202020204" pitchFamily="34" charset="0"/>
              </a:rPr>
              <a:t>Geothermie:</a:t>
            </a:r>
            <a:endParaRPr lang="de-DE" sz="1600" dirty="0">
              <a:latin typeface="Arial" panose="020B0604020202020204" pitchFamily="34" charset="0"/>
              <a:cs typeface="Arial" panose="020B0604020202020204" pitchFamily="34" charset="0"/>
            </a:endParaRPr>
          </a:p>
          <a:p>
            <a:pPr lvl="1">
              <a:lnSpc>
                <a:spcPct val="150000"/>
              </a:lnSpc>
            </a:pPr>
            <a:r>
              <a:rPr lang="de-DE" sz="1600" dirty="0">
                <a:latin typeface="Arial" panose="020B0604020202020204" pitchFamily="34" charset="0"/>
                <a:cs typeface="Arial" panose="020B0604020202020204" pitchFamily="34" charset="0"/>
              </a:rPr>
              <a:t>Die </a:t>
            </a:r>
            <a:r>
              <a:rPr lang="de-DE" sz="1600" dirty="0" err="1">
                <a:latin typeface="Arial" panose="020B0604020202020204" pitchFamily="34" charset="0"/>
                <a:cs typeface="Arial" panose="020B0604020202020204" pitchFamily="34" charset="0"/>
              </a:rPr>
              <a:t>Tiefengeothermie</a:t>
            </a:r>
            <a:r>
              <a:rPr lang="de-DE" sz="1600" dirty="0">
                <a:latin typeface="Arial" panose="020B0604020202020204" pitchFamily="34" charset="0"/>
                <a:cs typeface="Arial" panose="020B0604020202020204" pitchFamily="34" charset="0"/>
              </a:rPr>
              <a:t> beginnt mit Bohrungen ab einer Tiefe von 400 Metern.  Dabei wird zwischen hydrothermalen und </a:t>
            </a:r>
            <a:r>
              <a:rPr lang="de-DE" sz="1600" dirty="0" err="1">
                <a:latin typeface="Arial" panose="020B0604020202020204" pitchFamily="34" charset="0"/>
                <a:cs typeface="Arial" panose="020B0604020202020204" pitchFamily="34" charset="0"/>
              </a:rPr>
              <a:t>petrothermalen</a:t>
            </a:r>
            <a:r>
              <a:rPr lang="de-DE" sz="1600" dirty="0">
                <a:latin typeface="Arial" panose="020B0604020202020204" pitchFamily="34" charset="0"/>
                <a:cs typeface="Arial" panose="020B0604020202020204" pitchFamily="34" charset="0"/>
              </a:rPr>
              <a:t> Systemen unterschieden.</a:t>
            </a:r>
          </a:p>
        </p:txBody>
      </p:sp>
    </p:spTree>
    <p:extLst>
      <p:ext uri="{BB962C8B-B14F-4D97-AF65-F5344CB8AC3E}">
        <p14:creationId xmlns:p14="http://schemas.microsoft.com/office/powerpoint/2010/main" val="258691874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F850FB-D32E-40C5-A041-098D5F2CCAB3}"/>
              </a:ext>
            </a:extLst>
          </p:cNvPr>
          <p:cNvSpPr>
            <a:spLocks noGrp="1"/>
          </p:cNvSpPr>
          <p:nvPr>
            <p:ph type="title"/>
          </p:nvPr>
        </p:nvSpPr>
        <p:spPr/>
        <p:txBody>
          <a:bodyPr/>
          <a:lstStyle/>
          <a:p>
            <a:r>
              <a:rPr lang="de-DE" dirty="0" smtClean="0">
                <a:latin typeface="Arial" panose="020B0604020202020204" pitchFamily="34" charset="0"/>
                <a:cs typeface="Arial" panose="020B0604020202020204" pitchFamily="34" charset="0"/>
              </a:rPr>
              <a:t>Zusammenfassung</a:t>
            </a:r>
            <a:endParaRPr lang="de-DE" dirty="0">
              <a:latin typeface="Arial" panose="020B0604020202020204" pitchFamily="34" charset="0"/>
              <a:cs typeface="Arial" panose="020B0604020202020204" pitchFamily="34" charset="0"/>
            </a:endParaRPr>
          </a:p>
        </p:txBody>
      </p:sp>
      <p:sp>
        <p:nvSpPr>
          <p:cNvPr id="3" name="Inhaltsplatzhalter 2">
            <a:extLst>
              <a:ext uri="{FF2B5EF4-FFF2-40B4-BE49-F238E27FC236}">
                <a16:creationId xmlns:a16="http://schemas.microsoft.com/office/drawing/2014/main" id="{00507543-07AC-4B57-965B-0A62D255F8EF}"/>
              </a:ext>
            </a:extLst>
          </p:cNvPr>
          <p:cNvSpPr>
            <a:spLocks noGrp="1"/>
          </p:cNvSpPr>
          <p:nvPr>
            <p:ph idx="1"/>
          </p:nvPr>
        </p:nvSpPr>
        <p:spPr>
          <a:xfrm>
            <a:off x="228600" y="1412776"/>
            <a:ext cx="8807896" cy="4968552"/>
          </a:xfrm>
        </p:spPr>
        <p:txBody>
          <a:bodyPr>
            <a:norm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Qualitätskontrolle </a:t>
            </a:r>
            <a:r>
              <a:rPr lang="de-DE" sz="1600" b="1" dirty="0">
                <a:latin typeface="Arial" panose="020B0604020202020204" pitchFamily="34" charset="0"/>
                <a:cs typeface="Arial" panose="020B0604020202020204" pitchFamily="34" charset="0"/>
              </a:rPr>
              <a:t>von Erdwärmesonden</a:t>
            </a:r>
          </a:p>
          <a:p>
            <a:pPr marL="0" indent="0" algn="just">
              <a:lnSpc>
                <a:spcPct val="150000"/>
              </a:lnSpc>
              <a:buNone/>
            </a:pPr>
            <a:r>
              <a:rPr lang="de-DE" sz="1600" i="1" dirty="0">
                <a:latin typeface="Arial" panose="020B0604020202020204" pitchFamily="34" charset="0"/>
                <a:cs typeface="Arial" panose="020B0604020202020204" pitchFamily="34" charset="0"/>
              </a:rPr>
              <a:t> Zu den zu beurteilenden Aspekten gehören:</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Wurde das Bauwerk (Erdwärmesonde) so hergestellt, wie es in Auftrag gegeben wurde? Dies betrifft insbesondere die Tiefe, die korrekte Verlegung der Rohre im Bohrloch und die Qualität der Zementierung</a:t>
            </a:r>
            <a:r>
              <a:rPr lang="de-DE" sz="1600" dirty="0" smtClean="0">
                <a:latin typeface="Arial" panose="020B0604020202020204" pitchFamily="34" charset="0"/>
                <a:cs typeface="Arial" panose="020B0604020202020204" pitchFamily="34" charset="0"/>
              </a:rPr>
              <a:t>.</a:t>
            </a:r>
            <a:endParaRPr lang="en-US"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Wird die berechnete Entzugsrate tatsächlich erreicht? Ist diese auch für längere Zeiträume möglich</a:t>
            </a:r>
            <a:r>
              <a:rPr lang="de-DE" sz="1600"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Ist die Tatsache, dass es keine hydraulische Kommunikation zwischen verschiedenen Grundwasserleitern gibt und somit das Risiko einer Grundwasserverschmutzung oder -schädigung durch unkontrollierte und schädliche Wasserzirkulation ausgeschlossen ist, gewährleistet?</a:t>
            </a:r>
          </a:p>
        </p:txBody>
      </p:sp>
    </p:spTree>
    <p:extLst>
      <p:ext uri="{BB962C8B-B14F-4D97-AF65-F5344CB8AC3E}">
        <p14:creationId xmlns:p14="http://schemas.microsoft.com/office/powerpoint/2010/main" val="118545566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latin typeface="Arial" panose="020B0604020202020204" pitchFamily="34" charset="0"/>
                <a:cs typeface="Arial" panose="020B0604020202020204" pitchFamily="34" charset="0"/>
              </a:rPr>
              <a:t>Zusammenfassung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66424" y="1412776"/>
            <a:ext cx="8420376" cy="4896544"/>
          </a:xfrm>
        </p:spPr>
        <p:txBody>
          <a:bodyPr>
            <a:normAutofit/>
          </a:bodyPr>
          <a:lstStyle/>
          <a:p>
            <a:pPr marL="0" indent="0">
              <a:lnSpc>
                <a:spcPct val="150000"/>
              </a:lnSpc>
              <a:spcAft>
                <a:spcPts val="1200"/>
              </a:spcAft>
              <a:buNone/>
            </a:pPr>
            <a:r>
              <a:rPr lang="de-DE" sz="1600" b="1" dirty="0">
                <a:latin typeface="Arial" panose="020B0604020202020204" pitchFamily="34" charset="0"/>
                <a:cs typeface="Arial" panose="020B0604020202020204" pitchFamily="34" charset="0"/>
              </a:rPr>
              <a:t> Vorteile von oberflächennaher Geothermie</a:t>
            </a:r>
            <a:endParaRPr lang="de-DE" sz="1600" dirty="0">
              <a:latin typeface="Arial" panose="020B0604020202020204" pitchFamily="34" charset="0"/>
              <a:cs typeface="Arial" panose="020B0604020202020204" pitchFamily="34" charset="0"/>
            </a:endParaRPr>
          </a:p>
          <a:p>
            <a:pPr>
              <a:lnSpc>
                <a:spcPct val="150000"/>
              </a:lnSpc>
              <a:spcAft>
                <a:spcPts val="600"/>
              </a:spcAft>
            </a:pPr>
            <a:r>
              <a:rPr lang="de-DE" sz="1600" dirty="0">
                <a:latin typeface="Arial" panose="020B0604020202020204" pitchFamily="34" charset="0"/>
                <a:cs typeface="Arial" panose="020B0604020202020204" pitchFamily="34" charset="0"/>
              </a:rPr>
              <a:t>Geothermische Energie ist landschaftsfreundlich, kohlendioxidarm und gilt als unerschöpflich.</a:t>
            </a:r>
          </a:p>
          <a:p>
            <a:pPr>
              <a:lnSpc>
                <a:spcPct val="150000"/>
              </a:lnSpc>
              <a:spcAft>
                <a:spcPts val="600"/>
              </a:spcAft>
            </a:pPr>
            <a:r>
              <a:rPr lang="de-DE" sz="1600" dirty="0">
                <a:latin typeface="Arial" panose="020B0604020202020204" pitchFamily="34" charset="0"/>
                <a:cs typeface="Arial" panose="020B0604020202020204" pitchFamily="34" charset="0"/>
              </a:rPr>
              <a:t>Kann sowohl zum Kühlen als auch zum Heizen verwendet werden</a:t>
            </a:r>
          </a:p>
          <a:p>
            <a:pPr>
              <a:lnSpc>
                <a:spcPct val="150000"/>
              </a:lnSpc>
              <a:spcAft>
                <a:spcPts val="600"/>
              </a:spcAft>
            </a:pPr>
            <a:r>
              <a:rPr lang="de-DE" sz="1600" dirty="0">
                <a:latin typeface="Arial" panose="020B0604020202020204" pitchFamily="34" charset="0"/>
                <a:cs typeface="Arial" panose="020B0604020202020204" pitchFamily="34" charset="0"/>
              </a:rPr>
              <a:t>Zuverlässig, grundlastfähig und zu stabilen Preisen verfügbar</a:t>
            </a:r>
          </a:p>
          <a:p>
            <a:pPr>
              <a:lnSpc>
                <a:spcPct val="150000"/>
              </a:lnSpc>
              <a:spcAft>
                <a:spcPts val="600"/>
              </a:spcAft>
            </a:pPr>
            <a:r>
              <a:rPr lang="de-DE" sz="1600" dirty="0">
                <a:latin typeface="Arial" panose="020B0604020202020204" pitchFamily="34" charset="0"/>
                <a:cs typeface="Arial" panose="020B0604020202020204" pitchFamily="34" charset="0"/>
              </a:rPr>
              <a:t>Verbraucher bleiben unabhängig von Rohstoffpreisen</a:t>
            </a:r>
          </a:p>
          <a:p>
            <a:pPr>
              <a:lnSpc>
                <a:spcPct val="150000"/>
              </a:lnSpc>
              <a:spcAft>
                <a:spcPts val="600"/>
              </a:spcAft>
            </a:pPr>
            <a:r>
              <a:rPr lang="de-DE" sz="1600" dirty="0">
                <a:latin typeface="Arial" panose="020B0604020202020204" pitchFamily="34" charset="0"/>
                <a:cs typeface="Arial" panose="020B0604020202020204" pitchFamily="34" charset="0"/>
              </a:rPr>
              <a:t>Immer verfügbar, rund um die Uhr, wetterunabhängig und zu jeder Jahreszeit</a:t>
            </a:r>
          </a:p>
          <a:p>
            <a:pPr>
              <a:lnSpc>
                <a:spcPct val="150000"/>
              </a:lnSpc>
              <a:spcAft>
                <a:spcPts val="600"/>
              </a:spcAft>
            </a:pPr>
            <a:r>
              <a:rPr lang="de-DE" sz="1600" dirty="0">
                <a:latin typeface="Arial" panose="020B0604020202020204" pitchFamily="34" charset="0"/>
                <a:cs typeface="Arial" panose="020B0604020202020204" pitchFamily="34" charset="0"/>
              </a:rPr>
              <a:t>Platzersparnis, Gartenbereich ist nicht betroffen</a:t>
            </a:r>
          </a:p>
          <a:p>
            <a:pPr>
              <a:lnSpc>
                <a:spcPct val="150000"/>
              </a:lnSpc>
            </a:pPr>
            <a:r>
              <a:rPr lang="de-DE" sz="1600" dirty="0">
                <a:latin typeface="Arial" panose="020B0604020202020204" pitchFamily="34" charset="0"/>
                <a:cs typeface="Arial" panose="020B0604020202020204" pitchFamily="34" charset="0"/>
              </a:rPr>
              <a:t>Wird von der Bundesregierung finanziell unterstützt</a:t>
            </a:r>
          </a:p>
        </p:txBody>
      </p:sp>
    </p:spTree>
    <p:extLst>
      <p:ext uri="{BB962C8B-B14F-4D97-AF65-F5344CB8AC3E}">
        <p14:creationId xmlns:p14="http://schemas.microsoft.com/office/powerpoint/2010/main" val="34736000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latin typeface="Arial" panose="020B0604020202020204" pitchFamily="34" charset="0"/>
                <a:cs typeface="Arial" panose="020B0604020202020204" pitchFamily="34" charset="0"/>
              </a:rPr>
              <a:t>Zusammenfassung</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412776"/>
            <a:ext cx="8363272" cy="4968552"/>
          </a:xfrm>
        </p:spPr>
        <p:txBody>
          <a:bodyPr>
            <a:normAutofit/>
          </a:bodyPr>
          <a:lstStyle/>
          <a:p>
            <a:pPr marL="0" indent="0" algn="just">
              <a:lnSpc>
                <a:spcPct val="150000"/>
              </a:lnSpc>
              <a:spcAft>
                <a:spcPts val="1200"/>
              </a:spcAft>
              <a:buNone/>
            </a:pPr>
            <a:r>
              <a:rPr lang="de-DE" sz="1600" b="1" dirty="0">
                <a:latin typeface="Arial" panose="020B0604020202020204" pitchFamily="34" charset="0"/>
                <a:cs typeface="Arial" panose="020B0604020202020204" pitchFamily="34" charset="0"/>
              </a:rPr>
              <a:t> Nachteile von oberflächennaher Geothermie</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Vergleichsweise hohe </a:t>
            </a:r>
            <a:r>
              <a:rPr lang="de-DE" sz="1600" dirty="0" smtClean="0">
                <a:latin typeface="Arial" panose="020B0604020202020204" pitchFamily="34" charset="0"/>
                <a:cs typeface="Arial" panose="020B0604020202020204" pitchFamily="34" charset="0"/>
              </a:rPr>
              <a:t>Anschaffungskosten</a:t>
            </a:r>
            <a:endParaRPr lang="de-DE" sz="1600" dirty="0">
              <a:latin typeface="Arial" panose="020B0604020202020204" pitchFamily="34" charset="0"/>
              <a:cs typeface="Arial" panose="020B0604020202020204" pitchFamily="34" charset="0"/>
            </a:endParaRPr>
          </a:p>
          <a:p>
            <a:pPr algn="just">
              <a:lnSpc>
                <a:spcPct val="150000"/>
              </a:lnSpc>
              <a:spcAft>
                <a:spcPts val="1200"/>
              </a:spcAft>
            </a:pPr>
            <a:r>
              <a:rPr lang="de-DE" sz="1600" dirty="0">
                <a:latin typeface="Arial" panose="020B0604020202020204" pitchFamily="34" charset="0"/>
                <a:cs typeface="Arial" panose="020B0604020202020204" pitchFamily="34" charset="0"/>
              </a:rPr>
              <a:t>Die Wärmepumpe muss mit Energie versorgt werden, die nicht durch Erdwärme gewährleistet werden </a:t>
            </a:r>
            <a:r>
              <a:rPr lang="de-DE" sz="1600" dirty="0" smtClean="0">
                <a:latin typeface="Arial" panose="020B0604020202020204" pitchFamily="34" charset="0"/>
                <a:cs typeface="Arial" panose="020B0604020202020204" pitchFamily="34" charset="0"/>
              </a:rPr>
              <a:t>kann</a:t>
            </a:r>
            <a:endParaRPr lang="de-DE" sz="1600" dirty="0">
              <a:latin typeface="Arial" panose="020B0604020202020204" pitchFamily="34" charset="0"/>
              <a:cs typeface="Arial" panose="020B0604020202020204" pitchFamily="34" charset="0"/>
            </a:endParaRPr>
          </a:p>
          <a:p>
            <a:pPr algn="just">
              <a:lnSpc>
                <a:spcPct val="150000"/>
              </a:lnSpc>
            </a:pPr>
            <a:r>
              <a:rPr lang="de-DE" sz="1600" dirty="0">
                <a:latin typeface="Arial" panose="020B0604020202020204" pitchFamily="34" charset="0"/>
                <a:cs typeface="Arial" panose="020B0604020202020204" pitchFamily="34" charset="0"/>
              </a:rPr>
              <a:t>Im Winter, wenn der Wärmebedarf am größten ist, kühlt der Boden aus. Dies kann insbesondere für Kollektoren ein Problem darstellen. Erdwärmesonden sind von diesem </a:t>
            </a:r>
            <a:r>
              <a:rPr lang="de-DE" sz="1600" dirty="0" smtClean="0">
                <a:latin typeface="Arial" panose="020B0604020202020204" pitchFamily="34" charset="0"/>
                <a:cs typeface="Arial" panose="020B0604020202020204" pitchFamily="34" charset="0"/>
              </a:rPr>
              <a:t>Problem, durch den Einbau in größere Tiefen, </a:t>
            </a:r>
            <a:r>
              <a:rPr lang="de-DE" sz="1600" dirty="0">
                <a:latin typeface="Arial" panose="020B0604020202020204" pitchFamily="34" charset="0"/>
                <a:cs typeface="Arial" panose="020B0604020202020204" pitchFamily="34" charset="0"/>
              </a:rPr>
              <a:t>nicht betroffen.</a:t>
            </a:r>
          </a:p>
        </p:txBody>
      </p:sp>
    </p:spTree>
    <p:extLst>
      <p:ext uri="{BB962C8B-B14F-4D97-AF65-F5344CB8AC3E}">
        <p14:creationId xmlns:p14="http://schemas.microsoft.com/office/powerpoint/2010/main" val="62000259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latin typeface="Arial" panose="020B0604020202020204" pitchFamily="34" charset="0"/>
                <a:cs typeface="Arial" panose="020B0604020202020204" pitchFamily="34" charset="0"/>
              </a:rPr>
              <a:t>Fazit</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525963"/>
          </a:xfrm>
        </p:spPr>
        <p:txBody>
          <a:bodyPr>
            <a:normAutofit/>
          </a:bodyPr>
          <a:lstStyle/>
          <a:p>
            <a:pPr marL="0" indent="0">
              <a:lnSpc>
                <a:spcPct val="150000"/>
              </a:lnSpc>
              <a:buNone/>
            </a:pPr>
            <a:r>
              <a:rPr lang="de-DE" sz="1600" i="1" dirty="0">
                <a:latin typeface="Arial" panose="020B0604020202020204" pitchFamily="34" charset="0"/>
                <a:cs typeface="Arial" panose="020B0604020202020204" pitchFamily="34" charset="0"/>
              </a:rPr>
              <a:t>Sie haben nun das Modul "Optimale Architekturauswahl" abgeschlossen und sind </a:t>
            </a:r>
            <a:r>
              <a:rPr lang="de-DE" sz="1600" i="1" dirty="0" smtClean="0">
                <a:latin typeface="Arial" panose="020B0604020202020204" pitchFamily="34" charset="0"/>
                <a:cs typeface="Arial" panose="020B0604020202020204" pitchFamily="34" charset="0"/>
              </a:rPr>
              <a:t>nun in </a:t>
            </a:r>
            <a:r>
              <a:rPr lang="de-DE" sz="1600" i="1" dirty="0">
                <a:latin typeface="Arial" panose="020B0604020202020204" pitchFamily="34" charset="0"/>
                <a:cs typeface="Arial" panose="020B0604020202020204" pitchFamily="34" charset="0"/>
              </a:rPr>
              <a:t>der Lage:</a:t>
            </a:r>
          </a:p>
          <a:p>
            <a:pPr marL="0" indent="0">
              <a:lnSpc>
                <a:spcPct val="150000"/>
              </a:lnSpc>
              <a:buNone/>
            </a:pPr>
            <a:endParaRPr lang="el-GR"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a:latin typeface="Arial" panose="020B0604020202020204" pitchFamily="34" charset="0"/>
                <a:cs typeface="Arial" panose="020B0604020202020204" pitchFamily="34" charset="0"/>
              </a:rPr>
              <a:t>D</a:t>
            </a:r>
            <a:r>
              <a:rPr lang="de-DE" sz="1600" dirty="0" smtClean="0">
                <a:latin typeface="Arial" panose="020B0604020202020204" pitchFamily="34" charset="0"/>
                <a:cs typeface="Arial" panose="020B0604020202020204" pitchFamily="34" charset="0"/>
              </a:rPr>
              <a:t>ie </a:t>
            </a:r>
            <a:r>
              <a:rPr lang="de-DE" sz="1600" dirty="0">
                <a:latin typeface="Arial" panose="020B0604020202020204" pitchFamily="34" charset="0"/>
                <a:cs typeface="Arial" panose="020B0604020202020204" pitchFamily="34" charset="0"/>
              </a:rPr>
              <a:t>Eigenschaften und Unterschiede zwischen den geothermischen </a:t>
            </a:r>
            <a:r>
              <a:rPr lang="de-DE" sz="1600" dirty="0" smtClean="0">
                <a:latin typeface="Arial" panose="020B0604020202020204" pitchFamily="34" charset="0"/>
                <a:cs typeface="Arial" panose="020B0604020202020204" pitchFamily="34" charset="0"/>
              </a:rPr>
              <a:t>Systemen zu kennen.</a:t>
            </a: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Die Planung </a:t>
            </a:r>
            <a:r>
              <a:rPr lang="de-DE" sz="1600" dirty="0">
                <a:latin typeface="Arial" panose="020B0604020202020204" pitchFamily="34" charset="0"/>
                <a:cs typeface="Arial" panose="020B0604020202020204" pitchFamily="34" charset="0"/>
              </a:rPr>
              <a:t>eines geothermischen </a:t>
            </a:r>
            <a:r>
              <a:rPr lang="de-DE" sz="1600" dirty="0" smtClean="0">
                <a:latin typeface="Arial" panose="020B0604020202020204" pitchFamily="34" charset="0"/>
                <a:cs typeface="Arial" panose="020B0604020202020204" pitchFamily="34" charset="0"/>
              </a:rPr>
              <a:t>Standorts durchführen zu können.</a:t>
            </a:r>
            <a:endParaRPr lang="de-DE" sz="1600" dirty="0">
              <a:latin typeface="Arial" panose="020B0604020202020204" pitchFamily="34" charset="0"/>
              <a:cs typeface="Arial" panose="020B0604020202020204" pitchFamily="34" charset="0"/>
            </a:endParaRPr>
          </a:p>
          <a:p>
            <a:pPr>
              <a:lnSpc>
                <a:spcPct val="150000"/>
              </a:lnSpc>
              <a:buFont typeface="+mj-lt"/>
              <a:buAutoNum type="arabicPeriod"/>
            </a:pPr>
            <a:r>
              <a:rPr lang="de-DE" sz="1600" dirty="0" smtClean="0">
                <a:latin typeface="Arial" panose="020B0604020202020204" pitchFamily="34" charset="0"/>
                <a:cs typeface="Arial" panose="020B0604020202020204" pitchFamily="34" charset="0"/>
              </a:rPr>
              <a:t>Das entsprechende </a:t>
            </a:r>
            <a:r>
              <a:rPr lang="de-DE" sz="1600" dirty="0">
                <a:latin typeface="Arial" panose="020B0604020202020204" pitchFamily="34" charset="0"/>
                <a:cs typeface="Arial" panose="020B0604020202020204" pitchFamily="34" charset="0"/>
              </a:rPr>
              <a:t>System entsprechend den gegebenen Bedingungen </a:t>
            </a:r>
            <a:r>
              <a:rPr lang="de-DE" sz="1600" dirty="0" smtClean="0">
                <a:latin typeface="Arial" panose="020B0604020202020204" pitchFamily="34" charset="0"/>
                <a:cs typeface="Arial" panose="020B0604020202020204" pitchFamily="34" charset="0"/>
              </a:rPr>
              <a:t>auswählen zu können.</a:t>
            </a:r>
            <a:endParaRPr lang="de-DE"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923976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err="1" smtClean="0">
                <a:latin typeface="Arial" panose="020B0604020202020204" pitchFamily="34" charset="0"/>
                <a:cs typeface="Arial" panose="020B0604020202020204" pitchFamily="34" charset="0"/>
              </a:rPr>
              <a:t>Ende</a:t>
            </a:r>
            <a:r>
              <a:rPr lang="en-US" dirty="0" smtClean="0">
                <a:latin typeface="Arial" panose="020B0604020202020204" pitchFamily="34" charset="0"/>
                <a:cs typeface="Arial" panose="020B0604020202020204" pitchFamily="34" charset="0"/>
              </a:rPr>
              <a:t> des </a:t>
            </a:r>
            <a:r>
              <a:rPr lang="en-US" dirty="0" err="1" smtClean="0">
                <a:latin typeface="Arial" panose="020B0604020202020204" pitchFamily="34" charset="0"/>
                <a:cs typeface="Arial" panose="020B0604020202020204" pitchFamily="34" charset="0"/>
              </a:rPr>
              <a:t>Moduls</a:t>
            </a:r>
            <a:endParaRPr lang="el-GR" dirty="0">
              <a:latin typeface="Arial" panose="020B0604020202020204" pitchFamily="34" charset="0"/>
              <a:cs typeface="Arial" panose="020B0604020202020204" pitchFamily="34" charset="0"/>
            </a:endParaRPr>
          </a:p>
        </p:txBody>
      </p:sp>
      <p:sp>
        <p:nvSpPr>
          <p:cNvPr id="5" name="Subtitle 4"/>
          <p:cNvSpPr>
            <a:spLocks noGrp="1"/>
          </p:cNvSpPr>
          <p:nvPr>
            <p:ph type="subTitle" idx="1"/>
          </p:nvPr>
        </p:nvSpPr>
        <p:spPr/>
        <p:txBody>
          <a:bodyPr/>
          <a:lstStyle/>
          <a:p>
            <a:r>
              <a:rPr lang="en-US" dirty="0" err="1">
                <a:latin typeface="Arial" panose="020B0604020202020204" pitchFamily="34" charset="0"/>
                <a:cs typeface="Arial" panose="020B0604020202020204" pitchFamily="34" charset="0"/>
              </a:rPr>
              <a:t>Optimale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Auswahl</a:t>
            </a:r>
            <a:r>
              <a:rPr lang="en-US" dirty="0">
                <a:latin typeface="Arial" panose="020B0604020202020204" pitchFamily="34" charset="0"/>
                <a:cs typeface="Arial" panose="020B0604020202020204" pitchFamily="34" charset="0"/>
              </a:rPr>
              <a:t> der </a:t>
            </a:r>
            <a:r>
              <a:rPr lang="en-US" dirty="0" err="1">
                <a:latin typeface="Arial" panose="020B0604020202020204" pitchFamily="34" charset="0"/>
                <a:cs typeface="Arial" panose="020B0604020202020204" pitchFamily="34" charset="0"/>
              </a:rPr>
              <a:t>Architektur</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92207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Nutzungsprinzipien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412776"/>
            <a:ext cx="8229600" cy="4968552"/>
          </a:xfrm>
        </p:spPr>
        <p:txBody>
          <a:bodyPr>
            <a:normAutofit/>
          </a:bodyPr>
          <a:lstStyle/>
          <a:p>
            <a:pPr marL="0" indent="0">
              <a:lnSpc>
                <a:spcPct val="150000"/>
              </a:lnSpc>
              <a:buNone/>
            </a:pPr>
            <a:r>
              <a:rPr lang="de-DE" sz="1600" b="1" dirty="0">
                <a:latin typeface="Arial" panose="020B0604020202020204" pitchFamily="34" charset="0"/>
                <a:cs typeface="Arial" panose="020B0604020202020204" pitchFamily="34" charset="0"/>
              </a:rPr>
              <a:t>Tiefe </a:t>
            </a:r>
            <a:r>
              <a:rPr lang="de-DE" sz="1600" b="1" dirty="0" smtClean="0">
                <a:latin typeface="Arial" panose="020B0604020202020204" pitchFamily="34" charset="0"/>
                <a:cs typeface="Arial" panose="020B0604020202020204" pitchFamily="34" charset="0"/>
              </a:rPr>
              <a:t>Geothermie</a:t>
            </a:r>
          </a:p>
          <a:p>
            <a:pPr marL="0" indent="0">
              <a:lnSpc>
                <a:spcPct val="150000"/>
              </a:lnSpc>
              <a:buNone/>
            </a:pPr>
            <a:endParaRPr lang="de-DE" sz="1600" b="1" u="sng" dirty="0">
              <a:latin typeface="Arial" panose="020B0604020202020204" pitchFamily="34" charset="0"/>
              <a:cs typeface="Arial" panose="020B0604020202020204" pitchFamily="34" charset="0"/>
            </a:endParaRPr>
          </a:p>
          <a:p>
            <a:pPr marL="0" indent="0">
              <a:lnSpc>
                <a:spcPct val="150000"/>
              </a:lnSpc>
              <a:buNone/>
            </a:pPr>
            <a:r>
              <a:rPr lang="de-DE" sz="1600" i="1" dirty="0">
                <a:latin typeface="Arial" panose="020B0604020202020204" pitchFamily="34" charset="0"/>
                <a:cs typeface="Arial" panose="020B0604020202020204" pitchFamily="34" charset="0"/>
              </a:rPr>
              <a:t> Hydrothermale Geothermie</a:t>
            </a:r>
            <a:r>
              <a:rPr lang="de-DE" sz="1600" i="1" dirty="0" smtClean="0">
                <a:latin typeface="Arial" panose="020B0604020202020204" pitchFamily="34" charset="0"/>
                <a:cs typeface="Arial" panose="020B0604020202020204" pitchFamily="34" charset="0"/>
              </a:rPr>
              <a:t>:</a:t>
            </a:r>
            <a:endParaRPr lang="de-DE" sz="1600"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Hydrothermale Systeme beginnen im Untergrund bei </a:t>
            </a:r>
            <a:r>
              <a:rPr lang="de-DE" sz="1600" dirty="0" err="1">
                <a:latin typeface="Arial" panose="020B0604020202020204" pitchFamily="34" charset="0"/>
                <a:cs typeface="Arial" panose="020B0604020202020204" pitchFamily="34" charset="0"/>
              </a:rPr>
              <a:t>Aquiferen</a:t>
            </a:r>
            <a:r>
              <a:rPr lang="de-DE" sz="1600" dirty="0">
                <a:latin typeface="Arial" panose="020B0604020202020204" pitchFamily="34" charset="0"/>
                <a:cs typeface="Arial" panose="020B0604020202020204" pitchFamily="34" charset="0"/>
              </a:rPr>
              <a:t> und nutzen dieses Thermalwasser zur Energiegewinnung.</a:t>
            </a:r>
            <a:br>
              <a:rPr lang="de-DE" sz="1600" dirty="0">
                <a:latin typeface="Arial" panose="020B0604020202020204" pitchFamily="34" charset="0"/>
                <a:cs typeface="Arial" panose="020B0604020202020204" pitchFamily="34" charset="0"/>
              </a:rPr>
            </a:br>
            <a:endParaRPr lang="de-DE" sz="1600" dirty="0">
              <a:latin typeface="Arial" panose="020B0604020202020204" pitchFamily="34" charset="0"/>
              <a:cs typeface="Arial" panose="020B0604020202020204" pitchFamily="34" charset="0"/>
            </a:endParaRPr>
          </a:p>
          <a:p>
            <a:pPr>
              <a:lnSpc>
                <a:spcPct val="150000"/>
              </a:lnSpc>
            </a:pPr>
            <a:endParaRPr lang="de-DE" sz="1600" dirty="0">
              <a:latin typeface="Arial" panose="020B0604020202020204" pitchFamily="34" charset="0"/>
              <a:cs typeface="Arial" panose="020B0604020202020204" pitchFamily="34" charset="0"/>
            </a:endParaRPr>
          </a:p>
          <a:p>
            <a:pPr marL="0" indent="0">
              <a:lnSpc>
                <a:spcPct val="150000"/>
              </a:lnSpc>
              <a:buNone/>
            </a:pPr>
            <a:r>
              <a:rPr lang="de-DE" sz="1600" dirty="0">
                <a:latin typeface="Arial" panose="020B0604020202020204" pitchFamily="34" charset="0"/>
                <a:cs typeface="Arial" panose="020B0604020202020204" pitchFamily="34" charset="0"/>
              </a:rPr>
              <a:t> </a:t>
            </a:r>
            <a:r>
              <a:rPr lang="de-DE" sz="1600" i="1" dirty="0" err="1">
                <a:latin typeface="Arial" panose="020B0604020202020204" pitchFamily="34" charset="0"/>
                <a:cs typeface="Arial" panose="020B0604020202020204" pitchFamily="34" charset="0"/>
              </a:rPr>
              <a:t>Petrothermale</a:t>
            </a:r>
            <a:r>
              <a:rPr lang="de-DE" sz="1600" i="1" dirty="0">
                <a:latin typeface="Arial" panose="020B0604020202020204" pitchFamily="34" charset="0"/>
                <a:cs typeface="Arial" panose="020B0604020202020204" pitchFamily="34" charset="0"/>
              </a:rPr>
              <a:t> </a:t>
            </a:r>
            <a:r>
              <a:rPr lang="de-DE" sz="1600" i="1" dirty="0" smtClean="0">
                <a:latin typeface="Arial" panose="020B0604020202020204" pitchFamily="34" charset="0"/>
                <a:cs typeface="Arial" panose="020B0604020202020204" pitchFamily="34" charset="0"/>
              </a:rPr>
              <a:t>Geothermie:</a:t>
            </a:r>
            <a:endParaRPr lang="de-DE" sz="1600" i="1" dirty="0">
              <a:latin typeface="Arial" panose="020B0604020202020204" pitchFamily="34" charset="0"/>
              <a:cs typeface="Arial" panose="020B0604020202020204" pitchFamily="34" charset="0"/>
            </a:endParaRPr>
          </a:p>
          <a:p>
            <a:pPr>
              <a:lnSpc>
                <a:spcPct val="150000"/>
              </a:lnSpc>
            </a:pPr>
            <a:r>
              <a:rPr lang="de-DE" sz="1600" dirty="0">
                <a:latin typeface="Arial" panose="020B0604020202020204" pitchFamily="34" charset="0"/>
                <a:cs typeface="Arial" panose="020B0604020202020204" pitchFamily="34" charset="0"/>
              </a:rPr>
              <a:t>Der Begriff "</a:t>
            </a:r>
            <a:r>
              <a:rPr lang="de-DE" sz="1600" dirty="0" err="1">
                <a:latin typeface="Arial" panose="020B0604020202020204" pitchFamily="34" charset="0"/>
                <a:cs typeface="Arial" panose="020B0604020202020204" pitchFamily="34" charset="0"/>
              </a:rPr>
              <a:t>petrothermales</a:t>
            </a:r>
            <a:r>
              <a:rPr lang="de-DE" sz="1600" dirty="0">
                <a:latin typeface="Arial" panose="020B0604020202020204" pitchFamily="34" charset="0"/>
                <a:cs typeface="Arial" panose="020B0604020202020204" pitchFamily="34" charset="0"/>
              </a:rPr>
              <a:t> System" bezeichnet die Nutzung von heißem plutonischem Gestein, das im Wesentlichen frei von zirkulierendem Thermalwasser ist.</a:t>
            </a:r>
          </a:p>
        </p:txBody>
      </p:sp>
    </p:spTree>
    <p:extLst>
      <p:ext uri="{BB962C8B-B14F-4D97-AF65-F5344CB8AC3E}">
        <p14:creationId xmlns:p14="http://schemas.microsoft.com/office/powerpoint/2010/main" val="1368601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Nutzungsprinzipien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Energie</a:t>
            </a:r>
            <a:endParaRPr lang="el-GR"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51520" y="1412776"/>
            <a:ext cx="8568952" cy="4896544"/>
          </a:xfrm>
        </p:spPr>
        <p:txBody>
          <a:bodyPr>
            <a:noAutofit/>
          </a:bodyPr>
          <a:lstStyle/>
          <a:p>
            <a:pPr marL="0" indent="0">
              <a:lnSpc>
                <a:spcPct val="150000"/>
              </a:lnSpc>
              <a:spcAft>
                <a:spcPts val="1200"/>
              </a:spcAft>
              <a:buNone/>
            </a:pPr>
            <a:r>
              <a:rPr lang="de-DE" sz="1600" b="1" dirty="0" smtClean="0">
                <a:latin typeface="Arial" panose="020B0604020202020204" pitchFamily="34" charset="0"/>
                <a:cs typeface="Arial" panose="020B0604020202020204" pitchFamily="34" charset="0"/>
              </a:rPr>
              <a:t>Hydrothermale Geothermie</a:t>
            </a:r>
            <a:endParaRPr lang="de-DE" sz="1600" dirty="0">
              <a:latin typeface="Arial" panose="020B0604020202020204" pitchFamily="34" charset="0"/>
              <a:cs typeface="Arial" panose="020B0604020202020204" pitchFamily="34" charset="0"/>
            </a:endParaRPr>
          </a:p>
          <a:p>
            <a:pPr>
              <a:lnSpc>
                <a:spcPct val="150000"/>
              </a:lnSpc>
              <a:spcAft>
                <a:spcPts val="1200"/>
              </a:spcAft>
            </a:pPr>
            <a:r>
              <a:rPr lang="de-DE" sz="1600" dirty="0">
                <a:latin typeface="Arial" panose="020B0604020202020204" pitchFamily="34" charset="0"/>
                <a:cs typeface="Arial" panose="020B0604020202020204" pitchFamily="34" charset="0"/>
              </a:rPr>
              <a:t>Voraussetzung für ein hydrothermales System ist das Vorhandensein einer reichhaltigen, wasserführenden Gesteinsschicht. </a:t>
            </a:r>
          </a:p>
          <a:p>
            <a:pPr>
              <a:lnSpc>
                <a:spcPct val="150000"/>
              </a:lnSpc>
              <a:spcAft>
                <a:spcPts val="1200"/>
              </a:spcAft>
            </a:pPr>
            <a:r>
              <a:rPr lang="de-DE" sz="1600" dirty="0">
                <a:latin typeface="Arial" panose="020B0604020202020204" pitchFamily="34" charset="0"/>
                <a:cs typeface="Arial" panose="020B0604020202020204" pitchFamily="34" charset="0"/>
              </a:rPr>
              <a:t>Hydrothermale Lagerstätten werden mit mindestens einer Bohrung (Produktionsbohrung) erschlossen, wobei in der Regel auch eine Injektionsbohrung zur Rückführung des geförderten Wassers in die Lagerstätte (sog. Dubletten) durchgeführt wird. </a:t>
            </a:r>
          </a:p>
          <a:p>
            <a:pPr>
              <a:lnSpc>
                <a:spcPct val="150000"/>
              </a:lnSpc>
              <a:spcAft>
                <a:spcPts val="1200"/>
              </a:spcAft>
            </a:pPr>
            <a:r>
              <a:rPr lang="de-DE" sz="1600" dirty="0">
                <a:latin typeface="Arial" panose="020B0604020202020204" pitchFamily="34" charset="0"/>
                <a:cs typeface="Arial" panose="020B0604020202020204" pitchFamily="34" charset="0"/>
              </a:rPr>
              <a:t>Wird es nicht zurückgegeben, wird das Thermalwasser nicht nur thermisch, sondern auch materiell genutzt, zum Beispiel für die Trinkwasserversorgung oder zum Baden.</a:t>
            </a:r>
          </a:p>
          <a:p>
            <a:pPr>
              <a:lnSpc>
                <a:spcPct val="150000"/>
              </a:lnSpc>
              <a:spcAft>
                <a:spcPts val="1200"/>
              </a:spcAft>
            </a:pPr>
            <a:r>
              <a:rPr lang="de-DE" sz="1600" dirty="0" smtClean="0">
                <a:latin typeface="Arial" panose="020B0604020202020204" pitchFamily="34" charset="0"/>
                <a:cs typeface="Arial" panose="020B0604020202020204" pitchFamily="34" charset="0"/>
              </a:rPr>
              <a:t>Eine Dublette </a:t>
            </a:r>
            <a:r>
              <a:rPr lang="de-DE" sz="1600" dirty="0">
                <a:latin typeface="Arial" panose="020B0604020202020204" pitchFamily="34" charset="0"/>
                <a:cs typeface="Arial" panose="020B0604020202020204" pitchFamily="34" charset="0"/>
              </a:rPr>
              <a:t>kann mit </a:t>
            </a:r>
            <a:r>
              <a:rPr lang="de-DE" sz="1600" dirty="0" smtClean="0">
                <a:latin typeface="Arial" panose="020B0604020202020204" pitchFamily="34" charset="0"/>
                <a:cs typeface="Arial" panose="020B0604020202020204" pitchFamily="34" charset="0"/>
              </a:rPr>
              <a:t>einer weiteren Bohrung </a:t>
            </a:r>
            <a:r>
              <a:rPr lang="de-DE" sz="1600" dirty="0">
                <a:latin typeface="Arial" panose="020B0604020202020204" pitchFamily="34" charset="0"/>
                <a:cs typeface="Arial" panose="020B0604020202020204" pitchFamily="34" charset="0"/>
              </a:rPr>
              <a:t>zu </a:t>
            </a:r>
            <a:r>
              <a:rPr lang="de-DE" sz="1600" dirty="0" smtClean="0">
                <a:latin typeface="Arial" panose="020B0604020202020204" pitchFamily="34" charset="0"/>
                <a:cs typeface="Arial" panose="020B0604020202020204" pitchFamily="34" charset="0"/>
              </a:rPr>
              <a:t>einer Triplette erweitert </a:t>
            </a:r>
            <a:r>
              <a:rPr lang="de-DE" sz="1600" dirty="0">
                <a:latin typeface="Arial" panose="020B0604020202020204" pitchFamily="34" charset="0"/>
                <a:cs typeface="Arial" panose="020B0604020202020204" pitchFamily="34" charset="0"/>
              </a:rPr>
              <a:t>werden. </a:t>
            </a:r>
          </a:p>
        </p:txBody>
      </p:sp>
    </p:spTree>
    <p:extLst>
      <p:ext uri="{BB962C8B-B14F-4D97-AF65-F5344CB8AC3E}">
        <p14:creationId xmlns:p14="http://schemas.microsoft.com/office/powerpoint/2010/main" val="41043052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Arial" panose="020B0604020202020204" pitchFamily="34" charset="0"/>
                <a:cs typeface="Arial" panose="020B0604020202020204" pitchFamily="34" charset="0"/>
              </a:rPr>
              <a:t>Nutzungsprinzipien</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für</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geothermische</a:t>
            </a:r>
            <a:r>
              <a:rPr lang="en-US" dirty="0">
                <a:latin typeface="Arial" panose="020B0604020202020204" pitchFamily="34" charset="0"/>
                <a:cs typeface="Arial" panose="020B0604020202020204" pitchFamily="34" charset="0"/>
              </a:rPr>
              <a:t> </a:t>
            </a:r>
            <a:r>
              <a:rPr lang="en-US" dirty="0" err="1">
                <a:latin typeface="Arial" panose="020B0604020202020204" pitchFamily="34" charset="0"/>
                <a:cs typeface="Arial" panose="020B0604020202020204" pitchFamily="34" charset="0"/>
              </a:rPr>
              <a:t>Energie</a:t>
            </a:r>
            <a:endParaRPr lang="el-GR" dirty="0">
              <a:latin typeface="Arial" panose="020B0604020202020204" pitchFamily="34" charset="0"/>
              <a:cs typeface="Arial" panose="020B0604020202020204" pitchFamily="34" charset="0"/>
            </a:endParaRPr>
          </a:p>
        </p:txBody>
      </p:sp>
      <p:pic>
        <p:nvPicPr>
          <p:cNvPr id="5" name="Inhaltsplatzhalter 4">
            <a:extLst>
              <a:ext uri="{FF2B5EF4-FFF2-40B4-BE49-F238E27FC236}">
                <a16:creationId xmlns:a16="http://schemas.microsoft.com/office/drawing/2014/main" id="{CD7528AD-5025-4AE1-990D-65A39CB856A7}"/>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55576" y="1839728"/>
            <a:ext cx="7810500" cy="4524375"/>
          </a:xfrm>
        </p:spPr>
      </p:pic>
      <p:sp>
        <p:nvSpPr>
          <p:cNvPr id="3" name="Textfeld 2"/>
          <p:cNvSpPr txBox="1"/>
          <p:nvPr/>
        </p:nvSpPr>
        <p:spPr>
          <a:xfrm>
            <a:off x="467544" y="1447057"/>
            <a:ext cx="6336704" cy="785343"/>
          </a:xfrm>
          <a:prstGeom prst="rect">
            <a:avLst/>
          </a:prstGeom>
          <a:noFill/>
        </p:spPr>
        <p:txBody>
          <a:bodyPr wrap="square" rtlCol="0">
            <a:spAutoFit/>
          </a:bodyPr>
          <a:lstStyle/>
          <a:p>
            <a:pPr>
              <a:lnSpc>
                <a:spcPct val="150000"/>
              </a:lnSpc>
            </a:pPr>
            <a:r>
              <a:rPr lang="en-US" sz="1600" b="1" dirty="0" err="1" smtClean="0">
                <a:latin typeface="Arial" panose="020B0604020202020204" pitchFamily="34" charset="0"/>
                <a:cs typeface="Arial" panose="020B0604020202020204" pitchFamily="34" charset="0"/>
              </a:rPr>
              <a:t>Hydrothermale</a:t>
            </a:r>
            <a:r>
              <a:rPr lang="en-US" sz="1600" b="1" dirty="0" smtClean="0">
                <a:latin typeface="Arial" panose="020B0604020202020204" pitchFamily="34" charset="0"/>
                <a:cs typeface="Arial" panose="020B0604020202020204" pitchFamily="34" charset="0"/>
              </a:rPr>
              <a:t> </a:t>
            </a:r>
            <a:r>
              <a:rPr lang="en-US" sz="1600" b="1" dirty="0" err="1" smtClean="0">
                <a:latin typeface="Arial" panose="020B0604020202020204" pitchFamily="34" charset="0"/>
                <a:cs typeface="Arial" panose="020B0604020202020204" pitchFamily="34" charset="0"/>
              </a:rPr>
              <a:t>Geothermie</a:t>
            </a:r>
            <a:r>
              <a:rPr lang="en-US" sz="1600" b="1" dirty="0" smtClean="0">
                <a:latin typeface="Arial" panose="020B0604020202020204" pitchFamily="34" charset="0"/>
                <a:cs typeface="Arial" panose="020B0604020202020204" pitchFamily="34" charset="0"/>
              </a:rPr>
              <a:t> : </a:t>
            </a:r>
          </a:p>
          <a:p>
            <a:pPr>
              <a:lnSpc>
                <a:spcPct val="150000"/>
              </a:lnSpc>
            </a:pPr>
            <a:r>
              <a:rPr lang="en-US" sz="1600" dirty="0" smtClean="0">
                <a:latin typeface="Arial" panose="020B0604020202020204" pitchFamily="34" charset="0"/>
                <a:cs typeface="Arial" panose="020B0604020202020204" pitchFamily="34" charset="0"/>
              </a:rPr>
              <a:t>Doublet </a:t>
            </a:r>
            <a:r>
              <a:rPr lang="en-US" sz="1600" dirty="0">
                <a:latin typeface="Arial" panose="020B0604020202020204" pitchFamily="34" charset="0"/>
                <a:cs typeface="Arial" panose="020B0604020202020204" pitchFamily="34" charset="0"/>
              </a:rPr>
              <a:t>system</a:t>
            </a:r>
          </a:p>
        </p:txBody>
      </p:sp>
    </p:spTree>
    <p:extLst>
      <p:ext uri="{BB962C8B-B14F-4D97-AF65-F5344CB8AC3E}">
        <p14:creationId xmlns:p14="http://schemas.microsoft.com/office/powerpoint/2010/main" val="135429456"/>
      </p:ext>
    </p:extLst>
  </p:cSld>
  <p:clrMapOvr>
    <a:masterClrMapping/>
  </p:clrMapOvr>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4085</Words>
  <Application>Microsoft Office PowerPoint</Application>
  <PresentationFormat>Bildschirmpräsentation (4:3)</PresentationFormat>
  <Paragraphs>492</Paragraphs>
  <Slides>64</Slides>
  <Notes>42</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64</vt:i4>
      </vt:variant>
    </vt:vector>
  </HeadingPairs>
  <TitlesOfParts>
    <vt:vector size="69" baseType="lpstr">
      <vt:lpstr>Arial</vt:lpstr>
      <vt:lpstr>Calibri</vt:lpstr>
      <vt:lpstr>Symbol</vt:lpstr>
      <vt:lpstr>Wingdings</vt:lpstr>
      <vt:lpstr>2_Office Theme</vt:lpstr>
      <vt:lpstr>Optimale Auswahl der geothermischen Komponenten</vt:lpstr>
      <vt:lpstr>Modul Ziele</vt:lpstr>
      <vt:lpstr>Inhalt  </vt:lpstr>
      <vt:lpstr>Inhalt </vt:lpstr>
      <vt:lpstr>Inhalt </vt:lpstr>
      <vt:lpstr>Nutzungsprinzipien für geothermische Energie</vt:lpstr>
      <vt:lpstr>Nutzungsprinzipien für geothermische Energie</vt:lpstr>
      <vt:lpstr>Nutzungsprinzipien für geothermische Energie</vt:lpstr>
      <vt:lpstr>Nutzungsprinzipien für geothermische Energie</vt:lpstr>
      <vt:lpstr>Nutzungsprinzipien für geothermische Energie</vt:lpstr>
      <vt:lpstr>Nutzungsprinzipien für geothermische Energie</vt:lpstr>
      <vt:lpstr>Oberflächennahe Geothermie </vt:lpstr>
      <vt:lpstr>Oberflächennahe Geothermie </vt:lpstr>
      <vt:lpstr>Oberflächennahe Geothermie </vt:lpstr>
      <vt:lpstr>Oberflächennahe Geothermie </vt:lpstr>
      <vt:lpstr>Oberflächennahe Geothermie </vt:lpstr>
      <vt:lpstr>Oberflächennahe Geothermie </vt:lpstr>
      <vt:lpstr>Oberflächennahe Systeme </vt:lpstr>
      <vt:lpstr>Oberflächennahe Systeme </vt:lpstr>
      <vt:lpstr>Oberflächennahe Systeme </vt:lpstr>
      <vt:lpstr>Oberflächennahe Systeme </vt:lpstr>
      <vt:lpstr>Oberflächennahe Systeme </vt:lpstr>
      <vt:lpstr>Oberflächennahe Systeme </vt:lpstr>
      <vt:lpstr>Oberflächennahe Systeme </vt:lpstr>
      <vt:lpstr>Oberflächennahe Systeme </vt:lpstr>
      <vt:lpstr>Erdwärmesonden</vt:lpstr>
      <vt:lpstr>Erdwärmesonden</vt:lpstr>
      <vt:lpstr>Erdwärmesonden</vt:lpstr>
      <vt:lpstr>Erdwärmesonden</vt:lpstr>
      <vt:lpstr>Erdwärmesonden</vt:lpstr>
      <vt:lpstr>Erdwärmesonden</vt:lpstr>
      <vt:lpstr>Erdwärmesonden</vt:lpstr>
      <vt:lpstr>Erdwärmesonden</vt:lpstr>
      <vt:lpstr>Erdwärmesonden</vt:lpstr>
      <vt:lpstr>Erdwärmesonden</vt:lpstr>
      <vt:lpstr>Erdwärmesonden</vt:lpstr>
      <vt:lpstr>Thermische Bauteilaktivierung</vt:lpstr>
      <vt:lpstr>Thermische Bauteilaktivierung</vt:lpstr>
      <vt:lpstr>Thermische Bauteilaktivierung</vt:lpstr>
      <vt:lpstr>Thermische Bauteilaktivierung</vt:lpstr>
      <vt:lpstr>Thermische Bauteilaktivierung</vt:lpstr>
      <vt:lpstr>Offene Systeme</vt:lpstr>
      <vt:lpstr>Offene Systeme</vt:lpstr>
      <vt:lpstr>Offene Systeme</vt:lpstr>
      <vt:lpstr>Offene Systeme</vt:lpstr>
      <vt:lpstr>Pumpensysteme </vt:lpstr>
      <vt:lpstr>Möglichkeiten für Immobilien</vt:lpstr>
      <vt:lpstr>Möglichkeiten für Immobilien</vt:lpstr>
      <vt:lpstr>Möglichkeiten für Immobilien</vt:lpstr>
      <vt:lpstr>Möglichkeiten für Immobilien</vt:lpstr>
      <vt:lpstr>Möglichkeiten für Immobilien</vt:lpstr>
      <vt:lpstr>Möglichkeiten für Immobilien</vt:lpstr>
      <vt:lpstr>Möglichkeiten für Immobilien</vt:lpstr>
      <vt:lpstr>Möglichkeiten für Immobilien</vt:lpstr>
      <vt:lpstr>Möglichkeiten für Immobilien</vt:lpstr>
      <vt:lpstr>Grundwasser Qualität</vt:lpstr>
      <vt:lpstr>Grundwasser Qualität</vt:lpstr>
      <vt:lpstr>Grundwasser Qualität</vt:lpstr>
      <vt:lpstr>Grundwasser Qualität</vt:lpstr>
      <vt:lpstr>Zusammenfassung</vt:lpstr>
      <vt:lpstr>Zusammenfassung</vt:lpstr>
      <vt:lpstr>Zusammenfassung</vt:lpstr>
      <vt:lpstr>Fazit</vt:lpstr>
      <vt:lpstr>Ende des Moduls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ptsimpoukli</dc:creator>
  <cp:lastModifiedBy>Windows-Benutzer</cp:lastModifiedBy>
  <cp:revision>360</cp:revision>
  <dcterms:created xsi:type="dcterms:W3CDTF">2017-12-11T10:59:29Z</dcterms:created>
  <dcterms:modified xsi:type="dcterms:W3CDTF">2020-02-04T08:22:16Z</dcterms:modified>
</cp:coreProperties>
</file>