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256" r:id="rId2"/>
    <p:sldId id="257" r:id="rId3"/>
    <p:sldId id="258" r:id="rId4"/>
    <p:sldId id="261" r:id="rId5"/>
    <p:sldId id="263" r:id="rId6"/>
    <p:sldId id="262" r:id="rId7"/>
    <p:sldId id="279" r:id="rId8"/>
    <p:sldId id="280" r:id="rId9"/>
    <p:sldId id="281" r:id="rId10"/>
    <p:sldId id="282" r:id="rId11"/>
    <p:sldId id="284" r:id="rId12"/>
    <p:sldId id="286" r:id="rId13"/>
    <p:sldId id="287" r:id="rId14"/>
    <p:sldId id="290" r:id="rId15"/>
    <p:sldId id="296" r:id="rId16"/>
    <p:sldId id="298" r:id="rId17"/>
    <p:sldId id="305" r:id="rId18"/>
    <p:sldId id="306" r:id="rId19"/>
    <p:sldId id="309" r:id="rId20"/>
    <p:sldId id="310" r:id="rId21"/>
    <p:sldId id="314" r:id="rId22"/>
    <p:sldId id="315" r:id="rId23"/>
    <p:sldId id="316" r:id="rId24"/>
    <p:sldId id="317" r:id="rId25"/>
    <p:sldId id="323" r:id="rId26"/>
    <p:sldId id="324" r:id="rId27"/>
    <p:sldId id="326" r:id="rId28"/>
    <p:sldId id="327" r:id="rId29"/>
    <p:sldId id="328" r:id="rId30"/>
    <p:sldId id="329" r:id="rId31"/>
    <p:sldId id="330" r:id="rId32"/>
    <p:sldId id="331" r:id="rId33"/>
    <p:sldId id="332" r:id="rId34"/>
    <p:sldId id="333" r:id="rId35"/>
    <p:sldId id="334" r:id="rId36"/>
    <p:sldId id="339" r:id="rId37"/>
    <p:sldId id="259" r:id="rId38"/>
    <p:sldId id="264" r:id="rId39"/>
    <p:sldId id="265" r:id="rId40"/>
    <p:sldId id="266" r:id="rId41"/>
    <p:sldId id="268" r:id="rId42"/>
    <p:sldId id="272" r:id="rId43"/>
    <p:sldId id="273" r:id="rId44"/>
    <p:sldId id="274" r:id="rId45"/>
    <p:sldId id="275" r:id="rId46"/>
    <p:sldId id="276" r:id="rId47"/>
    <p:sldId id="278" r:id="rId48"/>
    <p:sldId id="260"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6782" autoAdjust="0"/>
  </p:normalViewPr>
  <p:slideViewPr>
    <p:cSldViewPr>
      <p:cViewPr varScale="1">
        <p:scale>
          <a:sx n="110" d="100"/>
          <a:sy n="110" d="100"/>
        </p:scale>
        <p:origin x="165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9/2/2020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 hour 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45</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46</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37</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38</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39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40</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41</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42</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43</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9/2/2020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ormAutofit/>
          </a:bodyPr>
          <a:lstStyle/>
          <a:p>
            <a:r>
              <a:rPr lang="el-GR" dirty="0"/>
              <a:t>Πρόληψη επαγγελματικών κινδύνων και εργασίες ασφαλείας στο εργοτάξιο</a:t>
            </a:r>
          </a:p>
        </p:txBody>
      </p:sp>
      <p:sp>
        <p:nvSpPr>
          <p:cNvPr id="3" name="Subtitle 2"/>
          <p:cNvSpPr>
            <a:spLocks noGrp="1"/>
          </p:cNvSpPr>
          <p:nvPr>
            <p:ph type="subTitle" idx="1"/>
          </p:nvPr>
        </p:nvSpPr>
        <p:spPr/>
        <p:txBody>
          <a:bodyPr/>
          <a:lstStyle/>
          <a:p>
            <a:r>
              <a:rPr lang="el-GR" dirty="0" err="1"/>
              <a:t>Ηλιοθερμικές</a:t>
            </a:r>
            <a:r>
              <a:rPr lang="el-GR" dirty="0"/>
              <a:t> εγκαταστάσεις για ΖΝΧ και θέρμανση χώρων μονοκατοικίας. </a:t>
            </a:r>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Τεχνικές εγκατάστασης</a:t>
            </a:r>
            <a:endParaRPr lang="en-US" dirty="0"/>
          </a:p>
        </p:txBody>
      </p:sp>
      <p:sp>
        <p:nvSpPr>
          <p:cNvPr id="3" name="Content Placeholder 2"/>
          <p:cNvSpPr>
            <a:spLocks noGrp="1"/>
          </p:cNvSpPr>
          <p:nvPr>
            <p:ph idx="1"/>
          </p:nvPr>
        </p:nvSpPr>
        <p:spPr/>
        <p:txBody>
          <a:bodyPr>
            <a:normAutofit/>
          </a:bodyPr>
          <a:lstStyle/>
          <a:p>
            <a:pPr>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l-GR" b="1" dirty="0"/>
          </a:p>
          <a:p>
            <a:pPr marL="0" indent="0">
              <a:buNone/>
            </a:pPr>
            <a:r>
              <a:rPr lang="el-GR" b="1" dirty="0"/>
              <a:t>Εργασία σε φύλλα μετάλλου</a:t>
            </a:r>
            <a:endParaRPr lang="en-US" b="1" dirty="0"/>
          </a:p>
          <a:p>
            <a:pPr algn="just">
              <a:buNone/>
            </a:pPr>
            <a:r>
              <a:rPr lang="en-US" dirty="0"/>
              <a:t>	</a:t>
            </a:r>
            <a:r>
              <a:rPr lang="el-GR" dirty="0"/>
              <a:t>Ο συλλέκτης είναι προκατασκευασμένος και οι μόνες εργασίες που μπορεί να πρέπει να γίνουν είναι</a:t>
            </a:r>
            <a:r>
              <a:rPr lang="en-US" dirty="0"/>
              <a:t>:</a:t>
            </a:r>
          </a:p>
          <a:p>
            <a:pPr algn="just">
              <a:buNone/>
            </a:pPr>
            <a:endParaRPr lang="en-US" dirty="0"/>
          </a:p>
          <a:p>
            <a:pPr algn="just">
              <a:buFont typeface="Wingdings" pitchFamily="2" charset="2"/>
              <a:buChar char="Ø"/>
            </a:pPr>
            <a:r>
              <a:rPr lang="el-GR" dirty="0"/>
              <a:t>κόψιμο</a:t>
            </a:r>
            <a:r>
              <a:rPr lang="en-US" dirty="0"/>
              <a:t> </a:t>
            </a:r>
            <a:endParaRPr lang="el-GR" dirty="0"/>
          </a:p>
          <a:p>
            <a:pPr algn="just">
              <a:buFont typeface="Wingdings" pitchFamily="2" charset="2"/>
              <a:buChar char="Ø"/>
            </a:pPr>
            <a:r>
              <a:rPr lang="el-GR" dirty="0"/>
              <a:t>σύνδεση</a:t>
            </a:r>
            <a:r>
              <a:rPr lang="en-US" dirty="0"/>
              <a:t> – </a:t>
            </a:r>
            <a:r>
              <a:rPr lang="el-GR" dirty="0"/>
              <a:t>αναδίπλωση</a:t>
            </a:r>
            <a:r>
              <a:rPr lang="en-US" dirty="0"/>
              <a:t>, </a:t>
            </a:r>
            <a:r>
              <a:rPr lang="el-GR" dirty="0"/>
              <a:t>συγκόλληση, κόλληση</a:t>
            </a:r>
            <a:r>
              <a:rPr lang="en-US" dirty="0"/>
              <a:t>, </a:t>
            </a:r>
            <a:r>
              <a:rPr lang="el-GR" dirty="0" err="1"/>
              <a:t>βιδωμα</a:t>
            </a:r>
            <a:r>
              <a:rPr lang="en-US" dirty="0"/>
              <a:t> </a:t>
            </a:r>
            <a:endParaRPr lang="el-GR" dirty="0"/>
          </a:p>
          <a:p>
            <a:pPr algn="just">
              <a:buFont typeface="Wingdings" pitchFamily="2" charset="2"/>
              <a:buChar char="Ø"/>
            </a:pPr>
            <a:r>
              <a:rPr lang="el-GR" dirty="0"/>
              <a:t>στερέωση</a:t>
            </a:r>
            <a:r>
              <a:rPr lang="en-US" dirty="0"/>
              <a:t> – </a:t>
            </a:r>
            <a:r>
              <a:rPr lang="el-GR" dirty="0"/>
              <a:t>με συγκόλληση</a:t>
            </a:r>
            <a:r>
              <a:rPr lang="en-US" dirty="0"/>
              <a:t>, </a:t>
            </a:r>
            <a:r>
              <a:rPr lang="el-GR" dirty="0"/>
              <a:t>ανάρτηση</a:t>
            </a:r>
            <a:endParaRPr lang="en-US" dirty="0"/>
          </a:p>
          <a:p>
            <a:pPr algn="just">
              <a:buFont typeface="Wingdings" pitchFamily="2" charset="2"/>
              <a:buChar char="Ø"/>
            </a:pPr>
            <a:r>
              <a:rPr lang="el-GR" dirty="0"/>
              <a:t>διαμόρφωση</a:t>
            </a:r>
            <a:r>
              <a:rPr lang="en-US" dirty="0"/>
              <a:t> – </a:t>
            </a:r>
            <a:r>
              <a:rPr lang="el-GR" dirty="0" err="1"/>
              <a:t>γωνιασμα</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p:txBody>
          <a:bodyPr>
            <a:normAutofit/>
          </a:bodyPr>
          <a:lstStyle/>
          <a:p>
            <a:pPr>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b="1" dirty="0"/>
          </a:p>
          <a:p>
            <a:pPr>
              <a:buNone/>
            </a:pPr>
            <a:r>
              <a:rPr lang="el-GR" b="1" dirty="0"/>
              <a:t>Εγκατάσταση συλλέκτη</a:t>
            </a:r>
            <a:endParaRPr lang="en-US" b="1" dirty="0"/>
          </a:p>
          <a:p>
            <a:pPr algn="just">
              <a:buNone/>
            </a:pPr>
            <a:r>
              <a:rPr lang="el-GR" dirty="0" err="1"/>
              <a:t>Κατ’αρχήν</a:t>
            </a:r>
            <a:r>
              <a:rPr lang="el-GR" dirty="0"/>
              <a:t> </a:t>
            </a:r>
            <a:r>
              <a:rPr lang="en-US" dirty="0"/>
              <a:t>, </a:t>
            </a:r>
            <a:r>
              <a:rPr lang="el-GR" dirty="0"/>
              <a:t>οι συλλέκτες μπορούν</a:t>
            </a:r>
            <a:r>
              <a:rPr lang="en-US" dirty="0"/>
              <a:t>:</a:t>
            </a:r>
          </a:p>
          <a:p>
            <a:pPr marL="900113" algn="just">
              <a:buFont typeface="Wingdings" pitchFamily="2" charset="2"/>
              <a:buChar char="Ø"/>
            </a:pPr>
            <a:r>
              <a:rPr lang="el-GR" dirty="0"/>
              <a:t>Ενσωματωθούν σε μία </a:t>
            </a:r>
            <a:r>
              <a:rPr lang="el-GR" dirty="0" err="1"/>
              <a:t>δίρριχτη</a:t>
            </a:r>
            <a:r>
              <a:rPr lang="el-GR" dirty="0"/>
              <a:t> στέγη</a:t>
            </a:r>
            <a:endParaRPr lang="en-US" dirty="0"/>
          </a:p>
          <a:p>
            <a:pPr marL="900113" algn="just">
              <a:buFont typeface="Wingdings" pitchFamily="2" charset="2"/>
              <a:buChar char="Ø"/>
            </a:pPr>
            <a:r>
              <a:rPr lang="el-GR" dirty="0"/>
              <a:t>Τοποθετηθούν σε μία επικλινή στέγη </a:t>
            </a:r>
          </a:p>
          <a:p>
            <a:pPr marL="900113" algn="just">
              <a:buFont typeface="Wingdings" pitchFamily="2" charset="2"/>
              <a:buChar char="Ø"/>
            </a:pPr>
            <a:r>
              <a:rPr lang="el-GR" dirty="0"/>
              <a:t>Τοποθετηθούν σε στηρίγματα σε μία επίπεδη ή μία ελεύθερη επιφάνεια</a:t>
            </a:r>
            <a:endParaRPr lang="en-US" dirty="0"/>
          </a:p>
          <a:p>
            <a:pPr marL="900113" algn="just">
              <a:buFont typeface="Wingdings" pitchFamily="2" charset="2"/>
              <a:buChar char="Ø"/>
            </a:pPr>
            <a:r>
              <a:rPr lang="el-GR" dirty="0"/>
              <a:t>Τοποθετηθεί σε πρόσοψη</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Collector, Solar circuit, Store, Fittings, Sensors and Controllers</a:t>
            </a:r>
          </a:p>
        </p:txBody>
      </p:sp>
      <p:sp>
        <p:nvSpPr>
          <p:cNvPr id="3" name="Content Placeholder 2"/>
          <p:cNvSpPr>
            <a:spLocks noGrp="1"/>
          </p:cNvSpPr>
          <p:nvPr>
            <p:ph idx="1"/>
          </p:nvPr>
        </p:nvSpPr>
        <p:spPr/>
        <p:txBody>
          <a:bodyPr>
            <a:normAutofit/>
          </a:bodyPr>
          <a:lstStyle/>
          <a:p>
            <a:pPr>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b="1" dirty="0"/>
          </a:p>
          <a:p>
            <a:pPr>
              <a:buNone/>
            </a:pPr>
            <a:r>
              <a:rPr lang="el-GR" b="1" dirty="0"/>
              <a:t>Εγκατάσταση συλλέκτη</a:t>
            </a:r>
            <a:endParaRPr lang="en-US" b="1" dirty="0"/>
          </a:p>
          <a:p>
            <a:pPr marL="3175" indent="-3175" algn="just">
              <a:buNone/>
            </a:pPr>
            <a:endParaRPr lang="en-US" dirty="0"/>
          </a:p>
          <a:p>
            <a:pPr marL="3175" indent="-3175" algn="just">
              <a:buNone/>
            </a:pPr>
            <a:r>
              <a:rPr lang="el-GR" b="1" dirty="0"/>
              <a:t>Εγκατάσταση σε </a:t>
            </a:r>
            <a:r>
              <a:rPr lang="el-GR" b="1" dirty="0" err="1"/>
              <a:t>δίρριχτη</a:t>
            </a:r>
            <a:r>
              <a:rPr lang="el-GR" b="1" dirty="0"/>
              <a:t> </a:t>
            </a:r>
            <a:endParaRPr lang="en-US" b="1" dirty="0"/>
          </a:p>
          <a:p>
            <a:pPr marL="3175" indent="-3175" algn="just">
              <a:buNone/>
            </a:pPr>
            <a:r>
              <a:rPr lang="el-GR" dirty="0"/>
              <a:t>Οι συλλέκτες μπορούν να τοποθετηθούν είναι πάνω στη στέγη ή μεταξύ των πλακιδίων της στέγης.</a:t>
            </a:r>
            <a:endParaRPr lang="en-US" dirty="0"/>
          </a:p>
          <a:p>
            <a:pPr marL="3175" indent="-3175" algn="just">
              <a:buNone/>
            </a:pPr>
            <a:endParaRPr lang="en-US" b="1" dirty="0"/>
          </a:p>
          <a:p>
            <a:pPr marL="3175" indent="-3175" algn="just">
              <a:buNone/>
            </a:pPr>
            <a:r>
              <a:rPr lang="el-GR" b="1" dirty="0"/>
              <a:t>Πάνω στη στέγη</a:t>
            </a:r>
            <a:endParaRPr lang="en-US" b="1" dirty="0"/>
          </a:p>
          <a:p>
            <a:pPr marL="3175" indent="-3175" algn="just">
              <a:buNone/>
            </a:pPr>
            <a:r>
              <a:rPr lang="el-GR" dirty="0"/>
              <a:t>Οι συλλέκτες </a:t>
            </a:r>
            <a:r>
              <a:rPr lang="el-GR" dirty="0" err="1"/>
              <a:t>τοποθετούναι</a:t>
            </a:r>
            <a:r>
              <a:rPr lang="el-GR" dirty="0"/>
              <a:t> </a:t>
            </a:r>
            <a:r>
              <a:rPr lang="en-US" dirty="0"/>
              <a:t>5–10 cm (2–3.9 inches) </a:t>
            </a:r>
            <a:r>
              <a:rPr lang="el-GR" dirty="0"/>
              <a:t>πάνω από το επίπεδο τη στέγης</a:t>
            </a:r>
            <a:r>
              <a:rPr lang="en-US" dirty="0"/>
              <a:t>. </a:t>
            </a:r>
            <a:r>
              <a:rPr lang="el-GR" dirty="0"/>
              <a:t>Τ Τα σημεία σύνδεσης διαμορφώνονται από γάντζους ή άγκυρες που βιδώνονται στις δοκούς της στέγης.  Οι γάντζοι διαμορφώνονται έτσι ώστε να μπορούν να οδηγηθούν μεταξύ δύο σειρών πλακιδίων οροφής.  </a:t>
            </a:r>
            <a:r>
              <a:rPr lang="en-US" dirty="0"/>
              <a:t> </a:t>
            </a:r>
          </a:p>
        </p:txBody>
      </p:sp>
    </p:spTree>
    <p:extLst>
      <p:ext uri="{BB962C8B-B14F-4D97-AF65-F5344CB8AC3E}">
        <p14:creationId xmlns:p14="http://schemas.microsoft.com/office/powerpoint/2010/main" val="30319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p:txBody>
          <a:bodyPr>
            <a:normAutofit/>
          </a:bodyPr>
          <a:lstStyle/>
          <a:p>
            <a:pPr>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b="1" dirty="0"/>
          </a:p>
          <a:p>
            <a:pPr>
              <a:buNone/>
            </a:pPr>
            <a:r>
              <a:rPr lang="el-GR" b="1" dirty="0"/>
              <a:t>Εγκατάσταση συλλέκτη</a:t>
            </a:r>
            <a:endParaRPr lang="en-US" b="1" dirty="0"/>
          </a:p>
          <a:p>
            <a:pPr marL="3175" indent="-3175" algn="just">
              <a:buNone/>
            </a:pPr>
            <a:endParaRPr lang="en-US" dirty="0"/>
          </a:p>
          <a:p>
            <a:pPr marL="3175" indent="-3175" algn="just">
              <a:buNone/>
            </a:pPr>
            <a:r>
              <a:rPr lang="en-US" dirty="0"/>
              <a:t>	</a:t>
            </a:r>
          </a:p>
        </p:txBody>
      </p:sp>
      <p:pic>
        <p:nvPicPr>
          <p:cNvPr id="3074" name="Picture 2"/>
          <p:cNvPicPr>
            <a:picLocks noChangeAspect="1" noChangeArrowheads="1"/>
          </p:cNvPicPr>
          <p:nvPr/>
        </p:nvPicPr>
        <p:blipFill>
          <a:blip r:embed="rId2" cstate="print"/>
          <a:srcRect/>
          <a:stretch>
            <a:fillRect/>
          </a:stretch>
        </p:blipFill>
        <p:spPr bwMode="auto">
          <a:xfrm>
            <a:off x="2915816" y="1988840"/>
            <a:ext cx="4824536" cy="4251678"/>
          </a:xfrm>
          <a:prstGeom prst="rect">
            <a:avLst/>
          </a:prstGeom>
          <a:noFill/>
          <a:ln w="9525">
            <a:noFill/>
            <a:miter lim="800000"/>
            <a:headEnd/>
            <a:tailEnd/>
          </a:ln>
        </p:spPr>
      </p:pic>
      <p:sp>
        <p:nvSpPr>
          <p:cNvPr id="5" name="Rectangle 4"/>
          <p:cNvSpPr/>
          <p:nvPr/>
        </p:nvSpPr>
        <p:spPr>
          <a:xfrm>
            <a:off x="6819474" y="5517232"/>
            <a:ext cx="2336345" cy="369332"/>
          </a:xfrm>
          <a:prstGeom prst="rect">
            <a:avLst/>
          </a:prstGeom>
        </p:spPr>
        <p:txBody>
          <a:bodyPr wrap="none">
            <a:spAutoFit/>
          </a:bodyPr>
          <a:lstStyle/>
          <a:p>
            <a:r>
              <a:rPr lang="el-GR" dirty="0"/>
              <a:t>Τύποι γάντζων οροφής</a:t>
            </a:r>
            <a:endParaRPr lang="bg-BG" dirty="0"/>
          </a:p>
        </p:txBody>
      </p:sp>
    </p:spTree>
    <p:extLst>
      <p:ext uri="{BB962C8B-B14F-4D97-AF65-F5344CB8AC3E}">
        <p14:creationId xmlns:p14="http://schemas.microsoft.com/office/powerpoint/2010/main" val="303196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Collector, Solar circuit, Store, Fittings, Sensors and Controllers</a:t>
            </a:r>
          </a:p>
        </p:txBody>
      </p:sp>
      <p:sp>
        <p:nvSpPr>
          <p:cNvPr id="3" name="Content Placeholder 2"/>
          <p:cNvSpPr>
            <a:spLocks noGrp="1"/>
          </p:cNvSpPr>
          <p:nvPr>
            <p:ph idx="1"/>
          </p:nvPr>
        </p:nvSpPr>
        <p:spPr/>
        <p:txBody>
          <a:bodyPr>
            <a:norm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b="1" dirty="0"/>
          </a:p>
          <a:p>
            <a:pPr marL="3175" indent="-3175" algn="just">
              <a:buNone/>
            </a:pPr>
            <a:r>
              <a:rPr lang="el-GR" dirty="0"/>
              <a:t>Πλεονεκτήματα της εγκατάστασης επί της στέγης:</a:t>
            </a:r>
            <a:endParaRPr lang="en-US" dirty="0"/>
          </a:p>
          <a:p>
            <a:pPr marL="542925" indent="-3175" algn="just">
              <a:buFont typeface="Wingdings" pitchFamily="2" charset="2"/>
              <a:buChar char="Ø"/>
            </a:pPr>
            <a:r>
              <a:rPr lang="en-US" dirty="0"/>
              <a:t> </a:t>
            </a:r>
            <a:r>
              <a:rPr lang="el-GR" dirty="0"/>
              <a:t>γρήγορη και απλή εγκατάσταση</a:t>
            </a:r>
            <a:r>
              <a:rPr lang="en-US" dirty="0"/>
              <a:t>, </a:t>
            </a:r>
            <a:r>
              <a:rPr lang="el-GR" dirty="0"/>
              <a:t>άρα οικονομικότερη</a:t>
            </a:r>
            <a:endParaRPr lang="en-US" dirty="0"/>
          </a:p>
          <a:p>
            <a:pPr marL="542925" indent="-3175" algn="just">
              <a:buFont typeface="Wingdings" pitchFamily="2" charset="2"/>
              <a:buChar char="Ø"/>
            </a:pPr>
            <a:r>
              <a:rPr lang="en-US" dirty="0"/>
              <a:t> </a:t>
            </a:r>
            <a:r>
              <a:rPr lang="el-GR" dirty="0"/>
              <a:t>η στέγη παραμένει κλειστή</a:t>
            </a:r>
          </a:p>
          <a:p>
            <a:pPr marL="542925" indent="-3175" algn="just">
              <a:buFont typeface="Wingdings" pitchFamily="2" charset="2"/>
              <a:buChar char="Ø"/>
            </a:pPr>
            <a:r>
              <a:rPr lang="en-US" dirty="0"/>
              <a:t> </a:t>
            </a:r>
            <a:r>
              <a:rPr lang="el-GR" dirty="0"/>
              <a:t>μεγαλύτερη ευελιξία</a:t>
            </a:r>
            <a:endParaRPr lang="en-US" dirty="0"/>
          </a:p>
          <a:p>
            <a:pPr marL="542925" indent="-3175" algn="just">
              <a:buFont typeface="Wingdings" pitchFamily="2" charset="2"/>
              <a:buChar char="Ø"/>
            </a:pPr>
            <a:endParaRPr lang="en-US" dirty="0"/>
          </a:p>
          <a:p>
            <a:pPr marL="3175" indent="-3175" algn="just">
              <a:buNone/>
            </a:pPr>
            <a:r>
              <a:rPr lang="el-GR" dirty="0"/>
              <a:t>Μειονεκτήματα της εγκατάστασης επί της στέγης </a:t>
            </a:r>
            <a:r>
              <a:rPr lang="en-US" dirty="0"/>
              <a:t>:</a:t>
            </a:r>
          </a:p>
          <a:p>
            <a:pPr marL="542925" indent="-3175" algn="just">
              <a:buFont typeface="Wingdings" pitchFamily="2" charset="2"/>
              <a:buChar char="Ø"/>
            </a:pPr>
            <a:r>
              <a:rPr lang="en-US" dirty="0"/>
              <a:t> </a:t>
            </a:r>
            <a:r>
              <a:rPr lang="el-GR" dirty="0"/>
              <a:t>Πρόσθετο φορτίο στη στέγη </a:t>
            </a:r>
            <a:r>
              <a:rPr lang="en-US" dirty="0"/>
              <a:t>(</a:t>
            </a:r>
            <a:r>
              <a:rPr lang="el-GR" dirty="0"/>
              <a:t>περίπου</a:t>
            </a:r>
            <a:r>
              <a:rPr lang="en-US" dirty="0"/>
              <a:t> 20–25 kg/m2 (4.1–5.1 lb/ft2) </a:t>
            </a:r>
            <a:r>
              <a:rPr lang="el-GR" dirty="0"/>
              <a:t>σε επίπεδο συλλέκτη </a:t>
            </a:r>
            <a:r>
              <a:rPr lang="en-US" dirty="0"/>
              <a:t> 15–20 kg/m2 (3.1–4.1 lb/ft2) </a:t>
            </a:r>
            <a:r>
              <a:rPr lang="el-GR" dirty="0"/>
              <a:t>για συλλέκτες κενού</a:t>
            </a:r>
            <a:r>
              <a:rPr lang="en-US" dirty="0"/>
              <a:t>)</a:t>
            </a:r>
          </a:p>
          <a:p>
            <a:pPr marL="542925" indent="-3175" algn="just">
              <a:buFont typeface="Wingdings" pitchFamily="2" charset="2"/>
              <a:buChar char="Ø"/>
            </a:pPr>
            <a:r>
              <a:rPr lang="en-US" dirty="0"/>
              <a:t> </a:t>
            </a:r>
            <a:r>
              <a:rPr lang="el-GR" dirty="0"/>
              <a:t>οπτική όχληση</a:t>
            </a:r>
            <a:endParaRPr lang="en-US" dirty="0"/>
          </a:p>
          <a:p>
            <a:pPr marL="542925" indent="-3175" algn="just">
              <a:buFont typeface="Wingdings" pitchFamily="2" charset="2"/>
              <a:buChar char="Ø"/>
            </a:pPr>
            <a:r>
              <a:rPr lang="el-GR" dirty="0"/>
              <a:t>Σωληνώσεις πάνω από τη στέγη </a:t>
            </a:r>
            <a:r>
              <a:rPr lang="en-US" dirty="0"/>
              <a:t>(</a:t>
            </a:r>
            <a:r>
              <a:rPr lang="el-GR" dirty="0"/>
              <a:t>επίδραση του καιρού</a:t>
            </a:r>
            <a:r>
              <a:rPr lang="en-US" dirty="0"/>
              <a:t>, </a:t>
            </a:r>
            <a:r>
              <a:rPr lang="el-GR" dirty="0"/>
              <a:t>καταστροφές από πουλιά</a:t>
            </a:r>
            <a:r>
              <a:rPr lang="en-US" dirty="0"/>
              <a:t>).</a:t>
            </a:r>
          </a:p>
        </p:txBody>
      </p:sp>
    </p:spTree>
    <p:extLst>
      <p:ext uri="{BB962C8B-B14F-4D97-AF65-F5344CB8AC3E}">
        <p14:creationId xmlns:p14="http://schemas.microsoft.com/office/powerpoint/2010/main" val="303196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b="1" dirty="0"/>
          </a:p>
          <a:p>
            <a:pPr algn="just">
              <a:buNone/>
            </a:pPr>
            <a:r>
              <a:rPr lang="el-GR" b="1" dirty="0"/>
              <a:t>Πλεονεκτήματα της εγκατάστασης μέσα στη στέγης</a:t>
            </a:r>
            <a:r>
              <a:rPr lang="en-US" b="1" dirty="0"/>
              <a:t>:</a:t>
            </a:r>
          </a:p>
          <a:p>
            <a:pPr marL="717550" algn="just">
              <a:buFont typeface="Wingdings" pitchFamily="2" charset="2"/>
              <a:buChar char="Ø"/>
            </a:pPr>
            <a:r>
              <a:rPr lang="el-GR" dirty="0"/>
              <a:t>Δεν εφαρμόζεται πρόσθετο φορτίο στη στέγη</a:t>
            </a:r>
            <a:endParaRPr lang="en-US" dirty="0"/>
          </a:p>
          <a:p>
            <a:pPr marL="717550" algn="just">
              <a:buFont typeface="Wingdings" pitchFamily="2" charset="2"/>
              <a:buChar char="Ø"/>
            </a:pPr>
            <a:r>
              <a:rPr lang="el-GR" dirty="0"/>
              <a:t>Οπτικό πιο ελκυστικό </a:t>
            </a:r>
          </a:p>
          <a:p>
            <a:pPr marL="717550" algn="just">
              <a:buFont typeface="Wingdings" pitchFamily="2" charset="2"/>
              <a:buChar char="Ø"/>
            </a:pPr>
            <a:r>
              <a:rPr lang="el-GR" dirty="0"/>
              <a:t>Οι σωλήνες τοποθετούνται πίσω από το κάλυμμα της στέγης </a:t>
            </a:r>
          </a:p>
          <a:p>
            <a:pPr marL="717550" algn="just">
              <a:buFont typeface="Wingdings" pitchFamily="2" charset="2"/>
              <a:buChar char="Ø"/>
            </a:pPr>
            <a:r>
              <a:rPr lang="el-GR" dirty="0"/>
              <a:t>Εξοικονόμηση στα πλακάκια</a:t>
            </a:r>
            <a:r>
              <a:rPr lang="en-US" dirty="0"/>
              <a:t>(</a:t>
            </a:r>
            <a:r>
              <a:rPr lang="el-GR" dirty="0"/>
              <a:t>νέο κτίριο</a:t>
            </a:r>
            <a:r>
              <a:rPr lang="en-US" dirty="0"/>
              <a:t>), </a:t>
            </a:r>
            <a:r>
              <a:rPr lang="el-GR" dirty="0"/>
              <a:t>απόθεμα σε πλακάκια</a:t>
            </a:r>
            <a:r>
              <a:rPr lang="en-US" dirty="0"/>
              <a:t> (</a:t>
            </a:r>
            <a:r>
              <a:rPr lang="el-GR" dirty="0"/>
              <a:t>παλιό κτίριο</a:t>
            </a:r>
            <a:r>
              <a:rPr lang="en-US" dirty="0"/>
              <a:t>).</a:t>
            </a:r>
          </a:p>
          <a:p>
            <a:pPr algn="just">
              <a:buNone/>
            </a:pPr>
            <a:r>
              <a:rPr lang="el-GR" b="1" dirty="0"/>
              <a:t>Μειονεκτήματα της εγκατάστασης μέσα στη στέγη </a:t>
            </a:r>
            <a:r>
              <a:rPr lang="en-US" b="1" dirty="0"/>
              <a:t>:</a:t>
            </a:r>
          </a:p>
          <a:p>
            <a:pPr marL="717550" algn="just">
              <a:buFont typeface="Wingdings" pitchFamily="2" charset="2"/>
              <a:buChar char="Ø"/>
            </a:pPr>
            <a:r>
              <a:rPr lang="el-GR" dirty="0"/>
              <a:t>Ακριβότερα υλικά και εργασία</a:t>
            </a:r>
            <a:r>
              <a:rPr lang="en-US" dirty="0"/>
              <a:t>.</a:t>
            </a:r>
          </a:p>
          <a:p>
            <a:pPr marL="717550" algn="just">
              <a:buFont typeface="Wingdings" pitchFamily="2" charset="2"/>
              <a:buChar char="Ø"/>
            </a:pPr>
            <a:r>
              <a:rPr lang="el-GR" dirty="0"/>
              <a:t>Η στέγη είναι πλέον ανοικτή, με πιθανές διαρροές</a:t>
            </a:r>
            <a:r>
              <a:rPr lang="en-US" dirty="0"/>
              <a:t>.</a:t>
            </a:r>
          </a:p>
          <a:p>
            <a:pPr marL="717550" algn="just">
              <a:buFont typeface="Wingdings" pitchFamily="2" charset="2"/>
              <a:buChar char="Ø"/>
            </a:pPr>
            <a:r>
              <a:rPr lang="el-GR" dirty="0"/>
              <a:t>Πιθανόν να χρειάζεται να απομακρυνθούν πλακάκια </a:t>
            </a:r>
            <a:r>
              <a:rPr lang="en-US" dirty="0"/>
              <a:t>(</a:t>
            </a:r>
            <a:r>
              <a:rPr lang="el-GR" dirty="0"/>
              <a:t>κόστος</a:t>
            </a:r>
            <a:r>
              <a:rPr lang="en-US" dirty="0"/>
              <a:t>).</a:t>
            </a:r>
          </a:p>
          <a:p>
            <a:pPr marL="717550" algn="just">
              <a:buFont typeface="Wingdings" pitchFamily="2" charset="2"/>
              <a:buChar char="Ø"/>
            </a:pPr>
            <a:r>
              <a:rPr lang="el-GR" dirty="0"/>
              <a:t>Είναι λιγότερο ευέλικτο</a:t>
            </a:r>
            <a:r>
              <a:rPr lang="en-US" dirty="0"/>
              <a:t>.</a:t>
            </a:r>
          </a:p>
        </p:txBody>
      </p:sp>
    </p:spTree>
    <p:extLst>
      <p:ext uri="{BB962C8B-B14F-4D97-AF65-F5344CB8AC3E}">
        <p14:creationId xmlns:p14="http://schemas.microsoft.com/office/powerpoint/2010/main" val="303196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b="1" dirty="0"/>
          </a:p>
          <a:p>
            <a:pPr algn="just">
              <a:buNone/>
            </a:pPr>
            <a:r>
              <a:rPr lang="el-GR" b="1" dirty="0"/>
              <a:t>Εγκατάσταση σε επίπεδη οροφή</a:t>
            </a:r>
            <a:endParaRPr lang="en-US" b="1" dirty="0"/>
          </a:p>
          <a:p>
            <a:pPr algn="just">
              <a:buNone/>
            </a:pPr>
            <a:r>
              <a:rPr lang="en-US" dirty="0"/>
              <a:t>	</a:t>
            </a:r>
            <a:r>
              <a:rPr lang="el-GR" dirty="0"/>
              <a:t>Τρεις επιλογές</a:t>
            </a:r>
            <a:r>
              <a:rPr lang="en-US" dirty="0"/>
              <a:t>:</a:t>
            </a:r>
          </a:p>
          <a:p>
            <a:pPr marL="717550" algn="just">
              <a:buFont typeface="Wingdings" pitchFamily="2" charset="2"/>
              <a:buChar char="Ø"/>
            </a:pPr>
            <a:r>
              <a:rPr lang="el-GR" dirty="0"/>
              <a:t>Με αντιστάσεις</a:t>
            </a:r>
            <a:r>
              <a:rPr lang="en-US" dirty="0"/>
              <a:t>. </a:t>
            </a:r>
            <a:r>
              <a:rPr lang="el-GR" dirty="0"/>
              <a:t>Περίπου</a:t>
            </a:r>
            <a:r>
              <a:rPr lang="en-US" dirty="0"/>
              <a:t> 100–250 kg </a:t>
            </a:r>
            <a:r>
              <a:rPr lang="el-GR" dirty="0"/>
              <a:t>/</a:t>
            </a:r>
            <a:r>
              <a:rPr lang="en-US" dirty="0"/>
              <a:t> m2 (20.5–51.2 lb/ft2) </a:t>
            </a:r>
            <a:r>
              <a:rPr lang="el-GR" dirty="0"/>
              <a:t>επιφάνειας συλλέκτη για επίπεδους και περίπου </a:t>
            </a:r>
            <a:r>
              <a:rPr lang="en-US" dirty="0"/>
              <a:t>70–180 kg/m2 (14.3–36.8 lb/ft2) </a:t>
            </a:r>
            <a:r>
              <a:rPr lang="el-GR" dirty="0"/>
              <a:t>για συλλέκτες με</a:t>
            </a:r>
            <a:r>
              <a:rPr lang="en-US" dirty="0"/>
              <a:t> heat-pipe.</a:t>
            </a:r>
          </a:p>
          <a:p>
            <a:pPr marL="717550" algn="just">
              <a:buFont typeface="Wingdings" pitchFamily="2" charset="2"/>
              <a:buChar char="Ø"/>
            </a:pPr>
            <a:r>
              <a:rPr lang="el-GR" dirty="0"/>
              <a:t>Ασφάλιση με σχοινιά. </a:t>
            </a:r>
            <a:r>
              <a:rPr lang="el-GR" dirty="0" err="1"/>
              <a:t>Προαπάιτηση</a:t>
            </a:r>
            <a:r>
              <a:rPr lang="el-GR" dirty="0"/>
              <a:t> η διαθεσιμότητα σημείων στερέωσης. </a:t>
            </a:r>
          </a:p>
          <a:p>
            <a:pPr marL="717550" algn="just">
              <a:buFont typeface="Wingdings" pitchFamily="2" charset="2"/>
              <a:buChar char="Ø"/>
            </a:pPr>
            <a:r>
              <a:rPr lang="el-GR" dirty="0"/>
              <a:t>Αγκύρωση στη στέγη</a:t>
            </a:r>
            <a:r>
              <a:rPr lang="en-US" dirty="0"/>
              <a:t>. </a:t>
            </a:r>
            <a:r>
              <a:rPr lang="el-GR" dirty="0"/>
              <a:t>Διαθέσιμοι διάφοροι τύποι στηριγμάτων που βιδώνονται στην οροφή και μονώνονται.</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marL="717550" algn="just">
              <a:buFont typeface="Wingdings" pitchFamily="2" charset="2"/>
              <a:buChar char="Ø"/>
            </a:pPr>
            <a:r>
              <a:rPr lang="el-GR" dirty="0"/>
              <a:t>Πλεονέκτημα στην επίπεδη στέγη είναι </a:t>
            </a:r>
            <a:r>
              <a:rPr lang="el-GR" dirty="0" err="1"/>
              <a:t>οτι</a:t>
            </a:r>
            <a:r>
              <a:rPr lang="el-GR" dirty="0"/>
              <a:t> οι συλλέκτες  μπορούν να τοποθετηθούν στο βέλτιστο προσανατολισμό και κλίση. </a:t>
            </a:r>
          </a:p>
          <a:p>
            <a:pPr marL="717550" algn="just">
              <a:buFont typeface="Wingdings" pitchFamily="2" charset="2"/>
              <a:buChar char="Ø"/>
            </a:pPr>
            <a:r>
              <a:rPr lang="el-GR" dirty="0"/>
              <a:t>Σε περιοχές με χιόνι , οι συλλέκτες τοποθετούνται ψηλότερα από την οροφή , βάση του αναμενόμενου ύψους του χιονιού. </a:t>
            </a:r>
          </a:p>
          <a:p>
            <a:pPr marL="717550" algn="just">
              <a:buFont typeface="Wingdings" pitchFamily="2" charset="2"/>
              <a:buChar char="Ø"/>
            </a:pPr>
            <a:r>
              <a:rPr lang="el-GR" dirty="0"/>
              <a:t>Το μέγιστο φορτίο και η απόσταση από την άκρη της οροφής πρέπει να οριστεί με προσοχή.</a:t>
            </a:r>
            <a:endParaRPr lang="en-US" dirty="0"/>
          </a:p>
          <a:p>
            <a:pPr algn="just">
              <a:buFontTx/>
              <a:buAutoNum type="arabicPeriod"/>
            </a:pPr>
            <a:endParaRPr lang="en-US" sz="1050" b="1" dirty="0"/>
          </a:p>
          <a:p>
            <a:pPr algn="just">
              <a:buNone/>
            </a:pPr>
            <a:endParaRPr lang="en-US" dirty="0"/>
          </a:p>
        </p:txBody>
      </p:sp>
    </p:spTree>
    <p:extLst>
      <p:ext uri="{BB962C8B-B14F-4D97-AF65-F5344CB8AC3E}">
        <p14:creationId xmlns:p14="http://schemas.microsoft.com/office/powerpoint/2010/main" val="303196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algn="just">
              <a:buNone/>
            </a:pPr>
            <a:r>
              <a:rPr lang="el-GR" b="1" dirty="0"/>
              <a:t>Εγκατάσταση σε θερμές στέγες </a:t>
            </a:r>
            <a:r>
              <a:rPr lang="en-US" b="1" dirty="0"/>
              <a:t>(</a:t>
            </a:r>
            <a:r>
              <a:rPr lang="el-GR" b="1" dirty="0"/>
              <a:t>θερμομόνωση</a:t>
            </a:r>
            <a:r>
              <a:rPr lang="en-US" b="1" dirty="0"/>
              <a:t>)</a:t>
            </a:r>
          </a:p>
          <a:p>
            <a:pPr indent="14288" algn="just">
              <a:buNone/>
            </a:pPr>
            <a:endParaRPr lang="en-US" dirty="0"/>
          </a:p>
          <a:p>
            <a:pPr indent="14288" algn="just">
              <a:buNone/>
            </a:pPr>
            <a:r>
              <a:rPr lang="el-GR" dirty="0"/>
              <a:t>Δεν είναι δυνατή η τοποθέτηση με αντιστάσεις  </a:t>
            </a:r>
            <a:r>
              <a:rPr lang="el-GR" dirty="0" err="1"/>
              <a:t>γι</a:t>
            </a:r>
            <a:r>
              <a:rPr lang="el-GR" dirty="0"/>
              <a:t> αυτό απαιτείται αγκύρωση. </a:t>
            </a:r>
            <a:endParaRPr lang="en-US" dirty="0"/>
          </a:p>
          <a:p>
            <a:pPr indent="14288" algn="just">
              <a:buNone/>
            </a:pPr>
            <a:endParaRPr lang="en-US" dirty="0"/>
          </a:p>
          <a:p>
            <a:pPr indent="14288" algn="just">
              <a:buFont typeface="Wingdings" pitchFamily="2" charset="2"/>
              <a:buChar char="Ø"/>
            </a:pPr>
            <a:r>
              <a:rPr lang="en-US" dirty="0"/>
              <a:t> </a:t>
            </a:r>
            <a:r>
              <a:rPr lang="el-GR" dirty="0"/>
              <a:t>Παλιά κτίρια</a:t>
            </a:r>
            <a:r>
              <a:rPr lang="en-US" dirty="0"/>
              <a:t>. Cut out roof skin and insulation material, screw stand feet to the concrete roof/ceiling joists, replace insulation material, close roof skin, bond in stub pipe to provide a good seal.</a:t>
            </a:r>
          </a:p>
          <a:p>
            <a:pPr indent="14288" algn="just">
              <a:buFont typeface="Wingdings" pitchFamily="2" charset="2"/>
              <a:buChar char="Ø"/>
            </a:pPr>
            <a:r>
              <a:rPr lang="en-US" dirty="0"/>
              <a:t> </a:t>
            </a:r>
            <a:r>
              <a:rPr lang="el-GR" dirty="0"/>
              <a:t>Νέα κτίρια</a:t>
            </a:r>
            <a:r>
              <a:rPr lang="en-US" dirty="0"/>
              <a:t>. In this case the stub pipe is fitted first; then the thermal insulation and the roof skin are fitted, and the stub pipe is bonded in to provide a good seal.</a:t>
            </a:r>
          </a:p>
        </p:txBody>
      </p:sp>
    </p:spTree>
    <p:extLst>
      <p:ext uri="{BB962C8B-B14F-4D97-AF65-F5344CB8AC3E}">
        <p14:creationId xmlns:p14="http://schemas.microsoft.com/office/powerpoint/2010/main" val="303196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marL="3175" indent="14288" algn="just">
              <a:buNone/>
            </a:pPr>
            <a:r>
              <a:rPr lang="el-GR" b="1" dirty="0"/>
              <a:t>Εγκατάσταση σε πρόσοψη</a:t>
            </a:r>
            <a:endParaRPr lang="en-US" b="1" dirty="0"/>
          </a:p>
          <a:p>
            <a:pPr marL="3175" indent="14288" algn="just">
              <a:buNone/>
            </a:pPr>
            <a:r>
              <a:rPr lang="el-GR" dirty="0"/>
              <a:t>Οι συλλέκτες μπορούν να τοποθετηθούν σε προσόψεις κτιρίων , ειδικά σε περιοχές μεγάλου γεωγραφικού πλάτους, όπου η βέλτιστη γωνία κλίσης είναι μεγάλη. Αυτές οι εγκαταστάσεις έχουν δευτερεύοντα ρόλο. Παρ ’όλα αυτά, σε περιπτώσεις με πιθανή υψηλή ενεργειακή απολαβή το χειμώνα και σαν στοιχείο αρχιτεκτονική σχεδίασης γίνεται διάσημη επιλογή σε μερικές χώρες.   </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a:t>Στόχοι</a:t>
            </a:r>
          </a:p>
        </p:txBody>
      </p:sp>
      <p:sp>
        <p:nvSpPr>
          <p:cNvPr id="9" name="Content Placeholder 8"/>
          <p:cNvSpPr>
            <a:spLocks noGrp="1"/>
          </p:cNvSpPr>
          <p:nvPr>
            <p:ph idx="1"/>
          </p:nvPr>
        </p:nvSpPr>
        <p:spPr/>
        <p:txBody>
          <a:bodyPr>
            <a:normAutofit/>
          </a:bodyPr>
          <a:lstStyle/>
          <a:p>
            <a:pPr marL="0" indent="0">
              <a:buNone/>
            </a:pPr>
            <a:endParaRPr lang="el-GR" dirty="0"/>
          </a:p>
          <a:p>
            <a:pPr marL="0" indent="0">
              <a:buNone/>
            </a:pPr>
            <a:r>
              <a:rPr lang="el-GR" dirty="0"/>
              <a:t>Μέχρι το τέλος της ενότητας θα μάθετε να </a:t>
            </a:r>
            <a:r>
              <a:rPr lang="en-US" dirty="0"/>
              <a:t>:</a:t>
            </a:r>
          </a:p>
          <a:p>
            <a:pPr marL="0" indent="0">
              <a:buNone/>
            </a:pPr>
            <a:endParaRPr lang="el-GR" dirty="0"/>
          </a:p>
          <a:p>
            <a:pPr>
              <a:buFont typeface="+mj-lt"/>
              <a:buAutoNum type="arabicPeriod"/>
            </a:pPr>
            <a:r>
              <a:rPr lang="el-GR" dirty="0"/>
              <a:t>Δουλεύετε με ασφάλεια κατά την εγκατάσταση </a:t>
            </a:r>
            <a:r>
              <a:rPr lang="el-GR" dirty="0" err="1"/>
              <a:t>ηλιοθερμικών</a:t>
            </a:r>
            <a:r>
              <a:rPr lang="el-GR" dirty="0"/>
              <a:t> συστημάτων</a:t>
            </a:r>
          </a:p>
          <a:p>
            <a:pPr>
              <a:buFont typeface="+mj-lt"/>
              <a:buAutoNum type="arabicPeriod"/>
            </a:pPr>
            <a:r>
              <a:rPr lang="el-GR" dirty="0"/>
              <a:t>Δουλεύετε με ασφάλεια κατά τη συντήρηση ενός </a:t>
            </a:r>
            <a:r>
              <a:rPr lang="el-GR" dirty="0" err="1"/>
              <a:t>ηλιοθερμικού</a:t>
            </a:r>
            <a:r>
              <a:rPr lang="el-GR" dirty="0"/>
              <a:t> συστήματος. </a:t>
            </a:r>
            <a:endParaRPr lang="en-US" dirty="0"/>
          </a:p>
          <a:p>
            <a:pPr marL="0" indent="0">
              <a:buNone/>
            </a:pPr>
            <a:endParaRPr lang="el-GR" sz="2000" dirty="0"/>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marL="3175" indent="14288" algn="just">
              <a:buNone/>
            </a:pPr>
            <a:r>
              <a:rPr lang="el-GR" b="1" dirty="0"/>
              <a:t>Εγκατάσταση σε πρόσοψη</a:t>
            </a:r>
            <a:endParaRPr lang="en-US" b="1" dirty="0"/>
          </a:p>
        </p:txBody>
      </p:sp>
      <p:pic>
        <p:nvPicPr>
          <p:cNvPr id="2050" name="Picture 2"/>
          <p:cNvPicPr>
            <a:picLocks noChangeAspect="1" noChangeArrowheads="1"/>
          </p:cNvPicPr>
          <p:nvPr/>
        </p:nvPicPr>
        <p:blipFill>
          <a:blip r:embed="rId2" cstate="print"/>
          <a:srcRect/>
          <a:stretch>
            <a:fillRect/>
          </a:stretch>
        </p:blipFill>
        <p:spPr bwMode="auto">
          <a:xfrm>
            <a:off x="3923928" y="1987020"/>
            <a:ext cx="3001144" cy="43223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755576" y="2665834"/>
            <a:ext cx="3019425" cy="2419350"/>
          </a:xfrm>
          <a:prstGeom prst="rect">
            <a:avLst/>
          </a:prstGeom>
          <a:noFill/>
          <a:ln w="9525">
            <a:noFill/>
            <a:miter lim="800000"/>
            <a:headEnd/>
            <a:tailEnd/>
          </a:ln>
        </p:spPr>
      </p:pic>
      <p:sp>
        <p:nvSpPr>
          <p:cNvPr id="6" name="Rectangle 5"/>
          <p:cNvSpPr/>
          <p:nvPr/>
        </p:nvSpPr>
        <p:spPr>
          <a:xfrm>
            <a:off x="6876256" y="4636874"/>
            <a:ext cx="2016224" cy="1384995"/>
          </a:xfrm>
          <a:prstGeom prst="rect">
            <a:avLst/>
          </a:prstGeom>
        </p:spPr>
        <p:txBody>
          <a:bodyPr wrap="square">
            <a:spAutoFit/>
          </a:bodyPr>
          <a:lstStyle/>
          <a:p>
            <a:pPr algn="just"/>
            <a:r>
              <a:rPr lang="el-GR" sz="1400" dirty="0"/>
              <a:t>Αριστερά</a:t>
            </a:r>
            <a:r>
              <a:rPr lang="en-US" sz="1400" dirty="0"/>
              <a:t>: </a:t>
            </a:r>
            <a:r>
              <a:rPr lang="el-GR" sz="1400" dirty="0"/>
              <a:t>Επίπεδοι συλλέκτες   κάθετης τοποθέτησης Δεξιά </a:t>
            </a:r>
            <a:r>
              <a:rPr lang="en-US" sz="1400" dirty="0"/>
              <a:t>: </a:t>
            </a:r>
            <a:r>
              <a:rPr lang="el-GR" sz="1400" dirty="0"/>
              <a:t>συλλέκτες κενού (κάθετοι σωλήνες)</a:t>
            </a:r>
            <a:r>
              <a:rPr lang="en-US" sz="1400" dirty="0"/>
              <a:t>; </a:t>
            </a:r>
            <a:r>
              <a:rPr lang="el-GR" sz="1400" dirty="0"/>
              <a:t>οριζόντιοι</a:t>
            </a:r>
            <a:r>
              <a:rPr lang="da-DK" sz="1400" dirty="0"/>
              <a:t> (</a:t>
            </a:r>
            <a:r>
              <a:rPr lang="el-GR" sz="1400" dirty="0"/>
              <a:t>στις</a:t>
            </a:r>
            <a:r>
              <a:rPr lang="da-DK" sz="1400" dirty="0"/>
              <a:t> 45°)</a:t>
            </a:r>
            <a:endParaRPr lang="bg-BG" sz="1400" dirty="0"/>
          </a:p>
        </p:txBody>
      </p:sp>
    </p:spTree>
    <p:extLst>
      <p:ext uri="{BB962C8B-B14F-4D97-AF65-F5344CB8AC3E}">
        <p14:creationId xmlns:p14="http://schemas.microsoft.com/office/powerpoint/2010/main" val="303196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marL="3175" indent="14288" algn="just">
              <a:buNone/>
            </a:pPr>
            <a:r>
              <a:rPr lang="el-GR" b="1" dirty="0"/>
              <a:t>Παράλληλη σύνδεση </a:t>
            </a:r>
            <a:endParaRPr lang="en-US" b="1" dirty="0"/>
          </a:p>
          <a:p>
            <a:pPr marL="3175" indent="14288" algn="just">
              <a:buNone/>
            </a:pPr>
            <a:r>
              <a:rPr lang="el-GR" dirty="0"/>
              <a:t>Όλοι οι συλλέκτες συνδέονται σε δύο κύριους σωλήνες </a:t>
            </a:r>
            <a:r>
              <a:rPr lang="en-US" dirty="0"/>
              <a:t>– </a:t>
            </a:r>
            <a:r>
              <a:rPr lang="el-GR" dirty="0"/>
              <a:t>ένας διανέμει και ο άλλος συλλέγει</a:t>
            </a:r>
            <a:r>
              <a:rPr lang="en-US" dirty="0"/>
              <a:t>.</a:t>
            </a:r>
            <a:r>
              <a:rPr lang="el-GR" dirty="0"/>
              <a:t> Για την επίτευξη ομοιόμορφης ροής οι κύριοι σωλήνες έχουν μικρότερη αντίσταση ροής</a:t>
            </a:r>
            <a:r>
              <a:rPr lang="en-US" dirty="0"/>
              <a:t> (</a:t>
            </a:r>
            <a:r>
              <a:rPr lang="el-GR" dirty="0"/>
              <a:t>μεγαλύτερος σωλήνας σύνδεσης</a:t>
            </a:r>
            <a:r>
              <a:rPr lang="en-US" dirty="0"/>
              <a:t>) </a:t>
            </a:r>
            <a:r>
              <a:rPr lang="el-GR" dirty="0"/>
              <a:t>από τους συλλέκτες</a:t>
            </a:r>
            <a:r>
              <a:rPr lang="en-US" dirty="0"/>
              <a:t>. </a:t>
            </a:r>
            <a:r>
              <a:rPr lang="el-GR" dirty="0"/>
              <a:t>Όλα τα τμήματα ροής έχουν το ίδιο μήκος, αυτό ονομάζεται σύνδεση –Ζ ή </a:t>
            </a:r>
            <a:r>
              <a:rPr lang="en-US" dirty="0" err="1"/>
              <a:t>Tichelmann</a:t>
            </a:r>
            <a:r>
              <a:rPr lang="en-US" dirty="0"/>
              <a:t>.</a:t>
            </a:r>
          </a:p>
        </p:txBody>
      </p:sp>
      <p:pic>
        <p:nvPicPr>
          <p:cNvPr id="4098" name="Picture 2"/>
          <p:cNvPicPr>
            <a:picLocks noChangeAspect="1" noChangeArrowheads="1"/>
          </p:cNvPicPr>
          <p:nvPr/>
        </p:nvPicPr>
        <p:blipFill>
          <a:blip r:embed="rId2" cstate="print"/>
          <a:srcRect/>
          <a:stretch>
            <a:fillRect/>
          </a:stretch>
        </p:blipFill>
        <p:spPr bwMode="auto">
          <a:xfrm>
            <a:off x="4499992" y="3923022"/>
            <a:ext cx="2808312" cy="2386298"/>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marL="3175" indent="14288" algn="just">
              <a:buNone/>
            </a:pPr>
            <a:r>
              <a:rPr lang="el-GR" b="1" dirty="0"/>
              <a:t>Σύνδεση σε σειρά</a:t>
            </a:r>
            <a:endParaRPr lang="en-US" b="1" dirty="0"/>
          </a:p>
          <a:p>
            <a:pPr marL="3175" indent="14288" algn="just">
              <a:buNone/>
            </a:pPr>
            <a:r>
              <a:rPr lang="el-GR" dirty="0"/>
              <a:t>Οι συλλέκτες συνδέονται διαδοχικά.  Ο ρυθμός ροής αυξάνεται αναλογικά με τον αριθμό των συλλεκτών, αλλά η αντίσταση αυξάνεται εκθετικά.</a:t>
            </a:r>
            <a:r>
              <a:rPr lang="en-US" dirty="0"/>
              <a:t> </a:t>
            </a:r>
            <a:r>
              <a:rPr lang="el-GR" dirty="0" err="1"/>
              <a:t>Εξαίτίας</a:t>
            </a:r>
            <a:r>
              <a:rPr lang="el-GR" dirty="0"/>
              <a:t> της αυξημένης ισχύος της αντλίας του απαιτείται, ο αριθμός των συλλεκτών που μπορούν να συνδεθούν σε σειρά είναι περιορισμένος. Η διάταξη του κυκλώματος πρέπει να διασφαλίζει ομοιόμορφη ροή διαμέσου των συλλεκτών. </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112468" y="4005064"/>
            <a:ext cx="3771900" cy="2314575"/>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447484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marL="3175" indent="14288" algn="just">
              <a:buNone/>
            </a:pPr>
            <a:r>
              <a:rPr lang="el-GR" b="1" dirty="0"/>
              <a:t>Συνδυασμός σε σειρά και παράλληλών συνδέσεων</a:t>
            </a:r>
            <a:endParaRPr lang="en-US" b="1" dirty="0"/>
          </a:p>
          <a:p>
            <a:pPr marL="3175" indent="14288" algn="just">
              <a:buNone/>
            </a:pPr>
            <a:r>
              <a:rPr lang="el-GR" dirty="0"/>
              <a:t>Αυτός ο συνδυασμός επιτρέπει να συνδυαστούν τα πλεονεκτήματα και των δύο. Ο στόχος των συνδυαστικών συνδέσεων είναι μια ομοιόμορφη ροή στο πεδίο των συλλεκτών με χαμηλή αντίσταση ροής ( μικρή απαίτηση ισχύος στην αντλία .</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5071509" y="1628800"/>
            <a:ext cx="3604947" cy="463617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marL="3175" indent="14288" algn="just">
              <a:buNone/>
            </a:pPr>
            <a:r>
              <a:rPr lang="el-GR" b="1" dirty="0"/>
              <a:t>Εγκατάσταση του ηλιακού κυκλώματος</a:t>
            </a:r>
            <a:endParaRPr lang="en-US" b="1" dirty="0"/>
          </a:p>
          <a:p>
            <a:pPr marL="3175" indent="14288" algn="just">
              <a:buNone/>
            </a:pPr>
            <a:r>
              <a:rPr lang="el-GR" dirty="0"/>
              <a:t>Υλικά και τεχνικές κλασικών συστημάτων θέρμανσης, μπορούν να εφαρμοστούν αρκεί να ικανοποιούν τις παρακάτω απαιτήσεις:</a:t>
            </a:r>
          </a:p>
          <a:p>
            <a:pPr marL="288925" indent="-285750" algn="just">
              <a:buFont typeface="Wingdings" panose="05000000000000000000" pitchFamily="2" charset="2"/>
              <a:buChar char="Ø"/>
            </a:pPr>
            <a:r>
              <a:rPr lang="en-US" dirty="0"/>
              <a:t> </a:t>
            </a:r>
            <a:r>
              <a:rPr lang="el-GR" dirty="0"/>
              <a:t>Η θερμοκρασία μπορεί να ξεπεράσει τους </a:t>
            </a:r>
            <a:r>
              <a:rPr lang="en-US" dirty="0"/>
              <a:t> 100°C (212°F) .</a:t>
            </a:r>
          </a:p>
          <a:p>
            <a:pPr marL="357188" indent="0" algn="just">
              <a:buFont typeface="Wingdings" pitchFamily="2" charset="2"/>
              <a:buChar char="Ø"/>
            </a:pPr>
            <a:r>
              <a:rPr lang="en-US" dirty="0"/>
              <a:t> </a:t>
            </a:r>
            <a:r>
              <a:rPr lang="el-GR" dirty="0"/>
              <a:t>Το υγρό μέσο είναι μείγμα </a:t>
            </a:r>
            <a:r>
              <a:rPr lang="el-GR" dirty="0" err="1"/>
              <a:t>γλυκόλης</a:t>
            </a:r>
            <a:r>
              <a:rPr lang="el-GR" dirty="0"/>
              <a:t>-νερού σε μια </a:t>
            </a:r>
            <a:r>
              <a:rPr lang="el-GR" dirty="0" err="1"/>
              <a:t>αναλογάι</a:t>
            </a:r>
            <a:r>
              <a:rPr lang="el-GR" dirty="0"/>
              <a:t> </a:t>
            </a:r>
            <a:r>
              <a:rPr lang="en-US" dirty="0"/>
              <a:t>60:40 (Central Europe).</a:t>
            </a:r>
          </a:p>
          <a:p>
            <a:pPr marL="357188" indent="0" algn="just">
              <a:buFont typeface="Wingdings" pitchFamily="2" charset="2"/>
              <a:buChar char="Ø"/>
            </a:pPr>
            <a:r>
              <a:rPr lang="en-US" dirty="0"/>
              <a:t> </a:t>
            </a:r>
            <a:r>
              <a:rPr lang="el-GR" dirty="0"/>
              <a:t>Τα εξαρτήματα μερικές φορές τοποθετούνται εξωτερικά.</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marL="3175" indent="14288" algn="just">
              <a:buNone/>
            </a:pPr>
            <a:r>
              <a:rPr lang="el-GR" b="1" dirty="0"/>
              <a:t>Εγκατάσταση δοχείου</a:t>
            </a:r>
            <a:endParaRPr lang="en-US" b="1" dirty="0"/>
          </a:p>
          <a:p>
            <a:pPr marL="3175" indent="14288" algn="just">
              <a:buNone/>
            </a:pPr>
            <a:r>
              <a:rPr lang="el-GR" dirty="0"/>
              <a:t>Η ικανότητα φόρτισης του πατώματος πρέπει να υπολογιστεί. </a:t>
            </a:r>
            <a:r>
              <a:rPr lang="en-US" dirty="0"/>
              <a:t>(</a:t>
            </a:r>
            <a:r>
              <a:rPr lang="el-GR" dirty="0"/>
              <a:t>βάρος αποθήκευσης και όγκος τους νερού</a:t>
            </a:r>
            <a:r>
              <a:rPr lang="en-US" dirty="0"/>
              <a:t>). </a:t>
            </a:r>
            <a:r>
              <a:rPr lang="el-GR" dirty="0"/>
              <a:t>Αν το δοχείο τοποθετηθεί στην ταράτσα, τότε η ταράτσα ίσως χρειαστεί ενίσχυση ή το φορτίο να διανεμηθεί. </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marL="3175" indent="14288" algn="just">
              <a:buNone/>
            </a:pPr>
            <a:r>
              <a:rPr lang="el-GR" b="1" dirty="0"/>
              <a:t>Σύνδεση ηλιακού κυκλώματος</a:t>
            </a:r>
            <a:endParaRPr lang="en-US" b="1" dirty="0"/>
          </a:p>
          <a:p>
            <a:pPr marL="3175" indent="14288" algn="just">
              <a:buNone/>
            </a:pPr>
            <a:r>
              <a:rPr lang="el-GR" dirty="0"/>
              <a:t>Η ηλιακό κύκλωμα πάντα συνδέεται στον χαμηλότερο </a:t>
            </a:r>
            <a:r>
              <a:rPr lang="el-GR" dirty="0" err="1"/>
              <a:t>εναλλάκτη</a:t>
            </a:r>
            <a:r>
              <a:rPr lang="el-GR" dirty="0"/>
              <a:t>.( όταν υπάρχουν περισσότεροι από ένας)</a:t>
            </a:r>
            <a:r>
              <a:rPr lang="en-US" dirty="0"/>
              <a:t>, </a:t>
            </a:r>
            <a:r>
              <a:rPr lang="el-GR" dirty="0"/>
              <a:t>καθώς όλο το δοχείο πρέπει να είναι διαθέσιμό κατά τη διάρκεια μεγάλης ηλιοφάνειας. Σε αυτό το σημείο είναι το πιο κρύο σημείο του δοχείου, αυξάνοντας την απόδοση του ηλιακού  συστήματος. </a:t>
            </a:r>
            <a:r>
              <a:rPr lang="en-US" dirty="0"/>
              <a:t> </a:t>
            </a:r>
          </a:p>
        </p:txBody>
      </p:sp>
    </p:spTree>
    <p:extLst>
      <p:ext uri="{BB962C8B-B14F-4D97-AF65-F5344CB8AC3E}">
        <p14:creationId xmlns:p14="http://schemas.microsoft.com/office/powerpoint/2010/main" val="3031965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marL="3175" indent="14288" algn="just">
              <a:buNone/>
            </a:pPr>
            <a:r>
              <a:rPr lang="el-GR" b="1" dirty="0"/>
              <a:t>Σύνδεση πρόσθετων θερμικών συστημάτων</a:t>
            </a:r>
            <a:endParaRPr lang="en-US" b="1" dirty="0"/>
          </a:p>
          <a:p>
            <a:pPr marL="3175" indent="14288" algn="just">
              <a:buNone/>
            </a:pPr>
            <a:r>
              <a:rPr lang="el-GR" dirty="0"/>
              <a:t>Τα πρόσθετα συστήματα θέρμανσης συνδέονται πάντα στον πάνω </a:t>
            </a:r>
            <a:r>
              <a:rPr lang="el-GR" dirty="0" err="1"/>
              <a:t>εναλλάκτη</a:t>
            </a:r>
            <a:r>
              <a:rPr lang="el-GR" dirty="0"/>
              <a:t> για τη διασφάλιση των απαιτήσεων αιχμής χωρίς ηλιακό κέρδος.  </a:t>
            </a:r>
            <a:endParaRPr lang="en-US" dirty="0"/>
          </a:p>
          <a:p>
            <a:pPr marL="3175" indent="14288" algn="just">
              <a:buNone/>
            </a:pPr>
            <a:r>
              <a:rPr lang="el-GR" b="1" dirty="0"/>
              <a:t>Σύνδεση κρύου νερού</a:t>
            </a:r>
            <a:endParaRPr lang="en-US" b="1" dirty="0"/>
          </a:p>
          <a:p>
            <a:pPr marL="3175" indent="14288" algn="just">
              <a:buNone/>
            </a:pPr>
            <a:r>
              <a:rPr lang="el-GR" dirty="0"/>
              <a:t>Το κρύο νερό συνδέεται  στη βάση του δοχείου. Για δοχεία χωρίς αερισμό στην είσοδο του κρύου  πρέπει να συνδέεται και βαλβίδα </a:t>
            </a:r>
            <a:r>
              <a:rPr lang="el-GR" dirty="0" err="1"/>
              <a:t>αντεπίστοφής</a:t>
            </a:r>
            <a:r>
              <a:rPr lang="el-GR" dirty="0"/>
              <a:t>, βαλβίδα διακοπής και βαλβίδα ασφαλείας. Εάν είναι απαραίτητο και ένας μειωτής πίεσης . Η βαλβίδα ασφαλείας πρέπει να τοποθετηθεί έτσι ώστε να μην κλείνει.  Για την μείωση των απωλειών διαμέσου της βαλβίδας ασφαλείας , είναι απαραίτητο να εγκατασταθεί ένα δοχείο διαστολής ή μια εσωτερική φούσκα ( </a:t>
            </a:r>
            <a:r>
              <a:rPr lang="el-GR" dirty="0" err="1"/>
              <a:t>φλωτέρ</a:t>
            </a:r>
            <a:r>
              <a:rPr lang="el-GR" dirty="0"/>
              <a:t>)</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41148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marL="3175" indent="14288" algn="just">
              <a:buNone/>
            </a:pPr>
            <a:r>
              <a:rPr lang="el-GR" b="1" dirty="0"/>
              <a:t>Μόνωση του δοχείου</a:t>
            </a:r>
            <a:endParaRPr lang="en-US" b="1" dirty="0"/>
          </a:p>
          <a:p>
            <a:pPr marL="3175" indent="14288" algn="just">
              <a:buNone/>
            </a:pPr>
            <a:r>
              <a:rPr lang="el-GR" dirty="0"/>
              <a:t>Η ποιότητα της θερμικής μόνωσης επηρεάζει σημαντικά την απόδοση  όλου του συστήματος. Εκτός από καλύμματα αφρού </a:t>
            </a:r>
            <a:r>
              <a:rPr lang="en-US" dirty="0"/>
              <a:t>PU</a:t>
            </a:r>
            <a:r>
              <a:rPr lang="el-GR" dirty="0"/>
              <a:t>, που δεν εφαρμόζονται πολύ κοντά στην δεξαμενή, τα υλικά που χρησιμοποιούνται είναι </a:t>
            </a:r>
            <a:r>
              <a:rPr lang="en-US" dirty="0"/>
              <a:t>CFC-free PU </a:t>
            </a:r>
            <a:r>
              <a:rPr lang="el-GR" dirty="0"/>
              <a:t>καλύμματα αφρού</a:t>
            </a:r>
            <a:r>
              <a:rPr lang="en-US" dirty="0"/>
              <a:t>, EPP or Melamine </a:t>
            </a:r>
            <a:r>
              <a:rPr lang="el-GR" dirty="0"/>
              <a:t>εύκαμπτο αφρό. (</a:t>
            </a:r>
            <a:r>
              <a:rPr lang="en-US" dirty="0"/>
              <a:t> 0.035 W/m2K</a:t>
            </a:r>
            <a:r>
              <a:rPr lang="el-GR" dirty="0"/>
              <a:t>)</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4643593" y="2132856"/>
            <a:ext cx="4276629" cy="3417367"/>
          </a:xfrm>
          <a:prstGeom prst="rect">
            <a:avLst/>
          </a:prstGeom>
          <a:noFill/>
          <a:ln w="9525">
            <a:noFill/>
            <a:miter lim="800000"/>
            <a:headEnd/>
            <a:tailEnd/>
          </a:ln>
        </p:spPr>
      </p:pic>
      <p:sp>
        <p:nvSpPr>
          <p:cNvPr id="5" name="Rectangle 4"/>
          <p:cNvSpPr/>
          <p:nvPr/>
        </p:nvSpPr>
        <p:spPr>
          <a:xfrm>
            <a:off x="4572000" y="5589240"/>
            <a:ext cx="4572000" cy="307777"/>
          </a:xfrm>
          <a:prstGeom prst="rect">
            <a:avLst/>
          </a:prstGeom>
        </p:spPr>
        <p:txBody>
          <a:bodyPr>
            <a:spAutoFit/>
          </a:bodyPr>
          <a:lstStyle/>
          <a:p>
            <a:pPr algn="ctr"/>
            <a:r>
              <a:rPr lang="en-US" sz="1400" dirty="0"/>
              <a:t>Thermal insulating values (EPP: Expanded polypropylene</a:t>
            </a:r>
            <a:endParaRPr lang="bg-BG" sz="1400" dirty="0"/>
          </a:p>
        </p:txBody>
      </p:sp>
    </p:spTree>
    <p:extLst>
      <p:ext uri="{BB962C8B-B14F-4D97-AF65-F5344CB8AC3E}">
        <p14:creationId xmlns:p14="http://schemas.microsoft.com/office/powerpoint/2010/main" val="303196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 </a:t>
            </a:r>
          </a:p>
          <a:p>
            <a:pPr marL="0" indent="0" algn="just">
              <a:buNone/>
            </a:pPr>
            <a:r>
              <a:rPr lang="el-GR" b="1" dirty="0"/>
              <a:t>Εγκατάσταση εξαρτημάτων</a:t>
            </a:r>
            <a:endParaRPr lang="en-US" b="1" dirty="0"/>
          </a:p>
          <a:p>
            <a:pPr marL="3175" indent="14288" algn="just">
              <a:buNone/>
            </a:pPr>
            <a:r>
              <a:rPr lang="el-GR" b="1" dirty="0"/>
              <a:t>Εξαρτήματα ηλιακού συστήματος </a:t>
            </a:r>
            <a:endParaRPr lang="en-US" b="1" dirty="0"/>
          </a:p>
        </p:txBody>
      </p:sp>
      <p:pic>
        <p:nvPicPr>
          <p:cNvPr id="9218" name="Picture 2"/>
          <p:cNvPicPr>
            <a:picLocks noChangeAspect="1" noChangeArrowheads="1"/>
          </p:cNvPicPr>
          <p:nvPr/>
        </p:nvPicPr>
        <p:blipFill>
          <a:blip r:embed="rId2" cstate="print"/>
          <a:srcRect/>
          <a:stretch>
            <a:fillRect/>
          </a:stretch>
        </p:blipFill>
        <p:spPr bwMode="auto">
          <a:xfrm>
            <a:off x="4536545" y="2132856"/>
            <a:ext cx="2843767" cy="4104456"/>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a:t>
            </a:r>
          </a:p>
        </p:txBody>
      </p:sp>
      <p:sp>
        <p:nvSpPr>
          <p:cNvPr id="3" name="Content Placeholder 2"/>
          <p:cNvSpPr>
            <a:spLocks noGrp="1"/>
          </p:cNvSpPr>
          <p:nvPr>
            <p:ph idx="1"/>
          </p:nvPr>
        </p:nvSpPr>
        <p:spPr/>
        <p:txBody>
          <a:bodyPr>
            <a:normAutofit/>
          </a:bodyPr>
          <a:lstStyle/>
          <a:p>
            <a:pPr>
              <a:buNone/>
            </a:pPr>
            <a:endParaRPr lang="bg-BG" dirty="0"/>
          </a:p>
          <a:p>
            <a:pPr>
              <a:buNone/>
            </a:pPr>
            <a:endParaRPr lang="bg-BG" dirty="0"/>
          </a:p>
          <a:p>
            <a:pPr>
              <a:buNone/>
            </a:pPr>
            <a:r>
              <a:rPr lang="en-US" dirty="0"/>
              <a:t>1. </a:t>
            </a:r>
            <a:r>
              <a:rPr lang="el-GR" dirty="0"/>
              <a:t>Πώς να δουλεύω με ασφάλεια κατά την εγκατάσταση ενός </a:t>
            </a:r>
            <a:r>
              <a:rPr lang="el-GR" dirty="0" err="1"/>
              <a:t>ηλιοθερμικού</a:t>
            </a:r>
            <a:r>
              <a:rPr lang="el-GR" dirty="0"/>
              <a:t> συστήματος  </a:t>
            </a:r>
            <a:r>
              <a:rPr lang="en-US" dirty="0"/>
              <a:t>:</a:t>
            </a:r>
          </a:p>
          <a:p>
            <a:pPr>
              <a:buNone/>
            </a:pPr>
            <a:r>
              <a:rPr lang="en-US" dirty="0"/>
              <a:t>- </a:t>
            </a:r>
            <a:r>
              <a:rPr lang="el-GR" dirty="0"/>
              <a:t>Μέθοδοι εγκατάστασης και ασφάλεια</a:t>
            </a:r>
            <a:endParaRPr lang="en-US" dirty="0"/>
          </a:p>
          <a:p>
            <a:pPr>
              <a:buNone/>
            </a:pPr>
            <a:r>
              <a:rPr lang="en-US" dirty="0"/>
              <a:t>- </a:t>
            </a:r>
            <a:r>
              <a:rPr lang="el-GR" dirty="0"/>
              <a:t>Τεχνικές εγκατάστασης</a:t>
            </a:r>
            <a:endParaRPr lang="en-US" dirty="0"/>
          </a:p>
          <a:p>
            <a:pPr>
              <a:buNone/>
            </a:pPr>
            <a:r>
              <a:rPr lang="en-US" dirty="0"/>
              <a:t>- </a:t>
            </a:r>
            <a:r>
              <a:rPr lang="el-GR" dirty="0"/>
              <a:t>Προετοιμάζοντας το χώρο</a:t>
            </a:r>
            <a:r>
              <a:rPr lang="en-US" dirty="0"/>
              <a:t>, </a:t>
            </a:r>
            <a:r>
              <a:rPr lang="el-GR" dirty="0"/>
              <a:t>προπαρασκευαστικές εργασίες</a:t>
            </a:r>
            <a:endParaRPr lang="en-US" dirty="0"/>
          </a:p>
          <a:p>
            <a:pPr>
              <a:buNone/>
            </a:pPr>
            <a:r>
              <a:rPr lang="en-US" dirty="0"/>
              <a:t>-</a:t>
            </a:r>
            <a:r>
              <a:rPr lang="el-GR" dirty="0"/>
              <a:t> Εγκαθιστώντας</a:t>
            </a:r>
            <a:r>
              <a:rPr lang="en-US" dirty="0"/>
              <a:t>:  </a:t>
            </a:r>
            <a:r>
              <a:rPr lang="el-GR" dirty="0"/>
              <a:t>Συλλέκτες</a:t>
            </a:r>
            <a:r>
              <a:rPr lang="en-US" dirty="0"/>
              <a:t>, </a:t>
            </a:r>
            <a:r>
              <a:rPr lang="el-GR" dirty="0"/>
              <a:t>ηλιακό κύκλωμα</a:t>
            </a:r>
            <a:r>
              <a:rPr lang="en-US" dirty="0"/>
              <a:t>, </a:t>
            </a:r>
            <a:r>
              <a:rPr lang="el-GR" dirty="0"/>
              <a:t>δοχεία νερού </a:t>
            </a:r>
            <a:r>
              <a:rPr lang="en-US" dirty="0"/>
              <a:t>, </a:t>
            </a:r>
            <a:r>
              <a:rPr lang="el-GR" dirty="0"/>
              <a:t>εξαρτήματα</a:t>
            </a:r>
            <a:r>
              <a:rPr lang="en-US" dirty="0"/>
              <a:t>, </a:t>
            </a:r>
            <a:r>
              <a:rPr lang="el-GR" dirty="0"/>
              <a:t>αισθητήρες και ελεγκτές</a:t>
            </a:r>
            <a:endParaRPr lang="bg-BG" dirty="0"/>
          </a:p>
          <a:p>
            <a:pPr>
              <a:buNone/>
            </a:pPr>
            <a:endParaRPr lang="bg-BG" dirty="0"/>
          </a:p>
          <a:p>
            <a:pPr>
              <a:buNone/>
            </a:pPr>
            <a:r>
              <a:rPr lang="en-US" dirty="0"/>
              <a:t>2. </a:t>
            </a:r>
            <a:r>
              <a:rPr lang="el-GR" dirty="0"/>
              <a:t>Πώς να δουλεύω με ασφάλεια κατά τη συντήρηση ενός </a:t>
            </a:r>
            <a:r>
              <a:rPr lang="el-GR" dirty="0" err="1"/>
              <a:t>ηλιοθερμικού</a:t>
            </a:r>
            <a:r>
              <a:rPr lang="el-GR" dirty="0"/>
              <a:t> συστήματος </a:t>
            </a:r>
            <a:r>
              <a:rPr lang="en-US" dirty="0"/>
              <a:t>:</a:t>
            </a:r>
          </a:p>
          <a:p>
            <a:pPr>
              <a:buNone/>
            </a:pPr>
            <a:r>
              <a:rPr lang="en-US" dirty="0"/>
              <a:t>- </a:t>
            </a:r>
            <a:r>
              <a:rPr lang="el-GR" dirty="0"/>
              <a:t>Εκκίνηση</a:t>
            </a:r>
            <a:r>
              <a:rPr lang="en-US" dirty="0"/>
              <a:t>, </a:t>
            </a:r>
            <a:r>
              <a:rPr lang="el-GR" dirty="0"/>
              <a:t>συντήρηση και επισκευή</a:t>
            </a:r>
            <a:r>
              <a:rPr lang="en-US" dirty="0"/>
              <a:t>.</a:t>
            </a:r>
          </a:p>
          <a:p>
            <a:pPr>
              <a:buNone/>
            </a:pPr>
            <a:endParaRPr lang="en-US" dirty="0"/>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marL="3175" indent="14288" algn="just">
              <a:buNone/>
            </a:pPr>
            <a:r>
              <a:rPr lang="el-GR" b="1" dirty="0"/>
              <a:t>Τάπες πλήρωσης και αδειάσματος</a:t>
            </a:r>
            <a:endParaRPr lang="en-US" b="1" dirty="0"/>
          </a:p>
          <a:p>
            <a:pPr marL="3175" indent="14288" algn="just">
              <a:buNone/>
            </a:pPr>
            <a:r>
              <a:rPr lang="el-GR" dirty="0"/>
              <a:t>Βαλβίδες αποστράγγισης πρέπει να τοποθετούνται για την πλήρωση και το άδειασμα και τον καθαρισμό του συστήματος στο χαμηλότερο σημείο των σωληνώσεων τροφοδοσίας και επιστροφής. Κάθε μία πρέπει να είναι εφοδιασμένη με σύνδεση σωλήνας. </a:t>
            </a:r>
            <a:endParaRPr lang="en-US" dirty="0"/>
          </a:p>
          <a:p>
            <a:pPr marL="3175" indent="14288" algn="just">
              <a:buNone/>
            </a:pPr>
            <a:r>
              <a:rPr lang="el-GR" b="1" dirty="0"/>
              <a:t>Αντλία κυκλοφορίας</a:t>
            </a:r>
            <a:endParaRPr lang="en-US" b="1" dirty="0"/>
          </a:p>
          <a:p>
            <a:pPr marL="3175" indent="14288" algn="just">
              <a:buNone/>
            </a:pPr>
            <a:r>
              <a:rPr lang="el-GR" dirty="0"/>
              <a:t>Η αντλία συνδέεται στην γραμμή επιστροφής ώστε το θερμικό σοκ να παραμένει χαμηλό. Πρέπει να τοποθετείται, ώστε να αφαιρείται εύκολα.</a:t>
            </a:r>
            <a:r>
              <a:rPr lang="en-US" dirty="0"/>
              <a:t> </a:t>
            </a:r>
            <a:r>
              <a:rPr lang="el-GR" dirty="0"/>
              <a:t>Θα έπρεπε να τοποθετείται έτσι ώστε το υγρό μέσο να μεταφέρεται κάθετα από χαμηλά προς τα πάνω. </a:t>
            </a:r>
            <a:r>
              <a:rPr lang="en-US" dirty="0"/>
              <a:t>: </a:t>
            </a:r>
            <a:r>
              <a:rPr lang="el-GR" dirty="0"/>
              <a:t>έτσι ο αέρας μπορεί να κινείται προς τα πάνω και να διαφεύγει μέσω του </a:t>
            </a:r>
            <a:r>
              <a:rPr lang="el-GR" dirty="0" err="1"/>
              <a:t>εξαεριστικού</a:t>
            </a:r>
            <a:r>
              <a:rPr lang="el-GR" dirty="0"/>
              <a:t>. Η αντλία πρέπει να εγκαθίσταται χωρίς μηχανικές καταπονήσεις. </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marL="3175" indent="14288" algn="just">
              <a:buNone/>
            </a:pPr>
            <a:r>
              <a:rPr lang="el-GR" b="1" dirty="0"/>
              <a:t>Βαλβίδα ελέγχου </a:t>
            </a:r>
            <a:r>
              <a:rPr lang="en-US" b="1" dirty="0"/>
              <a:t>(check valve)</a:t>
            </a:r>
          </a:p>
          <a:p>
            <a:pPr marL="3175" indent="14288" algn="just">
              <a:buNone/>
            </a:pPr>
            <a:r>
              <a:rPr lang="el-GR" dirty="0"/>
              <a:t>Για την αποφυγή της κυκλοφορίας του υγρού μέσου  από το δοχείο αποθήκευσης πίσω στους συλλέκτες και στο ηλιακό κύκλωμα , σε περίπτωση που  κλείσει η αντλία, προτείνεται η τοποθέτηση μια </a:t>
            </a:r>
            <a:r>
              <a:rPr lang="el-GR" dirty="0" err="1"/>
              <a:t>αντεπίστροφη</a:t>
            </a:r>
            <a:r>
              <a:rPr lang="el-GR" dirty="0"/>
              <a:t> βαλβίδα. </a:t>
            </a:r>
            <a:r>
              <a:rPr lang="en-US" dirty="0"/>
              <a:t> </a:t>
            </a:r>
            <a:r>
              <a:rPr lang="el-GR" dirty="0"/>
              <a:t>Ένα είναι δυνατόν τοποθετείται </a:t>
            </a:r>
            <a:r>
              <a:rPr lang="el-GR" dirty="0" err="1"/>
              <a:t>κατάντι</a:t>
            </a:r>
            <a:r>
              <a:rPr lang="el-GR" dirty="0"/>
              <a:t> του κυκλοφορητή.  Στις περιπτώσεις </a:t>
            </a:r>
            <a:r>
              <a:rPr lang="el-GR" dirty="0" err="1"/>
              <a:t>μονοσωλήνων</a:t>
            </a:r>
            <a:r>
              <a:rPr lang="el-GR" dirty="0"/>
              <a:t> </a:t>
            </a:r>
            <a:r>
              <a:rPr lang="el-GR" dirty="0" err="1"/>
              <a:t>κυκλωματων</a:t>
            </a:r>
            <a:r>
              <a:rPr lang="el-GR" dirty="0"/>
              <a:t> προτείνεται η τοποθέτησή μιας δεύτερης </a:t>
            </a:r>
            <a:r>
              <a:rPr lang="el-GR" dirty="0" err="1"/>
              <a:t>αντεπίστροφης</a:t>
            </a:r>
            <a:r>
              <a:rPr lang="el-GR" dirty="0"/>
              <a:t> βαλβίδας στη γραμμή τροφοδοσίας. Αυτή πρέπει να είναι ικανή να μένει ανοιχτή κατά το άδειασμα ή τον καθαρισμό του δικτύου. </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marL="3175" indent="14288" algn="just">
              <a:buNone/>
            </a:pPr>
            <a:r>
              <a:rPr lang="el-GR" b="1" dirty="0"/>
              <a:t>Βαλβίδα ασφαλείας</a:t>
            </a:r>
            <a:endParaRPr lang="en-US" b="1" dirty="0"/>
          </a:p>
          <a:p>
            <a:pPr marL="3175" indent="14288" algn="just">
              <a:buNone/>
            </a:pPr>
            <a:r>
              <a:rPr lang="el-GR" dirty="0"/>
              <a:t>Η βαλβίδα ασφαλείας προστατεύει το ηλιακό κύκλωμα από υψηλές πιέσεις. Όταν η πίεση απόκρισης εμφανιστεί , η βαλβίδα ανοίγει και απελευθερώνει υγρό μέσο. Αυτή η πίεση δεν πρέπει να υπερβαίνει τη μέγιστη επιτρεπτή πίεση λειτουργίας των συλλεκτών και του δοχείου διαστολής. Μεταξύ της βαλβίδας ασφαλείας και των συλλεκτών δεν πρέπει να υπάρχουν στοιχεία διακοπής. Πρέπει να τοποθετείται κάθετα και μια σωλήνα πρέπει αν οδηγεί το υγρό που απελευθερώνεται σε ένα δοχείο συλλογής.</a:t>
            </a:r>
            <a:r>
              <a:rPr lang="en-US" dirty="0"/>
              <a:t>.</a:t>
            </a:r>
          </a:p>
        </p:txBody>
      </p:sp>
    </p:spTree>
    <p:extLst>
      <p:ext uri="{BB962C8B-B14F-4D97-AF65-F5344CB8AC3E}">
        <p14:creationId xmlns:p14="http://schemas.microsoft.com/office/powerpoint/2010/main" val="3031965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 </a:t>
            </a:r>
          </a:p>
          <a:p>
            <a:pPr marL="0" indent="0" algn="just">
              <a:buNone/>
            </a:pPr>
            <a:r>
              <a:rPr lang="el-GR" b="1" dirty="0" err="1"/>
              <a:t>Εξαεριστικά</a:t>
            </a:r>
            <a:endParaRPr lang="en-US" b="1" dirty="0"/>
          </a:p>
          <a:p>
            <a:pPr marL="3175" indent="14288" algn="just">
              <a:buNone/>
            </a:pPr>
            <a:r>
              <a:rPr lang="el-GR" dirty="0"/>
              <a:t>Μετά την πλήρωση του κυκλώματος παγιδεύεται αέρας στο δίκτυο αλλά και μέσα στο ίδιο το υγρό υπάρχει αέρας που απελευθερώνεται καθώς αυτό θερμαίνεται. Ο αέρας αυτός μαζεύεται στα υψηλότερα σημεία του δικτύου. Αν δεν υπάρξουν αντίμετρα προκαλεί ζημιά στο κύκλωμα. Γι’ αυτό  είναι απαραίτητο να τοποθετηθούν κατάλληλα </a:t>
            </a:r>
            <a:r>
              <a:rPr lang="el-GR" dirty="0" err="1"/>
              <a:t>εξαεριστικά</a:t>
            </a:r>
            <a:r>
              <a:rPr lang="el-GR" dirty="0"/>
              <a:t> ( για θερμοκρασίες &gt;</a:t>
            </a:r>
            <a:r>
              <a:rPr lang="en-US" dirty="0"/>
              <a:t>150°C</a:t>
            </a:r>
            <a:r>
              <a:rPr lang="el-GR" dirty="0"/>
              <a:t>) στα υψηλότερα σημεία του δικτύου ή όπου αλλού κρίνεται απαραίτητο. Επίσης στα </a:t>
            </a:r>
            <a:r>
              <a:rPr lang="el-GR" dirty="0" err="1"/>
              <a:t>εξαεριστικά</a:t>
            </a:r>
            <a:r>
              <a:rPr lang="el-GR" dirty="0"/>
              <a:t> κοντά στους συλλέκτες τοποθετείται και βαλβίδα  διακοπής. Πρέπει να προβλέπεται η προσβασιμότητα. </a:t>
            </a:r>
            <a:r>
              <a:rPr lang="en-US" dirty="0"/>
              <a:t> </a:t>
            </a:r>
          </a:p>
        </p:txBody>
      </p:sp>
    </p:spTree>
    <p:extLst>
      <p:ext uri="{BB962C8B-B14F-4D97-AF65-F5344CB8AC3E}">
        <p14:creationId xmlns:p14="http://schemas.microsoft.com/office/powerpoint/2010/main" val="3031965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marL="3175" indent="14288" algn="just">
              <a:buNone/>
            </a:pPr>
            <a:r>
              <a:rPr lang="el-GR" b="1" dirty="0"/>
              <a:t>Διαχωριστές αέρα</a:t>
            </a:r>
            <a:endParaRPr lang="en-US" b="1" dirty="0"/>
          </a:p>
          <a:p>
            <a:pPr marL="3175" indent="14288" algn="just">
              <a:buNone/>
            </a:pPr>
            <a:r>
              <a:rPr lang="el-GR" dirty="0"/>
              <a:t>Οι διαχωριστές αέρα χτίζονται μέσα στο πρωτεύον κύκλωμα. Αυξάνουν τη διατομή ροής</a:t>
            </a:r>
            <a:r>
              <a:rPr lang="en-US" dirty="0"/>
              <a:t>, </a:t>
            </a:r>
            <a:r>
              <a:rPr lang="el-GR" dirty="0"/>
              <a:t>μειώνοντας την ταχύτητα και επιτρέποντας στις φυσαλίδες να ανέβουν , οι οποίες διαφεύγουν από τα </a:t>
            </a:r>
            <a:r>
              <a:rPr lang="el-GR" dirty="0" err="1"/>
              <a:t>εξαεριστικά</a:t>
            </a:r>
            <a:r>
              <a:rPr lang="el-GR" dirty="0"/>
              <a:t>.</a:t>
            </a:r>
            <a:endParaRPr lang="en-US" dirty="0"/>
          </a:p>
          <a:p>
            <a:pPr marL="3175" indent="14288" algn="just">
              <a:buNone/>
            </a:pPr>
            <a:r>
              <a:rPr lang="el-GR" b="1" dirty="0"/>
              <a:t>Ενδείξεις οργάνων</a:t>
            </a:r>
            <a:r>
              <a:rPr lang="en-US" b="1" dirty="0"/>
              <a:t>(</a:t>
            </a:r>
            <a:r>
              <a:rPr lang="el-GR" b="1" dirty="0"/>
              <a:t>θερμόμετρα</a:t>
            </a:r>
            <a:r>
              <a:rPr lang="en-US" b="1" dirty="0"/>
              <a:t>, </a:t>
            </a:r>
            <a:r>
              <a:rPr lang="el-GR" b="1" dirty="0"/>
              <a:t>πιεσόμετρα</a:t>
            </a:r>
            <a:r>
              <a:rPr lang="en-US" b="1" dirty="0"/>
              <a:t>, </a:t>
            </a:r>
            <a:r>
              <a:rPr lang="el-GR" b="1" dirty="0"/>
              <a:t>ροόμετρα</a:t>
            </a:r>
            <a:r>
              <a:rPr lang="en-US" b="1" dirty="0"/>
              <a:t>)</a:t>
            </a:r>
          </a:p>
          <a:p>
            <a:pPr marL="3175" indent="14288" algn="just">
              <a:buNone/>
            </a:pPr>
            <a:r>
              <a:rPr lang="el-GR" dirty="0"/>
              <a:t>Για την παρακολούθηση του συστήματος, η οθόνη ρυθμίζεται να δείχνει τη  θερμοκρασία τροφοδοσίας και τη πίεσης λειτουργίας</a:t>
            </a:r>
            <a:r>
              <a:rPr lang="en-US" dirty="0"/>
              <a:t>. </a:t>
            </a:r>
            <a:r>
              <a:rPr lang="el-GR" dirty="0"/>
              <a:t>Το μανόμετρο τοποθετείται έτσι ώστε να μπορεί να αναγνωστεί μετά την πλήρωση του δικτύου. Επιπρόσθετα, συνίστανται  όργανα ενδείξεων για την θερμοκρασία επιστροφής και τη </a:t>
            </a:r>
            <a:r>
              <a:rPr lang="el-GR" dirty="0" err="1"/>
              <a:t>ροομέτρηση</a:t>
            </a:r>
            <a:r>
              <a:rPr lang="el-GR" dirty="0"/>
              <a:t> στο πρωτεύον δίκτυο. </a:t>
            </a:r>
            <a:r>
              <a:rPr lang="en-US" dirty="0"/>
              <a:t> </a:t>
            </a:r>
          </a:p>
        </p:txBody>
      </p:sp>
    </p:spTree>
    <p:extLst>
      <p:ext uri="{BB962C8B-B14F-4D97-AF65-F5344CB8AC3E}">
        <p14:creationId xmlns:p14="http://schemas.microsoft.com/office/powerpoint/2010/main" val="303196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dirty="0"/>
          </a:p>
          <a:p>
            <a:pPr marL="3175" indent="14288" algn="just">
              <a:buNone/>
            </a:pPr>
            <a:r>
              <a:rPr lang="el-GR" b="1" dirty="0"/>
              <a:t>Εξαρτήματα απομόνωσης </a:t>
            </a:r>
            <a:endParaRPr lang="en-US" b="1" dirty="0"/>
          </a:p>
          <a:p>
            <a:pPr marL="3175" indent="14288" algn="just">
              <a:buNone/>
            </a:pPr>
            <a:r>
              <a:rPr lang="el-GR" dirty="0"/>
              <a:t>Υπάρχουν πολλά ήδη εξαρτημάτων διακοπής, όπως γωνίες, σφαιρικές </a:t>
            </a:r>
            <a:r>
              <a:rPr lang="el-GR" dirty="0" err="1"/>
              <a:t>βαλδίδες</a:t>
            </a:r>
            <a:r>
              <a:rPr lang="el-GR" dirty="0"/>
              <a:t>, πεταλούδες κλπ.  Είναι πολύ σημαντική η σήμανση της κατεύθυνσης ροής κατά την τοποθέτηση</a:t>
            </a:r>
            <a:r>
              <a:rPr lang="en-US" dirty="0"/>
              <a:t>.</a:t>
            </a:r>
          </a:p>
          <a:p>
            <a:pPr marL="3175" indent="14288" algn="just">
              <a:buNone/>
            </a:pPr>
            <a:endParaRPr lang="en-US" dirty="0"/>
          </a:p>
          <a:p>
            <a:pPr marL="3175" indent="14288" algn="just">
              <a:buNone/>
            </a:pPr>
            <a:r>
              <a:rPr lang="el-GR" b="1" dirty="0"/>
              <a:t>Φίλτρα ακαθάρτων</a:t>
            </a:r>
            <a:endParaRPr lang="en-US" b="1" dirty="0"/>
          </a:p>
          <a:p>
            <a:pPr marL="3175" indent="14288" algn="just">
              <a:buNone/>
            </a:pPr>
            <a:r>
              <a:rPr lang="el-GR" dirty="0"/>
              <a:t>Τα φίλτρα ακαθάρτων χρησιμοποιούνται σε μικρά συστήματα και στο ξέπλυμα του πρωτεύοντος δικτύου.</a:t>
            </a:r>
            <a:r>
              <a:rPr lang="en-US" dirty="0"/>
              <a:t> </a:t>
            </a:r>
            <a:r>
              <a:rPr lang="el-GR" dirty="0"/>
              <a:t>Δεν πρέπει να καλύπτεται με μονωτικά υλικά  και να είναι </a:t>
            </a:r>
            <a:r>
              <a:rPr lang="el-GR" dirty="0" err="1"/>
              <a:t>προσβάσιμο</a:t>
            </a:r>
            <a:r>
              <a:rPr lang="el-GR" dirty="0"/>
              <a:t> για συντήρηση. </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Εγκατάσταση</a:t>
            </a:r>
            <a:r>
              <a:rPr lang="en-US" dirty="0"/>
              <a:t>:  </a:t>
            </a:r>
            <a:r>
              <a:rPr lang="el-GR" dirty="0"/>
              <a:t>Συλλέκτη</a:t>
            </a:r>
            <a:r>
              <a:rPr lang="en-US" dirty="0"/>
              <a:t>, </a:t>
            </a:r>
            <a:r>
              <a:rPr lang="el-GR" dirty="0"/>
              <a:t>Ηλιακού κυκλώματος</a:t>
            </a:r>
            <a:r>
              <a:rPr lang="en-US" dirty="0"/>
              <a:t>, </a:t>
            </a:r>
            <a:r>
              <a:rPr lang="el-GR" dirty="0"/>
              <a:t>Δοχείου αποθήκευσης </a:t>
            </a:r>
            <a:r>
              <a:rPr lang="en-US" dirty="0"/>
              <a:t>, </a:t>
            </a:r>
            <a:r>
              <a:rPr lang="el-GR" dirty="0"/>
              <a:t>Εξαρτήματα</a:t>
            </a:r>
            <a:r>
              <a:rPr lang="en-US" dirty="0"/>
              <a:t>, </a:t>
            </a:r>
            <a:r>
              <a:rPr lang="el-GR" dirty="0"/>
              <a:t>Αισθητήρες και Ελεγκτές</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l-GR" dirty="0"/>
              <a:t>Πώς να δουλεύω με ασφάλεια κατά την εγκατάσταση ενός </a:t>
            </a:r>
            <a:r>
              <a:rPr lang="el-GR" dirty="0" err="1"/>
              <a:t>ηλιοθερμικού</a:t>
            </a:r>
            <a:r>
              <a:rPr lang="el-GR" dirty="0"/>
              <a:t> συστήματος </a:t>
            </a:r>
          </a:p>
          <a:p>
            <a:pPr marL="0" indent="0" algn="just">
              <a:buNone/>
            </a:pPr>
            <a:r>
              <a:rPr lang="el-GR" b="1" dirty="0"/>
              <a:t>Εγκατάσταση και σύνδεση αισθητήρων</a:t>
            </a:r>
            <a:endParaRPr lang="en-US" b="1" dirty="0"/>
          </a:p>
          <a:p>
            <a:pPr marL="3175" indent="14288" algn="just">
              <a:buNone/>
            </a:pPr>
            <a:endParaRPr lang="en-US" dirty="0"/>
          </a:p>
          <a:p>
            <a:pPr marL="3175" indent="14288" algn="just">
              <a:buNone/>
            </a:pPr>
            <a:r>
              <a:rPr lang="el-GR" b="1" dirty="0"/>
              <a:t>Μονάδα ελέγχου</a:t>
            </a:r>
            <a:endParaRPr lang="en-US" b="1" dirty="0"/>
          </a:p>
          <a:p>
            <a:pPr marL="3175" indent="14288" algn="just">
              <a:buNone/>
            </a:pPr>
            <a:r>
              <a:rPr lang="el-GR" dirty="0"/>
              <a:t>Η μονάδα ελέγχου τοποθετείται στην περιοχή του ηλιακού σταθμού. Μετά τη σύνδεση όλων των αισθητήρων ο ελεγκτής είναι έτοιμος για λειτουργία. </a:t>
            </a:r>
            <a:endParaRPr lang="en-US" dirty="0"/>
          </a:p>
          <a:p>
            <a:pPr marL="3175" indent="14288" algn="just">
              <a:buNone/>
            </a:pPr>
            <a:r>
              <a:rPr lang="el-GR" dirty="0"/>
              <a:t>Είναι σημαντικό να έχει επιβεβαιωθεί η  μόνωση της μονάδας και η γείωση της. </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Εκκίνηση</a:t>
            </a:r>
            <a:r>
              <a:rPr lang="en-US" dirty="0"/>
              <a:t>,</a:t>
            </a:r>
            <a:r>
              <a:rPr lang="el-GR" dirty="0"/>
              <a:t> συντήρηση και επισκευή</a:t>
            </a:r>
          </a:p>
        </p:txBody>
      </p:sp>
      <p:sp>
        <p:nvSpPr>
          <p:cNvPr id="3" name="Content Placeholder 2"/>
          <p:cNvSpPr>
            <a:spLocks noGrp="1"/>
          </p:cNvSpPr>
          <p:nvPr>
            <p:ph idx="1"/>
          </p:nvPr>
        </p:nvSpPr>
        <p:spPr/>
        <p:txBody>
          <a:bodyPr>
            <a:normAutofit/>
          </a:bodyPr>
          <a:lstStyle/>
          <a:p>
            <a:pPr marL="0" indent="0">
              <a:buNone/>
            </a:pPr>
            <a:r>
              <a:rPr lang="en-US" dirty="0"/>
              <a:t>2. </a:t>
            </a:r>
            <a:r>
              <a:rPr lang="el-GR" dirty="0"/>
              <a:t>Πώς να δουλεύω με ασφάλεια κατά τη συντήρηση ενός </a:t>
            </a:r>
            <a:r>
              <a:rPr lang="el-GR" dirty="0" err="1"/>
              <a:t>ηλιοθερμικού</a:t>
            </a:r>
            <a:r>
              <a:rPr lang="el-GR" dirty="0"/>
              <a:t> συστήματος </a:t>
            </a:r>
            <a:endParaRPr lang="en-US" dirty="0"/>
          </a:p>
          <a:p>
            <a:pPr marL="0" indent="0">
              <a:buNone/>
            </a:pPr>
            <a:endParaRPr lang="el-GR" dirty="0"/>
          </a:p>
          <a:p>
            <a:pPr marL="0" indent="0">
              <a:buNone/>
            </a:pPr>
            <a:r>
              <a:rPr lang="el-GR" dirty="0"/>
              <a:t>Τα απαραίτητα βήματα για την εκκίνηση </a:t>
            </a:r>
            <a:r>
              <a:rPr lang="en-US" dirty="0"/>
              <a:t>:</a:t>
            </a:r>
          </a:p>
          <a:p>
            <a:pPr marL="0" indent="0">
              <a:buNone/>
            </a:pPr>
            <a:endParaRPr lang="en-US" dirty="0"/>
          </a:p>
          <a:p>
            <a:pPr marL="714375" indent="0">
              <a:buNone/>
            </a:pPr>
            <a:r>
              <a:rPr lang="en-US" dirty="0"/>
              <a:t>1. </a:t>
            </a:r>
            <a:r>
              <a:rPr lang="el-GR" dirty="0"/>
              <a:t>Εκκένωση του ηλιακού κυκλώματος</a:t>
            </a:r>
            <a:r>
              <a:rPr lang="en-US" dirty="0"/>
              <a:t>.</a:t>
            </a:r>
          </a:p>
          <a:p>
            <a:pPr marL="714375" indent="0">
              <a:buNone/>
            </a:pPr>
            <a:r>
              <a:rPr lang="en-US" dirty="0"/>
              <a:t>2. </a:t>
            </a:r>
            <a:r>
              <a:rPr lang="el-GR" dirty="0"/>
              <a:t>Έλεγχος διαρροών</a:t>
            </a:r>
            <a:r>
              <a:rPr lang="en-US" dirty="0"/>
              <a:t>.</a:t>
            </a:r>
          </a:p>
          <a:p>
            <a:pPr marL="714375" indent="0">
              <a:buNone/>
            </a:pPr>
            <a:r>
              <a:rPr lang="en-US" dirty="0"/>
              <a:t>3. </a:t>
            </a:r>
            <a:r>
              <a:rPr lang="el-GR" dirty="0"/>
              <a:t>Πλήρωση με το ηλιακό υγρό μέσο</a:t>
            </a:r>
            <a:r>
              <a:rPr lang="en-US" dirty="0"/>
              <a:t>.</a:t>
            </a:r>
          </a:p>
          <a:p>
            <a:pPr marL="714375" indent="0">
              <a:buNone/>
            </a:pPr>
            <a:r>
              <a:rPr lang="en-US" dirty="0"/>
              <a:t>4. </a:t>
            </a:r>
            <a:r>
              <a:rPr lang="el-GR" dirty="0"/>
              <a:t>Ρύθμιση των αντλιών και των ελεγκτών</a:t>
            </a:r>
            <a:r>
              <a:rPr lang="en-US" dirty="0"/>
              <a:t>.</a:t>
            </a:r>
          </a:p>
        </p:txBody>
      </p:sp>
    </p:spTree>
    <p:extLst>
      <p:ext uri="{BB962C8B-B14F-4D97-AF65-F5344CB8AC3E}">
        <p14:creationId xmlns:p14="http://schemas.microsoft.com/office/powerpoint/2010/main" val="3709239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Εκκίνηση</a:t>
            </a:r>
            <a:r>
              <a:rPr lang="en-US" dirty="0"/>
              <a:t>,</a:t>
            </a:r>
            <a:r>
              <a:rPr lang="el-GR" dirty="0"/>
              <a:t> συντήρηση και επισκευή</a:t>
            </a:r>
          </a:p>
        </p:txBody>
      </p:sp>
      <p:sp>
        <p:nvSpPr>
          <p:cNvPr id="3" name="Content Placeholder 2"/>
          <p:cNvSpPr>
            <a:spLocks noGrp="1"/>
          </p:cNvSpPr>
          <p:nvPr>
            <p:ph idx="1"/>
          </p:nvPr>
        </p:nvSpPr>
        <p:spPr/>
        <p:txBody>
          <a:bodyPr>
            <a:noAutofit/>
          </a:bodyPr>
          <a:lstStyle/>
          <a:p>
            <a:pPr marL="0" indent="0" algn="just">
              <a:buNone/>
            </a:pPr>
            <a:r>
              <a:rPr lang="en-US" dirty="0"/>
              <a:t>2. </a:t>
            </a:r>
            <a:r>
              <a:rPr lang="el-GR" dirty="0"/>
              <a:t>Πώς να δουλεύω με ασφάλεια κατά τη συντήρηση ενός </a:t>
            </a:r>
            <a:r>
              <a:rPr lang="el-GR" dirty="0" err="1"/>
              <a:t>ηλιοθερμικού</a:t>
            </a:r>
            <a:r>
              <a:rPr lang="el-GR" dirty="0"/>
              <a:t> συστήματος </a:t>
            </a:r>
            <a:endParaRPr lang="en-US" dirty="0"/>
          </a:p>
          <a:p>
            <a:pPr marL="0" indent="0" algn="just">
              <a:buNone/>
            </a:pPr>
            <a:r>
              <a:rPr lang="el-GR" b="1" dirty="0"/>
              <a:t>Εκκένωση του ηλιακού κυκλώματος</a:t>
            </a:r>
            <a:endParaRPr lang="en-US" b="1" dirty="0"/>
          </a:p>
          <a:p>
            <a:pPr marL="0" indent="0" algn="just">
              <a:buNone/>
            </a:pPr>
            <a:r>
              <a:rPr lang="el-GR" dirty="0"/>
              <a:t>Ο καθαρισμός του κυκλώματος αφαιρεί βρωμιά και υπολείμματα. Η εκκένωση δεν πρέπει να γίνεται ημέρες μεγάλης ηλιοφάνειας ή μεγάλου ψύχους για την αποφυγή ,εξάτμισης ή ψύξης .</a:t>
            </a:r>
            <a:r>
              <a:rPr lang="en-US" dirty="0"/>
              <a:t> </a:t>
            </a:r>
            <a:r>
              <a:rPr lang="el-GR" dirty="0"/>
              <a:t>Ο καθαρισμός γίνεται μέσω δύο βαλβίδων στις γραμμές τροφοδοσίας και επιστροφής. Όλη η διαδικασία πρέπει να ολοκληρώνεται σε  10 λεπτά περίπου. </a:t>
            </a:r>
            <a:endParaRPr lang="en-US" dirty="0"/>
          </a:p>
        </p:txBody>
      </p:sp>
    </p:spTree>
    <p:extLst>
      <p:ext uri="{BB962C8B-B14F-4D97-AF65-F5344CB8AC3E}">
        <p14:creationId xmlns:p14="http://schemas.microsoft.com/office/powerpoint/2010/main" val="3709239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Εκκίνηση</a:t>
            </a:r>
            <a:r>
              <a:rPr lang="en-US" dirty="0"/>
              <a:t>,</a:t>
            </a:r>
            <a:r>
              <a:rPr lang="el-GR" dirty="0"/>
              <a:t> συντήρηση και επισκευή</a:t>
            </a:r>
          </a:p>
        </p:txBody>
      </p:sp>
      <p:sp>
        <p:nvSpPr>
          <p:cNvPr id="3" name="Content Placeholder 2"/>
          <p:cNvSpPr>
            <a:spLocks noGrp="1"/>
          </p:cNvSpPr>
          <p:nvPr>
            <p:ph idx="1"/>
          </p:nvPr>
        </p:nvSpPr>
        <p:spPr>
          <a:xfrm>
            <a:off x="457200" y="1600201"/>
            <a:ext cx="8229600" cy="1180728"/>
          </a:xfrm>
        </p:spPr>
        <p:txBody>
          <a:bodyPr>
            <a:normAutofit/>
          </a:bodyPr>
          <a:lstStyle/>
          <a:p>
            <a:pPr marL="0" indent="0">
              <a:buNone/>
            </a:pPr>
            <a:r>
              <a:rPr lang="en-US" sz="1600" dirty="0"/>
              <a:t>2. </a:t>
            </a:r>
            <a:r>
              <a:rPr lang="el-GR" sz="1600" dirty="0"/>
              <a:t>Πώς να δουλεύω με ασφάλεια κατά τη συντήρηση ενός </a:t>
            </a:r>
            <a:r>
              <a:rPr lang="el-GR" sz="1600" dirty="0" err="1"/>
              <a:t>ηλιοθερμικού</a:t>
            </a:r>
            <a:r>
              <a:rPr lang="el-GR" sz="1600" dirty="0"/>
              <a:t> συστήματος </a:t>
            </a:r>
            <a:endParaRPr lang="en-US" sz="1600" dirty="0"/>
          </a:p>
        </p:txBody>
      </p:sp>
      <p:pic>
        <p:nvPicPr>
          <p:cNvPr id="1026" name="Picture 2"/>
          <p:cNvPicPr>
            <a:picLocks noChangeAspect="1" noChangeArrowheads="1"/>
          </p:cNvPicPr>
          <p:nvPr/>
        </p:nvPicPr>
        <p:blipFill>
          <a:blip r:embed="rId3" cstate="print"/>
          <a:srcRect/>
          <a:stretch>
            <a:fillRect/>
          </a:stretch>
        </p:blipFill>
        <p:spPr bwMode="auto">
          <a:xfrm>
            <a:off x="1691680" y="1916832"/>
            <a:ext cx="4189348" cy="4311431"/>
          </a:xfrm>
          <a:prstGeom prst="rect">
            <a:avLst/>
          </a:prstGeom>
          <a:noFill/>
          <a:ln w="9525">
            <a:noFill/>
            <a:miter lim="800000"/>
            <a:headEnd/>
            <a:tailEnd/>
          </a:ln>
        </p:spPr>
      </p:pic>
      <p:sp>
        <p:nvSpPr>
          <p:cNvPr id="5" name="Rectangle 4"/>
          <p:cNvSpPr/>
          <p:nvPr/>
        </p:nvSpPr>
        <p:spPr>
          <a:xfrm>
            <a:off x="5868144" y="3933056"/>
            <a:ext cx="3275856" cy="923330"/>
          </a:xfrm>
          <a:prstGeom prst="rect">
            <a:avLst/>
          </a:prstGeom>
        </p:spPr>
        <p:txBody>
          <a:bodyPr wrap="square">
            <a:spAutoFit/>
          </a:bodyPr>
          <a:lstStyle/>
          <a:p>
            <a:r>
              <a:rPr lang="el-GR" dirty="0"/>
              <a:t>Ηλιακό κύκλωμα με εξαρτήματα για τη διαδικασία  εκκένωσης και πλήρωσης</a:t>
            </a:r>
            <a:endParaRPr lang="bg-BG" dirty="0"/>
          </a:p>
        </p:txBody>
      </p:sp>
    </p:spTree>
    <p:extLst>
      <p:ext uri="{BB962C8B-B14F-4D97-AF65-F5344CB8AC3E}">
        <p14:creationId xmlns:p14="http://schemas.microsoft.com/office/powerpoint/2010/main" val="370923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Μέθοδοι εγκατάστασης και ασφάλεια</a:t>
            </a:r>
            <a:endParaRPr lang="en-US" dirty="0"/>
          </a:p>
        </p:txBody>
      </p:sp>
      <p:sp>
        <p:nvSpPr>
          <p:cNvPr id="3" name="Content Placeholder 2"/>
          <p:cNvSpPr>
            <a:spLocks noGrp="1"/>
          </p:cNvSpPr>
          <p:nvPr>
            <p:ph idx="1"/>
          </p:nvPr>
        </p:nvSpPr>
        <p:spPr/>
        <p:txBody>
          <a:bodyPr>
            <a:normAutofit/>
          </a:bodyPr>
          <a:lstStyle/>
          <a:p>
            <a:pPr algn="just">
              <a:buNone/>
            </a:pPr>
            <a:r>
              <a:rPr lang="en-US" sz="2000" dirty="0"/>
              <a:t>1. </a:t>
            </a:r>
            <a:r>
              <a:rPr lang="el-GR" sz="2000" dirty="0"/>
              <a:t>Πώς να δουλεύω με ασφάλεια κατά την εγκατάσταση ενός </a:t>
            </a:r>
            <a:r>
              <a:rPr lang="el-GR" sz="2000" dirty="0" err="1"/>
              <a:t>ηλιοθερμικού</a:t>
            </a:r>
            <a:r>
              <a:rPr lang="el-GR" sz="2000" dirty="0"/>
              <a:t> συστήματος </a:t>
            </a:r>
            <a:r>
              <a:rPr lang="en-US" sz="2000" dirty="0"/>
              <a:t>:</a:t>
            </a:r>
          </a:p>
          <a:p>
            <a:pPr algn="just">
              <a:buFontTx/>
              <a:buChar char="-"/>
            </a:pPr>
            <a:endParaRPr lang="bg-BG" b="1" dirty="0"/>
          </a:p>
          <a:p>
            <a:pPr algn="just">
              <a:buNone/>
            </a:pPr>
            <a:r>
              <a:rPr lang="el-GR" b="1" dirty="0"/>
              <a:t>Παράδοση υλικών</a:t>
            </a:r>
            <a:endParaRPr lang="en-US" b="1" dirty="0"/>
          </a:p>
          <a:p>
            <a:pPr algn="just">
              <a:buNone/>
            </a:pPr>
            <a:r>
              <a:rPr lang="el-GR" dirty="0"/>
              <a:t>Παραδοσιακά τα υλικά των ενεργειακών συστημάτων παραδίδονται από τον κατασκευαστή , αλλά πλέον και από αντιπροσώπους. Όταν τα υλικά παραδοθούν πρέπει να γίνουν τα εξής</a:t>
            </a:r>
            <a:r>
              <a:rPr lang="en-US" dirty="0"/>
              <a:t> :</a:t>
            </a:r>
          </a:p>
          <a:p>
            <a:pPr algn="just">
              <a:buNone/>
            </a:pPr>
            <a:endParaRPr lang="en-US" dirty="0"/>
          </a:p>
          <a:p>
            <a:pPr algn="just">
              <a:buNone/>
            </a:pPr>
            <a:r>
              <a:rPr lang="el-GR" b="1" dirty="0"/>
              <a:t>Έλεγχος για καταστροφές κατά τη μεταφορά</a:t>
            </a:r>
            <a:endParaRPr lang="en-US" b="1" dirty="0"/>
          </a:p>
          <a:p>
            <a:pPr algn="just">
              <a:buNone/>
            </a:pPr>
            <a:r>
              <a:rPr lang="el-GR" dirty="0"/>
              <a:t>Έλεγχος για ζημιές στα υαλώματα των συλλεκτών ή για λυγίσματα στα μεταλλικά μέρη.</a:t>
            </a:r>
            <a:r>
              <a:rPr lang="en-US" dirty="0"/>
              <a:t> </a:t>
            </a:r>
          </a:p>
        </p:txBody>
      </p:sp>
    </p:spTree>
    <p:extLst>
      <p:ext uri="{BB962C8B-B14F-4D97-AF65-F5344CB8AC3E}">
        <p14:creationId xmlns:p14="http://schemas.microsoft.com/office/powerpoint/2010/main" val="3031965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Εκκίνηση</a:t>
            </a:r>
            <a:r>
              <a:rPr lang="en-US" dirty="0"/>
              <a:t>,</a:t>
            </a:r>
            <a:r>
              <a:rPr lang="el-GR" dirty="0"/>
              <a:t> συντήρηση και επισκευή</a:t>
            </a:r>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a:t>
            </a:r>
            <a:r>
              <a:rPr lang="el-GR" dirty="0"/>
              <a:t>Πώς να δουλεύω με ασφάλεια κατά τη συντήρηση ενός </a:t>
            </a:r>
            <a:r>
              <a:rPr lang="el-GR" dirty="0" err="1"/>
              <a:t>ηλιοθερμικού</a:t>
            </a:r>
            <a:r>
              <a:rPr lang="el-GR" dirty="0"/>
              <a:t> συστήματος </a:t>
            </a:r>
            <a:endParaRPr lang="en-US" dirty="0"/>
          </a:p>
          <a:p>
            <a:pPr marL="0" indent="0" algn="just">
              <a:buNone/>
            </a:pPr>
            <a:r>
              <a:rPr lang="el-GR" b="1" dirty="0"/>
              <a:t>Έλεγχος διαρροών</a:t>
            </a:r>
            <a:endParaRPr lang="en-US" b="1" dirty="0"/>
          </a:p>
          <a:p>
            <a:pPr marL="0" indent="0" algn="just">
              <a:buNone/>
            </a:pPr>
            <a:endParaRPr lang="en-US" dirty="0"/>
          </a:p>
          <a:p>
            <a:pPr marL="0" indent="0" algn="just">
              <a:buNone/>
            </a:pPr>
            <a:r>
              <a:rPr lang="el-GR" dirty="0"/>
              <a:t>Μετά τον καθαρισμό του δικτύου γίνεται έλεγχος διαρροών. Το κύκλωμα πληρώνεται με νερό και μετά αυξάνεται η πίεση σταδιακά μέχρι το μέγιστο των </a:t>
            </a:r>
            <a:r>
              <a:rPr lang="en-US" dirty="0"/>
              <a:t>6 bar (87 psi). </a:t>
            </a:r>
            <a:r>
              <a:rPr lang="el-GR" dirty="0"/>
              <a:t>Αν η πίεση πέσει σημαντικά σαν αποτέλεσμα διαρροής, πρέπει να </a:t>
            </a:r>
            <a:r>
              <a:rPr lang="el-GR" dirty="0" err="1"/>
              <a:t>ξαναπληρωθεί</a:t>
            </a:r>
            <a:r>
              <a:rPr lang="el-GR" dirty="0"/>
              <a:t> και να ελεγχθεί οπτικά και δια χειρός για τον εντοπισμό του σημείου </a:t>
            </a:r>
            <a:r>
              <a:rPr lang="el-GR" dirty="0" err="1"/>
              <a:t>διαροροής</a:t>
            </a:r>
            <a:r>
              <a:rPr lang="el-GR" dirty="0"/>
              <a:t>.  </a:t>
            </a:r>
            <a:endParaRPr lang="en-US" dirty="0"/>
          </a:p>
        </p:txBody>
      </p:sp>
    </p:spTree>
    <p:extLst>
      <p:ext uri="{BB962C8B-B14F-4D97-AF65-F5344CB8AC3E}">
        <p14:creationId xmlns:p14="http://schemas.microsoft.com/office/powerpoint/2010/main" val="3709239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Εκκίνηση</a:t>
            </a:r>
            <a:r>
              <a:rPr lang="en-US" dirty="0"/>
              <a:t>,</a:t>
            </a:r>
            <a:r>
              <a:rPr lang="el-GR" dirty="0"/>
              <a:t> συντήρηση και επισκευή</a:t>
            </a:r>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a:t>
            </a:r>
            <a:r>
              <a:rPr lang="el-GR" dirty="0"/>
              <a:t>Πώς να δουλεύω με ασφάλεια κατά τη συντήρηση ενός </a:t>
            </a:r>
            <a:r>
              <a:rPr lang="el-GR" dirty="0" err="1"/>
              <a:t>ηλιοθερμικού</a:t>
            </a:r>
            <a:r>
              <a:rPr lang="el-GR" dirty="0"/>
              <a:t> συστήματος </a:t>
            </a:r>
          </a:p>
          <a:p>
            <a:pPr marL="0" indent="0" algn="just">
              <a:buNone/>
            </a:pPr>
            <a:r>
              <a:rPr lang="el-GR" b="1" dirty="0"/>
              <a:t>Πλήρωση με ηλιακό υγρό μέσο</a:t>
            </a:r>
            <a:endParaRPr lang="en-US" b="1" dirty="0"/>
          </a:p>
          <a:p>
            <a:pPr marL="0" indent="0" algn="just">
              <a:buNone/>
            </a:pPr>
            <a:endParaRPr lang="en-US" b="1" dirty="0"/>
          </a:p>
          <a:p>
            <a:pPr marL="0" indent="0" algn="just">
              <a:buNone/>
            </a:pPr>
            <a:r>
              <a:rPr lang="el-GR" dirty="0"/>
              <a:t>Μετά τη προετοιμασία του μείγματος νερού – αντιψυκτικού το υγρό </a:t>
            </a:r>
            <a:r>
              <a:rPr lang="el-GR" dirty="0" err="1"/>
              <a:t>πρεσσάρεται</a:t>
            </a:r>
            <a:r>
              <a:rPr lang="el-GR" dirty="0"/>
              <a:t> μέσα στο δίκτυο. Ακολουθεί η διαδικασία απελευθέρωσης αέρα από το δίκτυο. Πάντα ακολουθούνται οι οδηγίες του κατασκευαστή. </a:t>
            </a:r>
            <a:endParaRPr lang="en-US" dirty="0"/>
          </a:p>
        </p:txBody>
      </p:sp>
    </p:spTree>
    <p:extLst>
      <p:ext uri="{BB962C8B-B14F-4D97-AF65-F5344CB8AC3E}">
        <p14:creationId xmlns:p14="http://schemas.microsoft.com/office/powerpoint/2010/main" val="3709239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Εκκίνηση</a:t>
            </a:r>
            <a:r>
              <a:rPr lang="en-US" dirty="0"/>
              <a:t>,</a:t>
            </a:r>
            <a:r>
              <a:rPr lang="el-GR" dirty="0"/>
              <a:t> συντήρηση και επισκευή</a:t>
            </a:r>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a:t>
            </a:r>
            <a:r>
              <a:rPr lang="el-GR" dirty="0"/>
              <a:t>Πώς να δουλεύω με ασφάλεια κατά τη συντήρηση ενός </a:t>
            </a:r>
            <a:r>
              <a:rPr lang="el-GR" dirty="0" err="1"/>
              <a:t>ηλιοθερμικού</a:t>
            </a:r>
            <a:r>
              <a:rPr lang="el-GR" dirty="0"/>
              <a:t> συστήματος </a:t>
            </a:r>
            <a:endParaRPr lang="en-US" b="1" dirty="0"/>
          </a:p>
          <a:p>
            <a:pPr marL="0" indent="0" algn="just">
              <a:buNone/>
            </a:pPr>
            <a:r>
              <a:rPr lang="el-GR" b="1" dirty="0"/>
              <a:t>Συντήρηση</a:t>
            </a:r>
            <a:endParaRPr lang="en-US" b="1" dirty="0"/>
          </a:p>
          <a:p>
            <a:pPr marL="0" indent="0" algn="just">
              <a:buNone/>
            </a:pPr>
            <a:endParaRPr lang="en-US" dirty="0"/>
          </a:p>
          <a:p>
            <a:pPr marL="0" indent="0" algn="just">
              <a:buNone/>
            </a:pPr>
            <a:r>
              <a:rPr lang="el-GR" dirty="0"/>
              <a:t>Το σύστημα απαιτεί πολύ μικρή συντήρηση , αλλά συνιστώνται τακτικοί έλεγχοι</a:t>
            </a:r>
            <a:r>
              <a:rPr lang="en-US" dirty="0"/>
              <a:t>.</a:t>
            </a:r>
            <a:r>
              <a:rPr lang="el-GR" dirty="0"/>
              <a:t> Η εργασία συντήρησης καταγράφεται σε ένα έγγραφο συντήρησης και περιλαμβάνει: </a:t>
            </a:r>
            <a:r>
              <a:rPr lang="en-US" dirty="0"/>
              <a:t> :</a:t>
            </a:r>
          </a:p>
          <a:p>
            <a:pPr marL="0" indent="0" algn="just">
              <a:buNone/>
            </a:pPr>
            <a:endParaRPr lang="en-US" dirty="0"/>
          </a:p>
          <a:p>
            <a:pPr marL="0" indent="0" algn="just">
              <a:buFont typeface="Wingdings" pitchFamily="2" charset="2"/>
              <a:buChar char="Ø"/>
            </a:pPr>
            <a:r>
              <a:rPr lang="el-GR" dirty="0"/>
              <a:t>Οπτικό έλεγχο</a:t>
            </a:r>
            <a:endParaRPr lang="en-US" dirty="0"/>
          </a:p>
          <a:p>
            <a:pPr marL="0" indent="0" algn="just">
              <a:buFont typeface="Wingdings" pitchFamily="2" charset="2"/>
              <a:buChar char="Ø"/>
            </a:pPr>
            <a:r>
              <a:rPr lang="el-GR" dirty="0"/>
              <a:t>Έλεγχος προστασίας ψύξης </a:t>
            </a:r>
            <a:endParaRPr lang="en-US" dirty="0"/>
          </a:p>
          <a:p>
            <a:pPr marL="0" indent="0" algn="just">
              <a:buFont typeface="Wingdings" pitchFamily="2" charset="2"/>
              <a:buChar char="Ø"/>
            </a:pPr>
            <a:r>
              <a:rPr lang="el-GR" dirty="0"/>
              <a:t>Έλεγχος προστασίας διάβρωσης</a:t>
            </a:r>
            <a:endParaRPr lang="en-US" dirty="0"/>
          </a:p>
          <a:p>
            <a:pPr marL="0" indent="0" algn="just">
              <a:buFont typeface="Wingdings" pitchFamily="2" charset="2"/>
              <a:buChar char="Ø"/>
            </a:pPr>
            <a:r>
              <a:rPr lang="el-GR" dirty="0"/>
              <a:t>Παρακολούθηση των παραμέτρων του συστήματος. </a:t>
            </a:r>
            <a:endParaRPr lang="en-US" dirty="0"/>
          </a:p>
        </p:txBody>
      </p:sp>
    </p:spTree>
    <p:extLst>
      <p:ext uri="{BB962C8B-B14F-4D97-AF65-F5344CB8AC3E}">
        <p14:creationId xmlns:p14="http://schemas.microsoft.com/office/powerpoint/2010/main" val="3709239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Εκκίνηση</a:t>
            </a:r>
            <a:r>
              <a:rPr lang="en-US" dirty="0"/>
              <a:t>,</a:t>
            </a:r>
            <a:r>
              <a:rPr lang="el-GR" dirty="0"/>
              <a:t> συντήρηση και επισκευή</a:t>
            </a:r>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a:t>
            </a:r>
            <a:r>
              <a:rPr lang="el-GR" dirty="0"/>
              <a:t>Πώς να δουλεύω με ασφάλεια κατά τη συντήρηση ενός </a:t>
            </a:r>
            <a:r>
              <a:rPr lang="el-GR" dirty="0" err="1"/>
              <a:t>ηλιοθερμικού</a:t>
            </a:r>
            <a:r>
              <a:rPr lang="el-GR" dirty="0"/>
              <a:t> συστήματος </a:t>
            </a:r>
            <a:endParaRPr lang="en-US" b="1" dirty="0"/>
          </a:p>
          <a:p>
            <a:pPr marL="0" indent="0" algn="just">
              <a:buNone/>
            </a:pPr>
            <a:r>
              <a:rPr lang="el-GR" b="1" dirty="0"/>
              <a:t>Συντήρηση</a:t>
            </a:r>
            <a:endParaRPr lang="en-US" b="1" dirty="0"/>
          </a:p>
          <a:p>
            <a:pPr marL="0" indent="0" algn="just">
              <a:buNone/>
            </a:pPr>
            <a:endParaRPr lang="en-US" dirty="0"/>
          </a:p>
          <a:p>
            <a:pPr marL="0" indent="0" algn="just">
              <a:buNone/>
            </a:pPr>
            <a:r>
              <a:rPr lang="el-GR" b="1" dirty="0"/>
              <a:t>Οπτικός έλεγχος</a:t>
            </a:r>
            <a:endParaRPr lang="en-US" b="1" dirty="0"/>
          </a:p>
          <a:p>
            <a:pPr marL="0" indent="0" algn="just">
              <a:buNone/>
            </a:pPr>
            <a:r>
              <a:rPr lang="el-GR" dirty="0"/>
              <a:t>Ο οπτικός έλεγχος περιλαμβάνει:</a:t>
            </a:r>
            <a:endParaRPr lang="en-US" dirty="0"/>
          </a:p>
          <a:p>
            <a:pPr marL="0" indent="0" algn="just">
              <a:buNone/>
            </a:pPr>
            <a:endParaRPr lang="en-US" dirty="0"/>
          </a:p>
          <a:p>
            <a:pPr marL="0" indent="0" algn="just">
              <a:buFont typeface="Wingdings" pitchFamily="2" charset="2"/>
              <a:buChar char="Ø"/>
            </a:pPr>
            <a:r>
              <a:rPr lang="en-US" dirty="0"/>
              <a:t> </a:t>
            </a:r>
            <a:r>
              <a:rPr lang="el-GR" dirty="0"/>
              <a:t>συλλέκτες</a:t>
            </a:r>
            <a:r>
              <a:rPr lang="en-US" dirty="0"/>
              <a:t>: </a:t>
            </a:r>
            <a:r>
              <a:rPr lang="el-GR" dirty="0" err="1"/>
              <a:t>μολυνση</a:t>
            </a:r>
            <a:r>
              <a:rPr lang="en-US" dirty="0"/>
              <a:t>, </a:t>
            </a:r>
            <a:r>
              <a:rPr lang="el-GR" dirty="0"/>
              <a:t>στηρίγματα </a:t>
            </a:r>
            <a:r>
              <a:rPr lang="en-US" dirty="0"/>
              <a:t>, </a:t>
            </a:r>
            <a:r>
              <a:rPr lang="el-GR" dirty="0"/>
              <a:t>συνδέσεις </a:t>
            </a:r>
            <a:r>
              <a:rPr lang="en-US" dirty="0"/>
              <a:t>, </a:t>
            </a:r>
            <a:r>
              <a:rPr lang="el-GR" dirty="0"/>
              <a:t>διαρροές , σπασμένα γυαλιά</a:t>
            </a:r>
            <a:r>
              <a:rPr lang="en-US" dirty="0"/>
              <a:t>, </a:t>
            </a:r>
            <a:r>
              <a:rPr lang="el-GR" dirty="0"/>
              <a:t>κατεστραμμένες σωλήνες </a:t>
            </a:r>
            <a:endParaRPr lang="en-US" dirty="0"/>
          </a:p>
          <a:p>
            <a:pPr marL="0" indent="0" algn="just">
              <a:buFont typeface="Wingdings" pitchFamily="2" charset="2"/>
              <a:buChar char="Ø"/>
            </a:pPr>
            <a:endParaRPr lang="en-US" dirty="0"/>
          </a:p>
          <a:p>
            <a:pPr marL="0" indent="0" algn="just">
              <a:buFont typeface="Wingdings" pitchFamily="2" charset="2"/>
              <a:buChar char="Ø"/>
            </a:pPr>
            <a:r>
              <a:rPr lang="en-US" dirty="0"/>
              <a:t> </a:t>
            </a:r>
            <a:r>
              <a:rPr lang="el-GR" dirty="0"/>
              <a:t>δίκτυο και δοχείο</a:t>
            </a:r>
            <a:r>
              <a:rPr lang="en-US" dirty="0"/>
              <a:t>: </a:t>
            </a:r>
            <a:r>
              <a:rPr lang="el-GR" dirty="0"/>
              <a:t>μόνωση , </a:t>
            </a:r>
            <a:r>
              <a:rPr lang="el-GR" dirty="0" err="1"/>
              <a:t>διαρροές,καθαρότητα</a:t>
            </a:r>
            <a:r>
              <a:rPr lang="el-GR" dirty="0"/>
              <a:t>, πίεση, επίπεδο πλήρωσης</a:t>
            </a:r>
            <a:endParaRPr lang="en-US" dirty="0"/>
          </a:p>
        </p:txBody>
      </p:sp>
    </p:spTree>
    <p:extLst>
      <p:ext uri="{BB962C8B-B14F-4D97-AF65-F5344CB8AC3E}">
        <p14:creationId xmlns:p14="http://schemas.microsoft.com/office/powerpoint/2010/main" val="3709239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Εκκίνηση</a:t>
            </a:r>
            <a:r>
              <a:rPr lang="en-US" dirty="0"/>
              <a:t>,</a:t>
            </a:r>
            <a:r>
              <a:rPr lang="el-GR" dirty="0"/>
              <a:t> συντήρηση και επισκευή</a:t>
            </a:r>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a:t>
            </a:r>
            <a:r>
              <a:rPr lang="el-GR" dirty="0"/>
              <a:t>Πώς να δουλεύω με ασφάλεια κατά τη συντήρηση ενός </a:t>
            </a:r>
            <a:r>
              <a:rPr lang="el-GR" dirty="0" err="1"/>
              <a:t>ηλιοθερμικού</a:t>
            </a:r>
            <a:r>
              <a:rPr lang="el-GR" dirty="0"/>
              <a:t> συστήματος </a:t>
            </a:r>
          </a:p>
          <a:p>
            <a:pPr marL="0" indent="0" algn="just">
              <a:buNone/>
            </a:pPr>
            <a:r>
              <a:rPr lang="el-GR" b="1" dirty="0"/>
              <a:t>Συντήρηση</a:t>
            </a:r>
          </a:p>
          <a:p>
            <a:pPr marL="0" indent="0" algn="just">
              <a:buNone/>
            </a:pPr>
            <a:r>
              <a:rPr lang="el-GR" b="1" dirty="0"/>
              <a:t>Έλεγχος για την προστασία ψύξης </a:t>
            </a:r>
            <a:endParaRPr lang="en-US" dirty="0"/>
          </a:p>
          <a:p>
            <a:pPr marL="0" indent="0" algn="just">
              <a:buNone/>
            </a:pPr>
            <a:endParaRPr lang="en-US" dirty="0"/>
          </a:p>
          <a:p>
            <a:pPr marL="0" indent="0" algn="just">
              <a:buNone/>
            </a:pPr>
            <a:r>
              <a:rPr lang="el-GR" dirty="0"/>
              <a:t>Η προστασία ψύξης από το αντιψυκτικό υγρό ελέγχεται με ένα υγρόμετρο. Για το σκοπό αυτό μια μικρή ποσότητα υγρού αφαιρείται. Μετριέται είτε η θερμοκρασία του συστήματος ή η πυκνότητα του υγρού. Αυτό επιτρέπει τον υπολογισμό του πραγματικού περιεχομένου του μείγματος από ένα διάγραμμα πυκνότητας- συγκέντρωσης , αρά και του σημείου ψύξης. </a:t>
            </a:r>
          </a:p>
        </p:txBody>
      </p:sp>
    </p:spTree>
    <p:extLst>
      <p:ext uri="{BB962C8B-B14F-4D97-AF65-F5344CB8AC3E}">
        <p14:creationId xmlns:p14="http://schemas.microsoft.com/office/powerpoint/2010/main" val="3709239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Εκκίνηση</a:t>
            </a:r>
            <a:r>
              <a:rPr lang="en-US" dirty="0"/>
              <a:t>,</a:t>
            </a:r>
            <a:r>
              <a:rPr lang="el-GR" dirty="0"/>
              <a:t> συντήρηση και επισκευή</a:t>
            </a:r>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a:t>
            </a:r>
            <a:r>
              <a:rPr lang="el-GR" dirty="0"/>
              <a:t>Πώς να δουλεύω με ασφάλεια κατά τη συντήρηση ενός </a:t>
            </a:r>
            <a:r>
              <a:rPr lang="el-GR" dirty="0" err="1"/>
              <a:t>ηλιοθερμικού</a:t>
            </a:r>
            <a:r>
              <a:rPr lang="el-GR" dirty="0"/>
              <a:t> συστήματος </a:t>
            </a:r>
            <a:endParaRPr lang="en-US" b="1" dirty="0"/>
          </a:p>
          <a:p>
            <a:pPr marL="0" indent="0" algn="just">
              <a:buNone/>
            </a:pPr>
            <a:r>
              <a:rPr lang="el-GR" b="1" dirty="0"/>
              <a:t>Συντήρηση</a:t>
            </a:r>
            <a:endParaRPr lang="en-US" b="1" dirty="0"/>
          </a:p>
          <a:p>
            <a:pPr marL="0" indent="0" algn="just">
              <a:buNone/>
            </a:pPr>
            <a:endParaRPr lang="en-US" dirty="0"/>
          </a:p>
          <a:p>
            <a:pPr marL="0" indent="0" algn="just">
              <a:buNone/>
            </a:pPr>
            <a:r>
              <a:rPr lang="el-GR" b="1" dirty="0"/>
              <a:t>Έλεγχος για προστασία από τη διάβρωση</a:t>
            </a:r>
            <a:endParaRPr lang="en-US" b="1" dirty="0"/>
          </a:p>
          <a:p>
            <a:pPr marL="0" indent="0" algn="just">
              <a:buNone/>
            </a:pPr>
            <a:endParaRPr lang="en-US" b="1" dirty="0"/>
          </a:p>
          <a:p>
            <a:pPr marL="0" indent="0" algn="just">
              <a:buNone/>
            </a:pPr>
            <a:r>
              <a:rPr lang="el-GR" b="1" dirty="0"/>
              <a:t>Ηλιακό κύκλωμα</a:t>
            </a:r>
            <a:endParaRPr lang="en-US" b="1" dirty="0"/>
          </a:p>
          <a:p>
            <a:pPr marL="0" indent="0" algn="just">
              <a:buNone/>
            </a:pPr>
            <a:r>
              <a:rPr lang="el-GR" dirty="0"/>
              <a:t>Ο έλεγχος της διάβρωσης γίνεται έμμεσα με τη μέτρηση του </a:t>
            </a:r>
            <a:r>
              <a:rPr lang="en-US" dirty="0" err="1"/>
              <a:t>pH.</a:t>
            </a:r>
            <a:r>
              <a:rPr lang="el-GR" dirty="0"/>
              <a:t> Ταινίες ελέγχου είναι ιδανικές για αυτό τον έλεγχο. Αν η τιμή του </a:t>
            </a:r>
            <a:r>
              <a:rPr lang="en-US" dirty="0"/>
              <a:t>pH </a:t>
            </a:r>
            <a:r>
              <a:rPr lang="el-GR" dirty="0"/>
              <a:t>πέσει κάτω από το 7 το μείγμα πρέπει να αντικατασταθεί. </a:t>
            </a:r>
            <a:endParaRPr lang="en-US" dirty="0"/>
          </a:p>
        </p:txBody>
      </p:sp>
    </p:spTree>
    <p:extLst>
      <p:ext uri="{BB962C8B-B14F-4D97-AF65-F5344CB8AC3E}">
        <p14:creationId xmlns:p14="http://schemas.microsoft.com/office/powerpoint/2010/main" val="3709239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Εκκίνηση</a:t>
            </a:r>
            <a:r>
              <a:rPr lang="en-US" dirty="0"/>
              <a:t>,</a:t>
            </a:r>
            <a:r>
              <a:rPr lang="el-GR" dirty="0"/>
              <a:t> συντήρηση και επισκευή</a:t>
            </a:r>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a:t>
            </a:r>
            <a:r>
              <a:rPr lang="el-GR" dirty="0"/>
              <a:t>Πώς να δουλεύω με ασφάλεια κατά τη συντήρηση ενός </a:t>
            </a:r>
            <a:r>
              <a:rPr lang="el-GR" dirty="0" err="1"/>
              <a:t>ηλιοθερμικού</a:t>
            </a:r>
            <a:r>
              <a:rPr lang="el-GR" dirty="0"/>
              <a:t> συστήματος </a:t>
            </a:r>
          </a:p>
          <a:p>
            <a:pPr marL="0" indent="0" algn="just">
              <a:buNone/>
            </a:pPr>
            <a:r>
              <a:rPr lang="el-GR" b="1" dirty="0"/>
              <a:t>Συντήρηση</a:t>
            </a:r>
            <a:endParaRPr lang="en-US" b="1" dirty="0"/>
          </a:p>
          <a:p>
            <a:pPr marL="0" indent="0" algn="just">
              <a:buNone/>
            </a:pPr>
            <a:r>
              <a:rPr lang="el-GR" b="1" dirty="0"/>
              <a:t>Έλεγχος για προστασία από τη διάβρωση</a:t>
            </a:r>
            <a:endParaRPr lang="en-US" b="1" dirty="0"/>
          </a:p>
          <a:p>
            <a:pPr marL="0" indent="0" algn="just">
              <a:buNone/>
            </a:pPr>
            <a:endParaRPr lang="en-US" b="1" dirty="0"/>
          </a:p>
          <a:p>
            <a:pPr marL="0" indent="0" algn="just">
              <a:buNone/>
            </a:pPr>
            <a:r>
              <a:rPr lang="el-GR" b="1" dirty="0"/>
              <a:t>Δοχείο αποθήκευση</a:t>
            </a:r>
            <a:r>
              <a:rPr lang="en-US" b="1" dirty="0"/>
              <a:t>(</a:t>
            </a:r>
            <a:r>
              <a:rPr lang="el-GR" b="1" dirty="0"/>
              <a:t>μόνο για δοχεία με </a:t>
            </a:r>
            <a:r>
              <a:rPr lang="el-GR" b="1" dirty="0" err="1"/>
              <a:t>ανόδια</a:t>
            </a:r>
            <a:r>
              <a:rPr lang="en-US" b="1" dirty="0"/>
              <a:t>)</a:t>
            </a:r>
          </a:p>
          <a:p>
            <a:pPr marL="0" indent="0" algn="just">
              <a:buNone/>
            </a:pPr>
            <a:r>
              <a:rPr lang="el-GR" dirty="0"/>
              <a:t>Η ράβδος μαγνησίου μπορεί να ελεγχθεί με μέτρηση του ρεύματος μεταξύ του αποσυνδεδεμένου καλωδίου και του </a:t>
            </a:r>
            <a:r>
              <a:rPr lang="el-GR" dirty="0" err="1"/>
              <a:t>ανοδίου</a:t>
            </a:r>
            <a:r>
              <a:rPr lang="el-GR" dirty="0"/>
              <a:t>. Αν το ρεύμα είναι πάνω από </a:t>
            </a:r>
            <a:r>
              <a:rPr lang="en-US" dirty="0"/>
              <a:t> 0.5 amps, </a:t>
            </a:r>
            <a:r>
              <a:rPr lang="el-GR" dirty="0"/>
              <a:t>δεν χρειάζεται να αντικατασταθεί το </a:t>
            </a:r>
            <a:r>
              <a:rPr lang="el-GR" dirty="0" err="1"/>
              <a:t>ανόδιο</a:t>
            </a:r>
            <a:r>
              <a:rPr lang="el-GR" dirty="0"/>
              <a:t>.</a:t>
            </a:r>
            <a:r>
              <a:rPr lang="en-US" dirty="0"/>
              <a:t> </a:t>
            </a:r>
          </a:p>
        </p:txBody>
      </p:sp>
    </p:spTree>
    <p:extLst>
      <p:ext uri="{BB962C8B-B14F-4D97-AF65-F5344CB8AC3E}">
        <p14:creationId xmlns:p14="http://schemas.microsoft.com/office/powerpoint/2010/main" val="3709239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Εκκίνηση</a:t>
            </a:r>
            <a:r>
              <a:rPr lang="en-US" dirty="0"/>
              <a:t>,</a:t>
            </a:r>
            <a:r>
              <a:rPr lang="el-GR" dirty="0"/>
              <a:t> συντήρηση και επισκευή</a:t>
            </a:r>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a:t>
            </a:r>
            <a:r>
              <a:rPr lang="el-GR" dirty="0"/>
              <a:t>Πώς να δουλεύω με ασφάλεια κατά τη συντήρηση ενός </a:t>
            </a:r>
            <a:r>
              <a:rPr lang="el-GR" dirty="0" err="1"/>
              <a:t>ηλιοθερμικού</a:t>
            </a:r>
            <a:r>
              <a:rPr lang="el-GR" dirty="0"/>
              <a:t> συστήματος </a:t>
            </a:r>
            <a:endParaRPr lang="en-US" b="1" dirty="0"/>
          </a:p>
          <a:p>
            <a:pPr marL="0" indent="0" algn="just">
              <a:buNone/>
            </a:pPr>
            <a:r>
              <a:rPr lang="el-GR" b="1" dirty="0"/>
              <a:t>Συντήρηση</a:t>
            </a:r>
            <a:endParaRPr lang="en-US" b="1" dirty="0"/>
          </a:p>
          <a:p>
            <a:pPr marL="0" indent="0" algn="just">
              <a:buNone/>
            </a:pPr>
            <a:endParaRPr lang="en-US" dirty="0"/>
          </a:p>
          <a:p>
            <a:pPr marL="0" indent="0" algn="just">
              <a:buNone/>
            </a:pPr>
            <a:r>
              <a:rPr lang="el-GR" b="1" dirty="0"/>
              <a:t>Παρακολούθηση των παραμέτρων του συστήματος</a:t>
            </a:r>
            <a:endParaRPr lang="en-US" b="1" dirty="0"/>
          </a:p>
          <a:p>
            <a:pPr marL="0" indent="0" algn="just">
              <a:buNone/>
            </a:pPr>
            <a:r>
              <a:rPr lang="el-GR" dirty="0"/>
              <a:t>Οι ρυθμίσεις  και οι λειτουργίες του ελεγκτή πρέπει να ελεγχθούν. Ένα υπάρχει δυνατότητα τα δεδομένα για τη λειτουργία του συστήματος μπορούν να καταγραφούν. Όπως</a:t>
            </a:r>
            <a:r>
              <a:rPr lang="en-US" dirty="0"/>
              <a:t>:</a:t>
            </a:r>
          </a:p>
          <a:p>
            <a:pPr marL="0" indent="0" algn="just">
              <a:buFont typeface="Wingdings" pitchFamily="2" charset="2"/>
              <a:buChar char="Ø"/>
            </a:pPr>
            <a:r>
              <a:rPr lang="en-US" dirty="0"/>
              <a:t> </a:t>
            </a:r>
            <a:r>
              <a:rPr lang="el-GR" dirty="0"/>
              <a:t>ώρες λειτουργίας των αντλιών</a:t>
            </a:r>
            <a:endParaRPr lang="en-US" dirty="0"/>
          </a:p>
          <a:p>
            <a:pPr marL="0" indent="0" algn="just">
              <a:buFont typeface="Wingdings" pitchFamily="2" charset="2"/>
              <a:buChar char="Ø"/>
            </a:pPr>
            <a:r>
              <a:rPr lang="en-US" dirty="0"/>
              <a:t> </a:t>
            </a:r>
            <a:r>
              <a:rPr lang="el-GR" dirty="0"/>
              <a:t>Απόδοση</a:t>
            </a:r>
            <a:r>
              <a:rPr lang="en-US" dirty="0"/>
              <a:t>.</a:t>
            </a:r>
          </a:p>
          <a:p>
            <a:pPr marL="0" indent="0" algn="just">
              <a:buNone/>
            </a:pPr>
            <a:r>
              <a:rPr lang="el-GR" dirty="0"/>
              <a:t>Οι αντλίες πρέπει να έχουν ένα ετήσιο χρόνο λειτουργίας σύμφωνα με τις ώρες ηλιοφάνειας.( παράδειγμα</a:t>
            </a:r>
            <a:r>
              <a:rPr lang="en-US" dirty="0"/>
              <a:t>: </a:t>
            </a:r>
            <a:r>
              <a:rPr lang="el-GR" dirty="0"/>
              <a:t>Λονδίνο</a:t>
            </a:r>
            <a:r>
              <a:rPr lang="en-US" dirty="0"/>
              <a:t> 1700 hours).</a:t>
            </a:r>
          </a:p>
        </p:txBody>
      </p:sp>
    </p:spTree>
    <p:extLst>
      <p:ext uri="{BB962C8B-B14F-4D97-AF65-F5344CB8AC3E}">
        <p14:creationId xmlns:p14="http://schemas.microsoft.com/office/powerpoint/2010/main" val="3709239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Τέλος ενότητας</a:t>
            </a:r>
          </a:p>
        </p:txBody>
      </p:sp>
      <p:sp>
        <p:nvSpPr>
          <p:cNvPr id="5" name="Subtitle 4"/>
          <p:cNvSpPr>
            <a:spLocks noGrp="1"/>
          </p:cNvSpPr>
          <p:nvPr>
            <p:ph type="subTitle" idx="1"/>
          </p:nvPr>
        </p:nvSpPr>
        <p:spPr/>
        <p:txBody>
          <a:bodyPr/>
          <a:lstStyle/>
          <a:p>
            <a:r>
              <a:rPr lang="en-US" dirty="0"/>
              <a:t>Add module title here</a:t>
            </a:r>
          </a:p>
        </p:txBody>
      </p:sp>
    </p:spTree>
    <p:extLst>
      <p:ext uri="{BB962C8B-B14F-4D97-AF65-F5344CB8AC3E}">
        <p14:creationId xmlns:p14="http://schemas.microsoft.com/office/powerpoint/2010/main" val="12922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Μέθοδοι εγκατάστασης και ασφάλεια</a:t>
            </a:r>
          </a:p>
        </p:txBody>
      </p:sp>
      <p:sp>
        <p:nvSpPr>
          <p:cNvPr id="3" name="Content Placeholder 2"/>
          <p:cNvSpPr>
            <a:spLocks noGrp="1"/>
          </p:cNvSpPr>
          <p:nvPr>
            <p:ph idx="1"/>
          </p:nvPr>
        </p:nvSpPr>
        <p:spPr/>
        <p:txBody>
          <a:bodyPr>
            <a:normAutofit/>
          </a:bodyPr>
          <a:lstStyle/>
          <a:p>
            <a:pPr algn="just">
              <a:buNone/>
            </a:pPr>
            <a:r>
              <a:rPr lang="en-US" sz="2000" dirty="0"/>
              <a:t>1. </a:t>
            </a:r>
            <a:r>
              <a:rPr lang="el-GR" sz="2000" dirty="0"/>
              <a:t>Πώς να δουλεύω με ασφάλεια κατά την εγκατάσταση ενός </a:t>
            </a:r>
            <a:r>
              <a:rPr lang="el-GR" sz="2000" dirty="0" err="1"/>
              <a:t>ηλιοθερμικού</a:t>
            </a:r>
            <a:r>
              <a:rPr lang="el-GR" sz="2000" dirty="0"/>
              <a:t> συστήματος </a:t>
            </a:r>
            <a:r>
              <a:rPr lang="en-US" sz="2000" dirty="0"/>
              <a:t>:</a:t>
            </a:r>
          </a:p>
          <a:p>
            <a:pPr algn="just">
              <a:buFontTx/>
              <a:buChar char="-"/>
            </a:pPr>
            <a:endParaRPr lang="bg-BG" b="1" dirty="0"/>
          </a:p>
          <a:p>
            <a:pPr algn="just">
              <a:buNone/>
            </a:pPr>
            <a:r>
              <a:rPr lang="el-GR" b="1" dirty="0"/>
              <a:t>Έλεγχος πληρότητας και σωστών υλικών</a:t>
            </a:r>
            <a:endParaRPr lang="en-US" b="1" dirty="0"/>
          </a:p>
          <a:p>
            <a:pPr algn="just">
              <a:buNone/>
            </a:pPr>
            <a:r>
              <a:rPr lang="el-GR" dirty="0"/>
              <a:t>Για την απλούστευση αυτής τις εργασίας</a:t>
            </a:r>
            <a:r>
              <a:rPr lang="en-US" dirty="0"/>
              <a:t>:</a:t>
            </a:r>
          </a:p>
          <a:p>
            <a:pPr algn="just">
              <a:buNone/>
            </a:pPr>
            <a:endParaRPr lang="en-US" dirty="0"/>
          </a:p>
          <a:p>
            <a:pPr algn="just">
              <a:buNone/>
            </a:pPr>
            <a:r>
              <a:rPr lang="en-US" dirty="0"/>
              <a:t>■ </a:t>
            </a:r>
            <a:r>
              <a:rPr lang="el-GR" dirty="0"/>
              <a:t>πακέτα έτοιμα για χρήση</a:t>
            </a:r>
            <a:r>
              <a:rPr lang="en-US" dirty="0"/>
              <a:t>– </a:t>
            </a:r>
            <a:r>
              <a:rPr lang="el-GR" dirty="0" err="1"/>
              <a:t>δλδ</a:t>
            </a:r>
            <a:r>
              <a:rPr lang="el-GR" dirty="0"/>
              <a:t> ολοκληρωμένα εργαλεία για τον εγκαταστάτη</a:t>
            </a:r>
            <a:r>
              <a:rPr lang="en-US" dirty="0"/>
              <a:t>.</a:t>
            </a:r>
            <a:r>
              <a:rPr lang="el-GR" dirty="0"/>
              <a:t> Πρέπει μόνο να εφοδιαστείτε τα πρόσθετα υλικά ( σωλήνες, μονωτικά, εξαρτήματα κλπ. )</a:t>
            </a:r>
            <a:endParaRPr lang="en-US" dirty="0"/>
          </a:p>
          <a:p>
            <a:pPr algn="just">
              <a:buNone/>
            </a:pPr>
            <a:r>
              <a:rPr lang="en-US" dirty="0"/>
              <a:t>■ </a:t>
            </a:r>
            <a:r>
              <a:rPr lang="el-GR" dirty="0"/>
              <a:t>λεπτομερείς συμβουλές από τον προμηθευτή</a:t>
            </a:r>
            <a:endParaRPr lang="en-US" dirty="0"/>
          </a:p>
          <a:p>
            <a:pPr algn="just">
              <a:buNone/>
            </a:pPr>
            <a:endParaRPr lang="en-US" dirty="0"/>
          </a:p>
          <a:p>
            <a:pPr algn="just">
              <a:buNone/>
            </a:pPr>
            <a:r>
              <a:rPr lang="en-US" dirty="0"/>
              <a:t>■ </a:t>
            </a:r>
            <a:r>
              <a:rPr lang="el-GR" dirty="0"/>
              <a:t>μαθήματα εγκατάστασης από τον προμηθευτή</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Τεχνικές εγκατάστασης</a:t>
            </a:r>
            <a:endParaRPr lang="en-US" dirty="0"/>
          </a:p>
        </p:txBody>
      </p:sp>
      <p:sp>
        <p:nvSpPr>
          <p:cNvPr id="3" name="Content Placeholder 2"/>
          <p:cNvSpPr>
            <a:spLocks noGrp="1"/>
          </p:cNvSpPr>
          <p:nvPr>
            <p:ph idx="1"/>
          </p:nvPr>
        </p:nvSpPr>
        <p:spPr/>
        <p:txBody>
          <a:bodyPr>
            <a:normAutofit/>
          </a:bodyPr>
          <a:lstStyle/>
          <a:p>
            <a:pPr>
              <a:buNone/>
            </a:pPr>
            <a:r>
              <a:rPr lang="en-US" dirty="0"/>
              <a:t>1. </a:t>
            </a:r>
            <a:r>
              <a:rPr lang="el-GR" dirty="0"/>
              <a:t>Πώς να δουλεύω με ασφάλεια κατά την εγκατάσταση ενός </a:t>
            </a:r>
            <a:r>
              <a:rPr lang="el-GR" dirty="0" err="1"/>
              <a:t>ηλιοθερμικού</a:t>
            </a:r>
            <a:r>
              <a:rPr lang="el-GR" dirty="0"/>
              <a:t> συστήματος </a:t>
            </a:r>
            <a:endParaRPr lang="en-US" b="1" dirty="0"/>
          </a:p>
          <a:p>
            <a:pPr>
              <a:buNone/>
            </a:pPr>
            <a:r>
              <a:rPr lang="el-GR" b="1" dirty="0"/>
              <a:t>Εγκατάσταση σωληνώσεων</a:t>
            </a:r>
            <a:endParaRPr lang="en-US" b="1" dirty="0"/>
          </a:p>
          <a:p>
            <a:pPr algn="just">
              <a:buNone/>
            </a:pPr>
            <a:r>
              <a:rPr lang="el-GR" dirty="0"/>
              <a:t>Στις τεχνικές εγκατάστασης των σωληνώσεων περιλαμβάνονται, το κόψιμο, η σύνδεση, η στερέωση, η μόνωση ( σε χαλκό ή ανοξείδωτο) και ταχεία σύνδεση ( σε </a:t>
            </a:r>
            <a:r>
              <a:rPr lang="en-US" dirty="0"/>
              <a:t>twin-tube). </a:t>
            </a:r>
            <a:r>
              <a:rPr lang="el-GR" dirty="0"/>
              <a:t>Ο χαλκός είναι ο πιο διαδεδομένος</a:t>
            </a:r>
            <a:r>
              <a:rPr lang="en-US" dirty="0"/>
              <a:t>.</a:t>
            </a:r>
          </a:p>
          <a:p>
            <a:pPr algn="just">
              <a:buNone/>
            </a:pPr>
            <a:endParaRPr lang="en-US" dirty="0"/>
          </a:p>
          <a:p>
            <a:pPr algn="just">
              <a:buNone/>
            </a:pPr>
            <a:r>
              <a:rPr lang="el-GR" b="1" dirty="0"/>
              <a:t>Κοψίματα </a:t>
            </a:r>
            <a:endParaRPr lang="en-US" b="1" dirty="0"/>
          </a:p>
          <a:p>
            <a:pPr algn="just">
              <a:buNone/>
            </a:pPr>
            <a:r>
              <a:rPr lang="el-GR" dirty="0"/>
              <a:t>Για το κόψιμο των σωλήνων χαλκού</a:t>
            </a:r>
            <a:r>
              <a:rPr lang="en-US" dirty="0"/>
              <a:t>, </a:t>
            </a:r>
            <a:r>
              <a:rPr lang="el-GR" dirty="0"/>
              <a:t>χρησιμοποιεί εξειδικευμένο εργαλείο(</a:t>
            </a:r>
            <a:r>
              <a:rPr lang="en-US" dirty="0"/>
              <a:t> pipe cutter </a:t>
            </a:r>
            <a:r>
              <a:rPr lang="el-GR" dirty="0"/>
              <a:t>)</a:t>
            </a:r>
            <a:r>
              <a:rPr lang="en-US" dirty="0"/>
              <a:t>. </a:t>
            </a:r>
            <a:r>
              <a:rPr lang="el-GR" dirty="0"/>
              <a:t>Είναι σημαντική η αφαίρεση του γρεζιού από το εσωτερικό μετά το κόψιμο</a:t>
            </a:r>
            <a:endParaRPr lang="bg-BG" dirty="0"/>
          </a:p>
        </p:txBody>
      </p:sp>
    </p:spTree>
    <p:extLst>
      <p:ext uri="{BB962C8B-B14F-4D97-AF65-F5344CB8AC3E}">
        <p14:creationId xmlns:p14="http://schemas.microsoft.com/office/powerpoint/2010/main" val="303196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Τεχνικές εγκατάστασης</a:t>
            </a:r>
            <a:endParaRPr lang="en-US" dirty="0"/>
          </a:p>
        </p:txBody>
      </p:sp>
      <p:sp>
        <p:nvSpPr>
          <p:cNvPr id="3" name="Content Placeholder 2"/>
          <p:cNvSpPr>
            <a:spLocks noGrp="1"/>
          </p:cNvSpPr>
          <p:nvPr>
            <p:ph idx="1"/>
          </p:nvPr>
        </p:nvSpPr>
        <p:spPr/>
        <p:txBody>
          <a:bodyPr>
            <a:normAutofit/>
          </a:bodyPr>
          <a:lstStyle/>
          <a:p>
            <a:pPr>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b="1" dirty="0"/>
          </a:p>
          <a:p>
            <a:pPr>
              <a:buFont typeface="Wingdings" pitchFamily="2" charset="2"/>
              <a:buChar char="Ø"/>
            </a:pPr>
            <a:r>
              <a:rPr lang="el-GR" b="1" dirty="0"/>
              <a:t>Σύνδεση </a:t>
            </a:r>
            <a:endParaRPr lang="en-US" b="1" dirty="0"/>
          </a:p>
          <a:p>
            <a:pPr algn="just">
              <a:buNone/>
            </a:pPr>
            <a:r>
              <a:rPr lang="en-US" dirty="0"/>
              <a:t>	</a:t>
            </a:r>
            <a:r>
              <a:rPr lang="el-GR" dirty="0"/>
              <a:t>Συγκόλληση. Τα εξαρτήματα χαλκού κυρίως </a:t>
            </a:r>
            <a:r>
              <a:rPr lang="el-GR" dirty="0" err="1"/>
              <a:t>συγκολλούνται</a:t>
            </a:r>
            <a:r>
              <a:rPr lang="en-US" dirty="0"/>
              <a:t>. </a:t>
            </a:r>
            <a:r>
              <a:rPr lang="el-GR" dirty="0"/>
              <a:t>Οι </a:t>
            </a:r>
            <a:r>
              <a:rPr lang="el-GR" dirty="0" err="1"/>
              <a:t>συνδέσμοι</a:t>
            </a:r>
            <a:r>
              <a:rPr lang="el-GR" dirty="0"/>
              <a:t> με στηρίγματα και σπειρώματα κατασκευάζονται από ορείχαλκο ή κόκκινο χαλκό.</a:t>
            </a:r>
            <a:r>
              <a:rPr lang="en-US" dirty="0"/>
              <a:t> </a:t>
            </a:r>
            <a:r>
              <a:rPr lang="el-GR" dirty="0"/>
              <a:t>Υπάρχουν δύο ειδών συγκολλήσεις η μαλακή και ή σκληρή. </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187624" y="4149080"/>
            <a:ext cx="6854022" cy="1483990"/>
          </a:xfrm>
          <a:prstGeom prst="rect">
            <a:avLst/>
          </a:prstGeom>
          <a:noFill/>
          <a:ln w="9525">
            <a:noFill/>
            <a:miter lim="800000"/>
            <a:headEnd/>
            <a:tailEnd/>
          </a:ln>
        </p:spPr>
      </p:pic>
      <p:sp>
        <p:nvSpPr>
          <p:cNvPr id="6" name="Rectangle 5"/>
          <p:cNvSpPr/>
          <p:nvPr/>
        </p:nvSpPr>
        <p:spPr>
          <a:xfrm>
            <a:off x="3275856" y="5661248"/>
            <a:ext cx="2459006" cy="369332"/>
          </a:xfrm>
          <a:prstGeom prst="rect">
            <a:avLst/>
          </a:prstGeom>
        </p:spPr>
        <p:txBody>
          <a:bodyPr wrap="none">
            <a:spAutoFit/>
          </a:bodyPr>
          <a:lstStyle/>
          <a:p>
            <a:r>
              <a:rPr lang="en-US" dirty="0"/>
              <a:t>Different types of solder</a:t>
            </a:r>
            <a:endParaRPr lang="bg-BG" dirty="0"/>
          </a:p>
        </p:txBody>
      </p:sp>
    </p:spTree>
    <p:extLst>
      <p:ext uri="{BB962C8B-B14F-4D97-AF65-F5344CB8AC3E}">
        <p14:creationId xmlns:p14="http://schemas.microsoft.com/office/powerpoint/2010/main"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Τεχνικές εγκατάστασης</a:t>
            </a:r>
            <a:endParaRPr lang="en-US" dirty="0"/>
          </a:p>
        </p:txBody>
      </p:sp>
      <p:sp>
        <p:nvSpPr>
          <p:cNvPr id="3" name="Content Placeholder 2"/>
          <p:cNvSpPr>
            <a:spLocks noGrp="1"/>
          </p:cNvSpPr>
          <p:nvPr>
            <p:ph idx="1"/>
          </p:nvPr>
        </p:nvSpPr>
        <p:spPr/>
        <p:txBody>
          <a:bodyPr>
            <a:normAutofit/>
          </a:bodyPr>
          <a:lstStyle/>
          <a:p>
            <a:pPr>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b="1" dirty="0"/>
          </a:p>
          <a:p>
            <a:pPr algn="just">
              <a:buFont typeface="Wingdings" pitchFamily="2" charset="2"/>
              <a:buChar char="Ø"/>
            </a:pPr>
            <a:r>
              <a:rPr lang="el-GR" b="1" dirty="0" err="1"/>
              <a:t>Πρεσσαριστές</a:t>
            </a:r>
            <a:r>
              <a:rPr lang="el-GR" b="1" dirty="0"/>
              <a:t> </a:t>
            </a:r>
            <a:r>
              <a:rPr lang="en-US" b="1" dirty="0"/>
              <a:t>(crimped). </a:t>
            </a:r>
          </a:p>
          <a:p>
            <a:pPr algn="just">
              <a:buFont typeface="Wingdings" pitchFamily="2" charset="2"/>
              <a:buChar char="Ø"/>
            </a:pPr>
            <a:r>
              <a:rPr lang="el-GR" b="1" dirty="0"/>
              <a:t>Συμπίεση</a:t>
            </a:r>
            <a:r>
              <a:rPr lang="en-US" b="1" dirty="0"/>
              <a:t>. </a:t>
            </a:r>
          </a:p>
          <a:p>
            <a:pPr algn="just">
              <a:buFont typeface="Wingdings" pitchFamily="2" charset="2"/>
              <a:buChar char="Ø"/>
            </a:pPr>
            <a:r>
              <a:rPr lang="el-GR" b="1" dirty="0"/>
              <a:t>Βιδωτές συνδέσεις</a:t>
            </a:r>
            <a:r>
              <a:rPr lang="en-US" b="1" dirty="0"/>
              <a:t>. </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Τεχνικές εγκατάστασης</a:t>
            </a:r>
            <a:endParaRPr lang="en-US" dirty="0"/>
          </a:p>
        </p:txBody>
      </p:sp>
      <p:sp>
        <p:nvSpPr>
          <p:cNvPr id="3" name="Content Placeholder 2"/>
          <p:cNvSpPr>
            <a:spLocks noGrp="1"/>
          </p:cNvSpPr>
          <p:nvPr>
            <p:ph idx="1"/>
          </p:nvPr>
        </p:nvSpPr>
        <p:spPr/>
        <p:txBody>
          <a:bodyPr>
            <a:normAutofit/>
          </a:bodyPr>
          <a:lstStyle/>
          <a:p>
            <a:pPr>
              <a:buAutoNum type="arabicPeriod"/>
            </a:pPr>
            <a:r>
              <a:rPr lang="el-GR" dirty="0"/>
              <a:t>Πώς να δουλεύω με ασφάλεια κατά την εγκατάσταση ενός </a:t>
            </a:r>
            <a:r>
              <a:rPr lang="el-GR" dirty="0" err="1"/>
              <a:t>ηλιοθερμικού</a:t>
            </a:r>
            <a:r>
              <a:rPr lang="el-GR" dirty="0"/>
              <a:t> συστήματος</a:t>
            </a:r>
            <a:endParaRPr lang="en-US" b="1" dirty="0"/>
          </a:p>
          <a:p>
            <a:pPr algn="just">
              <a:buNone/>
            </a:pPr>
            <a:r>
              <a:rPr lang="el-GR" b="1" dirty="0"/>
              <a:t>Κατασκευή</a:t>
            </a:r>
            <a:endParaRPr lang="en-US" b="1" dirty="0"/>
          </a:p>
          <a:p>
            <a:pPr algn="just">
              <a:buNone/>
            </a:pPr>
            <a:r>
              <a:rPr lang="en-US" dirty="0"/>
              <a:t>	</a:t>
            </a:r>
            <a:r>
              <a:rPr lang="el-GR" dirty="0"/>
              <a:t>Πρώτο βήμα ο υπολογισμός της μεταβολής του μήκους στις μεταβολές της θερμοκρασίας. Αυτό γίνεται επιτρέποντας διαστολές στα σημεία σύνδεσης</a:t>
            </a:r>
            <a:r>
              <a:rPr lang="en-US" dirty="0"/>
              <a:t> (</a:t>
            </a:r>
            <a:r>
              <a:rPr lang="el-GR" dirty="0"/>
              <a:t>σφιγκτήρες με ελαστικά ένθετα</a:t>
            </a:r>
            <a:r>
              <a:rPr lang="en-US" dirty="0"/>
              <a:t>).</a:t>
            </a:r>
            <a:r>
              <a:rPr lang="el-GR" dirty="0"/>
              <a:t> Για τα </a:t>
            </a:r>
            <a:r>
              <a:rPr lang="en-US" dirty="0"/>
              <a:t> </a:t>
            </a:r>
            <a:r>
              <a:rPr lang="el-GR" dirty="0"/>
              <a:t>ανοίγματα στις οροφές η γραμμή πρέπει να είναι κινούμενη </a:t>
            </a:r>
            <a:r>
              <a:rPr lang="en-US" dirty="0"/>
              <a:t>(sliding guide).</a:t>
            </a:r>
          </a:p>
          <a:p>
            <a:pPr algn="just">
              <a:buNone/>
            </a:pPr>
            <a:endParaRPr lang="en-US" dirty="0"/>
          </a:p>
          <a:p>
            <a:pPr algn="just">
              <a:buNone/>
            </a:pPr>
            <a:r>
              <a:rPr lang="el-GR" b="1" dirty="0"/>
              <a:t>Μόνωση</a:t>
            </a:r>
            <a:endParaRPr lang="en-US" b="1" dirty="0"/>
          </a:p>
          <a:p>
            <a:pPr algn="just">
              <a:buNone/>
            </a:pPr>
            <a:r>
              <a:rPr lang="en-US" dirty="0"/>
              <a:t>	</a:t>
            </a:r>
            <a:r>
              <a:rPr lang="el-GR" dirty="0"/>
              <a:t>Για τη μόνωση των σωληνώσεων με σπείρωμα</a:t>
            </a:r>
            <a:r>
              <a:rPr lang="en-US" dirty="0"/>
              <a:t>,</a:t>
            </a:r>
            <a:r>
              <a:rPr lang="el-GR" dirty="0"/>
              <a:t> το εξωτερικό σπείρωμα πρέπει να περαστεί με κάνναβή πριν βιδωθεί.</a:t>
            </a:r>
            <a:r>
              <a:rPr lang="en-US" dirty="0"/>
              <a:t> </a:t>
            </a:r>
            <a:r>
              <a:rPr lang="el-GR" dirty="0"/>
              <a:t>Το </a:t>
            </a:r>
            <a:r>
              <a:rPr lang="el-GR" dirty="0" err="1"/>
              <a:t>τεφλόν</a:t>
            </a:r>
            <a:r>
              <a:rPr lang="el-GR" dirty="0"/>
              <a:t> δεν είναι κατάλληλο γιατί δεν διαθέτει ιδιότητες διόγκωσης. Συνεπώς η υψηλή ικανότητα ερπυσμού του ηλιακού  υγρού μπορεί να οδηγήσει σε διαρροές στο κύκλωμα. </a:t>
            </a:r>
            <a:endParaRPr lang="en-US" dirty="0"/>
          </a:p>
        </p:txBody>
      </p:sp>
    </p:spTree>
    <p:extLst>
      <p:ext uri="{BB962C8B-B14F-4D97-AF65-F5344CB8AC3E}">
        <p14:creationId xmlns:p14="http://schemas.microsoft.com/office/powerpoint/2010/main" val="30319653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2722</TotalTime>
  <Words>3735</Words>
  <Application>Microsoft Office PowerPoint</Application>
  <PresentationFormat>Προβολή στην οθόνη (4:3)</PresentationFormat>
  <Paragraphs>332</Paragraphs>
  <Slides>48</Slides>
  <Notes>12</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48</vt:i4>
      </vt:variant>
    </vt:vector>
  </HeadingPairs>
  <TitlesOfParts>
    <vt:vector size="52" baseType="lpstr">
      <vt:lpstr>Arial</vt:lpstr>
      <vt:lpstr>Calibri</vt:lpstr>
      <vt:lpstr>Wingdings</vt:lpstr>
      <vt:lpstr>2_Office Theme</vt:lpstr>
      <vt:lpstr>Πρόληψη επαγγελματικών κινδύνων και εργασίες ασφαλείας στο εργοτάξιο</vt:lpstr>
      <vt:lpstr>Στόχοι</vt:lpstr>
      <vt:lpstr>Περιεχόμενα </vt:lpstr>
      <vt:lpstr>Μέθοδοι εγκατάστασης και ασφάλεια</vt:lpstr>
      <vt:lpstr>Μέθοδοι εγκατάστασης και ασφάλεια</vt:lpstr>
      <vt:lpstr>Τεχνικές εγκατάστασης</vt:lpstr>
      <vt:lpstr>Τεχνικές εγκατάστασης</vt:lpstr>
      <vt:lpstr>Τεχνικές εγκατάστασης</vt:lpstr>
      <vt:lpstr>Τεχνικές εγκατάστασης</vt:lpstr>
      <vt:lpstr>Τεχνικές εγκατάστασης</vt:lpstr>
      <vt:lpstr>Εγκατάσταση:  Συλλέκτη, Ηλιακού κυκλώματος, Δοχείου αποθήκευσης , Εξαρτήματα, Αισθητήρες και Ελεγκτές</vt:lpstr>
      <vt:lpstr>Installation:  Collector, Solar circuit, Store, Fittings, Sensors and Controllers</vt:lpstr>
      <vt:lpstr>Εγκατάσταση:  Συλλέκτη, Ηλιακού κυκλώματος, Δοχείου αποθήκευσης , Εξαρτήματα, Αισθητήρες και Ελεγκτές</vt:lpstr>
      <vt:lpstr>Installation:  Collector, Solar circuit, Store, Fittings, Sensors and Controllers</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Εγκατάσταση:  Συλλέκτη, Ηλιακού κυκλώματος, Δοχείου αποθήκευσης , Εξαρτήματα, Αισθητήρες και Ελεγκτές</vt:lpstr>
      <vt:lpstr>Εκκίνηση, συντήρηση και επισκευή</vt:lpstr>
      <vt:lpstr>Εκκίνηση, συντήρηση και επισκευή</vt:lpstr>
      <vt:lpstr>Εκκίνηση, συντήρηση και επισκευή</vt:lpstr>
      <vt:lpstr>Εκκίνηση, συντήρηση και επισκευή</vt:lpstr>
      <vt:lpstr>Εκκίνηση, συντήρηση και επισκευή</vt:lpstr>
      <vt:lpstr>Εκκίνηση, συντήρηση και επισκευή</vt:lpstr>
      <vt:lpstr>Εκκίνηση, συντήρηση και επισκευή</vt:lpstr>
      <vt:lpstr>Εκκίνηση, συντήρηση και επισκευή</vt:lpstr>
      <vt:lpstr>Εκκίνηση, συντήρηση και επισκευή</vt:lpstr>
      <vt:lpstr>Εκκίνηση, συντήρηση και επισκευή</vt:lpstr>
      <vt:lpstr>Εκκίνηση, συντήρηση και επισκευή</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 </cp:lastModifiedBy>
  <cp:revision>136</cp:revision>
  <dcterms:created xsi:type="dcterms:W3CDTF">2017-12-11T10:59:29Z</dcterms:created>
  <dcterms:modified xsi:type="dcterms:W3CDTF">2020-02-09T18:41:24Z</dcterms:modified>
</cp:coreProperties>
</file>